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327" r:id="rId4"/>
  </p:sldMasterIdLst>
  <p:notesMasterIdLst>
    <p:notesMasterId r:id="rId178"/>
  </p:notesMasterIdLst>
  <p:handoutMasterIdLst>
    <p:handoutMasterId r:id="rId179"/>
  </p:handoutMasterIdLst>
  <p:sldIdLst>
    <p:sldId id="1554" r:id="rId5"/>
    <p:sldId id="1208" r:id="rId6"/>
    <p:sldId id="1555" r:id="rId7"/>
    <p:sldId id="1556" r:id="rId8"/>
    <p:sldId id="1557" r:id="rId9"/>
    <p:sldId id="1558" r:id="rId10"/>
    <p:sldId id="1559" r:id="rId11"/>
    <p:sldId id="1187" r:id="rId12"/>
    <p:sldId id="1315" r:id="rId13"/>
    <p:sldId id="1262" r:id="rId14"/>
    <p:sldId id="1263" r:id="rId15"/>
    <p:sldId id="1295" r:id="rId16"/>
    <p:sldId id="1296" r:id="rId17"/>
    <p:sldId id="1303" r:id="rId18"/>
    <p:sldId id="1304" r:id="rId19"/>
    <p:sldId id="1313" r:id="rId20"/>
    <p:sldId id="1305" r:id="rId21"/>
    <p:sldId id="1302" r:id="rId22"/>
    <p:sldId id="1307" r:id="rId23"/>
    <p:sldId id="1231" r:id="rId24"/>
    <p:sldId id="1328" r:id="rId25"/>
    <p:sldId id="1343" r:id="rId26"/>
    <p:sldId id="1320" r:id="rId27"/>
    <p:sldId id="1321" r:id="rId28"/>
    <p:sldId id="1322" r:id="rId29"/>
    <p:sldId id="1402" r:id="rId30"/>
    <p:sldId id="1351" r:id="rId31"/>
    <p:sldId id="1323" r:id="rId32"/>
    <p:sldId id="1352" r:id="rId33"/>
    <p:sldId id="1353" r:id="rId34"/>
    <p:sldId id="1349" r:id="rId35"/>
    <p:sldId id="1403" r:id="rId36"/>
    <p:sldId id="1405" r:id="rId37"/>
    <p:sldId id="1406" r:id="rId38"/>
    <p:sldId id="1407" r:id="rId39"/>
    <p:sldId id="1408" r:id="rId40"/>
    <p:sldId id="1409" r:id="rId41"/>
    <p:sldId id="1444" r:id="rId42"/>
    <p:sldId id="1446" r:id="rId43"/>
    <p:sldId id="1447" r:id="rId44"/>
    <p:sldId id="1410" r:id="rId45"/>
    <p:sldId id="1445" r:id="rId46"/>
    <p:sldId id="1412" r:id="rId47"/>
    <p:sldId id="1413" r:id="rId48"/>
    <p:sldId id="1564" r:id="rId49"/>
    <p:sldId id="1565" r:id="rId50"/>
    <p:sldId id="1411" r:id="rId51"/>
    <p:sldId id="1448" r:id="rId52"/>
    <p:sldId id="1485" r:id="rId53"/>
    <p:sldId id="1486" r:id="rId54"/>
    <p:sldId id="1487" r:id="rId55"/>
    <p:sldId id="1488" r:id="rId56"/>
    <p:sldId id="1493" r:id="rId57"/>
    <p:sldId id="1490" r:id="rId58"/>
    <p:sldId id="1491" r:id="rId59"/>
    <p:sldId id="1494" r:id="rId60"/>
    <p:sldId id="1496" r:id="rId61"/>
    <p:sldId id="1497" r:id="rId62"/>
    <p:sldId id="1498" r:id="rId63"/>
    <p:sldId id="1499" r:id="rId64"/>
    <p:sldId id="1500" r:id="rId65"/>
    <p:sldId id="1541" r:id="rId66"/>
    <p:sldId id="1542" r:id="rId67"/>
    <p:sldId id="1543" r:id="rId68"/>
    <p:sldId id="1544" r:id="rId69"/>
    <p:sldId id="1545" r:id="rId70"/>
    <p:sldId id="1546" r:id="rId71"/>
    <p:sldId id="1547" r:id="rId72"/>
    <p:sldId id="1548" r:id="rId73"/>
    <p:sldId id="1549" r:id="rId74"/>
    <p:sldId id="1550" r:id="rId75"/>
    <p:sldId id="1551" r:id="rId76"/>
    <p:sldId id="1552" r:id="rId77"/>
    <p:sldId id="1553" r:id="rId78"/>
    <p:sldId id="1324" r:id="rId79"/>
    <p:sldId id="1326" r:id="rId80"/>
    <p:sldId id="1561" r:id="rId81"/>
    <p:sldId id="1562" r:id="rId82"/>
    <p:sldId id="1563" r:id="rId83"/>
    <p:sldId id="1314" r:id="rId84"/>
    <p:sldId id="1329" r:id="rId85"/>
    <p:sldId id="1330" r:id="rId86"/>
    <p:sldId id="1331" r:id="rId87"/>
    <p:sldId id="1332" r:id="rId88"/>
    <p:sldId id="1333" r:id="rId89"/>
    <p:sldId id="1334" r:id="rId90"/>
    <p:sldId id="1335" r:id="rId91"/>
    <p:sldId id="1336" r:id="rId92"/>
    <p:sldId id="1337" r:id="rId93"/>
    <p:sldId id="1338" r:id="rId94"/>
    <p:sldId id="1339" r:id="rId95"/>
    <p:sldId id="1342" r:id="rId96"/>
    <p:sldId id="1340" r:id="rId97"/>
    <p:sldId id="1341" r:id="rId98"/>
    <p:sldId id="1348" r:id="rId99"/>
    <p:sldId id="1344" r:id="rId100"/>
    <p:sldId id="1345" r:id="rId101"/>
    <p:sldId id="1346" r:id="rId102"/>
    <p:sldId id="1347" r:id="rId103"/>
    <p:sldId id="1350" r:id="rId104"/>
    <p:sldId id="1355" r:id="rId105"/>
    <p:sldId id="1359" r:id="rId106"/>
    <p:sldId id="1360" r:id="rId107"/>
    <p:sldId id="1361" r:id="rId108"/>
    <p:sldId id="1362" r:id="rId109"/>
    <p:sldId id="1363" r:id="rId110"/>
    <p:sldId id="1364" r:id="rId111"/>
    <p:sldId id="1365" r:id="rId112"/>
    <p:sldId id="1366" r:id="rId113"/>
    <p:sldId id="1367" r:id="rId114"/>
    <p:sldId id="1368" r:id="rId115"/>
    <p:sldId id="1369" r:id="rId116"/>
    <p:sldId id="1370" r:id="rId117"/>
    <p:sldId id="1371" r:id="rId118"/>
    <p:sldId id="1372" r:id="rId119"/>
    <p:sldId id="1373" r:id="rId120"/>
    <p:sldId id="1376" r:id="rId121"/>
    <p:sldId id="1377" r:id="rId122"/>
    <p:sldId id="1380" r:id="rId123"/>
    <p:sldId id="1381" r:id="rId124"/>
    <p:sldId id="1382" r:id="rId125"/>
    <p:sldId id="1383" r:id="rId126"/>
    <p:sldId id="1384" r:id="rId127"/>
    <p:sldId id="1385" r:id="rId128"/>
    <p:sldId id="1386" r:id="rId129"/>
    <p:sldId id="1387" r:id="rId130"/>
    <p:sldId id="1388" r:id="rId131"/>
    <p:sldId id="1389" r:id="rId132"/>
    <p:sldId id="1390" r:id="rId133"/>
    <p:sldId id="1394" r:id="rId134"/>
    <p:sldId id="1398" r:id="rId135"/>
    <p:sldId id="1399" r:id="rId136"/>
    <p:sldId id="1400" r:id="rId137"/>
    <p:sldId id="1401" r:id="rId138"/>
    <p:sldId id="1404" r:id="rId139"/>
    <p:sldId id="1418" r:id="rId140"/>
    <p:sldId id="1420" r:id="rId141"/>
    <p:sldId id="1422" r:id="rId142"/>
    <p:sldId id="1423" r:id="rId143"/>
    <p:sldId id="1424" r:id="rId144"/>
    <p:sldId id="1428" r:id="rId145"/>
    <p:sldId id="1429" r:id="rId146"/>
    <p:sldId id="1435" r:id="rId147"/>
    <p:sldId id="1438" r:id="rId148"/>
    <p:sldId id="1439" r:id="rId149"/>
    <p:sldId id="1442" r:id="rId150"/>
    <p:sldId id="1443" r:id="rId151"/>
    <p:sldId id="1484" r:id="rId152"/>
    <p:sldId id="1457" r:id="rId153"/>
    <p:sldId id="1458" r:id="rId154"/>
    <p:sldId id="1465" r:id="rId155"/>
    <p:sldId id="1466" r:id="rId156"/>
    <p:sldId id="1467" r:id="rId157"/>
    <p:sldId id="1468" r:id="rId158"/>
    <p:sldId id="1469" r:id="rId159"/>
    <p:sldId id="1470" r:id="rId160"/>
    <p:sldId id="1475" r:id="rId161"/>
    <p:sldId id="1476" r:id="rId162"/>
    <p:sldId id="1477" r:id="rId163"/>
    <p:sldId id="1479" r:id="rId164"/>
    <p:sldId id="1480" r:id="rId165"/>
    <p:sldId id="1540" r:id="rId166"/>
    <p:sldId id="1505" r:id="rId167"/>
    <p:sldId id="1506" r:id="rId168"/>
    <p:sldId id="1507" r:id="rId169"/>
    <p:sldId id="1516" r:id="rId170"/>
    <p:sldId id="1517" r:id="rId171"/>
    <p:sldId id="1518" r:id="rId172"/>
    <p:sldId id="1520" r:id="rId173"/>
    <p:sldId id="1521" r:id="rId174"/>
    <p:sldId id="1524" r:id="rId175"/>
    <p:sldId id="1527" r:id="rId176"/>
    <p:sldId id="1530" r:id="rId177"/>
  </p:sldIdLst>
  <p:sldSz cx="12436475" cy="6994525"/>
  <p:notesSz cx="9309100" cy="70231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pening" id="{552C9344-F62A-4BD3-9A55-21BB1493F2D0}">
          <p14:sldIdLst>
            <p14:sldId id="1554"/>
            <p14:sldId id="1208"/>
            <p14:sldId id="1555"/>
            <p14:sldId id="1556"/>
            <p14:sldId id="1557"/>
            <p14:sldId id="1558"/>
            <p14:sldId id="1559"/>
            <p14:sldId id="1187"/>
          </p14:sldIdLst>
        </p14:section>
        <p14:section name="What's New in Hyper-V" id="{D0CD8866-9651-45C4-93FE-B0C4F295570C}">
          <p14:sldIdLst>
            <p14:sldId id="1315"/>
            <p14:sldId id="1262"/>
            <p14:sldId id="1263"/>
          </p14:sldIdLst>
        </p14:section>
        <p14:section name="Shielded VM" id="{471BF798-E79B-4BB9-84FE-ECA760DDB4CE}">
          <p14:sldIdLst>
            <p14:sldId id="1295"/>
            <p14:sldId id="1296"/>
            <p14:sldId id="1303"/>
            <p14:sldId id="1304"/>
            <p14:sldId id="1313"/>
            <p14:sldId id="1305"/>
            <p14:sldId id="1302"/>
            <p14:sldId id="1307"/>
            <p14:sldId id="1231"/>
            <p14:sldId id="1328"/>
            <p14:sldId id="1343"/>
          </p14:sldIdLst>
        </p14:section>
        <p14:section name="Container" id="{A52FF809-3DFC-43C4-9AD1-08A3BE20B92D}">
          <p14:sldIdLst>
            <p14:sldId id="1320"/>
            <p14:sldId id="1321"/>
            <p14:sldId id="1322"/>
            <p14:sldId id="1402"/>
            <p14:sldId id="1351"/>
            <p14:sldId id="1323"/>
            <p14:sldId id="1352"/>
            <p14:sldId id="1353"/>
            <p14:sldId id="1349"/>
          </p14:sldIdLst>
        </p14:section>
        <p14:section name="Nano Server" id="{32C263CF-5D1B-4F97-A4D9-F5B296DE9E55}">
          <p14:sldIdLst>
            <p14:sldId id="1403"/>
            <p14:sldId id="1405"/>
            <p14:sldId id="1406"/>
            <p14:sldId id="1407"/>
            <p14:sldId id="1408"/>
            <p14:sldId id="1409"/>
            <p14:sldId id="1444"/>
            <p14:sldId id="1446"/>
            <p14:sldId id="1447"/>
            <p14:sldId id="1410"/>
            <p14:sldId id="1445"/>
            <p14:sldId id="1412"/>
            <p14:sldId id="1413"/>
            <p14:sldId id="1564"/>
            <p14:sldId id="1565"/>
            <p14:sldId id="1411"/>
          </p14:sldIdLst>
        </p14:section>
        <p14:section name="Software-Defined Storage" id="{4CF36D9E-2855-4289-AA3B-BDFFBADE9B6F}">
          <p14:sldIdLst>
            <p14:sldId id="1448"/>
            <p14:sldId id="1485"/>
            <p14:sldId id="1486"/>
            <p14:sldId id="1487"/>
            <p14:sldId id="1488"/>
            <p14:sldId id="1493"/>
            <p14:sldId id="1490"/>
            <p14:sldId id="1491"/>
            <p14:sldId id="1494"/>
            <p14:sldId id="1496"/>
            <p14:sldId id="1497"/>
            <p14:sldId id="1498"/>
            <p14:sldId id="1499"/>
          </p14:sldIdLst>
        </p14:section>
        <p14:section name="Software-Defined Networking" id="{43D5DF07-EB0B-4E9E-8D3A-4E6CB672AAF5}">
          <p14:sldIdLst>
            <p14:sldId id="1500"/>
            <p14:sldId id="1541"/>
            <p14:sldId id="1542"/>
            <p14:sldId id="1543"/>
            <p14:sldId id="1544"/>
            <p14:sldId id="1545"/>
            <p14:sldId id="1546"/>
            <p14:sldId id="1547"/>
            <p14:sldId id="1548"/>
            <p14:sldId id="1549"/>
            <p14:sldId id="1550"/>
            <p14:sldId id="1551"/>
            <p14:sldId id="1552"/>
            <p14:sldId id="1553"/>
          </p14:sldIdLst>
        </p14:section>
        <p14:section name="Ending" id="{BAA7A59A-EA3C-4E73-A49B-927A43151F0B}">
          <p14:sldIdLst>
            <p14:sldId id="1324"/>
            <p14:sldId id="1326"/>
            <p14:sldId id="1561"/>
            <p14:sldId id="1562"/>
            <p14:sldId id="1563"/>
            <p14:sldId id="1314"/>
          </p14:sldIdLst>
        </p14:section>
        <p14:section name="Appendix" id="{8A4E80F3-0B0F-400D-BDB0-68C310D330FB}">
          <p14:sldIdLst>
            <p14:sldId id="1329"/>
            <p14:sldId id="1330"/>
            <p14:sldId id="1331"/>
            <p14:sldId id="1332"/>
            <p14:sldId id="1333"/>
            <p14:sldId id="1334"/>
            <p14:sldId id="1335"/>
            <p14:sldId id="1336"/>
            <p14:sldId id="1337"/>
            <p14:sldId id="1338"/>
            <p14:sldId id="1339"/>
            <p14:sldId id="1342"/>
            <p14:sldId id="1340"/>
            <p14:sldId id="1341"/>
            <p14:sldId id="1348"/>
            <p14:sldId id="1344"/>
            <p14:sldId id="1345"/>
            <p14:sldId id="1346"/>
            <p14:sldId id="1347"/>
            <p14:sldId id="1350"/>
            <p14:sldId id="1355"/>
            <p14:sldId id="1359"/>
            <p14:sldId id="1360"/>
            <p14:sldId id="1361"/>
            <p14:sldId id="1362"/>
            <p14:sldId id="1363"/>
            <p14:sldId id="1364"/>
            <p14:sldId id="1365"/>
            <p14:sldId id="1366"/>
            <p14:sldId id="1367"/>
            <p14:sldId id="1368"/>
            <p14:sldId id="1369"/>
            <p14:sldId id="1370"/>
            <p14:sldId id="1371"/>
            <p14:sldId id="1372"/>
            <p14:sldId id="1373"/>
            <p14:sldId id="1376"/>
            <p14:sldId id="1377"/>
            <p14:sldId id="1380"/>
            <p14:sldId id="1381"/>
            <p14:sldId id="1382"/>
            <p14:sldId id="1383"/>
            <p14:sldId id="1384"/>
            <p14:sldId id="1385"/>
            <p14:sldId id="1386"/>
            <p14:sldId id="1387"/>
            <p14:sldId id="1388"/>
            <p14:sldId id="1389"/>
            <p14:sldId id="1390"/>
            <p14:sldId id="1394"/>
            <p14:sldId id="1398"/>
            <p14:sldId id="1399"/>
            <p14:sldId id="1400"/>
            <p14:sldId id="1401"/>
            <p14:sldId id="1404"/>
            <p14:sldId id="1418"/>
            <p14:sldId id="1420"/>
            <p14:sldId id="1422"/>
            <p14:sldId id="1423"/>
            <p14:sldId id="1424"/>
            <p14:sldId id="1428"/>
            <p14:sldId id="1429"/>
            <p14:sldId id="1435"/>
            <p14:sldId id="1438"/>
            <p14:sldId id="1439"/>
            <p14:sldId id="1442"/>
            <p14:sldId id="1443"/>
            <p14:sldId id="1484"/>
            <p14:sldId id="1457"/>
            <p14:sldId id="1458"/>
            <p14:sldId id="1465"/>
            <p14:sldId id="1466"/>
            <p14:sldId id="1467"/>
            <p14:sldId id="1468"/>
            <p14:sldId id="1469"/>
            <p14:sldId id="1470"/>
            <p14:sldId id="1475"/>
            <p14:sldId id="1476"/>
            <p14:sldId id="1477"/>
            <p14:sldId id="1479"/>
            <p14:sldId id="1480"/>
            <p14:sldId id="1540"/>
            <p14:sldId id="1505"/>
            <p14:sldId id="1506"/>
            <p14:sldId id="1507"/>
            <p14:sldId id="1516"/>
            <p14:sldId id="1517"/>
            <p14:sldId id="1518"/>
            <p14:sldId id="1520"/>
            <p14:sldId id="1521"/>
            <p14:sldId id="1524"/>
            <p14:sldId id="1527"/>
            <p14:sldId id="1530"/>
          </p14:sldIdLst>
        </p14:section>
      </p14:sectionLst>
    </p:ext>
    <p:ext uri="{EFAFB233-063F-42B5-8137-9DF3F51BA10A}">
      <p15:sldGuideLst xmlns:p15="http://schemas.microsoft.com/office/powerpoint/2012/main">
        <p15:guide id="1" orient="horz" pos="2203">
          <p15:clr>
            <a:srgbClr val="A4A3A4"/>
          </p15:clr>
        </p15:guide>
        <p15:guide id="2" pos="3917">
          <p15:clr>
            <a:srgbClr val="A4A3A4"/>
          </p15:clr>
        </p15:guide>
        <p15:guide id="3" orient="horz" pos="993" userDrawn="1">
          <p15:clr>
            <a:srgbClr val="A4A3A4"/>
          </p15:clr>
        </p15:guide>
      </p15:sldGuideLst>
    </p:ext>
    <p:ext uri="{2D200454-40CA-4A62-9FC3-DE9A4176ACB9}">
      <p15:notesGuideLst xmlns:p15="http://schemas.microsoft.com/office/powerpoint/2012/main">
        <p15:guide id="1" orient="horz" pos="2212" userDrawn="1">
          <p15:clr>
            <a:srgbClr val="A4A3A4"/>
          </p15:clr>
        </p15:guide>
        <p15:guide id="2" pos="2932"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73"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FF"/>
    <a:srgbClr val="F1F1F1"/>
    <a:srgbClr val="F2F2F2"/>
    <a:srgbClr val="A9A9A9"/>
    <a:srgbClr val="F0F0F0"/>
    <a:srgbClr val="505050"/>
    <a:srgbClr val="DCDCDC"/>
    <a:srgbClr val="696969"/>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744" autoAdjust="0"/>
    <p:restoredTop sz="91262" autoAdjust="0"/>
  </p:normalViewPr>
  <p:slideViewPr>
    <p:cSldViewPr snapToGrid="0" snapToObjects="1">
      <p:cViewPr varScale="1">
        <p:scale>
          <a:sx n="163" d="100"/>
          <a:sy n="163" d="100"/>
        </p:scale>
        <p:origin x="156" y="576"/>
      </p:cViewPr>
      <p:guideLst>
        <p:guide orient="horz" pos="2203"/>
        <p:guide pos="3917"/>
        <p:guide orient="horz" pos="993"/>
      </p:guideLst>
    </p:cSldViewPr>
  </p:slideViewPr>
  <p:outlineViewPr>
    <p:cViewPr>
      <p:scale>
        <a:sx n="33" d="100"/>
        <a:sy n="33" d="100"/>
      </p:scale>
      <p:origin x="0" y="-4944"/>
    </p:cViewPr>
  </p:outlineViewPr>
  <p:notesTextViewPr>
    <p:cViewPr>
      <p:scale>
        <a:sx n="100" d="100"/>
        <a:sy n="100" d="100"/>
      </p:scale>
      <p:origin x="0" y="0"/>
    </p:cViewPr>
  </p:notesTextViewPr>
  <p:sorterViewPr>
    <p:cViewPr>
      <p:scale>
        <a:sx n="54" d="100"/>
        <a:sy n="54" d="100"/>
      </p:scale>
      <p:origin x="0" y="-3148"/>
    </p:cViewPr>
  </p:sorterViewPr>
  <p:notesViewPr>
    <p:cSldViewPr snapToGrid="0" snapToObjects="1" showGuides="1">
      <p:cViewPr varScale="1">
        <p:scale>
          <a:sx n="115" d="100"/>
          <a:sy n="115" d="100"/>
        </p:scale>
        <p:origin x="1488" y="102"/>
      </p:cViewPr>
      <p:guideLst>
        <p:guide orient="horz" pos="2212"/>
        <p:guide pos="2932"/>
      </p:guideLst>
    </p:cSldViewPr>
  </p:notesViewPr>
  <p:gridSpacing cx="91439" cy="91439"/>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5" Type="http://schemas.openxmlformats.org/officeDocument/2006/relationships/slide" Target="slides/slide171.xml"/><Relationship Id="rId170" Type="http://schemas.openxmlformats.org/officeDocument/2006/relationships/slide" Target="slides/slide166.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181" Type="http://schemas.openxmlformats.org/officeDocument/2006/relationships/presProps" Target="presProp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4" Type="http://schemas.openxmlformats.org/officeDocument/2006/relationships/slideMaster" Target="slideMasters/slideMaster1.xml"/><Relationship Id="rId9" Type="http://schemas.openxmlformats.org/officeDocument/2006/relationships/slide" Target="slides/slide5.xml"/><Relationship Id="rId172" Type="http://schemas.openxmlformats.org/officeDocument/2006/relationships/slide" Target="slides/slide168.xml"/><Relationship Id="rId180" Type="http://schemas.openxmlformats.org/officeDocument/2006/relationships/commentAuthors" Target="commentAuthor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theme" Target="theme/theme1.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notesMaster" Target="notesMasters/notesMaster1.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tableStyles" Target="tableStyles.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handoutMaster" Target="handoutMasters/handoutMaster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2</c:v>
                </c:pt>
              </c:numCache>
            </c:numRef>
          </c:val>
          <c:extLst>
            <c:ext xmlns:c16="http://schemas.microsoft.com/office/drawing/2014/chart" uri="{C3380CC4-5D6E-409C-BE32-E72D297353CC}">
              <c16:uniqueId val="{00000000-D95E-49E5-B337-AB945E5EA1DD}"/>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8</c:v>
                </c:pt>
              </c:numCache>
            </c:numRef>
          </c:val>
          <c:extLst>
            <c:ext xmlns:c16="http://schemas.microsoft.com/office/drawing/2014/chart" uri="{C3380CC4-5D6E-409C-BE32-E72D297353CC}">
              <c16:uniqueId val="{00000001-D95E-49E5-B337-AB945E5EA1DD}"/>
            </c:ext>
          </c:extLst>
        </c:ser>
        <c:ser>
          <c:idx val="2"/>
          <c:order val="2"/>
          <c:tx>
            <c:strRef>
              <c:f>Sheet1!$D$1</c:f>
              <c:strCache>
                <c:ptCount val="1"/>
                <c:pt idx="0">
                  <c:v>Full Server</c:v>
                </c:pt>
              </c:strCache>
            </c:strRef>
          </c:tx>
          <c:spPr>
            <a:solidFill>
              <a:schemeClr val="tx1"/>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Sheet1!$D$2</c:f>
              <c:numCache>
                <c:formatCode>General</c:formatCode>
                <c:ptCount val="1"/>
                <c:pt idx="0">
                  <c:v>23</c:v>
                </c:pt>
              </c:numCache>
            </c:numRef>
          </c:val>
          <c:extLst>
            <c:ext xmlns:c16="http://schemas.microsoft.com/office/drawing/2014/chart" uri="{C3380CC4-5D6E-409C-BE32-E72D297353CC}">
              <c16:uniqueId val="{00000002-D95E-49E5-B337-AB945E5EA1DD}"/>
            </c:ext>
          </c:extLst>
        </c:ser>
        <c:dLbls>
          <c:showLegendKey val="0"/>
          <c:showVal val="1"/>
          <c:showCatName val="0"/>
          <c:showSerName val="0"/>
          <c:showPercent val="0"/>
          <c:showBubbleSize val="0"/>
        </c:dLbls>
        <c:gapWidth val="75"/>
        <c:axId val="473217360"/>
        <c:axId val="473215792"/>
      </c:barChart>
      <c:catAx>
        <c:axId val="473217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73215792"/>
        <c:crosses val="autoZero"/>
        <c:auto val="1"/>
        <c:lblAlgn val="ctr"/>
        <c:lblOffset val="100"/>
        <c:noMultiLvlLbl val="0"/>
      </c:catAx>
      <c:valAx>
        <c:axId val="4732157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73217360"/>
        <c:crosses val="autoZero"/>
        <c:crossBetween val="between"/>
      </c:valAx>
      <c:spPr>
        <a:noFill/>
        <a:ln>
          <a:noFill/>
        </a:ln>
        <a:effectLst/>
      </c:spPr>
    </c:plotArea>
    <c:legend>
      <c:legendPos val="b"/>
      <c:layout>
        <c:manualLayout>
          <c:xMode val="edge"/>
          <c:yMode val="edge"/>
          <c:x val="6.1177042342425048E-2"/>
          <c:y val="0.93432558979840719"/>
          <c:w val="0.88423298733051903"/>
          <c:h val="5.5476832126385732E-2"/>
        </c:manualLayout>
      </c:layout>
      <c:overlay val="0"/>
      <c:spPr>
        <a:noFill/>
        <a:ln>
          <a:noFill/>
        </a:ln>
        <a:effectLst/>
      </c:spPr>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
    <c:plotVisOnly val="1"/>
    <c:dispBlanksAs val="gap"/>
    <c:showDLblsOverMax val="0"/>
  </c:chart>
  <c:spPr>
    <a:noFill/>
    <a:ln>
      <a:noFill/>
    </a:ln>
    <a:effectLst/>
  </c:spPr>
  <c:txPr>
    <a:bodyPr/>
    <a:lstStyle/>
    <a:p>
      <a:pPr>
        <a:defRPr b="0">
          <a:gradFill>
            <a:gsLst>
              <a:gs pos="2917">
                <a:schemeClr val="tx1"/>
              </a:gs>
              <a:gs pos="100000">
                <a:schemeClr val="tx1"/>
              </a:gs>
            </a:gsLst>
            <a:lin ang="5400000" scaled="0"/>
          </a:gra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0-F1A4-4DF5-AF46-826F8D1DD894}"/>
                </c:ext>
              </c:extLst>
            </c:dLbl>
            <c:spPr>
              <a:noFill/>
              <a:ln>
                <a:noFill/>
              </a:ln>
              <a:effectLst/>
            </c:spPr>
            <c:txPr>
              <a:bodyPr rot="0" spcFirstLastPara="1" vertOverflow="ellipsis" vert="horz" wrap="square" anchor="ctr" anchorCtr="1"/>
              <a:lstStyle/>
              <a:p>
                <a:pPr>
                  <a:defRPr sz="1197" b="0" i="0" u="none" strike="noStrike" kern="1200" baseline="0">
                    <a:solidFill>
                      <a:schemeClr val="accent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9</c:v>
                </c:pt>
              </c:numCache>
            </c:numRef>
          </c:val>
          <c:extLst>
            <c:ext xmlns:c16="http://schemas.microsoft.com/office/drawing/2014/chart" uri="{C3380CC4-5D6E-409C-BE32-E72D297353CC}">
              <c16:uniqueId val="{00000000-AC43-43CA-A4C1-7D47147752EE}"/>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23</c:v>
                </c:pt>
              </c:numCache>
            </c:numRef>
          </c:val>
          <c:extLst>
            <c:ext xmlns:c16="http://schemas.microsoft.com/office/drawing/2014/chart" uri="{C3380CC4-5D6E-409C-BE32-E72D297353CC}">
              <c16:uniqueId val="{00000001-AC43-43CA-A4C1-7D47147752EE}"/>
            </c:ext>
          </c:extLst>
        </c:ser>
        <c:ser>
          <c:idx val="2"/>
          <c:order val="2"/>
          <c:tx>
            <c:strRef>
              <c:f>Sheet1!$D$1</c:f>
              <c:strCache>
                <c:ptCount val="1"/>
                <c:pt idx="0">
                  <c:v>Full Server</c:v>
                </c:pt>
              </c:strCache>
            </c:strRef>
          </c:tx>
          <c:spPr>
            <a:solidFill>
              <a:schemeClr val="tx2"/>
            </a:solidFill>
            <a:ln>
              <a:noFill/>
            </a:ln>
            <a:effectLst/>
          </c:spPr>
          <c:invertIfNegative val="0"/>
          <c:dPt>
            <c:idx val="0"/>
            <c:invertIfNegative val="0"/>
            <c:bubble3D val="0"/>
            <c:spPr>
              <a:solidFill>
                <a:schemeClr val="tx1"/>
              </a:solidFill>
              <a:ln>
                <a:noFill/>
              </a:ln>
              <a:effectLst/>
            </c:spPr>
            <c:extLst>
              <c:ext xmlns:c16="http://schemas.microsoft.com/office/drawing/2014/chart" uri="{C3380CC4-5D6E-409C-BE32-E72D297353CC}">
                <c16:uniqueId val="{00000002-AED0-45BC-BFE0-42FFC57A9F8E}"/>
              </c:ext>
            </c:extLst>
          </c:dPt>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Sheet1!$D$2</c:f>
              <c:numCache>
                <c:formatCode>General</c:formatCode>
                <c:ptCount val="1"/>
                <c:pt idx="0">
                  <c:v>26</c:v>
                </c:pt>
              </c:numCache>
            </c:numRef>
          </c:val>
          <c:extLst>
            <c:ext xmlns:c16="http://schemas.microsoft.com/office/drawing/2014/chart" uri="{C3380CC4-5D6E-409C-BE32-E72D297353CC}">
              <c16:uniqueId val="{00000002-AC43-43CA-A4C1-7D47147752EE}"/>
            </c:ext>
          </c:extLst>
        </c:ser>
        <c:dLbls>
          <c:showLegendKey val="0"/>
          <c:showVal val="1"/>
          <c:showCatName val="0"/>
          <c:showSerName val="0"/>
          <c:showPercent val="0"/>
          <c:showBubbleSize val="0"/>
        </c:dLbls>
        <c:gapWidth val="75"/>
        <c:axId val="473206776"/>
        <c:axId val="454715008"/>
      </c:barChart>
      <c:catAx>
        <c:axId val="473206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454715008"/>
        <c:crosses val="autoZero"/>
        <c:auto val="1"/>
        <c:lblAlgn val="ctr"/>
        <c:lblOffset val="100"/>
        <c:noMultiLvlLbl val="0"/>
      </c:catAx>
      <c:valAx>
        <c:axId val="4547150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73206776"/>
        <c:crosses val="autoZero"/>
        <c:crossBetween val="between"/>
      </c:valAx>
      <c:spPr>
        <a:noFill/>
        <a:ln>
          <a:noFill/>
        </a:ln>
        <a:effectLst/>
      </c:spPr>
    </c:plotArea>
    <c:legend>
      <c:legendPos val="b"/>
      <c:layout>
        <c:manualLayout>
          <c:xMode val="edge"/>
          <c:yMode val="edge"/>
          <c:x val="8.5248060109274451E-2"/>
          <c:y val="0.93184398770287158"/>
          <c:w val="0.89999994449128762"/>
          <c:h val="5.5421706076169197E-2"/>
        </c:manualLayout>
      </c:layout>
      <c:overlay val="0"/>
      <c:spPr>
        <a:noFill/>
        <a:ln>
          <a:noFill/>
        </a:ln>
        <a:effectLst/>
      </c:spPr>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
    <c:plotVisOnly val="1"/>
    <c:dispBlanksAs val="gap"/>
    <c:showDLblsOverMax val="0"/>
  </c:chart>
  <c:spPr>
    <a:noFill/>
    <a:ln>
      <a:noFill/>
    </a:ln>
    <a:effectLst/>
  </c:spPr>
  <c:txPr>
    <a:bodyPr/>
    <a:lstStyle/>
    <a:p>
      <a:pPr>
        <a:defRPr b="1"/>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3</c:v>
                </c:pt>
              </c:numCache>
            </c:numRef>
          </c:val>
          <c:extLst>
            <c:ext xmlns:c16="http://schemas.microsoft.com/office/drawing/2014/chart" uri="{C3380CC4-5D6E-409C-BE32-E72D297353CC}">
              <c16:uniqueId val="{00000000-C421-4FC3-A358-BD66DC4E2E04}"/>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6</c:v>
                </c:pt>
              </c:numCache>
            </c:numRef>
          </c:val>
          <c:extLst>
            <c:ext xmlns:c16="http://schemas.microsoft.com/office/drawing/2014/chart" uri="{C3380CC4-5D6E-409C-BE32-E72D297353CC}">
              <c16:uniqueId val="{00000001-C421-4FC3-A358-BD66DC4E2E04}"/>
            </c:ext>
          </c:extLst>
        </c:ser>
        <c:ser>
          <c:idx val="2"/>
          <c:order val="2"/>
          <c:tx>
            <c:strRef>
              <c:f>Sheet1!$D$1</c:f>
              <c:strCache>
                <c:ptCount val="1"/>
                <c:pt idx="0">
                  <c:v>Full Server</c:v>
                </c:pt>
              </c:strCache>
            </c:strRef>
          </c:tx>
          <c:spPr>
            <a:solidFill>
              <a:schemeClr val="tx1"/>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Sheet1!$D$2</c:f>
              <c:numCache>
                <c:formatCode>General</c:formatCode>
                <c:ptCount val="1"/>
                <c:pt idx="0">
                  <c:v>11</c:v>
                </c:pt>
              </c:numCache>
            </c:numRef>
          </c:val>
          <c:extLst>
            <c:ext xmlns:c16="http://schemas.microsoft.com/office/drawing/2014/chart" uri="{C3380CC4-5D6E-409C-BE32-E72D297353CC}">
              <c16:uniqueId val="{00000002-C421-4FC3-A358-BD66DC4E2E04}"/>
            </c:ext>
          </c:extLst>
        </c:ser>
        <c:dLbls>
          <c:showLegendKey val="0"/>
          <c:showVal val="1"/>
          <c:showCatName val="0"/>
          <c:showSerName val="0"/>
          <c:showPercent val="0"/>
          <c:showBubbleSize val="0"/>
        </c:dLbls>
        <c:gapWidth val="75"/>
        <c:axId val="454721280"/>
        <c:axId val="454721672"/>
      </c:barChart>
      <c:catAx>
        <c:axId val="454721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454721672"/>
        <c:crosses val="autoZero"/>
        <c:auto val="1"/>
        <c:lblAlgn val="ctr"/>
        <c:lblOffset val="100"/>
        <c:noMultiLvlLbl val="0"/>
      </c:catAx>
      <c:valAx>
        <c:axId val="45472167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54721280"/>
        <c:crosses val="autoZero"/>
        <c:crossBetween val="between"/>
      </c:valAx>
      <c:spPr>
        <a:noFill/>
        <a:ln>
          <a:noFill/>
        </a:ln>
        <a:effectLst/>
      </c:spPr>
    </c:plotArea>
    <c:legend>
      <c:legendPos val="b"/>
      <c:layout>
        <c:manualLayout>
          <c:xMode val="edge"/>
          <c:yMode val="edge"/>
          <c:x val="5.8133528380048739E-2"/>
          <c:y val="0.92159747192978692"/>
          <c:w val="0.8837326840530908"/>
          <c:h val="5.5463493921958713E-2"/>
        </c:manualLayout>
      </c:layout>
      <c:overlay val="0"/>
      <c:spPr>
        <a:noFill/>
        <a:ln>
          <a:noFill/>
        </a:ln>
        <a:effectLst/>
      </c:spPr>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
    <c:plotVisOnly val="1"/>
    <c:dispBlanksAs val="gap"/>
    <c:showDLblsOverMax val="0"/>
  </c:chart>
  <c:spPr>
    <a:noFill/>
    <a:ln>
      <a:noFill/>
    </a:ln>
    <a:effectLst/>
  </c:spPr>
  <c:txPr>
    <a:bodyPr/>
    <a:lstStyle/>
    <a:p>
      <a:pPr>
        <a:defRPr b="1"/>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dLbl>
              <c:idx val="0"/>
              <c:tx>
                <c:rich>
                  <a:bodyPr/>
                  <a:lstStyle/>
                  <a:p>
                    <a:r>
                      <a:rPr lang="en-US" dirty="0"/>
                      <a:t>0.41</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CAC-42FD-B945-192D352EB481}"/>
                </c:ext>
              </c:extLst>
            </c:dLbl>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0.31</c:v>
                </c:pt>
              </c:numCache>
            </c:numRef>
          </c:val>
          <c:extLst>
            <c:ext xmlns:c16="http://schemas.microsoft.com/office/drawing/2014/chart" uri="{C3380CC4-5D6E-409C-BE32-E72D297353CC}">
              <c16:uniqueId val="{00000000-289E-41F1-B953-78FC0143800B}"/>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6.3</c:v>
                </c:pt>
              </c:numCache>
            </c:numRef>
          </c:val>
          <c:extLst>
            <c:ext xmlns:c16="http://schemas.microsoft.com/office/drawing/2014/chart" uri="{C3380CC4-5D6E-409C-BE32-E72D297353CC}">
              <c16:uniqueId val="{00000001-289E-41F1-B953-78FC0143800B}"/>
            </c:ext>
          </c:extLst>
        </c:ser>
        <c:dLbls>
          <c:showLegendKey val="0"/>
          <c:showVal val="1"/>
          <c:showCatName val="0"/>
          <c:showSerName val="0"/>
          <c:showPercent val="0"/>
          <c:showBubbleSize val="0"/>
        </c:dLbls>
        <c:gapWidth val="75"/>
        <c:axId val="454722456"/>
        <c:axId val="454722848"/>
      </c:barChart>
      <c:catAx>
        <c:axId val="454722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454722848"/>
        <c:crosses val="autoZero"/>
        <c:auto val="1"/>
        <c:lblAlgn val="ctr"/>
        <c:lblOffset val="100"/>
        <c:noMultiLvlLbl val="0"/>
      </c:catAx>
      <c:valAx>
        <c:axId val="45472284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547224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
    <c:plotVisOnly val="1"/>
    <c:dispBlanksAs val="gap"/>
    <c:showDLblsOverMax val="0"/>
  </c:chart>
  <c:spPr>
    <a:noFill/>
    <a:ln>
      <a:noFill/>
    </a:ln>
    <a:effectLst/>
  </c:spPr>
  <c:txPr>
    <a:bodyPr/>
    <a:lstStyle/>
    <a:p>
      <a:pPr>
        <a:defRPr b="1"/>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40</c:v>
                </c:pt>
              </c:numCache>
            </c:numRef>
          </c:val>
          <c:extLst>
            <c:ext xmlns:c16="http://schemas.microsoft.com/office/drawing/2014/chart" uri="{C3380CC4-5D6E-409C-BE32-E72D297353CC}">
              <c16:uniqueId val="{00000000-DF73-421E-AE01-B1E156038AF0}"/>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300</c:v>
                </c:pt>
              </c:numCache>
            </c:numRef>
          </c:val>
          <c:extLst>
            <c:ext xmlns:c16="http://schemas.microsoft.com/office/drawing/2014/chart" uri="{C3380CC4-5D6E-409C-BE32-E72D297353CC}">
              <c16:uniqueId val="{00000001-DF73-421E-AE01-B1E156038AF0}"/>
            </c:ext>
          </c:extLst>
        </c:ser>
        <c:dLbls>
          <c:showLegendKey val="0"/>
          <c:showVal val="1"/>
          <c:showCatName val="0"/>
          <c:showSerName val="0"/>
          <c:showPercent val="0"/>
          <c:showBubbleSize val="0"/>
        </c:dLbls>
        <c:gapWidth val="75"/>
        <c:axId val="454717360"/>
        <c:axId val="454723632"/>
      </c:barChart>
      <c:catAx>
        <c:axId val="454717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454723632"/>
        <c:crosses val="autoZero"/>
        <c:auto val="1"/>
        <c:lblAlgn val="ctr"/>
        <c:lblOffset val="100"/>
        <c:noMultiLvlLbl val="0"/>
      </c:catAx>
      <c:valAx>
        <c:axId val="4547236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54717360"/>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Entry>
      <c:legendEntry>
        <c:idx val="1"/>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b="1"/>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Nano Server</c:v>
                </c:pt>
              </c:strCache>
            </c:strRef>
          </c:tx>
          <c:spPr>
            <a:solidFill>
              <a:schemeClr val="accent1"/>
            </a:solidFill>
            <a:ln>
              <a:noFill/>
            </a:ln>
            <a:effectLst/>
          </c:spPr>
          <c:invertIfNegative val="0"/>
          <c:dLbls>
            <c:dLbl>
              <c:idx val="0"/>
              <c:tx>
                <c:rich>
                  <a:bodyPr/>
                  <a:lstStyle/>
                  <a:p>
                    <a:r>
                      <a:rPr lang="en-US"/>
                      <a:t>0.4</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81F-4F54-903D-0DA1F586C5C2}"/>
                </c:ext>
              </c:extLst>
            </c:dLbl>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Sheet1!$B$2</c:f>
              <c:numCache>
                <c:formatCode>General</c:formatCode>
                <c:ptCount val="1"/>
                <c:pt idx="0">
                  <c:v>0.29199999999999998</c:v>
                </c:pt>
              </c:numCache>
            </c:numRef>
          </c:val>
          <c:extLst>
            <c:ext xmlns:c16="http://schemas.microsoft.com/office/drawing/2014/chart" uri="{C3380CC4-5D6E-409C-BE32-E72D297353CC}">
              <c16:uniqueId val="{00000000-99FF-4137-B18A-58A0A16E0CE0}"/>
            </c:ext>
          </c:extLst>
        </c:ser>
        <c:ser>
          <c:idx val="1"/>
          <c:order val="1"/>
          <c:tx>
            <c:strRef>
              <c:f>Sheet1!$C$1</c:f>
              <c:strCache>
                <c:ptCount val="1"/>
                <c:pt idx="0">
                  <c:v>Server Core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gradFill>
                      <a:gsLst>
                        <a:gs pos="2917">
                          <a:schemeClr val="tx1"/>
                        </a:gs>
                        <a:gs pos="100000">
                          <a:schemeClr val="tx1"/>
                        </a:gs>
                      </a:gsLst>
                      <a:lin ang="5400000" scaled="0"/>
                    </a:gra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c:f>
              <c:numCache>
                <c:formatCode>General</c:formatCode>
                <c:ptCount val="1"/>
              </c:numCache>
            </c:numRef>
          </c:cat>
          <c:val>
            <c:numRef>
              <c:f>Sheet1!$C$2</c:f>
              <c:numCache>
                <c:formatCode>General</c:formatCode>
                <c:ptCount val="1"/>
                <c:pt idx="0">
                  <c:v>4.84</c:v>
                </c:pt>
              </c:numCache>
            </c:numRef>
          </c:val>
          <c:extLst>
            <c:ext xmlns:c16="http://schemas.microsoft.com/office/drawing/2014/chart" uri="{C3380CC4-5D6E-409C-BE32-E72D297353CC}">
              <c16:uniqueId val="{00000001-99FF-4137-B18A-58A0A16E0CE0}"/>
            </c:ext>
          </c:extLst>
        </c:ser>
        <c:dLbls>
          <c:showLegendKey val="0"/>
          <c:showVal val="1"/>
          <c:showCatName val="0"/>
          <c:showSerName val="0"/>
          <c:showPercent val="0"/>
          <c:showBubbleSize val="0"/>
        </c:dLbls>
        <c:gapWidth val="75"/>
        <c:axId val="454716576"/>
        <c:axId val="454716968"/>
      </c:barChart>
      <c:catAx>
        <c:axId val="4547165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454716968"/>
        <c:crosses val="autoZero"/>
        <c:auto val="1"/>
        <c:lblAlgn val="ctr"/>
        <c:lblOffset val="100"/>
        <c:noMultiLvlLbl val="0"/>
      </c:catAx>
      <c:valAx>
        <c:axId val="45471696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crossAx val="4547165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gradFill>
                <a:gsLst>
                  <a:gs pos="2917">
                    <a:schemeClr val="tx1"/>
                  </a:gs>
                  <a:gs pos="100000">
                    <a:schemeClr val="tx1"/>
                  </a:gs>
                </a:gsLst>
                <a:lin ang="5400000" scaled="0"/>
              </a:gradFill>
              <a:latin typeface="+mn-lt"/>
              <a:ea typeface="+mn-ea"/>
              <a:cs typeface="+mn-cs"/>
            </a:defRPr>
          </a:pPr>
          <a:endParaRPr lang="en-US"/>
        </a:p>
      </c:txPr>
    </c:legend>
    <c:plotVisOnly val="1"/>
    <c:dispBlanksAs val="gap"/>
    <c:showDLblsOverMax val="0"/>
  </c:chart>
  <c:spPr>
    <a:noFill/>
    <a:ln>
      <a:noFill/>
    </a:ln>
    <a:effectLst/>
  </c:spPr>
  <c:txPr>
    <a:bodyPr/>
    <a:lstStyle/>
    <a:p>
      <a:pPr>
        <a:defRPr b="1"/>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261365409112629E-2"/>
          <c:y val="0.19720417445794838"/>
          <c:w val="0.90973863459088733"/>
          <c:h val="0.67967112877614577"/>
        </c:manualLayout>
      </c:layout>
      <c:barChart>
        <c:barDir val="col"/>
        <c:grouping val="stacked"/>
        <c:varyColors val="0"/>
        <c:ser>
          <c:idx val="0"/>
          <c:order val="0"/>
          <c:tx>
            <c:strRef>
              <c:f>Sheet1!$B$1</c:f>
              <c:strCache>
                <c:ptCount val="1"/>
                <c:pt idx="0">
                  <c:v>VM1</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gradFill>
                      <a:gsLst>
                        <a:gs pos="7921">
                          <a:schemeClr val="bg1"/>
                        </a:gs>
                        <a:gs pos="25743">
                          <a:schemeClr val="bg1"/>
                        </a:gs>
                      </a:gsLst>
                    </a:gradFill>
                    <a:latin typeface="+mj-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c:f>
              <c:strCache>
                <c:ptCount val="1"/>
                <c:pt idx="0">
                  <c:v>IOPs</c:v>
                </c:pt>
              </c:strCache>
            </c:strRef>
          </c:cat>
          <c:val>
            <c:numRef>
              <c:f>Sheet1!$B$2</c:f>
              <c:numCache>
                <c:formatCode>General</c:formatCode>
                <c:ptCount val="1"/>
                <c:pt idx="0">
                  <c:v>100</c:v>
                </c:pt>
              </c:numCache>
            </c:numRef>
          </c:val>
          <c:extLst>
            <c:ext xmlns:c16="http://schemas.microsoft.com/office/drawing/2014/chart" uri="{C3380CC4-5D6E-409C-BE32-E72D297353CC}">
              <c16:uniqueId val="{00000000-F974-46F1-8937-7F6BB8C4833C}"/>
            </c:ext>
          </c:extLst>
        </c:ser>
        <c:ser>
          <c:idx val="1"/>
          <c:order val="1"/>
          <c:tx>
            <c:strRef>
              <c:f>Sheet1!$C$1</c:f>
              <c:strCache>
                <c:ptCount val="1"/>
                <c:pt idx="0">
                  <c:v>VM2</c:v>
                </c:pt>
              </c:strCache>
            </c:strRef>
          </c:tx>
          <c:spPr>
            <a:solidFill>
              <a:schemeClr val="accent1"/>
            </a:solidFill>
            <a:ln>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79A-4591-8913-0A4719C5C441}"/>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gradFill>
                      <a:gsLst>
                        <a:gs pos="7921">
                          <a:schemeClr val="bg1"/>
                        </a:gs>
                        <a:gs pos="25743">
                          <a:schemeClr val="bg1"/>
                        </a:gs>
                      </a:gsLst>
                      <a:lin ang="5400000" scaled="0"/>
                    </a:gradFill>
                    <a:latin typeface="+mj-lt"/>
                    <a:ea typeface="+mn-ea"/>
                    <a:cs typeface="+mn-cs"/>
                  </a:defRPr>
                </a:pPr>
                <a:endParaRPr lang="en-US"/>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c:f>
              <c:strCache>
                <c:ptCount val="1"/>
                <c:pt idx="0">
                  <c:v>IOPs</c:v>
                </c:pt>
              </c:strCache>
            </c:strRef>
          </c:cat>
          <c:val>
            <c:numRef>
              <c:f>Sheet1!$C$2</c:f>
              <c:numCache>
                <c:formatCode>General</c:formatCode>
                <c:ptCount val="1"/>
                <c:pt idx="0">
                  <c:v>100</c:v>
                </c:pt>
              </c:numCache>
            </c:numRef>
          </c:val>
          <c:extLst>
            <c:ext xmlns:c16="http://schemas.microsoft.com/office/drawing/2014/chart" uri="{C3380CC4-5D6E-409C-BE32-E72D297353CC}">
              <c16:uniqueId val="{00000001-F974-46F1-8937-7F6BB8C4833C}"/>
            </c:ext>
          </c:extLst>
        </c:ser>
        <c:dLbls>
          <c:showLegendKey val="0"/>
          <c:showVal val="0"/>
          <c:showCatName val="0"/>
          <c:showSerName val="0"/>
          <c:showPercent val="0"/>
          <c:showBubbleSize val="0"/>
        </c:dLbls>
        <c:gapWidth val="150"/>
        <c:overlap val="100"/>
        <c:axId val="454713832"/>
        <c:axId val="454715792"/>
      </c:barChart>
      <c:catAx>
        <c:axId val="454713832"/>
        <c:scaling>
          <c:orientation val="minMax"/>
        </c:scaling>
        <c:delete val="1"/>
        <c:axPos val="b"/>
        <c:title>
          <c:tx>
            <c:rich>
              <a:bodyPr rot="0" spcFirstLastPara="1" vertOverflow="ellipsis" vert="horz" wrap="square" anchor="ctr" anchorCtr="1"/>
              <a:lstStyle/>
              <a:p>
                <a:pPr>
                  <a:defRPr sz="1330" b="0" i="0" u="none" strike="noStrike" kern="1200" cap="all" baseline="0">
                    <a:gradFill>
                      <a:gsLst>
                        <a:gs pos="25743">
                          <a:schemeClr val="tx1"/>
                        </a:gs>
                        <a:gs pos="60000">
                          <a:schemeClr val="tx1"/>
                        </a:gs>
                      </a:gsLst>
                      <a:lin ang="5400000" scaled="0"/>
                    </a:gradFill>
                    <a:latin typeface="+mn-lt"/>
                    <a:ea typeface="+mn-ea"/>
                    <a:cs typeface="+mn-cs"/>
                  </a:defRPr>
                </a:pPr>
                <a:r>
                  <a:rPr lang="en-US" sz="1330" dirty="0">
                    <a:gradFill>
                      <a:gsLst>
                        <a:gs pos="25743">
                          <a:schemeClr val="tx1"/>
                        </a:gs>
                        <a:gs pos="60000">
                          <a:schemeClr val="tx1"/>
                        </a:gs>
                      </a:gsLst>
                      <a:lin ang="5400000" scaled="0"/>
                    </a:gradFill>
                  </a:rPr>
                  <a:t>IOPs</a:t>
                </a:r>
              </a:p>
            </c:rich>
          </c:tx>
          <c:overlay val="0"/>
          <c:spPr>
            <a:noFill/>
            <a:ln>
              <a:noFill/>
            </a:ln>
            <a:effectLst/>
          </c:spPr>
          <c:txPr>
            <a:bodyPr rot="0" spcFirstLastPara="1" vertOverflow="ellipsis" vert="horz" wrap="square" anchor="ctr" anchorCtr="1"/>
            <a:lstStyle/>
            <a:p>
              <a:pPr>
                <a:defRPr sz="1330" b="0" i="0" u="none" strike="noStrike" kern="1200" cap="all" baseline="0">
                  <a:gradFill>
                    <a:gsLst>
                      <a:gs pos="25743">
                        <a:schemeClr val="tx1"/>
                      </a:gs>
                      <a:gs pos="60000">
                        <a:schemeClr val="tx1"/>
                      </a:gs>
                    </a:gsLst>
                    <a:lin ang="5400000" scaled="0"/>
                  </a:gradFill>
                  <a:latin typeface="+mn-lt"/>
                  <a:ea typeface="+mn-ea"/>
                  <a:cs typeface="+mn-cs"/>
                </a:defRPr>
              </a:pPr>
              <a:endParaRPr lang="en-US"/>
            </a:p>
          </c:txPr>
        </c:title>
        <c:numFmt formatCode="General" sourceLinked="1"/>
        <c:majorTickMark val="out"/>
        <c:minorTickMark val="none"/>
        <c:tickLblPos val="nextTo"/>
        <c:crossAx val="454715792"/>
        <c:crosses val="autoZero"/>
        <c:auto val="1"/>
        <c:lblAlgn val="ctr"/>
        <c:lblOffset val="100"/>
        <c:noMultiLvlLbl val="0"/>
      </c:catAx>
      <c:valAx>
        <c:axId val="454715792"/>
        <c:scaling>
          <c:orientation val="minMax"/>
          <c:max val="200"/>
        </c:scaling>
        <c:delete val="0"/>
        <c:axPos val="l"/>
        <c:majorGridlines>
          <c:spPr>
            <a:ln w="3175" cap="flat" cmpd="sng" algn="ctr">
              <a:solidFill>
                <a:schemeClr val="bg1">
                  <a:lumMod val="95000"/>
                  <a:alpha val="99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5743">
                      <a:schemeClr val="tx1"/>
                    </a:gs>
                    <a:gs pos="60000">
                      <a:schemeClr val="tx1"/>
                    </a:gs>
                  </a:gsLst>
                  <a:lin ang="5400000" scaled="0"/>
                </a:gradFill>
                <a:latin typeface="+mn-lt"/>
                <a:ea typeface="+mn-ea"/>
                <a:cs typeface="+mn-cs"/>
              </a:defRPr>
            </a:pPr>
            <a:endParaRPr lang="en-US"/>
          </a:p>
        </c:txPr>
        <c:crossAx val="454713832"/>
        <c:crosses val="autoZero"/>
        <c:crossBetween val="between"/>
        <c:majorUnit val="40"/>
      </c:valAx>
      <c:spPr>
        <a:noFill/>
        <a:ln>
          <a:noFill/>
        </a:ln>
        <a:effectLst/>
      </c:spPr>
    </c:plotArea>
    <c:legend>
      <c:legendPos val="r"/>
      <c:layout>
        <c:manualLayout>
          <c:xMode val="edge"/>
          <c:yMode val="edge"/>
          <c:x val="0"/>
          <c:y val="5.1353970805499104E-2"/>
          <c:w val="0.99904293306560976"/>
          <c:h val="9.6926709866194269E-2"/>
        </c:manualLayout>
      </c:layout>
      <c:overlay val="0"/>
      <c:spPr>
        <a:noFill/>
        <a:ln>
          <a:noFill/>
        </a:ln>
        <a:effectLst/>
      </c:spPr>
      <c:txPr>
        <a:bodyPr rot="0" spcFirstLastPara="1" vertOverflow="ellipsis" vert="horz" wrap="square" anchor="ctr" anchorCtr="1"/>
        <a:lstStyle/>
        <a:p>
          <a:pPr>
            <a:defRPr sz="1197" b="0" i="0" u="none" strike="noStrike" kern="1200" baseline="0">
              <a:gradFill>
                <a:gsLst>
                  <a:gs pos="25743">
                    <a:schemeClr val="tx1"/>
                  </a:gs>
                  <a:gs pos="60000">
                    <a:schemeClr val="tx1"/>
                  </a:gs>
                </a:gsLst>
                <a:lin ang="5400000" scaled="0"/>
              </a:gradFill>
              <a:latin typeface="+mn-lt"/>
              <a:ea typeface="+mn-ea"/>
              <a:cs typeface="+mn-cs"/>
            </a:defRPr>
          </a:pPr>
          <a:endParaRPr lang="en-US"/>
        </a:p>
      </c:txPr>
    </c:legend>
    <c:plotVisOnly val="1"/>
    <c:dispBlanksAs val="gap"/>
    <c:showDLblsOverMax val="0"/>
  </c:chart>
  <c:spPr>
    <a:noFill/>
    <a:ln w="3175">
      <a:solidFill>
        <a:schemeClr val="bg1">
          <a:lumMod val="95000"/>
        </a:schemeClr>
      </a:solid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261348131882274E-2"/>
          <c:y val="0.19720423120674688"/>
          <c:w val="0.90973865186811786"/>
          <c:h val="0.67868428451265406"/>
        </c:manualLayout>
      </c:layout>
      <c:barChart>
        <c:barDir val="col"/>
        <c:grouping val="clustered"/>
        <c:varyColors val="0"/>
        <c:ser>
          <c:idx val="0"/>
          <c:order val="0"/>
          <c:tx>
            <c:strRef>
              <c:f>Sheet1!$B$1</c:f>
              <c:strCache>
                <c:ptCount val="1"/>
                <c:pt idx="0">
                  <c:v>IOPs</c:v>
                </c:pt>
              </c:strCache>
            </c:strRef>
          </c:tx>
          <c:spPr>
            <a:solidFill>
              <a:schemeClr val="accent1"/>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1-BDD8-4C9C-8F68-D1B964FE29A1}"/>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1-996B-4494-B953-A37F11A83F9A}"/>
              </c:ext>
            </c:extLst>
          </c:dPt>
          <c:dLbls>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gradFill>
                      <a:gsLst>
                        <a:gs pos="7921">
                          <a:schemeClr val="bg1"/>
                        </a:gs>
                        <a:gs pos="25743">
                          <a:schemeClr val="bg1"/>
                        </a:gs>
                      </a:gsLst>
                    </a:gradFill>
                    <a:latin typeface="+mj-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VM1</c:v>
                </c:pt>
                <c:pt idx="1">
                  <c:v>VM2</c:v>
                </c:pt>
              </c:strCache>
            </c:strRef>
          </c:cat>
          <c:val>
            <c:numRef>
              <c:f>Sheet1!$B$2:$B$3</c:f>
              <c:numCache>
                <c:formatCode>General</c:formatCode>
                <c:ptCount val="2"/>
                <c:pt idx="0">
                  <c:v>200</c:v>
                </c:pt>
                <c:pt idx="1">
                  <c:v>200</c:v>
                </c:pt>
              </c:numCache>
            </c:numRef>
          </c:val>
          <c:extLst>
            <c:ext xmlns:c16="http://schemas.microsoft.com/office/drawing/2014/chart" uri="{C3380CC4-5D6E-409C-BE32-E72D297353CC}">
              <c16:uniqueId val="{00000003-996B-4494-B953-A37F11A83F9A}"/>
            </c:ext>
          </c:extLst>
        </c:ser>
        <c:dLbls>
          <c:showLegendKey val="0"/>
          <c:showVal val="0"/>
          <c:showCatName val="0"/>
          <c:showSerName val="0"/>
          <c:showPercent val="0"/>
          <c:showBubbleSize val="0"/>
        </c:dLbls>
        <c:gapWidth val="203"/>
        <c:overlap val="40"/>
        <c:axId val="473217752"/>
        <c:axId val="473218144"/>
      </c:barChart>
      <c:catAx>
        <c:axId val="473217752"/>
        <c:scaling>
          <c:orientation val="minMax"/>
        </c:scaling>
        <c:delete val="1"/>
        <c:axPos val="b"/>
        <c:title>
          <c:tx>
            <c:rich>
              <a:bodyPr rot="0" spcFirstLastPara="1" vertOverflow="ellipsis" vert="horz" wrap="square" anchor="ctr" anchorCtr="1"/>
              <a:lstStyle/>
              <a:p>
                <a:pPr>
                  <a:defRPr sz="1330" b="0" i="0" u="none" strike="noStrike" kern="1200" baseline="0">
                    <a:gradFill>
                      <a:gsLst>
                        <a:gs pos="25743">
                          <a:schemeClr val="tx1"/>
                        </a:gs>
                        <a:gs pos="60000">
                          <a:schemeClr val="tx1"/>
                        </a:gs>
                      </a:gsLst>
                      <a:lin ang="5400000" scaled="0"/>
                    </a:gradFill>
                    <a:latin typeface="+mn-lt"/>
                    <a:ea typeface="+mn-ea"/>
                    <a:cs typeface="+mn-cs"/>
                  </a:defRPr>
                </a:pPr>
                <a:r>
                  <a:rPr lang="en-US" dirty="0">
                    <a:gradFill>
                      <a:gsLst>
                        <a:gs pos="25743">
                          <a:schemeClr val="tx1"/>
                        </a:gs>
                        <a:gs pos="60000">
                          <a:schemeClr val="tx1"/>
                        </a:gs>
                      </a:gsLst>
                      <a:lin ang="5400000" scaled="0"/>
                    </a:gradFill>
                  </a:rPr>
                  <a:t>IOPS</a:t>
                </a:r>
              </a:p>
            </c:rich>
          </c:tx>
          <c:overlay val="0"/>
          <c:spPr>
            <a:noFill/>
            <a:ln>
              <a:noFill/>
            </a:ln>
            <a:effectLst/>
          </c:spPr>
          <c:txPr>
            <a:bodyPr rot="0" spcFirstLastPara="1" vertOverflow="ellipsis" vert="horz" wrap="square" anchor="ctr" anchorCtr="1"/>
            <a:lstStyle/>
            <a:p>
              <a:pPr>
                <a:defRPr sz="1330" b="0" i="0" u="none" strike="noStrike" kern="1200" baseline="0">
                  <a:gradFill>
                    <a:gsLst>
                      <a:gs pos="25743">
                        <a:schemeClr val="tx1"/>
                      </a:gs>
                      <a:gs pos="60000">
                        <a:schemeClr val="tx1"/>
                      </a:gs>
                    </a:gsLst>
                    <a:lin ang="5400000" scaled="0"/>
                  </a:gradFill>
                  <a:latin typeface="+mn-lt"/>
                  <a:ea typeface="+mn-ea"/>
                  <a:cs typeface="+mn-cs"/>
                </a:defRPr>
              </a:pPr>
              <a:endParaRPr lang="en-US"/>
            </a:p>
          </c:txPr>
        </c:title>
        <c:numFmt formatCode="General" sourceLinked="1"/>
        <c:majorTickMark val="none"/>
        <c:minorTickMark val="none"/>
        <c:tickLblPos val="nextTo"/>
        <c:crossAx val="473218144"/>
        <c:crosses val="autoZero"/>
        <c:auto val="1"/>
        <c:lblAlgn val="ctr"/>
        <c:lblOffset val="100"/>
        <c:noMultiLvlLbl val="0"/>
      </c:catAx>
      <c:valAx>
        <c:axId val="473218144"/>
        <c:scaling>
          <c:orientation val="minMax"/>
          <c:max val="200"/>
        </c:scaling>
        <c:delete val="0"/>
        <c:axPos val="l"/>
        <c:majorGridlines>
          <c:spPr>
            <a:ln w="317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gradFill>
                  <a:gsLst>
                    <a:gs pos="25743">
                      <a:schemeClr val="tx1"/>
                    </a:gs>
                    <a:gs pos="60000">
                      <a:schemeClr val="tx1"/>
                    </a:gs>
                  </a:gsLst>
                  <a:lin ang="5400000" scaled="0"/>
                </a:gradFill>
                <a:latin typeface="+mn-lt"/>
                <a:ea typeface="+mn-ea"/>
                <a:cs typeface="+mn-cs"/>
              </a:defRPr>
            </a:pPr>
            <a:endParaRPr lang="en-US"/>
          </a:p>
        </c:txPr>
        <c:crossAx val="473217752"/>
        <c:crosses val="autoZero"/>
        <c:crossBetween val="between"/>
        <c:majorUnit val="40"/>
      </c:valAx>
      <c:spPr>
        <a:noFill/>
        <a:ln>
          <a:noFill/>
        </a:ln>
        <a:effectLst/>
      </c:spPr>
    </c:plotArea>
    <c:legend>
      <c:legendPos val="r"/>
      <c:layout>
        <c:manualLayout>
          <c:xMode val="edge"/>
          <c:yMode val="edge"/>
          <c:x val="0"/>
          <c:y val="4.4044423124127888E-2"/>
          <c:w val="0.99904274183545494"/>
          <c:h val="0.11154528714370522"/>
        </c:manualLayout>
      </c:layout>
      <c:overlay val="0"/>
      <c:spPr>
        <a:noFill/>
        <a:ln>
          <a:noFill/>
        </a:ln>
        <a:effectLst/>
      </c:spPr>
      <c:txPr>
        <a:bodyPr rot="0" spcFirstLastPara="1" vertOverflow="ellipsis" vert="horz" wrap="square" anchor="ctr" anchorCtr="1"/>
        <a:lstStyle/>
        <a:p>
          <a:pPr>
            <a:defRPr sz="1197" b="0" i="0" u="none" strike="noStrike" kern="1200" baseline="0">
              <a:gradFill>
                <a:gsLst>
                  <a:gs pos="25743">
                    <a:schemeClr val="tx1"/>
                  </a:gs>
                  <a:gs pos="60000">
                    <a:schemeClr val="tx1"/>
                  </a:gs>
                </a:gsLst>
                <a:lin ang="5400000" scaled="0"/>
              </a:gradFill>
              <a:latin typeface="+mn-lt"/>
              <a:ea typeface="+mn-ea"/>
              <a:cs typeface="+mn-cs"/>
            </a:defRPr>
          </a:pPr>
          <a:endParaRPr lang="en-US"/>
        </a:p>
      </c:txPr>
    </c:legend>
    <c:plotVisOnly val="1"/>
    <c:dispBlanksAs val="gap"/>
    <c:showDLblsOverMax val="0"/>
  </c:chart>
  <c:spPr>
    <a:noFill/>
    <a:ln w="3175">
      <a:solidFill>
        <a:schemeClr val="bg1">
          <a:lumMod val="95000"/>
        </a:schemeClr>
      </a:solid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30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headEnd type="none" w="sm" len="sm"/>
        <a:tailEnd type="none" w="sm" len="sm"/>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alpha val="70000"/>
        </a:schemeClr>
      </a:solidFill>
    </cs:spPr>
  </cs:dataPoint>
  <cs:dataPoint3D>
    <cs:lnRef idx="0"/>
    <cs:fillRef idx="0">
      <cs:styleClr val="auto"/>
    </cs:fillRef>
    <cs:effectRef idx="0"/>
    <cs:fontRef idx="minor">
      <a:schemeClr val="tx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a:gsLst>
          <a:gs pos="0">
            <a:schemeClr val="phClr"/>
          </a:gs>
          <a:gs pos="46000">
            <a:schemeClr val="phClr"/>
          </a:gs>
          <a:gs pos="100000">
            <a:schemeClr val="phClr">
              <a:lumMod val="20000"/>
              <a:lumOff val="80000"/>
              <a:alpha val="0"/>
            </a:schemeClr>
          </a:gs>
        </a:gsLst>
        <a:path path="circle">
          <a:fillToRect l="50000" t="-80000" r="50000" b="180000"/>
        </a:path>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ajor>
  <cs:gridlineMin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1" y="0"/>
            <a:ext cx="4033943" cy="351155"/>
          </a:xfrm>
          <a:prstGeom prst="rect">
            <a:avLst/>
          </a:prstGeom>
        </p:spPr>
        <p:txBody>
          <a:bodyPr vert="horz" lIns="93324" tIns="46662" rIns="93324" bIns="46662" rtlCol="0"/>
          <a:lstStyle>
            <a:lvl1pPr algn="l">
              <a:defRPr sz="1200"/>
            </a:lvl1pPr>
          </a:lstStyle>
          <a:p>
            <a:r>
              <a:rPr lang="en-US" dirty="0"/>
              <a:t>One Marketing Template</a:t>
            </a:r>
          </a:p>
          <a:p>
            <a:endParaRPr lang="en-US" dirty="0">
              <a:latin typeface="Segoe UI" pitchFamily="34" charset="0"/>
            </a:endParaRPr>
          </a:p>
        </p:txBody>
      </p:sp>
      <p:sp>
        <p:nvSpPr>
          <p:cNvPr id="7" name="Date Placeholder 6"/>
          <p:cNvSpPr>
            <a:spLocks noGrp="1"/>
          </p:cNvSpPr>
          <p:nvPr>
            <p:ph type="dt" sz="quarter" idx="1"/>
          </p:nvPr>
        </p:nvSpPr>
        <p:spPr>
          <a:xfrm>
            <a:off x="5273004" y="0"/>
            <a:ext cx="4033943" cy="351155"/>
          </a:xfrm>
          <a:prstGeom prst="rect">
            <a:avLst/>
          </a:prstGeom>
        </p:spPr>
        <p:txBody>
          <a:bodyPr vert="horz" lIns="93324" tIns="46662" rIns="93324" bIns="46662" rtlCol="0"/>
          <a:lstStyle>
            <a:lvl1pPr algn="r">
              <a:defRPr sz="1200"/>
            </a:lvl1pPr>
          </a:lstStyle>
          <a:p>
            <a:fld id="{DE219B1A-AE41-483B-A766-69B9363DDA6A}" type="datetimeFigureOut">
              <a:rPr lang="en-US" smtClean="0">
                <a:latin typeface="Segoe UI" pitchFamily="34" charset="0"/>
              </a:rPr>
              <a:t>4/5/2016</a:t>
            </a:fld>
            <a:endParaRPr lang="en-US" dirty="0">
              <a:latin typeface="Segoe UI" pitchFamily="34" charset="0"/>
            </a:endParaRPr>
          </a:p>
        </p:txBody>
      </p:sp>
      <p:sp>
        <p:nvSpPr>
          <p:cNvPr id="8" name="Footer Placeholder 7"/>
          <p:cNvSpPr>
            <a:spLocks noGrp="1"/>
          </p:cNvSpPr>
          <p:nvPr>
            <p:ph type="ftr" sz="quarter" idx="2"/>
          </p:nvPr>
        </p:nvSpPr>
        <p:spPr>
          <a:xfrm>
            <a:off x="0" y="6670726"/>
            <a:ext cx="7866190" cy="255328"/>
          </a:xfrm>
          <a:prstGeom prst="rect">
            <a:avLst/>
          </a:prstGeom>
        </p:spPr>
        <p:txBody>
          <a:bodyPr vert="horz" lIns="93324" tIns="46662" rIns="93324" bIns="46662" rtlCol="0" anchor="b"/>
          <a:lstStyle>
            <a:lvl1pPr algn="l">
              <a:defRPr sz="1200"/>
            </a:lvl1pPr>
          </a:lstStyle>
          <a:p>
            <a:pPr marL="406671" defTabSz="93292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406671" defTabSz="93292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9" name="Slide Number Placeholder 8"/>
          <p:cNvSpPr>
            <a:spLocks noGrp="1"/>
          </p:cNvSpPr>
          <p:nvPr>
            <p:ph type="sldNum" sz="quarter" idx="3"/>
          </p:nvPr>
        </p:nvSpPr>
        <p:spPr>
          <a:xfrm>
            <a:off x="7850674" y="6670726"/>
            <a:ext cx="1456271" cy="351155"/>
          </a:xfrm>
          <a:prstGeom prst="rect">
            <a:avLst/>
          </a:prstGeom>
        </p:spPr>
        <p:txBody>
          <a:bodyPr vert="horz" lIns="93324" tIns="46662" rIns="93324" bIns="46662"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1" y="0"/>
            <a:ext cx="4033943" cy="351155"/>
          </a:xfrm>
          <a:prstGeom prst="rect">
            <a:avLst/>
          </a:prstGeom>
        </p:spPr>
        <p:txBody>
          <a:bodyPr vert="horz" lIns="93324" tIns="46662" rIns="93324" bIns="46662" rtlCol="0"/>
          <a:lstStyle>
            <a:lvl1pPr algn="l">
              <a:defRPr sz="1200">
                <a:latin typeface="Segoe UI" pitchFamily="34" charset="0"/>
              </a:defRPr>
            </a:lvl1pPr>
          </a:lstStyle>
          <a:p>
            <a:r>
              <a:rPr lang="en-US" dirty="0"/>
              <a:t>One Marketing Template</a:t>
            </a:r>
          </a:p>
          <a:p>
            <a:endParaRPr lang="en-US" dirty="0"/>
          </a:p>
        </p:txBody>
      </p:sp>
      <p:sp>
        <p:nvSpPr>
          <p:cNvPr id="9" name="Slide Image Placeholder 8"/>
          <p:cNvSpPr>
            <a:spLocks noGrp="1" noRot="1" noChangeAspect="1"/>
          </p:cNvSpPr>
          <p:nvPr>
            <p:ph type="sldImg" idx="2"/>
          </p:nvPr>
        </p:nvSpPr>
        <p:spPr>
          <a:xfrm>
            <a:off x="2312988" y="527050"/>
            <a:ext cx="4683125" cy="2633663"/>
          </a:xfrm>
          <a:prstGeom prst="rect">
            <a:avLst/>
          </a:prstGeom>
          <a:noFill/>
          <a:ln w="12700">
            <a:solidFill>
              <a:prstClr val="black"/>
            </a:solidFill>
          </a:ln>
        </p:spPr>
        <p:txBody>
          <a:bodyPr vert="horz" lIns="93324" tIns="46662" rIns="93324" bIns="46662" rtlCol="0" anchor="ctr"/>
          <a:lstStyle/>
          <a:p>
            <a:endParaRPr lang="en-US" dirty="0"/>
          </a:p>
        </p:txBody>
      </p:sp>
      <p:sp>
        <p:nvSpPr>
          <p:cNvPr id="10" name="Footer Placeholder 9"/>
          <p:cNvSpPr>
            <a:spLocks noGrp="1"/>
          </p:cNvSpPr>
          <p:nvPr>
            <p:ph type="ftr" sz="quarter" idx="4"/>
          </p:nvPr>
        </p:nvSpPr>
        <p:spPr>
          <a:xfrm>
            <a:off x="0" y="6671945"/>
            <a:ext cx="8036856" cy="273400"/>
          </a:xfrm>
          <a:prstGeom prst="rect">
            <a:avLst/>
          </a:prstGeom>
        </p:spPr>
        <p:txBody>
          <a:bodyPr vert="horz" lIns="93324" tIns="46662" rIns="93324" bIns="46662" rtlCol="0" anchor="b"/>
          <a:lstStyle>
            <a:lvl1pPr marL="583273" indent="0" algn="l">
              <a:defRPr sz="1200"/>
            </a:lvl1p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1" name="Date Placeholder 10"/>
          <p:cNvSpPr>
            <a:spLocks noGrp="1"/>
          </p:cNvSpPr>
          <p:nvPr>
            <p:ph type="dt" idx="1"/>
          </p:nvPr>
        </p:nvSpPr>
        <p:spPr>
          <a:xfrm>
            <a:off x="5273004" y="0"/>
            <a:ext cx="4033943" cy="351155"/>
          </a:xfrm>
          <a:prstGeom prst="rect">
            <a:avLst/>
          </a:prstGeom>
        </p:spPr>
        <p:txBody>
          <a:bodyPr vert="horz" lIns="93324" tIns="46662" rIns="93324" bIns="46662" rtlCol="0"/>
          <a:lstStyle>
            <a:lvl1pPr algn="r">
              <a:defRPr sz="1200">
                <a:latin typeface="Segoe UI" pitchFamily="34" charset="0"/>
              </a:defRPr>
            </a:lvl1pPr>
          </a:lstStyle>
          <a:p>
            <a:fld id="{D51B1278-D92B-4AF3-A9C1-71DD298190CE}" type="datetimeFigureOut">
              <a:rPr lang="en-US" smtClean="0"/>
              <a:pPr/>
              <a:t>4/5/2016</a:t>
            </a:fld>
            <a:endParaRPr lang="en-US" dirty="0"/>
          </a:p>
        </p:txBody>
      </p:sp>
      <p:sp>
        <p:nvSpPr>
          <p:cNvPr id="12" name="Notes Placeholder 11"/>
          <p:cNvSpPr>
            <a:spLocks noGrp="1"/>
          </p:cNvSpPr>
          <p:nvPr>
            <p:ph type="body" sz="quarter" idx="3"/>
          </p:nvPr>
        </p:nvSpPr>
        <p:spPr>
          <a:xfrm>
            <a:off x="930910" y="3335973"/>
            <a:ext cx="7447280" cy="3160395"/>
          </a:xfrm>
          <a:prstGeom prst="rect">
            <a:avLst/>
          </a:prstGeom>
        </p:spPr>
        <p:txBody>
          <a:bodyPr vert="horz" lIns="93324" tIns="46662" rIns="93324" bIns="4666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p:cNvSpPr>
            <a:spLocks noGrp="1"/>
          </p:cNvSpPr>
          <p:nvPr>
            <p:ph type="sldNum" sz="quarter" idx="5"/>
          </p:nvPr>
        </p:nvSpPr>
        <p:spPr>
          <a:xfrm>
            <a:off x="8021340" y="6670726"/>
            <a:ext cx="1285605" cy="351155"/>
          </a:xfrm>
          <a:prstGeom prst="rect">
            <a:avLst/>
          </a:prstGeom>
        </p:spPr>
        <p:txBody>
          <a:bodyPr vert="horz" lIns="93324" tIns="46662" rIns="93324" bIns="46662"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aka.ms/iti" TargetMode="External"/><Relationship Id="rId2" Type="http://schemas.openxmlformats.org/officeDocument/2006/relationships/slide" Target="../slides/slide4.xml"/><Relationship Id="rId1" Type="http://schemas.openxmlformats.org/officeDocument/2006/relationships/notesMaster" Target="../notesMasters/notesMaster1.xml"/><Relationship Id="rId5" Type="http://schemas.openxmlformats.org/officeDocument/2006/relationships/hyperlink" Target="mailto:support@learnondemandsystems.com" TargetMode="External"/><Relationship Id="rId4" Type="http://schemas.openxmlformats.org/officeDocument/2006/relationships/hyperlink" Target="https://aka.ms/lodtest"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hybrid cloud and hybrid IT</a:t>
            </a:r>
          </a:p>
          <a:p>
            <a:endParaRPr lang="en-US" dirty="0"/>
          </a:p>
          <a:p>
            <a:r>
              <a:rPr lang="en-US" dirty="0"/>
              <a:t>Hybrid Cloud – resources maintained in a heterogeneous cloud environment (i.e. om-premises</a:t>
            </a:r>
            <a:r>
              <a:rPr lang="en-US" baseline="0" dirty="0"/>
              <a:t> and</a:t>
            </a:r>
            <a:r>
              <a:rPr lang="en-US" dirty="0"/>
              <a:t> public cloud) </a:t>
            </a:r>
          </a:p>
          <a:p>
            <a:r>
              <a:rPr lang="en-US" dirty="0"/>
              <a:t>Hybrid IT – running multiple cloud environments</a:t>
            </a:r>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E7D6E7FF-31A8-4898-8B67-71AE35B2AA65}"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Tree>
    <p:extLst>
      <p:ext uri="{BB962C8B-B14F-4D97-AF65-F5344CB8AC3E}">
        <p14:creationId xmlns:p14="http://schemas.microsoft.com/office/powerpoint/2010/main" val="8253619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0192D22-3EB5-4412-866C-D18F88E32A12}"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a:t>
            </a:fld>
            <a:endParaRPr lang="en-US" dirty="0"/>
          </a:p>
        </p:txBody>
      </p:sp>
    </p:spTree>
    <p:extLst>
      <p:ext uri="{BB962C8B-B14F-4D97-AF65-F5344CB8AC3E}">
        <p14:creationId xmlns:p14="http://schemas.microsoft.com/office/powerpoint/2010/main" val="284590130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6330509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05324"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8600465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22432867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73959927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35933239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CD4752CF-A5C0-431E-80A7-6C0F98766049}"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134</a:t>
            </a:fld>
            <a:endParaRPr lang="en-US" dirty="0"/>
          </a:p>
        </p:txBody>
      </p:sp>
    </p:spTree>
    <p:extLst>
      <p:ext uri="{BB962C8B-B14F-4D97-AF65-F5344CB8AC3E}">
        <p14:creationId xmlns:p14="http://schemas.microsoft.com/office/powerpoint/2010/main" val="37252890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11210584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C1BB07F-BD23-4D14-B560-270B0AFA0CD7}"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138</a:t>
            </a:fld>
            <a:endParaRPr lang="en-US" dirty="0"/>
          </a:p>
        </p:txBody>
      </p:sp>
    </p:spTree>
    <p:extLst>
      <p:ext uri="{BB962C8B-B14F-4D97-AF65-F5344CB8AC3E}">
        <p14:creationId xmlns:p14="http://schemas.microsoft.com/office/powerpoint/2010/main" val="265684132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5DA7B840-1365-49A3-AAA5-EF1D80BFAAC9}"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139</a:t>
            </a:fld>
            <a:endParaRPr lang="en-US" dirty="0"/>
          </a:p>
        </p:txBody>
      </p:sp>
    </p:spTree>
    <p:extLst>
      <p:ext uri="{BB962C8B-B14F-4D97-AF65-F5344CB8AC3E}">
        <p14:creationId xmlns:p14="http://schemas.microsoft.com/office/powerpoint/2010/main" val="224017737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8189CEC9-E433-4F9E-AD16-584BCA2EA300}"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142</a:t>
            </a:fld>
            <a:endParaRPr lang="en-US" dirty="0"/>
          </a:p>
        </p:txBody>
      </p:sp>
    </p:spTree>
    <p:extLst>
      <p:ext uri="{BB962C8B-B14F-4D97-AF65-F5344CB8AC3E}">
        <p14:creationId xmlns:p14="http://schemas.microsoft.com/office/powerpoint/2010/main" val="2712909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3690209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55200241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800" kern="1200" baseline="0" dirty="0">
              <a:solidFill>
                <a:schemeClr val="tx1"/>
              </a:solidFill>
              <a:effectLst/>
              <a:latin typeface="Segoe UI Light" pitchFamily="34" charset="0"/>
              <a:ea typeface="+mn-ea"/>
              <a:cs typeface="+mn-cs"/>
            </a:endParaRP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958842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4222447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effectLst/>
            </a:endParaRPr>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C1AD1F8-85C8-4BEF-8FD3-D9F35D614EDB}"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149</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97120731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45664E4-D494-4B10-B81A-C3109FCCAFEA}"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150</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15939681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 6:26 AM</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151</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24507923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 sure to call out </a:t>
            </a:r>
          </a:p>
        </p:txBody>
      </p:sp>
      <p:sp>
        <p:nvSpPr>
          <p:cNvPr id="4" name="Footer Placeholder 3"/>
          <p:cNvSpPr>
            <a:spLocks noGrp="1"/>
          </p:cNvSpPr>
          <p:nvPr>
            <p:ph type="ftr" sz="quarter" idx="10"/>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6" name="Slide Number Placeholder 5"/>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34897884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Have video</a:t>
            </a:r>
          </a:p>
        </p:txBody>
      </p:sp>
      <p:sp>
        <p:nvSpPr>
          <p:cNvPr id="4" name="Footer Placeholder 3"/>
          <p:cNvSpPr>
            <a:spLocks noGrp="1"/>
          </p:cNvSpPr>
          <p:nvPr>
            <p:ph type="ftr" sz="quarter" idx="10"/>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6" name="Slide Number Placeholder 5"/>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15890876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29DEAD2-10A0-4E7F-9A56-76FB974AB715}"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157</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10942607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61A2E4E-811D-4975-82F1-8024ECA6A3A1}"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158</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8819453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10587588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4" name="Header Placeholder 3"/>
          <p:cNvSpPr>
            <a:spLocks noGrp="1"/>
          </p:cNvSpPr>
          <p:nvPr>
            <p:ph type="hdr" sz="quarter"/>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rPr>
              <a:t>TechEd 2013</a:t>
            </a:r>
          </a:p>
        </p:txBody>
      </p:sp>
      <p:sp>
        <p:nvSpPr>
          <p:cNvPr id="5" name="Footer Placeholder 4"/>
          <p:cNvSpPr>
            <a:spLocks noGrp="1"/>
          </p:cNvSpPr>
          <p:nvPr>
            <p:ph type="ftr" sz="quarter" idx="4"/>
          </p:nvPr>
        </p:nvSpPr>
        <p:spPr/>
        <p:txBody>
          <a:bodyPr/>
          <a:lstStyle/>
          <a:p>
            <a:pPr marL="0" marR="0" lvl="0" indent="0" defTabSz="921314"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sz="quarter"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DFDA5C7-BBAE-481E-8BF7-731156A2E2C1}" type="datetime8">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 6:26 AM</a:t>
            </a:fld>
            <a:endParaRPr kumimoji="0" lang="en-US" sz="1800" b="0" i="0" u="none" strike="noStrike" kern="0" cap="none" spc="0" normalizeH="0" baseline="0" noProof="0" dirty="0">
              <a:ln>
                <a:noFill/>
              </a:ln>
              <a:solidFill>
                <a:prstClr val="black"/>
              </a:solidFill>
              <a:effectLst/>
              <a:uLnTx/>
              <a:uFillTx/>
            </a:endParaRPr>
          </a:p>
        </p:txBody>
      </p:sp>
      <p:sp>
        <p:nvSpPr>
          <p:cNvPr id="34823" name="Slide Number Placeholder 6"/>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9862">
              <a:defRPr>
                <a:solidFill>
                  <a:schemeClr val="tx1"/>
                </a:solidFill>
                <a:latin typeface="Arial" panose="020B0604020202020204" pitchFamily="34" charset="0"/>
                <a:ea typeface="ＭＳ Ｐゴシック" panose="020B0600070205080204" pitchFamily="34" charset="-128"/>
              </a:defRPr>
            </a:lvl1pPr>
            <a:lvl2pPr marL="757066" indent="-291179" defTabSz="939862">
              <a:defRPr>
                <a:solidFill>
                  <a:schemeClr val="tx1"/>
                </a:solidFill>
                <a:latin typeface="Arial" panose="020B0604020202020204" pitchFamily="34" charset="0"/>
                <a:ea typeface="ＭＳ Ｐゴシック" panose="020B0600070205080204" pitchFamily="34" charset="-128"/>
              </a:defRPr>
            </a:lvl2pPr>
            <a:lvl3pPr marL="1164717" indent="-232943" defTabSz="939862">
              <a:defRPr>
                <a:solidFill>
                  <a:schemeClr val="tx1"/>
                </a:solidFill>
                <a:latin typeface="Arial" panose="020B0604020202020204" pitchFamily="34" charset="0"/>
                <a:ea typeface="ＭＳ Ｐゴシック" panose="020B0600070205080204" pitchFamily="34" charset="-128"/>
              </a:defRPr>
            </a:lvl3pPr>
            <a:lvl4pPr marL="1630604" indent="-232943" defTabSz="939862">
              <a:defRPr>
                <a:solidFill>
                  <a:schemeClr val="tx1"/>
                </a:solidFill>
                <a:latin typeface="Arial" panose="020B0604020202020204" pitchFamily="34" charset="0"/>
                <a:ea typeface="ＭＳ Ｐゴシック" panose="020B0600070205080204" pitchFamily="34" charset="-128"/>
              </a:defRPr>
            </a:lvl4pPr>
            <a:lvl5pPr marL="2096491" indent="-232943" defTabSz="939862">
              <a:defRPr>
                <a:solidFill>
                  <a:schemeClr val="tx1"/>
                </a:solidFill>
                <a:latin typeface="Arial" panose="020B0604020202020204" pitchFamily="34" charset="0"/>
                <a:ea typeface="ＭＳ Ｐゴシック" panose="020B0600070205080204" pitchFamily="34" charset="-128"/>
              </a:defRPr>
            </a:lvl5pPr>
            <a:lvl6pPr marL="2562377" indent="-232943" defTabSz="939862"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28264" indent="-232943" defTabSz="939862"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94151" indent="-232943" defTabSz="939862"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60038" indent="-232943" defTabSz="939862"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defTabSz="939862" eaLnBrk="1" fontAlgn="auto" latinLnBrk="0" hangingPunct="1">
              <a:lnSpc>
                <a:spcPct val="100000"/>
              </a:lnSpc>
              <a:spcBef>
                <a:spcPts val="0"/>
              </a:spcBef>
              <a:spcAft>
                <a:spcPts val="0"/>
              </a:spcAft>
              <a:buClrTx/>
              <a:buSzTx/>
              <a:buFontTx/>
              <a:buNone/>
              <a:tabLst/>
              <a:defRPr/>
            </a:pPr>
            <a:fld id="{0617D469-0AB0-4264-9F6A-BF92C12F445E}" type="slidenum">
              <a:rPr kumimoji="0" lang="en-US" sz="1800" b="0" i="0" u="none" strike="noStrike" kern="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rPr>
              <a:pPr marL="0" marR="0" lvl="0" indent="0" defTabSz="939862" eaLnBrk="1" fontAlgn="auto" latinLnBrk="0" hangingPunct="1">
                <a:lnSpc>
                  <a:spcPct val="100000"/>
                </a:lnSpc>
                <a:spcBef>
                  <a:spcPts val="0"/>
                </a:spcBef>
                <a:spcAft>
                  <a:spcPts val="0"/>
                </a:spcAft>
                <a:buClrTx/>
                <a:buSzTx/>
                <a:buFontTx/>
                <a:buNone/>
                <a:tabLst/>
                <a:defRPr/>
              </a:pPr>
              <a:t>160</a:t>
            </a:fld>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4127297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68099031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44D8813-5AA7-4803-8D55-B7EF48302C3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64596438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44D8813-5AA7-4803-8D55-B7EF48302C3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164</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94167565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7616B6E-E8C0-452A-9E0A-E937AC0D4993}"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0658752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7616B6E-E8C0-452A-9E0A-E937AC0D4993}"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80748163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79A97B71-22ED-4E28-B79B-E55333A00520}"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169</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8168962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8280119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Virtual</a:t>
            </a:r>
            <a:r>
              <a:rPr lang="en-US" baseline="0" dirty="0"/>
              <a:t> TPM</a:t>
            </a:r>
          </a:p>
          <a:p>
            <a:r>
              <a:rPr lang="en-US" baseline="0" dirty="0"/>
              <a:t>Ref: IBM Research http://researcher.watson.ibm.com/researcher/view_group.php?id=2850</a:t>
            </a:r>
          </a:p>
          <a:p>
            <a:endParaRPr lang="en-US" baseline="0" dirty="0"/>
          </a:p>
          <a:p>
            <a:r>
              <a:rPr lang="en-US" baseline="0" dirty="0"/>
              <a:t>TPM is not a device that was designed to be accessed by multiple systems at the same time. Therefore, we extended the current TPM V1.2 command set with virtual TPM management commands that allow us to create and delete instances of TPMs, depending on the current configuration requirements of the platform. In our model, each created instance of a TPM holds an association with a virtual machine (VM) throughout its lifetime on the platform. </a:t>
            </a:r>
          </a:p>
          <a:p>
            <a:endParaRPr lang="en-US" baseline="0" dirty="0"/>
          </a:p>
          <a:p>
            <a:r>
              <a:rPr lang="en-US" baseline="0" dirty="0"/>
              <a:t>As modern hypervisors also allow for the migration of Operating System VMs from one physical machine to another, a virtual TPM implementation must support migration of TPM state. Our proposed extensions to the TPM command set support this feature in such a way that the complete state of the TPM is secured throughout the transition, based on </a:t>
            </a:r>
            <a:r>
              <a:rPr lang="en-US" baseline="0" dirty="0" err="1"/>
              <a:t>migrateable</a:t>
            </a:r>
            <a:r>
              <a:rPr lang="en-US" baseline="0" dirty="0"/>
              <a:t> storage keys that are shared between the involved systems. </a:t>
            </a:r>
          </a:p>
          <a:p>
            <a:endParaRPr lang="en-US" baseline="0"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2D23CBA-EE8B-4A54-9E9A-8F31DF15A152}"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18</a:t>
            </a:fld>
            <a:endParaRPr lang="en-US" dirty="0"/>
          </a:p>
        </p:txBody>
      </p:sp>
    </p:spTree>
    <p:extLst>
      <p:ext uri="{BB962C8B-B14F-4D97-AF65-F5344CB8AC3E}">
        <p14:creationId xmlns:p14="http://schemas.microsoft.com/office/powerpoint/2010/main" val="29902374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76F6121F-C4F3-4E6F-9768-A6649931F1C7}"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19</a:t>
            </a:fld>
            <a:endParaRPr lang="en-US" dirty="0"/>
          </a:p>
        </p:txBody>
      </p:sp>
    </p:spTree>
    <p:extLst>
      <p:ext uri="{BB962C8B-B14F-4D97-AF65-F5344CB8AC3E}">
        <p14:creationId xmlns:p14="http://schemas.microsoft.com/office/powerpoint/2010/main" val="23068473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53C6634-C9C0-47B2-A6B6-63891A2ED36E}"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20</a:t>
            </a:fld>
            <a:endParaRPr lang="en-US" dirty="0"/>
          </a:p>
        </p:txBody>
      </p:sp>
    </p:spTree>
    <p:extLst>
      <p:ext uri="{BB962C8B-B14F-4D97-AF65-F5344CB8AC3E}">
        <p14:creationId xmlns:p14="http://schemas.microsoft.com/office/powerpoint/2010/main" val="20083624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C47F7331-8259-47D4-8072-79547FD86DCA}"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21</a:t>
            </a:fld>
            <a:endParaRPr lang="en-US" dirty="0"/>
          </a:p>
        </p:txBody>
      </p:sp>
    </p:spTree>
    <p:extLst>
      <p:ext uri="{BB962C8B-B14F-4D97-AF65-F5344CB8AC3E}">
        <p14:creationId xmlns:p14="http://schemas.microsoft.com/office/powerpoint/2010/main" val="959385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this</a:t>
            </a:r>
            <a:r>
              <a:rPr lang="en-US" baseline="0" dirty="0"/>
              <a:t> lab, you should be using the Modern Datacenter TP4 lab series, and specifically launching the “Windows Server 2016: Managing Hyper-V” lab.</a:t>
            </a:r>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53C6634-C9C0-47B2-A6B6-63891A2ED36E}"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22</a:t>
            </a:fld>
            <a:endParaRPr lang="en-US" dirty="0"/>
          </a:p>
        </p:txBody>
      </p:sp>
    </p:spTree>
    <p:extLst>
      <p:ext uri="{BB962C8B-B14F-4D97-AF65-F5344CB8AC3E}">
        <p14:creationId xmlns:p14="http://schemas.microsoft.com/office/powerpoint/2010/main" val="19191637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[Windows</a:t>
            </a:r>
            <a:r>
              <a:rPr lang="en-US" b="0" baseline="0" dirty="0"/>
              <a:t> </a:t>
            </a:r>
            <a:r>
              <a:rPr lang="en-US" b="0" dirty="0"/>
              <a:t>Container announcement]</a:t>
            </a:r>
          </a:p>
          <a:p>
            <a:r>
              <a:rPr lang="en-US" b="0" dirty="0"/>
              <a:t>https://blogs.technet.microsoft.com/server-cloud/2015/04/08/microsoft-announces-new-container-technologies-for-the-next-generation-cloud/</a:t>
            </a:r>
          </a:p>
          <a:p>
            <a:endParaRPr lang="en-US" b="0" dirty="0"/>
          </a:p>
          <a:p>
            <a:r>
              <a:rPr lang="en-US" b="0" dirty="0"/>
              <a:t>[Nano Server announcement]</a:t>
            </a:r>
          </a:p>
          <a:p>
            <a:r>
              <a:rPr lang="en-US" b="0" dirty="0"/>
              <a:t>https://blogs.technet.microsoft.com/windowsserver/2015/04/08/microsoft-announces-nano-server-for-modern-apps-and-cloud/</a:t>
            </a:r>
          </a:p>
          <a:p>
            <a:endParaRPr lang="en-US" b="0" dirty="0"/>
          </a:p>
          <a:p>
            <a:r>
              <a:rPr lang="en-US" b="0" dirty="0"/>
              <a:t>Explain container technology, </a:t>
            </a:r>
            <a:r>
              <a:rPr lang="en-US" b="0" dirty="0" err="1"/>
              <a:t>nano</a:t>
            </a:r>
            <a:r>
              <a:rPr lang="en-US" b="0" baseline="0" dirty="0"/>
              <a:t> server and why the latter is great for deploying with container</a:t>
            </a:r>
            <a:endParaRPr lang="en-US" b="0" dirty="0"/>
          </a:p>
          <a:p>
            <a:endParaRPr lang="en-US" b="0" dirty="0"/>
          </a:p>
          <a:p>
            <a:r>
              <a:rPr lang="en-US" dirty="0"/>
              <a:t>Leveraging our deep virtualization experience, Microsoft will now offer containers with a new level of isolation previously reserved only for fully dedicated physical or virtual machines, while maintaining an agile and efficient experience with full Docker cross-platform integration. Through this new first-of-its-kind offering, Hyper-V Containers will ensure code running in one container remains isolated and cannot impact the host operating system or other containers running on the same host.</a:t>
            </a:r>
          </a:p>
          <a:p>
            <a:endParaRPr lang="en-US" dirty="0"/>
          </a:p>
          <a:p>
            <a:r>
              <a:rPr lang="en-US" dirty="0"/>
              <a:t>While Hyper-V containers offer an additional deployment option between Windows Server Containers and the Hyper-V virtual machine, you will be able to deploy them using the same development, programming and management tools you would use for Windows Server Containers. In addition, applications developed for Windows Server Containers can be deployed as a Hyper-V Container without modification, providing greater flexibility for operators who need to choose degrees of density, agility, and isolation in a multi-platform, multi-application environment.</a:t>
            </a:r>
          </a:p>
          <a:p>
            <a:endParaRPr lang="en-US" b="0" dirty="0"/>
          </a:p>
          <a:p>
            <a:r>
              <a:rPr lang="en-US" b="0" dirty="0"/>
              <a:t>Nano Server, a minimal footprint installation option of Windows Server, is highly optimized for the cloud, including containers. Nano Server provides just the components you need – nothing else, meaning smaller server images, which reduces deployment times, decreases network bandwidth consumption, and improves uptime and security. This small footprint makes Nano Server an ideal complement for Windows Server Containers and Hyper-V Containers, as well as other cloud-optimized scenarios. </a:t>
            </a: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357761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E7D6E7FF-31A8-4898-8B67-71AE35B2AA65}"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a:t>
            </a:fld>
            <a:endParaRPr lang="en-US" dirty="0"/>
          </a:p>
        </p:txBody>
      </p:sp>
    </p:spTree>
    <p:extLst>
      <p:ext uri="{BB962C8B-B14F-4D97-AF65-F5344CB8AC3E}">
        <p14:creationId xmlns:p14="http://schemas.microsoft.com/office/powerpoint/2010/main" val="3983318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64814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gradFill>
                <a:gsLst>
                  <a:gs pos="19048">
                    <a:schemeClr val="tx1"/>
                  </a:gs>
                  <a:gs pos="65000">
                    <a:schemeClr val="tx1"/>
                  </a:gs>
                </a:gsLst>
                <a:lin ang="5400000" scaled="0"/>
              </a:gradFill>
              <a:cs typeface="Segoe UI" pitchFamily="34" charset="0"/>
            </a:endParaRP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411635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6:25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70739617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58825371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936514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dirty="0"/>
              <a:t>For this</a:t>
            </a:r>
            <a:r>
              <a:rPr lang="en-US" baseline="0" dirty="0"/>
              <a:t> lab, you should be using the Modern Datacenter TP4 lab series, and specifically launching the “Windows Server 2016: Containers with PowerShell” lab.</a:t>
            </a:r>
            <a:endParaRPr lang="en-US" dirty="0"/>
          </a:p>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53C6634-C9C0-47B2-A6B6-63891A2ED36E}"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31</a:t>
            </a:fld>
            <a:endParaRPr lang="en-US" dirty="0"/>
          </a:p>
        </p:txBody>
      </p:sp>
    </p:spTree>
    <p:extLst>
      <p:ext uri="{BB962C8B-B14F-4D97-AF65-F5344CB8AC3E}">
        <p14:creationId xmlns:p14="http://schemas.microsoft.com/office/powerpoint/2010/main" val="33279811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2395B17-C76A-4FB4-8F0B-EED4ECD2BC68}"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0558060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EED06EB-A5DC-4EE0-8DFA-B660B1EA5CD3}"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34</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7999133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EED06EB-A5DC-4EE0-8DFA-B660B1EA5CD3}"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23655795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C1BB07F-BD23-4D14-B560-270B0AFA0CD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339910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1" kern="1200" dirty="0">
                <a:solidFill>
                  <a:schemeClr val="tx1"/>
                </a:solidFill>
                <a:effectLst/>
                <a:latin typeface="Segoe UI Light" pitchFamily="34" charset="0"/>
                <a:ea typeface="+mn-ea"/>
                <a:cs typeface="+mn-cs"/>
              </a:rPr>
              <a:t>*Please forward this email to event stakeholders/speakers*</a:t>
            </a:r>
            <a:endParaRPr lang="en-US" sz="900" kern="1200" dirty="0">
              <a:solidFill>
                <a:schemeClr val="tx1"/>
              </a:solidFill>
              <a:effectLst/>
              <a:latin typeface="Segoe UI Light" pitchFamily="34" charset="0"/>
              <a:ea typeface="+mn-ea"/>
              <a:cs typeface="+mn-cs"/>
            </a:endParaRPr>
          </a:p>
          <a:p>
            <a:r>
              <a:rPr lang="en-CA" sz="900" kern="1200" dirty="0">
                <a:solidFill>
                  <a:schemeClr val="tx1"/>
                </a:solidFill>
                <a:effectLst/>
                <a:latin typeface="Segoe UI Light" pitchFamily="34" charset="0"/>
                <a:ea typeface="+mn-ea"/>
                <a:cs typeface="+mn-cs"/>
              </a:rPr>
              <a:t>Hello,</a:t>
            </a:r>
            <a:endParaRPr lang="en-US" sz="900" kern="1200" dirty="0">
              <a:solidFill>
                <a:schemeClr val="tx1"/>
              </a:solidFill>
              <a:effectLst/>
              <a:latin typeface="Segoe UI Light" pitchFamily="34" charset="0"/>
              <a:ea typeface="+mn-ea"/>
              <a:cs typeface="+mn-cs"/>
            </a:endParaRPr>
          </a:p>
          <a:p>
            <a:r>
              <a:rPr lang="en-CA" sz="900" kern="1200" dirty="0">
                <a:solidFill>
                  <a:schemeClr val="tx1"/>
                </a:solidFill>
                <a:effectLst/>
                <a:latin typeface="Segoe UI Light" pitchFamily="34" charset="0"/>
                <a:ea typeface="+mn-ea"/>
                <a:cs typeface="+mn-cs"/>
              </a:rPr>
              <a:t>This email contains instructions for providing students access to the virtual lab environment for your class. </a:t>
            </a:r>
            <a:r>
              <a:rPr lang="en-CA" sz="900" b="1" kern="1200" dirty="0">
                <a:solidFill>
                  <a:schemeClr val="tx1"/>
                </a:solidFill>
                <a:effectLst/>
                <a:latin typeface="Segoe UI Light" pitchFamily="34" charset="0"/>
                <a:ea typeface="+mn-ea"/>
                <a:cs typeface="+mn-cs"/>
              </a:rPr>
              <a:t>If you have trouble accessing labs, please see the Support section at the end of this email.</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Class name: ITI - What’s new in Hybrid IT Infrastructure</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Class date: 4/5/2016</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Number of students: 50</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If your planned number of students has increased please let us know minimum 5 business days prior to event start day.</a:t>
            </a:r>
          </a:p>
          <a:p>
            <a:r>
              <a:rPr lang="en-CA" sz="900"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CA" sz="900" b="1" kern="1200" dirty="0">
                <a:solidFill>
                  <a:schemeClr val="tx1"/>
                </a:solidFill>
                <a:effectLst/>
                <a:latin typeface="Segoe UI Light" pitchFamily="34" charset="0"/>
                <a:ea typeface="+mn-ea"/>
                <a:cs typeface="+mn-cs"/>
              </a:rPr>
              <a:t>Student Access to Labs</a:t>
            </a:r>
            <a:endParaRPr lang="en-US" sz="900" kern="1200" dirty="0">
              <a:solidFill>
                <a:schemeClr val="tx1"/>
              </a:solidFill>
              <a:effectLst/>
              <a:latin typeface="Segoe UI Light" pitchFamily="34" charset="0"/>
              <a:ea typeface="+mn-ea"/>
              <a:cs typeface="+mn-cs"/>
            </a:endParaRPr>
          </a:p>
          <a:p>
            <a:r>
              <a:rPr lang="en-CA" sz="900" kern="1200" dirty="0">
                <a:solidFill>
                  <a:schemeClr val="tx1"/>
                </a:solidFill>
                <a:effectLst/>
                <a:latin typeface="Segoe UI Light" pitchFamily="34" charset="0"/>
                <a:ea typeface="+mn-ea"/>
                <a:cs typeface="+mn-cs"/>
              </a:rPr>
              <a:t>The student Training Key for this class is:</a:t>
            </a:r>
            <a:r>
              <a:rPr lang="en-CA" sz="900" b="1" kern="1200" dirty="0">
                <a:solidFill>
                  <a:schemeClr val="tx1"/>
                </a:solidFill>
                <a:effectLst/>
                <a:latin typeface="Segoe UI Light" pitchFamily="34" charset="0"/>
                <a:ea typeface="+mn-ea"/>
                <a:cs typeface="+mn-cs"/>
              </a:rPr>
              <a:t> ITI1591.</a:t>
            </a:r>
            <a:endParaRPr lang="en-US" sz="900" kern="1200" dirty="0">
              <a:solidFill>
                <a:schemeClr val="tx1"/>
              </a:solidFill>
              <a:effectLst/>
              <a:latin typeface="Segoe UI Light" pitchFamily="34" charset="0"/>
              <a:ea typeface="+mn-ea"/>
              <a:cs typeface="+mn-cs"/>
            </a:endParaRPr>
          </a:p>
          <a:p>
            <a:r>
              <a:rPr lang="en-CA" sz="900"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The students will need to know the Training Key above in order to access to the labs. Please ensure this training key is distributed at the event.</a:t>
            </a:r>
          </a:p>
          <a:p>
            <a:r>
              <a:rPr lang="en-US" sz="900" kern="1200" dirty="0">
                <a:solidFill>
                  <a:schemeClr val="tx1"/>
                </a:solidFill>
                <a:effectLst/>
                <a:latin typeface="Segoe UI Light" pitchFamily="34" charset="0"/>
                <a:ea typeface="+mn-ea"/>
                <a:cs typeface="+mn-cs"/>
              </a:rPr>
              <a:t> </a:t>
            </a:r>
          </a:p>
          <a:p>
            <a:r>
              <a:rPr lang="en-US" sz="900" kern="1200" dirty="0">
                <a:solidFill>
                  <a:schemeClr val="tx1"/>
                </a:solidFill>
                <a:effectLst/>
                <a:latin typeface="Segoe UI Light" pitchFamily="34" charset="0"/>
                <a:ea typeface="+mn-ea"/>
                <a:cs typeface="+mn-cs"/>
              </a:rPr>
              <a:t>In order to access the labs, ask students to navigate to </a:t>
            </a:r>
            <a:r>
              <a:rPr lang="en-US" sz="900" b="1" u="sng" kern="1200" dirty="0">
                <a:solidFill>
                  <a:schemeClr val="tx1"/>
                </a:solidFill>
                <a:effectLst/>
                <a:latin typeface="Segoe UI Light" pitchFamily="34" charset="0"/>
                <a:ea typeface="+mn-ea"/>
                <a:cs typeface="+mn-cs"/>
                <a:hlinkClick r:id="rId3"/>
              </a:rPr>
              <a:t>https://aka.ms/iti</a:t>
            </a:r>
            <a:r>
              <a:rPr lang="en-US" sz="900" b="1" kern="1200" dirty="0">
                <a:solidFill>
                  <a:schemeClr val="tx1"/>
                </a:solidFill>
                <a:effectLst/>
                <a:latin typeface="Segoe UI Light" pitchFamily="34" charset="0"/>
                <a:ea typeface="+mn-ea"/>
                <a:cs typeface="+mn-cs"/>
              </a:rPr>
              <a:t>.</a:t>
            </a:r>
            <a:r>
              <a:rPr lang="en-US" sz="900" kern="1200" dirty="0">
                <a:solidFill>
                  <a:schemeClr val="tx1"/>
                </a:solidFill>
                <a:effectLst/>
                <a:latin typeface="Segoe UI Light" pitchFamily="34" charset="0"/>
                <a:ea typeface="+mn-ea"/>
                <a:cs typeface="+mn-cs"/>
              </a:rPr>
              <a:t> From there, students should sign in with a Microsoft Account (Live ID, Hotmail). Students should always login with a Microsoft Account – if for some reason they cannot, they can sign in or create a Learn on Demand Systems Account. After singing in, students should click Redeem Training Key at the top of the page, and follow the prompts which will give students access to course materials.</a:t>
            </a:r>
          </a:p>
          <a:p>
            <a:r>
              <a:rPr lang="en-CA" sz="900" b="1"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System Requirements</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To test the lab access and view system requirements, have students go to </a:t>
            </a:r>
            <a:r>
              <a:rPr lang="en-US" sz="900" u="sng" kern="1200" dirty="0">
                <a:solidFill>
                  <a:schemeClr val="tx1"/>
                </a:solidFill>
                <a:effectLst/>
                <a:latin typeface="Segoe UI Light" pitchFamily="34" charset="0"/>
                <a:ea typeface="+mn-ea"/>
                <a:cs typeface="+mn-cs"/>
                <a:hlinkClick r:id="rId4"/>
              </a:rPr>
              <a:t>https://aka.ms/lodtest</a:t>
            </a:r>
            <a:r>
              <a:rPr lang="en-US" sz="900" kern="1200" dirty="0">
                <a:solidFill>
                  <a:schemeClr val="tx1"/>
                </a:solidFill>
                <a:effectLst/>
                <a:latin typeface="Segoe UI Light" pitchFamily="34" charset="0"/>
                <a:ea typeface="+mn-ea"/>
                <a:cs typeface="+mn-cs"/>
              </a:rPr>
              <a:t>. This page contains detailed hardware and systems requirement information. Students can also launch a test lab to ensure the lab environment works on their computer. Students who will be using their own laptops are encouraged to verify that they can successfully launch labs from the Learn on Demand Systems platform prior to their class. </a:t>
            </a:r>
          </a:p>
          <a:p>
            <a:r>
              <a:rPr lang="en-US" sz="900" kern="1200" dirty="0">
                <a:solidFill>
                  <a:schemeClr val="tx1"/>
                </a:solidFill>
                <a:effectLst/>
                <a:latin typeface="Segoe UI Light" pitchFamily="34" charset="0"/>
                <a:ea typeface="+mn-ea"/>
                <a:cs typeface="+mn-cs"/>
              </a:rPr>
              <a:t> </a:t>
            </a:r>
          </a:p>
          <a:p>
            <a:r>
              <a:rPr lang="en-US" sz="900" b="1" kern="1200" dirty="0">
                <a:solidFill>
                  <a:schemeClr val="tx1"/>
                </a:solidFill>
                <a:effectLst/>
                <a:latin typeface="Segoe UI Light" pitchFamily="34" charset="0"/>
                <a:ea typeface="+mn-ea"/>
                <a:cs typeface="+mn-cs"/>
              </a:rPr>
              <a:t>Instructor Access</a:t>
            </a:r>
            <a:r>
              <a:rPr lang="en-US" sz="900" kern="1200" dirty="0">
                <a:solidFill>
                  <a:schemeClr val="tx1"/>
                </a:solidFill>
                <a:effectLst/>
                <a:latin typeface="Segoe UI Light" pitchFamily="34" charset="0"/>
                <a:ea typeface="+mn-ea"/>
                <a:cs typeface="+mn-cs"/>
              </a:rPr>
              <a:t> </a:t>
            </a:r>
          </a:p>
          <a:p>
            <a:r>
              <a:rPr lang="en-US" sz="900" kern="1200" dirty="0">
                <a:solidFill>
                  <a:schemeClr val="tx1"/>
                </a:solidFill>
                <a:effectLst/>
                <a:latin typeface="Segoe UI Light" pitchFamily="34" charset="0"/>
                <a:ea typeface="+mn-ea"/>
                <a:cs typeface="+mn-cs"/>
              </a:rPr>
              <a:t>The instructor for this event should already have received access to the Instructor Portal (if they have not received instructor access, email </a:t>
            </a:r>
            <a:r>
              <a:rPr lang="en-US" sz="900" u="sng" kern="1200" dirty="0">
                <a:solidFill>
                  <a:schemeClr val="tx1"/>
                </a:solidFill>
                <a:effectLst/>
                <a:latin typeface="Segoe UI Light" pitchFamily="34" charset="0"/>
                <a:ea typeface="+mn-ea"/>
                <a:cs typeface="+mn-cs"/>
                <a:hlinkClick r:id="rId5"/>
              </a:rPr>
              <a:t>support@learnondemandsystems.com</a:t>
            </a:r>
            <a:r>
              <a:rPr lang="en-US" sz="900" kern="1200" dirty="0">
                <a:solidFill>
                  <a:schemeClr val="tx1"/>
                </a:solidFill>
                <a:effectLst/>
                <a:latin typeface="Segoe UI Light" pitchFamily="34" charset="0"/>
                <a:ea typeface="+mn-ea"/>
                <a:cs typeface="+mn-cs"/>
              </a:rPr>
              <a:t> immediately). On the Instructor Portal they will find the following information: </a:t>
            </a:r>
          </a:p>
          <a:p>
            <a:pPr lvl="0" fontAlgn="ctr"/>
            <a:r>
              <a:rPr lang="en-US" sz="900" kern="1200" dirty="0">
                <a:solidFill>
                  <a:schemeClr val="tx1"/>
                </a:solidFill>
                <a:effectLst/>
                <a:latin typeface="Segoe UI Light" pitchFamily="34" charset="0"/>
                <a:ea typeface="+mn-ea"/>
                <a:cs typeface="+mn-cs"/>
              </a:rPr>
              <a:t>A Get Started guide which includes information on attendee access (explaining the process in detail), as well as attendee Post Event Access</a:t>
            </a:r>
          </a:p>
          <a:p>
            <a:pPr lvl="0" fontAlgn="ctr"/>
            <a:r>
              <a:rPr lang="en-US" sz="900" kern="1200" dirty="0">
                <a:solidFill>
                  <a:schemeClr val="tx1"/>
                </a:solidFill>
                <a:effectLst/>
                <a:latin typeface="Segoe UI Light" pitchFamily="34" charset="0"/>
                <a:ea typeface="+mn-ea"/>
                <a:cs typeface="+mn-cs"/>
              </a:rPr>
              <a:t>Support contact information and hours</a:t>
            </a:r>
          </a:p>
          <a:p>
            <a:pPr lvl="0" fontAlgn="ctr"/>
            <a:r>
              <a:rPr lang="en-US" sz="900" kern="1200" dirty="0">
                <a:solidFill>
                  <a:schemeClr val="tx1"/>
                </a:solidFill>
                <a:effectLst/>
                <a:latin typeface="Segoe UI Light" pitchFamily="34" charset="0"/>
                <a:ea typeface="+mn-ea"/>
                <a:cs typeface="+mn-cs"/>
              </a:rPr>
              <a:t>Course materials to prepare for this event in advance</a:t>
            </a:r>
          </a:p>
          <a:p>
            <a:r>
              <a:rPr lang="en-US" sz="900" kern="1200" dirty="0">
                <a:solidFill>
                  <a:schemeClr val="tx1"/>
                </a:solidFill>
                <a:effectLst/>
                <a:latin typeface="Segoe UI Light" pitchFamily="34" charset="0"/>
                <a:ea typeface="+mn-ea"/>
                <a:cs typeface="+mn-cs"/>
              </a:rPr>
              <a:t>NOTE: Instructors should not deliver this event from the Instructor Portal.</a:t>
            </a:r>
          </a:p>
          <a:p>
            <a:r>
              <a:rPr lang="en-US" sz="900" b="1"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Instructor Support</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Email and phone support are available between 8pm Sunday – 8pm Friday (EST). Support requests are addressed in the order by which they are received. Email support requests should be sent to </a:t>
            </a:r>
            <a:r>
              <a:rPr lang="en-US" sz="900" u="sng" kern="1200" dirty="0">
                <a:solidFill>
                  <a:schemeClr val="tx1"/>
                </a:solidFill>
                <a:effectLst/>
                <a:latin typeface="Segoe UI Light" pitchFamily="34" charset="0"/>
                <a:ea typeface="+mn-ea"/>
                <a:cs typeface="+mn-cs"/>
                <a:hlinkClick r:id="rId5"/>
              </a:rPr>
              <a:t>support@learnondemandsystems.com</a:t>
            </a:r>
            <a:r>
              <a:rPr lang="en-US" sz="900" kern="1200" dirty="0">
                <a:solidFill>
                  <a:schemeClr val="tx1"/>
                </a:solidFill>
                <a:effectLst/>
                <a:latin typeface="Segoe UI Light" pitchFamily="34" charset="0"/>
                <a:ea typeface="+mn-ea"/>
                <a:cs typeface="+mn-cs"/>
              </a:rPr>
              <a:t>. For urgent platform support, call support at </a:t>
            </a:r>
            <a:r>
              <a:rPr lang="en-US" sz="900" b="1" kern="1200" dirty="0">
                <a:solidFill>
                  <a:schemeClr val="tx1"/>
                </a:solidFill>
                <a:effectLst/>
                <a:latin typeface="Segoe UI Light" pitchFamily="34" charset="0"/>
                <a:ea typeface="+mn-ea"/>
                <a:cs typeface="+mn-cs"/>
              </a:rPr>
              <a:t>+1.888.763.7730</a:t>
            </a:r>
            <a:r>
              <a:rPr lang="en-US" sz="900" kern="1200" dirty="0">
                <a:solidFill>
                  <a:schemeClr val="tx1"/>
                </a:solidFill>
                <a:effectLst/>
                <a:latin typeface="Segoe UI Light" pitchFamily="34" charset="0"/>
                <a:ea typeface="+mn-ea"/>
                <a:cs typeface="+mn-cs"/>
              </a:rPr>
              <a:t> (toll free in North America). To expedite assistance, ensure you reference ITI in your support inquiry. </a:t>
            </a:r>
          </a:p>
          <a:p>
            <a:r>
              <a:rPr lang="en-CA" sz="900"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r>
              <a:rPr lang="en-CA" sz="900" kern="1200" dirty="0">
                <a:solidFill>
                  <a:schemeClr val="tx1"/>
                </a:solidFill>
                <a:effectLst/>
                <a:latin typeface="Segoe UI Light" pitchFamily="34" charset="0"/>
                <a:ea typeface="+mn-ea"/>
                <a:cs typeface="+mn-cs"/>
              </a:rPr>
              <a:t>Have a great class!</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 </a:t>
            </a:r>
          </a:p>
          <a:p>
            <a:r>
              <a:rPr lang="en-US" sz="900" kern="1200" dirty="0">
                <a:solidFill>
                  <a:schemeClr val="tx1"/>
                </a:solidFill>
                <a:effectLst/>
                <a:latin typeface="Segoe UI Light" pitchFamily="34" charset="0"/>
                <a:ea typeface="+mn-ea"/>
                <a:cs typeface="+mn-cs"/>
              </a:rPr>
              <a:t> </a:t>
            </a:r>
          </a:p>
          <a:p>
            <a:r>
              <a:rPr lang="en-US" sz="900" kern="1200" dirty="0">
                <a:solidFill>
                  <a:schemeClr val="tx1"/>
                </a:solidFill>
                <a:effectLst/>
                <a:latin typeface="Segoe UI Light" pitchFamily="34" charset="0"/>
                <a:ea typeface="+mn-ea"/>
                <a:cs typeface="+mn-cs"/>
              </a:rPr>
              <a:t> </a:t>
            </a:r>
          </a:p>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E9CB9E49-1284-43D7-A55D-CEF5AA3EA06E}"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a:t>
            </a:fld>
            <a:endParaRPr lang="en-US" dirty="0"/>
          </a:p>
        </p:txBody>
      </p:sp>
    </p:spTree>
    <p:extLst>
      <p:ext uri="{BB962C8B-B14F-4D97-AF65-F5344CB8AC3E}">
        <p14:creationId xmlns:p14="http://schemas.microsoft.com/office/powerpoint/2010/main" val="2613317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AC57C0A-16A8-4371-BB81-918938B4E6BC}"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37</a:t>
            </a:fld>
            <a:endParaRPr lang="en-US" dirty="0"/>
          </a:p>
        </p:txBody>
      </p:sp>
    </p:spTree>
    <p:extLst>
      <p:ext uri="{BB962C8B-B14F-4D97-AF65-F5344CB8AC3E}">
        <p14:creationId xmlns:p14="http://schemas.microsoft.com/office/powerpoint/2010/main" val="14765531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B45E7141-B143-4057-BA98-873957B1035B}"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38</a:t>
            </a:fld>
            <a:endParaRPr lang="en-US" dirty="0"/>
          </a:p>
        </p:txBody>
      </p:sp>
    </p:spTree>
    <p:extLst>
      <p:ext uri="{BB962C8B-B14F-4D97-AF65-F5344CB8AC3E}">
        <p14:creationId xmlns:p14="http://schemas.microsoft.com/office/powerpoint/2010/main" val="14729729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CB2D5C75-3B67-41A9-9131-0299657ECA00}"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41</a:t>
            </a:fld>
            <a:endParaRPr lang="en-US" dirty="0"/>
          </a:p>
        </p:txBody>
      </p:sp>
    </p:spTree>
    <p:extLst>
      <p:ext uri="{BB962C8B-B14F-4D97-AF65-F5344CB8AC3E}">
        <p14:creationId xmlns:p14="http://schemas.microsoft.com/office/powerpoint/2010/main" val="297400926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CB2D5C75-3B67-41A9-9131-0299657ECA00}"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42</a:t>
            </a:fld>
            <a:endParaRPr lang="en-US" dirty="0"/>
          </a:p>
        </p:txBody>
      </p:sp>
    </p:spTree>
    <p:extLst>
      <p:ext uri="{BB962C8B-B14F-4D97-AF65-F5344CB8AC3E}">
        <p14:creationId xmlns:p14="http://schemas.microsoft.com/office/powerpoint/2010/main" val="34753918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51BE6FD-4E42-4B6F-BB41-42A52EDDDB98}"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0646983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696B868-F00A-4DC3-B3E3-87A4BF2587A5}"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44</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87909769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Until recently, the way people</a:t>
            </a:r>
            <a:r>
              <a:rPr lang="en-US" baseline="0" dirty="0"/>
              <a:t> got an invite to join a Launch event, IT-Camp, other event was to get lucky and get an invite from Microsoft.  I say get lucky because the way Microsoft did invites was they did a query of our very large customer database to invite a few hundred people that met some condition in the query to an event.  If you were not in the top of that query, you simply never found out about the event. </a:t>
            </a:r>
            <a:r>
              <a:rPr lang="en-US" dirty="0"/>
              <a:t>How many people went to the Windows</a:t>
            </a:r>
            <a:r>
              <a:rPr lang="en-US" baseline="0" dirty="0"/>
              <a:t> 10 Enterprise launch event a few months back?  Who would like to be invited to the Windows Server 2016 Launch events when they happen?  </a:t>
            </a:r>
            <a:r>
              <a:rPr lang="en-US" dirty="0"/>
              <a:t>Our</a:t>
            </a:r>
            <a:r>
              <a:rPr lang="en-US" baseline="0" dirty="0"/>
              <a:t> attendees have been asking for a way to learn about events in advance and now we have it.  You can sign-up for the Events and Technical Thought Leadership newsletter to get a personal invite to in person and online events.  Plus each month will feature additional information that will help you build your career and understanding of technology trends. </a:t>
            </a:r>
            <a:endParaRPr lang="en-US" dirty="0"/>
          </a:p>
        </p:txBody>
      </p:sp>
      <p:sp>
        <p:nvSpPr>
          <p:cNvPr id="4" name="Slide Number Placeholder 3"/>
          <p:cNvSpPr>
            <a:spLocks noGrp="1"/>
          </p:cNvSpPr>
          <p:nvPr>
            <p:ph type="sldNum" sz="quarter" idx="10"/>
          </p:nvPr>
        </p:nvSpPr>
        <p:spPr/>
        <p:txBody>
          <a:bodyPr/>
          <a:lstStyle/>
          <a:p>
            <a:fld id="{8FC3820A-A096-45F3-8E25-9602458E22B2}" type="slidenum">
              <a:rPr lang="en-US" smtClean="0"/>
              <a:t>45</a:t>
            </a:fld>
            <a:endParaRPr lang="en-US"/>
          </a:p>
        </p:txBody>
      </p:sp>
    </p:spTree>
    <p:extLst>
      <p:ext uri="{BB962C8B-B14F-4D97-AF65-F5344CB8AC3E}">
        <p14:creationId xmlns:p14="http://schemas.microsoft.com/office/powerpoint/2010/main" val="364263126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r>
              <a:rPr lang="en-US" sz="900" u="sng" dirty="0">
                <a:solidFill>
                  <a:schemeClr val="tx2"/>
                </a:solidFill>
              </a:rPr>
              <a:t>http://aka.ms/70-534 – Once it goes live..</a:t>
            </a:r>
            <a:endParaRPr lang="en-US" dirty="0">
              <a:effectLst/>
            </a:endParaRPr>
          </a:p>
          <a:p>
            <a:pPr rtl="0"/>
            <a:r>
              <a:rPr lang="en-US" dirty="0">
                <a:effectLst/>
              </a:rPr>
              <a:t>Learn what you need to know to become a certified Azure Solutions Architect. We will go through the lessons found in the book 70-534 Architecting Microsoft Azure Solutions. We will wrap things up with our speakers (and authors of the book) doing a book signing so bring your copy of the book.</a:t>
            </a:r>
          </a:p>
          <a:p>
            <a:pPr rtl="0"/>
            <a:r>
              <a:rPr lang="en-US" dirty="0">
                <a:effectLst/>
              </a:rPr>
              <a:t>70-534 Introduction</a:t>
            </a:r>
          </a:p>
          <a:p>
            <a:pPr rtl="0"/>
            <a:r>
              <a:rPr lang="en-US" dirty="0">
                <a:effectLst/>
              </a:rPr>
              <a:t>Exam Tips and Tricks</a:t>
            </a:r>
          </a:p>
          <a:p>
            <a:pPr rtl="0"/>
            <a:r>
              <a:rPr lang="en-US" dirty="0">
                <a:effectLst/>
              </a:rPr>
              <a:t>Design an advanced application (15–20%)</a:t>
            </a:r>
          </a:p>
          <a:p>
            <a:pPr rtl="0"/>
            <a:r>
              <a:rPr lang="en-US" dirty="0">
                <a:effectLst/>
              </a:rPr>
              <a:t>Design websites (15–20%)</a:t>
            </a:r>
          </a:p>
          <a:p>
            <a:pPr rtl="0"/>
            <a:r>
              <a:rPr lang="en-US" dirty="0">
                <a:effectLst/>
              </a:rPr>
              <a:t>Design a management, monitoring, and business continuity strategy (15–20%)</a:t>
            </a:r>
          </a:p>
          <a:p>
            <a:pPr rtl="0"/>
            <a:r>
              <a:rPr lang="en-US" dirty="0">
                <a:effectLst/>
              </a:rPr>
              <a:t>Design Microsoft Azure infrastructure and networking (15–20%)</a:t>
            </a:r>
          </a:p>
          <a:p>
            <a:pPr rtl="0"/>
            <a:r>
              <a:rPr lang="en-US" dirty="0">
                <a:effectLst/>
              </a:rPr>
              <a:t>Secure resources (15–20%)</a:t>
            </a:r>
          </a:p>
          <a:p>
            <a:pPr rtl="0"/>
            <a:r>
              <a:rPr lang="en-US" dirty="0">
                <a:effectLst/>
              </a:rPr>
              <a:t>Design an application storage and data access strategy (15–20%)</a:t>
            </a:r>
          </a:p>
          <a:p>
            <a:pPr rtl="0"/>
            <a:r>
              <a:rPr lang="en-US" dirty="0">
                <a:effectLst/>
              </a:rPr>
              <a:t>Field Experiences</a:t>
            </a:r>
          </a:p>
          <a:p>
            <a:endParaRPr lang="en-US" dirty="0"/>
          </a:p>
        </p:txBody>
      </p:sp>
      <p:sp>
        <p:nvSpPr>
          <p:cNvPr id="4" name="Slide Number Placeholder 3"/>
          <p:cNvSpPr>
            <a:spLocks noGrp="1"/>
          </p:cNvSpPr>
          <p:nvPr>
            <p:ph type="sldNum" sz="quarter" idx="10"/>
          </p:nvPr>
        </p:nvSpPr>
        <p:spPr/>
        <p:txBody>
          <a:bodyPr/>
          <a:lstStyle/>
          <a:p>
            <a:fld id="{C4CA44E0-6ABB-4CBD-8351-69864DC90CE7}" type="slidenum">
              <a:rPr lang="en-US" smtClean="0"/>
              <a:t>46</a:t>
            </a:fld>
            <a:endParaRPr lang="en-US"/>
          </a:p>
        </p:txBody>
      </p:sp>
    </p:spTree>
    <p:extLst>
      <p:ext uri="{BB962C8B-B14F-4D97-AF65-F5344CB8AC3E}">
        <p14:creationId xmlns:p14="http://schemas.microsoft.com/office/powerpoint/2010/main" val="22800662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dirty="0"/>
              <a:t>For this</a:t>
            </a:r>
            <a:r>
              <a:rPr lang="en-US" baseline="0" dirty="0"/>
              <a:t> lab, you should be using the Modern Datacenter TP4 lab series, and specifically launching the “Windows Server 2016: Managing Nano Server” lab – it is recommended that you just perform the first 2 exercises based on available time.</a:t>
            </a:r>
            <a:endParaRPr lang="en-US" dirty="0"/>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53C6634-C9C0-47B2-A6B6-63891A2ED36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47</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393071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SDN</a:t>
            </a:r>
            <a:r>
              <a:rPr lang="en-US" baseline="0" dirty="0"/>
              <a:t> – network configuration/control decoupled from data (i.e. applications), in other words the network infrastructure is abstracted from the applications while the network intelligence and states are centralized, as a results carries gain programmability, automation and network control and enabling high scalability, flexibility to readily adapt to changing business needs</a:t>
            </a:r>
          </a:p>
          <a:p>
            <a:endParaRPr lang="en-US" baseline="0" dirty="0"/>
          </a:p>
          <a:p>
            <a:r>
              <a:rPr lang="en-US" baseline="0" dirty="0"/>
              <a:t>SDS – separating storage devices from the application, abstracted data devices from the applications</a:t>
            </a:r>
          </a:p>
          <a:p>
            <a:endParaRPr lang="en-US" baseline="0" dirty="0"/>
          </a:p>
          <a:p>
            <a:r>
              <a:rPr lang="en-US" baseline="0" dirty="0"/>
              <a:t>Software-defined compute</a:t>
            </a:r>
          </a:p>
          <a:p>
            <a:r>
              <a:rPr lang="en-US" baseline="0" dirty="0"/>
              <a:t>Software-defined datacenter</a:t>
            </a:r>
          </a:p>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86ECDB76-A131-4771-9DA3-66156BEA4AB1}"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48</a:t>
            </a:fld>
            <a:endParaRPr lang="en-US" dirty="0"/>
          </a:p>
        </p:txBody>
      </p:sp>
    </p:spTree>
    <p:extLst>
      <p:ext uri="{BB962C8B-B14F-4D97-AF65-F5344CB8AC3E}">
        <p14:creationId xmlns:p14="http://schemas.microsoft.com/office/powerpoint/2010/main" val="7480280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a:t>
            </a:r>
            <a:r>
              <a:rPr lang="en-US" baseline="0" dirty="0"/>
              <a:t> startup business launched in 2010 that would ultimately change the way we travel the streets of the world when we do not have our cars.  This company grew to be a global powerhouse in less than 5 years!  I have no doubt everyone in this room has either used them or at least heard of them and understand what they do and how they can help you when in need.  This company is now, a mere 5 years after launch, a $50 BILLION business. The company started out as </a:t>
            </a:r>
            <a:r>
              <a:rPr lang="en-US" baseline="0" dirty="0" err="1"/>
              <a:t>UberCab</a:t>
            </a:r>
            <a:r>
              <a:rPr lang="en-US" baseline="0" dirty="0"/>
              <a:t> and shortly thereafter changed their name to simply Uber.  That’s an impressive feat for sure.  But consider this... Uber is one of the largest Taxi companies in the world but they do not own a single Car!   But wait, </a:t>
            </a:r>
            <a:r>
              <a:rPr lang="en-US" baseline="0" dirty="0" err="1"/>
              <a:t>their’s</a:t>
            </a:r>
            <a:r>
              <a:rPr lang="en-US" baseline="0" dirty="0"/>
              <a:t> more.  What happens when cars can drive themselves?  How many MORE people will want to take advantage of this opportunity to generate revenue with their car.  Sure they have more than their fair share of controversy.  We are not going to dig into that.  </a:t>
            </a:r>
          </a:p>
          <a:p>
            <a:r>
              <a:rPr lang="en-US" b="1" baseline="0" dirty="0"/>
              <a:t>How was this possible?</a:t>
            </a:r>
            <a:r>
              <a:rPr lang="en-US" baseline="0" dirty="0"/>
              <a:t>  The cloud and a vision!   </a:t>
            </a:r>
            <a:r>
              <a:rPr lang="en-US" b="1" baseline="0" dirty="0"/>
              <a:t>What does this have to do with Security?  </a:t>
            </a:r>
            <a:r>
              <a:rPr lang="en-US" baseline="0" dirty="0"/>
              <a:t>I will answer that in a couple minutes. </a:t>
            </a:r>
          </a:p>
          <a:p>
            <a:r>
              <a:rPr lang="en-US" baseline="0" dirty="0"/>
              <a:t>First let’s look at another story</a:t>
            </a:r>
            <a:endParaRPr lang="en-US" dirty="0"/>
          </a:p>
        </p:txBody>
      </p:sp>
      <p:sp>
        <p:nvSpPr>
          <p:cNvPr id="4" name="Slide Number Placeholder 3"/>
          <p:cNvSpPr>
            <a:spLocks noGrp="1"/>
          </p:cNvSpPr>
          <p:nvPr>
            <p:ph type="sldNum" sz="quarter" idx="10"/>
          </p:nvPr>
        </p:nvSpPr>
        <p:spPr/>
        <p:txBody>
          <a:bodyPr/>
          <a:lstStyle/>
          <a:p>
            <a:fld id="{6F76556C-7B5A-4F94-93D4-FDB7322F4D92}" type="slidenum">
              <a:rPr lang="en-US" smtClean="0"/>
              <a:t>5</a:t>
            </a:fld>
            <a:endParaRPr lang="en-US"/>
          </a:p>
        </p:txBody>
      </p:sp>
    </p:spTree>
    <p:extLst>
      <p:ext uri="{BB962C8B-B14F-4D97-AF65-F5344CB8AC3E}">
        <p14:creationId xmlns:p14="http://schemas.microsoft.com/office/powerpoint/2010/main" val="32376711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82600" y="717550"/>
            <a:ext cx="6373813" cy="3584575"/>
          </a:xfrm>
        </p:spPr>
      </p:sp>
      <p:sp>
        <p:nvSpPr>
          <p:cNvPr id="3" name="Notes Placeholder 2"/>
          <p:cNvSpPr>
            <a:spLocks noGrp="1"/>
          </p:cNvSpPr>
          <p:nvPr>
            <p:ph type="body" idx="1"/>
          </p:nvPr>
        </p:nvSpPr>
        <p:spPr/>
        <p:txBody>
          <a:bodyPr/>
          <a:lstStyle/>
          <a:p>
            <a:pPr marL="174056" indent="-174056">
              <a:buFontTx/>
              <a:buChar char="-"/>
            </a:pP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rPr>
              <a:t>Windows Server Management Marketing</a:t>
            </a:r>
          </a:p>
        </p:txBody>
      </p:sp>
      <p:sp>
        <p:nvSpPr>
          <p:cNvPr id="5" name="Footer Placeholder 4"/>
          <p:cNvSpPr>
            <a:spLocks noGrp="1"/>
          </p:cNvSpPr>
          <p:nvPr>
            <p:ph type="ftr" sz="quarter" idx="11"/>
          </p:nvPr>
        </p:nvSpPr>
        <p:spPr/>
        <p:txBody>
          <a:bodyPr/>
          <a:lstStyle/>
          <a:p>
            <a:pPr marL="0" marR="0" lvl="0" indent="0" defTabSz="964991" eaLnBrk="1" fontAlgn="auto" latinLnBrk="0" hangingPunct="1">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64991" eaLnBrk="1" fontAlgn="auto" latinLnBrk="0" hangingPunct="1">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D39BF46-F3C8-468E-A06E-5A331626980A}"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49</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14553537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baseline="0"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A4AEB75-0B90-4720-BBE9-307F6640DD65}" type="slidenum">
              <a:rPr kumimoji="0" lang="en-US"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50</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59047826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DA4AEB75-0B90-4720-BBE9-307F6640DD65}" type="slidenum">
              <a:rPr kumimoji="0" lang="en-US"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51</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0411020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813D780-78CA-4A4D-BF33-C0B4852BA091}"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52</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9482954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813D780-78CA-4A4D-BF33-C0B4852BA091}"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55190199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8:25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59267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2813D780-78CA-4A4D-BF33-C0B4852BA091}"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5935881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dirty="0"/>
              <a:t>For this</a:t>
            </a:r>
            <a:r>
              <a:rPr lang="en-US" baseline="0" dirty="0"/>
              <a:t> lab, you should be using the Modern Datacenter TP4 lab series, and specifically launching the “Windows Server 2016: Managing Storage” lab. Focus exclusively on the SSD lab.</a:t>
            </a: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53C6634-C9C0-47B2-A6B6-63891A2ED36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7938732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 6:26 AM</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57</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11612610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AD00751-326C-4122-83C4-2DB77C2DAB8E}"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6532035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not so small software company who had a reputation for being a bully,</a:t>
            </a:r>
            <a:r>
              <a:rPr lang="en-US" baseline="0" dirty="0"/>
              <a:t> slow and stale.  A company that lost it’s ability to “innovate”.  With some 190,000 employees many thought the company had become irrelevant and many more expected that this would be the inevitable outcome for the companies long term outlook. Just over 5 years ago, on </a:t>
            </a:r>
            <a:r>
              <a:rPr lang="en-US" dirty="0">
                <a:effectLst/>
              </a:rPr>
              <a:t>February 1,  2010 the company launched</a:t>
            </a:r>
            <a:r>
              <a:rPr lang="en-US" baseline="0" dirty="0">
                <a:effectLst/>
              </a:rPr>
              <a:t> a new product that would not only change the fate of the organization but change the we the world thinks about cloud computing. The product was then called </a:t>
            </a:r>
            <a:r>
              <a:rPr lang="en-US" b="1" dirty="0">
                <a:effectLst/>
              </a:rPr>
              <a:t>Windows Azure. </a:t>
            </a:r>
            <a:r>
              <a:rPr lang="en-US" b="1" baseline="0" dirty="0">
                <a:effectLst/>
              </a:rPr>
              <a:t> </a:t>
            </a:r>
            <a:r>
              <a:rPr lang="en-US" b="0" dirty="0">
                <a:effectLst/>
              </a:rPr>
              <a:t>Others</a:t>
            </a:r>
            <a:r>
              <a:rPr lang="en-US" b="0" baseline="0" dirty="0">
                <a:effectLst/>
              </a:rPr>
              <a:t> were already in the cloud business but focusing on Virtual Machines in the sky.  Microsoft started out with a new and very different model and 5 years later is the biggest cloud provider in the world. This technology so fundamentally changed the company that it is no longer a software company.  It is now a Services and Devices company and if you reach any trade magazine or newspaper today you will read about them being considered the leading innovator of our time.     </a:t>
            </a:r>
            <a:r>
              <a:rPr lang="en-US" b="0" dirty="0">
                <a:effectLst/>
              </a:rPr>
              <a:t> </a:t>
            </a:r>
          </a:p>
          <a:p>
            <a:r>
              <a:rPr lang="en-US" b="0" baseline="0" dirty="0">
                <a:effectLst/>
              </a:rPr>
              <a:t>What does this have to do with security?  Everything.  Everything can change in a very short period of time and we in the IT and security business need to be able to change with it.</a:t>
            </a:r>
            <a:r>
              <a:rPr lang="en-US" baseline="0" dirty="0"/>
              <a:t> </a:t>
            </a:r>
          </a:p>
          <a:p>
            <a:endParaRPr lang="en-US" dirty="0"/>
          </a:p>
        </p:txBody>
      </p:sp>
      <p:sp>
        <p:nvSpPr>
          <p:cNvPr id="4" name="Slide Number Placeholder 3"/>
          <p:cNvSpPr>
            <a:spLocks noGrp="1"/>
          </p:cNvSpPr>
          <p:nvPr>
            <p:ph type="sldNum" sz="quarter" idx="10"/>
          </p:nvPr>
        </p:nvSpPr>
        <p:spPr/>
        <p:txBody>
          <a:bodyPr/>
          <a:lstStyle/>
          <a:p>
            <a:fld id="{6F76556C-7B5A-4F94-93D4-FDB7322F4D92}" type="slidenum">
              <a:rPr lang="en-US" smtClean="0"/>
              <a:t>6</a:t>
            </a:fld>
            <a:endParaRPr lang="en-US"/>
          </a:p>
        </p:txBody>
      </p:sp>
    </p:spTree>
    <p:extLst>
      <p:ext uri="{BB962C8B-B14F-4D97-AF65-F5344CB8AC3E}">
        <p14:creationId xmlns:p14="http://schemas.microsoft.com/office/powerpoint/2010/main" val="330507999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dirty="0"/>
              <a:t>For this</a:t>
            </a:r>
            <a:r>
              <a:rPr lang="en-US" baseline="0" dirty="0"/>
              <a:t> lab, you should be using the Modern Datacenter TP4 lab series, and specifically launching the “Windows Server 2016: Managing Storage” lab. You may want to consider performing only the initial exercises, based on available time.</a:t>
            </a:r>
            <a:endParaRPr lang="en-US" dirty="0"/>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53C6634-C9C0-47B2-A6B6-63891A2ED36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60</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47852043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320A80B-FBB0-4EE4-AB38-458581EA656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62</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6711455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320A80B-FBB0-4EE4-AB38-458581EA656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3149471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320A80B-FBB0-4EE4-AB38-458581EA656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64</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27426820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320A80B-FBB0-4EE4-AB38-458581EA656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65</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2207942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320A80B-FBB0-4EE4-AB38-458581EA6567}"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47266092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dirty="0"/>
              <a:t>For this</a:t>
            </a:r>
            <a:r>
              <a:rPr lang="en-US" baseline="0" dirty="0"/>
              <a:t> lab, you should be using the Modern Datacenter TP4 lab series, and specifically launching the “Windows Server 2016: Networking” lab. You may want to consider performing only the initial exercises, based on available time.</a:t>
            </a:r>
            <a:endParaRPr lang="en-US" dirty="0"/>
          </a:p>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One Marketing Template</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3292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583273" marR="0" lvl="0" indent="0" algn="l" defTabSz="93292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53C6634-C9C0-47B2-A6B6-63891A2ED36E}"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6901623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1B2389D-4125-4E5B-A0D4-126AA92B1F75}"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70</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97928789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One Marketing Template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marL="0" marR="0" lvl="0" indent="0" defTabSz="93292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0A40318-D4AA-403B-A5C1-4C4868441361}"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71</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3151918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4/5/2016</a:t>
            </a:fld>
            <a:endParaRPr kumimoji="0" lang="en-US" sz="1800" b="0" i="0" u="none" strike="noStrike" kern="0" cap="none" spc="0" normalizeH="0" baseline="0" noProof="0" dirty="0">
              <a:ln>
                <a:noFill/>
              </a:ln>
              <a:solidFill>
                <a:prstClr val="black"/>
              </a:solidFill>
              <a:effectLst/>
              <a:uLnTx/>
              <a:uFillTx/>
            </a:endParaRPr>
          </a:p>
        </p:txBody>
      </p:sp>
      <p:sp>
        <p:nvSpPr>
          <p:cNvPr id="6" name="Slide Number Placeholder 5"/>
          <p:cNvSpPr>
            <a:spLocks noGrp="1"/>
          </p:cNvSpPr>
          <p:nvPr>
            <p:ph type="sldNum" sz="quarter"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72</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0726436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can sum up most</a:t>
            </a:r>
            <a:r>
              <a:rPr lang="en-US" baseline="0" dirty="0"/>
              <a:t> of the changes at Microsoft of late with a short story about a couple very basic changes made by our new CEO Satya Nadella.</a:t>
            </a:r>
          </a:p>
          <a:p>
            <a:endParaRPr lang="en-US" dirty="0"/>
          </a:p>
          <a:p>
            <a:r>
              <a:rPr lang="en-US" dirty="0"/>
              <a:t>Just a couple years ago when Steve Ballmer was running the company Microsoft focused</a:t>
            </a:r>
            <a:r>
              <a:rPr lang="en-US" baseline="0" dirty="0"/>
              <a:t> on MONEY.  Today, everything has changed.  Now the company focuses on Technology and more specifically how Microsoft can help our customers solve their business problems.  See, two years ago, </a:t>
            </a:r>
          </a:p>
          <a:p>
            <a:r>
              <a:rPr lang="en-US" baseline="0" dirty="0"/>
              <a:t>Microsoft employees were stack ranked…</a:t>
            </a:r>
            <a:r>
              <a:rPr lang="en-US" dirty="0"/>
              <a:t> </a:t>
            </a:r>
          </a:p>
          <a:p>
            <a:r>
              <a:rPr lang="en-US" dirty="0"/>
              <a:t>  This caused employees</a:t>
            </a:r>
            <a:r>
              <a:rPr lang="en-US" baseline="0" dirty="0"/>
              <a:t> to be competitive with others even on the same team.  Individuals were measured on how well they performed relative to peers.  Businesses were evaluated on how well they did relative to other business units within Microsoft.  </a:t>
            </a:r>
          </a:p>
          <a:p>
            <a:r>
              <a:rPr lang="en-US" baseline="0" dirty="0"/>
              <a:t>Today, everyone is evaluated on three fundamental metrics</a:t>
            </a:r>
          </a:p>
          <a:p>
            <a:pPr marL="228600" indent="-228600">
              <a:buAutoNum type="arabicParenR"/>
            </a:pPr>
            <a:r>
              <a:rPr lang="en-US" baseline="0" dirty="0"/>
              <a:t>How well you do your job</a:t>
            </a:r>
          </a:p>
          <a:p>
            <a:pPr marL="228600" indent="-228600">
              <a:buAutoNum type="arabicParenR"/>
            </a:pPr>
            <a:r>
              <a:rPr lang="en-US" baseline="0" dirty="0"/>
              <a:t>How your contributions are leveraged by others</a:t>
            </a:r>
          </a:p>
          <a:p>
            <a:pPr marL="228600" indent="-228600">
              <a:buAutoNum type="arabicParenR"/>
            </a:pPr>
            <a:r>
              <a:rPr lang="en-US" baseline="0" dirty="0"/>
              <a:t>How you leverage others contributions.</a:t>
            </a:r>
          </a:p>
          <a:p>
            <a:pPr marL="0" indent="0">
              <a:buNone/>
            </a:pPr>
            <a:r>
              <a:rPr lang="en-US" baseline="0" dirty="0"/>
              <a:t>In this model, each person and business MUST help others and let others help them.  </a:t>
            </a:r>
          </a:p>
          <a:p>
            <a:pPr marL="0" indent="0">
              <a:buNone/>
            </a:pPr>
            <a:endParaRPr lang="en-US" baseline="0" dirty="0"/>
          </a:p>
          <a:p>
            <a:pPr marL="0" indent="0">
              <a:buNone/>
            </a:pPr>
            <a:r>
              <a:rPr lang="en-US" baseline="0" dirty="0"/>
              <a:t>Additionally,  Satya requires all business units to develop services to support all of our customers key platforms.  In fact,  Linux in particular is so far behind the curve in what is possible that as an organization the product groups are developing for Linux integration first then back porting to windows instead of the reverse.  </a:t>
            </a:r>
          </a:p>
          <a:p>
            <a:pPr marL="0" indent="0">
              <a:buNone/>
            </a:pPr>
            <a:endParaRPr lang="en-US" baseline="0" dirty="0"/>
          </a:p>
          <a:p>
            <a:pPr marL="0" indent="0">
              <a:buNone/>
            </a:pPr>
            <a:r>
              <a:rPr lang="en-US" baseline="0" dirty="0"/>
              <a:t>These changes and others, have helped Microsoft’s stock more than double since Satya took over less than 2 years ago.  It is amazing how fast such a large company could completely turn around with GREAT LEADERSHIP! </a:t>
            </a:r>
          </a:p>
          <a:p>
            <a:pPr marL="0" indent="0">
              <a:buNone/>
            </a:pPr>
            <a:endParaRPr lang="en-US" baseline="0" dirty="0"/>
          </a:p>
          <a:p>
            <a:pPr marL="0" indent="0">
              <a:buNone/>
            </a:pPr>
            <a:r>
              <a:rPr lang="en-US" baseline="0" dirty="0"/>
              <a:t>The days of Microsoft simply being a software or license vehicle are long gone.  The job of the sales team is not to sell you a license, it is to help you identify and resolve problems. </a:t>
            </a:r>
            <a:endParaRPr lang="en-US" dirty="0"/>
          </a:p>
        </p:txBody>
      </p:sp>
      <p:sp>
        <p:nvSpPr>
          <p:cNvPr id="4" name="Slide Number Placeholder 3"/>
          <p:cNvSpPr>
            <a:spLocks noGrp="1"/>
          </p:cNvSpPr>
          <p:nvPr>
            <p:ph type="sldNum" sz="quarter" idx="10"/>
          </p:nvPr>
        </p:nvSpPr>
        <p:spPr/>
        <p:txBody>
          <a:bodyPr/>
          <a:lstStyle/>
          <a:p>
            <a:fld id="{A7994216-F9EE-4578-8C57-39E3A4EBAE32}" type="slidenum">
              <a:rPr lang="en-US" smtClean="0"/>
              <a:t>7</a:t>
            </a:fld>
            <a:endParaRPr lang="en-US"/>
          </a:p>
        </p:txBody>
      </p:sp>
    </p:spTree>
    <p:extLst>
      <p:ext uri="{BB962C8B-B14F-4D97-AF65-F5344CB8AC3E}">
        <p14:creationId xmlns:p14="http://schemas.microsoft.com/office/powerpoint/2010/main" val="27741512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13573623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839FFB99-5D5B-4F13-B5DF-B0678EECAA68}"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77</a:t>
            </a:fld>
            <a:endParaRPr lang="en-US" dirty="0"/>
          </a:p>
        </p:txBody>
      </p:sp>
    </p:spTree>
    <p:extLst>
      <p:ext uri="{BB962C8B-B14F-4D97-AF65-F5344CB8AC3E}">
        <p14:creationId xmlns:p14="http://schemas.microsoft.com/office/powerpoint/2010/main" val="17595975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a:xfrm>
            <a:off x="0" y="0"/>
            <a:ext cx="2971800" cy="457200"/>
          </a:xfrm>
          <a:prstGeom prst="rect">
            <a:avLst/>
          </a:prstGeom>
        </p:spPr>
        <p:txBody>
          <a:bodyPr/>
          <a:lstStyle/>
          <a:p>
            <a:endParaRPr lang="en-US" dirty="0">
              <a:solidFill>
                <a:prstClr val="black"/>
              </a:solidFill>
            </a:endParaRPr>
          </a:p>
        </p:txBody>
      </p:sp>
      <p:sp>
        <p:nvSpPr>
          <p:cNvPr id="5" name="Date Placeholder 4"/>
          <p:cNvSpPr>
            <a:spLocks noGrp="1"/>
          </p:cNvSpPr>
          <p:nvPr>
            <p:ph type="dt" idx="11"/>
          </p:nvPr>
        </p:nvSpPr>
        <p:spPr/>
        <p:txBody>
          <a:bodyPr/>
          <a:lstStyle/>
          <a:p>
            <a:fld id="{8A17D118-1690-458F-B4D2-F9DA5D6F5033}" type="datetime8">
              <a:rPr lang="en-US" smtClean="0">
                <a:solidFill>
                  <a:prstClr val="black"/>
                </a:solidFill>
              </a:rPr>
              <a:pPr/>
              <a:t>4/5/2016 6:26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80</a:t>
            </a:fld>
            <a:endParaRPr lang="en-US" dirty="0">
              <a:solidFill>
                <a:prstClr val="black"/>
              </a:solidFill>
            </a:endParaRPr>
          </a:p>
        </p:txBody>
      </p:sp>
      <p:sp>
        <p:nvSpPr>
          <p:cNvPr id="6" name="Footer Placeholder 5"/>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14158671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E163BD43-7AC8-41F4-8F71-A1F07636E188}"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83</a:t>
            </a:fld>
            <a:endParaRPr lang="en-US" dirty="0"/>
          </a:p>
        </p:txBody>
      </p:sp>
    </p:spTree>
    <p:extLst>
      <p:ext uri="{BB962C8B-B14F-4D97-AF65-F5344CB8AC3E}">
        <p14:creationId xmlns:p14="http://schemas.microsoft.com/office/powerpoint/2010/main" val="312399718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HGS</a:t>
            </a:r>
            <a:r>
              <a:rPr lang="en-US" baseline="0" dirty="0"/>
              <a:t> – Host Guardian Server</a:t>
            </a:r>
          </a:p>
          <a:p>
            <a:r>
              <a:rPr lang="en-US" baseline="0" dirty="0"/>
              <a:t>HSM – hardware Security Module</a:t>
            </a:r>
            <a:endParaRPr lang="en-US" dirty="0"/>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70C245D-0A6C-41EC-83B2-D75760E4134B}"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64100022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758" rtl="0" eaLnBrk="1" fontAlgn="auto" latinLnBrk="0" hangingPunct="1">
              <a:lnSpc>
                <a:spcPct val="90000"/>
              </a:lnSpc>
              <a:spcBef>
                <a:spcPts val="0"/>
              </a:spcBef>
              <a:spcAft>
                <a:spcPts val="250"/>
              </a:spcAft>
              <a:buClrTx/>
              <a:buSzTx/>
              <a:buFontTx/>
              <a:buNone/>
              <a:tabLst/>
              <a:defRPr/>
            </a:pPr>
            <a:endParaRPr lang="en-US" b="1"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87</a:t>
            </a:fld>
            <a:endParaRPr lang="en-US" dirty="0"/>
          </a:p>
        </p:txBody>
      </p:sp>
    </p:spTree>
    <p:extLst>
      <p:ext uri="{BB962C8B-B14F-4D97-AF65-F5344CB8AC3E}">
        <p14:creationId xmlns:p14="http://schemas.microsoft.com/office/powerpoint/2010/main" val="6047832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758" rtl="0" eaLnBrk="1" fontAlgn="auto" latinLnBrk="0" hangingPunct="1">
              <a:lnSpc>
                <a:spcPct val="90000"/>
              </a:lnSpc>
              <a:spcBef>
                <a:spcPts val="0"/>
              </a:spcBef>
              <a:spcAft>
                <a:spcPts val="250"/>
              </a:spcAft>
              <a:buClrTx/>
              <a:buSzTx/>
              <a:buFontTx/>
              <a:buNone/>
              <a:tabLst/>
              <a:defRPr/>
            </a:pPr>
            <a:endParaRPr lang="en-US" b="1"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88</a:t>
            </a:fld>
            <a:endParaRPr lang="en-US" dirty="0"/>
          </a:p>
        </p:txBody>
      </p:sp>
    </p:spTree>
    <p:extLst>
      <p:ext uri="{BB962C8B-B14F-4D97-AF65-F5344CB8AC3E}">
        <p14:creationId xmlns:p14="http://schemas.microsoft.com/office/powerpoint/2010/main" val="329349449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kern="1200" dirty="0">
              <a:solidFill>
                <a:schemeClr val="tx1"/>
              </a:solidFill>
              <a:effectLst/>
              <a:latin typeface="Segoe UI Light" pitchFamily="34" charset="0"/>
              <a:ea typeface="+mn-ea"/>
              <a:cs typeface="+mn-cs"/>
            </a:endParaRPr>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89</a:t>
            </a:fld>
            <a:endParaRPr lang="en-US" dirty="0"/>
          </a:p>
        </p:txBody>
      </p:sp>
    </p:spTree>
    <p:extLst>
      <p:ext uri="{BB962C8B-B14F-4D97-AF65-F5344CB8AC3E}">
        <p14:creationId xmlns:p14="http://schemas.microsoft.com/office/powerpoint/2010/main" val="137823917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90</a:t>
            </a:fld>
            <a:endParaRPr lang="en-US" dirty="0"/>
          </a:p>
        </p:txBody>
      </p:sp>
    </p:spTree>
    <p:extLst>
      <p:ext uri="{BB962C8B-B14F-4D97-AF65-F5344CB8AC3E}">
        <p14:creationId xmlns:p14="http://schemas.microsoft.com/office/powerpoint/2010/main" val="18794552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91</a:t>
            </a:fld>
            <a:endParaRPr lang="en-US" dirty="0"/>
          </a:p>
        </p:txBody>
      </p:sp>
    </p:spTree>
    <p:extLst>
      <p:ext uri="{BB962C8B-B14F-4D97-AF65-F5344CB8AC3E}">
        <p14:creationId xmlns:p14="http://schemas.microsoft.com/office/powerpoint/2010/main" val="687806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One Marketing Template</a:t>
            </a:r>
          </a:p>
          <a:p>
            <a:endParaRPr lang="en-US" dirty="0"/>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9E3E6001-695C-40A8-AA70-97CB111600BF}" type="datetime1">
              <a:rPr lang="en-US" smtClean="0"/>
              <a:t>4/5/2016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a:t>
            </a:fld>
            <a:endParaRPr lang="en-US" dirty="0"/>
          </a:p>
        </p:txBody>
      </p:sp>
    </p:spTree>
    <p:extLst>
      <p:ext uri="{BB962C8B-B14F-4D97-AF65-F5344CB8AC3E}">
        <p14:creationId xmlns:p14="http://schemas.microsoft.com/office/powerpoint/2010/main" val="254985898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ffectLst/>
            </a:endParaRPr>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4/5/2016 6:26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93</a:t>
            </a:fld>
            <a:endParaRPr lang="en-US" dirty="0"/>
          </a:p>
        </p:txBody>
      </p:sp>
    </p:spTree>
    <p:extLst>
      <p:ext uri="{BB962C8B-B14F-4D97-AF65-F5344CB8AC3E}">
        <p14:creationId xmlns:p14="http://schemas.microsoft.com/office/powerpoint/2010/main" val="245735943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solidFill>
                  <a:prstClr val="black"/>
                </a:solidFill>
              </a:rPr>
              <a:pPr/>
              <a:t>4/5/2016 6:26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94</a:t>
            </a:fld>
            <a:endParaRPr lang="en-US" dirty="0">
              <a:solidFill>
                <a:prstClr val="black"/>
              </a:solidFill>
            </a:endParaRPr>
          </a:p>
        </p:txBody>
      </p:sp>
    </p:spTree>
    <p:extLst>
      <p:ext uri="{BB962C8B-B14F-4D97-AF65-F5344CB8AC3E}">
        <p14:creationId xmlns:p14="http://schemas.microsoft.com/office/powerpoint/2010/main" val="309600104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50744271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23970671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49567699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68275665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105189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875445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68759738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6310802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kern="1200" dirty="0">
              <a:solidFill>
                <a:schemeClr val="tx1"/>
              </a:solidFill>
              <a:effectLst/>
              <a:latin typeface="Segoe UI Light" pitchFamily="34" charset="0"/>
              <a:ea typeface="+mn-ea"/>
              <a:cs typeface="+mn-cs"/>
            </a:endParaRPr>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DCD61BB-790A-4EFE-904A-F3FC061E4182}" type="datetime8">
              <a:rPr lang="en-US" smtClean="0">
                <a:solidFill>
                  <a:prstClr val="black"/>
                </a:solidFill>
              </a:rPr>
              <a:pPr/>
              <a:t>4/5/2016 6:26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11</a:t>
            </a:fld>
            <a:endParaRPr lang="en-US" dirty="0">
              <a:solidFill>
                <a:prstClr val="black"/>
              </a:solidFill>
            </a:endParaRPr>
          </a:p>
        </p:txBody>
      </p:sp>
    </p:spTree>
    <p:extLst>
      <p:ext uri="{BB962C8B-B14F-4D97-AF65-F5344CB8AC3E}">
        <p14:creationId xmlns:p14="http://schemas.microsoft.com/office/powerpoint/2010/main" val="321756014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4913916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921732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6529012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77450920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4674362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7559219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8316592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11823282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Ignite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54210881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4654679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3292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A3BF03E-9D0C-421C-B807-ABE84FDAC5BF}" type="datetime1">
              <a:rPr lang="en-US" smtClean="0">
                <a:solidFill>
                  <a:prstClr val="black"/>
                </a:solidFill>
              </a:rPr>
              <a:pPr/>
              <a:t>4/5/2016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a:t>
            </a:fld>
            <a:endParaRPr lang="en-US" dirty="0">
              <a:solidFill>
                <a:prstClr val="black"/>
              </a:solidFill>
            </a:endParaRPr>
          </a:p>
        </p:txBody>
      </p:sp>
    </p:spTree>
    <p:extLst>
      <p:ext uri="{BB962C8B-B14F-4D97-AF65-F5344CB8AC3E}">
        <p14:creationId xmlns:p14="http://schemas.microsoft.com/office/powerpoint/2010/main" val="222401841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64CFA94A-519F-445C-B30C-9E76FA6A203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011510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5241493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50244458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6460529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61816984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57595703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2117118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71892308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54758861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327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4/5/2016 6:26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2794162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1">
    <p:spTree>
      <p:nvGrpSpPr>
        <p:cNvPr id="1" name=""/>
        <p:cNvGrpSpPr/>
        <p:nvPr/>
      </p:nvGrpSpPr>
      <p:grpSpPr>
        <a:xfrm>
          <a:off x="0" y="0"/>
          <a:ext cx="0" cy="0"/>
          <a:chOff x="0" y="0"/>
          <a:chExt cx="0" cy="0"/>
        </a:xfrm>
      </p:grpSpPr>
      <p:sp>
        <p:nvSpPr>
          <p:cNvPr id="7" name="Rectangle 6"/>
          <p:cNvSpPr/>
          <p:nvPr userDrawn="1"/>
        </p:nvSpPr>
        <p:spPr bwMode="auto">
          <a:xfrm>
            <a:off x="0" y="2061639"/>
            <a:ext cx="12436475" cy="384048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789993" y="80952"/>
            <a:ext cx="4646481" cy="6926698"/>
          </a:xfrm>
          <a:prstGeom prst="rect">
            <a:avLst/>
          </a:prstGeom>
        </p:spPr>
      </p:pic>
      <p:pic>
        <p:nvPicPr>
          <p:cNvPr id="4" name="Picture 4"/>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invGray">
          <a:xfrm>
            <a:off x="458788" y="481013"/>
            <a:ext cx="173672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Placeholder 4"/>
          <p:cNvSpPr>
            <a:spLocks noGrp="1"/>
          </p:cNvSpPr>
          <p:nvPr>
            <p:ph type="body" sz="quarter" idx="12"/>
          </p:nvPr>
        </p:nvSpPr>
        <p:spPr>
          <a:xfrm>
            <a:off x="276540" y="4348157"/>
            <a:ext cx="6399213" cy="1264677"/>
          </a:xfrm>
          <a:noFill/>
        </p:spPr>
        <p:txBody>
          <a:bodyPr tIns="109728" bIns="109728">
            <a:noAutofit/>
          </a:bodyPr>
          <a:lstStyle>
            <a:lvl1pPr marL="0" indent="0">
              <a:spcBef>
                <a:spcPts val="0"/>
              </a:spcBef>
              <a:buNone/>
              <a:defRPr sz="3600" spc="0" baseline="0">
                <a:gradFill>
                  <a:gsLst>
                    <a:gs pos="0">
                      <a:srgbClr val="FFFFFF"/>
                    </a:gs>
                    <a:gs pos="100000">
                      <a:srgbClr val="FFFFFF"/>
                    </a:gs>
                  </a:gsLst>
                  <a:lin ang="5400000" scaled="0"/>
                </a:gradFill>
                <a:latin typeface="+mj-lt"/>
              </a:defRPr>
            </a:lvl1pPr>
          </a:lstStyle>
          <a:p>
            <a:pPr lvl="0"/>
            <a:r>
              <a:rPr lang="en-US"/>
              <a:t>Click to edit Master text styles</a:t>
            </a:r>
          </a:p>
        </p:txBody>
      </p:sp>
      <p:sp>
        <p:nvSpPr>
          <p:cNvPr id="9" name="Title 1"/>
          <p:cNvSpPr>
            <a:spLocks noGrp="1"/>
          </p:cNvSpPr>
          <p:nvPr>
            <p:ph type="title"/>
          </p:nvPr>
        </p:nvSpPr>
        <p:spPr>
          <a:xfrm>
            <a:off x="274703" y="2336799"/>
            <a:ext cx="6621397" cy="2011358"/>
          </a:xfrm>
          <a:noFill/>
        </p:spPr>
        <p:txBody>
          <a:bodyPr anchorCtr="0"/>
          <a:lstStyle>
            <a:lvl1pPr>
              <a:defRPr sz="6000" spc="-100" baseline="0">
                <a:gradFill>
                  <a:gsLst>
                    <a:gs pos="0">
                      <a:srgbClr val="FFFFFF"/>
                    </a:gs>
                    <a:gs pos="100000">
                      <a:srgbClr val="FFFFFF"/>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605332414"/>
      </p:ext>
    </p:extLst>
  </p:cSld>
  <p:clrMapOvr>
    <a:masterClrMapping/>
  </p:clrMapOvr>
  <p:transition spd="slow"/>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 name="Text Placeholder 4"/>
          <p:cNvSpPr>
            <a:spLocks noGrp="1"/>
          </p:cNvSpPr>
          <p:nvPr>
            <p:ph type="body" sz="quarter" idx="10"/>
          </p:nvPr>
        </p:nvSpPr>
        <p:spPr>
          <a:xfrm>
            <a:off x="274638" y="1216152"/>
            <a:ext cx="11887199" cy="2131353"/>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02133620"/>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85025"/>
            <a:ext cx="12436475" cy="380489"/>
          </a:xfrm>
          <a:prstGeom prst="rect">
            <a:avLst/>
          </a:prstGeom>
        </p:spPr>
        <p:txBody>
          <a:bodyPr lIns="320040" tIns="53325" rIns="53325" bIns="53325">
            <a:noAutofit/>
          </a:bodyPr>
          <a:lstStyle>
            <a:lvl1pPr marL="0" indent="0">
              <a:buNone/>
              <a:defRPr sz="2856">
                <a:solidFill>
                  <a:schemeClr val="tx1"/>
                </a:solidFill>
                <a:latin typeface="Segoe UI Light" pitchFamily="34" charset="0"/>
              </a:defRPr>
            </a:lvl1pPr>
            <a:lvl2pPr marL="287150" indent="0">
              <a:buNone/>
              <a:defRPr/>
            </a:lvl2pPr>
            <a:lvl3pPr marL="599915" indent="0">
              <a:buNone/>
              <a:defRPr/>
            </a:lvl3pPr>
            <a:lvl4pPr marL="887067" indent="0">
              <a:buNone/>
              <a:defRPr/>
            </a:lvl4pPr>
            <a:lvl5pPr marL="1127033" indent="0">
              <a:buNone/>
              <a:defRPr/>
            </a:lvl5pPr>
          </a:lstStyle>
          <a:p>
            <a:pPr lvl="0"/>
            <a:r>
              <a:rPr lang="en-US" dirty="0"/>
              <a:t>Click to add subtitle</a:t>
            </a:r>
          </a:p>
        </p:txBody>
      </p:sp>
      <p:sp>
        <p:nvSpPr>
          <p:cNvPr id="16" name="Text Placeholder 15"/>
          <p:cNvSpPr>
            <a:spLocks noGrp="1"/>
          </p:cNvSpPr>
          <p:nvPr>
            <p:ph type="body" sz="quarter" idx="14"/>
          </p:nvPr>
        </p:nvSpPr>
        <p:spPr>
          <a:xfrm>
            <a:off x="153879" y="1632059"/>
            <a:ext cx="12128723" cy="209583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a:xfrm>
            <a:off x="4741220" y="6533389"/>
            <a:ext cx="2901844" cy="372394"/>
          </a:xfrm>
          <a:prstGeom prst="rect">
            <a:avLst/>
          </a:prstGeom>
        </p:spPr>
        <p:txBody>
          <a:bodyPr/>
          <a:lstStyle/>
          <a:p>
            <a:pPr defTabSz="932563"/>
            <a:fld id="{FAADACFB-7C71-4E89-89D2-7BBA40B7BFA9}" type="slidenum">
              <a:rPr lang="en-US" smtClean="0"/>
              <a:pPr defTabSz="932563"/>
              <a:t>‹#›</a:t>
            </a:fld>
            <a:endParaRPr lang="en-US" dirty="0"/>
          </a:p>
        </p:txBody>
      </p:sp>
      <p:sp>
        <p:nvSpPr>
          <p:cNvPr id="20" name="Footer Placeholder 19"/>
          <p:cNvSpPr>
            <a:spLocks noGrp="1"/>
          </p:cNvSpPr>
          <p:nvPr>
            <p:ph type="ftr" sz="quarter" idx="16"/>
          </p:nvPr>
        </p:nvSpPr>
        <p:spPr>
          <a:xfrm>
            <a:off x="3109120" y="6606832"/>
            <a:ext cx="8550077" cy="387694"/>
          </a:xfrm>
          <a:prstGeom prst="rect">
            <a:avLst/>
          </a:prstGeom>
        </p:spPr>
        <p:txBody>
          <a:bodyPr/>
          <a:lstStyle/>
          <a:p>
            <a:pPr defTabSz="932563"/>
            <a:endParaRPr lang="en-US" dirty="0"/>
          </a:p>
        </p:txBody>
      </p:sp>
    </p:spTree>
    <p:extLst>
      <p:ext uri="{BB962C8B-B14F-4D97-AF65-F5344CB8AC3E}">
        <p14:creationId xmlns:p14="http://schemas.microsoft.com/office/powerpoint/2010/main" val="4019412350"/>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831975"/>
          </a:xfrm>
          <a:noFill/>
        </p:spPr>
        <p:txBody>
          <a:bodyPr tIns="91440" bIns="91440" anchor="t" anchorCtr="0"/>
          <a:lstStyle>
            <a:lvl1pPr>
              <a:defRPr sz="8625" spc="-98" baseline="0">
                <a:gradFill>
                  <a:gsLst>
                    <a:gs pos="12245">
                      <a:schemeClr val="bg1">
                        <a:lumMod val="0"/>
                      </a:schemeClr>
                    </a:gs>
                    <a:gs pos="45000">
                      <a:schemeClr val="bg1">
                        <a:lumMod val="0"/>
                      </a:schemeClr>
                    </a:gs>
                  </a:gsLst>
                  <a:lin ang="5400000" scaled="0"/>
                </a:gradFill>
              </a:defRPr>
            </a:lvl1pPr>
          </a:lstStyle>
          <a:p>
            <a:r>
              <a:rPr lang="en-US" dirty="0"/>
              <a:t>Section title</a:t>
            </a:r>
          </a:p>
        </p:txBody>
      </p:sp>
      <p:sp>
        <p:nvSpPr>
          <p:cNvPr id="5" name="Slide Number Placeholder 8"/>
          <p:cNvSpPr>
            <a:spLocks noGrp="1"/>
          </p:cNvSpPr>
          <p:nvPr>
            <p:ph type="sldNum" sz="quarter" idx="4"/>
          </p:nvPr>
        </p:nvSpPr>
        <p:spPr>
          <a:xfrm>
            <a:off x="9327163" y="6483350"/>
            <a:ext cx="2901950" cy="371475"/>
          </a:xfrm>
          <a:prstGeom prst="rect">
            <a:avLst/>
          </a:prstGeom>
        </p:spPr>
        <p:txBody>
          <a:bodyPr vert="horz" lIns="91440" tIns="45720" rIns="91440" bIns="45720" rtlCol="0" anchor="ctr"/>
          <a:lstStyle>
            <a:lvl1pPr algn="r">
              <a:defRPr sz="980">
                <a:gradFill>
                  <a:gsLst>
                    <a:gs pos="12245">
                      <a:schemeClr val="bg1">
                        <a:lumMod val="0"/>
                      </a:schemeClr>
                    </a:gs>
                    <a:gs pos="45000">
                      <a:schemeClr val="bg1">
                        <a:lumMod val="0"/>
                      </a:schemeClr>
                    </a:gs>
                  </a:gsLst>
                  <a:lin ang="5400000" scaled="0"/>
                </a:gradFill>
              </a:defRPr>
            </a:lvl1pPr>
          </a:lstStyle>
          <a:p>
            <a:pPr defTabSz="914191"/>
            <a:fld id="{7EFC24D6-DB8F-6B44-BA5A-9BEC68C15CAA}" type="slidenum">
              <a:rPr lang="en-US" smtClean="0">
                <a:gradFill>
                  <a:gsLst>
                    <a:gs pos="12245">
                      <a:srgbClr val="000000">
                        <a:lumMod val="0"/>
                      </a:srgbClr>
                    </a:gs>
                    <a:gs pos="45000">
                      <a:srgbClr val="000000">
                        <a:lumMod val="0"/>
                      </a:srgbClr>
                    </a:gs>
                  </a:gsLst>
                  <a:lin ang="5400000" scaled="0"/>
                </a:gradFill>
              </a:rPr>
              <a:pPr defTabSz="914191"/>
              <a:t>‹#›</a:t>
            </a:fld>
            <a:endParaRPr lang="en-US">
              <a:gradFill>
                <a:gsLst>
                  <a:gs pos="12245">
                    <a:srgbClr val="000000">
                      <a:lumMod val="0"/>
                    </a:srgbClr>
                  </a:gs>
                  <a:gs pos="45000">
                    <a:srgbClr val="000000">
                      <a:lumMod val="0"/>
                    </a:srgbClr>
                  </a:gs>
                </a:gsLst>
                <a:lin ang="5400000" scaled="0"/>
              </a:gradFill>
            </a:endParaRPr>
          </a:p>
        </p:txBody>
      </p:sp>
    </p:spTree>
    <p:extLst>
      <p:ext uri="{BB962C8B-B14F-4D97-AF65-F5344CB8AC3E}">
        <p14:creationId xmlns:p14="http://schemas.microsoft.com/office/powerpoint/2010/main" val="1548635102"/>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F6A60DA-0559-463D-AEE4-B8186C6B7F4D}" type="datetimeFigureOut">
              <a:rPr lang="en-US" smtClean="0"/>
              <a:t>4/5/2016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C544218-E766-4339-8F57-87DFCD11B746}" type="slidenum">
              <a:rPr lang="en-US" smtClean="0"/>
              <a:t>‹#›</a:t>
            </a:fld>
            <a:endParaRPr lang="en-US"/>
          </a:p>
        </p:txBody>
      </p:sp>
    </p:spTree>
    <p:extLst>
      <p:ext uri="{BB962C8B-B14F-4D97-AF65-F5344CB8AC3E}">
        <p14:creationId xmlns:p14="http://schemas.microsoft.com/office/powerpoint/2010/main" val="38476579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3929728476"/>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Section Title Accent Color 2">
    <p:bg>
      <p:bgPr>
        <a:solidFill>
          <a:srgbClr val="169FEB"/>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8" y="2125662"/>
            <a:ext cx="11887200" cy="1831975"/>
          </a:xfrm>
          <a:noFill/>
        </p:spPr>
        <p:txBody>
          <a:bodyPr anchorCtr="0"/>
          <a:lstStyle>
            <a:lvl1pPr>
              <a:defRPr sz="8800" spc="-100" baseline="0">
                <a:gradFill>
                  <a:gsLst>
                    <a:gs pos="100000">
                      <a:schemeClr val="tx1"/>
                    </a:gs>
                    <a:gs pos="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03070484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Light Blank">
    <p:bg>
      <p:bgRef idx="1001">
        <a:schemeClr val="bg1"/>
      </p:bgRef>
    </p:bg>
    <p:spTree>
      <p:nvGrpSpPr>
        <p:cNvPr id="1" name=""/>
        <p:cNvGrpSpPr/>
        <p:nvPr/>
      </p:nvGrpSpPr>
      <p:grpSpPr>
        <a:xfrm>
          <a:off x="0" y="0"/>
          <a:ext cx="0" cy="0"/>
          <a:chOff x="0" y="0"/>
          <a:chExt cx="0" cy="0"/>
        </a:xfrm>
      </p:grpSpPr>
      <p:pic>
        <p:nvPicPr>
          <p:cNvPr id="4" name="Logo Dark" descr="MS 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24479" y="6603465"/>
            <a:ext cx="1180709" cy="253036"/>
          </a:xfrm>
          <a:prstGeom prst="rect">
            <a:avLst/>
          </a:prstGeom>
        </p:spPr>
      </p:pic>
      <p:pic>
        <p:nvPicPr>
          <p:cNvPr id="6" name="Azure Dark" descr="MS-Azure_rgb_Blk.pn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70068" y="154328"/>
            <a:ext cx="1694687" cy="389690"/>
          </a:xfrm>
          <a:prstGeom prst="rect">
            <a:avLst/>
          </a:prstGeom>
        </p:spPr>
      </p:pic>
    </p:spTree>
    <p:extLst>
      <p:ext uri="{BB962C8B-B14F-4D97-AF65-F5344CB8AC3E}">
        <p14:creationId xmlns:p14="http://schemas.microsoft.com/office/powerpoint/2010/main" val="70879597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5">
            <a:lumMod val="75000"/>
            <a:lumOff val="2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8" y="2779295"/>
            <a:ext cx="11887200" cy="1298658"/>
          </a:xfrm>
          <a:noFill/>
        </p:spPr>
        <p:txBody>
          <a:bodyPr anchorCtr="0"/>
          <a:lstStyle>
            <a:lvl1pPr>
              <a:defRPr sz="7200" spc="-100" baseline="0">
                <a:gradFill>
                  <a:gsLst>
                    <a:gs pos="100000">
                      <a:schemeClr val="tx1"/>
                    </a:gs>
                    <a:gs pos="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0394029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reak slide 1 line title ">
    <p:bg>
      <p:bgPr>
        <a:solidFill>
          <a:schemeClr val="accent5">
            <a:lumMod val="75000"/>
            <a:lumOff val="2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8" y="2125662"/>
            <a:ext cx="11887200" cy="1177375"/>
          </a:xfrm>
          <a:noFill/>
        </p:spPr>
        <p:txBody>
          <a:bodyPr anchorCtr="0"/>
          <a:lstStyle>
            <a:lvl1pPr>
              <a:defRPr sz="7200" spc="-100" baseline="0">
                <a:gradFill>
                  <a:gsLst>
                    <a:gs pos="100000">
                      <a:schemeClr val="tx1"/>
                    </a:gs>
                    <a:gs pos="0">
                      <a:schemeClr val="tx1"/>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38" y="3672920"/>
            <a:ext cx="6022975" cy="738664"/>
          </a:xfrm>
        </p:spPr>
        <p:txBody>
          <a:bodyPr/>
          <a:lstStyle>
            <a:lvl1pPr marL="0" indent="0">
              <a:buNone/>
              <a:defRPr/>
            </a:lvl1pPr>
            <a:lvl2pPr marL="342900" indent="0">
              <a:buNone/>
              <a:defRPr/>
            </a:lvl2pPr>
            <a:lvl3pPr marL="571500" indent="0">
              <a:buNone/>
              <a:defRPr/>
            </a:lvl3pPr>
            <a:lvl4pPr marL="800100" indent="0">
              <a:buNone/>
              <a:defRPr/>
            </a:lvl4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20403671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Right Photo Layout">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909639" y="2003426"/>
            <a:ext cx="5486399" cy="917575"/>
          </a:xfrm>
        </p:spPr>
        <p:txBody>
          <a:bodyPr/>
          <a:lstStyle>
            <a:lvl1pPr>
              <a:defRPr sz="5400" baseline="0">
                <a:solidFill>
                  <a:schemeClr val="tx1"/>
                </a:solidFill>
              </a:defRPr>
            </a:lvl1pPr>
          </a:lstStyle>
          <a:p>
            <a:r>
              <a:rPr lang="en-US"/>
              <a:t>Click to edit Master title style</a:t>
            </a:r>
            <a:endParaRPr lang="en-US" dirty="0"/>
          </a:p>
        </p:txBody>
      </p:sp>
      <p:sp>
        <p:nvSpPr>
          <p:cNvPr id="4" name="Title 1"/>
          <p:cNvSpPr txBox="1">
            <a:spLocks/>
          </p:cNvSpPr>
          <p:nvPr userDrawn="1"/>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endParaRPr lang="it-IT"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835391" y="-10292"/>
            <a:ext cx="3612844" cy="7004817"/>
          </a:xfrm>
          <a:prstGeom prst="rect">
            <a:avLst/>
          </a:prstGeom>
        </p:spPr>
      </p:pic>
    </p:spTree>
    <p:extLst>
      <p:ext uri="{BB962C8B-B14F-4D97-AF65-F5344CB8AC3E}">
        <p14:creationId xmlns:p14="http://schemas.microsoft.com/office/powerpoint/2010/main" val="403827744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75000"/>
                  </a:schemeClr>
                </a:soli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179058"/>
          </a:xfrm>
        </p:spPr>
        <p:txBody>
          <a:bodyPr/>
          <a:lstStyle>
            <a:lvl1pPr marL="0" indent="0">
              <a:spcBef>
                <a:spcPts val="1000"/>
              </a:spcBef>
              <a:spcAft>
                <a:spcPts val="1200"/>
              </a:spcAft>
              <a:buNone/>
              <a:defRPr>
                <a:gradFill>
                  <a:gsLst>
                    <a:gs pos="94690">
                      <a:schemeClr val="tx1"/>
                    </a:gs>
                    <a:gs pos="88000">
                      <a:schemeClr val="tx1"/>
                    </a:gs>
                  </a:gsLst>
                  <a:lin ang="5400000" scaled="0"/>
                </a:gradFill>
              </a:defRPr>
            </a:lvl1pPr>
            <a:lvl2pPr marL="0" indent="0">
              <a:buFontTx/>
              <a:buNone/>
              <a:defRPr sz="2000">
                <a:gradFill>
                  <a:gsLst>
                    <a:gs pos="94690">
                      <a:schemeClr val="tx1"/>
                    </a:gs>
                    <a:gs pos="88000">
                      <a:schemeClr val="tx1"/>
                    </a:gs>
                  </a:gsLst>
                  <a:lin ang="5400000" scaled="0"/>
                </a:gradFill>
              </a:defRPr>
            </a:lvl2pPr>
            <a:lvl3pPr marL="228600" indent="0">
              <a:buNone/>
              <a:defRPr>
                <a:gradFill>
                  <a:gsLst>
                    <a:gs pos="94690">
                      <a:schemeClr val="tx1"/>
                    </a:gs>
                    <a:gs pos="88000">
                      <a:schemeClr val="tx1"/>
                    </a:gs>
                  </a:gsLst>
                  <a:lin ang="5400000" scaled="0"/>
                </a:gradFill>
              </a:defRPr>
            </a:lvl3pPr>
            <a:lvl4pPr marL="457200" indent="0">
              <a:buNone/>
              <a:defRPr>
                <a:gradFill>
                  <a:gsLst>
                    <a:gs pos="94690">
                      <a:schemeClr val="tx1"/>
                    </a:gs>
                    <a:gs pos="88000">
                      <a:schemeClr val="tx1"/>
                    </a:gs>
                  </a:gsLst>
                  <a:lin ang="5400000" scaled="0"/>
                </a:gradFill>
              </a:defRPr>
            </a:lvl4pPr>
            <a:lvl5pPr marL="685800" indent="0">
              <a:buNone/>
              <a:defRPr>
                <a:gradFill>
                  <a:gsLst>
                    <a:gs pos="94690">
                      <a:schemeClr val="tx1"/>
                    </a:gs>
                    <a:gs pos="88000">
                      <a:schemeClr val="tx1"/>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36846801"/>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75000"/>
                  </a:schemeClr>
                </a:soli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68096764"/>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75000"/>
                  </a:schemeClr>
                </a:solidFill>
              </a:defRPr>
            </a:lvl1pPr>
          </a:lstStyle>
          <a:p>
            <a:r>
              <a:rPr lang="en-US"/>
              <a:t>Click to edit Master title style</a:t>
            </a:r>
            <a:endParaRPr lang="en-US" dirty="0"/>
          </a:p>
        </p:txBody>
      </p:sp>
    </p:spTree>
    <p:extLst>
      <p:ext uri="{BB962C8B-B14F-4D97-AF65-F5344CB8AC3E}">
        <p14:creationId xmlns:p14="http://schemas.microsoft.com/office/powerpoint/2010/main" val="1919020031"/>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9601159"/>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Section Title Accent Color 1">
    <p:bg>
      <p:bgPr>
        <a:solidFill>
          <a:schemeClr val="accent5">
            <a:lumMod val="75000"/>
            <a:lumOff val="25000"/>
          </a:schemeClr>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459232" y="3145040"/>
            <a:ext cx="3291840" cy="705836"/>
          </a:xfrm>
          <a:prstGeom prst="rect">
            <a:avLst/>
          </a:prstGeom>
        </p:spPr>
      </p:pic>
      <p:sp>
        <p:nvSpPr>
          <p:cNvPr id="3"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rgbClr val="FFFFFF"/>
                    </a:gs>
                    <a:gs pos="100000">
                      <a:srgbClr val="FFFFFF"/>
                    </a:gs>
                  </a:gsLst>
                  <a:lin ang="5400000" scaled="0"/>
                </a:gradFill>
                <a:cs typeface="Segoe UI" pitchFamily="34" charset="0"/>
              </a:rPr>
              <a:t>© 2015 Microsoft Corporation. All rights reserved. </a:t>
            </a:r>
          </a:p>
        </p:txBody>
      </p:sp>
    </p:spTree>
    <p:extLst>
      <p:ext uri="{BB962C8B-B14F-4D97-AF65-F5344CB8AC3E}">
        <p14:creationId xmlns:p14="http://schemas.microsoft.com/office/powerpoint/2010/main" val="3593223631"/>
      </p:ext>
    </p:extLst>
  </p:cSld>
  <p:clrMapOvr>
    <a:overrideClrMapping bg1="dk1" tx1="lt1" bg2="dk2" tx2="lt2" accent1="accent1" accent2="accent2" accent3="accent3" accent4="accent4" accent5="accent5" accent6="accent6" hlink="hlink" folHlink="folHlink"/>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38" y="1212850"/>
            <a:ext cx="11887200" cy="2092325"/>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75590304"/>
      </p:ext>
    </p:extLst>
  </p:cSld>
  <p:clrMap bg1="lt1" tx1="dk1" bg2="lt2" tx2="dk2" accent1="accent1" accent2="accent2" accent3="accent3" accent4="accent4" accent5="accent5" accent6="accent6" hlink="hlink" folHlink="folHlink"/>
  <p:sldLayoutIdLst>
    <p:sldLayoutId id="2147484328" r:id="rId1"/>
    <p:sldLayoutId id="2147484330" r:id="rId2"/>
    <p:sldLayoutId id="2147484332" r:id="rId3"/>
    <p:sldLayoutId id="2147484338" r:id="rId4"/>
    <p:sldLayoutId id="2147484340" r:id="rId5"/>
    <p:sldLayoutId id="2147484342" r:id="rId6"/>
    <p:sldLayoutId id="2147484349" r:id="rId7"/>
    <p:sldLayoutId id="2147484352" r:id="rId8"/>
    <p:sldLayoutId id="2147484384" r:id="rId9"/>
    <p:sldLayoutId id="2147484385" r:id="rId10"/>
    <p:sldLayoutId id="2147484386" r:id="rId11"/>
    <p:sldLayoutId id="2147484387" r:id="rId12"/>
    <p:sldLayoutId id="2147484388" r:id="rId13"/>
    <p:sldLayoutId id="2147484389" r:id="rId14"/>
    <p:sldLayoutId id="2147484390" r:id="rId15"/>
    <p:sldLayoutId id="2147484391" r:id="rId16"/>
  </p:sldLayoutIdLst>
  <p:transition>
    <p:fade/>
  </p:transition>
  <p:txStyles>
    <p:titleStyle>
      <a:lvl1pPr algn="l" defTabSz="931863" rtl="0" eaLnBrk="1" fontAlgn="base" hangingPunct="1">
        <a:lnSpc>
          <a:spcPct val="90000"/>
        </a:lnSpc>
        <a:spcBef>
          <a:spcPct val="0"/>
        </a:spcBef>
        <a:spcAft>
          <a:spcPct val="0"/>
        </a:spcAft>
        <a:defRPr lang="en-US" sz="5400" kern="1200" spc="-102" dirty="0">
          <a:ln w="3175">
            <a:noFill/>
          </a:ln>
          <a:solidFill>
            <a:schemeClr val="tx1"/>
          </a:soli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p:titleStyle>
    <p:bodyStyle>
      <a:lvl1pPr marL="342900" indent="-342900" algn="l" defTabSz="931863" rtl="0" eaLnBrk="1" fontAlgn="base" hangingPunct="1">
        <a:lnSpc>
          <a:spcPct val="90000"/>
        </a:lnSpc>
        <a:spcBef>
          <a:spcPct val="20000"/>
        </a:spcBef>
        <a:spcAft>
          <a:spcPct val="0"/>
        </a:spcAft>
        <a:buSzPct val="90000"/>
        <a:buFont typeface="Arial" pitchFamily="34" charset="0"/>
        <a:buChar char="•"/>
        <a:defRPr sz="4000" kern="1200">
          <a:solidFill>
            <a:schemeClr val="tx1"/>
          </a:solidFill>
          <a:latin typeface="+mj-lt"/>
          <a:ea typeface="MS PGothic" pitchFamily="34" charset="-128"/>
          <a:cs typeface="+mn-cs"/>
        </a:defRPr>
      </a:lvl1pPr>
      <a:lvl2pPr marL="584200" indent="-241300" algn="l" defTabSz="931863" rtl="0" eaLnBrk="1" fontAlgn="base" hangingPunct="1">
        <a:lnSpc>
          <a:spcPct val="90000"/>
        </a:lnSpc>
        <a:spcBef>
          <a:spcPct val="20000"/>
        </a:spcBef>
        <a:spcAft>
          <a:spcPct val="0"/>
        </a:spcAft>
        <a:buSzPct val="90000"/>
        <a:buFont typeface="Arial" pitchFamily="34" charset="0"/>
        <a:buChar char="•"/>
        <a:defRPr sz="2400" kern="1200">
          <a:solidFill>
            <a:schemeClr val="tx1"/>
          </a:solidFill>
          <a:latin typeface="+mn-lt"/>
          <a:ea typeface="MS PGothic" pitchFamily="34" charset="-128"/>
          <a:cs typeface="+mn-cs"/>
        </a:defRPr>
      </a:lvl2pPr>
      <a:lvl3pPr marL="800100" indent="-228600" algn="l" defTabSz="931863" rtl="0" eaLnBrk="1" fontAlgn="base" hangingPunct="1">
        <a:lnSpc>
          <a:spcPct val="90000"/>
        </a:lnSpc>
        <a:spcBef>
          <a:spcPct val="20000"/>
        </a:spcBef>
        <a:spcAft>
          <a:spcPct val="0"/>
        </a:spcAft>
        <a:buSzPct val="90000"/>
        <a:buFont typeface="Arial" pitchFamily="34" charset="0"/>
        <a:buChar char="•"/>
        <a:defRPr sz="2000" kern="1200">
          <a:solidFill>
            <a:schemeClr val="tx1"/>
          </a:solidFill>
          <a:latin typeface="+mn-lt"/>
          <a:ea typeface="MS PGothic" pitchFamily="34" charset="-128"/>
          <a:cs typeface="+mn-cs"/>
        </a:defRPr>
      </a:lvl3pPr>
      <a:lvl4pPr marL="1028700" indent="-228600" algn="l" defTabSz="931863" rtl="0" eaLnBrk="1" fontAlgn="base" hangingPunct="1">
        <a:lnSpc>
          <a:spcPct val="90000"/>
        </a:lnSpc>
        <a:spcBef>
          <a:spcPct val="20000"/>
        </a:spcBef>
        <a:spcAft>
          <a:spcPct val="0"/>
        </a:spcAft>
        <a:buSzPct val="90000"/>
        <a:buFont typeface="Arial" pitchFamily="34" charset="0"/>
        <a:buChar char="•"/>
        <a:defRPr kern="1200">
          <a:solidFill>
            <a:schemeClr val="tx1"/>
          </a:solidFill>
          <a:latin typeface="+mn-lt"/>
          <a:ea typeface="MS PGothic" pitchFamily="34" charset="-128"/>
          <a:cs typeface="+mn-cs"/>
        </a:defRPr>
      </a:lvl4pPr>
      <a:lvl5pPr marL="1257300" indent="-228600" algn="l" defTabSz="931863" rtl="0" eaLnBrk="1" fontAlgn="base" hangingPunct="1">
        <a:lnSpc>
          <a:spcPct val="90000"/>
        </a:lnSpc>
        <a:spcBef>
          <a:spcPct val="20000"/>
        </a:spcBef>
        <a:spcAft>
          <a:spcPct val="0"/>
        </a:spcAft>
        <a:buSzPct val="90000"/>
        <a:buFont typeface="Arial" pitchFamily="34" charset="0"/>
        <a:buChar char="•"/>
        <a:defRPr kern="1200">
          <a:solidFill>
            <a:schemeClr val="tx1"/>
          </a:soli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288" userDrawn="1">
          <p15:clr>
            <a:srgbClr val="F26B43"/>
          </p15:clr>
        </p15:guide>
        <p15:guide id="2" pos="7546" userDrawn="1">
          <p15:clr>
            <a:srgbClr val="F26B43"/>
          </p15:clr>
        </p15:guide>
        <p15:guide id="3" orient="horz" pos="4219">
          <p15:clr>
            <a:srgbClr val="5ACBF0"/>
          </p15:clr>
        </p15:guide>
        <p15:guide id="4" orient="horz" pos="302" userDrawn="1">
          <p15:clr>
            <a:srgbClr val="F26B43"/>
          </p15:clr>
        </p15:guide>
        <p15:guide id="5" orient="horz" pos="4104" userDrawn="1">
          <p15:clr>
            <a:srgbClr val="F26B43"/>
          </p15:clr>
        </p15:guide>
        <p15:guide id="6" orient="horz" pos="187">
          <p15:clr>
            <a:srgbClr val="5ACBF0"/>
          </p15:clr>
        </p15:guide>
        <p15:guide id="7" pos="173">
          <p15:clr>
            <a:srgbClr val="5ACBF0"/>
          </p15:clr>
        </p15:guide>
        <p15:guide id="8" pos="7661">
          <p15:clr>
            <a:srgbClr val="5ACBF0"/>
          </p15:clr>
        </p15:guide>
        <p15:guide id="9" pos="749">
          <p15:clr>
            <a:srgbClr val="A4A3A4"/>
          </p15:clr>
        </p15:guide>
        <p15:guide id="10" pos="1325">
          <p15:clr>
            <a:srgbClr val="A4A3A4"/>
          </p15:clr>
        </p15:guide>
        <p15:guide id="11" pos="1901">
          <p15:clr>
            <a:srgbClr val="A4A3A4"/>
          </p15:clr>
        </p15:guide>
        <p15:guide id="12" pos="2477">
          <p15:clr>
            <a:srgbClr val="A4A3A4"/>
          </p15:clr>
        </p15:guide>
        <p15:guide id="13" pos="3053">
          <p15:clr>
            <a:srgbClr val="A4A3A4"/>
          </p15:clr>
        </p15:guide>
        <p15:guide id="14" pos="3629">
          <p15:clr>
            <a:srgbClr val="A4A3A4"/>
          </p15:clr>
        </p15:guide>
        <p15:guide id="15" pos="4205">
          <p15:clr>
            <a:srgbClr val="A4A3A4"/>
          </p15:clr>
        </p15:guide>
        <p15:guide id="16" pos="4781">
          <p15:clr>
            <a:srgbClr val="A4A3A4"/>
          </p15:clr>
        </p15:guide>
        <p15:guide id="17" pos="5357">
          <p15:clr>
            <a:srgbClr val="A4A3A4"/>
          </p15:clr>
        </p15:guide>
        <p15:guide id="18" pos="5933">
          <p15:clr>
            <a:srgbClr val="A4A3A4"/>
          </p15:clr>
        </p15:guide>
        <p15:guide id="19" pos="6509">
          <p15:clr>
            <a:srgbClr val="A4A3A4"/>
          </p15:clr>
        </p15:guide>
        <p15:guide id="20" pos="7085">
          <p15:clr>
            <a:srgbClr val="A4A3A4"/>
          </p15:clr>
        </p15:guide>
        <p15:guide id="21" orient="horz" pos="1339">
          <p15:clr>
            <a:srgbClr val="A4A3A4"/>
          </p15:clr>
        </p15:guide>
        <p15:guide id="22" orient="horz" pos="763">
          <p15:clr>
            <a:srgbClr val="A4A3A4"/>
          </p15:clr>
        </p15:guide>
        <p15:guide id="23" orient="horz" pos="1915">
          <p15:clr>
            <a:srgbClr val="A4A3A4"/>
          </p15:clr>
        </p15:guide>
        <p15:guide id="24" orient="horz" pos="2491">
          <p15:clr>
            <a:srgbClr val="A4A3A4"/>
          </p15:clr>
        </p15:guide>
        <p15:guide id="25" orient="horz" pos="3067">
          <p15:clr>
            <a:srgbClr val="A4A3A4"/>
          </p15:clr>
        </p15:guide>
        <p15:guide id="26" orient="horz" pos="3643">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microsoft.com/office/2007/relationships/hdphoto" Target="../media/hdphoto1.wdp"/></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hyperlink" Target="https://hub.docker.com/" TargetMode="External"/><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20.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1.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2.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3.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4.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5.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6.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7.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 Id="rId9" Type="http://schemas.microsoft.com/office/2007/relationships/hdphoto" Target="../media/hdphoto2.wdp"/></Relationships>
</file>

<file path=ppt/slides/_rels/slide128.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 Id="rId9" Type="http://schemas.microsoft.com/office/2007/relationships/hdphoto" Target="../media/hdphoto2.wdp"/></Relationships>
</file>

<file path=ppt/slides/_rels/slide1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1.xml"/><Relationship Id="rId1" Type="http://schemas.openxmlformats.org/officeDocument/2006/relationships/slideLayout" Target="../slideLayouts/slideLayout7.xml"/><Relationship Id="rId4" Type="http://schemas.openxmlformats.org/officeDocument/2006/relationships/image" Target="../media/image49.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microsoft.com/office/2007/relationships/hdphoto" Target="../media/hdphoto1.wdp"/></Relationships>
</file>

<file path=ppt/slides/_rels/slide13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04.xml"/><Relationship Id="rId1" Type="http://schemas.openxmlformats.org/officeDocument/2006/relationships/slideLayout" Target="../slideLayouts/slideLayout7.xml"/><Relationship Id="rId4" Type="http://schemas.microsoft.com/office/2007/relationships/hdphoto" Target="../media/hdphoto1.wdp"/></Relationships>
</file>

<file path=ppt/slides/_rels/slide1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14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3" Type="http://schemas.openxmlformats.org/officeDocument/2006/relationships/hyperlink" Target="https://msdn.microsoft.com/en-us/library/mt126167.aspx" TargetMode="External"/><Relationship Id="rId2" Type="http://schemas.openxmlformats.org/officeDocument/2006/relationships/hyperlink" Target="mailto:nanoserver@microsoft.com" TargetMode="External"/><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hyperlink" Target="http://windowsserver.uservoice.com/forums/295071-remote-management-tools" TargetMode="External"/><Relationship Id="rId4" Type="http://schemas.openxmlformats.org/officeDocument/2006/relationships/hyperlink" Target="http://windowsserver.uservoice.com/forums/295068-nano-server" TargetMode="External"/></Relationships>
</file>

<file path=ppt/slides/_rels/slide14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blogs.technet.com/b/nanoserver/" TargetMode="External"/><Relationship Id="rId7" Type="http://schemas.openxmlformats.org/officeDocument/2006/relationships/hyperlink" Target="https://www.microsoft.com/en-us/evalcenter/evaluate-windows-server-technical-preview" TargetMode="External"/><Relationship Id="rId2" Type="http://schemas.openxmlformats.org/officeDocument/2006/relationships/notesSlide" Target="../notesSlides/notesSlide112.xml"/><Relationship Id="rId1" Type="http://schemas.openxmlformats.org/officeDocument/2006/relationships/slideLayout" Target="../slideLayouts/slideLayout6.xml"/><Relationship Id="rId6" Type="http://schemas.openxmlformats.org/officeDocument/2006/relationships/hyperlink" Target="http://aka.ms/nanoserver" TargetMode="External"/><Relationship Id="rId5" Type="http://schemas.openxmlformats.org/officeDocument/2006/relationships/hyperlink" Target="https://www.microsoftvirtualacademy.com/en-US/training-courses/a-deep-dive-into-nano-server-13785" TargetMode="External"/><Relationship Id="rId4" Type="http://schemas.openxmlformats.org/officeDocument/2006/relationships/hyperlink" Target="http://blogs.technet.com/b/server_core/" TargetMode="Externa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0.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windowsserver.uservoice.com/forums/295056-storage" TargetMode="External"/><Relationship Id="rId7" Type="http://schemas.openxmlformats.org/officeDocument/2006/relationships/hyperlink" Target="http://go.microsoft.com/fwlink/?LinkID=524771" TargetMode="External"/><Relationship Id="rId2" Type="http://schemas.openxmlformats.org/officeDocument/2006/relationships/notesSlide" Target="../notesSlides/notesSlide121.xml"/><Relationship Id="rId1" Type="http://schemas.openxmlformats.org/officeDocument/2006/relationships/slideLayout" Target="../slideLayouts/slideLayout5.xml"/><Relationship Id="rId6" Type="http://schemas.openxmlformats.org/officeDocument/2006/relationships/hyperlink" Target="http://go.microsoft.com/fwlink/?LinkID=518237" TargetMode="External"/><Relationship Id="rId5" Type="http://schemas.openxmlformats.org/officeDocument/2006/relationships/hyperlink" Target="http://go.microsoft.com/fwlink/?LinkId=534094" TargetMode="External"/><Relationship Id="rId4" Type="http://schemas.openxmlformats.org/officeDocument/2006/relationships/hyperlink" Target="http://go.microsoft.com/fwlink/?LinkId=534095" TargetMode="Externa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hyperlink" Target="http://aka.ms/lodtest" TargetMode="Externa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xml"/><Relationship Id="rId4" Type="http://schemas.openxmlformats.org/officeDocument/2006/relationships/image" Target="../media/image27.png"/></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hyperlink" Target="https://ms-iti.learnondemand.net/Class/188489" TargetMode="External"/><Relationship Id="rId7"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hyperlink" Target="https://aka.ms/iti" TargetMode="External"/><Relationship Id="rId9" Type="http://schemas.openxmlformats.org/officeDocument/2006/relationships/image" Target="../media/image11.png"/></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1.PNG"/><Relationship Id="rId1" Type="http://schemas.openxmlformats.org/officeDocument/2006/relationships/slideLayout" Target="../slideLayouts/slideLayout6.xml"/><Relationship Id="rId5" Type="http://schemas.openxmlformats.org/officeDocument/2006/relationships/image" Target="../media/image30.png"/><Relationship Id="rId4" Type="http://schemas.openxmlformats.org/officeDocument/2006/relationships/image" Target="../media/image29.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6.xml"/><Relationship Id="rId5" Type="http://schemas.openxmlformats.org/officeDocument/2006/relationships/image" Target="../media/image32.png"/><Relationship Id="rId4" Type="http://schemas.openxmlformats.org/officeDocument/2006/relationships/hyperlink" Target="https://channel9.msdn.com/Series/Nano-Server-Team/Remote-Server-Management-Tools-on-Nano-Server"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8" Type="http://schemas.openxmlformats.org/officeDocument/2006/relationships/hyperlink" Target="https://www.microsoft.com/learning/en-us/exam-70-534.aspx#item-ID0EDAAAAAAAAADBA" TargetMode="External"/><Relationship Id="rId3" Type="http://schemas.openxmlformats.org/officeDocument/2006/relationships/image" Target="../media/image34.jpg"/><Relationship Id="rId7" Type="http://schemas.openxmlformats.org/officeDocument/2006/relationships/hyperlink" Target="https://www.microsoft.com/learning/en-us/exam-70-534.aspx#item-ID0EBAAAAAAAAADBA" TargetMode="External"/><Relationship Id="rId2" Type="http://schemas.openxmlformats.org/officeDocument/2006/relationships/notesSlide" Target="../notesSlides/notesSlide37.xml"/><Relationship Id="rId1" Type="http://schemas.openxmlformats.org/officeDocument/2006/relationships/slideLayout" Target="../slideLayouts/slideLayout16.xml"/><Relationship Id="rId6" Type="http://schemas.openxmlformats.org/officeDocument/2006/relationships/hyperlink" Target="https://www.microsoft.com/learning/en-us/exam-70-534.aspx#item-ID0ECAAAAAAAAADBA" TargetMode="External"/><Relationship Id="rId5" Type="http://schemas.openxmlformats.org/officeDocument/2006/relationships/hyperlink" Target="https://www.microsoft.com/learning/en-us/exam-70-534.aspx#item-ID0EEAAAAAAAAADBA" TargetMode="External"/><Relationship Id="rId4" Type="http://schemas.openxmlformats.org/officeDocument/2006/relationships/hyperlink" Target="https://www.microsoft.com/learning/en-us/exam-70-534.aspx#item-ID0EFAAAAAAAAADBA" TargetMode="External"/><Relationship Id="rId9" Type="http://schemas.openxmlformats.org/officeDocument/2006/relationships/hyperlink" Target="https://www.microsoft.com/learning/en-us/exam-70-534.aspx#item-ID0EAAAAAAAAAADBA"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0.xml"/><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hyperlink" Target="http://www.aka.ms/itinnovation/" TargetMode="External"/><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hyperlink" Target="http://www.microsoftcloudroadshow.com/" TargetMode="External"/><Relationship Id="rId4" Type="http://schemas.openxmlformats.org/officeDocument/2006/relationships/hyperlink" Target="http://www.aka.ms/itinnovationresources/" TargetMode="External"/></Relationships>
</file>

<file path=ppt/slides/_rels/slide7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1.xml"/><Relationship Id="rId1" Type="http://schemas.openxmlformats.org/officeDocument/2006/relationships/slideLayout" Target="../slideLayouts/slideLayout14.xml"/><Relationship Id="rId5" Type="http://schemas.openxmlformats.org/officeDocument/2006/relationships/hyperlink" Target="http://aka.ms/tnthybridcam" TargetMode="External"/><Relationship Id="rId4" Type="http://schemas.openxmlformats.org/officeDocument/2006/relationships/hyperlink" Target="https://aka.ms/iti" TargetMode="Externa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hyperlink" Target="http://aka.ms/tnthybridcam" TargetMode="Externa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8.xml"/><Relationship Id="rId1" Type="http://schemas.openxmlformats.org/officeDocument/2006/relationships/slideLayout" Target="../slideLayouts/slideLayout7.xml"/><Relationship Id="rId4" Type="http://schemas.openxmlformats.org/officeDocument/2006/relationships/image" Target="../media/image43.png"/></Relationships>
</file>

<file path=ppt/slides/_rels/slide9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89994" y="67827"/>
            <a:ext cx="4646481" cy="6926698"/>
          </a:xfrm>
          <a:prstGeom prst="rect">
            <a:avLst/>
          </a:prstGeom>
        </p:spPr>
      </p:pic>
      <p:sp>
        <p:nvSpPr>
          <p:cNvPr id="7" name="TextBox 6"/>
          <p:cNvSpPr txBox="1"/>
          <p:nvPr/>
        </p:nvSpPr>
        <p:spPr>
          <a:xfrm>
            <a:off x="198753" y="2203201"/>
            <a:ext cx="10332607" cy="2262158"/>
          </a:xfrm>
          <a:prstGeom prst="rect">
            <a:avLst/>
          </a:prstGeom>
          <a:noFill/>
        </p:spPr>
        <p:txBody>
          <a:bodyPr wrap="square" lIns="182880" tIns="146304" rIns="182880" bIns="146304" rtlCol="0">
            <a:spAutoFit/>
          </a:bodyPr>
          <a:lstStyle/>
          <a:p>
            <a:pPr>
              <a:lnSpc>
                <a:spcPct val="90000"/>
              </a:lnSpc>
              <a:spcAft>
                <a:spcPts val="600"/>
              </a:spcAft>
            </a:pPr>
            <a:r>
              <a:rPr lang="en-US" sz="3200" dirty="0">
                <a:gradFill>
                  <a:gsLst>
                    <a:gs pos="83000">
                      <a:schemeClr val="bg1"/>
                    </a:gs>
                    <a:gs pos="100000">
                      <a:schemeClr val="bg1"/>
                    </a:gs>
                  </a:gsLst>
                  <a:lin ang="5400000" scaled="1"/>
                </a:gradFill>
                <a:latin typeface="+mj-lt"/>
              </a:rPr>
              <a:t>What’s new in</a:t>
            </a:r>
            <a:br>
              <a:rPr lang="en-US" sz="4600" b="1" dirty="0">
                <a:gradFill>
                  <a:gsLst>
                    <a:gs pos="83000">
                      <a:schemeClr val="bg1"/>
                    </a:gs>
                    <a:gs pos="100000">
                      <a:schemeClr val="bg1"/>
                    </a:gs>
                  </a:gsLst>
                  <a:lin ang="5400000" scaled="1"/>
                </a:gradFill>
                <a:latin typeface="+mj-lt"/>
              </a:rPr>
            </a:br>
            <a:r>
              <a:rPr lang="en-US" sz="4600" b="1" dirty="0">
                <a:gradFill>
                  <a:gsLst>
                    <a:gs pos="83000">
                      <a:schemeClr val="bg1"/>
                    </a:gs>
                    <a:gs pos="100000">
                      <a:schemeClr val="bg1"/>
                    </a:gs>
                  </a:gsLst>
                  <a:lin ang="5400000" scaled="1"/>
                </a:gradFill>
                <a:latin typeface="+mj-lt"/>
              </a:rPr>
              <a:t>Hybrid IT Infrastructure</a:t>
            </a:r>
            <a:br>
              <a:rPr lang="en-US" sz="4800" dirty="0">
                <a:gradFill>
                  <a:gsLst>
                    <a:gs pos="83000">
                      <a:schemeClr val="bg1"/>
                    </a:gs>
                    <a:gs pos="100000">
                      <a:schemeClr val="bg1"/>
                    </a:gs>
                  </a:gsLst>
                  <a:lin ang="5400000" scaled="1"/>
                </a:gradFill>
                <a:latin typeface="+mj-lt"/>
              </a:rPr>
            </a:br>
            <a:r>
              <a:rPr lang="en-US" sz="3200" dirty="0">
                <a:gradFill>
                  <a:gsLst>
                    <a:gs pos="83000">
                      <a:schemeClr val="bg1"/>
                    </a:gs>
                    <a:gs pos="100000">
                      <a:schemeClr val="bg1"/>
                    </a:gs>
                  </a:gsLst>
                  <a:lin ang="5400000" scaled="1"/>
                </a:gradFill>
                <a:latin typeface="+mj-lt"/>
              </a:rPr>
              <a:t>Increasing efficiency and scalability with</a:t>
            </a:r>
            <a:br>
              <a:rPr lang="en-US" sz="3200" dirty="0">
                <a:gradFill>
                  <a:gsLst>
                    <a:gs pos="83000">
                      <a:schemeClr val="bg1"/>
                    </a:gs>
                    <a:gs pos="100000">
                      <a:schemeClr val="bg1"/>
                    </a:gs>
                  </a:gsLst>
                  <a:lin ang="5400000" scaled="1"/>
                </a:gradFill>
                <a:latin typeface="+mj-lt"/>
              </a:rPr>
            </a:br>
            <a:r>
              <a:rPr lang="en-US" sz="3200" dirty="0">
                <a:gradFill>
                  <a:gsLst>
                    <a:gs pos="83000">
                      <a:schemeClr val="bg1"/>
                    </a:gs>
                    <a:gs pos="100000">
                      <a:schemeClr val="bg1"/>
                    </a:gs>
                  </a:gsLst>
                  <a:lin ang="5400000" scaled="1"/>
                </a:gradFill>
                <a:latin typeface="+mj-lt"/>
              </a:rPr>
              <a:t>Windows Server 2016 and Microsoft Azure</a:t>
            </a:r>
          </a:p>
        </p:txBody>
      </p:sp>
      <p:sp>
        <p:nvSpPr>
          <p:cNvPr id="11" name="TextBox 10"/>
          <p:cNvSpPr txBox="1"/>
          <p:nvPr/>
        </p:nvSpPr>
        <p:spPr>
          <a:xfrm>
            <a:off x="198753" y="5282388"/>
            <a:ext cx="4948980" cy="627864"/>
          </a:xfrm>
          <a:prstGeom prst="rect">
            <a:avLst/>
          </a:prstGeom>
          <a:noFill/>
        </p:spPr>
        <p:txBody>
          <a:bodyPr wrap="square" lIns="182880" tIns="146304" rIns="182880" bIns="146304" rtlCol="0">
            <a:spAutoFit/>
          </a:bodyPr>
          <a:lstStyle/>
          <a:p>
            <a:pPr>
              <a:lnSpc>
                <a:spcPct val="90000"/>
              </a:lnSpc>
              <a:spcAft>
                <a:spcPts val="600"/>
              </a:spcAft>
            </a:pPr>
            <a:r>
              <a:rPr lang="en-US" sz="2400" dirty="0">
                <a:gradFill>
                  <a:gsLst>
                    <a:gs pos="1250">
                      <a:schemeClr val="bg1"/>
                    </a:gs>
                    <a:gs pos="100000">
                      <a:schemeClr val="bg1"/>
                    </a:gs>
                  </a:gsLst>
                  <a:lin ang="5400000" scaled="0"/>
                </a:gradFill>
              </a:rPr>
              <a:t>Hybrid IT Innovation Series</a:t>
            </a:r>
          </a:p>
        </p:txBody>
      </p:sp>
      <p:sp>
        <p:nvSpPr>
          <p:cNvPr id="12" name="TextBox 11"/>
          <p:cNvSpPr txBox="1"/>
          <p:nvPr/>
        </p:nvSpPr>
        <p:spPr>
          <a:xfrm>
            <a:off x="5691731" y="5282388"/>
            <a:ext cx="3276314" cy="634020"/>
          </a:xfrm>
          <a:prstGeom prst="rect">
            <a:avLst/>
          </a:prstGeom>
          <a:noFill/>
        </p:spPr>
        <p:txBody>
          <a:bodyPr wrap="square" lIns="182880" tIns="146304" rIns="182880" bIns="146304" rtlCol="0">
            <a:spAutoFit/>
          </a:bodyPr>
          <a:lstStyle/>
          <a:p>
            <a:pPr algn="ctr">
              <a:lnSpc>
                <a:spcPct val="90000"/>
              </a:lnSpc>
              <a:spcAft>
                <a:spcPts val="600"/>
              </a:spcAft>
            </a:pPr>
            <a:r>
              <a:rPr lang="en-US" sz="2400" dirty="0">
                <a:gradFill>
                  <a:gsLst>
                    <a:gs pos="1250">
                      <a:schemeClr val="bg1"/>
                    </a:gs>
                    <a:gs pos="100000">
                      <a:schemeClr val="bg1"/>
                    </a:gs>
                  </a:gsLst>
                  <a:lin ang="5400000" scaled="0"/>
                </a:gradFill>
              </a:rPr>
              <a:t>#</a:t>
            </a:r>
            <a:r>
              <a:rPr lang="en-US" sz="2400" dirty="0" err="1">
                <a:gradFill>
                  <a:gsLst>
                    <a:gs pos="1250">
                      <a:schemeClr val="bg1"/>
                    </a:gs>
                    <a:gs pos="100000">
                      <a:schemeClr val="bg1"/>
                    </a:gs>
                  </a:gsLst>
                  <a:lin ang="5400000" scaled="0"/>
                </a:gradFill>
              </a:rPr>
              <a:t>InnovateIT</a:t>
            </a:r>
            <a:endParaRPr lang="en-US" sz="2400" dirty="0">
              <a:gradFill>
                <a:gsLst>
                  <a:gs pos="1250">
                    <a:schemeClr val="bg1"/>
                  </a:gs>
                  <a:gs pos="100000">
                    <a:schemeClr val="bg1"/>
                  </a:gs>
                </a:gsLst>
                <a:lin ang="5400000" scaled="0"/>
              </a:gradFill>
            </a:endParaRPr>
          </a:p>
        </p:txBody>
      </p:sp>
      <p:sp>
        <p:nvSpPr>
          <p:cNvPr id="8" name="Text Placeholder 1"/>
          <p:cNvSpPr>
            <a:spLocks noGrp="1"/>
          </p:cNvSpPr>
          <p:nvPr>
            <p:ph type="body" sz="quarter" idx="12"/>
          </p:nvPr>
        </p:nvSpPr>
        <p:spPr>
          <a:xfrm>
            <a:off x="198753" y="5746911"/>
            <a:ext cx="8828026" cy="1264677"/>
          </a:xfrm>
        </p:spPr>
        <p:txBody>
          <a:bodyPr/>
          <a:lstStyle/>
          <a:p>
            <a:r>
              <a:rPr lang="en-US" dirty="0">
                <a:solidFill>
                  <a:srgbClr val="002060"/>
                </a:solidFill>
              </a:rPr>
              <a:t>Dan Stolts</a:t>
            </a:r>
          </a:p>
          <a:p>
            <a:r>
              <a:rPr lang="en-US" sz="2000" dirty="0">
                <a:solidFill>
                  <a:srgbClr val="002060"/>
                </a:solidFill>
              </a:rPr>
              <a:t>Chief Technology Strategist</a:t>
            </a:r>
          </a:p>
          <a:p>
            <a:r>
              <a:rPr lang="en-US" sz="2000" dirty="0">
                <a:solidFill>
                  <a:srgbClr val="002060"/>
                </a:solidFill>
              </a:rPr>
              <a:t>@ITProGuru   http://ITProGuru.com   itproguru@Microsoft.com</a:t>
            </a:r>
          </a:p>
          <a:p>
            <a:endParaRPr lang="en-US" dirty="0">
              <a:solidFill>
                <a:srgbClr val="002060"/>
              </a:solidFill>
            </a:endParaRPr>
          </a:p>
        </p:txBody>
      </p:sp>
    </p:spTree>
    <p:extLst>
      <p:ext uri="{BB962C8B-B14F-4D97-AF65-F5344CB8AC3E}">
        <p14:creationId xmlns:p14="http://schemas.microsoft.com/office/powerpoint/2010/main" val="2174342652"/>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bwMode="auto">
          <a:xfrm>
            <a:off x="274638" y="1394165"/>
            <a:ext cx="2743200" cy="2880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SCALE</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64 vCPU per VM</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1TB RAM per VM</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4TB RAM per host</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320 LP per host</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64 TB VHDX</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1024 VMs per host</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vNUMA</a:t>
            </a:r>
          </a:p>
          <a:p>
            <a:pPr defTabSz="932472" fontAlgn="base">
              <a:lnSpc>
                <a:spcPct val="90000"/>
              </a:lnSpc>
              <a:spcBef>
                <a:spcPct val="0"/>
              </a:spcBef>
              <a:spcAft>
                <a:spcPts val="60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3063240" y="1394165"/>
            <a:ext cx="2606040" cy="397764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AGILITY</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Dynamic memory</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Live migration</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LM with compression</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LM over SMB direct</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Storage LM</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Shared nothing LM</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Cross-version LM</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Hot add/resize VHDX</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Storage </a:t>
            </a:r>
            <a:r>
              <a:rPr lang="en-US" dirty="0" err="1">
                <a:gradFill>
                  <a:gsLst>
                    <a:gs pos="0">
                      <a:srgbClr val="FFFFFF"/>
                    </a:gs>
                    <a:gs pos="100000">
                      <a:srgbClr val="FFFFFF"/>
                    </a:gs>
                  </a:gsLst>
                  <a:lin ang="5400000" scaled="0"/>
                </a:gradFill>
                <a:ea typeface="Segoe UI" pitchFamily="34" charset="0"/>
                <a:cs typeface="Segoe UI" pitchFamily="34" charset="0"/>
              </a:rPr>
              <a:t>QoS</a:t>
            </a: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Live VM export</a:t>
            </a:r>
          </a:p>
          <a:p>
            <a:pPr defTabSz="932472" fontAlgn="base">
              <a:lnSpc>
                <a:spcPct val="90000"/>
              </a:lnSpc>
              <a:spcBef>
                <a:spcPct val="0"/>
              </a:spcBef>
              <a:spcAft>
                <a:spcPts val="612"/>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auto">
          <a:xfrm>
            <a:off x="5715000" y="1394165"/>
            <a:ext cx="2377440" cy="2880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AVAILABILITY</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Host clustering</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64 node clusters</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Guest clustering</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Shared VHDX</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Hyper-V replica</a:t>
            </a:r>
          </a:p>
        </p:txBody>
      </p:sp>
      <p:sp>
        <p:nvSpPr>
          <p:cNvPr id="8" name="Rectangle 7"/>
          <p:cNvSpPr/>
          <p:nvPr/>
        </p:nvSpPr>
        <p:spPr bwMode="auto">
          <a:xfrm>
            <a:off x="274638" y="4320213"/>
            <a:ext cx="2743200" cy="2377428"/>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NETWORKING</a:t>
            </a:r>
          </a:p>
          <a:p>
            <a:pPr defTabSz="932472" fontAlgn="base">
              <a:lnSpc>
                <a:spcPct val="90000"/>
              </a:lnSpc>
              <a:spcBef>
                <a:spcPct val="0"/>
              </a:spcBef>
              <a:spcAft>
                <a:spcPts val="600"/>
              </a:spcAft>
            </a:pPr>
            <a:r>
              <a:rPr lang="en-US" sz="1600" dirty="0">
                <a:gradFill>
                  <a:gsLst>
                    <a:gs pos="0">
                      <a:srgbClr val="FFFFFF"/>
                    </a:gs>
                    <a:gs pos="100000">
                      <a:srgbClr val="FFFFFF"/>
                    </a:gs>
                  </a:gsLst>
                  <a:lin ang="5400000" scaled="0"/>
                </a:gradFill>
                <a:ea typeface="Segoe UI" pitchFamily="34" charset="0"/>
                <a:cs typeface="Segoe UI" pitchFamily="34" charset="0"/>
              </a:rPr>
              <a:t>Integrated network virtual</a:t>
            </a:r>
          </a:p>
          <a:p>
            <a:pPr defTabSz="932472" fontAlgn="base">
              <a:lnSpc>
                <a:spcPct val="90000"/>
              </a:lnSpc>
              <a:spcBef>
                <a:spcPct val="0"/>
              </a:spcBef>
              <a:spcAft>
                <a:spcPts val="600"/>
              </a:spcAft>
            </a:pPr>
            <a:r>
              <a:rPr lang="en-US" sz="1600" dirty="0">
                <a:gradFill>
                  <a:gsLst>
                    <a:gs pos="0">
                      <a:srgbClr val="FFFFFF"/>
                    </a:gs>
                    <a:gs pos="100000">
                      <a:srgbClr val="FFFFFF"/>
                    </a:gs>
                  </a:gsLst>
                  <a:lin ang="5400000" scaled="0"/>
                </a:gradFill>
                <a:ea typeface="Segoe UI" pitchFamily="34" charset="0"/>
                <a:cs typeface="Segoe UI" pitchFamily="34" charset="0"/>
              </a:rPr>
              <a:t>Network virtual gateway</a:t>
            </a:r>
          </a:p>
          <a:p>
            <a:pPr defTabSz="932472" fontAlgn="base">
              <a:lnSpc>
                <a:spcPct val="90000"/>
              </a:lnSpc>
              <a:spcBef>
                <a:spcPct val="0"/>
              </a:spcBef>
              <a:spcAft>
                <a:spcPts val="600"/>
              </a:spcAft>
            </a:pPr>
            <a:r>
              <a:rPr lang="en-US" sz="1600" dirty="0">
                <a:gradFill>
                  <a:gsLst>
                    <a:gs pos="0">
                      <a:srgbClr val="FFFFFF"/>
                    </a:gs>
                    <a:gs pos="100000">
                      <a:srgbClr val="FFFFFF"/>
                    </a:gs>
                  </a:gsLst>
                  <a:lin ang="5400000" scaled="0"/>
                </a:gradFill>
                <a:ea typeface="Segoe UI" pitchFamily="34" charset="0"/>
                <a:cs typeface="Segoe UI" pitchFamily="34" charset="0"/>
              </a:rPr>
              <a:t>Extended port ACLs</a:t>
            </a:r>
          </a:p>
          <a:p>
            <a:pPr defTabSz="932472" fontAlgn="base">
              <a:lnSpc>
                <a:spcPct val="90000"/>
              </a:lnSpc>
              <a:spcBef>
                <a:spcPct val="0"/>
              </a:spcBef>
              <a:spcAft>
                <a:spcPts val="600"/>
              </a:spcAft>
            </a:pPr>
            <a:r>
              <a:rPr lang="en-US" sz="1600" dirty="0">
                <a:gradFill>
                  <a:gsLst>
                    <a:gs pos="0">
                      <a:srgbClr val="FFFFFF"/>
                    </a:gs>
                    <a:gs pos="100000">
                      <a:srgbClr val="FFFFFF"/>
                    </a:gs>
                  </a:gsLst>
                  <a:lin ang="5400000" scaled="0"/>
                </a:gradFill>
                <a:ea typeface="Segoe UI" pitchFamily="34" charset="0"/>
                <a:cs typeface="Segoe UI" pitchFamily="34" charset="0"/>
              </a:rPr>
              <a:t>vRSS</a:t>
            </a:r>
          </a:p>
          <a:p>
            <a:pPr defTabSz="932472" fontAlgn="base">
              <a:lnSpc>
                <a:spcPct val="90000"/>
              </a:lnSpc>
              <a:spcBef>
                <a:spcPct val="0"/>
              </a:spcBef>
              <a:spcAft>
                <a:spcPts val="600"/>
              </a:spcAft>
            </a:pPr>
            <a:r>
              <a:rPr lang="en-US" sz="1600" dirty="0">
                <a:gradFill>
                  <a:gsLst>
                    <a:gs pos="0">
                      <a:srgbClr val="FFFFFF"/>
                    </a:gs>
                    <a:gs pos="100000">
                      <a:srgbClr val="FFFFFF"/>
                    </a:gs>
                  </a:gsLst>
                  <a:lin ang="5400000" scaled="0"/>
                </a:gradFill>
                <a:ea typeface="Segoe UI" pitchFamily="34" charset="0"/>
                <a:cs typeface="Segoe UI" pitchFamily="34" charset="0"/>
              </a:rPr>
              <a:t>Dynamic teaming</a:t>
            </a:r>
          </a:p>
        </p:txBody>
      </p:sp>
      <p:sp>
        <p:nvSpPr>
          <p:cNvPr id="9" name="Rectangle 8"/>
          <p:cNvSpPr/>
          <p:nvPr/>
        </p:nvSpPr>
        <p:spPr bwMode="auto">
          <a:xfrm>
            <a:off x="3063240" y="5417481"/>
            <a:ext cx="2606040" cy="12801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12"/>
              </a:spcAft>
            </a:pPr>
            <a:r>
              <a:rPr lang="en-US" b="1" dirty="0">
                <a:gradFill>
                  <a:gsLst>
                    <a:gs pos="0">
                      <a:srgbClr val="FFFFFF"/>
                    </a:gs>
                    <a:gs pos="100000">
                      <a:srgbClr val="FFFFFF"/>
                    </a:gs>
                  </a:gsLst>
                  <a:lin ang="5400000" scaled="0"/>
                </a:gradFill>
                <a:ea typeface="Segoe UI" pitchFamily="34" charset="0"/>
                <a:cs typeface="Segoe UI" pitchFamily="34" charset="0"/>
              </a:rPr>
              <a:t>HETEROGENEOUS</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Linux</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FreeBSD</a:t>
            </a:r>
          </a:p>
          <a:p>
            <a:pPr defTabSz="932472" fontAlgn="base">
              <a:lnSpc>
                <a:spcPct val="90000"/>
              </a:lnSpc>
              <a:spcBef>
                <a:spcPct val="0"/>
              </a:spcBef>
              <a:spcAft>
                <a:spcPts val="612"/>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10" name="Rectangle 9"/>
          <p:cNvSpPr/>
          <p:nvPr/>
        </p:nvSpPr>
        <p:spPr bwMode="auto">
          <a:xfrm>
            <a:off x="5715000" y="4320213"/>
            <a:ext cx="2377440" cy="237744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AND MORE…</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Gen 2 VMs</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Enhanced session</a:t>
            </a:r>
          </a:p>
          <a:p>
            <a:pPr defTabSz="932472" fontAlgn="base">
              <a:lnSpc>
                <a:spcPct val="90000"/>
              </a:lnSpc>
              <a:spcBef>
                <a:spcPct val="0"/>
              </a:spcBef>
              <a:spcAft>
                <a:spcPts val="600"/>
              </a:spcAft>
            </a:pPr>
            <a:r>
              <a:rPr lang="en-US" dirty="0">
                <a:gradFill>
                  <a:gsLst>
                    <a:gs pos="0">
                      <a:srgbClr val="FFFFFF"/>
                    </a:gs>
                    <a:gs pos="100000">
                      <a:srgbClr val="FFFFFF"/>
                    </a:gs>
                  </a:gsLst>
                  <a:lin ang="5400000" scaled="0"/>
                </a:gradFill>
                <a:ea typeface="Segoe UI" pitchFamily="34" charset="0"/>
                <a:cs typeface="Segoe UI" pitchFamily="34" charset="0"/>
              </a:rPr>
              <a:t>Auto VM activation</a:t>
            </a:r>
          </a:p>
        </p:txBody>
      </p:sp>
      <p:sp>
        <p:nvSpPr>
          <p:cNvPr id="14" name="Rectangle 13"/>
          <p:cNvSpPr/>
          <p:nvPr/>
        </p:nvSpPr>
        <p:spPr bwMode="auto">
          <a:xfrm>
            <a:off x="9832" y="0"/>
            <a:ext cx="8101214" cy="139414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Title 3"/>
          <p:cNvSpPr>
            <a:spLocks noGrp="1"/>
          </p:cNvSpPr>
          <p:nvPr>
            <p:ph type="title"/>
          </p:nvPr>
        </p:nvSpPr>
        <p:spPr/>
        <p:txBody>
          <a:bodyPr/>
          <a:lstStyle/>
          <a:p>
            <a:r>
              <a:rPr lang="en-US" dirty="0"/>
              <a:t>The story so far…</a:t>
            </a:r>
          </a:p>
        </p:txBody>
      </p:sp>
      <p:sp>
        <p:nvSpPr>
          <p:cNvPr id="17" name="Rectangle 16"/>
          <p:cNvSpPr/>
          <p:nvPr/>
        </p:nvSpPr>
        <p:spPr bwMode="auto">
          <a:xfrm>
            <a:off x="8092440" y="820272"/>
            <a:ext cx="4344035" cy="6174254"/>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8138160" y="1394165"/>
            <a:ext cx="4023360" cy="53035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ts val="612"/>
              </a:spcAft>
            </a:pPr>
            <a:r>
              <a:rPr lang="en-US" sz="4000" dirty="0">
                <a:gradFill>
                  <a:gsLst>
                    <a:gs pos="0">
                      <a:srgbClr val="FFFFFF"/>
                    </a:gs>
                    <a:gs pos="100000">
                      <a:srgbClr val="FFFFFF"/>
                    </a:gs>
                  </a:gsLst>
                  <a:lin ang="5400000" scaled="0"/>
                </a:gradFill>
                <a:ea typeface="Segoe UI" pitchFamily="34" charset="0"/>
                <a:cs typeface="Segoe UI" pitchFamily="34" charset="0"/>
              </a:rPr>
              <a:t>Built in.</a:t>
            </a:r>
          </a:p>
        </p:txBody>
      </p:sp>
      <p:sp>
        <p:nvSpPr>
          <p:cNvPr id="18" name="Rectangle 17"/>
          <p:cNvSpPr/>
          <p:nvPr/>
        </p:nvSpPr>
        <p:spPr bwMode="auto">
          <a:xfrm>
            <a:off x="12160250" y="1087426"/>
            <a:ext cx="276225" cy="590709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1338454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decel="10000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900" fill="hold"/>
                                        <p:tgtEl>
                                          <p:spTgt spid="6"/>
                                        </p:tgtEl>
                                        <p:attrNameLst>
                                          <p:attrName>ppt_x</p:attrName>
                                        </p:attrNameLst>
                                      </p:cBhvr>
                                      <p:tavLst>
                                        <p:tav tm="0">
                                          <p:val>
                                            <p:strVal val="#ppt_x"/>
                                          </p:val>
                                        </p:tav>
                                        <p:tav tm="100000">
                                          <p:val>
                                            <p:strVal val="#ppt_x"/>
                                          </p:val>
                                        </p:tav>
                                      </p:tavLst>
                                    </p:anim>
                                    <p:anim calcmode="lin" valueType="num">
                                      <p:cBhvr additive="base">
                                        <p:cTn id="14" dur="9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decel="10000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50" fill="hold"/>
                                        <p:tgtEl>
                                          <p:spTgt spid="7"/>
                                        </p:tgtEl>
                                        <p:attrNameLst>
                                          <p:attrName>ppt_x</p:attrName>
                                        </p:attrNameLst>
                                      </p:cBhvr>
                                      <p:tavLst>
                                        <p:tav tm="0">
                                          <p:val>
                                            <p:strVal val="1+#ppt_w/2"/>
                                          </p:val>
                                        </p:tav>
                                        <p:tav tm="100000">
                                          <p:val>
                                            <p:strVal val="#ppt_x"/>
                                          </p:val>
                                        </p:tav>
                                      </p:tavLst>
                                    </p:anim>
                                    <p:anim calcmode="lin" valueType="num">
                                      <p:cBhvr additive="base">
                                        <p:cTn id="20" dur="85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de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750" fill="hold"/>
                                        <p:tgtEl>
                                          <p:spTgt spid="8"/>
                                        </p:tgtEl>
                                        <p:attrNameLst>
                                          <p:attrName>ppt_x</p:attrName>
                                        </p:attrNameLst>
                                      </p:cBhvr>
                                      <p:tavLst>
                                        <p:tav tm="0">
                                          <p:val>
                                            <p:strVal val="0-#ppt_w/2"/>
                                          </p:val>
                                        </p:tav>
                                        <p:tav tm="100000">
                                          <p:val>
                                            <p:strVal val="#ppt_x"/>
                                          </p:val>
                                        </p:tav>
                                      </p:tavLst>
                                    </p:anim>
                                    <p:anim calcmode="lin" valueType="num">
                                      <p:cBhvr additive="base">
                                        <p:cTn id="26" dur="75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750" fill="hold"/>
                                        <p:tgtEl>
                                          <p:spTgt spid="9"/>
                                        </p:tgtEl>
                                        <p:attrNameLst>
                                          <p:attrName>ppt_x</p:attrName>
                                        </p:attrNameLst>
                                      </p:cBhvr>
                                      <p:tavLst>
                                        <p:tav tm="0">
                                          <p:val>
                                            <p:strVal val="#ppt_x"/>
                                          </p:val>
                                        </p:tav>
                                        <p:tav tm="100000">
                                          <p:val>
                                            <p:strVal val="#ppt_x"/>
                                          </p:val>
                                        </p:tav>
                                      </p:tavLst>
                                    </p:anim>
                                    <p:anim calcmode="lin" valueType="num">
                                      <p:cBhvr additive="base">
                                        <p:cTn id="32" dur="75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decel="10000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850" fill="hold"/>
                                        <p:tgtEl>
                                          <p:spTgt spid="10"/>
                                        </p:tgtEl>
                                        <p:attrNameLst>
                                          <p:attrName>ppt_x</p:attrName>
                                        </p:attrNameLst>
                                      </p:cBhvr>
                                      <p:tavLst>
                                        <p:tav tm="0">
                                          <p:val>
                                            <p:strVal val="1+#ppt_w/2"/>
                                          </p:val>
                                        </p:tav>
                                        <p:tav tm="100000">
                                          <p:val>
                                            <p:strVal val="#ppt_x"/>
                                          </p:val>
                                        </p:tav>
                                      </p:tavLst>
                                    </p:anim>
                                    <p:anim calcmode="lin" valueType="num">
                                      <p:cBhvr additive="base">
                                        <p:cTn id="38" dur="85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decel="10000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750" fill="hold"/>
                                        <p:tgtEl>
                                          <p:spTgt spid="11"/>
                                        </p:tgtEl>
                                        <p:attrNameLst>
                                          <p:attrName>ppt_x</p:attrName>
                                        </p:attrNameLst>
                                      </p:cBhvr>
                                      <p:tavLst>
                                        <p:tav tm="0">
                                          <p:val>
                                            <p:strVal val="1+#ppt_w/2"/>
                                          </p:val>
                                        </p:tav>
                                        <p:tav tm="100000">
                                          <p:val>
                                            <p:strVal val="#ppt_x"/>
                                          </p:val>
                                        </p:tav>
                                      </p:tavLst>
                                    </p:anim>
                                    <p:anim calcmode="lin" valueType="num">
                                      <p:cBhvr additive="base">
                                        <p:cTn id="44"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(5)</a:t>
            </a:r>
            <a:br>
              <a:rPr lang="en-US" sz="7200" dirty="0"/>
            </a:br>
            <a:r>
              <a:rPr lang="en-US" sz="5400" spc="-30" dirty="0"/>
              <a:t>Containers</a:t>
            </a:r>
          </a:p>
        </p:txBody>
      </p:sp>
    </p:spTree>
    <p:extLst>
      <p:ext uri="{BB962C8B-B14F-4D97-AF65-F5344CB8AC3E}">
        <p14:creationId xmlns:p14="http://schemas.microsoft.com/office/powerpoint/2010/main" val="2492651800"/>
      </p:ext>
    </p:extLst>
  </p:cSld>
  <p:clrMapOvr>
    <a:masterClrMapping/>
  </p:clrMapOvr>
  <p:transition spd="slow">
    <p:cover/>
  </p:transition>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dirty="0"/>
              <a:t>Why containers?</a:t>
            </a:r>
            <a:br>
              <a:rPr lang="en-US" dirty="0"/>
            </a:br>
            <a:r>
              <a:rPr lang="en-US" sz="3200" spc="-40" dirty="0">
                <a:gradFill>
                  <a:gsLst>
                    <a:gs pos="38614">
                      <a:schemeClr val="tx1"/>
                    </a:gs>
                    <a:gs pos="85000">
                      <a:schemeClr val="tx1"/>
                    </a:gs>
                  </a:gsLst>
                  <a:lin ang="5400000" scaled="0"/>
                </a:gradFill>
              </a:rPr>
              <a:t>Applications are fueling innovation in today’s cloud-mobile world</a:t>
            </a:r>
          </a:p>
        </p:txBody>
      </p:sp>
      <p:grpSp>
        <p:nvGrpSpPr>
          <p:cNvPr id="3" name="Group 2"/>
          <p:cNvGrpSpPr/>
          <p:nvPr/>
        </p:nvGrpSpPr>
        <p:grpSpPr>
          <a:xfrm>
            <a:off x="274638" y="2134525"/>
            <a:ext cx="6400800" cy="2194560"/>
            <a:chOff x="274638" y="2134525"/>
            <a:chExt cx="6400800" cy="2194560"/>
          </a:xfrm>
        </p:grpSpPr>
        <p:sp>
          <p:nvSpPr>
            <p:cNvPr id="31" name="Rectangle 37"/>
            <p:cNvSpPr>
              <a:spLocks noChangeArrowheads="1"/>
            </p:cNvSpPr>
            <p:nvPr/>
          </p:nvSpPr>
          <p:spPr bwMode="auto">
            <a:xfrm>
              <a:off x="274638" y="2134525"/>
              <a:ext cx="1828800" cy="2194560"/>
            </a:xfrm>
            <a:prstGeom prst="rect">
              <a:avLst/>
            </a:prstGeom>
            <a:solidFill>
              <a:schemeClr val="tx1"/>
            </a:solidFill>
            <a:ln>
              <a:noFill/>
            </a:ln>
          </p:spPr>
          <p:txBody>
            <a:bodyPr vert="horz" wrap="square" lIns="75730" tIns="37833" rIns="75730" bIns="37833" numCol="1" anchor="ctr" anchorCtr="0" compatLnSpc="1">
              <a:prstTxWarp prst="textNoShape">
                <a:avLst/>
              </a:prstTxWarp>
            </a:bodyPr>
            <a:lstStyle/>
            <a:p>
              <a:pPr defTabSz="907965" fontAlgn="base">
                <a:lnSpc>
                  <a:spcPct val="90000"/>
                </a:lnSpc>
                <a:spcBef>
                  <a:spcPct val="0"/>
                </a:spcBef>
                <a:spcAft>
                  <a:spcPct val="0"/>
                </a:spcAft>
                <a:defRPr/>
              </a:pPr>
              <a:endParaRPr lang="en-US" sz="2400" b="1" kern="0" dirty="0">
                <a:solidFill>
                  <a:srgbClr val="505050"/>
                </a:solidFill>
                <a:latin typeface="Segoe UI Light"/>
              </a:endParaRPr>
            </a:p>
          </p:txBody>
        </p:sp>
        <p:sp>
          <p:nvSpPr>
            <p:cNvPr id="30" name="TextBox 29"/>
            <p:cNvSpPr txBox="1"/>
            <p:nvPr/>
          </p:nvSpPr>
          <p:spPr>
            <a:xfrm>
              <a:off x="2103438" y="2134525"/>
              <a:ext cx="4572000" cy="2194560"/>
            </a:xfrm>
            <a:prstGeom prst="rect">
              <a:avLst/>
            </a:prstGeom>
            <a:solidFill>
              <a:schemeClr val="bg1">
                <a:lumMod val="95000"/>
              </a:schemeClr>
            </a:solidFill>
          </p:spPr>
          <p:txBody>
            <a:bodyPr wrap="square" lIns="182880" tIns="146304" rIns="182880" bIns="146304" rtlCol="0" anchor="t" anchorCtr="0">
              <a:noAutofit/>
            </a:bodyPr>
            <a:lstStyle>
              <a:defPPr>
                <a:defRPr lang="en-US"/>
              </a:defPPr>
              <a:lvl1pPr defTabSz="907965" fontAlgn="base">
                <a:lnSpc>
                  <a:spcPct val="90000"/>
                </a:lnSpc>
                <a:spcBef>
                  <a:spcPct val="0"/>
                </a:spcBef>
                <a:spcAft>
                  <a:spcPct val="0"/>
                </a:spcAft>
                <a:defRPr sz="2000" kern="0" spc="-31">
                  <a:gradFill>
                    <a:gsLst>
                      <a:gs pos="9158">
                        <a:schemeClr val="tx1"/>
                      </a:gs>
                      <a:gs pos="20354">
                        <a:schemeClr val="tx1"/>
                      </a:gs>
                    </a:gsLst>
                    <a:lin ang="5400000" scaled="0"/>
                  </a:gradFill>
                  <a:cs typeface="Segoe UI Semibold" panose="020B0702040204020203" pitchFamily="34" charset="0"/>
                </a:defRPr>
              </a:lvl1pPr>
            </a:lstStyle>
            <a:p>
              <a:pPr>
                <a:spcBef>
                  <a:spcPts val="600"/>
                </a:spcBef>
                <a:spcAft>
                  <a:spcPts val="0"/>
                </a:spcAft>
                <a:defRPr/>
              </a:pPr>
              <a:r>
                <a:rPr lang="en-US" sz="2400" b="1" dirty="0">
                  <a:gradFill>
                    <a:gsLst>
                      <a:gs pos="52475">
                        <a:schemeClr val="accent2"/>
                      </a:gs>
                      <a:gs pos="40000">
                        <a:schemeClr val="accent2"/>
                      </a:gs>
                    </a:gsLst>
                    <a:lin ang="5400000" scaled="0"/>
                  </a:gradFill>
                  <a:latin typeface="+mj-lt"/>
                </a:rPr>
                <a:t>Developers</a:t>
              </a:r>
            </a:p>
            <a:p>
              <a:pPr marL="171450" indent="-171450" defTabSz="932563">
                <a:spcBef>
                  <a:spcPts val="400"/>
                </a:spcBef>
                <a:spcAft>
                  <a:spcPts val="0"/>
                </a:spcAft>
                <a:buFont typeface="Arial" panose="020B0604020202020204" pitchFamily="34" charset="0"/>
                <a:buChar char="•"/>
              </a:pPr>
              <a:r>
                <a:rPr lang="en-US" sz="1200" spc="0" dirty="0">
                  <a:gradFill>
                    <a:gsLst>
                      <a:gs pos="73267">
                        <a:schemeClr val="tx1"/>
                      </a:gs>
                      <a:gs pos="46000">
                        <a:schemeClr val="tx1"/>
                      </a:gs>
                    </a:gsLst>
                    <a:lin ang="5400000" scaled="0"/>
                  </a:gradFill>
                </a:rPr>
                <a:t>Containers unlock ultimate productivity and freedom</a:t>
              </a:r>
            </a:p>
            <a:p>
              <a:pPr marL="171450" indent="-171450" defTabSz="932563">
                <a:spcBef>
                  <a:spcPts val="400"/>
                </a:spcBef>
                <a:spcAft>
                  <a:spcPts val="0"/>
                </a:spcAft>
                <a:buFont typeface="Arial" panose="020B0604020202020204" pitchFamily="34" charset="0"/>
                <a:buChar char="•"/>
              </a:pPr>
              <a:r>
                <a:rPr lang="en-US" sz="1200" spc="0" dirty="0">
                  <a:gradFill>
                    <a:gsLst>
                      <a:gs pos="73267">
                        <a:schemeClr val="tx1"/>
                      </a:gs>
                      <a:gs pos="46000">
                        <a:schemeClr val="tx1"/>
                      </a:gs>
                    </a:gsLst>
                    <a:lin ang="5400000" scaled="0"/>
                  </a:gradFill>
                </a:rPr>
                <a:t>Enable ‘write-once, run-anywhere’ apps</a:t>
              </a:r>
            </a:p>
            <a:p>
              <a:pPr marL="171450" indent="-171450" defTabSz="932563">
                <a:spcBef>
                  <a:spcPts val="400"/>
                </a:spcBef>
                <a:spcAft>
                  <a:spcPts val="0"/>
                </a:spcAft>
                <a:buFont typeface="Arial" panose="020B0604020202020204" pitchFamily="34" charset="0"/>
                <a:buChar char="•"/>
              </a:pPr>
              <a:r>
                <a:rPr lang="en-US" sz="1200" spc="0" dirty="0">
                  <a:gradFill>
                    <a:gsLst>
                      <a:gs pos="73267">
                        <a:schemeClr val="tx1"/>
                      </a:gs>
                      <a:gs pos="46000">
                        <a:schemeClr val="tx1"/>
                      </a:gs>
                    </a:gsLst>
                    <a:lin ang="5400000" scaled="0"/>
                  </a:gradFill>
                </a:rPr>
                <a:t>Can be deployed as multi-tier distributed apps in </a:t>
              </a:r>
              <a:br>
                <a:rPr lang="en-US" sz="1200" spc="0" dirty="0">
                  <a:gradFill>
                    <a:gsLst>
                      <a:gs pos="73267">
                        <a:schemeClr val="tx1"/>
                      </a:gs>
                      <a:gs pos="46000">
                        <a:schemeClr val="tx1"/>
                      </a:gs>
                    </a:gsLst>
                    <a:lin ang="5400000" scaled="0"/>
                  </a:gradFill>
                </a:rPr>
              </a:br>
              <a:r>
                <a:rPr lang="en-US" sz="1200" spc="0" dirty="0">
                  <a:gradFill>
                    <a:gsLst>
                      <a:gs pos="73267">
                        <a:schemeClr val="tx1"/>
                      </a:gs>
                      <a:gs pos="46000">
                        <a:schemeClr val="tx1"/>
                      </a:gs>
                    </a:gsLst>
                    <a:lin ang="5400000" scaled="0"/>
                  </a:gradFill>
                </a:rPr>
                <a:t>IaaS/PaaS models </a:t>
              </a:r>
            </a:p>
            <a:p>
              <a:pPr marL="171450" indent="-171450" defTabSz="932563">
                <a:spcBef>
                  <a:spcPts val="400"/>
                </a:spcBef>
                <a:spcAft>
                  <a:spcPts val="0"/>
                </a:spcAft>
                <a:buFont typeface="Arial" panose="020B0604020202020204" pitchFamily="34" charset="0"/>
                <a:buChar char="•"/>
              </a:pPr>
              <a:r>
                <a:rPr lang="en-US" sz="1200" spc="0" dirty="0">
                  <a:gradFill>
                    <a:gsLst>
                      <a:gs pos="73267">
                        <a:schemeClr val="tx1"/>
                      </a:gs>
                      <a:gs pos="46000">
                        <a:schemeClr val="tx1"/>
                      </a:gs>
                    </a:gsLst>
                    <a:lin ang="5400000" scaled="0"/>
                  </a:gradFill>
                </a:rPr>
                <a:t>Containers offers powerful abstraction for </a:t>
              </a:r>
              <a:r>
                <a:rPr lang="en-US" sz="1200" spc="0" dirty="0" err="1">
                  <a:gradFill>
                    <a:gsLst>
                      <a:gs pos="73267">
                        <a:schemeClr val="tx1"/>
                      </a:gs>
                      <a:gs pos="46000">
                        <a:schemeClr val="tx1"/>
                      </a:gs>
                    </a:gsLst>
                    <a:lin ang="5400000" scaled="0"/>
                  </a:gradFill>
                </a:rPr>
                <a:t>microservices</a:t>
              </a:r>
              <a:endParaRPr lang="en-US" sz="1200" spc="0" dirty="0">
                <a:gradFill>
                  <a:gsLst>
                    <a:gs pos="73267">
                      <a:schemeClr val="tx1"/>
                    </a:gs>
                    <a:gs pos="46000">
                      <a:schemeClr val="tx1"/>
                    </a:gs>
                  </a:gsLst>
                  <a:lin ang="5400000" scaled="0"/>
                </a:gradFill>
              </a:endParaRPr>
            </a:p>
          </p:txBody>
        </p:sp>
        <p:sp>
          <p:nvSpPr>
            <p:cNvPr id="4" name="Freeform 3"/>
            <p:cNvSpPr>
              <a:spLocks noChangeAspect="1" noEditPoints="1"/>
            </p:cNvSpPr>
            <p:nvPr/>
          </p:nvSpPr>
          <p:spPr bwMode="auto">
            <a:xfrm>
              <a:off x="839314" y="2942329"/>
              <a:ext cx="699449" cy="578952"/>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rgbClr val="FFFFFF"/>
            </a:solidFill>
            <a:ln>
              <a:noFill/>
            </a:ln>
            <a:extLst/>
          </p:spPr>
          <p:txBody>
            <a:bodyPr vert="horz" wrap="square" lIns="91427" tIns="45713" rIns="91427" bIns="45713" numCol="1" anchor="t" anchorCtr="0" compatLnSpc="1">
              <a:prstTxWarp prst="textNoShape">
                <a:avLst/>
              </a:prstTxWarp>
            </a:bodyPr>
            <a:lstStyle/>
            <a:p>
              <a:pPr defTabSz="932563">
                <a:lnSpc>
                  <a:spcPct val="90000"/>
                </a:lnSpc>
                <a:defRPr/>
              </a:pPr>
              <a:endParaRPr lang="en-US" kern="0">
                <a:solidFill>
                  <a:srgbClr val="505050"/>
                </a:solidFill>
                <a:latin typeface="Segoe UI"/>
              </a:endParaRPr>
            </a:p>
          </p:txBody>
        </p:sp>
      </p:grpSp>
      <p:grpSp>
        <p:nvGrpSpPr>
          <p:cNvPr id="5" name="Group 4"/>
          <p:cNvGrpSpPr/>
          <p:nvPr/>
        </p:nvGrpSpPr>
        <p:grpSpPr>
          <a:xfrm>
            <a:off x="274638" y="4420525"/>
            <a:ext cx="6400800" cy="2194560"/>
            <a:chOff x="274638" y="4420525"/>
            <a:chExt cx="6400800" cy="2194560"/>
          </a:xfrm>
        </p:grpSpPr>
        <p:sp>
          <p:nvSpPr>
            <p:cNvPr id="34" name="TextBox 33"/>
            <p:cNvSpPr txBox="1"/>
            <p:nvPr/>
          </p:nvSpPr>
          <p:spPr>
            <a:xfrm>
              <a:off x="2103438" y="4420525"/>
              <a:ext cx="4572000" cy="2194560"/>
            </a:xfrm>
            <a:prstGeom prst="rect">
              <a:avLst/>
            </a:prstGeom>
            <a:solidFill>
              <a:schemeClr val="bg1">
                <a:lumMod val="95000"/>
              </a:schemeClr>
            </a:solidFill>
          </p:spPr>
          <p:txBody>
            <a:bodyPr wrap="square" lIns="182880" tIns="146304" rIns="182880" bIns="146304" rtlCol="0" anchor="t" anchorCtr="0">
              <a:noAutofit/>
            </a:bodyPr>
            <a:lstStyle/>
            <a:p>
              <a:pPr defTabSz="907965" fontAlgn="base">
                <a:lnSpc>
                  <a:spcPct val="90000"/>
                </a:lnSpc>
                <a:spcBef>
                  <a:spcPts val="600"/>
                </a:spcBef>
                <a:defRPr/>
              </a:pPr>
              <a:r>
                <a:rPr lang="en-US" sz="2400" b="1" kern="0" dirty="0">
                  <a:gradFill>
                    <a:gsLst>
                      <a:gs pos="52475">
                        <a:schemeClr val="accent2"/>
                      </a:gs>
                      <a:gs pos="40000">
                        <a:schemeClr val="accent2"/>
                      </a:gs>
                    </a:gsLst>
                    <a:lin ang="5400000" scaled="0"/>
                  </a:gradFill>
                  <a:latin typeface="+mj-lt"/>
                  <a:cs typeface="Segoe UI Semibold" panose="020B0702040204020203" pitchFamily="34" charset="0"/>
                </a:rPr>
                <a:t>Operations</a:t>
              </a:r>
            </a:p>
            <a:p>
              <a:pPr marL="171450" indent="-171450" defTabSz="932563" fontAlgn="base">
                <a:lnSpc>
                  <a:spcPct val="90000"/>
                </a:lnSpc>
                <a:spcBef>
                  <a:spcPts val="400"/>
                </a:spcBef>
                <a:buFont typeface="Arial" panose="020B0604020202020204" pitchFamily="34" charset="0"/>
                <a:buChar char="•"/>
              </a:pPr>
              <a:r>
                <a:rPr lang="en-US" sz="1200" kern="0" dirty="0">
                  <a:gradFill>
                    <a:gsLst>
                      <a:gs pos="73267">
                        <a:schemeClr val="tx1"/>
                      </a:gs>
                      <a:gs pos="46000">
                        <a:schemeClr val="tx1"/>
                      </a:gs>
                    </a:gsLst>
                    <a:lin ang="5400000" scaled="0"/>
                  </a:gradFill>
                  <a:cs typeface="Segoe UI Semibold" panose="020B0702040204020203" pitchFamily="34" charset="0"/>
                </a:rPr>
                <a:t>Enhances familiar IT deployment models</a:t>
              </a:r>
            </a:p>
            <a:p>
              <a:pPr marL="171450" indent="-171450" defTabSz="932563" fontAlgn="base">
                <a:lnSpc>
                  <a:spcPct val="90000"/>
                </a:lnSpc>
                <a:spcBef>
                  <a:spcPts val="400"/>
                </a:spcBef>
                <a:buFont typeface="Arial" panose="020B0604020202020204" pitchFamily="34" charset="0"/>
                <a:buChar char="•"/>
              </a:pPr>
              <a:r>
                <a:rPr lang="en-US" sz="1200" kern="0" dirty="0">
                  <a:gradFill>
                    <a:gsLst>
                      <a:gs pos="73267">
                        <a:schemeClr val="tx1"/>
                      </a:gs>
                      <a:gs pos="46000">
                        <a:schemeClr val="tx1"/>
                      </a:gs>
                    </a:gsLst>
                    <a:lin ang="5400000" scaled="0"/>
                  </a:gradFill>
                  <a:cs typeface="Segoe UI Semibold" panose="020B0702040204020203" pitchFamily="34" charset="0"/>
                </a:rPr>
                <a:t>Provide standardized environments for development, </a:t>
              </a:r>
              <a:br>
                <a:rPr lang="en-US" sz="1200" kern="0" dirty="0">
                  <a:gradFill>
                    <a:gsLst>
                      <a:gs pos="73267">
                        <a:schemeClr val="tx1"/>
                      </a:gs>
                      <a:gs pos="46000">
                        <a:schemeClr val="tx1"/>
                      </a:gs>
                    </a:gsLst>
                    <a:lin ang="5400000" scaled="0"/>
                  </a:gradFill>
                  <a:cs typeface="Segoe UI Semibold" panose="020B0702040204020203" pitchFamily="34" charset="0"/>
                </a:rPr>
              </a:br>
              <a:r>
                <a:rPr lang="en-US" sz="1200" kern="0" dirty="0">
                  <a:gradFill>
                    <a:gsLst>
                      <a:gs pos="73267">
                        <a:schemeClr val="tx1"/>
                      </a:gs>
                      <a:gs pos="46000">
                        <a:schemeClr val="tx1"/>
                      </a:gs>
                    </a:gsLst>
                    <a:lin ang="5400000" scaled="0"/>
                  </a:gradFill>
                  <a:cs typeface="Segoe UI Semibold" panose="020B0702040204020203" pitchFamily="34" charset="0"/>
                </a:rPr>
                <a:t>QA, and production teams</a:t>
              </a:r>
            </a:p>
            <a:p>
              <a:pPr marL="171450" indent="-171450" defTabSz="932563" fontAlgn="base">
                <a:lnSpc>
                  <a:spcPct val="90000"/>
                </a:lnSpc>
                <a:spcBef>
                  <a:spcPts val="400"/>
                </a:spcBef>
                <a:buFont typeface="Arial" panose="020B0604020202020204" pitchFamily="34" charset="0"/>
                <a:buChar char="•"/>
              </a:pPr>
              <a:r>
                <a:rPr lang="en-US" sz="1200" kern="0" dirty="0">
                  <a:gradFill>
                    <a:gsLst>
                      <a:gs pos="73267">
                        <a:schemeClr val="tx1"/>
                      </a:gs>
                      <a:gs pos="46000">
                        <a:schemeClr val="tx1"/>
                      </a:gs>
                    </a:gsLst>
                    <a:lin ang="5400000" scaled="0"/>
                  </a:gradFill>
                  <a:cs typeface="Segoe UI Semibold" panose="020B0702040204020203" pitchFamily="34" charset="0"/>
                </a:rPr>
                <a:t>Abstract differences in OS distributions and underlying infrastructure</a:t>
              </a:r>
            </a:p>
            <a:p>
              <a:pPr marL="171450" indent="-171450" defTabSz="932563" fontAlgn="base">
                <a:lnSpc>
                  <a:spcPct val="90000"/>
                </a:lnSpc>
                <a:spcBef>
                  <a:spcPts val="400"/>
                </a:spcBef>
                <a:buFont typeface="Arial" panose="020B0604020202020204" pitchFamily="34" charset="0"/>
                <a:buChar char="•"/>
              </a:pPr>
              <a:r>
                <a:rPr lang="en-US" sz="1200" kern="0" dirty="0">
                  <a:gradFill>
                    <a:gsLst>
                      <a:gs pos="73267">
                        <a:schemeClr val="tx1"/>
                      </a:gs>
                      <a:gs pos="46000">
                        <a:schemeClr val="tx1"/>
                      </a:gs>
                    </a:gsLst>
                    <a:lin ang="5400000" scaled="0"/>
                  </a:gradFill>
                  <a:cs typeface="Segoe UI Semibold" panose="020B0702040204020203" pitchFamily="34" charset="0"/>
                </a:rPr>
                <a:t>Higher utilization and compute density</a:t>
              </a:r>
            </a:p>
            <a:p>
              <a:pPr marL="171450" indent="-171450" defTabSz="932563" fontAlgn="base">
                <a:lnSpc>
                  <a:spcPct val="90000"/>
                </a:lnSpc>
                <a:spcBef>
                  <a:spcPts val="400"/>
                </a:spcBef>
                <a:buFont typeface="Arial" panose="020B0604020202020204" pitchFamily="34" charset="0"/>
                <a:buChar char="•"/>
              </a:pPr>
              <a:r>
                <a:rPr lang="en-US" sz="1200" kern="0" dirty="0">
                  <a:gradFill>
                    <a:gsLst>
                      <a:gs pos="73267">
                        <a:schemeClr val="tx1"/>
                      </a:gs>
                      <a:gs pos="46000">
                        <a:schemeClr val="tx1"/>
                      </a:gs>
                    </a:gsLst>
                    <a:lin ang="5400000" scaled="0"/>
                  </a:gradFill>
                  <a:cs typeface="Segoe UI Semibold" panose="020B0702040204020203" pitchFamily="34" charset="0"/>
                </a:rPr>
                <a:t>Rapid scale-up and scale-down in response to changing business needs</a:t>
              </a:r>
            </a:p>
          </p:txBody>
        </p:sp>
        <p:sp>
          <p:nvSpPr>
            <p:cNvPr id="36" name="Rectangle 37"/>
            <p:cNvSpPr>
              <a:spLocks noChangeArrowheads="1"/>
            </p:cNvSpPr>
            <p:nvPr/>
          </p:nvSpPr>
          <p:spPr bwMode="auto">
            <a:xfrm>
              <a:off x="274638" y="4420525"/>
              <a:ext cx="1828800" cy="2194560"/>
            </a:xfrm>
            <a:prstGeom prst="rect">
              <a:avLst/>
            </a:prstGeom>
            <a:solidFill>
              <a:schemeClr val="tx1"/>
            </a:solidFill>
            <a:ln>
              <a:noFill/>
            </a:ln>
          </p:spPr>
          <p:txBody>
            <a:bodyPr vert="horz" wrap="square" lIns="91427" tIns="45713" rIns="91427" bIns="45713" numCol="1" anchor="ctr" anchorCtr="0" compatLnSpc="1">
              <a:prstTxWarp prst="textNoShape">
                <a:avLst/>
              </a:prstTxWarp>
            </a:bodyPr>
            <a:lstStyle/>
            <a:p>
              <a:pPr defTabSz="907965" fontAlgn="base">
                <a:lnSpc>
                  <a:spcPct val="90000"/>
                </a:lnSpc>
                <a:spcBef>
                  <a:spcPct val="0"/>
                </a:spcBef>
                <a:spcAft>
                  <a:spcPct val="0"/>
                </a:spcAft>
                <a:defRPr/>
              </a:pPr>
              <a:endParaRPr lang="en-US" sz="2400" b="1" kern="0" dirty="0">
                <a:solidFill>
                  <a:srgbClr val="505050"/>
                </a:solidFill>
                <a:latin typeface="Segoe UI Light"/>
              </a:endParaRPr>
            </a:p>
          </p:txBody>
        </p:sp>
        <p:sp>
          <p:nvSpPr>
            <p:cNvPr id="7" name="Freeform 5"/>
            <p:cNvSpPr>
              <a:spLocks noEditPoints="1"/>
            </p:cNvSpPr>
            <p:nvPr/>
          </p:nvSpPr>
          <p:spPr bwMode="auto">
            <a:xfrm>
              <a:off x="882005" y="5186375"/>
              <a:ext cx="614067" cy="662860"/>
            </a:xfrm>
            <a:custGeom>
              <a:avLst/>
              <a:gdLst>
                <a:gd name="T0" fmla="*/ 384 w 1600"/>
                <a:gd name="T1" fmla="*/ 0 h 1728"/>
                <a:gd name="T2" fmla="*/ 384 w 1600"/>
                <a:gd name="T3" fmla="*/ 384 h 1728"/>
                <a:gd name="T4" fmla="*/ 1600 w 1600"/>
                <a:gd name="T5" fmla="*/ 896 h 1728"/>
                <a:gd name="T6" fmla="*/ 1562 w 1600"/>
                <a:gd name="T7" fmla="*/ 832 h 1728"/>
                <a:gd name="T8" fmla="*/ 1408 w 1600"/>
                <a:gd name="T9" fmla="*/ 768 h 1728"/>
                <a:gd name="T10" fmla="*/ 1408 w 1600"/>
                <a:gd name="T11" fmla="*/ 398 h 1728"/>
                <a:gd name="T12" fmla="*/ 1362 w 1600"/>
                <a:gd name="T13" fmla="*/ 274 h 1728"/>
                <a:gd name="T14" fmla="*/ 1405 w 1600"/>
                <a:gd name="T15" fmla="*/ 98 h 1728"/>
                <a:gd name="T16" fmla="*/ 1313 w 1600"/>
                <a:gd name="T17" fmla="*/ 65 h 1728"/>
                <a:gd name="T18" fmla="*/ 1121 w 1600"/>
                <a:gd name="T19" fmla="*/ 652 h 1728"/>
                <a:gd name="T20" fmla="*/ 1138 w 1600"/>
                <a:gd name="T21" fmla="*/ 682 h 1728"/>
                <a:gd name="T22" fmla="*/ 1246 w 1600"/>
                <a:gd name="T23" fmla="*/ 686 h 1728"/>
                <a:gd name="T24" fmla="*/ 1344 w 1600"/>
                <a:gd name="T25" fmla="*/ 528 h 1728"/>
                <a:gd name="T26" fmla="*/ 1248 w 1600"/>
                <a:gd name="T27" fmla="*/ 768 h 1728"/>
                <a:gd name="T28" fmla="*/ 1218 w 1600"/>
                <a:gd name="T29" fmla="*/ 804 h 1728"/>
                <a:gd name="T30" fmla="*/ 742 w 1600"/>
                <a:gd name="T31" fmla="*/ 832 h 1728"/>
                <a:gd name="T32" fmla="*/ 704 w 1600"/>
                <a:gd name="T33" fmla="*/ 922 h 1728"/>
                <a:gd name="T34" fmla="*/ 1344 w 1600"/>
                <a:gd name="T35" fmla="*/ 960 h 1728"/>
                <a:gd name="T36" fmla="*/ 1190 w 1600"/>
                <a:gd name="T37" fmla="*/ 1600 h 1728"/>
                <a:gd name="T38" fmla="*/ 1152 w 1600"/>
                <a:gd name="T39" fmla="*/ 1690 h 1728"/>
                <a:gd name="T40" fmla="*/ 1344 w 1600"/>
                <a:gd name="T41" fmla="*/ 1728 h 1728"/>
                <a:gd name="T42" fmla="*/ 1600 w 1600"/>
                <a:gd name="T43" fmla="*/ 1690 h 1728"/>
                <a:gd name="T44" fmla="*/ 576 w 1600"/>
                <a:gd name="T45" fmla="*/ 1280 h 1728"/>
                <a:gd name="T46" fmla="*/ 128 w 1600"/>
                <a:gd name="T47" fmla="*/ 576 h 1728"/>
                <a:gd name="T48" fmla="*/ 0 w 1600"/>
                <a:gd name="T49" fmla="*/ 576 h 1728"/>
                <a:gd name="T50" fmla="*/ 64 w 1600"/>
                <a:gd name="T51" fmla="*/ 1408 h 1728"/>
                <a:gd name="T52" fmla="*/ 256 w 1600"/>
                <a:gd name="T53" fmla="*/ 1600 h 1728"/>
                <a:gd name="T54" fmla="*/ 128 w 1600"/>
                <a:gd name="T55" fmla="*/ 1664 h 1728"/>
                <a:gd name="T56" fmla="*/ 256 w 1600"/>
                <a:gd name="T57" fmla="*/ 1664 h 1728"/>
                <a:gd name="T58" fmla="*/ 448 w 1600"/>
                <a:gd name="T59" fmla="*/ 1728 h 1728"/>
                <a:gd name="T60" fmla="*/ 448 w 1600"/>
                <a:gd name="T61" fmla="*/ 1600 h 1728"/>
                <a:gd name="T62" fmla="*/ 384 w 1600"/>
                <a:gd name="T63" fmla="*/ 1408 h 1728"/>
                <a:gd name="T64" fmla="*/ 640 w 1600"/>
                <a:gd name="T65" fmla="*/ 1344 h 1728"/>
                <a:gd name="T66" fmla="*/ 960 w 1600"/>
                <a:gd name="T67" fmla="*/ 1600 h 1728"/>
                <a:gd name="T68" fmla="*/ 896 w 1600"/>
                <a:gd name="T69" fmla="*/ 1216 h 1728"/>
                <a:gd name="T70" fmla="*/ 896 w 1600"/>
                <a:gd name="T71" fmla="*/ 1152 h 1728"/>
                <a:gd name="T72" fmla="*/ 512 w 1600"/>
                <a:gd name="T73" fmla="*/ 1024 h 1728"/>
                <a:gd name="T74" fmla="*/ 595 w 1600"/>
                <a:gd name="T75" fmla="*/ 753 h 1728"/>
                <a:gd name="T76" fmla="*/ 864 w 1600"/>
                <a:gd name="T77" fmla="*/ 768 h 1728"/>
                <a:gd name="T78" fmla="*/ 864 w 1600"/>
                <a:gd name="T79" fmla="*/ 576 h 1728"/>
                <a:gd name="T80" fmla="*/ 509 w 1600"/>
                <a:gd name="T81" fmla="*/ 477 h 1728"/>
                <a:gd name="T82" fmla="*/ 320 w 1600"/>
                <a:gd name="T83" fmla="*/ 448 h 1728"/>
                <a:gd name="T84" fmla="*/ 192 w 1600"/>
                <a:gd name="T85" fmla="*/ 1088 h 1728"/>
                <a:gd name="T86" fmla="*/ 384 w 1600"/>
                <a:gd name="T87" fmla="*/ 1216 h 1728"/>
                <a:gd name="T88" fmla="*/ 704 w 1600"/>
                <a:gd name="T89" fmla="*/ 1216 h 1728"/>
                <a:gd name="T90" fmla="*/ 768 w 1600"/>
                <a:gd name="T91" fmla="*/ 1728 h 1728"/>
                <a:gd name="T92" fmla="*/ 1024 w 1600"/>
                <a:gd name="T93" fmla="*/ 16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0" h="1728">
                  <a:moveTo>
                    <a:pt x="192" y="192"/>
                  </a:moveTo>
                  <a:cubicBezTo>
                    <a:pt x="192" y="86"/>
                    <a:pt x="278" y="0"/>
                    <a:pt x="384" y="0"/>
                  </a:cubicBezTo>
                  <a:cubicBezTo>
                    <a:pt x="490" y="0"/>
                    <a:pt x="576" y="86"/>
                    <a:pt x="576" y="192"/>
                  </a:cubicBezTo>
                  <a:cubicBezTo>
                    <a:pt x="576" y="298"/>
                    <a:pt x="490" y="384"/>
                    <a:pt x="384" y="384"/>
                  </a:cubicBezTo>
                  <a:cubicBezTo>
                    <a:pt x="278" y="384"/>
                    <a:pt x="192" y="298"/>
                    <a:pt x="192" y="192"/>
                  </a:cubicBezTo>
                  <a:close/>
                  <a:moveTo>
                    <a:pt x="1600" y="896"/>
                  </a:moveTo>
                  <a:cubicBezTo>
                    <a:pt x="1600" y="870"/>
                    <a:pt x="1600" y="870"/>
                    <a:pt x="1600" y="870"/>
                  </a:cubicBezTo>
                  <a:cubicBezTo>
                    <a:pt x="1600" y="849"/>
                    <a:pt x="1583" y="832"/>
                    <a:pt x="1562" y="832"/>
                  </a:cubicBezTo>
                  <a:cubicBezTo>
                    <a:pt x="1408" y="832"/>
                    <a:pt x="1408" y="832"/>
                    <a:pt x="1408" y="832"/>
                  </a:cubicBezTo>
                  <a:cubicBezTo>
                    <a:pt x="1408" y="768"/>
                    <a:pt x="1408" y="768"/>
                    <a:pt x="1408" y="768"/>
                  </a:cubicBezTo>
                  <a:cubicBezTo>
                    <a:pt x="1408" y="493"/>
                    <a:pt x="1408" y="493"/>
                    <a:pt x="1408" y="493"/>
                  </a:cubicBezTo>
                  <a:cubicBezTo>
                    <a:pt x="1408" y="398"/>
                    <a:pt x="1408" y="398"/>
                    <a:pt x="1408" y="398"/>
                  </a:cubicBezTo>
                  <a:cubicBezTo>
                    <a:pt x="1408" y="376"/>
                    <a:pt x="1403" y="355"/>
                    <a:pt x="1393" y="335"/>
                  </a:cubicBezTo>
                  <a:cubicBezTo>
                    <a:pt x="1362" y="274"/>
                    <a:pt x="1362" y="274"/>
                    <a:pt x="1362" y="274"/>
                  </a:cubicBezTo>
                  <a:cubicBezTo>
                    <a:pt x="1407" y="116"/>
                    <a:pt x="1407" y="116"/>
                    <a:pt x="1407" y="116"/>
                  </a:cubicBezTo>
                  <a:cubicBezTo>
                    <a:pt x="1409" y="110"/>
                    <a:pt x="1408" y="103"/>
                    <a:pt x="1405" y="98"/>
                  </a:cubicBezTo>
                  <a:cubicBezTo>
                    <a:pt x="1402" y="92"/>
                    <a:pt x="1396" y="88"/>
                    <a:pt x="1390" y="86"/>
                  </a:cubicBezTo>
                  <a:cubicBezTo>
                    <a:pt x="1313" y="65"/>
                    <a:pt x="1313" y="65"/>
                    <a:pt x="1313" y="65"/>
                  </a:cubicBezTo>
                  <a:cubicBezTo>
                    <a:pt x="1300" y="61"/>
                    <a:pt x="1286" y="69"/>
                    <a:pt x="1282" y="82"/>
                  </a:cubicBezTo>
                  <a:cubicBezTo>
                    <a:pt x="1121" y="652"/>
                    <a:pt x="1121" y="652"/>
                    <a:pt x="1121" y="652"/>
                  </a:cubicBezTo>
                  <a:cubicBezTo>
                    <a:pt x="1119" y="658"/>
                    <a:pt x="1120" y="665"/>
                    <a:pt x="1123" y="670"/>
                  </a:cubicBezTo>
                  <a:cubicBezTo>
                    <a:pt x="1126" y="676"/>
                    <a:pt x="1132" y="680"/>
                    <a:pt x="1138" y="682"/>
                  </a:cubicBezTo>
                  <a:cubicBezTo>
                    <a:pt x="1215" y="703"/>
                    <a:pt x="1215" y="703"/>
                    <a:pt x="1215" y="703"/>
                  </a:cubicBezTo>
                  <a:cubicBezTo>
                    <a:pt x="1228" y="707"/>
                    <a:pt x="1242" y="699"/>
                    <a:pt x="1246" y="686"/>
                  </a:cubicBezTo>
                  <a:cubicBezTo>
                    <a:pt x="1280" y="563"/>
                    <a:pt x="1280" y="563"/>
                    <a:pt x="1280" y="563"/>
                  </a:cubicBezTo>
                  <a:cubicBezTo>
                    <a:pt x="1344" y="528"/>
                    <a:pt x="1344" y="528"/>
                    <a:pt x="1344" y="528"/>
                  </a:cubicBezTo>
                  <a:cubicBezTo>
                    <a:pt x="1344" y="768"/>
                    <a:pt x="1344" y="768"/>
                    <a:pt x="1344" y="768"/>
                  </a:cubicBezTo>
                  <a:cubicBezTo>
                    <a:pt x="1248" y="768"/>
                    <a:pt x="1248" y="768"/>
                    <a:pt x="1248" y="768"/>
                  </a:cubicBezTo>
                  <a:cubicBezTo>
                    <a:pt x="1246" y="768"/>
                    <a:pt x="1244" y="768"/>
                    <a:pt x="1241" y="769"/>
                  </a:cubicBezTo>
                  <a:cubicBezTo>
                    <a:pt x="1225" y="773"/>
                    <a:pt x="1215" y="788"/>
                    <a:pt x="1218" y="804"/>
                  </a:cubicBezTo>
                  <a:cubicBezTo>
                    <a:pt x="1220" y="820"/>
                    <a:pt x="1233" y="832"/>
                    <a:pt x="1249" y="832"/>
                  </a:cubicBezTo>
                  <a:cubicBezTo>
                    <a:pt x="742" y="832"/>
                    <a:pt x="742" y="832"/>
                    <a:pt x="742" y="832"/>
                  </a:cubicBezTo>
                  <a:cubicBezTo>
                    <a:pt x="721" y="832"/>
                    <a:pt x="704" y="849"/>
                    <a:pt x="704" y="870"/>
                  </a:cubicBezTo>
                  <a:cubicBezTo>
                    <a:pt x="704" y="922"/>
                    <a:pt x="704" y="922"/>
                    <a:pt x="704" y="922"/>
                  </a:cubicBezTo>
                  <a:cubicBezTo>
                    <a:pt x="704" y="943"/>
                    <a:pt x="721" y="960"/>
                    <a:pt x="742" y="960"/>
                  </a:cubicBezTo>
                  <a:cubicBezTo>
                    <a:pt x="1344" y="960"/>
                    <a:pt x="1344" y="960"/>
                    <a:pt x="1344" y="960"/>
                  </a:cubicBezTo>
                  <a:cubicBezTo>
                    <a:pt x="1344" y="1600"/>
                    <a:pt x="1344" y="1600"/>
                    <a:pt x="1344" y="1600"/>
                  </a:cubicBezTo>
                  <a:cubicBezTo>
                    <a:pt x="1190" y="1600"/>
                    <a:pt x="1190" y="1600"/>
                    <a:pt x="1190" y="1600"/>
                  </a:cubicBezTo>
                  <a:cubicBezTo>
                    <a:pt x="1169" y="1600"/>
                    <a:pt x="1152" y="1617"/>
                    <a:pt x="1152" y="1638"/>
                  </a:cubicBezTo>
                  <a:cubicBezTo>
                    <a:pt x="1152" y="1690"/>
                    <a:pt x="1152" y="1690"/>
                    <a:pt x="1152" y="1690"/>
                  </a:cubicBezTo>
                  <a:cubicBezTo>
                    <a:pt x="1152" y="1711"/>
                    <a:pt x="1169" y="1728"/>
                    <a:pt x="1190" y="1728"/>
                  </a:cubicBezTo>
                  <a:cubicBezTo>
                    <a:pt x="1344" y="1728"/>
                    <a:pt x="1344" y="1728"/>
                    <a:pt x="1344" y="1728"/>
                  </a:cubicBezTo>
                  <a:cubicBezTo>
                    <a:pt x="1562" y="1728"/>
                    <a:pt x="1562" y="1728"/>
                    <a:pt x="1562" y="1728"/>
                  </a:cubicBezTo>
                  <a:cubicBezTo>
                    <a:pt x="1583" y="1728"/>
                    <a:pt x="1600" y="1711"/>
                    <a:pt x="1600" y="1690"/>
                  </a:cubicBezTo>
                  <a:cubicBezTo>
                    <a:pt x="1600" y="896"/>
                    <a:pt x="1600" y="896"/>
                    <a:pt x="1600" y="896"/>
                  </a:cubicBezTo>
                  <a:close/>
                  <a:moveTo>
                    <a:pt x="576" y="1280"/>
                  </a:moveTo>
                  <a:cubicBezTo>
                    <a:pt x="128" y="1280"/>
                    <a:pt x="128" y="1280"/>
                    <a:pt x="128" y="1280"/>
                  </a:cubicBezTo>
                  <a:cubicBezTo>
                    <a:pt x="128" y="576"/>
                    <a:pt x="128" y="576"/>
                    <a:pt x="128" y="576"/>
                  </a:cubicBezTo>
                  <a:cubicBezTo>
                    <a:pt x="128" y="541"/>
                    <a:pt x="99" y="512"/>
                    <a:pt x="64" y="512"/>
                  </a:cubicBezTo>
                  <a:cubicBezTo>
                    <a:pt x="29" y="512"/>
                    <a:pt x="0" y="541"/>
                    <a:pt x="0" y="576"/>
                  </a:cubicBezTo>
                  <a:cubicBezTo>
                    <a:pt x="0" y="1344"/>
                    <a:pt x="0" y="1344"/>
                    <a:pt x="0" y="1344"/>
                  </a:cubicBezTo>
                  <a:cubicBezTo>
                    <a:pt x="0" y="1379"/>
                    <a:pt x="29" y="1408"/>
                    <a:pt x="64" y="1408"/>
                  </a:cubicBezTo>
                  <a:cubicBezTo>
                    <a:pt x="256" y="1408"/>
                    <a:pt x="256" y="1408"/>
                    <a:pt x="256" y="1408"/>
                  </a:cubicBezTo>
                  <a:cubicBezTo>
                    <a:pt x="256" y="1600"/>
                    <a:pt x="256" y="1600"/>
                    <a:pt x="256" y="1600"/>
                  </a:cubicBezTo>
                  <a:cubicBezTo>
                    <a:pt x="192" y="1600"/>
                    <a:pt x="192" y="1600"/>
                    <a:pt x="192" y="1600"/>
                  </a:cubicBezTo>
                  <a:cubicBezTo>
                    <a:pt x="157" y="1600"/>
                    <a:pt x="128" y="1629"/>
                    <a:pt x="128" y="1664"/>
                  </a:cubicBezTo>
                  <a:cubicBezTo>
                    <a:pt x="128" y="1699"/>
                    <a:pt x="157" y="1728"/>
                    <a:pt x="192" y="1728"/>
                  </a:cubicBezTo>
                  <a:cubicBezTo>
                    <a:pt x="227" y="1728"/>
                    <a:pt x="256" y="1699"/>
                    <a:pt x="256" y="1664"/>
                  </a:cubicBezTo>
                  <a:cubicBezTo>
                    <a:pt x="384" y="1664"/>
                    <a:pt x="384" y="1664"/>
                    <a:pt x="384" y="1664"/>
                  </a:cubicBezTo>
                  <a:cubicBezTo>
                    <a:pt x="384" y="1699"/>
                    <a:pt x="413" y="1728"/>
                    <a:pt x="448" y="1728"/>
                  </a:cubicBezTo>
                  <a:cubicBezTo>
                    <a:pt x="483" y="1728"/>
                    <a:pt x="512" y="1699"/>
                    <a:pt x="512" y="1664"/>
                  </a:cubicBezTo>
                  <a:cubicBezTo>
                    <a:pt x="512" y="1629"/>
                    <a:pt x="483" y="1600"/>
                    <a:pt x="448" y="1600"/>
                  </a:cubicBezTo>
                  <a:cubicBezTo>
                    <a:pt x="384" y="1600"/>
                    <a:pt x="384" y="1600"/>
                    <a:pt x="384" y="1600"/>
                  </a:cubicBezTo>
                  <a:cubicBezTo>
                    <a:pt x="384" y="1408"/>
                    <a:pt x="384" y="1408"/>
                    <a:pt x="384" y="1408"/>
                  </a:cubicBezTo>
                  <a:cubicBezTo>
                    <a:pt x="576" y="1408"/>
                    <a:pt x="576" y="1408"/>
                    <a:pt x="576" y="1408"/>
                  </a:cubicBezTo>
                  <a:cubicBezTo>
                    <a:pt x="611" y="1408"/>
                    <a:pt x="640" y="1379"/>
                    <a:pt x="640" y="1344"/>
                  </a:cubicBezTo>
                  <a:cubicBezTo>
                    <a:pt x="640" y="1309"/>
                    <a:pt x="611" y="1280"/>
                    <a:pt x="576" y="1280"/>
                  </a:cubicBezTo>
                  <a:close/>
                  <a:moveTo>
                    <a:pt x="960" y="1600"/>
                  </a:moveTo>
                  <a:cubicBezTo>
                    <a:pt x="896" y="1600"/>
                    <a:pt x="896" y="1600"/>
                    <a:pt x="896" y="1600"/>
                  </a:cubicBezTo>
                  <a:cubicBezTo>
                    <a:pt x="896" y="1216"/>
                    <a:pt x="896" y="1216"/>
                    <a:pt x="896" y="1216"/>
                  </a:cubicBezTo>
                  <a:cubicBezTo>
                    <a:pt x="896" y="1184"/>
                    <a:pt x="896" y="1184"/>
                    <a:pt x="896" y="1184"/>
                  </a:cubicBezTo>
                  <a:cubicBezTo>
                    <a:pt x="896" y="1152"/>
                    <a:pt x="896" y="1152"/>
                    <a:pt x="896" y="1152"/>
                  </a:cubicBezTo>
                  <a:cubicBezTo>
                    <a:pt x="896" y="1081"/>
                    <a:pt x="839" y="1024"/>
                    <a:pt x="768" y="1024"/>
                  </a:cubicBezTo>
                  <a:cubicBezTo>
                    <a:pt x="512" y="1024"/>
                    <a:pt x="512" y="1024"/>
                    <a:pt x="512" y="1024"/>
                  </a:cubicBezTo>
                  <a:cubicBezTo>
                    <a:pt x="512" y="701"/>
                    <a:pt x="512" y="701"/>
                    <a:pt x="512" y="701"/>
                  </a:cubicBezTo>
                  <a:cubicBezTo>
                    <a:pt x="595" y="753"/>
                    <a:pt x="595" y="753"/>
                    <a:pt x="595" y="753"/>
                  </a:cubicBezTo>
                  <a:cubicBezTo>
                    <a:pt x="611" y="763"/>
                    <a:pt x="628" y="768"/>
                    <a:pt x="646" y="768"/>
                  </a:cubicBezTo>
                  <a:cubicBezTo>
                    <a:pt x="864" y="768"/>
                    <a:pt x="864" y="768"/>
                    <a:pt x="864" y="768"/>
                  </a:cubicBezTo>
                  <a:cubicBezTo>
                    <a:pt x="917" y="768"/>
                    <a:pt x="960" y="725"/>
                    <a:pt x="960" y="672"/>
                  </a:cubicBezTo>
                  <a:cubicBezTo>
                    <a:pt x="960" y="619"/>
                    <a:pt x="917" y="576"/>
                    <a:pt x="864" y="576"/>
                  </a:cubicBezTo>
                  <a:cubicBezTo>
                    <a:pt x="674" y="576"/>
                    <a:pt x="674" y="576"/>
                    <a:pt x="674" y="576"/>
                  </a:cubicBezTo>
                  <a:cubicBezTo>
                    <a:pt x="509" y="477"/>
                    <a:pt x="509" y="477"/>
                    <a:pt x="509" y="477"/>
                  </a:cubicBezTo>
                  <a:cubicBezTo>
                    <a:pt x="477" y="458"/>
                    <a:pt x="441" y="448"/>
                    <a:pt x="405" y="448"/>
                  </a:cubicBezTo>
                  <a:cubicBezTo>
                    <a:pt x="320" y="448"/>
                    <a:pt x="320" y="448"/>
                    <a:pt x="320" y="448"/>
                  </a:cubicBezTo>
                  <a:cubicBezTo>
                    <a:pt x="249" y="448"/>
                    <a:pt x="192" y="505"/>
                    <a:pt x="192" y="576"/>
                  </a:cubicBezTo>
                  <a:cubicBezTo>
                    <a:pt x="192" y="1088"/>
                    <a:pt x="192" y="1088"/>
                    <a:pt x="192" y="1088"/>
                  </a:cubicBezTo>
                  <a:cubicBezTo>
                    <a:pt x="192" y="1159"/>
                    <a:pt x="249" y="1216"/>
                    <a:pt x="320" y="1216"/>
                  </a:cubicBezTo>
                  <a:cubicBezTo>
                    <a:pt x="384" y="1216"/>
                    <a:pt x="384" y="1216"/>
                    <a:pt x="384" y="1216"/>
                  </a:cubicBezTo>
                  <a:cubicBezTo>
                    <a:pt x="512" y="1216"/>
                    <a:pt x="512" y="1216"/>
                    <a:pt x="512" y="1216"/>
                  </a:cubicBezTo>
                  <a:cubicBezTo>
                    <a:pt x="704" y="1216"/>
                    <a:pt x="704" y="1216"/>
                    <a:pt x="704" y="1216"/>
                  </a:cubicBezTo>
                  <a:cubicBezTo>
                    <a:pt x="704" y="1664"/>
                    <a:pt x="704" y="1664"/>
                    <a:pt x="704" y="1664"/>
                  </a:cubicBezTo>
                  <a:cubicBezTo>
                    <a:pt x="704" y="1699"/>
                    <a:pt x="733" y="1728"/>
                    <a:pt x="768" y="1728"/>
                  </a:cubicBezTo>
                  <a:cubicBezTo>
                    <a:pt x="960" y="1728"/>
                    <a:pt x="960" y="1728"/>
                    <a:pt x="960" y="1728"/>
                  </a:cubicBezTo>
                  <a:cubicBezTo>
                    <a:pt x="995" y="1728"/>
                    <a:pt x="1024" y="1699"/>
                    <a:pt x="1024" y="1664"/>
                  </a:cubicBezTo>
                  <a:cubicBezTo>
                    <a:pt x="1024" y="1629"/>
                    <a:pt x="995" y="1600"/>
                    <a:pt x="960" y="1600"/>
                  </a:cubicBezTo>
                  <a:close/>
                </a:path>
              </a:pathLst>
            </a:custGeom>
            <a:solidFill>
              <a:schemeClr val="bg1"/>
            </a:solidFill>
            <a:ln>
              <a:noFill/>
            </a:ln>
          </p:spPr>
          <p:txBody>
            <a:bodyPr vert="horz" wrap="square" lIns="91427" tIns="45713" rIns="91427" bIns="45713" numCol="1" anchor="t" anchorCtr="0" compatLnSpc="1">
              <a:prstTxWarp prst="textNoShape">
                <a:avLst/>
              </a:prstTxWarp>
            </a:bodyPr>
            <a:lstStyle/>
            <a:p>
              <a:pPr defTabSz="932563">
                <a:lnSpc>
                  <a:spcPct val="90000"/>
                </a:lnSpc>
              </a:pPr>
              <a:endParaRPr lang="en-US">
                <a:solidFill>
                  <a:srgbClr val="505050"/>
                </a:solidFill>
                <a:latin typeface="Segoe UI"/>
              </a:endParaRPr>
            </a:p>
          </p:txBody>
        </p:sp>
      </p:grpSp>
      <p:grpSp>
        <p:nvGrpSpPr>
          <p:cNvPr id="6" name="Group 5"/>
          <p:cNvGrpSpPr/>
          <p:nvPr/>
        </p:nvGrpSpPr>
        <p:grpSpPr>
          <a:xfrm>
            <a:off x="6766878" y="3363759"/>
            <a:ext cx="5396547" cy="2022092"/>
            <a:chOff x="6766878" y="3363759"/>
            <a:chExt cx="5396547" cy="2022092"/>
          </a:xfrm>
        </p:grpSpPr>
        <p:sp>
          <p:nvSpPr>
            <p:cNvPr id="44" name="TextBox 43"/>
            <p:cNvSpPr txBox="1"/>
            <p:nvPr/>
          </p:nvSpPr>
          <p:spPr>
            <a:xfrm>
              <a:off x="8689270" y="3363759"/>
              <a:ext cx="3474155" cy="2022092"/>
            </a:xfrm>
            <a:prstGeom prst="rect">
              <a:avLst/>
            </a:prstGeom>
            <a:solidFill>
              <a:schemeClr val="bg1">
                <a:lumMod val="95000"/>
              </a:schemeClr>
            </a:solidFill>
          </p:spPr>
          <p:txBody>
            <a:bodyPr wrap="square" lIns="182880" tIns="146304" rIns="182880" bIns="146304" rtlCol="0" anchor="t" anchorCtr="0">
              <a:noAutofit/>
            </a:bodyPr>
            <a:lstStyle/>
            <a:p>
              <a:pPr defTabSz="907965" fontAlgn="base">
                <a:lnSpc>
                  <a:spcPct val="90000"/>
                </a:lnSpc>
                <a:spcBef>
                  <a:spcPts val="600"/>
                </a:spcBef>
                <a:defRPr/>
              </a:pPr>
              <a:r>
                <a:rPr lang="en-US" sz="2400" b="1" kern="0" dirty="0">
                  <a:gradFill>
                    <a:gsLst>
                      <a:gs pos="52475">
                        <a:schemeClr val="accent2"/>
                      </a:gs>
                      <a:gs pos="40000">
                        <a:schemeClr val="accent2"/>
                      </a:gs>
                    </a:gsLst>
                    <a:lin ang="5400000" scaled="0"/>
                  </a:gradFill>
                  <a:latin typeface="+mj-lt"/>
                  <a:cs typeface="Segoe UI Semibold" panose="020B0702040204020203" pitchFamily="34" charset="0"/>
                </a:rPr>
                <a:t>DevOps</a:t>
              </a:r>
            </a:p>
            <a:p>
              <a:pPr marL="171450" indent="-171450" defTabSz="932563" fontAlgn="base">
                <a:lnSpc>
                  <a:spcPct val="90000"/>
                </a:lnSpc>
                <a:spcBef>
                  <a:spcPts val="600"/>
                </a:spcBef>
                <a:buFont typeface="Arial" panose="020B0604020202020204" pitchFamily="34" charset="0"/>
                <a:buChar char="•"/>
              </a:pPr>
              <a:r>
                <a:rPr lang="en-US" sz="1200" kern="0" dirty="0">
                  <a:gradFill>
                    <a:gsLst>
                      <a:gs pos="7921">
                        <a:schemeClr val="tx1"/>
                      </a:gs>
                      <a:gs pos="30693">
                        <a:schemeClr val="tx1"/>
                      </a:gs>
                    </a:gsLst>
                    <a:lin ang="5400000" scaled="0"/>
                  </a:gradFill>
                  <a:cs typeface="Segoe UI Semibold" panose="020B0702040204020203" pitchFamily="34" charset="0"/>
                </a:rPr>
                <a:t>Integrate people, process, and tools for </a:t>
              </a:r>
              <a:br>
                <a:rPr lang="en-US" sz="1200" kern="0" dirty="0">
                  <a:gradFill>
                    <a:gsLst>
                      <a:gs pos="7921">
                        <a:schemeClr val="tx1"/>
                      </a:gs>
                      <a:gs pos="30693">
                        <a:schemeClr val="tx1"/>
                      </a:gs>
                    </a:gsLst>
                    <a:lin ang="5400000" scaled="0"/>
                  </a:gradFill>
                  <a:cs typeface="Segoe UI Semibold" panose="020B0702040204020203" pitchFamily="34" charset="0"/>
                </a:rPr>
              </a:br>
              <a:r>
                <a:rPr lang="en-US" sz="1200" kern="0" dirty="0">
                  <a:gradFill>
                    <a:gsLst>
                      <a:gs pos="7921">
                        <a:schemeClr val="tx1"/>
                      </a:gs>
                      <a:gs pos="30693">
                        <a:schemeClr val="tx1"/>
                      </a:gs>
                    </a:gsLst>
                    <a:lin ang="5400000" scaled="0"/>
                  </a:gradFill>
                  <a:cs typeface="Segoe UI Semibold" panose="020B0702040204020203" pitchFamily="34" charset="0"/>
                </a:rPr>
                <a:t>an optimized app development process</a:t>
              </a:r>
            </a:p>
            <a:p>
              <a:pPr marL="171450" indent="-171450" defTabSz="932563" fontAlgn="base">
                <a:lnSpc>
                  <a:spcPct val="90000"/>
                </a:lnSpc>
                <a:spcBef>
                  <a:spcPts val="600"/>
                </a:spcBef>
                <a:buFont typeface="Arial" panose="020B0604020202020204" pitchFamily="34" charset="0"/>
                <a:buChar char="•"/>
              </a:pPr>
              <a:r>
                <a:rPr lang="en-US" sz="1200" kern="0" dirty="0">
                  <a:gradFill>
                    <a:gsLst>
                      <a:gs pos="7921">
                        <a:schemeClr val="tx1"/>
                      </a:gs>
                      <a:gs pos="30693">
                        <a:schemeClr val="tx1"/>
                      </a:gs>
                    </a:gsLst>
                    <a:lin ang="5400000" scaled="0"/>
                  </a:gradFill>
                  <a:cs typeface="Segoe UI Semibold" panose="020B0702040204020203" pitchFamily="34" charset="0"/>
                </a:rPr>
                <a:t>Operations focus on standardized infrastructure</a:t>
              </a:r>
            </a:p>
            <a:p>
              <a:pPr marL="171450" indent="-171450" defTabSz="932563" fontAlgn="base">
                <a:lnSpc>
                  <a:spcPct val="90000"/>
                </a:lnSpc>
                <a:spcBef>
                  <a:spcPts val="600"/>
                </a:spcBef>
                <a:buFont typeface="Arial" panose="020B0604020202020204" pitchFamily="34" charset="0"/>
                <a:buChar char="•"/>
              </a:pPr>
              <a:r>
                <a:rPr lang="en-US" sz="1200" kern="0" dirty="0">
                  <a:gradFill>
                    <a:gsLst>
                      <a:gs pos="7921">
                        <a:schemeClr val="tx1"/>
                      </a:gs>
                      <a:gs pos="30693">
                        <a:schemeClr val="tx1"/>
                      </a:gs>
                    </a:gsLst>
                    <a:lin ang="5400000" scaled="0"/>
                  </a:gradFill>
                  <a:cs typeface="Segoe UI Semibold" panose="020B0702040204020203" pitchFamily="34" charset="0"/>
                </a:rPr>
                <a:t>Developers focus on building, deploying, and testing apps</a:t>
              </a:r>
            </a:p>
          </p:txBody>
        </p:sp>
        <p:sp>
          <p:nvSpPr>
            <p:cNvPr id="54" name="Rectangle 37"/>
            <p:cNvSpPr>
              <a:spLocks noChangeArrowheads="1"/>
            </p:cNvSpPr>
            <p:nvPr/>
          </p:nvSpPr>
          <p:spPr bwMode="auto">
            <a:xfrm>
              <a:off x="6766878" y="3367339"/>
              <a:ext cx="1922392" cy="2018512"/>
            </a:xfrm>
            <a:prstGeom prst="rect">
              <a:avLst/>
            </a:prstGeom>
            <a:solidFill>
              <a:schemeClr val="tx1"/>
            </a:solidFill>
            <a:ln>
              <a:noFill/>
            </a:ln>
          </p:spPr>
          <p:txBody>
            <a:bodyPr vert="horz" wrap="square" lIns="75730" tIns="37833" rIns="75730" bIns="37833" numCol="1" anchor="ctr" anchorCtr="0" compatLnSpc="1">
              <a:prstTxWarp prst="textNoShape">
                <a:avLst/>
              </a:prstTxWarp>
            </a:bodyPr>
            <a:lstStyle/>
            <a:p>
              <a:pPr defTabSz="907965" fontAlgn="base">
                <a:lnSpc>
                  <a:spcPct val="90000"/>
                </a:lnSpc>
                <a:spcBef>
                  <a:spcPct val="0"/>
                </a:spcBef>
                <a:spcAft>
                  <a:spcPct val="0"/>
                </a:spcAft>
                <a:defRPr/>
              </a:pPr>
              <a:endParaRPr lang="en-US" sz="2400" b="1" kern="0" dirty="0">
                <a:solidFill>
                  <a:srgbClr val="505050"/>
                </a:solidFill>
                <a:latin typeface="Segoe UI Light"/>
              </a:endParaRPr>
            </a:p>
          </p:txBody>
        </p:sp>
        <p:sp>
          <p:nvSpPr>
            <p:cNvPr id="23" name="Freeform 6"/>
            <p:cNvSpPr>
              <a:spLocks noChangeAspect="1" noEditPoints="1"/>
            </p:cNvSpPr>
            <p:nvPr/>
          </p:nvSpPr>
          <p:spPr bwMode="auto">
            <a:xfrm>
              <a:off x="7165086" y="4096563"/>
              <a:ext cx="1125976" cy="560064"/>
            </a:xfrm>
            <a:custGeom>
              <a:avLst/>
              <a:gdLst>
                <a:gd name="T0" fmla="*/ 77 w 326"/>
                <a:gd name="T1" fmla="*/ 15 h 162"/>
                <a:gd name="T2" fmla="*/ 48 w 326"/>
                <a:gd name="T3" fmla="*/ 15 h 162"/>
                <a:gd name="T4" fmla="*/ 279 w 326"/>
                <a:gd name="T5" fmla="*/ 3 h 162"/>
                <a:gd name="T6" fmla="*/ 279 w 326"/>
                <a:gd name="T7" fmla="*/ 33 h 162"/>
                <a:gd name="T8" fmla="*/ 279 w 326"/>
                <a:gd name="T9" fmla="*/ 3 h 162"/>
                <a:gd name="T10" fmla="*/ 140 w 326"/>
                <a:gd name="T11" fmla="*/ 65 h 162"/>
                <a:gd name="T12" fmla="*/ 138 w 326"/>
                <a:gd name="T13" fmla="*/ 62 h 162"/>
                <a:gd name="T14" fmla="*/ 293 w 326"/>
                <a:gd name="T15" fmla="*/ 33 h 162"/>
                <a:gd name="T16" fmla="*/ 280 w 326"/>
                <a:gd name="T17" fmla="*/ 45 h 162"/>
                <a:gd name="T18" fmla="*/ 268 w 326"/>
                <a:gd name="T19" fmla="*/ 55 h 162"/>
                <a:gd name="T20" fmla="*/ 229 w 326"/>
                <a:gd name="T21" fmla="*/ 62 h 162"/>
                <a:gd name="T22" fmla="*/ 228 w 326"/>
                <a:gd name="T23" fmla="*/ 58 h 162"/>
                <a:gd name="T24" fmla="*/ 222 w 326"/>
                <a:gd name="T25" fmla="*/ 62 h 162"/>
                <a:gd name="T26" fmla="*/ 222 w 326"/>
                <a:gd name="T27" fmla="*/ 71 h 162"/>
                <a:gd name="T28" fmla="*/ 193 w 326"/>
                <a:gd name="T29" fmla="*/ 36 h 162"/>
                <a:gd name="T30" fmla="*/ 171 w 326"/>
                <a:gd name="T31" fmla="*/ 49 h 162"/>
                <a:gd name="T32" fmla="*/ 148 w 326"/>
                <a:gd name="T33" fmla="*/ 36 h 162"/>
                <a:gd name="T34" fmla="*/ 138 w 326"/>
                <a:gd name="T35" fmla="*/ 62 h 162"/>
                <a:gd name="T36" fmla="*/ 151 w 326"/>
                <a:gd name="T37" fmla="*/ 40 h 162"/>
                <a:gd name="T38" fmla="*/ 164 w 326"/>
                <a:gd name="T39" fmla="*/ 62 h 162"/>
                <a:gd name="T40" fmla="*/ 166 w 326"/>
                <a:gd name="T41" fmla="*/ 58 h 162"/>
                <a:gd name="T42" fmla="*/ 174 w 326"/>
                <a:gd name="T43" fmla="*/ 71 h 162"/>
                <a:gd name="T44" fmla="*/ 140 w 326"/>
                <a:gd name="T45" fmla="*/ 68 h 162"/>
                <a:gd name="T46" fmla="*/ 103 w 326"/>
                <a:gd name="T47" fmla="*/ 68 h 162"/>
                <a:gd name="T48" fmla="*/ 93 w 326"/>
                <a:gd name="T49" fmla="*/ 71 h 162"/>
                <a:gd name="T50" fmla="*/ 119 w 326"/>
                <a:gd name="T51" fmla="*/ 68 h 162"/>
                <a:gd name="T52" fmla="*/ 74 w 326"/>
                <a:gd name="T53" fmla="*/ 62 h 162"/>
                <a:gd name="T54" fmla="*/ 62 w 326"/>
                <a:gd name="T55" fmla="*/ 48 h 162"/>
                <a:gd name="T56" fmla="*/ 22 w 326"/>
                <a:gd name="T57" fmla="*/ 97 h 162"/>
                <a:gd name="T58" fmla="*/ 32 w 326"/>
                <a:gd name="T59" fmla="*/ 110 h 162"/>
                <a:gd name="T60" fmla="*/ 67 w 326"/>
                <a:gd name="T61" fmla="*/ 110 h 162"/>
                <a:gd name="T62" fmla="*/ 109 w 326"/>
                <a:gd name="T63" fmla="*/ 162 h 162"/>
                <a:gd name="T64" fmla="*/ 97 w 326"/>
                <a:gd name="T65" fmla="*/ 136 h 162"/>
                <a:gd name="T66" fmla="*/ 90 w 326"/>
                <a:gd name="T67" fmla="*/ 87 h 162"/>
                <a:gd name="T68" fmla="*/ 61 w 326"/>
                <a:gd name="T69" fmla="*/ 81 h 162"/>
                <a:gd name="T70" fmla="*/ 271 w 326"/>
                <a:gd name="T71" fmla="*/ 87 h 162"/>
                <a:gd name="T72" fmla="*/ 239 w 326"/>
                <a:gd name="T73" fmla="*/ 94 h 162"/>
                <a:gd name="T74" fmla="*/ 236 w 326"/>
                <a:gd name="T75" fmla="*/ 162 h 162"/>
                <a:gd name="T76" fmla="*/ 264 w 326"/>
                <a:gd name="T77" fmla="*/ 110 h 162"/>
                <a:gd name="T78" fmla="*/ 303 w 326"/>
                <a:gd name="T79" fmla="*/ 100 h 162"/>
                <a:gd name="T80" fmla="*/ 293 w 326"/>
                <a:gd name="T81" fmla="*/ 33 h 162"/>
                <a:gd name="T82" fmla="*/ 226 w 326"/>
                <a:gd name="T83" fmla="*/ 70 h 162"/>
                <a:gd name="T84" fmla="*/ 226 w 326"/>
                <a:gd name="T85" fmla="*/ 71 h 162"/>
                <a:gd name="T86" fmla="*/ 6 w 326"/>
                <a:gd name="T87" fmla="*/ 107 h 162"/>
                <a:gd name="T88" fmla="*/ 16 w 326"/>
                <a:gd name="T89" fmla="*/ 162 h 162"/>
                <a:gd name="T90" fmla="*/ 9 w 326"/>
                <a:gd name="T91" fmla="*/ 62 h 162"/>
                <a:gd name="T92" fmla="*/ 316 w 326"/>
                <a:gd name="T93" fmla="*/ 62 h 162"/>
                <a:gd name="T94" fmla="*/ 310 w 326"/>
                <a:gd name="T95" fmla="*/ 162 h 162"/>
                <a:gd name="T96" fmla="*/ 319 w 326"/>
                <a:gd name="T97" fmla="*/ 107 h 162"/>
                <a:gd name="T98" fmla="*/ 316 w 326"/>
                <a:gd name="T99" fmla="*/ 62 h 162"/>
                <a:gd name="T100" fmla="*/ 142 w 326"/>
                <a:gd name="T101" fmla="*/ 97 h 162"/>
                <a:gd name="T102" fmla="*/ 150 w 326"/>
                <a:gd name="T103" fmla="*/ 153 h 162"/>
                <a:gd name="T104" fmla="*/ 171 w 326"/>
                <a:gd name="T105" fmla="*/ 162 h 162"/>
                <a:gd name="T106" fmla="*/ 151 w 326"/>
                <a:gd name="T107" fmla="*/ 87 h 162"/>
                <a:gd name="T108" fmla="*/ 180 w 326"/>
                <a:gd name="T109" fmla="*/ 97 h 162"/>
                <a:gd name="T110" fmla="*/ 197 w 326"/>
                <a:gd name="T111" fmla="*/ 162 h 162"/>
                <a:gd name="T112" fmla="*/ 199 w 326"/>
                <a:gd name="T113" fmla="*/ 100 h 162"/>
                <a:gd name="T114" fmla="*/ 190 w 326"/>
                <a:gd name="T115" fmla="*/ 87 h 162"/>
                <a:gd name="T116" fmla="*/ 185 w 326"/>
                <a:gd name="T117" fmla="*/ 15 h 162"/>
                <a:gd name="T118" fmla="*/ 156 w 326"/>
                <a:gd name="T119" fmla="*/ 1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162">
                  <a:moveTo>
                    <a:pt x="62" y="0"/>
                  </a:moveTo>
                  <a:cubicBezTo>
                    <a:pt x="70" y="0"/>
                    <a:pt x="77" y="7"/>
                    <a:pt x="77" y="15"/>
                  </a:cubicBezTo>
                  <a:cubicBezTo>
                    <a:pt x="77" y="23"/>
                    <a:pt x="70" y="29"/>
                    <a:pt x="62" y="29"/>
                  </a:cubicBezTo>
                  <a:cubicBezTo>
                    <a:pt x="54" y="29"/>
                    <a:pt x="48" y="23"/>
                    <a:pt x="48" y="15"/>
                  </a:cubicBezTo>
                  <a:cubicBezTo>
                    <a:pt x="48" y="7"/>
                    <a:pt x="54" y="0"/>
                    <a:pt x="62" y="0"/>
                  </a:cubicBezTo>
                  <a:close/>
                  <a:moveTo>
                    <a:pt x="279" y="3"/>
                  </a:moveTo>
                  <a:cubicBezTo>
                    <a:pt x="287" y="3"/>
                    <a:pt x="293" y="10"/>
                    <a:pt x="293" y="18"/>
                  </a:cubicBezTo>
                  <a:cubicBezTo>
                    <a:pt x="293" y="26"/>
                    <a:pt x="287" y="33"/>
                    <a:pt x="279" y="33"/>
                  </a:cubicBezTo>
                  <a:cubicBezTo>
                    <a:pt x="271" y="33"/>
                    <a:pt x="264" y="26"/>
                    <a:pt x="264" y="18"/>
                  </a:cubicBezTo>
                  <a:cubicBezTo>
                    <a:pt x="264" y="10"/>
                    <a:pt x="271" y="3"/>
                    <a:pt x="279" y="3"/>
                  </a:cubicBezTo>
                  <a:close/>
                  <a:moveTo>
                    <a:pt x="137" y="65"/>
                  </a:moveTo>
                  <a:cubicBezTo>
                    <a:pt x="140" y="65"/>
                    <a:pt x="140" y="65"/>
                    <a:pt x="140" y="65"/>
                  </a:cubicBezTo>
                  <a:cubicBezTo>
                    <a:pt x="141" y="62"/>
                    <a:pt x="141" y="62"/>
                    <a:pt x="141" y="62"/>
                  </a:cubicBezTo>
                  <a:cubicBezTo>
                    <a:pt x="138" y="62"/>
                    <a:pt x="138" y="62"/>
                    <a:pt x="138" y="62"/>
                  </a:cubicBezTo>
                  <a:lnTo>
                    <a:pt x="137" y="65"/>
                  </a:lnTo>
                  <a:close/>
                  <a:moveTo>
                    <a:pt x="293" y="33"/>
                  </a:moveTo>
                  <a:cubicBezTo>
                    <a:pt x="284" y="36"/>
                    <a:pt x="284" y="36"/>
                    <a:pt x="284" y="36"/>
                  </a:cubicBezTo>
                  <a:cubicBezTo>
                    <a:pt x="280" y="45"/>
                    <a:pt x="280" y="45"/>
                    <a:pt x="280" y="45"/>
                  </a:cubicBezTo>
                  <a:cubicBezTo>
                    <a:pt x="277" y="36"/>
                    <a:pt x="277" y="36"/>
                    <a:pt x="277" y="36"/>
                  </a:cubicBezTo>
                  <a:cubicBezTo>
                    <a:pt x="268" y="55"/>
                    <a:pt x="268" y="55"/>
                    <a:pt x="268" y="55"/>
                  </a:cubicBezTo>
                  <a:cubicBezTo>
                    <a:pt x="245" y="62"/>
                    <a:pt x="245" y="62"/>
                    <a:pt x="245" y="62"/>
                  </a:cubicBezTo>
                  <a:cubicBezTo>
                    <a:pt x="229" y="62"/>
                    <a:pt x="229" y="62"/>
                    <a:pt x="229" y="62"/>
                  </a:cubicBezTo>
                  <a:cubicBezTo>
                    <a:pt x="232" y="55"/>
                    <a:pt x="232" y="55"/>
                    <a:pt x="232" y="55"/>
                  </a:cubicBezTo>
                  <a:cubicBezTo>
                    <a:pt x="230" y="55"/>
                    <a:pt x="228" y="57"/>
                    <a:pt x="228" y="58"/>
                  </a:cubicBezTo>
                  <a:cubicBezTo>
                    <a:pt x="226" y="62"/>
                    <a:pt x="226" y="62"/>
                    <a:pt x="226" y="62"/>
                  </a:cubicBezTo>
                  <a:cubicBezTo>
                    <a:pt x="222" y="62"/>
                    <a:pt x="222" y="62"/>
                    <a:pt x="222" y="62"/>
                  </a:cubicBezTo>
                  <a:cubicBezTo>
                    <a:pt x="222" y="64"/>
                    <a:pt x="223" y="66"/>
                    <a:pt x="224" y="67"/>
                  </a:cubicBezTo>
                  <a:cubicBezTo>
                    <a:pt x="222" y="71"/>
                    <a:pt x="222" y="71"/>
                    <a:pt x="222" y="71"/>
                  </a:cubicBezTo>
                  <a:cubicBezTo>
                    <a:pt x="209" y="71"/>
                    <a:pt x="209" y="71"/>
                    <a:pt x="209" y="71"/>
                  </a:cubicBezTo>
                  <a:cubicBezTo>
                    <a:pt x="206" y="55"/>
                    <a:pt x="203" y="36"/>
                    <a:pt x="193" y="36"/>
                  </a:cubicBezTo>
                  <a:cubicBezTo>
                    <a:pt x="177" y="35"/>
                    <a:pt x="177" y="35"/>
                    <a:pt x="177" y="35"/>
                  </a:cubicBezTo>
                  <a:cubicBezTo>
                    <a:pt x="171" y="49"/>
                    <a:pt x="171" y="49"/>
                    <a:pt x="171" y="49"/>
                  </a:cubicBezTo>
                  <a:cubicBezTo>
                    <a:pt x="164" y="35"/>
                    <a:pt x="164" y="35"/>
                    <a:pt x="164" y="35"/>
                  </a:cubicBezTo>
                  <a:cubicBezTo>
                    <a:pt x="148" y="36"/>
                    <a:pt x="148" y="36"/>
                    <a:pt x="148" y="36"/>
                  </a:cubicBezTo>
                  <a:cubicBezTo>
                    <a:pt x="140" y="36"/>
                    <a:pt x="137" y="48"/>
                    <a:pt x="134" y="62"/>
                  </a:cubicBezTo>
                  <a:cubicBezTo>
                    <a:pt x="138" y="62"/>
                    <a:pt x="138" y="62"/>
                    <a:pt x="138" y="62"/>
                  </a:cubicBezTo>
                  <a:cubicBezTo>
                    <a:pt x="149" y="36"/>
                    <a:pt x="149" y="36"/>
                    <a:pt x="149" y="36"/>
                  </a:cubicBezTo>
                  <a:cubicBezTo>
                    <a:pt x="151" y="36"/>
                    <a:pt x="152" y="38"/>
                    <a:pt x="151" y="40"/>
                  </a:cubicBezTo>
                  <a:cubicBezTo>
                    <a:pt x="141" y="62"/>
                    <a:pt x="141" y="62"/>
                    <a:pt x="141" y="62"/>
                  </a:cubicBezTo>
                  <a:cubicBezTo>
                    <a:pt x="164" y="62"/>
                    <a:pt x="164" y="62"/>
                    <a:pt x="164" y="62"/>
                  </a:cubicBezTo>
                  <a:cubicBezTo>
                    <a:pt x="161" y="55"/>
                    <a:pt x="161" y="55"/>
                    <a:pt x="161" y="55"/>
                  </a:cubicBezTo>
                  <a:cubicBezTo>
                    <a:pt x="163" y="55"/>
                    <a:pt x="165" y="57"/>
                    <a:pt x="166" y="58"/>
                  </a:cubicBezTo>
                  <a:cubicBezTo>
                    <a:pt x="167" y="62"/>
                    <a:pt x="167" y="62"/>
                    <a:pt x="167" y="62"/>
                  </a:cubicBezTo>
                  <a:cubicBezTo>
                    <a:pt x="174" y="63"/>
                    <a:pt x="174" y="71"/>
                    <a:pt x="174" y="71"/>
                  </a:cubicBezTo>
                  <a:cubicBezTo>
                    <a:pt x="137" y="71"/>
                    <a:pt x="137" y="71"/>
                    <a:pt x="137" y="71"/>
                  </a:cubicBezTo>
                  <a:cubicBezTo>
                    <a:pt x="138" y="71"/>
                    <a:pt x="140" y="70"/>
                    <a:pt x="140" y="68"/>
                  </a:cubicBezTo>
                  <a:cubicBezTo>
                    <a:pt x="119" y="68"/>
                    <a:pt x="119" y="68"/>
                    <a:pt x="119" y="68"/>
                  </a:cubicBezTo>
                  <a:cubicBezTo>
                    <a:pt x="103" y="68"/>
                    <a:pt x="103" y="68"/>
                    <a:pt x="103" y="68"/>
                  </a:cubicBezTo>
                  <a:cubicBezTo>
                    <a:pt x="103" y="70"/>
                    <a:pt x="104" y="71"/>
                    <a:pt x="106" y="71"/>
                  </a:cubicBezTo>
                  <a:cubicBezTo>
                    <a:pt x="93" y="71"/>
                    <a:pt x="93" y="71"/>
                    <a:pt x="93" y="71"/>
                  </a:cubicBezTo>
                  <a:cubicBezTo>
                    <a:pt x="106" y="65"/>
                    <a:pt x="106" y="65"/>
                    <a:pt x="106" y="65"/>
                  </a:cubicBezTo>
                  <a:cubicBezTo>
                    <a:pt x="119" y="68"/>
                    <a:pt x="119" y="68"/>
                    <a:pt x="119" y="68"/>
                  </a:cubicBezTo>
                  <a:cubicBezTo>
                    <a:pt x="119" y="62"/>
                    <a:pt x="103" y="58"/>
                    <a:pt x="103" y="58"/>
                  </a:cubicBezTo>
                  <a:cubicBezTo>
                    <a:pt x="74" y="62"/>
                    <a:pt x="74" y="62"/>
                    <a:pt x="74" y="62"/>
                  </a:cubicBezTo>
                  <a:cubicBezTo>
                    <a:pt x="64" y="36"/>
                    <a:pt x="64" y="36"/>
                    <a:pt x="64" y="36"/>
                  </a:cubicBezTo>
                  <a:cubicBezTo>
                    <a:pt x="62" y="48"/>
                    <a:pt x="62" y="48"/>
                    <a:pt x="62" y="48"/>
                  </a:cubicBezTo>
                  <a:cubicBezTo>
                    <a:pt x="45" y="29"/>
                    <a:pt x="45" y="29"/>
                    <a:pt x="45" y="29"/>
                  </a:cubicBezTo>
                  <a:cubicBezTo>
                    <a:pt x="45" y="29"/>
                    <a:pt x="22" y="39"/>
                    <a:pt x="22" y="97"/>
                  </a:cubicBezTo>
                  <a:cubicBezTo>
                    <a:pt x="22" y="100"/>
                    <a:pt x="22" y="100"/>
                    <a:pt x="22" y="100"/>
                  </a:cubicBezTo>
                  <a:cubicBezTo>
                    <a:pt x="22" y="106"/>
                    <a:pt x="27" y="110"/>
                    <a:pt x="32" y="110"/>
                  </a:cubicBezTo>
                  <a:cubicBezTo>
                    <a:pt x="38" y="110"/>
                    <a:pt x="38" y="110"/>
                    <a:pt x="38" y="110"/>
                  </a:cubicBezTo>
                  <a:cubicBezTo>
                    <a:pt x="67" y="110"/>
                    <a:pt x="67" y="110"/>
                    <a:pt x="67" y="110"/>
                  </a:cubicBezTo>
                  <a:cubicBezTo>
                    <a:pt x="87" y="162"/>
                    <a:pt x="87" y="162"/>
                    <a:pt x="87" y="162"/>
                  </a:cubicBezTo>
                  <a:cubicBezTo>
                    <a:pt x="109" y="162"/>
                    <a:pt x="109" y="162"/>
                    <a:pt x="109" y="162"/>
                  </a:cubicBezTo>
                  <a:cubicBezTo>
                    <a:pt x="109" y="157"/>
                    <a:pt x="107" y="154"/>
                    <a:pt x="103" y="152"/>
                  </a:cubicBezTo>
                  <a:cubicBezTo>
                    <a:pt x="97" y="136"/>
                    <a:pt x="97" y="136"/>
                    <a:pt x="97" y="136"/>
                  </a:cubicBezTo>
                  <a:cubicBezTo>
                    <a:pt x="97" y="94"/>
                    <a:pt x="97" y="94"/>
                    <a:pt x="97" y="94"/>
                  </a:cubicBezTo>
                  <a:cubicBezTo>
                    <a:pt x="97" y="90"/>
                    <a:pt x="94" y="87"/>
                    <a:pt x="90" y="87"/>
                  </a:cubicBezTo>
                  <a:cubicBezTo>
                    <a:pt x="64" y="87"/>
                    <a:pt x="64" y="87"/>
                    <a:pt x="64" y="87"/>
                  </a:cubicBezTo>
                  <a:cubicBezTo>
                    <a:pt x="61" y="81"/>
                    <a:pt x="61" y="81"/>
                    <a:pt x="61" y="81"/>
                  </a:cubicBezTo>
                  <a:cubicBezTo>
                    <a:pt x="271" y="81"/>
                    <a:pt x="271" y="81"/>
                    <a:pt x="271" y="81"/>
                  </a:cubicBezTo>
                  <a:cubicBezTo>
                    <a:pt x="271" y="87"/>
                    <a:pt x="271" y="87"/>
                    <a:pt x="271" y="87"/>
                  </a:cubicBezTo>
                  <a:cubicBezTo>
                    <a:pt x="245" y="87"/>
                    <a:pt x="245" y="87"/>
                    <a:pt x="245" y="87"/>
                  </a:cubicBezTo>
                  <a:cubicBezTo>
                    <a:pt x="241" y="87"/>
                    <a:pt x="239" y="90"/>
                    <a:pt x="239" y="94"/>
                  </a:cubicBezTo>
                  <a:cubicBezTo>
                    <a:pt x="242" y="152"/>
                    <a:pt x="242" y="152"/>
                    <a:pt x="242" y="152"/>
                  </a:cubicBezTo>
                  <a:cubicBezTo>
                    <a:pt x="237" y="153"/>
                    <a:pt x="234" y="157"/>
                    <a:pt x="236" y="162"/>
                  </a:cubicBezTo>
                  <a:cubicBezTo>
                    <a:pt x="258" y="162"/>
                    <a:pt x="258" y="162"/>
                    <a:pt x="258" y="162"/>
                  </a:cubicBezTo>
                  <a:cubicBezTo>
                    <a:pt x="264" y="110"/>
                    <a:pt x="264" y="110"/>
                    <a:pt x="264" y="110"/>
                  </a:cubicBezTo>
                  <a:cubicBezTo>
                    <a:pt x="293" y="110"/>
                    <a:pt x="293" y="110"/>
                    <a:pt x="293" y="110"/>
                  </a:cubicBezTo>
                  <a:cubicBezTo>
                    <a:pt x="299" y="110"/>
                    <a:pt x="303" y="106"/>
                    <a:pt x="303" y="100"/>
                  </a:cubicBezTo>
                  <a:cubicBezTo>
                    <a:pt x="303" y="97"/>
                    <a:pt x="303" y="97"/>
                    <a:pt x="303" y="97"/>
                  </a:cubicBezTo>
                  <a:cubicBezTo>
                    <a:pt x="303" y="39"/>
                    <a:pt x="293" y="33"/>
                    <a:pt x="293" y="33"/>
                  </a:cubicBezTo>
                  <a:close/>
                  <a:moveTo>
                    <a:pt x="226" y="71"/>
                  </a:moveTo>
                  <a:cubicBezTo>
                    <a:pt x="226" y="70"/>
                    <a:pt x="226" y="70"/>
                    <a:pt x="226" y="70"/>
                  </a:cubicBezTo>
                  <a:cubicBezTo>
                    <a:pt x="229" y="71"/>
                    <a:pt x="232" y="71"/>
                    <a:pt x="232" y="71"/>
                  </a:cubicBezTo>
                  <a:lnTo>
                    <a:pt x="226" y="71"/>
                  </a:lnTo>
                  <a:close/>
                  <a:moveTo>
                    <a:pt x="0" y="52"/>
                  </a:moveTo>
                  <a:cubicBezTo>
                    <a:pt x="6" y="107"/>
                    <a:pt x="6" y="107"/>
                    <a:pt x="6" y="107"/>
                  </a:cubicBezTo>
                  <a:cubicBezTo>
                    <a:pt x="6" y="152"/>
                    <a:pt x="6" y="152"/>
                    <a:pt x="6" y="152"/>
                  </a:cubicBezTo>
                  <a:cubicBezTo>
                    <a:pt x="6" y="157"/>
                    <a:pt x="11" y="162"/>
                    <a:pt x="16" y="162"/>
                  </a:cubicBezTo>
                  <a:cubicBezTo>
                    <a:pt x="16" y="107"/>
                    <a:pt x="16" y="107"/>
                    <a:pt x="16" y="107"/>
                  </a:cubicBezTo>
                  <a:cubicBezTo>
                    <a:pt x="9" y="62"/>
                    <a:pt x="9" y="62"/>
                    <a:pt x="9" y="62"/>
                  </a:cubicBezTo>
                  <a:cubicBezTo>
                    <a:pt x="9" y="56"/>
                    <a:pt x="5" y="52"/>
                    <a:pt x="0" y="52"/>
                  </a:cubicBezTo>
                  <a:close/>
                  <a:moveTo>
                    <a:pt x="316" y="62"/>
                  </a:moveTo>
                  <a:cubicBezTo>
                    <a:pt x="310" y="107"/>
                    <a:pt x="310" y="107"/>
                    <a:pt x="310" y="107"/>
                  </a:cubicBezTo>
                  <a:cubicBezTo>
                    <a:pt x="310" y="162"/>
                    <a:pt x="310" y="162"/>
                    <a:pt x="310" y="162"/>
                  </a:cubicBezTo>
                  <a:cubicBezTo>
                    <a:pt x="315" y="162"/>
                    <a:pt x="319" y="157"/>
                    <a:pt x="319" y="152"/>
                  </a:cubicBezTo>
                  <a:cubicBezTo>
                    <a:pt x="319" y="107"/>
                    <a:pt x="319" y="107"/>
                    <a:pt x="319" y="107"/>
                  </a:cubicBezTo>
                  <a:cubicBezTo>
                    <a:pt x="326" y="52"/>
                    <a:pt x="326" y="52"/>
                    <a:pt x="326" y="52"/>
                  </a:cubicBezTo>
                  <a:cubicBezTo>
                    <a:pt x="320" y="52"/>
                    <a:pt x="316" y="56"/>
                    <a:pt x="316" y="62"/>
                  </a:cubicBezTo>
                  <a:close/>
                  <a:moveTo>
                    <a:pt x="151" y="87"/>
                  </a:moveTo>
                  <a:cubicBezTo>
                    <a:pt x="146" y="87"/>
                    <a:pt x="142" y="92"/>
                    <a:pt x="142" y="97"/>
                  </a:cubicBezTo>
                  <a:cubicBezTo>
                    <a:pt x="142" y="98"/>
                    <a:pt x="142" y="99"/>
                    <a:pt x="142" y="100"/>
                  </a:cubicBezTo>
                  <a:cubicBezTo>
                    <a:pt x="150" y="153"/>
                    <a:pt x="150" y="153"/>
                    <a:pt x="150" y="153"/>
                  </a:cubicBezTo>
                  <a:cubicBezTo>
                    <a:pt x="147" y="155"/>
                    <a:pt x="145" y="158"/>
                    <a:pt x="145" y="162"/>
                  </a:cubicBezTo>
                  <a:cubicBezTo>
                    <a:pt x="171" y="162"/>
                    <a:pt x="171" y="162"/>
                    <a:pt x="171" y="162"/>
                  </a:cubicBezTo>
                  <a:cubicBezTo>
                    <a:pt x="161" y="97"/>
                    <a:pt x="161" y="97"/>
                    <a:pt x="161" y="97"/>
                  </a:cubicBezTo>
                  <a:cubicBezTo>
                    <a:pt x="161" y="92"/>
                    <a:pt x="157" y="87"/>
                    <a:pt x="151" y="87"/>
                  </a:cubicBezTo>
                  <a:close/>
                  <a:moveTo>
                    <a:pt x="190" y="87"/>
                  </a:moveTo>
                  <a:cubicBezTo>
                    <a:pt x="185" y="87"/>
                    <a:pt x="180" y="92"/>
                    <a:pt x="180" y="97"/>
                  </a:cubicBezTo>
                  <a:cubicBezTo>
                    <a:pt x="171" y="162"/>
                    <a:pt x="171" y="162"/>
                    <a:pt x="171" y="162"/>
                  </a:cubicBezTo>
                  <a:cubicBezTo>
                    <a:pt x="197" y="162"/>
                    <a:pt x="197" y="162"/>
                    <a:pt x="197" y="162"/>
                  </a:cubicBezTo>
                  <a:cubicBezTo>
                    <a:pt x="197" y="158"/>
                    <a:pt x="194" y="155"/>
                    <a:pt x="191" y="153"/>
                  </a:cubicBezTo>
                  <a:cubicBezTo>
                    <a:pt x="199" y="100"/>
                    <a:pt x="199" y="100"/>
                    <a:pt x="199" y="100"/>
                  </a:cubicBezTo>
                  <a:cubicBezTo>
                    <a:pt x="200" y="99"/>
                    <a:pt x="200" y="98"/>
                    <a:pt x="200" y="97"/>
                  </a:cubicBezTo>
                  <a:cubicBezTo>
                    <a:pt x="200" y="92"/>
                    <a:pt x="195" y="87"/>
                    <a:pt x="190" y="87"/>
                  </a:cubicBezTo>
                  <a:close/>
                  <a:moveTo>
                    <a:pt x="171" y="0"/>
                  </a:moveTo>
                  <a:cubicBezTo>
                    <a:pt x="179" y="0"/>
                    <a:pt x="185" y="7"/>
                    <a:pt x="185" y="15"/>
                  </a:cubicBezTo>
                  <a:cubicBezTo>
                    <a:pt x="185" y="23"/>
                    <a:pt x="179" y="29"/>
                    <a:pt x="171" y="29"/>
                  </a:cubicBezTo>
                  <a:cubicBezTo>
                    <a:pt x="163" y="29"/>
                    <a:pt x="156" y="23"/>
                    <a:pt x="156" y="15"/>
                  </a:cubicBezTo>
                  <a:cubicBezTo>
                    <a:pt x="156" y="7"/>
                    <a:pt x="163" y="0"/>
                    <a:pt x="171" y="0"/>
                  </a:cubicBez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lnSpc>
                  <a:spcPct val="90000"/>
                </a:lnSpc>
              </a:pPr>
              <a:endParaRPr lang="en-US">
                <a:solidFill>
                  <a:schemeClr val="accent2"/>
                </a:solidFill>
                <a:latin typeface="Segoe UI"/>
              </a:endParaRPr>
            </a:p>
          </p:txBody>
        </p:sp>
      </p:grpSp>
      <p:cxnSp>
        <p:nvCxnSpPr>
          <p:cNvPr id="49" name="Straight Arrow Connector 48"/>
          <p:cNvCxnSpPr/>
          <p:nvPr/>
        </p:nvCxnSpPr>
        <p:spPr>
          <a:xfrm rot="16200000" flipV="1">
            <a:off x="7733523" y="1678642"/>
            <a:ext cx="627035" cy="2743200"/>
          </a:xfrm>
          <a:prstGeom prst="bentConnector2">
            <a:avLst/>
          </a:prstGeom>
          <a:noFill/>
          <a:ln w="31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59" name="Straight Arrow Connector 48"/>
          <p:cNvCxnSpPr/>
          <p:nvPr/>
        </p:nvCxnSpPr>
        <p:spPr>
          <a:xfrm rot="5400000">
            <a:off x="7733523" y="4327769"/>
            <a:ext cx="627035" cy="2743200"/>
          </a:xfrm>
          <a:prstGeom prst="bentConnector2">
            <a:avLst/>
          </a:prstGeom>
          <a:noFill/>
          <a:ln w="31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Tree>
    <p:extLst>
      <p:ext uri="{BB962C8B-B14F-4D97-AF65-F5344CB8AC3E}">
        <p14:creationId xmlns:p14="http://schemas.microsoft.com/office/powerpoint/2010/main" val="13690948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2" presetClass="entr" presetSubtype="8" fill="hold" nodeType="withEffect">
                                  <p:stCondLst>
                                    <p:cond delay="600"/>
                                  </p:stCondLst>
                                  <p:childTnLst>
                                    <p:set>
                                      <p:cBhvr>
                                        <p:cTn id="14" dur="1" fill="hold">
                                          <p:stCondLst>
                                            <p:cond delay="0"/>
                                          </p:stCondLst>
                                        </p:cTn>
                                        <p:tgtEl>
                                          <p:spTgt spid="49"/>
                                        </p:tgtEl>
                                        <p:attrNameLst>
                                          <p:attrName>style.visibility</p:attrName>
                                        </p:attrNameLst>
                                      </p:cBhvr>
                                      <p:to>
                                        <p:strVal val="visible"/>
                                      </p:to>
                                    </p:set>
                                    <p:animEffect transition="in" filter="wipe(left)">
                                      <p:cBhvr>
                                        <p:cTn id="15" dur="300"/>
                                        <p:tgtEl>
                                          <p:spTgt spid="49"/>
                                        </p:tgtEl>
                                      </p:cBhvr>
                                    </p:animEffect>
                                  </p:childTnLst>
                                </p:cTn>
                              </p:par>
                              <p:par>
                                <p:cTn id="16" presetID="22" presetClass="entr" presetSubtype="8" fill="hold" nodeType="withEffect">
                                  <p:stCondLst>
                                    <p:cond delay="600"/>
                                  </p:stCondLst>
                                  <p:childTnLst>
                                    <p:set>
                                      <p:cBhvr>
                                        <p:cTn id="17" dur="1" fill="hold">
                                          <p:stCondLst>
                                            <p:cond delay="0"/>
                                          </p:stCondLst>
                                        </p:cTn>
                                        <p:tgtEl>
                                          <p:spTgt spid="59"/>
                                        </p:tgtEl>
                                        <p:attrNameLst>
                                          <p:attrName>style.visibility</p:attrName>
                                        </p:attrNameLst>
                                      </p:cBhvr>
                                      <p:to>
                                        <p:strVal val="visible"/>
                                      </p:to>
                                    </p:set>
                                    <p:animEffect transition="in" filter="wipe(left)">
                                      <p:cBhvr>
                                        <p:cTn id="18" dur="300"/>
                                        <p:tgtEl>
                                          <p:spTgt spid="59"/>
                                        </p:tgtEl>
                                      </p:cBhvr>
                                    </p:animEffect>
                                  </p:childTnLst>
                                </p:cTn>
                              </p:par>
                              <p:par>
                                <p:cTn id="19" presetID="2" presetClass="entr" presetSubtype="2" decel="100000" fill="hold" nodeType="withEffect">
                                  <p:stCondLst>
                                    <p:cond delay="6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1+#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p:txBody>
          <a:bodyPr/>
          <a:lstStyle/>
          <a:p>
            <a:r>
              <a:rPr lang="en-US" dirty="0"/>
              <a:t>Container runtime</a:t>
            </a:r>
          </a:p>
        </p:txBody>
      </p:sp>
      <p:sp>
        <p:nvSpPr>
          <p:cNvPr id="31" name="Rectangle 30"/>
          <p:cNvSpPr/>
          <p:nvPr/>
        </p:nvSpPr>
        <p:spPr bwMode="auto">
          <a:xfrm>
            <a:off x="461413" y="3635774"/>
            <a:ext cx="8046720" cy="849463"/>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a:t>
            </a:r>
            <a:br>
              <a:rPr lang="en-US" sz="2000" b="1" dirty="0">
                <a:gradFill>
                  <a:gsLst>
                    <a:gs pos="0">
                      <a:srgbClr val="FFFFFF"/>
                    </a:gs>
                    <a:gs pos="100000">
                      <a:srgbClr val="FFFFFF"/>
                    </a:gs>
                  </a:gsLst>
                  <a:lin ang="5400000" scaled="0"/>
                </a:gradFill>
                <a:latin typeface="+mj-lt"/>
                <a:ea typeface="Segoe UI" pitchFamily="34" charset="0"/>
                <a:cs typeface="Segoe UI" pitchFamily="34" charset="0"/>
              </a:rPr>
            </a:br>
            <a:r>
              <a:rPr lang="en-US" sz="2000" b="1" dirty="0">
                <a:gradFill>
                  <a:gsLst>
                    <a:gs pos="0">
                      <a:srgbClr val="FFFFFF"/>
                    </a:gs>
                    <a:gs pos="100000">
                      <a:srgbClr val="FFFFFF"/>
                    </a:gs>
                  </a:gsLst>
                  <a:lin ang="5400000" scaled="0"/>
                </a:gradFill>
                <a:latin typeface="+mj-lt"/>
                <a:ea typeface="Segoe UI" pitchFamily="34" charset="0"/>
                <a:cs typeface="Segoe UI" pitchFamily="34" charset="0"/>
              </a:rPr>
              <a:t>System</a:t>
            </a:r>
          </a:p>
        </p:txBody>
      </p:sp>
      <p:grpSp>
        <p:nvGrpSpPr>
          <p:cNvPr id="19" name="Group 18"/>
          <p:cNvGrpSpPr/>
          <p:nvPr/>
        </p:nvGrpSpPr>
        <p:grpSpPr>
          <a:xfrm>
            <a:off x="8704521" y="3746594"/>
            <a:ext cx="2044060" cy="627822"/>
            <a:chOff x="8704521" y="1712133"/>
            <a:chExt cx="2044060" cy="627822"/>
          </a:xfrm>
        </p:grpSpPr>
        <p:sp>
          <p:nvSpPr>
            <p:cNvPr id="42" name="TextBox 41"/>
            <p:cNvSpPr txBox="1"/>
            <p:nvPr/>
          </p:nvSpPr>
          <p:spPr>
            <a:xfrm>
              <a:off x="9101708" y="1712133"/>
              <a:ext cx="1646873" cy="627822"/>
            </a:xfrm>
            <a:prstGeom prst="rect">
              <a:avLst/>
            </a:prstGeom>
            <a:noFill/>
          </p:spPr>
          <p:txBody>
            <a:bodyPr wrap="none" lIns="182854" tIns="146283" rIns="182854" bIns="146283" rtlCol="0" anchor="ctr" anchorCtr="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OS Image</a:t>
              </a:r>
            </a:p>
          </p:txBody>
        </p:sp>
        <p:sp>
          <p:nvSpPr>
            <p:cNvPr id="66" name="Freeform 17"/>
            <p:cNvSpPr>
              <a:spLocks noChangeAspect="1"/>
            </p:cNvSpPr>
            <p:nvPr/>
          </p:nvSpPr>
          <p:spPr bwMode="auto">
            <a:xfrm rot="16200000">
              <a:off x="8706467" y="1827451"/>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0" name="Group 19"/>
          <p:cNvGrpSpPr/>
          <p:nvPr/>
        </p:nvGrpSpPr>
        <p:grpSpPr>
          <a:xfrm>
            <a:off x="8704522" y="5145518"/>
            <a:ext cx="1858111" cy="960220"/>
            <a:chOff x="8704522" y="2618402"/>
            <a:chExt cx="1858111" cy="960220"/>
          </a:xfrm>
        </p:grpSpPr>
        <p:sp>
          <p:nvSpPr>
            <p:cNvPr id="44" name="TextBox 43"/>
            <p:cNvSpPr txBox="1"/>
            <p:nvPr/>
          </p:nvSpPr>
          <p:spPr>
            <a:xfrm>
              <a:off x="9101708" y="2618402"/>
              <a:ext cx="1460925" cy="960220"/>
            </a:xfrm>
            <a:prstGeom prst="rect">
              <a:avLst/>
            </a:prstGeom>
            <a:noFill/>
          </p:spPr>
          <p:txBody>
            <a:bodyPr wrap="none" lIns="182854" tIns="146283" rIns="182854" bIns="146283" rtlCol="0" anchor="ctr" anchorCtr="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Physical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host</a:t>
              </a:r>
            </a:p>
          </p:txBody>
        </p:sp>
        <p:sp>
          <p:nvSpPr>
            <p:cNvPr id="67"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0"/>
          <p:cNvGrpSpPr/>
          <p:nvPr/>
        </p:nvGrpSpPr>
        <p:grpSpPr>
          <a:xfrm>
            <a:off x="7077629" y="3766284"/>
            <a:ext cx="1268065" cy="588442"/>
            <a:chOff x="7077629" y="3583721"/>
            <a:chExt cx="1268065" cy="588442"/>
          </a:xfrm>
        </p:grpSpPr>
        <p:grpSp>
          <p:nvGrpSpPr>
            <p:cNvPr id="16" name="Group 15"/>
            <p:cNvGrpSpPr>
              <a:grpSpLocks noChangeAspect="1"/>
            </p:cNvGrpSpPr>
            <p:nvPr/>
          </p:nvGrpSpPr>
          <p:grpSpPr>
            <a:xfrm>
              <a:off x="7077629" y="3583721"/>
              <a:ext cx="555047" cy="588442"/>
              <a:chOff x="3349625" y="2296562"/>
              <a:chExt cx="3209925" cy="3598862"/>
            </a:xfrm>
          </p:grpSpPr>
          <p:sp>
            <p:nvSpPr>
              <p:cNvPr id="13" name="Freeform 9"/>
              <p:cNvSpPr>
                <a:spLocks noChangeAspect="1" noEditPoints="1"/>
              </p:cNvSpPr>
              <p:nvPr/>
            </p:nvSpPr>
            <p:spPr bwMode="auto">
              <a:xfrm>
                <a:off x="3349625" y="2296562"/>
                <a:ext cx="3209925" cy="3598862"/>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a:grpSpLocks noChangeAspect="1"/>
              </p:cNvGrpSpPr>
              <p:nvPr/>
            </p:nvGrpSpPr>
            <p:grpSpPr>
              <a:xfrm>
                <a:off x="4508499" y="2743415"/>
                <a:ext cx="892177" cy="677863"/>
                <a:chOff x="3418752" y="1930601"/>
                <a:chExt cx="378369" cy="287479"/>
              </a:xfrm>
              <a:solidFill>
                <a:schemeClr val="accent2"/>
              </a:solidFill>
            </p:grpSpPr>
            <p:sp>
              <p:nvSpPr>
                <p:cNvPr id="35"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a:grpSpLocks noChangeAspect="1"/>
              </p:cNvGrpSpPr>
              <p:nvPr/>
            </p:nvGrpSpPr>
            <p:grpSpPr>
              <a:xfrm>
                <a:off x="3607458" y="4323893"/>
                <a:ext cx="892177" cy="677863"/>
                <a:chOff x="3418752" y="1930601"/>
                <a:chExt cx="378369" cy="287479"/>
              </a:xfrm>
              <a:solidFill>
                <a:schemeClr val="accent2"/>
              </a:solidFill>
            </p:grpSpPr>
            <p:sp>
              <p:nvSpPr>
                <p:cNvPr id="48"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a:grpSpLocks noChangeAspect="1"/>
              </p:cNvGrpSpPr>
              <p:nvPr/>
            </p:nvGrpSpPr>
            <p:grpSpPr>
              <a:xfrm>
                <a:off x="5409541" y="4323893"/>
                <a:ext cx="892177" cy="677863"/>
                <a:chOff x="3418752" y="1930601"/>
                <a:chExt cx="378369" cy="287479"/>
              </a:xfrm>
              <a:solidFill>
                <a:schemeClr val="accent2"/>
              </a:solidFill>
            </p:grpSpPr>
            <p:sp>
              <p:nvSpPr>
                <p:cNvPr id="51"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68" name="Group 67"/>
            <p:cNvGrpSpPr>
              <a:grpSpLocks noChangeAspect="1"/>
            </p:cNvGrpSpPr>
            <p:nvPr/>
          </p:nvGrpSpPr>
          <p:grpSpPr>
            <a:xfrm>
              <a:off x="7790647" y="3583721"/>
              <a:ext cx="555047" cy="588442"/>
              <a:chOff x="3349625" y="2296562"/>
              <a:chExt cx="3209925" cy="3598862"/>
            </a:xfrm>
          </p:grpSpPr>
          <p:sp>
            <p:nvSpPr>
              <p:cNvPr id="69" name="Freeform 9"/>
              <p:cNvSpPr>
                <a:spLocks noChangeAspect="1" noEditPoints="1"/>
              </p:cNvSpPr>
              <p:nvPr/>
            </p:nvSpPr>
            <p:spPr bwMode="auto">
              <a:xfrm>
                <a:off x="3349625" y="2296562"/>
                <a:ext cx="3209925" cy="3598862"/>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 name="Group 69"/>
              <p:cNvGrpSpPr>
                <a:grpSpLocks noChangeAspect="1"/>
              </p:cNvGrpSpPr>
              <p:nvPr/>
            </p:nvGrpSpPr>
            <p:grpSpPr>
              <a:xfrm>
                <a:off x="4508499" y="2743415"/>
                <a:ext cx="892177" cy="677863"/>
                <a:chOff x="3418752" y="1930601"/>
                <a:chExt cx="378369" cy="287479"/>
              </a:xfrm>
              <a:solidFill>
                <a:schemeClr val="accent2"/>
              </a:solidFill>
            </p:grpSpPr>
            <p:sp>
              <p:nvSpPr>
                <p:cNvPr id="77"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a:grpSpLocks noChangeAspect="1"/>
              </p:cNvGrpSpPr>
              <p:nvPr/>
            </p:nvGrpSpPr>
            <p:grpSpPr>
              <a:xfrm>
                <a:off x="3607458" y="4323893"/>
                <a:ext cx="892177" cy="677863"/>
                <a:chOff x="3418752" y="1930601"/>
                <a:chExt cx="378369" cy="287479"/>
              </a:xfrm>
              <a:solidFill>
                <a:schemeClr val="accent2"/>
              </a:solidFill>
            </p:grpSpPr>
            <p:sp>
              <p:nvSpPr>
                <p:cNvPr id="75"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a:grpSpLocks noChangeAspect="1"/>
              </p:cNvGrpSpPr>
              <p:nvPr/>
            </p:nvGrpSpPr>
            <p:grpSpPr>
              <a:xfrm>
                <a:off x="5409541" y="4323893"/>
                <a:ext cx="892177" cy="677863"/>
                <a:chOff x="3418752" y="1930601"/>
                <a:chExt cx="378369" cy="287479"/>
              </a:xfrm>
              <a:solidFill>
                <a:schemeClr val="accent2"/>
              </a:solidFill>
            </p:grpSpPr>
            <p:sp>
              <p:nvSpPr>
                <p:cNvPr id="73"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5641341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decel="100000"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1+#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2" presetClass="entr" presetSubtype="2" decel="100000" fill="hold" nodeType="withEffect">
                                  <p:stCondLst>
                                    <p:cond delay="3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1+#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1"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p:txBody>
          <a:bodyPr/>
          <a:lstStyle/>
          <a:p>
            <a:r>
              <a:rPr lang="en-US" dirty="0"/>
              <a:t>Container runtime</a:t>
            </a:r>
          </a:p>
        </p:txBody>
      </p:sp>
      <p:sp>
        <p:nvSpPr>
          <p:cNvPr id="15" name="Rectangle 14"/>
          <p:cNvSpPr/>
          <p:nvPr/>
        </p:nvSpPr>
        <p:spPr bwMode="auto">
          <a:xfrm>
            <a:off x="461413" y="1783412"/>
            <a:ext cx="1737360" cy="206100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Operating System</a:t>
            </a:r>
          </a:p>
        </p:txBody>
      </p:sp>
      <p:sp>
        <p:nvSpPr>
          <p:cNvPr id="31" name="Rectangle 30"/>
          <p:cNvSpPr/>
          <p:nvPr/>
        </p:nvSpPr>
        <p:spPr bwMode="auto">
          <a:xfrm>
            <a:off x="461413" y="3912774"/>
            <a:ext cx="8046720" cy="5724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Hardware Virtualization</a:t>
            </a:r>
          </a:p>
        </p:txBody>
      </p:sp>
      <p:pic>
        <p:nvPicPr>
          <p:cNvPr id="32" name="Picture 31"/>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444653" y="2717733"/>
            <a:ext cx="3064030" cy="1126684"/>
          </a:xfrm>
          <a:prstGeom prst="rect">
            <a:avLst/>
          </a:prstGeom>
          <a:noFill/>
          <a:ln>
            <a:noFill/>
          </a:ln>
        </p:spPr>
      </p:pic>
      <p:pic>
        <p:nvPicPr>
          <p:cNvPr id="34" name="Picture 33"/>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2290093" y="2718024"/>
            <a:ext cx="3063240" cy="1126393"/>
          </a:xfrm>
          <a:prstGeom prst="rect">
            <a:avLst/>
          </a:prstGeom>
          <a:noFill/>
          <a:ln>
            <a:noFill/>
          </a:ln>
        </p:spPr>
      </p:pic>
      <p:grpSp>
        <p:nvGrpSpPr>
          <p:cNvPr id="18" name="Group 17"/>
          <p:cNvGrpSpPr/>
          <p:nvPr/>
        </p:nvGrpSpPr>
        <p:grpSpPr>
          <a:xfrm>
            <a:off x="2290488" y="1783411"/>
            <a:ext cx="3063240" cy="850392"/>
            <a:chOff x="2287121" y="1600848"/>
            <a:chExt cx="3063240" cy="850392"/>
          </a:xfrm>
        </p:grpSpPr>
        <p:sp>
          <p:nvSpPr>
            <p:cNvPr id="25" name="Rectangle 24"/>
            <p:cNvSpPr/>
            <p:nvPr/>
          </p:nvSpPr>
          <p:spPr bwMode="auto">
            <a:xfrm>
              <a:off x="2287121" y="1600848"/>
              <a:ext cx="3063240" cy="85039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a:t>
              </a:r>
            </a:p>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System</a:t>
              </a:r>
            </a:p>
          </p:txBody>
        </p:sp>
        <p:grpSp>
          <p:nvGrpSpPr>
            <p:cNvPr id="16" name="Group 15"/>
            <p:cNvGrpSpPr>
              <a:grpSpLocks noChangeAspect="1"/>
            </p:cNvGrpSpPr>
            <p:nvPr/>
          </p:nvGrpSpPr>
          <p:grpSpPr>
            <a:xfrm>
              <a:off x="4632325" y="1731823"/>
              <a:ext cx="555047" cy="588442"/>
              <a:chOff x="3349625" y="2296562"/>
              <a:chExt cx="3209925" cy="3598862"/>
            </a:xfrm>
          </p:grpSpPr>
          <p:sp>
            <p:nvSpPr>
              <p:cNvPr id="13" name="Freeform 9"/>
              <p:cNvSpPr>
                <a:spLocks noChangeAspect="1" noEditPoints="1"/>
              </p:cNvSpPr>
              <p:nvPr/>
            </p:nvSpPr>
            <p:spPr bwMode="auto">
              <a:xfrm>
                <a:off x="3349625" y="2296562"/>
                <a:ext cx="3209925" cy="3598862"/>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a:grpSpLocks noChangeAspect="1"/>
              </p:cNvGrpSpPr>
              <p:nvPr/>
            </p:nvGrpSpPr>
            <p:grpSpPr>
              <a:xfrm>
                <a:off x="4508499" y="2743415"/>
                <a:ext cx="892177" cy="677863"/>
                <a:chOff x="3418752" y="1930601"/>
                <a:chExt cx="378369" cy="287479"/>
              </a:xfrm>
              <a:solidFill>
                <a:schemeClr val="accent2"/>
              </a:solidFill>
            </p:grpSpPr>
            <p:sp>
              <p:nvSpPr>
                <p:cNvPr id="35"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a:grpSpLocks noChangeAspect="1"/>
              </p:cNvGrpSpPr>
              <p:nvPr/>
            </p:nvGrpSpPr>
            <p:grpSpPr>
              <a:xfrm>
                <a:off x="3607458" y="4323893"/>
                <a:ext cx="892177" cy="677863"/>
                <a:chOff x="3418752" y="1930601"/>
                <a:chExt cx="378369" cy="287479"/>
              </a:xfrm>
              <a:solidFill>
                <a:schemeClr val="accent2"/>
              </a:solidFill>
            </p:grpSpPr>
            <p:sp>
              <p:nvSpPr>
                <p:cNvPr id="48"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a:grpSpLocks noChangeAspect="1"/>
              </p:cNvGrpSpPr>
              <p:nvPr/>
            </p:nvGrpSpPr>
            <p:grpSpPr>
              <a:xfrm>
                <a:off x="5409541" y="4323893"/>
                <a:ext cx="892177" cy="677863"/>
                <a:chOff x="3418752" y="1930601"/>
                <a:chExt cx="378369" cy="287479"/>
              </a:xfrm>
              <a:solidFill>
                <a:schemeClr val="accent2"/>
              </a:solidFill>
            </p:grpSpPr>
            <p:sp>
              <p:nvSpPr>
                <p:cNvPr id="51"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7" name="Group 16"/>
          <p:cNvGrpSpPr/>
          <p:nvPr/>
        </p:nvGrpSpPr>
        <p:grpSpPr>
          <a:xfrm>
            <a:off x="5445443" y="1783411"/>
            <a:ext cx="3063240" cy="850392"/>
            <a:chOff x="5438709" y="1600848"/>
            <a:chExt cx="3063240" cy="850392"/>
          </a:xfrm>
        </p:grpSpPr>
        <p:sp>
          <p:nvSpPr>
            <p:cNvPr id="39" name="Rectangle 38"/>
            <p:cNvSpPr/>
            <p:nvPr/>
          </p:nvSpPr>
          <p:spPr bwMode="auto">
            <a:xfrm>
              <a:off x="5438709" y="1600848"/>
              <a:ext cx="3063240" cy="85039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a:t>
              </a:r>
            </a:p>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System</a:t>
              </a:r>
            </a:p>
          </p:txBody>
        </p:sp>
        <p:grpSp>
          <p:nvGrpSpPr>
            <p:cNvPr id="55" name="Group 54"/>
            <p:cNvGrpSpPr>
              <a:grpSpLocks noChangeAspect="1"/>
            </p:cNvGrpSpPr>
            <p:nvPr/>
          </p:nvGrpSpPr>
          <p:grpSpPr>
            <a:xfrm>
              <a:off x="7783913" y="1731823"/>
              <a:ext cx="555047" cy="588442"/>
              <a:chOff x="3349625" y="2296562"/>
              <a:chExt cx="3209925" cy="3598862"/>
            </a:xfrm>
          </p:grpSpPr>
          <p:sp>
            <p:nvSpPr>
              <p:cNvPr id="56" name="Freeform 9"/>
              <p:cNvSpPr>
                <a:spLocks noChangeAspect="1" noEditPoints="1"/>
              </p:cNvSpPr>
              <p:nvPr/>
            </p:nvSpPr>
            <p:spPr bwMode="auto">
              <a:xfrm>
                <a:off x="3349625" y="2296562"/>
                <a:ext cx="3209925" cy="3598862"/>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a:grpSpLocks noChangeAspect="1"/>
              </p:cNvGrpSpPr>
              <p:nvPr/>
            </p:nvGrpSpPr>
            <p:grpSpPr>
              <a:xfrm>
                <a:off x="4508499" y="2743415"/>
                <a:ext cx="892177" cy="677863"/>
                <a:chOff x="3418752" y="1930601"/>
                <a:chExt cx="378369" cy="287479"/>
              </a:xfrm>
              <a:solidFill>
                <a:schemeClr val="accent2"/>
              </a:solidFill>
            </p:grpSpPr>
            <p:sp>
              <p:nvSpPr>
                <p:cNvPr id="64"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a:grpSpLocks noChangeAspect="1"/>
              </p:cNvGrpSpPr>
              <p:nvPr/>
            </p:nvGrpSpPr>
            <p:grpSpPr>
              <a:xfrm>
                <a:off x="3607458" y="4323893"/>
                <a:ext cx="892177" cy="677863"/>
                <a:chOff x="3418752" y="1930601"/>
                <a:chExt cx="378369" cy="287479"/>
              </a:xfrm>
              <a:solidFill>
                <a:schemeClr val="accent2"/>
              </a:solidFill>
            </p:grpSpPr>
            <p:sp>
              <p:nvSpPr>
                <p:cNvPr id="62"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a:grpSpLocks noChangeAspect="1"/>
              </p:cNvGrpSpPr>
              <p:nvPr/>
            </p:nvGrpSpPr>
            <p:grpSpPr>
              <a:xfrm>
                <a:off x="5409541" y="4323893"/>
                <a:ext cx="892177" cy="677863"/>
                <a:chOff x="3418752" y="1930601"/>
                <a:chExt cx="378369" cy="287479"/>
              </a:xfrm>
              <a:solidFill>
                <a:schemeClr val="accent2"/>
              </a:solidFill>
            </p:grpSpPr>
            <p:sp>
              <p:nvSpPr>
                <p:cNvPr id="60" name="Freeform 6"/>
                <p:cNvSpPr>
                  <a:spLocks noChangeAspect="1" noEditPoints="1"/>
                </p:cNvSpPr>
                <p:nvPr/>
              </p:nvSpPr>
              <p:spPr bwMode="auto">
                <a:xfrm>
                  <a:off x="3418752" y="1930601"/>
                  <a:ext cx="378369" cy="287479"/>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9"/>
                <p:cNvSpPr>
                  <a:spLocks noChangeAspect="1" noEditPoints="1"/>
                </p:cNvSpPr>
                <p:nvPr/>
              </p:nvSpPr>
              <p:spPr bwMode="auto">
                <a:xfrm>
                  <a:off x="3540654" y="2019855"/>
                  <a:ext cx="134565"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9" name="Group 18"/>
          <p:cNvGrpSpPr/>
          <p:nvPr/>
        </p:nvGrpSpPr>
        <p:grpSpPr>
          <a:xfrm>
            <a:off x="8704521" y="1894696"/>
            <a:ext cx="2164285" cy="627822"/>
            <a:chOff x="8704521" y="1712133"/>
            <a:chExt cx="2164285" cy="627822"/>
          </a:xfrm>
        </p:grpSpPr>
        <p:sp>
          <p:nvSpPr>
            <p:cNvPr id="42" name="TextBox 41"/>
            <p:cNvSpPr txBox="1"/>
            <p:nvPr/>
          </p:nvSpPr>
          <p:spPr>
            <a:xfrm>
              <a:off x="9101708" y="1712133"/>
              <a:ext cx="1767098"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OS Images</a:t>
              </a:r>
            </a:p>
          </p:txBody>
        </p:sp>
        <p:sp>
          <p:nvSpPr>
            <p:cNvPr id="66" name="Freeform 17"/>
            <p:cNvSpPr>
              <a:spLocks noChangeAspect="1"/>
            </p:cNvSpPr>
            <p:nvPr/>
          </p:nvSpPr>
          <p:spPr bwMode="auto">
            <a:xfrm rot="16200000">
              <a:off x="8706467" y="1827451"/>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0" name="Group 19"/>
          <p:cNvGrpSpPr/>
          <p:nvPr/>
        </p:nvGrpSpPr>
        <p:grpSpPr>
          <a:xfrm>
            <a:off x="8704522" y="2800965"/>
            <a:ext cx="2149857" cy="960220"/>
            <a:chOff x="8704522" y="2618402"/>
            <a:chExt cx="2149857" cy="960220"/>
          </a:xfrm>
        </p:grpSpPr>
        <p:sp>
          <p:nvSpPr>
            <p:cNvPr id="44" name="TextBox 43"/>
            <p:cNvSpPr txBox="1"/>
            <p:nvPr/>
          </p:nvSpPr>
          <p:spPr>
            <a:xfrm>
              <a:off x="9101708" y="2618402"/>
              <a:ext cx="1752671"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Virtual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machine(s)</a:t>
              </a:r>
            </a:p>
          </p:txBody>
        </p:sp>
        <p:sp>
          <p:nvSpPr>
            <p:cNvPr id="67"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4899303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2" presetClass="entr" presetSubtype="2" decel="100000" fill="hold" nodeType="withEffect">
                                  <p:stCondLst>
                                    <p:cond delay="30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1+#ppt_w/2"/>
                                          </p:val>
                                        </p:tav>
                                        <p:tav tm="100000">
                                          <p:val>
                                            <p:strVal val="#ppt_x"/>
                                          </p:val>
                                        </p:tav>
                                      </p:tavLst>
                                    </p:anim>
                                    <p:anim calcmode="lin" valueType="num">
                                      <p:cBhvr additive="base">
                                        <p:cTn id="2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2" presetClass="entr" presetSubtype="2" decel="100000" fill="hold" nodeType="withEffect">
                                  <p:stCondLst>
                                    <p:cond delay="30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1+#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p:txBody>
          <a:bodyPr/>
          <a:lstStyle/>
          <a:p>
            <a:r>
              <a:rPr lang="en-US" dirty="0"/>
              <a:t>Container runtime</a:t>
            </a:r>
          </a:p>
        </p:txBody>
      </p:sp>
      <p:sp>
        <p:nvSpPr>
          <p:cNvPr id="31" name="Rectangle 30"/>
          <p:cNvSpPr/>
          <p:nvPr/>
        </p:nvSpPr>
        <p:spPr bwMode="auto">
          <a:xfrm>
            <a:off x="461412" y="3438025"/>
            <a:ext cx="8046720"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Operating System</a:t>
            </a:r>
          </a:p>
        </p:txBody>
      </p:sp>
      <p:grpSp>
        <p:nvGrpSpPr>
          <p:cNvPr id="5" name="Group 4"/>
          <p:cNvGrpSpPr>
            <a:grpSpLocks noChangeAspect="1"/>
          </p:cNvGrpSpPr>
          <p:nvPr/>
        </p:nvGrpSpPr>
        <p:grpSpPr>
          <a:xfrm>
            <a:off x="552852" y="3095558"/>
            <a:ext cx="7863840" cy="416397"/>
            <a:chOff x="472774" y="3138810"/>
            <a:chExt cx="9877904" cy="523044"/>
          </a:xfrm>
        </p:grpSpPr>
        <p:grpSp>
          <p:nvGrpSpPr>
            <p:cNvPr id="4" name="Group 3"/>
            <p:cNvGrpSpPr>
              <a:grpSpLocks noChangeAspect="1"/>
            </p:cNvGrpSpPr>
            <p:nvPr/>
          </p:nvGrpSpPr>
          <p:grpSpPr>
            <a:xfrm>
              <a:off x="472774" y="3138810"/>
              <a:ext cx="1167510" cy="523044"/>
              <a:chOff x="472774" y="3243714"/>
              <a:chExt cx="1167510" cy="523044"/>
            </a:xfrm>
          </p:grpSpPr>
          <p:sp>
            <p:nvSpPr>
              <p:cNvPr id="40"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874646" y="3374563"/>
                <a:ext cx="363766" cy="261346"/>
                <a:chOff x="7433821" y="3915205"/>
                <a:chExt cx="154272" cy="110836"/>
              </a:xfrm>
              <a:solidFill>
                <a:schemeClr val="bg1"/>
              </a:solidFill>
            </p:grpSpPr>
            <p:sp>
              <p:nvSpPr>
                <p:cNvPr id="4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6" name="Group 45"/>
            <p:cNvGrpSpPr>
              <a:grpSpLocks noChangeAspect="1"/>
            </p:cNvGrpSpPr>
            <p:nvPr/>
          </p:nvGrpSpPr>
          <p:grpSpPr>
            <a:xfrm>
              <a:off x="1717116" y="3138810"/>
              <a:ext cx="1167510" cy="523044"/>
              <a:chOff x="472774" y="3243714"/>
              <a:chExt cx="1167510" cy="523044"/>
            </a:xfrm>
          </p:grpSpPr>
          <p:sp>
            <p:nvSpPr>
              <p:cNvPr id="53"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874646" y="3374563"/>
                <a:ext cx="363766" cy="261346"/>
                <a:chOff x="7433821" y="3915205"/>
                <a:chExt cx="154272" cy="110836"/>
              </a:xfrm>
              <a:solidFill>
                <a:schemeClr val="bg1"/>
              </a:solidFill>
            </p:grpSpPr>
            <p:sp>
              <p:nvSpPr>
                <p:cNvPr id="68"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p:cNvGrpSpPr>
              <a:grpSpLocks noChangeAspect="1"/>
            </p:cNvGrpSpPr>
            <p:nvPr/>
          </p:nvGrpSpPr>
          <p:grpSpPr>
            <a:xfrm>
              <a:off x="2961458" y="3138810"/>
              <a:ext cx="1167510" cy="523044"/>
              <a:chOff x="472774" y="3243714"/>
              <a:chExt cx="1167510" cy="523044"/>
            </a:xfrm>
          </p:grpSpPr>
          <p:sp>
            <p:nvSpPr>
              <p:cNvPr id="71"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874646" y="3374563"/>
                <a:ext cx="363766" cy="261346"/>
                <a:chOff x="7433821" y="3915205"/>
                <a:chExt cx="154272" cy="110836"/>
              </a:xfrm>
              <a:solidFill>
                <a:schemeClr val="bg1"/>
              </a:solidFill>
            </p:grpSpPr>
            <p:sp>
              <p:nvSpPr>
                <p:cNvPr id="7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75" name="Group 74"/>
            <p:cNvGrpSpPr>
              <a:grpSpLocks noChangeAspect="1"/>
            </p:cNvGrpSpPr>
            <p:nvPr/>
          </p:nvGrpSpPr>
          <p:grpSpPr>
            <a:xfrm>
              <a:off x="4205800" y="3138810"/>
              <a:ext cx="1167510" cy="523044"/>
              <a:chOff x="472774" y="3243714"/>
              <a:chExt cx="1167510" cy="523044"/>
            </a:xfrm>
          </p:grpSpPr>
          <p:sp>
            <p:nvSpPr>
              <p:cNvPr id="76"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7" name="Group 76"/>
              <p:cNvGrpSpPr/>
              <p:nvPr/>
            </p:nvGrpSpPr>
            <p:grpSpPr>
              <a:xfrm>
                <a:off x="874646" y="3374563"/>
                <a:ext cx="363766" cy="261346"/>
                <a:chOff x="7433821" y="3915205"/>
                <a:chExt cx="154272" cy="110836"/>
              </a:xfrm>
              <a:solidFill>
                <a:schemeClr val="bg1"/>
              </a:solidFill>
            </p:grpSpPr>
            <p:sp>
              <p:nvSpPr>
                <p:cNvPr id="78"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a:grpSpLocks noChangeAspect="1"/>
            </p:cNvGrpSpPr>
            <p:nvPr/>
          </p:nvGrpSpPr>
          <p:grpSpPr>
            <a:xfrm>
              <a:off x="5450142" y="3138810"/>
              <a:ext cx="1167510" cy="523044"/>
              <a:chOff x="472774" y="3243714"/>
              <a:chExt cx="1167510" cy="523044"/>
            </a:xfrm>
          </p:grpSpPr>
          <p:sp>
            <p:nvSpPr>
              <p:cNvPr id="81"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874646" y="3374563"/>
                <a:ext cx="363766" cy="261346"/>
                <a:chOff x="7433821" y="3915205"/>
                <a:chExt cx="154272" cy="110836"/>
              </a:xfrm>
              <a:solidFill>
                <a:schemeClr val="bg1"/>
              </a:solidFill>
            </p:grpSpPr>
            <p:sp>
              <p:nvSpPr>
                <p:cNvPr id="8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85" name="Group 84"/>
            <p:cNvGrpSpPr>
              <a:grpSpLocks noChangeAspect="1"/>
            </p:cNvGrpSpPr>
            <p:nvPr/>
          </p:nvGrpSpPr>
          <p:grpSpPr>
            <a:xfrm>
              <a:off x="6694484" y="3138810"/>
              <a:ext cx="1167510" cy="523044"/>
              <a:chOff x="472774" y="3243714"/>
              <a:chExt cx="1167510" cy="523044"/>
            </a:xfrm>
          </p:grpSpPr>
          <p:sp>
            <p:nvSpPr>
              <p:cNvPr id="86"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874646" y="3374563"/>
                <a:ext cx="363766" cy="261346"/>
                <a:chOff x="7433821" y="3915205"/>
                <a:chExt cx="154272" cy="110836"/>
              </a:xfrm>
              <a:solidFill>
                <a:schemeClr val="bg1"/>
              </a:solidFill>
            </p:grpSpPr>
            <p:sp>
              <p:nvSpPr>
                <p:cNvPr id="88"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90" name="Group 89"/>
            <p:cNvGrpSpPr>
              <a:grpSpLocks noChangeAspect="1"/>
            </p:cNvGrpSpPr>
            <p:nvPr/>
          </p:nvGrpSpPr>
          <p:grpSpPr>
            <a:xfrm>
              <a:off x="7938826" y="3138810"/>
              <a:ext cx="1167510" cy="523044"/>
              <a:chOff x="472774" y="3243714"/>
              <a:chExt cx="1167510" cy="523044"/>
            </a:xfrm>
          </p:grpSpPr>
          <p:sp>
            <p:nvSpPr>
              <p:cNvPr id="91"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2" name="Group 91"/>
              <p:cNvGrpSpPr/>
              <p:nvPr/>
            </p:nvGrpSpPr>
            <p:grpSpPr>
              <a:xfrm>
                <a:off x="874646" y="3374563"/>
                <a:ext cx="363766" cy="261346"/>
                <a:chOff x="7433821" y="3915205"/>
                <a:chExt cx="154272" cy="110836"/>
              </a:xfrm>
              <a:solidFill>
                <a:schemeClr val="bg1"/>
              </a:solidFill>
            </p:grpSpPr>
            <p:sp>
              <p:nvSpPr>
                <p:cNvPr id="9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95" name="Group 94"/>
            <p:cNvGrpSpPr>
              <a:grpSpLocks noChangeAspect="1"/>
            </p:cNvGrpSpPr>
            <p:nvPr/>
          </p:nvGrpSpPr>
          <p:grpSpPr>
            <a:xfrm>
              <a:off x="9183168" y="3138810"/>
              <a:ext cx="1167510" cy="523044"/>
              <a:chOff x="472774" y="3243714"/>
              <a:chExt cx="1167510" cy="523044"/>
            </a:xfrm>
          </p:grpSpPr>
          <p:sp>
            <p:nvSpPr>
              <p:cNvPr id="96"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7" name="Group 96"/>
              <p:cNvGrpSpPr/>
              <p:nvPr/>
            </p:nvGrpSpPr>
            <p:grpSpPr>
              <a:xfrm>
                <a:off x="874646" y="3374563"/>
                <a:ext cx="363766" cy="261346"/>
                <a:chOff x="7433821" y="3915205"/>
                <a:chExt cx="154272" cy="110836"/>
              </a:xfrm>
              <a:solidFill>
                <a:schemeClr val="bg1"/>
              </a:solidFill>
            </p:grpSpPr>
            <p:sp>
              <p:nvSpPr>
                <p:cNvPr id="98"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cxnSp>
        <p:nvCxnSpPr>
          <p:cNvPr id="7" name="Straight Connector 6"/>
          <p:cNvCxnSpPr/>
          <p:nvPr/>
        </p:nvCxnSpPr>
        <p:spPr>
          <a:xfrm>
            <a:off x="552852" y="3598363"/>
            <a:ext cx="786384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8704521" y="3000183"/>
            <a:ext cx="2146460" cy="627822"/>
            <a:chOff x="8704521" y="1712133"/>
            <a:chExt cx="2146460" cy="627822"/>
          </a:xfrm>
        </p:grpSpPr>
        <p:sp>
          <p:nvSpPr>
            <p:cNvPr id="101" name="TextBox 100"/>
            <p:cNvSpPr txBox="1"/>
            <p:nvPr/>
          </p:nvSpPr>
          <p:spPr>
            <a:xfrm>
              <a:off x="9101708" y="1712133"/>
              <a:ext cx="1749273"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Containers</a:t>
              </a:r>
            </a:p>
          </p:txBody>
        </p:sp>
        <p:sp>
          <p:nvSpPr>
            <p:cNvPr id="102" name="Freeform 17"/>
            <p:cNvSpPr>
              <a:spLocks noChangeAspect="1"/>
            </p:cNvSpPr>
            <p:nvPr/>
          </p:nvSpPr>
          <p:spPr bwMode="auto">
            <a:xfrm rot="16200000">
              <a:off x="8706467" y="1827451"/>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1983169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2" presetClass="entr" presetSubtype="2" decel="100000" fill="hold" nodeType="withEffect">
                                  <p:stCondLst>
                                    <p:cond delay="300"/>
                                  </p:stCondLst>
                                  <p:childTnLst>
                                    <p:set>
                                      <p:cBhvr>
                                        <p:cTn id="13" dur="1" fill="hold">
                                          <p:stCondLst>
                                            <p:cond delay="0"/>
                                          </p:stCondLst>
                                        </p:cTn>
                                        <p:tgtEl>
                                          <p:spTgt spid="100"/>
                                        </p:tgtEl>
                                        <p:attrNameLst>
                                          <p:attrName>style.visibility</p:attrName>
                                        </p:attrNameLst>
                                      </p:cBhvr>
                                      <p:to>
                                        <p:strVal val="visible"/>
                                      </p:to>
                                    </p:set>
                                    <p:anim calcmode="lin" valueType="num">
                                      <p:cBhvr additive="base">
                                        <p:cTn id="14" dur="500" fill="hold"/>
                                        <p:tgtEl>
                                          <p:spTgt spid="100"/>
                                        </p:tgtEl>
                                        <p:attrNameLst>
                                          <p:attrName>ppt_x</p:attrName>
                                        </p:attrNameLst>
                                      </p:cBhvr>
                                      <p:tavLst>
                                        <p:tav tm="0">
                                          <p:val>
                                            <p:strVal val="1+#ppt_w/2"/>
                                          </p:val>
                                        </p:tav>
                                        <p:tav tm="100000">
                                          <p:val>
                                            <p:strVal val="#ppt_x"/>
                                          </p:val>
                                        </p:tav>
                                      </p:tavLst>
                                    </p:anim>
                                    <p:anim calcmode="lin" valueType="num">
                                      <p:cBhvr additive="base">
                                        <p:cTn id="15" dur="500" fill="hold"/>
                                        <p:tgtEl>
                                          <p:spTgt spid="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0" name="Picture 119"/>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725051" y="2823814"/>
            <a:ext cx="2783082" cy="1023377"/>
          </a:xfrm>
          <a:prstGeom prst="rect">
            <a:avLst/>
          </a:prstGeom>
          <a:noFill/>
          <a:ln>
            <a:noFill/>
          </a:ln>
        </p:spPr>
      </p:pic>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p:txBody>
          <a:bodyPr/>
          <a:lstStyle/>
          <a:p>
            <a:r>
              <a:rPr lang="en-US" dirty="0"/>
              <a:t>Container runtime</a:t>
            </a:r>
          </a:p>
        </p:txBody>
      </p:sp>
      <p:sp>
        <p:nvSpPr>
          <p:cNvPr id="31" name="Rectangle 30"/>
          <p:cNvSpPr/>
          <p:nvPr/>
        </p:nvSpPr>
        <p:spPr bwMode="auto">
          <a:xfrm>
            <a:off x="461411" y="2823814"/>
            <a:ext cx="5175504"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a:t>
            </a:r>
            <a:br>
              <a:rPr lang="en-US" sz="2000" b="1" dirty="0">
                <a:gradFill>
                  <a:gsLst>
                    <a:gs pos="0">
                      <a:srgbClr val="FFFFFF"/>
                    </a:gs>
                    <a:gs pos="100000">
                      <a:srgbClr val="FFFFFF"/>
                    </a:gs>
                  </a:gsLst>
                  <a:lin ang="5400000" scaled="0"/>
                </a:gradFill>
                <a:latin typeface="+mj-lt"/>
                <a:ea typeface="Segoe UI" pitchFamily="34" charset="0"/>
                <a:cs typeface="Segoe UI" pitchFamily="34" charset="0"/>
              </a:rPr>
            </a:b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System</a:t>
            </a:r>
          </a:p>
        </p:txBody>
      </p:sp>
      <p:cxnSp>
        <p:nvCxnSpPr>
          <p:cNvPr id="7" name="Straight Connector 6"/>
          <p:cNvCxnSpPr/>
          <p:nvPr/>
        </p:nvCxnSpPr>
        <p:spPr>
          <a:xfrm>
            <a:off x="552851" y="3026683"/>
            <a:ext cx="4992624"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8704521" y="1876768"/>
            <a:ext cx="2044060" cy="627822"/>
            <a:chOff x="8704521" y="1712133"/>
            <a:chExt cx="2044060" cy="627822"/>
          </a:xfrm>
        </p:grpSpPr>
        <p:sp>
          <p:nvSpPr>
            <p:cNvPr id="101" name="TextBox 100"/>
            <p:cNvSpPr txBox="1"/>
            <p:nvPr/>
          </p:nvSpPr>
          <p:spPr>
            <a:xfrm>
              <a:off x="9101708" y="1712133"/>
              <a:ext cx="1646873"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OS Image</a:t>
              </a:r>
            </a:p>
          </p:txBody>
        </p:sp>
        <p:sp>
          <p:nvSpPr>
            <p:cNvPr id="102" name="Freeform 17"/>
            <p:cNvSpPr>
              <a:spLocks noChangeAspect="1"/>
            </p:cNvSpPr>
            <p:nvPr/>
          </p:nvSpPr>
          <p:spPr bwMode="auto">
            <a:xfrm rot="16200000">
              <a:off x="8706467" y="1827451"/>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Rectangle 50"/>
          <p:cNvSpPr/>
          <p:nvPr/>
        </p:nvSpPr>
        <p:spPr bwMode="auto">
          <a:xfrm>
            <a:off x="461413" y="3914161"/>
            <a:ext cx="8046720" cy="5724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Hardware Virtualization</a:t>
            </a:r>
          </a:p>
        </p:txBody>
      </p:sp>
      <p:grpSp>
        <p:nvGrpSpPr>
          <p:cNvPr id="121" name="Group 120"/>
          <p:cNvGrpSpPr/>
          <p:nvPr/>
        </p:nvGrpSpPr>
        <p:grpSpPr>
          <a:xfrm>
            <a:off x="8704522" y="2800965"/>
            <a:ext cx="2149857" cy="960220"/>
            <a:chOff x="8704522" y="2618402"/>
            <a:chExt cx="2149857" cy="960220"/>
          </a:xfrm>
        </p:grpSpPr>
        <p:sp>
          <p:nvSpPr>
            <p:cNvPr id="122" name="TextBox 121"/>
            <p:cNvSpPr txBox="1"/>
            <p:nvPr/>
          </p:nvSpPr>
          <p:spPr>
            <a:xfrm>
              <a:off x="9101708" y="2618402"/>
              <a:ext cx="1752671"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Virtual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machine(s)</a:t>
              </a:r>
            </a:p>
          </p:txBody>
        </p:sp>
        <p:sp>
          <p:nvSpPr>
            <p:cNvPr id="123"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5" name="Rectangle 124"/>
          <p:cNvSpPr/>
          <p:nvPr/>
        </p:nvSpPr>
        <p:spPr bwMode="auto">
          <a:xfrm>
            <a:off x="5728357" y="1719445"/>
            <a:ext cx="2779776"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Guest </a:t>
            </a:r>
            <a:br>
              <a:rPr lang="en-US" sz="2000" b="1" dirty="0">
                <a:gradFill>
                  <a:gsLst>
                    <a:gs pos="0">
                      <a:srgbClr val="FFFFFF"/>
                    </a:gs>
                    <a:gs pos="100000">
                      <a:srgbClr val="FFFFFF"/>
                    </a:gs>
                  </a:gsLst>
                  <a:lin ang="5400000" scaled="0"/>
                </a:gradFill>
                <a:latin typeface="+mj-lt"/>
                <a:ea typeface="Segoe UI" pitchFamily="34" charset="0"/>
                <a:cs typeface="Segoe UI" pitchFamily="34" charset="0"/>
              </a:rPr>
            </a:b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System</a:t>
            </a:r>
          </a:p>
        </p:txBody>
      </p:sp>
      <p:grpSp>
        <p:nvGrpSpPr>
          <p:cNvPr id="128" name="Group 127"/>
          <p:cNvGrpSpPr>
            <a:grpSpLocks noChangeAspect="1"/>
          </p:cNvGrpSpPr>
          <p:nvPr/>
        </p:nvGrpSpPr>
        <p:grpSpPr>
          <a:xfrm>
            <a:off x="5824054" y="1440366"/>
            <a:ext cx="829183" cy="371473"/>
            <a:chOff x="472774" y="3243714"/>
            <a:chExt cx="1167510" cy="523044"/>
          </a:xfrm>
        </p:grpSpPr>
        <p:sp>
          <p:nvSpPr>
            <p:cNvPr id="149"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0" name="Group 149"/>
            <p:cNvGrpSpPr/>
            <p:nvPr/>
          </p:nvGrpSpPr>
          <p:grpSpPr>
            <a:xfrm>
              <a:off x="874646" y="3374563"/>
              <a:ext cx="363766" cy="261346"/>
              <a:chOff x="7433821" y="3915205"/>
              <a:chExt cx="154272" cy="110836"/>
            </a:xfrm>
            <a:solidFill>
              <a:schemeClr val="bg1"/>
            </a:solidFill>
          </p:grpSpPr>
          <p:sp>
            <p:nvSpPr>
              <p:cNvPr id="151"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29" name="Group 128"/>
          <p:cNvGrpSpPr>
            <a:grpSpLocks noChangeAspect="1"/>
          </p:cNvGrpSpPr>
          <p:nvPr/>
        </p:nvGrpSpPr>
        <p:grpSpPr>
          <a:xfrm>
            <a:off x="6703653" y="1440366"/>
            <a:ext cx="829183" cy="371473"/>
            <a:chOff x="472774" y="3243714"/>
            <a:chExt cx="1167510" cy="523044"/>
          </a:xfrm>
        </p:grpSpPr>
        <p:sp>
          <p:nvSpPr>
            <p:cNvPr id="145"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874646" y="3374563"/>
              <a:ext cx="363766" cy="261346"/>
              <a:chOff x="7433821" y="3915205"/>
              <a:chExt cx="154272" cy="110836"/>
            </a:xfrm>
            <a:solidFill>
              <a:schemeClr val="bg1"/>
            </a:solidFill>
          </p:grpSpPr>
          <p:sp>
            <p:nvSpPr>
              <p:cNvPr id="147"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0" name="Group 129"/>
          <p:cNvGrpSpPr>
            <a:grpSpLocks noChangeAspect="1"/>
          </p:cNvGrpSpPr>
          <p:nvPr/>
        </p:nvGrpSpPr>
        <p:grpSpPr>
          <a:xfrm>
            <a:off x="7583253" y="1440366"/>
            <a:ext cx="829183" cy="371473"/>
            <a:chOff x="472774" y="3243714"/>
            <a:chExt cx="1167510" cy="523044"/>
          </a:xfrm>
        </p:grpSpPr>
        <p:sp>
          <p:nvSpPr>
            <p:cNvPr id="141"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74646" y="3374563"/>
              <a:ext cx="363766" cy="261346"/>
              <a:chOff x="7433821" y="3915205"/>
              <a:chExt cx="154272" cy="110836"/>
            </a:xfrm>
            <a:solidFill>
              <a:schemeClr val="bg1"/>
            </a:solidFill>
          </p:grpSpPr>
          <p:sp>
            <p:nvSpPr>
              <p:cNvPr id="14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cxnSp>
        <p:nvCxnSpPr>
          <p:cNvPr id="127" name="Straight Connector 126"/>
          <p:cNvCxnSpPr/>
          <p:nvPr/>
        </p:nvCxnSpPr>
        <p:spPr>
          <a:xfrm>
            <a:off x="5819797" y="1922315"/>
            <a:ext cx="2596896"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54" name="Group 153"/>
          <p:cNvGrpSpPr>
            <a:grpSpLocks noChangeAspect="1"/>
          </p:cNvGrpSpPr>
          <p:nvPr/>
        </p:nvGrpSpPr>
        <p:grpSpPr>
          <a:xfrm>
            <a:off x="832841" y="2544734"/>
            <a:ext cx="829183" cy="371473"/>
            <a:chOff x="472774" y="3243714"/>
            <a:chExt cx="1167510" cy="523044"/>
          </a:xfrm>
        </p:grpSpPr>
        <p:sp>
          <p:nvSpPr>
            <p:cNvPr id="165"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6" name="Group 165"/>
            <p:cNvGrpSpPr/>
            <p:nvPr/>
          </p:nvGrpSpPr>
          <p:grpSpPr>
            <a:xfrm>
              <a:off x="874646" y="3374563"/>
              <a:ext cx="363766" cy="261346"/>
              <a:chOff x="7433821" y="3915205"/>
              <a:chExt cx="154272" cy="110836"/>
            </a:xfrm>
            <a:solidFill>
              <a:schemeClr val="bg1"/>
            </a:solidFill>
          </p:grpSpPr>
          <p:sp>
            <p:nvSpPr>
              <p:cNvPr id="167"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55" name="Group 154"/>
          <p:cNvGrpSpPr>
            <a:grpSpLocks noChangeAspect="1"/>
          </p:cNvGrpSpPr>
          <p:nvPr/>
        </p:nvGrpSpPr>
        <p:grpSpPr>
          <a:xfrm>
            <a:off x="1733706" y="2544734"/>
            <a:ext cx="829183" cy="371473"/>
            <a:chOff x="472774" y="3243714"/>
            <a:chExt cx="1167510" cy="523044"/>
          </a:xfrm>
        </p:grpSpPr>
        <p:sp>
          <p:nvSpPr>
            <p:cNvPr id="161"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2" name="Group 161"/>
            <p:cNvGrpSpPr/>
            <p:nvPr/>
          </p:nvGrpSpPr>
          <p:grpSpPr>
            <a:xfrm>
              <a:off x="874646" y="3374563"/>
              <a:ext cx="363766" cy="261346"/>
              <a:chOff x="7433821" y="3915205"/>
              <a:chExt cx="154272" cy="110836"/>
            </a:xfrm>
            <a:solidFill>
              <a:schemeClr val="bg1"/>
            </a:solidFill>
          </p:grpSpPr>
          <p:sp>
            <p:nvSpPr>
              <p:cNvPr id="163"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56" name="Group 155"/>
          <p:cNvGrpSpPr>
            <a:grpSpLocks noChangeAspect="1"/>
          </p:cNvGrpSpPr>
          <p:nvPr/>
        </p:nvGrpSpPr>
        <p:grpSpPr>
          <a:xfrm>
            <a:off x="2634572" y="2544734"/>
            <a:ext cx="829183" cy="371473"/>
            <a:chOff x="472774" y="3243714"/>
            <a:chExt cx="1167510" cy="523044"/>
          </a:xfrm>
        </p:grpSpPr>
        <p:sp>
          <p:nvSpPr>
            <p:cNvPr id="157"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8" name="Group 157"/>
            <p:cNvGrpSpPr/>
            <p:nvPr/>
          </p:nvGrpSpPr>
          <p:grpSpPr>
            <a:xfrm>
              <a:off x="874646" y="3374563"/>
              <a:ext cx="363766" cy="261346"/>
              <a:chOff x="7433821" y="3915205"/>
              <a:chExt cx="154272" cy="110836"/>
            </a:xfrm>
            <a:solidFill>
              <a:schemeClr val="bg1"/>
            </a:solidFill>
          </p:grpSpPr>
          <p:sp>
            <p:nvSpPr>
              <p:cNvPr id="159"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71" name="Group 170"/>
          <p:cNvGrpSpPr>
            <a:grpSpLocks noChangeAspect="1"/>
          </p:cNvGrpSpPr>
          <p:nvPr/>
        </p:nvGrpSpPr>
        <p:grpSpPr>
          <a:xfrm>
            <a:off x="3535437" y="2544734"/>
            <a:ext cx="829183" cy="371473"/>
            <a:chOff x="472774" y="3243714"/>
            <a:chExt cx="1167510" cy="523044"/>
          </a:xfrm>
        </p:grpSpPr>
        <p:sp>
          <p:nvSpPr>
            <p:cNvPr id="177"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8" name="Group 177"/>
            <p:cNvGrpSpPr/>
            <p:nvPr/>
          </p:nvGrpSpPr>
          <p:grpSpPr>
            <a:xfrm>
              <a:off x="874646" y="3374563"/>
              <a:ext cx="363766" cy="261346"/>
              <a:chOff x="7433821" y="3915205"/>
              <a:chExt cx="154272" cy="110836"/>
            </a:xfrm>
            <a:solidFill>
              <a:schemeClr val="bg1"/>
            </a:solidFill>
          </p:grpSpPr>
          <p:sp>
            <p:nvSpPr>
              <p:cNvPr id="179"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72" name="Group 171"/>
          <p:cNvGrpSpPr>
            <a:grpSpLocks noChangeAspect="1"/>
          </p:cNvGrpSpPr>
          <p:nvPr/>
        </p:nvGrpSpPr>
        <p:grpSpPr>
          <a:xfrm>
            <a:off x="4436303" y="2544734"/>
            <a:ext cx="829183" cy="371473"/>
            <a:chOff x="472774" y="3243714"/>
            <a:chExt cx="1167510" cy="523044"/>
          </a:xfrm>
        </p:grpSpPr>
        <p:sp>
          <p:nvSpPr>
            <p:cNvPr id="173" name="Freeform 9"/>
            <p:cNvSpPr>
              <a:spLocks noChangeAspect="1" noEditPoints="1"/>
            </p:cNvSpPr>
            <p:nvPr/>
          </p:nvSpPr>
          <p:spPr bwMode="auto">
            <a:xfrm>
              <a:off x="472774" y="3243714"/>
              <a:ext cx="1167510" cy="523044"/>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4" name="Group 173"/>
            <p:cNvGrpSpPr/>
            <p:nvPr/>
          </p:nvGrpSpPr>
          <p:grpSpPr>
            <a:xfrm>
              <a:off x="874646" y="3374563"/>
              <a:ext cx="363766" cy="261346"/>
              <a:chOff x="7433821" y="3915205"/>
              <a:chExt cx="154272" cy="110836"/>
            </a:xfrm>
            <a:solidFill>
              <a:schemeClr val="bg1"/>
            </a:solidFill>
          </p:grpSpPr>
          <p:sp>
            <p:nvSpPr>
              <p:cNvPr id="175" name="Freeform 6"/>
              <p:cNvSpPr>
                <a:spLocks noChangeAspect="1" noEditPoints="1"/>
              </p:cNvSpPr>
              <p:nvPr/>
            </p:nvSpPr>
            <p:spPr bwMode="auto">
              <a:xfrm>
                <a:off x="7433821" y="3915205"/>
                <a:ext cx="154272" cy="110836"/>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9"/>
              <p:cNvSpPr>
                <a:spLocks noChangeAspect="1" noEditPoints="1"/>
              </p:cNvSpPr>
              <p:nvPr/>
            </p:nvSpPr>
            <p:spPr bwMode="auto">
              <a:xfrm>
                <a:off x="7483524" y="3949616"/>
                <a:ext cx="54866" cy="53029"/>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187" name="Freeform 17"/>
          <p:cNvSpPr>
            <a:spLocks noChangeAspect="1"/>
          </p:cNvSpPr>
          <p:nvPr/>
        </p:nvSpPr>
        <p:spPr bwMode="auto">
          <a:xfrm rot="5400000" flipH="1">
            <a:off x="5241676" y="1481253"/>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7" name="Group 16"/>
          <p:cNvGrpSpPr/>
          <p:nvPr/>
        </p:nvGrpSpPr>
        <p:grpSpPr>
          <a:xfrm>
            <a:off x="3516469" y="1365935"/>
            <a:ext cx="1749273" cy="1023061"/>
            <a:chOff x="3516469" y="1183372"/>
            <a:chExt cx="1749273" cy="1023061"/>
          </a:xfrm>
        </p:grpSpPr>
        <p:sp>
          <p:nvSpPr>
            <p:cNvPr id="186" name="TextBox 185"/>
            <p:cNvSpPr txBox="1"/>
            <p:nvPr/>
          </p:nvSpPr>
          <p:spPr>
            <a:xfrm>
              <a:off x="3516469" y="1183372"/>
              <a:ext cx="1749273"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Containers</a:t>
              </a:r>
            </a:p>
          </p:txBody>
        </p:sp>
        <p:sp>
          <p:nvSpPr>
            <p:cNvPr id="188" name="Freeform 17"/>
            <p:cNvSpPr>
              <a:spLocks noChangeAspect="1"/>
            </p:cNvSpPr>
            <p:nvPr/>
          </p:nvSpPr>
          <p:spPr bwMode="auto">
            <a:xfrm rot="10800000" flipH="1">
              <a:off x="3709386" y="1809247"/>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5983919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nodeType="withEffect">
                                  <p:stCondLst>
                                    <p:cond delay="200"/>
                                  </p:stCondLst>
                                  <p:childTnLst>
                                    <p:set>
                                      <p:cBhvr>
                                        <p:cTn id="17" dur="1" fill="hold">
                                          <p:stCondLst>
                                            <p:cond delay="0"/>
                                          </p:stCondLst>
                                        </p:cTn>
                                        <p:tgtEl>
                                          <p:spTgt spid="154"/>
                                        </p:tgtEl>
                                        <p:attrNameLst>
                                          <p:attrName>style.visibility</p:attrName>
                                        </p:attrNameLst>
                                      </p:cBhvr>
                                      <p:to>
                                        <p:strVal val="visible"/>
                                      </p:to>
                                    </p:set>
                                    <p:animEffect transition="in" filter="fade">
                                      <p:cBhvr>
                                        <p:cTn id="18" dur="500"/>
                                        <p:tgtEl>
                                          <p:spTgt spid="154"/>
                                        </p:tgtEl>
                                      </p:cBhvr>
                                    </p:animEffect>
                                  </p:childTnLst>
                                </p:cTn>
                              </p:par>
                              <p:par>
                                <p:cTn id="19" presetID="10" presetClass="entr" presetSubtype="0" fill="hold" nodeType="withEffect">
                                  <p:stCondLst>
                                    <p:cond delay="300"/>
                                  </p:stCondLst>
                                  <p:childTnLst>
                                    <p:set>
                                      <p:cBhvr>
                                        <p:cTn id="20" dur="1" fill="hold">
                                          <p:stCondLst>
                                            <p:cond delay="0"/>
                                          </p:stCondLst>
                                        </p:cTn>
                                        <p:tgtEl>
                                          <p:spTgt spid="155"/>
                                        </p:tgtEl>
                                        <p:attrNameLst>
                                          <p:attrName>style.visibility</p:attrName>
                                        </p:attrNameLst>
                                      </p:cBhvr>
                                      <p:to>
                                        <p:strVal val="visible"/>
                                      </p:to>
                                    </p:set>
                                    <p:animEffect transition="in" filter="fade">
                                      <p:cBhvr>
                                        <p:cTn id="21" dur="500"/>
                                        <p:tgtEl>
                                          <p:spTgt spid="155"/>
                                        </p:tgtEl>
                                      </p:cBhvr>
                                    </p:animEffect>
                                  </p:childTnLst>
                                </p:cTn>
                              </p:par>
                              <p:par>
                                <p:cTn id="22" presetID="10" presetClass="entr" presetSubtype="0" fill="hold" nodeType="withEffect">
                                  <p:stCondLst>
                                    <p:cond delay="400"/>
                                  </p:stCondLst>
                                  <p:childTnLst>
                                    <p:set>
                                      <p:cBhvr>
                                        <p:cTn id="23" dur="1" fill="hold">
                                          <p:stCondLst>
                                            <p:cond delay="0"/>
                                          </p:stCondLst>
                                        </p:cTn>
                                        <p:tgtEl>
                                          <p:spTgt spid="156"/>
                                        </p:tgtEl>
                                        <p:attrNameLst>
                                          <p:attrName>style.visibility</p:attrName>
                                        </p:attrNameLst>
                                      </p:cBhvr>
                                      <p:to>
                                        <p:strVal val="visible"/>
                                      </p:to>
                                    </p:set>
                                    <p:animEffect transition="in" filter="fade">
                                      <p:cBhvr>
                                        <p:cTn id="24" dur="500"/>
                                        <p:tgtEl>
                                          <p:spTgt spid="156"/>
                                        </p:tgtEl>
                                      </p:cBhvr>
                                    </p:animEffect>
                                  </p:childTnLst>
                                </p:cTn>
                              </p:par>
                              <p:par>
                                <p:cTn id="25" presetID="10" presetClass="entr" presetSubtype="0" fill="hold" nodeType="withEffect">
                                  <p:stCondLst>
                                    <p:cond delay="500"/>
                                  </p:stCondLst>
                                  <p:childTnLst>
                                    <p:set>
                                      <p:cBhvr>
                                        <p:cTn id="26" dur="1" fill="hold">
                                          <p:stCondLst>
                                            <p:cond delay="0"/>
                                          </p:stCondLst>
                                        </p:cTn>
                                        <p:tgtEl>
                                          <p:spTgt spid="171"/>
                                        </p:tgtEl>
                                        <p:attrNameLst>
                                          <p:attrName>style.visibility</p:attrName>
                                        </p:attrNameLst>
                                      </p:cBhvr>
                                      <p:to>
                                        <p:strVal val="visible"/>
                                      </p:to>
                                    </p:set>
                                    <p:animEffect transition="in" filter="fade">
                                      <p:cBhvr>
                                        <p:cTn id="27" dur="500"/>
                                        <p:tgtEl>
                                          <p:spTgt spid="171"/>
                                        </p:tgtEl>
                                      </p:cBhvr>
                                    </p:animEffect>
                                  </p:childTnLst>
                                </p:cTn>
                              </p:par>
                              <p:par>
                                <p:cTn id="28" presetID="10" presetClass="entr" presetSubtype="0" fill="hold" nodeType="withEffect">
                                  <p:stCondLst>
                                    <p:cond delay="600"/>
                                  </p:stCondLst>
                                  <p:childTnLst>
                                    <p:set>
                                      <p:cBhvr>
                                        <p:cTn id="29" dur="1" fill="hold">
                                          <p:stCondLst>
                                            <p:cond delay="0"/>
                                          </p:stCondLst>
                                        </p:cTn>
                                        <p:tgtEl>
                                          <p:spTgt spid="172"/>
                                        </p:tgtEl>
                                        <p:attrNameLst>
                                          <p:attrName>style.visibility</p:attrName>
                                        </p:attrNameLst>
                                      </p:cBhvr>
                                      <p:to>
                                        <p:strVal val="visible"/>
                                      </p:to>
                                    </p:set>
                                    <p:animEffect transition="in" filter="fade">
                                      <p:cBhvr>
                                        <p:cTn id="30" dur="500"/>
                                        <p:tgtEl>
                                          <p:spTgt spid="172"/>
                                        </p:tgtEl>
                                      </p:cBhvr>
                                    </p:animEffect>
                                  </p:childTnLst>
                                </p:cTn>
                              </p:par>
                              <p:par>
                                <p:cTn id="31" presetID="10" presetClass="entr" presetSubtype="0" fill="hold" nodeType="withEffect">
                                  <p:stCondLst>
                                    <p:cond delay="60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20"/>
                                        </p:tgtEl>
                                        <p:attrNameLst>
                                          <p:attrName>style.visibility</p:attrName>
                                        </p:attrNameLst>
                                      </p:cBhvr>
                                      <p:to>
                                        <p:strVal val="visible"/>
                                      </p:to>
                                    </p:set>
                                    <p:animEffect transition="in" filter="fade">
                                      <p:cBhvr>
                                        <p:cTn id="38" dur="500"/>
                                        <p:tgtEl>
                                          <p:spTgt spid="120"/>
                                        </p:tgtEl>
                                      </p:cBhvr>
                                    </p:animEffect>
                                  </p:childTnLst>
                                </p:cTn>
                              </p:par>
                              <p:par>
                                <p:cTn id="39" presetID="2" presetClass="entr" presetSubtype="2" decel="100000" fill="hold" nodeType="withEffect">
                                  <p:stCondLst>
                                    <p:cond delay="300"/>
                                  </p:stCondLst>
                                  <p:childTnLst>
                                    <p:set>
                                      <p:cBhvr>
                                        <p:cTn id="40" dur="1" fill="hold">
                                          <p:stCondLst>
                                            <p:cond delay="0"/>
                                          </p:stCondLst>
                                        </p:cTn>
                                        <p:tgtEl>
                                          <p:spTgt spid="121"/>
                                        </p:tgtEl>
                                        <p:attrNameLst>
                                          <p:attrName>style.visibility</p:attrName>
                                        </p:attrNameLst>
                                      </p:cBhvr>
                                      <p:to>
                                        <p:strVal val="visible"/>
                                      </p:to>
                                    </p:set>
                                    <p:anim calcmode="lin" valueType="num">
                                      <p:cBhvr additive="base">
                                        <p:cTn id="41" dur="500" fill="hold"/>
                                        <p:tgtEl>
                                          <p:spTgt spid="121"/>
                                        </p:tgtEl>
                                        <p:attrNameLst>
                                          <p:attrName>ppt_x</p:attrName>
                                        </p:attrNameLst>
                                      </p:cBhvr>
                                      <p:tavLst>
                                        <p:tav tm="0">
                                          <p:val>
                                            <p:strVal val="1+#ppt_w/2"/>
                                          </p:val>
                                        </p:tav>
                                        <p:tav tm="100000">
                                          <p:val>
                                            <p:strVal val="#ppt_x"/>
                                          </p:val>
                                        </p:tav>
                                      </p:tavLst>
                                    </p:anim>
                                    <p:anim calcmode="lin" valueType="num">
                                      <p:cBhvr additive="base">
                                        <p:cTn id="42" dur="500" fill="hold"/>
                                        <p:tgtEl>
                                          <p:spTgt spid="121"/>
                                        </p:tgtEl>
                                        <p:attrNameLst>
                                          <p:attrName>ppt_y</p:attrName>
                                        </p:attrNameLst>
                                      </p:cBhvr>
                                      <p:tavLst>
                                        <p:tav tm="0">
                                          <p:val>
                                            <p:strVal val="#ppt_y"/>
                                          </p:val>
                                        </p:tav>
                                        <p:tav tm="100000">
                                          <p:val>
                                            <p:strVal val="#ppt_y"/>
                                          </p:val>
                                        </p:tav>
                                      </p:tavLst>
                                    </p:anim>
                                  </p:childTnLst>
                                </p:cTn>
                              </p:par>
                            </p:childTnLst>
                          </p:cTn>
                        </p:par>
                        <p:par>
                          <p:cTn id="43" fill="hold">
                            <p:stCondLst>
                              <p:cond delay="800"/>
                            </p:stCondLst>
                            <p:childTnLst>
                              <p:par>
                                <p:cTn id="44" presetID="10" presetClass="entr" presetSubtype="0" fill="hold" grpId="0" nodeType="afterEffect">
                                  <p:stCondLst>
                                    <p:cond delay="0"/>
                                  </p:stCondLst>
                                  <p:childTnLst>
                                    <p:set>
                                      <p:cBhvr>
                                        <p:cTn id="45" dur="1" fill="hold">
                                          <p:stCondLst>
                                            <p:cond delay="0"/>
                                          </p:stCondLst>
                                        </p:cTn>
                                        <p:tgtEl>
                                          <p:spTgt spid="125"/>
                                        </p:tgtEl>
                                        <p:attrNameLst>
                                          <p:attrName>style.visibility</p:attrName>
                                        </p:attrNameLst>
                                      </p:cBhvr>
                                      <p:to>
                                        <p:strVal val="visible"/>
                                      </p:to>
                                    </p:set>
                                    <p:animEffect transition="in" filter="fade">
                                      <p:cBhvr>
                                        <p:cTn id="46" dur="500"/>
                                        <p:tgtEl>
                                          <p:spTgt spid="125"/>
                                        </p:tgtEl>
                                      </p:cBhvr>
                                    </p:animEffect>
                                  </p:childTnLst>
                                </p:cTn>
                              </p:par>
                              <p:par>
                                <p:cTn id="47" presetID="2" presetClass="entr" presetSubtype="2" decel="100000" fill="hold" nodeType="withEffect">
                                  <p:stCondLst>
                                    <p:cond delay="300"/>
                                  </p:stCondLst>
                                  <p:childTnLst>
                                    <p:set>
                                      <p:cBhvr>
                                        <p:cTn id="48" dur="1" fill="hold">
                                          <p:stCondLst>
                                            <p:cond delay="0"/>
                                          </p:stCondLst>
                                        </p:cTn>
                                        <p:tgtEl>
                                          <p:spTgt spid="100"/>
                                        </p:tgtEl>
                                        <p:attrNameLst>
                                          <p:attrName>style.visibility</p:attrName>
                                        </p:attrNameLst>
                                      </p:cBhvr>
                                      <p:to>
                                        <p:strVal val="visible"/>
                                      </p:to>
                                    </p:set>
                                    <p:anim calcmode="lin" valueType="num">
                                      <p:cBhvr additive="base">
                                        <p:cTn id="49" dur="500" fill="hold"/>
                                        <p:tgtEl>
                                          <p:spTgt spid="100"/>
                                        </p:tgtEl>
                                        <p:attrNameLst>
                                          <p:attrName>ppt_x</p:attrName>
                                        </p:attrNameLst>
                                      </p:cBhvr>
                                      <p:tavLst>
                                        <p:tav tm="0">
                                          <p:val>
                                            <p:strVal val="1+#ppt_w/2"/>
                                          </p:val>
                                        </p:tav>
                                        <p:tav tm="100000">
                                          <p:val>
                                            <p:strVal val="#ppt_x"/>
                                          </p:val>
                                        </p:tav>
                                      </p:tavLst>
                                    </p:anim>
                                    <p:anim calcmode="lin" valueType="num">
                                      <p:cBhvr additive="base">
                                        <p:cTn id="50" dur="500" fill="hold"/>
                                        <p:tgtEl>
                                          <p:spTgt spid="100"/>
                                        </p:tgtEl>
                                        <p:attrNameLst>
                                          <p:attrName>ppt_y</p:attrName>
                                        </p:attrNameLst>
                                      </p:cBhvr>
                                      <p:tavLst>
                                        <p:tav tm="0">
                                          <p:val>
                                            <p:strVal val="#ppt_y"/>
                                          </p:val>
                                        </p:tav>
                                        <p:tav tm="100000">
                                          <p:val>
                                            <p:strVal val="#ppt_y"/>
                                          </p:val>
                                        </p:tav>
                                      </p:tavLst>
                                    </p:anim>
                                  </p:childTnLst>
                                </p:cTn>
                              </p:par>
                              <p:par>
                                <p:cTn id="51" presetID="10" presetClass="entr" presetSubtype="0" fill="hold" nodeType="withEffect">
                                  <p:stCondLst>
                                    <p:cond delay="700"/>
                                  </p:stCondLst>
                                  <p:childTnLst>
                                    <p:set>
                                      <p:cBhvr>
                                        <p:cTn id="52" dur="1" fill="hold">
                                          <p:stCondLst>
                                            <p:cond delay="0"/>
                                          </p:stCondLst>
                                        </p:cTn>
                                        <p:tgtEl>
                                          <p:spTgt spid="127"/>
                                        </p:tgtEl>
                                        <p:attrNameLst>
                                          <p:attrName>style.visibility</p:attrName>
                                        </p:attrNameLst>
                                      </p:cBhvr>
                                      <p:to>
                                        <p:strVal val="visible"/>
                                      </p:to>
                                    </p:set>
                                    <p:animEffect transition="in" filter="fade">
                                      <p:cBhvr>
                                        <p:cTn id="53" dur="500"/>
                                        <p:tgtEl>
                                          <p:spTgt spid="127"/>
                                        </p:tgtEl>
                                      </p:cBhvr>
                                    </p:animEffect>
                                  </p:childTnLst>
                                </p:cTn>
                              </p:par>
                              <p:par>
                                <p:cTn id="54" presetID="10" presetClass="entr" presetSubtype="0" fill="hold" nodeType="withEffect">
                                  <p:stCondLst>
                                    <p:cond delay="900"/>
                                  </p:stCondLst>
                                  <p:childTnLst>
                                    <p:set>
                                      <p:cBhvr>
                                        <p:cTn id="55" dur="1" fill="hold">
                                          <p:stCondLst>
                                            <p:cond delay="0"/>
                                          </p:stCondLst>
                                        </p:cTn>
                                        <p:tgtEl>
                                          <p:spTgt spid="128"/>
                                        </p:tgtEl>
                                        <p:attrNameLst>
                                          <p:attrName>style.visibility</p:attrName>
                                        </p:attrNameLst>
                                      </p:cBhvr>
                                      <p:to>
                                        <p:strVal val="visible"/>
                                      </p:to>
                                    </p:set>
                                    <p:animEffect transition="in" filter="fade">
                                      <p:cBhvr>
                                        <p:cTn id="56" dur="500"/>
                                        <p:tgtEl>
                                          <p:spTgt spid="128"/>
                                        </p:tgtEl>
                                      </p:cBhvr>
                                    </p:animEffect>
                                  </p:childTnLst>
                                </p:cTn>
                              </p:par>
                              <p:par>
                                <p:cTn id="57" presetID="10" presetClass="entr" presetSubtype="0" fill="hold" grpId="0" nodeType="withEffect">
                                  <p:stCondLst>
                                    <p:cond delay="900"/>
                                  </p:stCondLst>
                                  <p:childTnLst>
                                    <p:set>
                                      <p:cBhvr>
                                        <p:cTn id="58" dur="1" fill="hold">
                                          <p:stCondLst>
                                            <p:cond delay="0"/>
                                          </p:stCondLst>
                                        </p:cTn>
                                        <p:tgtEl>
                                          <p:spTgt spid="187"/>
                                        </p:tgtEl>
                                        <p:attrNameLst>
                                          <p:attrName>style.visibility</p:attrName>
                                        </p:attrNameLst>
                                      </p:cBhvr>
                                      <p:to>
                                        <p:strVal val="visible"/>
                                      </p:to>
                                    </p:set>
                                    <p:animEffect transition="in" filter="fade">
                                      <p:cBhvr>
                                        <p:cTn id="59" dur="500"/>
                                        <p:tgtEl>
                                          <p:spTgt spid="187"/>
                                        </p:tgtEl>
                                      </p:cBhvr>
                                    </p:animEffect>
                                  </p:childTnLst>
                                </p:cTn>
                              </p:par>
                              <p:par>
                                <p:cTn id="60" presetID="10" presetClass="entr" presetSubtype="0" fill="hold" nodeType="withEffect">
                                  <p:stCondLst>
                                    <p:cond delay="1000"/>
                                  </p:stCondLst>
                                  <p:childTnLst>
                                    <p:set>
                                      <p:cBhvr>
                                        <p:cTn id="61" dur="1" fill="hold">
                                          <p:stCondLst>
                                            <p:cond delay="0"/>
                                          </p:stCondLst>
                                        </p:cTn>
                                        <p:tgtEl>
                                          <p:spTgt spid="129"/>
                                        </p:tgtEl>
                                        <p:attrNameLst>
                                          <p:attrName>style.visibility</p:attrName>
                                        </p:attrNameLst>
                                      </p:cBhvr>
                                      <p:to>
                                        <p:strVal val="visible"/>
                                      </p:to>
                                    </p:set>
                                    <p:animEffect transition="in" filter="fade">
                                      <p:cBhvr>
                                        <p:cTn id="62" dur="500"/>
                                        <p:tgtEl>
                                          <p:spTgt spid="129"/>
                                        </p:tgtEl>
                                      </p:cBhvr>
                                    </p:animEffect>
                                  </p:childTnLst>
                                </p:cTn>
                              </p:par>
                              <p:par>
                                <p:cTn id="63" presetID="10" presetClass="entr" presetSubtype="0" fill="hold" nodeType="withEffect">
                                  <p:stCondLst>
                                    <p:cond delay="1100"/>
                                  </p:stCondLst>
                                  <p:childTnLst>
                                    <p:set>
                                      <p:cBhvr>
                                        <p:cTn id="64" dur="1" fill="hold">
                                          <p:stCondLst>
                                            <p:cond delay="0"/>
                                          </p:stCondLst>
                                        </p:cTn>
                                        <p:tgtEl>
                                          <p:spTgt spid="130"/>
                                        </p:tgtEl>
                                        <p:attrNameLst>
                                          <p:attrName>style.visibility</p:attrName>
                                        </p:attrNameLst>
                                      </p:cBhvr>
                                      <p:to>
                                        <p:strVal val="visible"/>
                                      </p:to>
                                    </p:set>
                                    <p:animEffect transition="in" filter="fade">
                                      <p:cBhvr>
                                        <p:cTn id="65"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1" grpId="0" animBg="1"/>
      <p:bldP spid="125" grpId="0" animBg="1"/>
      <p:bldP spid="187"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87" name="Group 186"/>
          <p:cNvGrpSpPr>
            <a:grpSpLocks noChangeAspect="1"/>
          </p:cNvGrpSpPr>
          <p:nvPr/>
        </p:nvGrpSpPr>
        <p:grpSpPr>
          <a:xfrm>
            <a:off x="4846637" y="4746243"/>
            <a:ext cx="2743200" cy="1226969"/>
            <a:chOff x="3292158" y="4476731"/>
            <a:chExt cx="2651760" cy="1186070"/>
          </a:xfrm>
        </p:grpSpPr>
        <p:sp>
          <p:nvSpPr>
            <p:cNvPr id="188"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89"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bwMode="auto">
          <a:xfrm>
            <a:off x="6489225" y="5073495"/>
            <a:ext cx="2377440" cy="572464"/>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Tree>
    <p:extLst>
      <p:ext uri="{BB962C8B-B14F-4D97-AF65-F5344CB8AC3E}">
        <p14:creationId xmlns:p14="http://schemas.microsoft.com/office/powerpoint/2010/main" val="40741478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38333" decel="61667" fill="hold" nodeType="withEffect">
                                  <p:stCondLst>
                                    <p:cond delay="0"/>
                                  </p:stCondLst>
                                  <p:childTnLst>
                                    <p:animMotion origin="layout" path="M 0 2.12892E-6 L -0.10225 2.12892E-6 " pathEditMode="relative" rAng="0" ptsTypes="AA">
                                      <p:cBhvr>
                                        <p:cTn id="6" dur="600" fill="hold"/>
                                        <p:tgtEl>
                                          <p:spTgt spid="187"/>
                                        </p:tgtEl>
                                        <p:attrNameLst>
                                          <p:attrName>ppt_x</p:attrName>
                                          <p:attrName>ppt_y</p:attrName>
                                        </p:attrNameLst>
                                      </p:cBhvr>
                                      <p:rCtr x="-5119" y="0"/>
                                    </p:animMotion>
                                  </p:childTnLst>
                                </p:cTn>
                              </p:par>
                              <p:par>
                                <p:cTn id="7" presetID="10" presetClass="entr" presetSubtype="0" fill="hold" grpId="1" nodeType="withEffect">
                                  <p:stCondLst>
                                    <p:cond delay="400"/>
                                  </p:stCondLst>
                                  <p:childTnLst>
                                    <p:set>
                                      <p:cBhvr>
                                        <p:cTn id="8" dur="1" fill="hold">
                                          <p:stCondLst>
                                            <p:cond delay="0"/>
                                          </p:stCondLst>
                                        </p:cTn>
                                        <p:tgtEl>
                                          <p:spTgt spid="4"/>
                                        </p:tgtEl>
                                        <p:attrNameLst>
                                          <p:attrName>style.visibility</p:attrName>
                                        </p:attrNameLst>
                                      </p:cBhvr>
                                      <p:to>
                                        <p:strVal val="visible"/>
                                      </p:to>
                                    </p:set>
                                    <p:animEffect transition="in" filter="fade">
                                      <p:cBhvr>
                                        <p:cTn id="9" dur="500"/>
                                        <p:tgtEl>
                                          <p:spTgt spid="4"/>
                                        </p:tgtEl>
                                      </p:cBhvr>
                                    </p:animEffect>
                                  </p:childTnLst>
                                </p:cTn>
                              </p:par>
                              <p:par>
                                <p:cTn id="10" presetID="35" presetClass="path" presetSubtype="0" decel="100000" fill="hold" grpId="0" nodeType="withEffect">
                                  <p:stCondLst>
                                    <p:cond delay="0"/>
                                  </p:stCondLst>
                                  <p:childTnLst>
                                    <p:animMotion origin="layout" path="M 8.34823E-7 2.12892E-6 L -0.07863 2.12892E-6 " pathEditMode="relative" rAng="0" ptsTypes="AA">
                                      <p:cBhvr>
                                        <p:cTn id="11" dur="1250" spd="-100000" fill="hold"/>
                                        <p:tgtEl>
                                          <p:spTgt spid="4"/>
                                        </p:tgtEl>
                                        <p:attrNameLst>
                                          <p:attrName>ppt_x</p:attrName>
                                          <p:attrName>ppt_y</p:attrName>
                                        </p:attrNameLst>
                                      </p:cBhvr>
                                      <p:rCtr x="-39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i="1" dirty="0">
                <a:gradFill>
                  <a:gsLst>
                    <a:gs pos="16814">
                      <a:srgbClr val="FFFFFF"/>
                    </a:gs>
                    <a:gs pos="46000">
                      <a:srgbClr val="FFFFFF"/>
                    </a:gs>
                  </a:gsLst>
                  <a:lin ang="5400000" scaled="0"/>
                </a:gradFill>
                <a:latin typeface="+mj-lt"/>
              </a:rPr>
              <a:t>Empty</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7"/>
          <p:cNvSpPr>
            <a:spLocks noChangeAspect="1" noEditPoints="1"/>
          </p:cNvSpPr>
          <p:nvPr/>
        </p:nvSpPr>
        <p:spPr bwMode="auto">
          <a:xfrm>
            <a:off x="3575253" y="3346147"/>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83" name="Rectangle 182"/>
          <p:cNvSpPr/>
          <p:nvPr/>
        </p:nvSpPr>
        <p:spPr bwMode="auto">
          <a:xfrm>
            <a:off x="9877425" y="3389007"/>
            <a:ext cx="2011680" cy="572464"/>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185"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77770781"/>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i="1" dirty="0">
                <a:gradFill>
                  <a:gsLst>
                    <a:gs pos="16814">
                      <a:srgbClr val="FFFFFF"/>
                    </a:gs>
                    <a:gs pos="46000">
                      <a:srgbClr val="FFFFFF"/>
                    </a:gs>
                  </a:gsLst>
                  <a:lin ang="5400000" scaled="0"/>
                </a:gradFill>
                <a:latin typeface="+mj-lt"/>
              </a:rPr>
              <a:t>Empty</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7"/>
          <p:cNvSpPr>
            <a:spLocks noChangeAspect="1" noEditPoints="1"/>
          </p:cNvSpPr>
          <p:nvPr/>
        </p:nvSpPr>
        <p:spPr bwMode="auto">
          <a:xfrm>
            <a:off x="3575253" y="3346147"/>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83" name="Rectangle 182"/>
          <p:cNvSpPr/>
          <p:nvPr/>
        </p:nvSpPr>
        <p:spPr bwMode="auto">
          <a:xfrm>
            <a:off x="9877425" y="3389007"/>
            <a:ext cx="201168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184" name="Rectangle 183"/>
          <p:cNvSpPr/>
          <p:nvPr/>
        </p:nvSpPr>
        <p:spPr bwMode="auto">
          <a:xfrm>
            <a:off x="9877425" y="1277289"/>
            <a:ext cx="2011680" cy="572464"/>
          </a:xfrm>
          <a:prstGeom prst="rect">
            <a:avLst/>
          </a:prstGeom>
          <a:solidFill>
            <a:schemeClr val="bg1"/>
          </a:solidFill>
          <a:ln>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7921">
                      <a:schemeClr val="tx1"/>
                    </a:gs>
                    <a:gs pos="16814">
                      <a:schemeClr val="tx1"/>
                    </a:gs>
                  </a:gsLst>
                  <a:lin ang="5400000" scaled="0"/>
                </a:gradFill>
                <a:latin typeface="+mj-lt"/>
              </a:rPr>
              <a:t>C:\nodeJS</a:t>
            </a:r>
          </a:p>
        </p:txBody>
      </p:sp>
      <p:sp>
        <p:nvSpPr>
          <p:cNvPr id="185"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Freeform 17"/>
          <p:cNvSpPr>
            <a:spLocks noChangeAspect="1"/>
          </p:cNvSpPr>
          <p:nvPr/>
        </p:nvSpPr>
        <p:spPr bwMode="auto">
          <a:xfrm rot="10800000" flipH="1">
            <a:off x="10666954" y="185352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21141757"/>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7"/>
          <p:cNvSpPr>
            <a:spLocks noChangeAspect="1" noEditPoints="1"/>
          </p:cNvSpPr>
          <p:nvPr/>
        </p:nvSpPr>
        <p:spPr bwMode="auto">
          <a:xfrm>
            <a:off x="3575253" y="3346147"/>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83" name="Rectangle 182"/>
          <p:cNvSpPr/>
          <p:nvPr/>
        </p:nvSpPr>
        <p:spPr bwMode="auto">
          <a:xfrm>
            <a:off x="9877425" y="3389007"/>
            <a:ext cx="2011680" cy="849463"/>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184" name="Rectangle 183"/>
          <p:cNvSpPr/>
          <p:nvPr/>
        </p:nvSpPr>
        <p:spPr bwMode="auto">
          <a:xfrm>
            <a:off x="9877425" y="1277289"/>
            <a:ext cx="2011680" cy="572464"/>
          </a:xfrm>
          <a:prstGeom prst="rect">
            <a:avLst/>
          </a:prstGeom>
          <a:solidFill>
            <a:schemeClr val="bg1"/>
          </a:solidFill>
          <a:ln>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7921">
                      <a:schemeClr val="tx1"/>
                    </a:gs>
                    <a:gs pos="16814">
                      <a:schemeClr val="tx1"/>
                    </a:gs>
                  </a:gsLst>
                  <a:lin ang="5400000" scaled="0"/>
                </a:gradFill>
                <a:latin typeface="+mj-lt"/>
              </a:rPr>
              <a:t>C:\nodeJS</a:t>
            </a:r>
          </a:p>
        </p:txBody>
      </p:sp>
      <p:sp>
        <p:nvSpPr>
          <p:cNvPr id="185"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Freeform 17"/>
          <p:cNvSpPr>
            <a:spLocks noChangeAspect="1"/>
          </p:cNvSpPr>
          <p:nvPr/>
        </p:nvSpPr>
        <p:spPr bwMode="auto">
          <a:xfrm rot="10800000" flipH="1">
            <a:off x="10666954" y="185352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774242151"/>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883" y="497"/>
            <a:ext cx="12434711" cy="699353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3" name="Group 12"/>
          <p:cNvGrpSpPr/>
          <p:nvPr/>
        </p:nvGrpSpPr>
        <p:grpSpPr>
          <a:xfrm>
            <a:off x="4574252" y="2400742"/>
            <a:ext cx="7633430" cy="1120315"/>
            <a:chOff x="4209143" y="3062154"/>
            <a:chExt cx="7634513" cy="1120474"/>
          </a:xfrm>
          <a:solidFill>
            <a:schemeClr val="tx1"/>
          </a:solidFill>
        </p:grpSpPr>
        <p:sp>
          <p:nvSpPr>
            <p:cNvPr id="17" name="Rectangle 16"/>
            <p:cNvSpPr/>
            <p:nvPr/>
          </p:nvSpPr>
          <p:spPr bwMode="auto">
            <a:xfrm>
              <a:off x="4209143" y="3062154"/>
              <a:ext cx="7634513" cy="112047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Rectangle 8"/>
            <p:cNvSpPr/>
            <p:nvPr/>
          </p:nvSpPr>
          <p:spPr>
            <a:xfrm>
              <a:off x="5426952" y="3340391"/>
              <a:ext cx="6231271" cy="605380"/>
            </a:xfrm>
            <a:prstGeom prst="rect">
              <a:avLst/>
            </a:prstGeom>
            <a:grpFill/>
          </p:spPr>
          <p:txBody>
            <a:bodyPr wrap="square">
              <a:spAutoFit/>
            </a:bodyPr>
            <a:lstStyle/>
            <a:p>
              <a:pPr algn="r" defTabSz="932563">
                <a:lnSpc>
                  <a:spcPts val="3999"/>
                </a:lnSpc>
                <a:spcAft>
                  <a:spcPts val="1199"/>
                </a:spcAft>
              </a:pPr>
              <a:r>
                <a:rPr lang="en-US" sz="3199" dirty="0">
                  <a:gradFill>
                    <a:gsLst>
                      <a:gs pos="0">
                        <a:srgbClr val="FFFFFF"/>
                      </a:gs>
                      <a:gs pos="100000">
                        <a:srgbClr val="FFFFFF"/>
                      </a:gs>
                    </a:gsLst>
                  </a:gradFill>
                  <a:latin typeface="Segoe UI Light"/>
                </a:rPr>
                <a:t>Public cloud storage services</a:t>
              </a:r>
              <a:r>
                <a:rPr lang="en-US" sz="2000" baseline="82000" dirty="0">
                  <a:gradFill>
                    <a:gsLst>
                      <a:gs pos="0">
                        <a:srgbClr val="FFFFFF"/>
                      </a:gs>
                      <a:gs pos="100000">
                        <a:srgbClr val="FFFFFF"/>
                      </a:gs>
                    </a:gsLst>
                  </a:gradFill>
                  <a:latin typeface="Segoe UI Light"/>
                </a:rPr>
                <a:t>2</a:t>
              </a:r>
            </a:p>
          </p:txBody>
        </p:sp>
      </p:grpSp>
      <p:grpSp>
        <p:nvGrpSpPr>
          <p:cNvPr id="10" name="Group 9"/>
          <p:cNvGrpSpPr/>
          <p:nvPr/>
        </p:nvGrpSpPr>
        <p:grpSpPr>
          <a:xfrm>
            <a:off x="6480593" y="1202402"/>
            <a:ext cx="5727089" cy="1120315"/>
            <a:chOff x="6115755" y="1863644"/>
            <a:chExt cx="5727902" cy="1120474"/>
          </a:xfrm>
          <a:solidFill>
            <a:schemeClr val="tx1"/>
          </a:solidFill>
        </p:grpSpPr>
        <p:sp>
          <p:nvSpPr>
            <p:cNvPr id="8" name="Rectangle 7"/>
            <p:cNvSpPr/>
            <p:nvPr/>
          </p:nvSpPr>
          <p:spPr bwMode="auto">
            <a:xfrm>
              <a:off x="6115755" y="1863644"/>
              <a:ext cx="5727902" cy="112047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 name="Rectangle 20"/>
            <p:cNvSpPr/>
            <p:nvPr/>
          </p:nvSpPr>
          <p:spPr>
            <a:xfrm>
              <a:off x="6704114" y="2144948"/>
              <a:ext cx="4973159" cy="605380"/>
            </a:xfrm>
            <a:prstGeom prst="rect">
              <a:avLst/>
            </a:prstGeom>
            <a:grpFill/>
          </p:spPr>
          <p:txBody>
            <a:bodyPr wrap="square">
              <a:spAutoFit/>
            </a:bodyPr>
            <a:lstStyle/>
            <a:p>
              <a:pPr algn="r" defTabSz="932563">
                <a:lnSpc>
                  <a:spcPts val="3999"/>
                </a:lnSpc>
                <a:spcAft>
                  <a:spcPts val="1199"/>
                </a:spcAft>
              </a:pPr>
              <a:r>
                <a:rPr lang="en-US" sz="3199" dirty="0">
                  <a:gradFill>
                    <a:gsLst>
                      <a:gs pos="0">
                        <a:srgbClr val="FFFFFF"/>
                      </a:gs>
                      <a:gs pos="100000">
                        <a:srgbClr val="FFFFFF"/>
                      </a:gs>
                    </a:gsLst>
                    <a:lin ang="5400000" scaled="1"/>
                  </a:gradFill>
                  <a:latin typeface="Segoe UI Light"/>
                </a:rPr>
                <a:t>x86 server virtualization</a:t>
              </a:r>
              <a:r>
                <a:rPr lang="en-US" sz="2000" baseline="82000" dirty="0">
                  <a:gradFill>
                    <a:gsLst>
                      <a:gs pos="0">
                        <a:srgbClr val="FFFFFF"/>
                      </a:gs>
                      <a:gs pos="100000">
                        <a:srgbClr val="FFFFFF"/>
                      </a:gs>
                    </a:gsLst>
                    <a:lin ang="5400000" scaled="1"/>
                  </a:gradFill>
                  <a:latin typeface="Segoe UI Light"/>
                </a:rPr>
                <a:t>1</a:t>
              </a:r>
              <a:endParaRPr lang="en-US" sz="3199" baseline="82000" dirty="0">
                <a:gradFill>
                  <a:gsLst>
                    <a:gs pos="0">
                      <a:srgbClr val="FFFFFF"/>
                    </a:gs>
                    <a:gs pos="100000">
                      <a:srgbClr val="FFFFFF"/>
                    </a:gs>
                  </a:gsLst>
                  <a:lin ang="5400000" scaled="1"/>
                </a:gradFill>
                <a:latin typeface="Segoe UI Light"/>
              </a:endParaRPr>
            </a:p>
          </p:txBody>
        </p:sp>
      </p:grpSp>
      <p:grpSp>
        <p:nvGrpSpPr>
          <p:cNvPr id="14" name="Group 13"/>
          <p:cNvGrpSpPr/>
          <p:nvPr/>
        </p:nvGrpSpPr>
        <p:grpSpPr>
          <a:xfrm>
            <a:off x="3413274" y="3599083"/>
            <a:ext cx="8794410" cy="1120315"/>
            <a:chOff x="3048000" y="4260664"/>
            <a:chExt cx="8795657" cy="1120474"/>
          </a:xfrm>
          <a:solidFill>
            <a:schemeClr val="tx1"/>
          </a:solidFill>
        </p:grpSpPr>
        <p:sp>
          <p:nvSpPr>
            <p:cNvPr id="18" name="Rectangle 17"/>
            <p:cNvSpPr/>
            <p:nvPr/>
          </p:nvSpPr>
          <p:spPr bwMode="auto">
            <a:xfrm>
              <a:off x="3048000" y="4260664"/>
              <a:ext cx="8795657" cy="112047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a:xfrm>
              <a:off x="5155823" y="4535834"/>
              <a:ext cx="6502400" cy="605380"/>
            </a:xfrm>
            <a:prstGeom prst="rect">
              <a:avLst/>
            </a:prstGeom>
            <a:grpFill/>
          </p:spPr>
          <p:txBody>
            <a:bodyPr wrap="square">
              <a:spAutoFit/>
            </a:bodyPr>
            <a:lstStyle/>
            <a:p>
              <a:pPr algn="r" defTabSz="932563">
                <a:lnSpc>
                  <a:spcPts val="3999"/>
                </a:lnSpc>
                <a:spcAft>
                  <a:spcPts val="1199"/>
                </a:spcAft>
              </a:pPr>
              <a:r>
                <a:rPr lang="en-US" sz="3199" dirty="0">
                  <a:gradFill>
                    <a:gsLst>
                      <a:gs pos="0">
                        <a:srgbClr val="FFFFFF"/>
                      </a:gs>
                      <a:gs pos="100000">
                        <a:srgbClr val="FFFFFF"/>
                      </a:gs>
                    </a:gsLst>
                  </a:gradFill>
                  <a:latin typeface="Segoe UI Light"/>
                </a:rPr>
                <a:t>Cloud infrastructure as a service</a:t>
              </a:r>
              <a:r>
                <a:rPr lang="en-US" sz="2000" baseline="82000" dirty="0">
                  <a:gradFill>
                    <a:gsLst>
                      <a:gs pos="0">
                        <a:srgbClr val="FFFFFF"/>
                      </a:gs>
                      <a:gs pos="100000">
                        <a:srgbClr val="FFFFFF"/>
                      </a:gs>
                    </a:gsLst>
                  </a:gradFill>
                  <a:latin typeface="Segoe UI Light"/>
                </a:rPr>
                <a:t>3</a:t>
              </a:r>
            </a:p>
          </p:txBody>
        </p:sp>
      </p:grpSp>
      <p:grpSp>
        <p:nvGrpSpPr>
          <p:cNvPr id="15" name="Group 14"/>
          <p:cNvGrpSpPr/>
          <p:nvPr/>
        </p:nvGrpSpPr>
        <p:grpSpPr>
          <a:xfrm>
            <a:off x="1338025" y="4797422"/>
            <a:ext cx="10869657" cy="1120315"/>
            <a:chOff x="972457" y="5459173"/>
            <a:chExt cx="10871199" cy="1120474"/>
          </a:xfrm>
          <a:solidFill>
            <a:schemeClr val="tx1"/>
          </a:solidFill>
        </p:grpSpPr>
        <p:sp>
          <p:nvSpPr>
            <p:cNvPr id="19" name="Rectangle 18"/>
            <p:cNvSpPr/>
            <p:nvPr/>
          </p:nvSpPr>
          <p:spPr bwMode="auto">
            <a:xfrm>
              <a:off x="972457" y="5459173"/>
              <a:ext cx="10871199" cy="112047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 name="Rectangle 22"/>
            <p:cNvSpPr/>
            <p:nvPr/>
          </p:nvSpPr>
          <p:spPr>
            <a:xfrm>
              <a:off x="3669573" y="5731277"/>
              <a:ext cx="7988650" cy="605380"/>
            </a:xfrm>
            <a:prstGeom prst="rect">
              <a:avLst/>
            </a:prstGeom>
            <a:grpFill/>
          </p:spPr>
          <p:txBody>
            <a:bodyPr wrap="square">
              <a:spAutoFit/>
            </a:bodyPr>
            <a:lstStyle/>
            <a:p>
              <a:pPr algn="r" defTabSz="932563">
                <a:lnSpc>
                  <a:spcPts val="3999"/>
                </a:lnSpc>
                <a:spcAft>
                  <a:spcPts val="1199"/>
                </a:spcAft>
              </a:pPr>
              <a:r>
                <a:rPr lang="en-US" sz="3199" dirty="0">
                  <a:gradFill>
                    <a:gsLst>
                      <a:gs pos="0">
                        <a:srgbClr val="FFFFFF"/>
                      </a:gs>
                      <a:gs pos="100000">
                        <a:srgbClr val="FFFFFF"/>
                      </a:gs>
                    </a:gsLst>
                  </a:gradFill>
                  <a:latin typeface="Segoe UI Light"/>
                </a:rPr>
                <a:t>Enterprise application platform as a service</a:t>
              </a:r>
              <a:r>
                <a:rPr lang="en-US" sz="2000" baseline="82000" dirty="0">
                  <a:gradFill>
                    <a:gsLst>
                      <a:gs pos="0">
                        <a:srgbClr val="FFFFFF"/>
                      </a:gs>
                      <a:gs pos="100000">
                        <a:srgbClr val="FFFFFF"/>
                      </a:gs>
                    </a:gsLst>
                  </a:gradFill>
                  <a:latin typeface="Segoe UI Light"/>
                </a:rPr>
                <a:t>4</a:t>
              </a:r>
            </a:p>
          </p:txBody>
        </p:sp>
      </p:grpSp>
      <p:sp>
        <p:nvSpPr>
          <p:cNvPr id="3" name="Rectangle 2"/>
          <p:cNvSpPr/>
          <p:nvPr/>
        </p:nvSpPr>
        <p:spPr bwMode="auto">
          <a:xfrm>
            <a:off x="883" y="497"/>
            <a:ext cx="9359638" cy="6993533"/>
          </a:xfrm>
          <a:custGeom>
            <a:avLst/>
            <a:gdLst/>
            <a:ahLst/>
            <a:cxnLst/>
            <a:rect l="l" t="t" r="r" b="b"/>
            <a:pathLst>
              <a:path w="9360966" h="6994525">
                <a:moveTo>
                  <a:pt x="0" y="0"/>
                </a:moveTo>
                <a:lnTo>
                  <a:pt x="9360966" y="0"/>
                </a:lnTo>
                <a:lnTo>
                  <a:pt x="1958393" y="6994525"/>
                </a:lnTo>
                <a:lnTo>
                  <a:pt x="0" y="6994525"/>
                </a:lnTo>
                <a:close/>
              </a:path>
            </a:pathLst>
          </a:cu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a:gradFill>
                  <a:gsLst>
                    <a:gs pos="1250">
                      <a:schemeClr val="bg1"/>
                    </a:gs>
                    <a:gs pos="100000">
                      <a:schemeClr val="bg1"/>
                    </a:gs>
                  </a:gsLst>
                  <a:lin ang="5400000" scaled="0"/>
                </a:gradFill>
              </a:rPr>
              <a:t>A leader in Gartner </a:t>
            </a:r>
            <a:br>
              <a:rPr lang="en-US" dirty="0">
                <a:gradFill>
                  <a:gsLst>
                    <a:gs pos="1250">
                      <a:schemeClr val="bg1"/>
                    </a:gs>
                    <a:gs pos="100000">
                      <a:schemeClr val="bg1"/>
                    </a:gs>
                  </a:gsLst>
                  <a:lin ang="5400000" scaled="0"/>
                </a:gradFill>
              </a:rPr>
            </a:br>
            <a:r>
              <a:rPr lang="en-US" dirty="0">
                <a:gradFill>
                  <a:gsLst>
                    <a:gs pos="1250">
                      <a:schemeClr val="bg1"/>
                    </a:gs>
                    <a:gs pos="100000">
                      <a:schemeClr val="bg1"/>
                    </a:gs>
                  </a:gsLst>
                  <a:lin ang="5400000" scaled="0"/>
                </a:gradFill>
              </a:rPr>
              <a:t>magic quadrants</a:t>
            </a:r>
          </a:p>
        </p:txBody>
      </p:sp>
      <p:sp>
        <p:nvSpPr>
          <p:cNvPr id="24" name="Text Placeholder 12"/>
          <p:cNvSpPr txBox="1">
            <a:spLocks/>
          </p:cNvSpPr>
          <p:nvPr/>
        </p:nvSpPr>
        <p:spPr>
          <a:xfrm>
            <a:off x="354648" y="2362425"/>
            <a:ext cx="4450769" cy="2396461"/>
          </a:xfrm>
          <a:prstGeom prst="rect">
            <a:avLst/>
          </a:prstGeom>
        </p:spPr>
        <p:txBody>
          <a:bodyPr vert="horz" wrap="square" lIns="143387" tIns="89616" rIns="143387" bIns="89616" rtlCol="0">
            <a:spAutoFit/>
          </a:bodyPr>
          <a:lstStyle>
            <a:lvl1pPr marL="336111" marR="0" indent="-336111" algn="l" defTabSz="914274" rtl="0" eaLnBrk="1" fontAlgn="auto" latinLnBrk="0" hangingPunct="1">
              <a:lnSpc>
                <a:spcPct val="90000"/>
              </a:lnSpc>
              <a:spcBef>
                <a:spcPct val="20000"/>
              </a:spcBef>
              <a:spcAft>
                <a:spcPts val="0"/>
              </a:spcAft>
              <a:buClrTx/>
              <a:buSzPct val="90000"/>
              <a:buFont typeface="Arial" pitchFamily="34" charset="0"/>
              <a:buChar char="•"/>
              <a:tabLst/>
              <a:defRPr sz="3900" kern="1200" spc="0" baseline="0">
                <a:gradFill>
                  <a:gsLst>
                    <a:gs pos="1250">
                      <a:schemeClr val="tx2"/>
                    </a:gs>
                    <a:gs pos="99000">
                      <a:schemeClr val="tx2"/>
                    </a:gs>
                  </a:gsLst>
                  <a:lin ang="5400000" scaled="0"/>
                </a:gradFill>
                <a:latin typeface="+mj-lt"/>
                <a:ea typeface="+mn-ea"/>
                <a:cs typeface="+mn-cs"/>
              </a:defRPr>
            </a:lvl1pPr>
            <a:lvl2pPr marL="572633" marR="0" indent="-236522" algn="l" defTabSz="91427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84258" marR="0" indent="-224074" algn="l" defTabSz="91427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08332" marR="0" indent="-224074" algn="l" defTabSz="91427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32405" marR="0" indent="-224074" algn="l" defTabSz="91427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68216" indent="-568216">
              <a:buFont typeface="Wingdings" panose="05000000000000000000" pitchFamily="2" charset="2"/>
              <a:buChar char="à"/>
            </a:pPr>
            <a:r>
              <a:rPr lang="en-US" sz="3999" dirty="0">
                <a:gradFill>
                  <a:gsLst>
                    <a:gs pos="16814">
                      <a:srgbClr val="FFFFFF"/>
                    </a:gs>
                    <a:gs pos="46000">
                      <a:srgbClr val="FFFFFF"/>
                    </a:gs>
                  </a:gsLst>
                  <a:lin ang="5400000" scaled="0"/>
                </a:gradFill>
              </a:rPr>
              <a:t>Microsoft only leader in </a:t>
            </a:r>
            <a:r>
              <a:rPr lang="en-US" sz="3999" dirty="0">
                <a:gradFill>
                  <a:gsLst>
                    <a:gs pos="16814">
                      <a:srgbClr val="FFFFFF"/>
                    </a:gs>
                    <a:gs pos="46000">
                      <a:srgbClr val="FFFFFF"/>
                    </a:gs>
                  </a:gsLst>
                  <a:lin ang="5400000" scaled="0"/>
                </a:gradFill>
                <a:latin typeface="Segoe UI Semibold" panose="020B0702040204020203" pitchFamily="34" charset="0"/>
                <a:cs typeface="Segoe UI Semibold" panose="020B0702040204020203" pitchFamily="34" charset="0"/>
              </a:rPr>
              <a:t>all four magic quadrants</a:t>
            </a:r>
          </a:p>
        </p:txBody>
      </p:sp>
      <p:sp>
        <p:nvSpPr>
          <p:cNvPr id="5" name="Rectangle 4"/>
          <p:cNvSpPr/>
          <p:nvPr/>
        </p:nvSpPr>
        <p:spPr>
          <a:xfrm>
            <a:off x="2876536" y="6261816"/>
            <a:ext cx="9083531" cy="289951"/>
          </a:xfrm>
          <a:prstGeom prst="rect">
            <a:avLst/>
          </a:prstGeom>
        </p:spPr>
        <p:txBody>
          <a:bodyPr wrap="square">
            <a:spAutoFit/>
          </a:bodyPr>
          <a:lstStyle/>
          <a:p>
            <a:pPr defTabSz="932563">
              <a:lnSpc>
                <a:spcPct val="107000"/>
              </a:lnSpc>
              <a:spcAft>
                <a:spcPts val="800"/>
              </a:spcAft>
              <a:tabLst>
                <a:tab pos="457112" algn="l"/>
              </a:tabLst>
            </a:pPr>
            <a:r>
              <a:rPr lang="en-US" sz="600" b="1"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[1]</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Gartner “x86 Server Virtualization Infrastructure,” by Thomas J. Bittman, Michael Warrilow, July 14 2015; </a:t>
            </a:r>
            <a:r>
              <a:rPr lang="en-US" sz="600" b="1"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[2]</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Gartner “Public Cloud Storage Services,” by Arun Chandrasekaran, Raj Bala June 25, 2015; </a:t>
            </a:r>
            <a:r>
              <a:rPr lang="en-US" sz="600" b="1"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[3]</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Gartner “Magic Quadrant for Cloud Infrastructure as a Service,” by Lydia Leong, Douglas Toombs, Bob Gill, May 18, 2015;</a:t>
            </a:r>
            <a:r>
              <a:rPr lang="en-US" sz="600" b="1"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[4]</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Gartner “Enterprise Application Platform as a Service,” by </a:t>
            </a:r>
            <a:r>
              <a:rPr lang="en-US" sz="600" dirty="0" err="1">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Yefim</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V. </a:t>
            </a:r>
            <a:r>
              <a:rPr lang="en-US" sz="600" dirty="0" err="1">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Natis</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Massimo </a:t>
            </a:r>
            <a:r>
              <a:rPr lang="en-US" sz="600" dirty="0" err="1">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Pezzini</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a:t>
            </a:r>
            <a:r>
              <a:rPr lang="fi-FI"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Kimihiko Iijima, Anne Thomas, Rob Dunie </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a:t>
            </a:r>
            <a:r>
              <a:rPr lang="en-US" sz="600" b="1"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 </a:t>
            </a:r>
            <a:r>
              <a:rPr lang="en-US" sz="600" dirty="0">
                <a:gradFill>
                  <a:gsLst>
                    <a:gs pos="0">
                      <a:schemeClr val="bg2">
                        <a:lumMod val="50000"/>
                      </a:schemeClr>
                    </a:gs>
                    <a:gs pos="100000">
                      <a:schemeClr val="bg2">
                        <a:lumMod val="50000"/>
                      </a:schemeClr>
                    </a:gs>
                  </a:gsLst>
                  <a:lin ang="5400000" scaled="1"/>
                </a:gradFill>
                <a:ea typeface="Calibri" panose="020F0502020204030204" pitchFamily="34" charset="0"/>
                <a:cs typeface="Times New Roman" panose="02020603050405020304" pitchFamily="18" charset="0"/>
              </a:rPr>
              <a:t>March 24, 2015.</a:t>
            </a:r>
          </a:p>
        </p:txBody>
      </p:sp>
      <p:sp>
        <p:nvSpPr>
          <p:cNvPr id="4" name="Rectangle 3"/>
          <p:cNvSpPr/>
          <p:nvPr/>
        </p:nvSpPr>
        <p:spPr>
          <a:xfrm>
            <a:off x="2880755" y="6547367"/>
            <a:ext cx="8960571" cy="276999"/>
          </a:xfrm>
          <a:prstGeom prst="rect">
            <a:avLst/>
          </a:prstGeom>
        </p:spPr>
        <p:txBody>
          <a:bodyPr wrap="square">
            <a:spAutoFit/>
          </a:bodyPr>
          <a:lstStyle/>
          <a:p>
            <a:pPr defTabSz="932563"/>
            <a:r>
              <a:rPr lang="en-US" sz="600" dirty="0">
                <a:gradFill>
                  <a:gsLst>
                    <a:gs pos="0">
                      <a:schemeClr val="bg2">
                        <a:lumMod val="50000"/>
                      </a:schemeClr>
                    </a:gs>
                    <a:gs pos="100000">
                      <a:schemeClr val="bg2">
                        <a:lumMod val="50000"/>
                      </a:schemeClr>
                    </a:gs>
                  </a:gsLst>
                  <a:lin ang="5400000" scaled="1"/>
                </a:gradFill>
              </a:rPr>
              <a:t>Gartner does not endorse any vendor, product or service depicted in its research publications, and does not advise technology users to select only those vendors with the highest ratings or other designation. Gartner research publications consist of the opinions of Gartner's research organization and should not be construed as statements of fact. Gartner disclaims all warranties, expressed or implied, with respect to this research, including any warranties of merchantability or fitness for a particular purpose.</a:t>
            </a:r>
          </a:p>
        </p:txBody>
      </p:sp>
    </p:spTree>
    <p:extLst>
      <p:ext uri="{BB962C8B-B14F-4D97-AF65-F5344CB8AC3E}">
        <p14:creationId xmlns:p14="http://schemas.microsoft.com/office/powerpoint/2010/main" val="49076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700"/>
                                        <p:tgtEl>
                                          <p:spTgt spid="24"/>
                                        </p:tgtEl>
                                      </p:cBhvr>
                                    </p:animEffect>
                                  </p:childTnLst>
                                </p:cTn>
                              </p:par>
                              <p:par>
                                <p:cTn id="8" presetID="63" presetClass="path" presetSubtype="0" decel="100000" fill="hold" grpId="1" nodeType="withEffect">
                                  <p:stCondLst>
                                    <p:cond delay="0"/>
                                  </p:stCondLst>
                                  <p:childTnLst>
                                    <p:animMotion origin="layout" path="M -0.02106 1.47072E-6 L 8.45034E-7 1.47072E-6 " pathEditMode="relative" rAng="0" ptsTypes="AA">
                                      <p:cBhvr>
                                        <p:cTn id="9" dur="700" fill="hold"/>
                                        <p:tgtEl>
                                          <p:spTgt spid="24"/>
                                        </p:tgtEl>
                                        <p:attrNameLst>
                                          <p:attrName>ppt_x</p:attrName>
                                          <p:attrName>ppt_y</p:attrName>
                                        </p:attrNameLst>
                                      </p:cBhvr>
                                      <p:rCtr x="1047" y="0"/>
                                    </p:animMotion>
                                  </p:childTnLst>
                                </p:cTn>
                              </p:par>
                              <p:par>
                                <p:cTn id="10" presetID="2" presetClass="entr" presetSubtype="8" decel="10000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750" fill="hold"/>
                                        <p:tgtEl>
                                          <p:spTgt spid="10"/>
                                        </p:tgtEl>
                                        <p:attrNameLst>
                                          <p:attrName>ppt_x</p:attrName>
                                        </p:attrNameLst>
                                      </p:cBhvr>
                                      <p:tavLst>
                                        <p:tav tm="0">
                                          <p:val>
                                            <p:strVal val="0-#ppt_w/2"/>
                                          </p:val>
                                        </p:tav>
                                        <p:tav tm="100000">
                                          <p:val>
                                            <p:strVal val="#ppt_x"/>
                                          </p:val>
                                        </p:tav>
                                      </p:tavLst>
                                    </p:anim>
                                    <p:anim calcmode="lin" valueType="num">
                                      <p:cBhvr additive="base">
                                        <p:cTn id="13" dur="750" fill="hold"/>
                                        <p:tgtEl>
                                          <p:spTgt spid="10"/>
                                        </p:tgtEl>
                                        <p:attrNameLst>
                                          <p:attrName>ppt_y</p:attrName>
                                        </p:attrNameLst>
                                      </p:cBhvr>
                                      <p:tavLst>
                                        <p:tav tm="0">
                                          <p:val>
                                            <p:strVal val="#ppt_y"/>
                                          </p:val>
                                        </p:tav>
                                        <p:tav tm="100000">
                                          <p:val>
                                            <p:strVal val="#ppt_y"/>
                                          </p:val>
                                        </p:tav>
                                      </p:tavLst>
                                    </p:anim>
                                  </p:childTnLst>
                                </p:cTn>
                              </p:par>
                              <p:par>
                                <p:cTn id="14" presetID="2" presetClass="entr" presetSubtype="8" decel="100000" fill="hold" nodeType="withEffect">
                                  <p:stCondLst>
                                    <p:cond delay="25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750" fill="hold"/>
                                        <p:tgtEl>
                                          <p:spTgt spid="13"/>
                                        </p:tgtEl>
                                        <p:attrNameLst>
                                          <p:attrName>ppt_x</p:attrName>
                                        </p:attrNameLst>
                                      </p:cBhvr>
                                      <p:tavLst>
                                        <p:tav tm="0">
                                          <p:val>
                                            <p:strVal val="0-#ppt_w/2"/>
                                          </p:val>
                                        </p:tav>
                                        <p:tav tm="100000">
                                          <p:val>
                                            <p:strVal val="#ppt_x"/>
                                          </p:val>
                                        </p:tav>
                                      </p:tavLst>
                                    </p:anim>
                                    <p:anim calcmode="lin" valueType="num">
                                      <p:cBhvr additive="base">
                                        <p:cTn id="17" dur="750" fill="hold"/>
                                        <p:tgtEl>
                                          <p:spTgt spid="13"/>
                                        </p:tgtEl>
                                        <p:attrNameLst>
                                          <p:attrName>ppt_y</p:attrName>
                                        </p:attrNameLst>
                                      </p:cBhvr>
                                      <p:tavLst>
                                        <p:tav tm="0">
                                          <p:val>
                                            <p:strVal val="#ppt_y"/>
                                          </p:val>
                                        </p:tav>
                                        <p:tav tm="100000">
                                          <p:val>
                                            <p:strVal val="#ppt_y"/>
                                          </p:val>
                                        </p:tav>
                                      </p:tavLst>
                                    </p:anim>
                                  </p:childTnLst>
                                </p:cTn>
                              </p:par>
                              <p:par>
                                <p:cTn id="18" presetID="2" presetClass="entr" presetSubtype="8" decel="100000" fill="hold" nodeType="withEffect">
                                  <p:stCondLst>
                                    <p:cond delay="5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750" fill="hold"/>
                                        <p:tgtEl>
                                          <p:spTgt spid="14"/>
                                        </p:tgtEl>
                                        <p:attrNameLst>
                                          <p:attrName>ppt_x</p:attrName>
                                        </p:attrNameLst>
                                      </p:cBhvr>
                                      <p:tavLst>
                                        <p:tav tm="0">
                                          <p:val>
                                            <p:strVal val="0-#ppt_w/2"/>
                                          </p:val>
                                        </p:tav>
                                        <p:tav tm="100000">
                                          <p:val>
                                            <p:strVal val="#ppt_x"/>
                                          </p:val>
                                        </p:tav>
                                      </p:tavLst>
                                    </p:anim>
                                    <p:anim calcmode="lin" valueType="num">
                                      <p:cBhvr additive="base">
                                        <p:cTn id="21" dur="75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nodeType="withEffect">
                                  <p:stCondLst>
                                    <p:cond delay="75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750" fill="hold"/>
                                        <p:tgtEl>
                                          <p:spTgt spid="15"/>
                                        </p:tgtEl>
                                        <p:attrNameLst>
                                          <p:attrName>ppt_x</p:attrName>
                                        </p:attrNameLst>
                                      </p:cBhvr>
                                      <p:tavLst>
                                        <p:tav tm="0">
                                          <p:val>
                                            <p:strVal val="0-#ppt_w/2"/>
                                          </p:val>
                                        </p:tav>
                                        <p:tav tm="100000">
                                          <p:val>
                                            <p:strVal val="#ppt_x"/>
                                          </p:val>
                                        </p:tav>
                                      </p:tavLst>
                                    </p:anim>
                                    <p:anim calcmode="lin" valueType="num">
                                      <p:cBhvr additive="base">
                                        <p:cTn id="25" dur="75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7"/>
          <p:cNvSpPr>
            <a:spLocks noChangeAspect="1" noEditPoints="1"/>
          </p:cNvSpPr>
          <p:nvPr/>
        </p:nvSpPr>
        <p:spPr bwMode="auto">
          <a:xfrm>
            <a:off x="3575253" y="3346147"/>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Tree>
    <p:extLst>
      <p:ext uri="{BB962C8B-B14F-4D97-AF65-F5344CB8AC3E}">
        <p14:creationId xmlns:p14="http://schemas.microsoft.com/office/powerpoint/2010/main" val="2352048430"/>
      </p:ext>
    </p:extLst>
  </p:cSld>
  <p:clrMapOvr>
    <a:masterClrMapping/>
  </p:clrMapOvr>
  <p:transition>
    <p:fade/>
  </p:transition>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152" name="Freeform 13"/>
          <p:cNvSpPr>
            <a:spLocks noChangeAspect="1" noEditPoints="1"/>
          </p:cNvSpPr>
          <p:nvPr/>
        </p:nvSpPr>
        <p:spPr bwMode="auto">
          <a:xfrm>
            <a:off x="3575253"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cxnSp>
        <p:nvCxnSpPr>
          <p:cNvPr id="181" name="Straight Arrow Connector 48"/>
          <p:cNvCxnSpPr/>
          <p:nvPr/>
        </p:nvCxnSpPr>
        <p:spPr>
          <a:xfrm>
            <a:off x="2560638" y="3799370"/>
            <a:ext cx="1014615" cy="15509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Tree>
    <p:extLst>
      <p:ext uri="{BB962C8B-B14F-4D97-AF65-F5344CB8AC3E}">
        <p14:creationId xmlns:p14="http://schemas.microsoft.com/office/powerpoint/2010/main" val="6864983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wipe(right)">
                                      <p:cBhvr>
                                        <p:cTn id="7" dur="300"/>
                                        <p:tgtEl>
                                          <p:spTgt spid="18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8" name="Rectangle 77"/>
          <p:cNvSpPr/>
          <p:nvPr/>
        </p:nvSpPr>
        <p:spPr bwMode="auto">
          <a:xfrm>
            <a:off x="6489225" y="2277270"/>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i="1" dirty="0">
                <a:gradFill>
                  <a:gsLst>
                    <a:gs pos="16814">
                      <a:srgbClr val="FFFFFF"/>
                    </a:gs>
                    <a:gs pos="46000">
                      <a:srgbClr val="FFFFFF"/>
                    </a:gs>
                  </a:gsLst>
                  <a:lin ang="5400000" scaled="0"/>
                </a:gradFill>
                <a:latin typeface="+mj-lt"/>
              </a:rPr>
              <a:t>Empty</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152" name="Freeform 13"/>
          <p:cNvSpPr>
            <a:spLocks noChangeAspect="1" noEditPoints="1"/>
          </p:cNvSpPr>
          <p:nvPr/>
        </p:nvSpPr>
        <p:spPr bwMode="auto">
          <a:xfrm>
            <a:off x="3575253"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3" name="Freeform 17"/>
          <p:cNvSpPr>
            <a:spLocks noChangeAspect="1" noEditPoints="1"/>
          </p:cNvSpPr>
          <p:nvPr/>
        </p:nvSpPr>
        <p:spPr bwMode="auto">
          <a:xfrm>
            <a:off x="3575253" y="1950018"/>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74" name="Rectangle 173"/>
          <p:cNvSpPr/>
          <p:nvPr/>
        </p:nvSpPr>
        <p:spPr bwMode="auto">
          <a:xfrm>
            <a:off x="9877425" y="3389007"/>
            <a:ext cx="2011680" cy="849463"/>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178"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236099328"/>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8" name="Rectangle 77"/>
          <p:cNvSpPr/>
          <p:nvPr/>
        </p:nvSpPr>
        <p:spPr bwMode="auto">
          <a:xfrm>
            <a:off x="6489225" y="2277270"/>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i="1" dirty="0">
                <a:gradFill>
                  <a:gsLst>
                    <a:gs pos="16814">
                      <a:srgbClr val="FFFFFF"/>
                    </a:gs>
                    <a:gs pos="46000">
                      <a:srgbClr val="FFFFFF"/>
                    </a:gs>
                  </a:gsLst>
                  <a:lin ang="5400000" scaled="0"/>
                </a:gradFill>
                <a:latin typeface="+mj-lt"/>
              </a:rPr>
              <a:t>Empty</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152" name="Freeform 13"/>
          <p:cNvSpPr>
            <a:spLocks noChangeAspect="1" noEditPoints="1"/>
          </p:cNvSpPr>
          <p:nvPr/>
        </p:nvSpPr>
        <p:spPr bwMode="auto">
          <a:xfrm>
            <a:off x="3575253"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3" name="Freeform 17"/>
          <p:cNvSpPr>
            <a:spLocks noChangeAspect="1" noEditPoints="1"/>
          </p:cNvSpPr>
          <p:nvPr/>
        </p:nvSpPr>
        <p:spPr bwMode="auto">
          <a:xfrm>
            <a:off x="3575253" y="1950018"/>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74" name="Rectangle 173"/>
          <p:cNvSpPr/>
          <p:nvPr/>
        </p:nvSpPr>
        <p:spPr bwMode="auto">
          <a:xfrm>
            <a:off x="9877425" y="3389007"/>
            <a:ext cx="2011680" cy="849463"/>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175" name="Rectangle 174"/>
          <p:cNvSpPr/>
          <p:nvPr/>
        </p:nvSpPr>
        <p:spPr bwMode="auto">
          <a:xfrm>
            <a:off x="9877425" y="1277289"/>
            <a:ext cx="2011680" cy="572464"/>
          </a:xfrm>
          <a:prstGeom prst="rect">
            <a:avLst/>
          </a:prstGeom>
          <a:solidFill>
            <a:schemeClr val="bg1"/>
          </a:solidFill>
          <a:ln>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7921">
                      <a:schemeClr val="tx1"/>
                    </a:gs>
                    <a:gs pos="16814">
                      <a:schemeClr val="tx1"/>
                    </a:gs>
                  </a:gsLst>
                  <a:lin ang="5400000" scaled="0"/>
                </a:gradFill>
                <a:latin typeface="+mj-lt"/>
              </a:rPr>
              <a:t>C:\myApp</a:t>
            </a:r>
          </a:p>
        </p:txBody>
      </p:sp>
      <p:sp>
        <p:nvSpPr>
          <p:cNvPr id="178"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Freeform 17"/>
          <p:cNvSpPr>
            <a:spLocks noChangeAspect="1"/>
          </p:cNvSpPr>
          <p:nvPr/>
        </p:nvSpPr>
        <p:spPr bwMode="auto">
          <a:xfrm rot="10800000" flipH="1">
            <a:off x="10666954" y="185352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24963914"/>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8" name="Rectangle 77"/>
          <p:cNvSpPr/>
          <p:nvPr/>
        </p:nvSpPr>
        <p:spPr bwMode="auto">
          <a:xfrm>
            <a:off x="6489225" y="2277270"/>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C:\myApp</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152" name="Freeform 13"/>
          <p:cNvSpPr>
            <a:spLocks noChangeAspect="1" noEditPoints="1"/>
          </p:cNvSpPr>
          <p:nvPr/>
        </p:nvSpPr>
        <p:spPr bwMode="auto">
          <a:xfrm>
            <a:off x="3575253"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3" name="Freeform 17"/>
          <p:cNvSpPr>
            <a:spLocks noChangeAspect="1" noEditPoints="1"/>
          </p:cNvSpPr>
          <p:nvPr/>
        </p:nvSpPr>
        <p:spPr bwMode="auto">
          <a:xfrm>
            <a:off x="3575253" y="1950018"/>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
        <p:nvSpPr>
          <p:cNvPr id="174" name="Rectangle 173"/>
          <p:cNvSpPr/>
          <p:nvPr/>
        </p:nvSpPr>
        <p:spPr bwMode="auto">
          <a:xfrm>
            <a:off x="9877425" y="3389007"/>
            <a:ext cx="2011680" cy="1126462"/>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C:\myApp</a:t>
            </a:r>
          </a:p>
        </p:txBody>
      </p:sp>
      <p:sp>
        <p:nvSpPr>
          <p:cNvPr id="175" name="Rectangle 174"/>
          <p:cNvSpPr/>
          <p:nvPr/>
        </p:nvSpPr>
        <p:spPr bwMode="auto">
          <a:xfrm>
            <a:off x="9877425" y="1277289"/>
            <a:ext cx="2011680" cy="572464"/>
          </a:xfrm>
          <a:prstGeom prst="rect">
            <a:avLst/>
          </a:prstGeom>
          <a:solidFill>
            <a:schemeClr val="bg1"/>
          </a:solidFill>
          <a:ln>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7921">
                      <a:schemeClr val="tx1"/>
                    </a:gs>
                    <a:gs pos="16814">
                      <a:schemeClr val="tx1"/>
                    </a:gs>
                  </a:gsLst>
                  <a:lin ang="5400000" scaled="0"/>
                </a:gradFill>
                <a:latin typeface="+mj-lt"/>
              </a:rPr>
              <a:t>C:\myApp</a:t>
            </a:r>
          </a:p>
        </p:txBody>
      </p:sp>
      <p:sp>
        <p:nvSpPr>
          <p:cNvPr id="178" name="Freeform 17"/>
          <p:cNvSpPr>
            <a:spLocks noChangeAspect="1"/>
          </p:cNvSpPr>
          <p:nvPr/>
        </p:nvSpPr>
        <p:spPr bwMode="auto">
          <a:xfrm rot="5400000" flipH="1">
            <a:off x="9143126" y="374316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Freeform 17"/>
          <p:cNvSpPr>
            <a:spLocks noChangeAspect="1"/>
          </p:cNvSpPr>
          <p:nvPr/>
        </p:nvSpPr>
        <p:spPr bwMode="auto">
          <a:xfrm rot="10800000" flipH="1">
            <a:off x="10666954" y="1853522"/>
            <a:ext cx="432622" cy="436905"/>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166820628"/>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8" name="Rectangle 77"/>
          <p:cNvSpPr/>
          <p:nvPr/>
        </p:nvSpPr>
        <p:spPr bwMode="auto">
          <a:xfrm>
            <a:off x="6489225" y="2277270"/>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C:\myApp</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152" name="Freeform 13"/>
          <p:cNvSpPr>
            <a:spLocks noChangeAspect="1" noEditPoints="1"/>
          </p:cNvSpPr>
          <p:nvPr/>
        </p:nvSpPr>
        <p:spPr bwMode="auto">
          <a:xfrm>
            <a:off x="3575253"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grpSp>
        <p:nvGrpSpPr>
          <p:cNvPr id="18" name="Group 17"/>
          <p:cNvGrpSpPr>
            <a:grpSpLocks noChangeAspect="1"/>
          </p:cNvGrpSpPr>
          <p:nvPr/>
        </p:nvGrpSpPr>
        <p:grpSpPr>
          <a:xfrm>
            <a:off x="3575253"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3" name="Freeform 17"/>
          <p:cNvSpPr>
            <a:spLocks noChangeAspect="1" noEditPoints="1"/>
          </p:cNvSpPr>
          <p:nvPr/>
        </p:nvSpPr>
        <p:spPr bwMode="auto">
          <a:xfrm>
            <a:off x="3575253" y="1950018"/>
            <a:ext cx="2743200" cy="1228952"/>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23762">
                      <a:schemeClr val="accent2"/>
                    </a:gs>
                    <a:gs pos="48000">
                      <a:schemeClr val="accent2"/>
                    </a:gs>
                  </a:gsLst>
                  <a:lin ang="5400000" scaled="1"/>
                </a:gradFill>
                <a:latin typeface="+mj-lt"/>
              </a:rPr>
              <a:t>Sandbox</a:t>
            </a:r>
          </a:p>
        </p:txBody>
      </p:sp>
    </p:spTree>
    <p:extLst>
      <p:ext uri="{BB962C8B-B14F-4D97-AF65-F5344CB8AC3E}">
        <p14:creationId xmlns:p14="http://schemas.microsoft.com/office/powerpoint/2010/main" val="2697074507"/>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rapezoid 81"/>
          <p:cNvSpPr/>
          <p:nvPr/>
        </p:nvSpPr>
        <p:spPr bwMode="auto">
          <a:xfrm rot="16200000">
            <a:off x="777557" y="3725861"/>
            <a:ext cx="4572001" cy="457199"/>
          </a:xfrm>
          <a:prstGeom prst="trapezoid">
            <a:avLst>
              <a:gd name="adj" fmla="val 100915"/>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lnSpc>
                <a:spcPct val="90000"/>
              </a:lnSpc>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72" name="Rectangle 71"/>
          <p:cNvSpPr/>
          <p:nvPr/>
        </p:nvSpPr>
        <p:spPr bwMode="auto">
          <a:xfrm>
            <a:off x="3292157" y="1668463"/>
            <a:ext cx="5852160" cy="4572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endParaRPr lang="en-US" b="1" dirty="0">
              <a:gradFill>
                <a:gsLst>
                  <a:gs pos="67327">
                    <a:schemeClr val="tx1"/>
                  </a:gs>
                  <a:gs pos="44000">
                    <a:schemeClr val="tx1"/>
                  </a:gs>
                </a:gsLst>
                <a:lin ang="5400000" scaled="1"/>
              </a:gradFill>
              <a:latin typeface="+mj-lt"/>
            </a:endParaRPr>
          </a:p>
        </p:txBody>
      </p:sp>
      <p:sp>
        <p:nvSpPr>
          <p:cNvPr id="85" name="Rectangle 84"/>
          <p:cNvSpPr/>
          <p:nvPr/>
        </p:nvSpPr>
        <p:spPr bwMode="auto">
          <a:xfrm>
            <a:off x="274638"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a:xfrm>
            <a:off x="274638" y="295275"/>
            <a:ext cx="11888787" cy="917575"/>
          </a:xfrm>
        </p:spPr>
        <p:txBody>
          <a:bodyPr/>
          <a:lstStyle/>
          <a:p>
            <a:r>
              <a:rPr lang="en-US" dirty="0"/>
              <a:t>Image creation</a:t>
            </a:r>
          </a:p>
        </p:txBody>
      </p:sp>
      <p:sp>
        <p:nvSpPr>
          <p:cNvPr id="4" name="Rectangle 3"/>
          <p:cNvSpPr/>
          <p:nvPr/>
        </p:nvSpPr>
        <p:spPr bwMode="auto">
          <a:xfrm>
            <a:off x="6489225" y="5073495"/>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C:\Windows\*</a:t>
            </a:r>
          </a:p>
        </p:txBody>
      </p:sp>
      <p:sp>
        <p:nvSpPr>
          <p:cNvPr id="77" name="Rectangle 76"/>
          <p:cNvSpPr/>
          <p:nvPr/>
        </p:nvSpPr>
        <p:spPr bwMode="auto">
          <a:xfrm>
            <a:off x="6489225" y="3675382"/>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C:\nodeJs</a:t>
            </a:r>
          </a:p>
        </p:txBody>
      </p:sp>
      <p:sp>
        <p:nvSpPr>
          <p:cNvPr id="78" name="Rectangle 77"/>
          <p:cNvSpPr/>
          <p:nvPr/>
        </p:nvSpPr>
        <p:spPr bwMode="auto">
          <a:xfrm>
            <a:off x="6489225" y="2277270"/>
            <a:ext cx="2377440" cy="57246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spAutoFit/>
          </a:bodyPr>
          <a:lstStyle/>
          <a:p>
            <a:pPr defTabSz="932219" fontAlgn="base">
              <a:lnSpc>
                <a:spcPct val="90000"/>
              </a:lnSpc>
              <a:spcBef>
                <a:spcPct val="0"/>
              </a:spcBef>
              <a:spcAft>
                <a:spcPct val="0"/>
              </a:spcAft>
            </a:pPr>
            <a:r>
              <a:rPr lang="en-US" sz="2000" b="1" dirty="0">
                <a:gradFill>
                  <a:gsLst>
                    <a:gs pos="16814">
                      <a:srgbClr val="FFFFFF"/>
                    </a:gs>
                    <a:gs pos="46000">
                      <a:srgbClr val="FFFFFF"/>
                    </a:gs>
                  </a:gsLst>
                  <a:lin ang="5400000" scaled="0"/>
                </a:gradFill>
                <a:latin typeface="+mj-lt"/>
              </a:rPr>
              <a:t>C:\myApp</a:t>
            </a:r>
          </a:p>
        </p:txBody>
      </p:sp>
      <p:sp>
        <p:nvSpPr>
          <p:cNvPr id="74" name="Rectangle 73"/>
          <p:cNvSpPr/>
          <p:nvPr/>
        </p:nvSpPr>
        <p:spPr bwMode="auto">
          <a:xfrm>
            <a:off x="9603105" y="2125663"/>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Container View</a:t>
            </a:r>
          </a:p>
        </p:txBody>
      </p:sp>
      <p:sp>
        <p:nvSpPr>
          <p:cNvPr id="63" name="Freeform 9"/>
          <p:cNvSpPr>
            <a:spLocks noChangeAspect="1" noEditPoints="1"/>
          </p:cNvSpPr>
          <p:nvPr/>
        </p:nvSpPr>
        <p:spPr bwMode="auto">
          <a:xfrm>
            <a:off x="9877425" y="2386717"/>
            <a:ext cx="2011680" cy="896112"/>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
          <p:cNvSpPr>
            <a:spLocks noChangeAspect="1" noEditPoints="1"/>
          </p:cNvSpPr>
          <p:nvPr/>
        </p:nvSpPr>
        <p:spPr bwMode="auto">
          <a:xfrm>
            <a:off x="548958" y="33565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5" name="Group 4"/>
          <p:cNvGrpSpPr/>
          <p:nvPr/>
        </p:nvGrpSpPr>
        <p:grpSpPr>
          <a:xfrm>
            <a:off x="548958" y="2398114"/>
            <a:ext cx="2011680" cy="899777"/>
            <a:chOff x="548958" y="2398114"/>
            <a:chExt cx="2011680" cy="899777"/>
          </a:xfrm>
        </p:grpSpPr>
        <p:sp>
          <p:nvSpPr>
            <p:cNvPr id="76" name="Freeform 13"/>
            <p:cNvSpPr>
              <a:spLocks noChangeAspect="1" noEditPoints="1"/>
            </p:cNvSpPr>
            <p:nvPr/>
          </p:nvSpPr>
          <p:spPr bwMode="auto">
            <a:xfrm>
              <a:off x="548958" y="239811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3" name="Group 2"/>
            <p:cNvGrpSpPr/>
            <p:nvPr/>
          </p:nvGrpSpPr>
          <p:grpSpPr>
            <a:xfrm>
              <a:off x="1293831" y="2571334"/>
              <a:ext cx="521935" cy="553337"/>
              <a:chOff x="1293831" y="2571334"/>
              <a:chExt cx="521935" cy="553337"/>
            </a:xfrm>
          </p:grpSpPr>
          <p:sp>
            <p:nvSpPr>
              <p:cNvPr id="121"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122" name="Group 121"/>
              <p:cNvGrpSpPr>
                <a:grpSpLocks noChangeAspect="1"/>
              </p:cNvGrpSpPr>
              <p:nvPr/>
            </p:nvGrpSpPr>
            <p:grpSpPr>
              <a:xfrm>
                <a:off x="1482264" y="2640039"/>
                <a:ext cx="145068" cy="104224"/>
                <a:chOff x="3418752" y="1930601"/>
                <a:chExt cx="378369" cy="287480"/>
              </a:xfrm>
              <a:solidFill>
                <a:schemeClr val="tx1"/>
              </a:solidFill>
            </p:grpSpPr>
            <p:sp>
              <p:nvSpPr>
                <p:cNvPr id="13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3" name="Group 122"/>
              <p:cNvGrpSpPr>
                <a:grpSpLocks noChangeAspect="1"/>
              </p:cNvGrpSpPr>
              <p:nvPr/>
            </p:nvGrpSpPr>
            <p:grpSpPr>
              <a:xfrm>
                <a:off x="1335755" y="2883043"/>
                <a:ext cx="145068" cy="104224"/>
                <a:chOff x="3418752" y="1930601"/>
                <a:chExt cx="378369" cy="287480"/>
              </a:xfrm>
              <a:solidFill>
                <a:schemeClr val="tx1"/>
              </a:solidFill>
            </p:grpSpPr>
            <p:sp>
              <p:nvSpPr>
                <p:cNvPr id="12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2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5" name="Group 124"/>
              <p:cNvGrpSpPr>
                <a:grpSpLocks noChangeAspect="1"/>
              </p:cNvGrpSpPr>
              <p:nvPr/>
            </p:nvGrpSpPr>
            <p:grpSpPr>
              <a:xfrm>
                <a:off x="1628774" y="2883043"/>
                <a:ext cx="145068" cy="104224"/>
                <a:chOff x="3418752" y="1930601"/>
                <a:chExt cx="378369" cy="287480"/>
              </a:xfrm>
              <a:solidFill>
                <a:schemeClr val="tx1"/>
              </a:solidFill>
            </p:grpSpPr>
            <p:sp>
              <p:nvSpPr>
                <p:cNvPr id="126"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27"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grpSp>
        <p:nvGrpSpPr>
          <p:cNvPr id="10" name="Group 9"/>
          <p:cNvGrpSpPr/>
          <p:nvPr/>
        </p:nvGrpSpPr>
        <p:grpSpPr>
          <a:xfrm>
            <a:off x="548958" y="4314931"/>
            <a:ext cx="2011680" cy="899777"/>
            <a:chOff x="639367" y="4244161"/>
            <a:chExt cx="1607290" cy="718903"/>
          </a:xfrm>
        </p:grpSpPr>
        <p:sp>
          <p:nvSpPr>
            <p:cNvPr id="69"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9" name="Group 18"/>
          <p:cNvGrpSpPr/>
          <p:nvPr/>
        </p:nvGrpSpPr>
        <p:grpSpPr>
          <a:xfrm>
            <a:off x="3575253" y="1950018"/>
            <a:ext cx="2743200" cy="4023194"/>
            <a:chOff x="3292158" y="1950018"/>
            <a:chExt cx="2743200" cy="4023194"/>
          </a:xfrm>
        </p:grpSpPr>
        <p:sp>
          <p:nvSpPr>
            <p:cNvPr id="152" name="Freeform 13"/>
            <p:cNvSpPr>
              <a:spLocks noChangeAspect="1" noEditPoints="1"/>
            </p:cNvSpPr>
            <p:nvPr/>
          </p:nvSpPr>
          <p:spPr bwMode="auto">
            <a:xfrm>
              <a:off x="3292158" y="3348130"/>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Framework</a:t>
              </a:r>
            </a:p>
          </p:txBody>
        </p:sp>
        <p:sp>
          <p:nvSpPr>
            <p:cNvPr id="154" name="Freeform 13"/>
            <p:cNvSpPr>
              <a:spLocks noChangeAspect="1" noEditPoints="1"/>
            </p:cNvSpPr>
            <p:nvPr/>
          </p:nvSpPr>
          <p:spPr bwMode="auto">
            <a:xfrm>
              <a:off x="3292158" y="1950018"/>
              <a:ext cx="2743200" cy="1226969"/>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Application </a:t>
              </a:r>
              <a:br>
                <a:rPr lang="en-US" sz="2000" b="1" dirty="0">
                  <a:gradFill>
                    <a:gsLst>
                      <a:gs pos="77228">
                        <a:schemeClr val="bg1"/>
                      </a:gs>
                      <a:gs pos="67327">
                        <a:schemeClr val="bg1"/>
                      </a:gs>
                    </a:gsLst>
                    <a:lin ang="5400000" scaled="1"/>
                  </a:gradFill>
                  <a:latin typeface="+mj-lt"/>
                </a:rPr>
              </a:br>
              <a:r>
                <a:rPr lang="en-US" sz="2000" b="1" dirty="0">
                  <a:gradFill>
                    <a:gsLst>
                      <a:gs pos="77228">
                        <a:schemeClr val="bg1"/>
                      </a:gs>
                      <a:gs pos="67327">
                        <a:schemeClr val="bg1"/>
                      </a:gs>
                    </a:gsLst>
                    <a:lin ang="5400000" scaled="1"/>
                  </a:gradFill>
                  <a:latin typeface="+mj-lt"/>
                </a:rPr>
                <a:t>Image</a:t>
              </a:r>
            </a:p>
          </p:txBody>
        </p:sp>
        <p:grpSp>
          <p:nvGrpSpPr>
            <p:cNvPr id="18" name="Group 17"/>
            <p:cNvGrpSpPr>
              <a:grpSpLocks noChangeAspect="1"/>
            </p:cNvGrpSpPr>
            <p:nvPr/>
          </p:nvGrpSpPr>
          <p:grpSpPr>
            <a:xfrm>
              <a:off x="3292158" y="4746243"/>
              <a:ext cx="2743200" cy="1226969"/>
              <a:chOff x="3292158" y="4476731"/>
              <a:chExt cx="2651760" cy="1186070"/>
            </a:xfrm>
          </p:grpSpPr>
          <p:sp>
            <p:nvSpPr>
              <p:cNvPr id="167" name="Freeform 13"/>
              <p:cNvSpPr>
                <a:spLocks noChangeAspect="1" noEditPoints="1"/>
              </p:cNvSpPr>
              <p:nvPr/>
            </p:nvSpPr>
            <p:spPr bwMode="auto">
              <a:xfrm>
                <a:off x="3292158" y="4476731"/>
                <a:ext cx="2651760" cy="1186070"/>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2000" b="1" dirty="0">
                    <a:gradFill>
                      <a:gsLst>
                        <a:gs pos="77228">
                          <a:schemeClr val="bg1"/>
                        </a:gs>
                        <a:gs pos="67327">
                          <a:schemeClr val="bg1"/>
                        </a:gs>
                      </a:gsLst>
                      <a:lin ang="5400000" scaled="1"/>
                    </a:gradFill>
                    <a:latin typeface="+mj-lt"/>
                  </a:rPr>
                  <a:t>Container OS Image</a:t>
                </a:r>
                <a:br>
                  <a:rPr lang="en-US" sz="2000" b="1" dirty="0">
                    <a:gradFill>
                      <a:gsLst>
                        <a:gs pos="77228">
                          <a:schemeClr val="bg1"/>
                        </a:gs>
                        <a:gs pos="67327">
                          <a:schemeClr val="bg1"/>
                        </a:gs>
                      </a:gsLst>
                      <a:lin ang="5400000" scaled="1"/>
                    </a:gradFill>
                    <a:latin typeface="+mj-lt"/>
                  </a:rPr>
                </a:br>
                <a:endParaRPr lang="en-US" sz="2000" b="1" dirty="0">
                  <a:gradFill>
                    <a:gsLst>
                      <a:gs pos="77228">
                        <a:schemeClr val="bg1"/>
                      </a:gs>
                      <a:gs pos="67327">
                        <a:schemeClr val="bg1"/>
                      </a:gs>
                    </a:gsLst>
                    <a:lin ang="5400000" scaled="1"/>
                  </a:gradFill>
                  <a:latin typeface="+mj-lt"/>
                </a:endParaRPr>
              </a:p>
            </p:txBody>
          </p:sp>
          <p:sp>
            <p:nvSpPr>
              <p:cNvPr id="168" name="Freeform 22"/>
              <p:cNvSpPr>
                <a:spLocks noChangeAspect="1" noEditPoints="1"/>
              </p:cNvSpPr>
              <p:nvPr/>
            </p:nvSpPr>
            <p:spPr bwMode="auto">
              <a:xfrm>
                <a:off x="3828447" y="5129721"/>
                <a:ext cx="1579183" cy="22627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grpSp>
      <p:cxnSp>
        <p:nvCxnSpPr>
          <p:cNvPr id="172" name="Straight Arrow Connector 48"/>
          <p:cNvCxnSpPr/>
          <p:nvPr/>
        </p:nvCxnSpPr>
        <p:spPr>
          <a:xfrm flipV="1">
            <a:off x="2560638" y="2571335"/>
            <a:ext cx="1014615" cy="311709"/>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Tree>
    <p:extLst>
      <p:ext uri="{BB962C8B-B14F-4D97-AF65-F5344CB8AC3E}">
        <p14:creationId xmlns:p14="http://schemas.microsoft.com/office/powerpoint/2010/main" val="42512664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72"/>
                                        </p:tgtEl>
                                        <p:attrNameLst>
                                          <p:attrName>style.visibility</p:attrName>
                                        </p:attrNameLst>
                                      </p:cBhvr>
                                      <p:to>
                                        <p:strVal val="visible"/>
                                      </p:to>
                                    </p:set>
                                    <p:animEffect transition="in" filter="wipe(right)">
                                      <p:cBhvr>
                                        <p:cTn id="7" dur="300"/>
                                        <p:tgtEl>
                                          <p:spTgt spid="172"/>
                                        </p:tgtEl>
                                      </p:cBhvr>
                                    </p:animEffect>
                                  </p:childTnLst>
                                </p:cTn>
                              </p:par>
                              <p:par>
                                <p:cTn id="8" presetID="10" presetClass="entr" presetSubtype="0"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oup 6"/>
          <p:cNvGrpSpPr/>
          <p:nvPr/>
        </p:nvGrpSpPr>
        <p:grpSpPr>
          <a:xfrm>
            <a:off x="7375280" y="3171190"/>
            <a:ext cx="660415" cy="745133"/>
            <a:chOff x="7446682" y="2851005"/>
            <a:chExt cx="660415" cy="745133"/>
          </a:xfrm>
        </p:grpSpPr>
        <p:sp>
          <p:nvSpPr>
            <p:cNvPr id="56" name="TextBox 55"/>
            <p:cNvSpPr txBox="1"/>
            <p:nvPr/>
          </p:nvSpPr>
          <p:spPr>
            <a:xfrm>
              <a:off x="7446682" y="3171663"/>
              <a:ext cx="660415" cy="424475"/>
            </a:xfrm>
            <a:prstGeom prst="rect">
              <a:avLst/>
            </a:prstGeom>
            <a:noFill/>
          </p:spPr>
          <p:txBody>
            <a:bodyPr wrap="square" lIns="0" tIns="91440" rIns="0" bIns="0" rtlCol="0">
              <a:spAutoFit/>
            </a:bodyPr>
            <a:lstStyle/>
            <a:p>
              <a:pPr defTabSz="932563">
                <a:lnSpc>
                  <a:spcPct val="90000"/>
                </a:lnSpc>
                <a:spcAft>
                  <a:spcPts val="600"/>
                </a:spcAft>
              </a:pPr>
              <a:r>
                <a:rPr lang="en-US" sz="1199" dirty="0">
                  <a:gradFill>
                    <a:gsLst>
                      <a:gs pos="62376">
                        <a:schemeClr val="tx1"/>
                      </a:gs>
                      <a:gs pos="44000">
                        <a:schemeClr val="tx1"/>
                      </a:gs>
                    </a:gsLst>
                    <a:lin ang="5400000" scaled="0"/>
                  </a:gradFill>
                  <a:latin typeface="Segoe UI"/>
                </a:rPr>
                <a:t>Run anywhere</a:t>
              </a:r>
            </a:p>
          </p:txBody>
        </p:sp>
        <p:sp>
          <p:nvSpPr>
            <p:cNvPr id="38" name="Freeform 17"/>
            <p:cNvSpPr>
              <a:spLocks noChangeAspect="1"/>
            </p:cNvSpPr>
            <p:nvPr/>
          </p:nvSpPr>
          <p:spPr bwMode="auto">
            <a:xfrm rot="5400000" flipH="1">
              <a:off x="7448291" y="2849396"/>
              <a:ext cx="325035" cy="328253"/>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 name="Title 1"/>
          <p:cNvSpPr>
            <a:spLocks noGrp="1"/>
          </p:cNvSpPr>
          <p:nvPr>
            <p:ph type="title"/>
          </p:nvPr>
        </p:nvSpPr>
        <p:spPr>
          <a:xfrm>
            <a:off x="274638" y="295275"/>
            <a:ext cx="11888787" cy="917575"/>
          </a:xfrm>
        </p:spPr>
        <p:txBody>
          <a:bodyPr/>
          <a:lstStyle/>
          <a:p>
            <a:r>
              <a:rPr lang="en-US" sz="4800" dirty="0"/>
              <a:t>Docker integration</a:t>
            </a:r>
            <a:br>
              <a:rPr lang="en-US" sz="4800" dirty="0"/>
            </a:br>
            <a:r>
              <a:rPr lang="en-US" sz="3600" spc="-40" dirty="0">
                <a:gradFill>
                  <a:gsLst>
                    <a:gs pos="38614">
                      <a:schemeClr val="tx1"/>
                    </a:gs>
                    <a:gs pos="85000">
                      <a:schemeClr val="tx1"/>
                    </a:gs>
                  </a:gsLst>
                  <a:lin ang="5400000" scaled="0"/>
                </a:gradFill>
              </a:rPr>
              <a:t>Joint strategic investments to drive containers forward</a:t>
            </a:r>
          </a:p>
        </p:txBody>
      </p:sp>
      <p:sp>
        <p:nvSpPr>
          <p:cNvPr id="16" name="Rectangle 16"/>
          <p:cNvSpPr/>
          <p:nvPr/>
        </p:nvSpPr>
        <p:spPr>
          <a:xfrm>
            <a:off x="274638" y="2125881"/>
            <a:ext cx="3446859" cy="2974660"/>
          </a:xfrm>
          <a:prstGeom prst="rect">
            <a:avLst/>
          </a:prstGeom>
          <a:noFill/>
          <a:ln w="12700" cap="flat" cmpd="sng" algn="ctr">
            <a:noFill/>
            <a:prstDash val="solid"/>
            <a:miter lim="800000"/>
          </a:ln>
          <a:effectLst/>
        </p:spPr>
        <p:txBody>
          <a:bodyPr wrap="square" lIns="182854" tIns="146304" rIns="182854" bIns="146304"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Docker</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An open source engine that automates the deployment of any application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as a portable, self-sufficient container that can run almost anywhere</a:t>
            </a:r>
          </a:p>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Partnership</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Enable the Docker client to manage multi-container applications using both Linux and Windows containers, regardless of the hosting environment or cloud provider</a:t>
            </a:r>
          </a:p>
        </p:txBody>
      </p:sp>
      <p:grpSp>
        <p:nvGrpSpPr>
          <p:cNvPr id="15" name="Group 14"/>
          <p:cNvGrpSpPr/>
          <p:nvPr/>
        </p:nvGrpSpPr>
        <p:grpSpPr>
          <a:xfrm>
            <a:off x="8152968" y="2123776"/>
            <a:ext cx="3273553" cy="3273552"/>
            <a:chOff x="8152968" y="2123776"/>
            <a:chExt cx="3273553" cy="3273552"/>
          </a:xfrm>
        </p:grpSpPr>
        <p:sp>
          <p:nvSpPr>
            <p:cNvPr id="29" name="Freeform 28"/>
            <p:cNvSpPr/>
            <p:nvPr/>
          </p:nvSpPr>
          <p:spPr>
            <a:xfrm rot="3600000">
              <a:off x="8152969" y="2123776"/>
              <a:ext cx="3273552" cy="3273552"/>
            </a:xfrm>
            <a:custGeom>
              <a:avLst/>
              <a:gdLst>
                <a:gd name="connsiteX0" fmla="*/ 2321475 w 4642950"/>
                <a:gd name="connsiteY0" fmla="*/ 0 h 4642950"/>
                <a:gd name="connsiteX1" fmla="*/ 4331931 w 4642950"/>
                <a:gd name="connsiteY1" fmla="*/ 1160737 h 4642950"/>
                <a:gd name="connsiteX2" fmla="*/ 4331931 w 4642950"/>
                <a:gd name="connsiteY2" fmla="*/ 3482212 h 4642950"/>
                <a:gd name="connsiteX3" fmla="*/ 2321475 w 4642950"/>
                <a:gd name="connsiteY3" fmla="*/ 2321475 h 4642950"/>
                <a:gd name="connsiteX4" fmla="*/ 2321475 w 4642950"/>
                <a:gd name="connsiteY4" fmla="*/ 0 h 46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2950" h="4642950">
                  <a:moveTo>
                    <a:pt x="2321475" y="0"/>
                  </a:moveTo>
                  <a:cubicBezTo>
                    <a:pt x="3150858" y="0"/>
                    <a:pt x="3917240" y="442471"/>
                    <a:pt x="4331931" y="1160737"/>
                  </a:cubicBezTo>
                  <a:cubicBezTo>
                    <a:pt x="4746623" y="1879004"/>
                    <a:pt x="4746623" y="2763945"/>
                    <a:pt x="4331931" y="3482212"/>
                  </a:cubicBezTo>
                  <a:lnTo>
                    <a:pt x="2321475" y="2321475"/>
                  </a:lnTo>
                  <a:lnTo>
                    <a:pt x="2321475" y="0"/>
                  </a:lnTo>
                  <a:close/>
                </a:path>
              </a:pathLst>
            </a:custGeom>
            <a:solidFill>
              <a:schemeClr val="bg2"/>
            </a:solidFill>
            <a:ln w="38100" cap="sq">
              <a:solidFill>
                <a:schemeClr val="bg1"/>
              </a:solidFill>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84922" tIns="917565" rIns="604210" bIns="2299199" numCol="1" spcCol="1270" anchor="ctr" anchorCtr="0">
              <a:noAutofit/>
            </a:bodyPr>
            <a:lstStyle/>
            <a:p>
              <a:pPr algn="ctr" defTabSz="2133190">
                <a:lnSpc>
                  <a:spcPct val="90000"/>
                </a:lnSpc>
                <a:spcBef>
                  <a:spcPct val="0"/>
                </a:spcBef>
                <a:spcAft>
                  <a:spcPct val="35000"/>
                </a:spcAft>
              </a:pPr>
              <a:endParaRPr lang="en-US" sz="4799">
                <a:solidFill>
                  <a:srgbClr val="FFFFFF"/>
                </a:solidFill>
                <a:latin typeface="Segoe UI"/>
              </a:endParaRPr>
            </a:p>
          </p:txBody>
        </p:sp>
        <p:grpSp>
          <p:nvGrpSpPr>
            <p:cNvPr id="14" name="Group 13"/>
            <p:cNvGrpSpPr/>
            <p:nvPr/>
          </p:nvGrpSpPr>
          <p:grpSpPr>
            <a:xfrm>
              <a:off x="8152968" y="2123776"/>
              <a:ext cx="3273553" cy="3273552"/>
              <a:chOff x="8152968" y="2123776"/>
              <a:chExt cx="3273553" cy="3273552"/>
            </a:xfrm>
          </p:grpSpPr>
          <p:sp>
            <p:nvSpPr>
              <p:cNvPr id="31" name="Freeform 30"/>
              <p:cNvSpPr/>
              <p:nvPr/>
            </p:nvSpPr>
            <p:spPr>
              <a:xfrm rot="3600000">
                <a:off x="8152968" y="2123776"/>
                <a:ext cx="3273552" cy="3273552"/>
              </a:xfrm>
              <a:custGeom>
                <a:avLst/>
                <a:gdLst>
                  <a:gd name="connsiteX0" fmla="*/ 311019 w 4642950"/>
                  <a:gd name="connsiteY0" fmla="*/ 3482213 h 4642950"/>
                  <a:gd name="connsiteX1" fmla="*/ 311019 w 4642950"/>
                  <a:gd name="connsiteY1" fmla="*/ 1160738 h 4642950"/>
                  <a:gd name="connsiteX2" fmla="*/ 2321475 w 4642950"/>
                  <a:gd name="connsiteY2" fmla="*/ 0 h 4642950"/>
                  <a:gd name="connsiteX3" fmla="*/ 2321475 w 4642950"/>
                  <a:gd name="connsiteY3" fmla="*/ 2321475 h 4642950"/>
                  <a:gd name="connsiteX4" fmla="*/ 311019 w 4642950"/>
                  <a:gd name="connsiteY4" fmla="*/ 3482213 h 46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2950" h="4642950">
                    <a:moveTo>
                      <a:pt x="311019" y="3482213"/>
                    </a:moveTo>
                    <a:cubicBezTo>
                      <a:pt x="-103673" y="2763946"/>
                      <a:pt x="-103673" y="1879005"/>
                      <a:pt x="311019" y="1160738"/>
                    </a:cubicBezTo>
                    <a:cubicBezTo>
                      <a:pt x="725711" y="442471"/>
                      <a:pt x="1492092" y="0"/>
                      <a:pt x="2321475" y="0"/>
                    </a:cubicBezTo>
                    <a:lnTo>
                      <a:pt x="2321475" y="2321475"/>
                    </a:lnTo>
                    <a:lnTo>
                      <a:pt x="311019" y="3482213"/>
                    </a:lnTo>
                    <a:close/>
                  </a:path>
                </a:pathLst>
              </a:custGeom>
              <a:solidFill>
                <a:schemeClr val="bg2"/>
              </a:solidFill>
              <a:ln w="38100" cap="sq">
                <a:solidFill>
                  <a:schemeClr val="bg1"/>
                </a:solidFill>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8340" tIns="972830" rIns="2630792" bIns="2243934" numCol="1" spcCol="1270" anchor="ctr" anchorCtr="0">
                <a:noAutofit/>
              </a:bodyPr>
              <a:lstStyle/>
              <a:p>
                <a:pPr algn="ctr" defTabSz="2133190">
                  <a:lnSpc>
                    <a:spcPct val="90000"/>
                  </a:lnSpc>
                  <a:spcBef>
                    <a:spcPct val="0"/>
                  </a:spcBef>
                  <a:spcAft>
                    <a:spcPct val="35000"/>
                  </a:spcAft>
                </a:pPr>
                <a:endParaRPr lang="en-US" sz="4799" dirty="0">
                  <a:solidFill>
                    <a:srgbClr val="FFFFFF"/>
                  </a:solidFill>
                  <a:latin typeface="Segoe UI"/>
                </a:endParaRPr>
              </a:p>
            </p:txBody>
          </p:sp>
          <p:grpSp>
            <p:nvGrpSpPr>
              <p:cNvPr id="13" name="Group 12"/>
              <p:cNvGrpSpPr/>
              <p:nvPr/>
            </p:nvGrpSpPr>
            <p:grpSpPr>
              <a:xfrm>
                <a:off x="8152969" y="2123776"/>
                <a:ext cx="3273552" cy="3273552"/>
                <a:chOff x="8152969" y="2123776"/>
                <a:chExt cx="3273552" cy="3273552"/>
              </a:xfrm>
            </p:grpSpPr>
            <p:sp>
              <p:nvSpPr>
                <p:cNvPr id="30" name="Freeform 29"/>
                <p:cNvSpPr/>
                <p:nvPr/>
              </p:nvSpPr>
              <p:spPr>
                <a:xfrm rot="3600000">
                  <a:off x="8152969" y="2123776"/>
                  <a:ext cx="3273552" cy="3273552"/>
                </a:xfrm>
                <a:custGeom>
                  <a:avLst/>
                  <a:gdLst>
                    <a:gd name="connsiteX0" fmla="*/ 4331931 w 4642950"/>
                    <a:gd name="connsiteY0" fmla="*/ 3482212 h 4642950"/>
                    <a:gd name="connsiteX1" fmla="*/ 2321475 w 4642950"/>
                    <a:gd name="connsiteY1" fmla="*/ 4642950 h 4642950"/>
                    <a:gd name="connsiteX2" fmla="*/ 311019 w 4642950"/>
                    <a:gd name="connsiteY2" fmla="*/ 3482213 h 4642950"/>
                    <a:gd name="connsiteX3" fmla="*/ 2321475 w 4642950"/>
                    <a:gd name="connsiteY3" fmla="*/ 2321475 h 4642950"/>
                    <a:gd name="connsiteX4" fmla="*/ 4331931 w 4642950"/>
                    <a:gd name="connsiteY4" fmla="*/ 3482212 h 464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2950" h="4642950">
                      <a:moveTo>
                        <a:pt x="4331931" y="3482212"/>
                      </a:moveTo>
                      <a:cubicBezTo>
                        <a:pt x="3917239" y="4200479"/>
                        <a:pt x="3150858" y="4642950"/>
                        <a:pt x="2321475" y="4642950"/>
                      </a:cubicBezTo>
                      <a:cubicBezTo>
                        <a:pt x="1492092" y="4642950"/>
                        <a:pt x="725710" y="4200479"/>
                        <a:pt x="311019" y="3482213"/>
                      </a:cubicBezTo>
                      <a:lnTo>
                        <a:pt x="2321475" y="2321475"/>
                      </a:lnTo>
                      <a:lnTo>
                        <a:pt x="4331931" y="3482212"/>
                      </a:lnTo>
                      <a:close/>
                    </a:path>
                  </a:pathLst>
                </a:custGeom>
                <a:solidFill>
                  <a:schemeClr val="bg2"/>
                </a:solidFill>
                <a:ln w="38100" cap="sq">
                  <a:solidFill>
                    <a:schemeClr val="bg1"/>
                  </a:solidFill>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8340" tIns="972830" rIns="2630792" bIns="2243934" numCol="1" spcCol="1270" anchor="ctr" anchorCtr="0">
                  <a:noAutofit/>
                </a:bodyPr>
                <a:lstStyle/>
                <a:p>
                  <a:pPr algn="ctr" defTabSz="2133190">
                    <a:lnSpc>
                      <a:spcPct val="90000"/>
                    </a:lnSpc>
                    <a:spcBef>
                      <a:spcPct val="0"/>
                    </a:spcBef>
                    <a:spcAft>
                      <a:spcPct val="35000"/>
                    </a:spcAft>
                  </a:pPr>
                  <a:endParaRPr lang="en-US" sz="4799">
                    <a:solidFill>
                      <a:srgbClr val="FFFFFF"/>
                    </a:solidFill>
                    <a:latin typeface="Segoe UI"/>
                  </a:endParaRPr>
                </a:p>
              </p:txBody>
            </p:sp>
            <p:grpSp>
              <p:nvGrpSpPr>
                <p:cNvPr id="10" name="Group 9"/>
                <p:cNvGrpSpPr/>
                <p:nvPr/>
              </p:nvGrpSpPr>
              <p:grpSpPr>
                <a:xfrm>
                  <a:off x="8645806" y="2374395"/>
                  <a:ext cx="2200216" cy="2750570"/>
                  <a:chOff x="8645806" y="2374395"/>
                  <a:chExt cx="2200216" cy="2750570"/>
                </a:xfrm>
              </p:grpSpPr>
              <p:sp>
                <p:nvSpPr>
                  <p:cNvPr id="27" name="Oval 26"/>
                  <p:cNvSpPr/>
                  <p:nvPr/>
                </p:nvSpPr>
                <p:spPr bwMode="auto">
                  <a:xfrm>
                    <a:off x="9133789" y="3104596"/>
                    <a:ext cx="1311910" cy="1311910"/>
                  </a:xfrm>
                  <a:prstGeom prst="ellipse">
                    <a:avLst/>
                  </a:prstGeom>
                  <a:solidFill>
                    <a:schemeClr val="accent2"/>
                  </a:solidFill>
                  <a:ln w="381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4" name="Freeform 128"/>
                  <p:cNvSpPr>
                    <a:spLocks noChangeAspect="1"/>
                  </p:cNvSpPr>
                  <p:nvPr/>
                </p:nvSpPr>
                <p:spPr bwMode="black">
                  <a:xfrm>
                    <a:off x="9505566" y="3586553"/>
                    <a:ext cx="577590" cy="319069"/>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rgbClr val="FFFFFF"/>
                  </a:solidFill>
                  <a:ln>
                    <a:noFill/>
                  </a:ln>
                  <a:extLst/>
                </p:spPr>
                <p:txBody>
                  <a:bodyPr vert="horz" wrap="square" lIns="93247" tIns="46623" rIns="93247" bIns="46623" numCol="1" anchor="t" anchorCtr="0" compatLnSpc="1">
                    <a:prstTxWarp prst="textNoShape">
                      <a:avLst/>
                    </a:prstTxWarp>
                  </a:bodyPr>
                  <a:lstStyle/>
                  <a:p>
                    <a:pPr defTabSz="932418">
                      <a:lnSpc>
                        <a:spcPct val="90000"/>
                      </a:lnSpc>
                    </a:pPr>
                    <a:endParaRPr lang="en-US" sz="1836">
                      <a:solidFill>
                        <a:srgbClr val="505050"/>
                      </a:solidFill>
                      <a:latin typeface="Segoe UI"/>
                    </a:endParaRPr>
                  </a:p>
                </p:txBody>
              </p:sp>
              <p:sp>
                <p:nvSpPr>
                  <p:cNvPr id="47" name="Oval 46"/>
                  <p:cNvSpPr/>
                  <p:nvPr/>
                </p:nvSpPr>
                <p:spPr bwMode="auto">
                  <a:xfrm>
                    <a:off x="9286442" y="3254659"/>
                    <a:ext cx="1011784" cy="1011784"/>
                  </a:xfrm>
                  <a:prstGeom prst="ellipse">
                    <a:avLst/>
                  </a:prstGeom>
                  <a:noFill/>
                  <a:ln w="539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8" name="Rectangle 47"/>
                  <p:cNvSpPr/>
                  <p:nvPr/>
                </p:nvSpPr>
                <p:spPr bwMode="auto">
                  <a:xfrm>
                    <a:off x="10183922" y="3677276"/>
                    <a:ext cx="204240" cy="23511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9" name="Rectangle 48"/>
                  <p:cNvSpPr/>
                  <p:nvPr/>
                </p:nvSpPr>
                <p:spPr bwMode="auto">
                  <a:xfrm>
                    <a:off x="9195326" y="3677276"/>
                    <a:ext cx="204240" cy="23511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0" name="Isosceles Triangle 49"/>
                  <p:cNvSpPr/>
                  <p:nvPr/>
                </p:nvSpPr>
                <p:spPr bwMode="auto">
                  <a:xfrm rot="10800000">
                    <a:off x="10204289" y="3668668"/>
                    <a:ext cx="179612" cy="15483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1" name="Isosceles Triangle 50"/>
                  <p:cNvSpPr/>
                  <p:nvPr/>
                </p:nvSpPr>
                <p:spPr bwMode="auto">
                  <a:xfrm>
                    <a:off x="9227572" y="3779285"/>
                    <a:ext cx="179612" cy="15483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3" name="TextBox 52"/>
                  <p:cNvSpPr txBox="1"/>
                  <p:nvPr/>
                </p:nvSpPr>
                <p:spPr>
                  <a:xfrm>
                    <a:off x="9172999" y="2374395"/>
                    <a:ext cx="1233490" cy="682965"/>
                  </a:xfrm>
                  <a:prstGeom prst="rect">
                    <a:avLst/>
                  </a:prstGeom>
                  <a:noFill/>
                </p:spPr>
                <p:txBody>
                  <a:bodyPr wrap="none" lIns="182854" tIns="146283" rIns="182854" bIns="146283" rtlCol="0">
                    <a:spAutoFit/>
                  </a:bodyPr>
                  <a:lstStyle/>
                  <a:p>
                    <a:pPr algn="ctr" defTabSz="932563">
                      <a:lnSpc>
                        <a:spcPct val="90000"/>
                      </a:lnSpc>
                    </a:pPr>
                    <a:r>
                      <a:rPr lang="en-US" sz="1399" dirty="0">
                        <a:gradFill>
                          <a:gsLst>
                            <a:gs pos="77228">
                              <a:schemeClr val="tx1"/>
                            </a:gs>
                            <a:gs pos="37000">
                              <a:schemeClr val="tx1"/>
                            </a:gs>
                          </a:gsLst>
                          <a:lin ang="5400000" scaled="0"/>
                        </a:gradFill>
                        <a:latin typeface="Segoe UI"/>
                      </a:rPr>
                      <a:t>Customer</a:t>
                    </a:r>
                  </a:p>
                  <a:p>
                    <a:pPr algn="ctr" defTabSz="932563">
                      <a:lnSpc>
                        <a:spcPct val="90000"/>
                      </a:lnSpc>
                    </a:pPr>
                    <a:r>
                      <a:rPr lang="en-US" sz="1399" dirty="0">
                        <a:gradFill>
                          <a:gsLst>
                            <a:gs pos="77228">
                              <a:schemeClr val="tx1"/>
                            </a:gs>
                            <a:gs pos="37000">
                              <a:schemeClr val="tx1"/>
                            </a:gs>
                          </a:gsLst>
                          <a:lin ang="5400000" scaled="0"/>
                        </a:gradFill>
                        <a:latin typeface="Segoe UI"/>
                      </a:rPr>
                      <a:t>Datacenter</a:t>
                    </a:r>
                  </a:p>
                </p:txBody>
              </p:sp>
              <p:sp>
                <p:nvSpPr>
                  <p:cNvPr id="54" name="TextBox 53"/>
                  <p:cNvSpPr txBox="1"/>
                  <p:nvPr/>
                </p:nvSpPr>
                <p:spPr>
                  <a:xfrm>
                    <a:off x="9817074" y="4442000"/>
                    <a:ext cx="1028948" cy="682965"/>
                  </a:xfrm>
                  <a:prstGeom prst="rect">
                    <a:avLst/>
                  </a:prstGeom>
                  <a:noFill/>
                </p:spPr>
                <p:txBody>
                  <a:bodyPr wrap="none" lIns="182854" tIns="146283" rIns="182854" bIns="146283" rtlCol="0">
                    <a:spAutoFit/>
                  </a:bodyPr>
                  <a:lstStyle/>
                  <a:p>
                    <a:pPr defTabSz="932563">
                      <a:lnSpc>
                        <a:spcPct val="90000"/>
                      </a:lnSpc>
                    </a:pPr>
                    <a:r>
                      <a:rPr lang="en-US" sz="1399" dirty="0">
                        <a:gradFill>
                          <a:gsLst>
                            <a:gs pos="77228">
                              <a:schemeClr val="tx1"/>
                            </a:gs>
                            <a:gs pos="37000">
                              <a:schemeClr val="tx1"/>
                            </a:gs>
                          </a:gsLst>
                          <a:lin ang="5400000" scaled="0"/>
                        </a:gradFill>
                        <a:latin typeface="Segoe UI"/>
                      </a:rPr>
                      <a:t>Service</a:t>
                    </a:r>
                  </a:p>
                  <a:p>
                    <a:pPr defTabSz="932563">
                      <a:lnSpc>
                        <a:spcPct val="90000"/>
                      </a:lnSpc>
                    </a:pPr>
                    <a:r>
                      <a:rPr lang="en-US" sz="1399" dirty="0">
                        <a:gradFill>
                          <a:gsLst>
                            <a:gs pos="77228">
                              <a:schemeClr val="tx1"/>
                            </a:gs>
                            <a:gs pos="37000">
                              <a:schemeClr val="tx1"/>
                            </a:gs>
                          </a:gsLst>
                          <a:lin ang="5400000" scaled="0"/>
                        </a:gradFill>
                        <a:latin typeface="Segoe UI"/>
                      </a:rPr>
                      <a:t>Provider</a:t>
                    </a:r>
                  </a:p>
                </p:txBody>
              </p:sp>
              <p:sp>
                <p:nvSpPr>
                  <p:cNvPr id="55" name="TextBox 54"/>
                  <p:cNvSpPr txBox="1"/>
                  <p:nvPr/>
                </p:nvSpPr>
                <p:spPr>
                  <a:xfrm>
                    <a:off x="8645806" y="4442000"/>
                    <a:ext cx="1120319" cy="682965"/>
                  </a:xfrm>
                  <a:prstGeom prst="rect">
                    <a:avLst/>
                  </a:prstGeom>
                  <a:noFill/>
                </p:spPr>
                <p:txBody>
                  <a:bodyPr wrap="none" lIns="182854" tIns="146283" rIns="182854" bIns="146283" rtlCol="0">
                    <a:spAutoFit/>
                  </a:bodyPr>
                  <a:lstStyle/>
                  <a:p>
                    <a:pPr algn="r" defTabSz="932563">
                      <a:lnSpc>
                        <a:spcPct val="90000"/>
                      </a:lnSpc>
                    </a:pPr>
                    <a:r>
                      <a:rPr lang="en-US" sz="1399" dirty="0">
                        <a:gradFill>
                          <a:gsLst>
                            <a:gs pos="77228">
                              <a:schemeClr val="tx1"/>
                            </a:gs>
                            <a:gs pos="37000">
                              <a:schemeClr val="tx1"/>
                            </a:gs>
                          </a:gsLst>
                          <a:lin ang="5400000" scaled="0"/>
                        </a:gradFill>
                        <a:latin typeface="Segoe UI"/>
                      </a:rPr>
                      <a:t>Microsoft</a:t>
                    </a:r>
                  </a:p>
                  <a:p>
                    <a:pPr algn="r" defTabSz="932563">
                      <a:lnSpc>
                        <a:spcPct val="90000"/>
                      </a:lnSpc>
                    </a:pPr>
                    <a:r>
                      <a:rPr lang="en-US" sz="1399" dirty="0">
                        <a:gradFill>
                          <a:gsLst>
                            <a:gs pos="77228">
                              <a:schemeClr val="tx1"/>
                            </a:gs>
                            <a:gs pos="37000">
                              <a:schemeClr val="tx1"/>
                            </a:gs>
                          </a:gsLst>
                          <a:lin ang="5400000" scaled="0"/>
                        </a:gradFill>
                        <a:latin typeface="Segoe UI"/>
                      </a:rPr>
                      <a:t>Azure</a:t>
                    </a:r>
                  </a:p>
                </p:txBody>
              </p:sp>
            </p:grpSp>
          </p:grpSp>
        </p:grpSp>
      </p:grpSp>
      <p:grpSp>
        <p:nvGrpSpPr>
          <p:cNvPr id="8" name="Group 7"/>
          <p:cNvGrpSpPr/>
          <p:nvPr/>
        </p:nvGrpSpPr>
        <p:grpSpPr>
          <a:xfrm>
            <a:off x="3936567" y="2125664"/>
            <a:ext cx="3271664" cy="3299790"/>
            <a:chOff x="3936567" y="2125664"/>
            <a:chExt cx="3271664" cy="3299790"/>
          </a:xfrm>
        </p:grpSpPr>
        <p:sp>
          <p:nvSpPr>
            <p:cNvPr id="9" name="Oval 8"/>
            <p:cNvSpPr/>
            <p:nvPr/>
          </p:nvSpPr>
          <p:spPr bwMode="auto">
            <a:xfrm>
              <a:off x="3936567" y="2125664"/>
              <a:ext cx="3271664" cy="3271664"/>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3" name="Group 2"/>
            <p:cNvGrpSpPr/>
            <p:nvPr/>
          </p:nvGrpSpPr>
          <p:grpSpPr>
            <a:xfrm>
              <a:off x="4003708" y="2877405"/>
              <a:ext cx="3137382" cy="2548049"/>
              <a:chOff x="4003708" y="2877405"/>
              <a:chExt cx="3137382" cy="2548049"/>
            </a:xfrm>
          </p:grpSpPr>
          <p:sp>
            <p:nvSpPr>
              <p:cNvPr id="12" name="Freeform 11"/>
              <p:cNvSpPr/>
              <p:nvPr/>
            </p:nvSpPr>
            <p:spPr bwMode="auto">
              <a:xfrm>
                <a:off x="4003708" y="4206280"/>
                <a:ext cx="3137382" cy="1219174"/>
              </a:xfrm>
              <a:custGeom>
                <a:avLst/>
                <a:gdLst>
                  <a:gd name="connsiteX0" fmla="*/ 0 w 3338608"/>
                  <a:gd name="connsiteY0" fmla="*/ 0 h 1297370"/>
                  <a:gd name="connsiteX1" fmla="*/ 3338608 w 3338608"/>
                  <a:gd name="connsiteY1" fmla="*/ 0 h 1297370"/>
                  <a:gd name="connsiteX2" fmla="*/ 3316647 w 3338608"/>
                  <a:gd name="connsiteY2" fmla="*/ 85409 h 1297370"/>
                  <a:gd name="connsiteX3" fmla="*/ 1669304 w 3338608"/>
                  <a:gd name="connsiteY3" fmla="*/ 1297370 h 1297370"/>
                  <a:gd name="connsiteX4" fmla="*/ 21961 w 3338608"/>
                  <a:gd name="connsiteY4" fmla="*/ 85409 h 1297370"/>
                  <a:gd name="connsiteX5" fmla="*/ 0 w 3338608"/>
                  <a:gd name="connsiteY5" fmla="*/ 0 h 12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8608" h="1297370">
                    <a:moveTo>
                      <a:pt x="0" y="0"/>
                    </a:moveTo>
                    <a:lnTo>
                      <a:pt x="3338608" y="0"/>
                    </a:lnTo>
                    <a:lnTo>
                      <a:pt x="3316647" y="85409"/>
                    </a:lnTo>
                    <a:cubicBezTo>
                      <a:pt x="3098257" y="787558"/>
                      <a:pt x="2443317" y="1297370"/>
                      <a:pt x="1669304" y="1297370"/>
                    </a:cubicBezTo>
                    <a:cubicBezTo>
                      <a:pt x="895292" y="1297370"/>
                      <a:pt x="240352" y="787558"/>
                      <a:pt x="21961" y="85409"/>
                    </a:cubicBezTo>
                    <a:lnTo>
                      <a:pt x="0" y="0"/>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365760" numCol="1" spcCol="0" rtlCol="0" fromWordArt="0" anchor="b" anchorCtr="0" forceAA="0" compatLnSpc="1">
                <a:prstTxWarp prst="textNoShape">
                  <a:avLst/>
                </a:prstTxWarp>
                <a:noAutofit/>
              </a:bodyPr>
              <a:lstStyle/>
              <a:p>
                <a:pPr algn="ctr" defTabSz="932563">
                  <a:lnSpc>
                    <a:spcPct val="90000"/>
                  </a:lnSpc>
                  <a:spcAft>
                    <a:spcPts val="600"/>
                  </a:spcAft>
                </a:pPr>
                <a:r>
                  <a:rPr lang="en-US" b="1" dirty="0">
                    <a:gradFill>
                      <a:gsLst>
                        <a:gs pos="2917">
                          <a:srgbClr val="FFFFFF"/>
                        </a:gs>
                        <a:gs pos="30000">
                          <a:srgbClr val="FFFFFF"/>
                        </a:gs>
                      </a:gsLst>
                      <a:lin ang="5400000" scaled="0"/>
                    </a:gradFill>
                    <a:latin typeface="+mj-lt"/>
                  </a:rPr>
                  <a:t>Docker</a:t>
                </a:r>
              </a:p>
            </p:txBody>
          </p:sp>
          <p:sp>
            <p:nvSpPr>
              <p:cNvPr id="24" name="Rectangle 23"/>
              <p:cNvSpPr/>
              <p:nvPr/>
            </p:nvSpPr>
            <p:spPr bwMode="auto">
              <a:xfrm>
                <a:off x="4315668" y="2877405"/>
                <a:ext cx="2553992" cy="132887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563">
                  <a:lnSpc>
                    <a:spcPct val="90000"/>
                  </a:lnSpc>
                </a:pPr>
                <a:r>
                  <a:rPr lang="en-US" b="1" dirty="0">
                    <a:gradFill>
                      <a:gsLst>
                        <a:gs pos="62376">
                          <a:schemeClr val="tx1"/>
                        </a:gs>
                        <a:gs pos="39000">
                          <a:schemeClr val="tx1"/>
                        </a:gs>
                      </a:gsLst>
                      <a:lin ang="5400000" scaled="0"/>
                    </a:gradFill>
                    <a:latin typeface="+mj-lt"/>
                  </a:rPr>
                  <a:t>Dockerized app</a:t>
                </a:r>
              </a:p>
            </p:txBody>
          </p:sp>
          <p:grpSp>
            <p:nvGrpSpPr>
              <p:cNvPr id="25" name="Group 24"/>
              <p:cNvGrpSpPr/>
              <p:nvPr/>
            </p:nvGrpSpPr>
            <p:grpSpPr>
              <a:xfrm>
                <a:off x="4416194" y="3399012"/>
                <a:ext cx="1160098" cy="1160098"/>
                <a:chOff x="4444076" y="3399012"/>
                <a:chExt cx="1160098" cy="1160098"/>
              </a:xfrm>
            </p:grpSpPr>
            <p:sp>
              <p:nvSpPr>
                <p:cNvPr id="43" name="Rectangle 42"/>
                <p:cNvSpPr/>
                <p:nvPr/>
              </p:nvSpPr>
              <p:spPr bwMode="auto">
                <a:xfrm>
                  <a:off x="4444076" y="3441879"/>
                  <a:ext cx="1117231" cy="1117231"/>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r>
                    <a:rPr lang="en-US" sz="1100" dirty="0">
                      <a:gradFill>
                        <a:gsLst>
                          <a:gs pos="2917">
                            <a:srgbClr val="FFFFFF"/>
                          </a:gs>
                          <a:gs pos="31000">
                            <a:srgbClr val="FFFFFF"/>
                          </a:gs>
                        </a:gsLst>
                        <a:lin ang="5400000" scaled="0"/>
                      </a:gradFill>
                      <a:latin typeface="Segoe UI"/>
                    </a:rPr>
                    <a:t>Container</a:t>
                  </a:r>
                </a:p>
              </p:txBody>
            </p:sp>
            <p:sp>
              <p:nvSpPr>
                <p:cNvPr id="17" name="Rectangle 16"/>
                <p:cNvSpPr/>
                <p:nvPr/>
              </p:nvSpPr>
              <p:spPr bwMode="auto">
                <a:xfrm>
                  <a:off x="4486943" y="3399012"/>
                  <a:ext cx="1117231" cy="1117231"/>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r>
                    <a:rPr lang="en-US" sz="1100" dirty="0">
                      <a:gradFill>
                        <a:gsLst>
                          <a:gs pos="2917">
                            <a:srgbClr val="FFFFFF"/>
                          </a:gs>
                          <a:gs pos="31000">
                            <a:srgbClr val="FFFFFF"/>
                          </a:gs>
                        </a:gsLst>
                        <a:lin ang="5400000" scaled="0"/>
                      </a:gradFill>
                      <a:latin typeface="Segoe UI"/>
                    </a:rPr>
                    <a:t>Windows Server</a:t>
                  </a:r>
                </a:p>
                <a:p>
                  <a:pPr defTabSz="932563">
                    <a:lnSpc>
                      <a:spcPct val="90000"/>
                    </a:lnSpc>
                  </a:pPr>
                  <a:r>
                    <a:rPr lang="en-US" sz="1100" dirty="0">
                      <a:gradFill>
                        <a:gsLst>
                          <a:gs pos="2917">
                            <a:srgbClr val="FFFFFF"/>
                          </a:gs>
                          <a:gs pos="31000">
                            <a:srgbClr val="FFFFFF"/>
                          </a:gs>
                        </a:gsLst>
                        <a:lin ang="5400000" scaled="0"/>
                      </a:gradFill>
                      <a:latin typeface="Segoe UI"/>
                    </a:rPr>
                    <a:t>Container</a:t>
                  </a:r>
                </a:p>
              </p:txBody>
            </p:sp>
            <p:sp>
              <p:nvSpPr>
                <p:cNvPr id="40" name="Freeform 39"/>
                <p:cNvSpPr>
                  <a:spLocks noChangeAspect="1" noEditPoints="1"/>
                </p:cNvSpPr>
                <p:nvPr/>
              </p:nvSpPr>
              <p:spPr bwMode="auto">
                <a:xfrm>
                  <a:off x="4676919" y="3543757"/>
                  <a:ext cx="265105" cy="269204"/>
                </a:xfrm>
                <a:custGeom>
                  <a:avLst/>
                  <a:gdLst>
                    <a:gd name="T0" fmla="*/ 288 w 647"/>
                    <a:gd name="T1" fmla="*/ 314 h 657"/>
                    <a:gd name="T2" fmla="*/ 288 w 647"/>
                    <a:gd name="T3" fmla="*/ 52 h 657"/>
                    <a:gd name="T4" fmla="*/ 647 w 647"/>
                    <a:gd name="T5" fmla="*/ 0 h 657"/>
                    <a:gd name="T6" fmla="*/ 647 w 647"/>
                    <a:gd name="T7" fmla="*/ 314 h 657"/>
                    <a:gd name="T8" fmla="*/ 288 w 647"/>
                    <a:gd name="T9" fmla="*/ 314 h 657"/>
                    <a:gd name="T10" fmla="*/ 262 w 647"/>
                    <a:gd name="T11" fmla="*/ 57 h 657"/>
                    <a:gd name="T12" fmla="*/ 0 w 647"/>
                    <a:gd name="T13" fmla="*/ 95 h 657"/>
                    <a:gd name="T14" fmla="*/ 0 w 647"/>
                    <a:gd name="T15" fmla="*/ 314 h 657"/>
                    <a:gd name="T16" fmla="*/ 262 w 647"/>
                    <a:gd name="T17" fmla="*/ 314 h 657"/>
                    <a:gd name="T18" fmla="*/ 262 w 647"/>
                    <a:gd name="T19" fmla="*/ 57 h 657"/>
                    <a:gd name="T20" fmla="*/ 0 w 647"/>
                    <a:gd name="T21" fmla="*/ 338 h 657"/>
                    <a:gd name="T22" fmla="*/ 0 w 647"/>
                    <a:gd name="T23" fmla="*/ 560 h 657"/>
                    <a:gd name="T24" fmla="*/ 262 w 647"/>
                    <a:gd name="T25" fmla="*/ 600 h 657"/>
                    <a:gd name="T26" fmla="*/ 262 w 647"/>
                    <a:gd name="T27" fmla="*/ 338 h 657"/>
                    <a:gd name="T28" fmla="*/ 0 w 647"/>
                    <a:gd name="T29" fmla="*/ 338 h 657"/>
                    <a:gd name="T30" fmla="*/ 288 w 647"/>
                    <a:gd name="T31" fmla="*/ 602 h 657"/>
                    <a:gd name="T32" fmla="*/ 647 w 647"/>
                    <a:gd name="T33" fmla="*/ 657 h 657"/>
                    <a:gd name="T34" fmla="*/ 647 w 647"/>
                    <a:gd name="T35" fmla="*/ 338 h 657"/>
                    <a:gd name="T36" fmla="*/ 288 w 647"/>
                    <a:gd name="T37" fmla="*/ 338 h 657"/>
                    <a:gd name="T38" fmla="*/ 288 w 647"/>
                    <a:gd name="T39" fmla="*/ 602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7" h="657">
                      <a:moveTo>
                        <a:pt x="288" y="314"/>
                      </a:moveTo>
                      <a:lnTo>
                        <a:pt x="288" y="52"/>
                      </a:lnTo>
                      <a:lnTo>
                        <a:pt x="647" y="0"/>
                      </a:lnTo>
                      <a:lnTo>
                        <a:pt x="647" y="314"/>
                      </a:lnTo>
                      <a:lnTo>
                        <a:pt x="288" y="314"/>
                      </a:lnTo>
                      <a:close/>
                      <a:moveTo>
                        <a:pt x="262" y="57"/>
                      </a:moveTo>
                      <a:lnTo>
                        <a:pt x="0" y="95"/>
                      </a:lnTo>
                      <a:lnTo>
                        <a:pt x="0" y="314"/>
                      </a:lnTo>
                      <a:lnTo>
                        <a:pt x="262" y="314"/>
                      </a:lnTo>
                      <a:lnTo>
                        <a:pt x="262" y="57"/>
                      </a:lnTo>
                      <a:close/>
                      <a:moveTo>
                        <a:pt x="0" y="338"/>
                      </a:moveTo>
                      <a:lnTo>
                        <a:pt x="0" y="560"/>
                      </a:lnTo>
                      <a:lnTo>
                        <a:pt x="262" y="600"/>
                      </a:lnTo>
                      <a:lnTo>
                        <a:pt x="262" y="338"/>
                      </a:lnTo>
                      <a:lnTo>
                        <a:pt x="0" y="338"/>
                      </a:lnTo>
                      <a:close/>
                      <a:moveTo>
                        <a:pt x="288" y="602"/>
                      </a:moveTo>
                      <a:lnTo>
                        <a:pt x="647" y="657"/>
                      </a:lnTo>
                      <a:lnTo>
                        <a:pt x="647" y="338"/>
                      </a:lnTo>
                      <a:lnTo>
                        <a:pt x="288" y="338"/>
                      </a:lnTo>
                      <a:lnTo>
                        <a:pt x="288" y="60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609036" y="3399012"/>
                <a:ext cx="1160098" cy="1160098"/>
                <a:chOff x="5636918" y="3399012"/>
                <a:chExt cx="1160098" cy="1160098"/>
              </a:xfrm>
            </p:grpSpPr>
            <p:sp>
              <p:nvSpPr>
                <p:cNvPr id="44" name="Rectangle 43"/>
                <p:cNvSpPr/>
                <p:nvPr/>
              </p:nvSpPr>
              <p:spPr bwMode="auto">
                <a:xfrm>
                  <a:off x="5636918" y="3441879"/>
                  <a:ext cx="1117231" cy="1117231"/>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endParaRPr lang="en-US" sz="1100" dirty="0">
                    <a:gradFill>
                      <a:gsLst>
                        <a:gs pos="2917">
                          <a:srgbClr val="FFFFFF"/>
                        </a:gs>
                        <a:gs pos="31000">
                          <a:srgbClr val="FFFFFF"/>
                        </a:gs>
                      </a:gsLst>
                      <a:lin ang="5400000" scaled="0"/>
                    </a:gradFill>
                    <a:latin typeface="Segoe UI"/>
                  </a:endParaRPr>
                </a:p>
              </p:txBody>
            </p:sp>
            <p:sp>
              <p:nvSpPr>
                <p:cNvPr id="6" name="Rectangle 5"/>
                <p:cNvSpPr/>
                <p:nvPr/>
              </p:nvSpPr>
              <p:spPr bwMode="auto">
                <a:xfrm>
                  <a:off x="5679785" y="3399012"/>
                  <a:ext cx="1117231" cy="1117231"/>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r>
                    <a:rPr lang="en-US" sz="1100" dirty="0">
                      <a:gradFill>
                        <a:gsLst>
                          <a:gs pos="2917">
                            <a:srgbClr val="FFFFFF"/>
                          </a:gs>
                          <a:gs pos="31000">
                            <a:srgbClr val="FFFFFF"/>
                          </a:gs>
                        </a:gsLst>
                        <a:lin ang="5400000" scaled="0"/>
                      </a:gradFill>
                      <a:latin typeface="Segoe UI"/>
                    </a:rPr>
                    <a:t>Linux</a:t>
                  </a:r>
                  <a:br>
                    <a:rPr lang="en-US" sz="1100" dirty="0">
                      <a:gradFill>
                        <a:gsLst>
                          <a:gs pos="2917">
                            <a:srgbClr val="FFFFFF"/>
                          </a:gs>
                          <a:gs pos="31000">
                            <a:srgbClr val="FFFFFF"/>
                          </a:gs>
                        </a:gsLst>
                        <a:lin ang="5400000" scaled="0"/>
                      </a:gradFill>
                      <a:latin typeface="Segoe UI"/>
                    </a:rPr>
                  </a:br>
                  <a:r>
                    <a:rPr lang="en-US" sz="1100" dirty="0">
                      <a:gradFill>
                        <a:gsLst>
                          <a:gs pos="2917">
                            <a:srgbClr val="FFFFFF"/>
                          </a:gs>
                          <a:gs pos="31000">
                            <a:srgbClr val="FFFFFF"/>
                          </a:gs>
                        </a:gsLst>
                        <a:lin ang="5400000" scaled="0"/>
                      </a:gradFill>
                      <a:latin typeface="Segoe UI"/>
                    </a:rPr>
                    <a:t>Container</a:t>
                  </a:r>
                </a:p>
              </p:txBody>
            </p:sp>
            <p:sp>
              <p:nvSpPr>
                <p:cNvPr id="41" name="Freeform 5"/>
                <p:cNvSpPr>
                  <a:spLocks noChangeAspect="1" noEditPoints="1"/>
                </p:cNvSpPr>
                <p:nvPr/>
              </p:nvSpPr>
              <p:spPr bwMode="auto">
                <a:xfrm>
                  <a:off x="5869761" y="3543757"/>
                  <a:ext cx="377035" cy="443456"/>
                </a:xfrm>
                <a:custGeom>
                  <a:avLst/>
                  <a:gdLst>
                    <a:gd name="T0" fmla="*/ 1849 w 2001"/>
                    <a:gd name="T1" fmla="*/ 1837 h 2354"/>
                    <a:gd name="T2" fmla="*/ 1927 w 2001"/>
                    <a:gd name="T3" fmla="*/ 2044 h 2354"/>
                    <a:gd name="T4" fmla="*/ 1268 w 2001"/>
                    <a:gd name="T5" fmla="*/ 2229 h 2354"/>
                    <a:gd name="T6" fmla="*/ 556 w 2001"/>
                    <a:gd name="T7" fmla="*/ 2305 h 2354"/>
                    <a:gd name="T8" fmla="*/ 28 w 2001"/>
                    <a:gd name="T9" fmla="*/ 2069 h 2354"/>
                    <a:gd name="T10" fmla="*/ 149 w 2001"/>
                    <a:gd name="T11" fmla="*/ 1705 h 2354"/>
                    <a:gd name="T12" fmla="*/ 284 w 2001"/>
                    <a:gd name="T13" fmla="*/ 1607 h 2354"/>
                    <a:gd name="T14" fmla="*/ 530 w 2001"/>
                    <a:gd name="T15" fmla="*/ 989 h 2354"/>
                    <a:gd name="T16" fmla="*/ 730 w 2001"/>
                    <a:gd name="T17" fmla="*/ 110 h 2354"/>
                    <a:gd name="T18" fmla="*/ 1368 w 2001"/>
                    <a:gd name="T19" fmla="*/ 442 h 2354"/>
                    <a:gd name="T20" fmla="*/ 1771 w 2001"/>
                    <a:gd name="T21" fmla="*/ 1385 h 2354"/>
                    <a:gd name="T22" fmla="*/ 1427 w 2001"/>
                    <a:gd name="T23" fmla="*/ 1351 h 2354"/>
                    <a:gd name="T24" fmla="*/ 1189 w 2001"/>
                    <a:gd name="T25" fmla="*/ 766 h 2354"/>
                    <a:gd name="T26" fmla="*/ 804 w 2001"/>
                    <a:gd name="T27" fmla="*/ 824 h 2354"/>
                    <a:gd name="T28" fmla="*/ 588 w 2001"/>
                    <a:gd name="T29" fmla="*/ 1211 h 2354"/>
                    <a:gd name="T30" fmla="*/ 445 w 2001"/>
                    <a:gd name="T31" fmla="*/ 1486 h 2354"/>
                    <a:gd name="T32" fmla="*/ 539 w 2001"/>
                    <a:gd name="T33" fmla="*/ 1152 h 2354"/>
                    <a:gd name="T34" fmla="*/ 722 w 2001"/>
                    <a:gd name="T35" fmla="*/ 1793 h 2354"/>
                    <a:gd name="T36" fmla="*/ 820 w 2001"/>
                    <a:gd name="T37" fmla="*/ 2068 h 2354"/>
                    <a:gd name="T38" fmla="*/ 1336 w 2001"/>
                    <a:gd name="T39" fmla="*/ 1643 h 2354"/>
                    <a:gd name="T40" fmla="*/ 747 w 2001"/>
                    <a:gd name="T41" fmla="*/ 2146 h 2354"/>
                    <a:gd name="T42" fmla="*/ 347 w 2001"/>
                    <a:gd name="T43" fmla="*/ 1610 h 2354"/>
                    <a:gd name="T44" fmla="*/ 81 w 2001"/>
                    <a:gd name="T45" fmla="*/ 1796 h 2354"/>
                    <a:gd name="T46" fmla="*/ 60 w 2001"/>
                    <a:gd name="T47" fmla="*/ 2141 h 2354"/>
                    <a:gd name="T48" fmla="*/ 648 w 2001"/>
                    <a:gd name="T49" fmla="*/ 2291 h 2354"/>
                    <a:gd name="T50" fmla="*/ 1650 w 2001"/>
                    <a:gd name="T51" fmla="*/ 2194 h 2354"/>
                    <a:gd name="T52" fmla="*/ 1889 w 2001"/>
                    <a:gd name="T53" fmla="*/ 1895 h 2354"/>
                    <a:gd name="T54" fmla="*/ 1729 w 2001"/>
                    <a:gd name="T55" fmla="*/ 1693 h 2354"/>
                    <a:gd name="T56" fmla="*/ 1396 w 2001"/>
                    <a:gd name="T57" fmla="*/ 1647 h 2354"/>
                    <a:gd name="T58" fmla="*/ 1328 w 2001"/>
                    <a:gd name="T59" fmla="*/ 2039 h 2354"/>
                    <a:gd name="T60" fmla="*/ 741 w 2001"/>
                    <a:gd name="T61" fmla="*/ 715 h 2354"/>
                    <a:gd name="T62" fmla="*/ 1173 w 2001"/>
                    <a:gd name="T63" fmla="*/ 703 h 2354"/>
                    <a:gd name="T64" fmla="*/ 1027 w 2001"/>
                    <a:gd name="T65" fmla="*/ 555 h 2354"/>
                    <a:gd name="T66" fmla="*/ 737 w 2001"/>
                    <a:gd name="T67" fmla="*/ 679 h 2354"/>
                    <a:gd name="T68" fmla="*/ 1127 w 2001"/>
                    <a:gd name="T69" fmla="*/ 671 h 2354"/>
                    <a:gd name="T70" fmla="*/ 1165 w 2001"/>
                    <a:gd name="T71" fmla="*/ 594 h 2354"/>
                    <a:gd name="T72" fmla="*/ 1010 w 2001"/>
                    <a:gd name="T73" fmla="*/ 530 h 2354"/>
                    <a:gd name="T74" fmla="*/ 1129 w 2001"/>
                    <a:gd name="T75" fmla="*/ 430 h 2354"/>
                    <a:gd name="T76" fmla="*/ 1555 w 2001"/>
                    <a:gd name="T77" fmla="*/ 1540 h 2354"/>
                    <a:gd name="T78" fmla="*/ 1429 w 2001"/>
                    <a:gd name="T79" fmla="*/ 1102 h 2354"/>
                    <a:gd name="T80" fmla="*/ 1509 w 2001"/>
                    <a:gd name="T81" fmla="*/ 1551 h 2354"/>
                    <a:gd name="T82" fmla="*/ 1659 w 2001"/>
                    <a:gd name="T83" fmla="*/ 1578 h 2354"/>
                    <a:gd name="T84" fmla="*/ 1555 w 2001"/>
                    <a:gd name="T85" fmla="*/ 1540 h 2354"/>
                    <a:gd name="T86" fmla="*/ 830 w 2001"/>
                    <a:gd name="T87" fmla="*/ 381 h 2354"/>
                    <a:gd name="T88" fmla="*/ 746 w 2001"/>
                    <a:gd name="T89" fmla="*/ 465 h 2354"/>
                    <a:gd name="T90" fmla="*/ 1135 w 2001"/>
                    <a:gd name="T91" fmla="*/ 497 h 2354"/>
                    <a:gd name="T92" fmla="*/ 812 w 2001"/>
                    <a:gd name="T93" fmla="*/ 490 h 2354"/>
                    <a:gd name="T94" fmla="*/ 789 w 2001"/>
                    <a:gd name="T95" fmla="*/ 439 h 2354"/>
                    <a:gd name="T96" fmla="*/ 858 w 2001"/>
                    <a:gd name="T97" fmla="*/ 576 h 2354"/>
                    <a:gd name="T98" fmla="*/ 947 w 2001"/>
                    <a:gd name="T99" fmla="*/ 580 h 2354"/>
                    <a:gd name="T100" fmla="*/ 947 w 2001"/>
                    <a:gd name="T101" fmla="*/ 580 h 2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2354">
                      <a:moveTo>
                        <a:pt x="1757" y="1651"/>
                      </a:moveTo>
                      <a:cubicBezTo>
                        <a:pt x="1780" y="1654"/>
                        <a:pt x="1791" y="1669"/>
                        <a:pt x="1796" y="1687"/>
                      </a:cubicBezTo>
                      <a:cubicBezTo>
                        <a:pt x="1804" y="1718"/>
                        <a:pt x="1811" y="1749"/>
                        <a:pt x="1816" y="1781"/>
                      </a:cubicBezTo>
                      <a:cubicBezTo>
                        <a:pt x="1820" y="1805"/>
                        <a:pt x="1830" y="1824"/>
                        <a:pt x="1849" y="1837"/>
                      </a:cubicBezTo>
                      <a:cubicBezTo>
                        <a:pt x="1872" y="1853"/>
                        <a:pt x="1896" y="1868"/>
                        <a:pt x="1920" y="1882"/>
                      </a:cubicBezTo>
                      <a:cubicBezTo>
                        <a:pt x="1930" y="1888"/>
                        <a:pt x="1941" y="1893"/>
                        <a:pt x="1951" y="1900"/>
                      </a:cubicBezTo>
                      <a:cubicBezTo>
                        <a:pt x="1996" y="1930"/>
                        <a:pt x="2001" y="1985"/>
                        <a:pt x="1959" y="2022"/>
                      </a:cubicBezTo>
                      <a:cubicBezTo>
                        <a:pt x="1950" y="2031"/>
                        <a:pt x="1939" y="2039"/>
                        <a:pt x="1927" y="2044"/>
                      </a:cubicBezTo>
                      <a:cubicBezTo>
                        <a:pt x="1824" y="2085"/>
                        <a:pt x="1735" y="2147"/>
                        <a:pt x="1653" y="2221"/>
                      </a:cubicBezTo>
                      <a:cubicBezTo>
                        <a:pt x="1621" y="2250"/>
                        <a:pt x="1587" y="2276"/>
                        <a:pt x="1552" y="2302"/>
                      </a:cubicBezTo>
                      <a:cubicBezTo>
                        <a:pt x="1482" y="2354"/>
                        <a:pt x="1335" y="2331"/>
                        <a:pt x="1286" y="2242"/>
                      </a:cubicBezTo>
                      <a:cubicBezTo>
                        <a:pt x="1283" y="2236"/>
                        <a:pt x="1275" y="2229"/>
                        <a:pt x="1268" y="2229"/>
                      </a:cubicBezTo>
                      <a:cubicBezTo>
                        <a:pt x="1167" y="2221"/>
                        <a:pt x="1067" y="2212"/>
                        <a:pt x="966" y="2209"/>
                      </a:cubicBezTo>
                      <a:cubicBezTo>
                        <a:pt x="900" y="2207"/>
                        <a:pt x="834" y="2217"/>
                        <a:pt x="773" y="2245"/>
                      </a:cubicBezTo>
                      <a:cubicBezTo>
                        <a:pt x="767" y="2247"/>
                        <a:pt x="762" y="2250"/>
                        <a:pt x="758" y="2254"/>
                      </a:cubicBezTo>
                      <a:cubicBezTo>
                        <a:pt x="702" y="2317"/>
                        <a:pt x="632" y="2327"/>
                        <a:pt x="556" y="2305"/>
                      </a:cubicBezTo>
                      <a:cubicBezTo>
                        <a:pt x="495" y="2288"/>
                        <a:pt x="436" y="2265"/>
                        <a:pt x="375" y="2249"/>
                      </a:cubicBezTo>
                      <a:cubicBezTo>
                        <a:pt x="291" y="2226"/>
                        <a:pt x="206" y="2208"/>
                        <a:pt x="121" y="2188"/>
                      </a:cubicBezTo>
                      <a:cubicBezTo>
                        <a:pt x="100" y="2183"/>
                        <a:pt x="79" y="2176"/>
                        <a:pt x="59" y="2168"/>
                      </a:cubicBezTo>
                      <a:cubicBezTo>
                        <a:pt x="15" y="2150"/>
                        <a:pt x="0" y="2122"/>
                        <a:pt x="28" y="2069"/>
                      </a:cubicBezTo>
                      <a:cubicBezTo>
                        <a:pt x="35" y="2057"/>
                        <a:pt x="42" y="2044"/>
                        <a:pt x="50" y="2032"/>
                      </a:cubicBezTo>
                      <a:cubicBezTo>
                        <a:pt x="72" y="1997"/>
                        <a:pt x="74" y="1960"/>
                        <a:pt x="68" y="1920"/>
                      </a:cubicBezTo>
                      <a:cubicBezTo>
                        <a:pt x="61" y="1875"/>
                        <a:pt x="48" y="1831"/>
                        <a:pt x="57" y="1784"/>
                      </a:cubicBezTo>
                      <a:cubicBezTo>
                        <a:pt x="66" y="1734"/>
                        <a:pt x="99" y="1705"/>
                        <a:pt x="149" y="1705"/>
                      </a:cubicBezTo>
                      <a:cubicBezTo>
                        <a:pt x="170" y="1705"/>
                        <a:pt x="191" y="1706"/>
                        <a:pt x="213" y="1705"/>
                      </a:cubicBezTo>
                      <a:cubicBezTo>
                        <a:pt x="235" y="1705"/>
                        <a:pt x="252" y="1696"/>
                        <a:pt x="260" y="1673"/>
                      </a:cubicBezTo>
                      <a:cubicBezTo>
                        <a:pt x="266" y="1654"/>
                        <a:pt x="276" y="1635"/>
                        <a:pt x="283" y="1616"/>
                      </a:cubicBezTo>
                      <a:cubicBezTo>
                        <a:pt x="285" y="1614"/>
                        <a:pt x="285" y="1610"/>
                        <a:pt x="284" y="1607"/>
                      </a:cubicBezTo>
                      <a:cubicBezTo>
                        <a:pt x="270" y="1565"/>
                        <a:pt x="283" y="1525"/>
                        <a:pt x="299" y="1487"/>
                      </a:cubicBezTo>
                      <a:cubicBezTo>
                        <a:pt x="316" y="1450"/>
                        <a:pt x="335" y="1415"/>
                        <a:pt x="355" y="1379"/>
                      </a:cubicBezTo>
                      <a:cubicBezTo>
                        <a:pt x="393" y="1314"/>
                        <a:pt x="420" y="1244"/>
                        <a:pt x="436" y="1170"/>
                      </a:cubicBezTo>
                      <a:cubicBezTo>
                        <a:pt x="452" y="1101"/>
                        <a:pt x="485" y="1043"/>
                        <a:pt x="530" y="989"/>
                      </a:cubicBezTo>
                      <a:cubicBezTo>
                        <a:pt x="570" y="940"/>
                        <a:pt x="611" y="890"/>
                        <a:pt x="648" y="839"/>
                      </a:cubicBezTo>
                      <a:cubicBezTo>
                        <a:pt x="684" y="789"/>
                        <a:pt x="692" y="731"/>
                        <a:pt x="688" y="669"/>
                      </a:cubicBezTo>
                      <a:cubicBezTo>
                        <a:pt x="679" y="553"/>
                        <a:pt x="670" y="437"/>
                        <a:pt x="667" y="321"/>
                      </a:cubicBezTo>
                      <a:cubicBezTo>
                        <a:pt x="665" y="245"/>
                        <a:pt x="683" y="173"/>
                        <a:pt x="730" y="110"/>
                      </a:cubicBezTo>
                      <a:cubicBezTo>
                        <a:pt x="770" y="57"/>
                        <a:pt x="821" y="27"/>
                        <a:pt x="886" y="15"/>
                      </a:cubicBezTo>
                      <a:cubicBezTo>
                        <a:pt x="962" y="2"/>
                        <a:pt x="1037" y="0"/>
                        <a:pt x="1111" y="21"/>
                      </a:cubicBezTo>
                      <a:cubicBezTo>
                        <a:pt x="1234" y="56"/>
                        <a:pt x="1312" y="136"/>
                        <a:pt x="1340" y="261"/>
                      </a:cubicBezTo>
                      <a:cubicBezTo>
                        <a:pt x="1353" y="320"/>
                        <a:pt x="1360" y="381"/>
                        <a:pt x="1368" y="442"/>
                      </a:cubicBezTo>
                      <a:cubicBezTo>
                        <a:pt x="1378" y="513"/>
                        <a:pt x="1384" y="585"/>
                        <a:pt x="1394" y="656"/>
                      </a:cubicBezTo>
                      <a:cubicBezTo>
                        <a:pt x="1403" y="721"/>
                        <a:pt x="1435" y="778"/>
                        <a:pt x="1472" y="831"/>
                      </a:cubicBezTo>
                      <a:cubicBezTo>
                        <a:pt x="1521" y="902"/>
                        <a:pt x="1574" y="971"/>
                        <a:pt x="1624" y="1041"/>
                      </a:cubicBezTo>
                      <a:cubicBezTo>
                        <a:pt x="1698" y="1145"/>
                        <a:pt x="1749" y="1259"/>
                        <a:pt x="1771" y="1385"/>
                      </a:cubicBezTo>
                      <a:cubicBezTo>
                        <a:pt x="1786" y="1474"/>
                        <a:pt x="1785" y="1563"/>
                        <a:pt x="1757" y="1651"/>
                      </a:cubicBezTo>
                      <a:close/>
                      <a:moveTo>
                        <a:pt x="1426" y="1635"/>
                      </a:moveTo>
                      <a:cubicBezTo>
                        <a:pt x="1428" y="1613"/>
                        <a:pt x="1431" y="1593"/>
                        <a:pt x="1431" y="1572"/>
                      </a:cubicBezTo>
                      <a:cubicBezTo>
                        <a:pt x="1431" y="1499"/>
                        <a:pt x="1434" y="1424"/>
                        <a:pt x="1427" y="1351"/>
                      </a:cubicBezTo>
                      <a:cubicBezTo>
                        <a:pt x="1420" y="1269"/>
                        <a:pt x="1392" y="1193"/>
                        <a:pt x="1342" y="1126"/>
                      </a:cubicBezTo>
                      <a:cubicBezTo>
                        <a:pt x="1306" y="1078"/>
                        <a:pt x="1280" y="1024"/>
                        <a:pt x="1280" y="961"/>
                      </a:cubicBezTo>
                      <a:cubicBezTo>
                        <a:pt x="1280" y="955"/>
                        <a:pt x="1276" y="948"/>
                        <a:pt x="1274" y="942"/>
                      </a:cubicBezTo>
                      <a:cubicBezTo>
                        <a:pt x="1245" y="884"/>
                        <a:pt x="1217" y="825"/>
                        <a:pt x="1189" y="766"/>
                      </a:cubicBezTo>
                      <a:cubicBezTo>
                        <a:pt x="1184" y="755"/>
                        <a:pt x="1178" y="744"/>
                        <a:pt x="1173" y="731"/>
                      </a:cubicBezTo>
                      <a:cubicBezTo>
                        <a:pt x="1141" y="755"/>
                        <a:pt x="1111" y="778"/>
                        <a:pt x="1080" y="799"/>
                      </a:cubicBezTo>
                      <a:cubicBezTo>
                        <a:pt x="1022" y="837"/>
                        <a:pt x="960" y="866"/>
                        <a:pt x="887" y="860"/>
                      </a:cubicBezTo>
                      <a:cubicBezTo>
                        <a:pt x="855" y="857"/>
                        <a:pt x="827" y="849"/>
                        <a:pt x="804" y="824"/>
                      </a:cubicBezTo>
                      <a:cubicBezTo>
                        <a:pt x="791" y="810"/>
                        <a:pt x="775" y="799"/>
                        <a:pt x="764" y="790"/>
                      </a:cubicBezTo>
                      <a:cubicBezTo>
                        <a:pt x="750" y="825"/>
                        <a:pt x="736" y="860"/>
                        <a:pt x="721" y="894"/>
                      </a:cubicBezTo>
                      <a:cubicBezTo>
                        <a:pt x="700" y="942"/>
                        <a:pt x="672" y="987"/>
                        <a:pt x="660" y="1037"/>
                      </a:cubicBezTo>
                      <a:cubicBezTo>
                        <a:pt x="645" y="1099"/>
                        <a:pt x="615" y="1154"/>
                        <a:pt x="588" y="1211"/>
                      </a:cubicBezTo>
                      <a:cubicBezTo>
                        <a:pt x="582" y="1223"/>
                        <a:pt x="576" y="1234"/>
                        <a:pt x="570" y="1246"/>
                      </a:cubicBezTo>
                      <a:cubicBezTo>
                        <a:pt x="533" y="1322"/>
                        <a:pt x="503" y="1399"/>
                        <a:pt x="496" y="1483"/>
                      </a:cubicBezTo>
                      <a:cubicBezTo>
                        <a:pt x="493" y="1514"/>
                        <a:pt x="495" y="1545"/>
                        <a:pt x="495" y="1578"/>
                      </a:cubicBezTo>
                      <a:cubicBezTo>
                        <a:pt x="462" y="1555"/>
                        <a:pt x="447" y="1524"/>
                        <a:pt x="445" y="1486"/>
                      </a:cubicBezTo>
                      <a:cubicBezTo>
                        <a:pt x="444" y="1436"/>
                        <a:pt x="455" y="1388"/>
                        <a:pt x="471" y="1342"/>
                      </a:cubicBezTo>
                      <a:cubicBezTo>
                        <a:pt x="495" y="1274"/>
                        <a:pt x="524" y="1208"/>
                        <a:pt x="570" y="1151"/>
                      </a:cubicBezTo>
                      <a:cubicBezTo>
                        <a:pt x="563" y="1146"/>
                        <a:pt x="556" y="1143"/>
                        <a:pt x="550" y="1140"/>
                      </a:cubicBezTo>
                      <a:cubicBezTo>
                        <a:pt x="546" y="1144"/>
                        <a:pt x="542" y="1148"/>
                        <a:pt x="539" y="1152"/>
                      </a:cubicBezTo>
                      <a:cubicBezTo>
                        <a:pt x="489" y="1238"/>
                        <a:pt x="446" y="1326"/>
                        <a:pt x="426" y="1423"/>
                      </a:cubicBezTo>
                      <a:cubicBezTo>
                        <a:pt x="412" y="1486"/>
                        <a:pt x="419" y="1547"/>
                        <a:pt x="471" y="1592"/>
                      </a:cubicBezTo>
                      <a:cubicBezTo>
                        <a:pt x="510" y="1626"/>
                        <a:pt x="551" y="1659"/>
                        <a:pt x="594" y="1688"/>
                      </a:cubicBezTo>
                      <a:cubicBezTo>
                        <a:pt x="640" y="1719"/>
                        <a:pt x="684" y="1753"/>
                        <a:pt x="722" y="1793"/>
                      </a:cubicBezTo>
                      <a:cubicBezTo>
                        <a:pt x="739" y="1812"/>
                        <a:pt x="756" y="1832"/>
                        <a:pt x="770" y="1853"/>
                      </a:cubicBezTo>
                      <a:cubicBezTo>
                        <a:pt x="788" y="1880"/>
                        <a:pt x="785" y="1902"/>
                        <a:pt x="761" y="1923"/>
                      </a:cubicBezTo>
                      <a:cubicBezTo>
                        <a:pt x="741" y="1940"/>
                        <a:pt x="719" y="1953"/>
                        <a:pt x="697" y="1969"/>
                      </a:cubicBezTo>
                      <a:cubicBezTo>
                        <a:pt x="713" y="2027"/>
                        <a:pt x="759" y="2058"/>
                        <a:pt x="820" y="2068"/>
                      </a:cubicBezTo>
                      <a:cubicBezTo>
                        <a:pt x="1005" y="2098"/>
                        <a:pt x="1161" y="2048"/>
                        <a:pt x="1285" y="1903"/>
                      </a:cubicBezTo>
                      <a:cubicBezTo>
                        <a:pt x="1310" y="1875"/>
                        <a:pt x="1311" y="1846"/>
                        <a:pt x="1309" y="1813"/>
                      </a:cubicBezTo>
                      <a:cubicBezTo>
                        <a:pt x="1307" y="1781"/>
                        <a:pt x="1303" y="1748"/>
                        <a:pt x="1307" y="1716"/>
                      </a:cubicBezTo>
                      <a:cubicBezTo>
                        <a:pt x="1311" y="1691"/>
                        <a:pt x="1323" y="1665"/>
                        <a:pt x="1336" y="1643"/>
                      </a:cubicBezTo>
                      <a:cubicBezTo>
                        <a:pt x="1352" y="1619"/>
                        <a:pt x="1376" y="1614"/>
                        <a:pt x="1404" y="1625"/>
                      </a:cubicBezTo>
                      <a:cubicBezTo>
                        <a:pt x="1410" y="1627"/>
                        <a:pt x="1417" y="1631"/>
                        <a:pt x="1426" y="1635"/>
                      </a:cubicBezTo>
                      <a:close/>
                      <a:moveTo>
                        <a:pt x="750" y="2178"/>
                      </a:moveTo>
                      <a:cubicBezTo>
                        <a:pt x="749" y="2167"/>
                        <a:pt x="749" y="2157"/>
                        <a:pt x="747" y="2146"/>
                      </a:cubicBezTo>
                      <a:cubicBezTo>
                        <a:pt x="737" y="2084"/>
                        <a:pt x="710" y="2028"/>
                        <a:pt x="674" y="1978"/>
                      </a:cubicBezTo>
                      <a:cubicBezTo>
                        <a:pt x="605" y="1882"/>
                        <a:pt x="537" y="1786"/>
                        <a:pt x="476" y="1685"/>
                      </a:cubicBezTo>
                      <a:cubicBezTo>
                        <a:pt x="457" y="1651"/>
                        <a:pt x="427" y="1625"/>
                        <a:pt x="389" y="1612"/>
                      </a:cubicBezTo>
                      <a:cubicBezTo>
                        <a:pt x="376" y="1608"/>
                        <a:pt x="360" y="1608"/>
                        <a:pt x="347" y="1610"/>
                      </a:cubicBezTo>
                      <a:cubicBezTo>
                        <a:pt x="309" y="1619"/>
                        <a:pt x="289" y="1645"/>
                        <a:pt x="285" y="1682"/>
                      </a:cubicBezTo>
                      <a:cubicBezTo>
                        <a:pt x="282" y="1706"/>
                        <a:pt x="271" y="1722"/>
                        <a:pt x="245" y="1724"/>
                      </a:cubicBezTo>
                      <a:cubicBezTo>
                        <a:pt x="214" y="1727"/>
                        <a:pt x="183" y="1729"/>
                        <a:pt x="152" y="1731"/>
                      </a:cubicBezTo>
                      <a:cubicBezTo>
                        <a:pt x="107" y="1735"/>
                        <a:pt x="86" y="1750"/>
                        <a:pt x="81" y="1796"/>
                      </a:cubicBezTo>
                      <a:cubicBezTo>
                        <a:pt x="78" y="1823"/>
                        <a:pt x="82" y="1852"/>
                        <a:pt x="88" y="1879"/>
                      </a:cubicBezTo>
                      <a:cubicBezTo>
                        <a:pt x="102" y="1940"/>
                        <a:pt x="97" y="1997"/>
                        <a:pt x="62" y="2051"/>
                      </a:cubicBezTo>
                      <a:cubicBezTo>
                        <a:pt x="54" y="2064"/>
                        <a:pt x="48" y="2078"/>
                        <a:pt x="43" y="2093"/>
                      </a:cubicBezTo>
                      <a:cubicBezTo>
                        <a:pt x="35" y="2116"/>
                        <a:pt x="38" y="2130"/>
                        <a:pt x="60" y="2141"/>
                      </a:cubicBezTo>
                      <a:cubicBezTo>
                        <a:pt x="83" y="2153"/>
                        <a:pt x="108" y="2162"/>
                        <a:pt x="133" y="2168"/>
                      </a:cubicBezTo>
                      <a:cubicBezTo>
                        <a:pt x="204" y="2185"/>
                        <a:pt x="277" y="2197"/>
                        <a:pt x="348" y="2217"/>
                      </a:cubicBezTo>
                      <a:cubicBezTo>
                        <a:pt x="423" y="2238"/>
                        <a:pt x="495" y="2267"/>
                        <a:pt x="570" y="2289"/>
                      </a:cubicBezTo>
                      <a:cubicBezTo>
                        <a:pt x="594" y="2296"/>
                        <a:pt x="623" y="2296"/>
                        <a:pt x="648" y="2291"/>
                      </a:cubicBezTo>
                      <a:cubicBezTo>
                        <a:pt x="710" y="2278"/>
                        <a:pt x="749" y="2231"/>
                        <a:pt x="750" y="2178"/>
                      </a:cubicBezTo>
                      <a:close/>
                      <a:moveTo>
                        <a:pt x="1452" y="2307"/>
                      </a:moveTo>
                      <a:cubicBezTo>
                        <a:pt x="1483" y="2304"/>
                        <a:pt x="1518" y="2299"/>
                        <a:pt x="1548" y="2276"/>
                      </a:cubicBezTo>
                      <a:cubicBezTo>
                        <a:pt x="1582" y="2248"/>
                        <a:pt x="1618" y="2222"/>
                        <a:pt x="1650" y="2194"/>
                      </a:cubicBezTo>
                      <a:cubicBezTo>
                        <a:pt x="1706" y="2145"/>
                        <a:pt x="1762" y="2099"/>
                        <a:pt x="1829" y="2067"/>
                      </a:cubicBezTo>
                      <a:cubicBezTo>
                        <a:pt x="1861" y="2052"/>
                        <a:pt x="1894" y="2040"/>
                        <a:pt x="1925" y="2023"/>
                      </a:cubicBezTo>
                      <a:cubicBezTo>
                        <a:pt x="1963" y="2002"/>
                        <a:pt x="1968" y="1957"/>
                        <a:pt x="1937" y="1927"/>
                      </a:cubicBezTo>
                      <a:cubicBezTo>
                        <a:pt x="1923" y="1914"/>
                        <a:pt x="1907" y="1902"/>
                        <a:pt x="1889" y="1895"/>
                      </a:cubicBezTo>
                      <a:cubicBezTo>
                        <a:pt x="1834" y="1871"/>
                        <a:pt x="1802" y="1830"/>
                        <a:pt x="1789" y="1772"/>
                      </a:cubicBezTo>
                      <a:cubicBezTo>
                        <a:pt x="1783" y="1745"/>
                        <a:pt x="1776" y="1718"/>
                        <a:pt x="1770" y="1691"/>
                      </a:cubicBezTo>
                      <a:cubicBezTo>
                        <a:pt x="1766" y="1674"/>
                        <a:pt x="1756" y="1673"/>
                        <a:pt x="1744" y="1680"/>
                      </a:cubicBezTo>
                      <a:cubicBezTo>
                        <a:pt x="1738" y="1684"/>
                        <a:pt x="1733" y="1689"/>
                        <a:pt x="1729" y="1693"/>
                      </a:cubicBezTo>
                      <a:cubicBezTo>
                        <a:pt x="1700" y="1720"/>
                        <a:pt x="1673" y="1748"/>
                        <a:pt x="1643" y="1774"/>
                      </a:cubicBezTo>
                      <a:cubicBezTo>
                        <a:pt x="1591" y="1819"/>
                        <a:pt x="1470" y="1814"/>
                        <a:pt x="1441" y="1717"/>
                      </a:cubicBezTo>
                      <a:cubicBezTo>
                        <a:pt x="1437" y="1704"/>
                        <a:pt x="1433" y="1691"/>
                        <a:pt x="1429" y="1677"/>
                      </a:cubicBezTo>
                      <a:cubicBezTo>
                        <a:pt x="1425" y="1659"/>
                        <a:pt x="1412" y="1651"/>
                        <a:pt x="1396" y="1647"/>
                      </a:cubicBezTo>
                      <a:cubicBezTo>
                        <a:pt x="1379" y="1643"/>
                        <a:pt x="1364" y="1648"/>
                        <a:pt x="1354" y="1664"/>
                      </a:cubicBezTo>
                      <a:cubicBezTo>
                        <a:pt x="1348" y="1674"/>
                        <a:pt x="1343" y="1685"/>
                        <a:pt x="1341" y="1697"/>
                      </a:cubicBezTo>
                      <a:cubicBezTo>
                        <a:pt x="1338" y="1723"/>
                        <a:pt x="1336" y="1748"/>
                        <a:pt x="1336" y="1774"/>
                      </a:cubicBezTo>
                      <a:cubicBezTo>
                        <a:pt x="1333" y="1863"/>
                        <a:pt x="1333" y="1951"/>
                        <a:pt x="1328" y="2039"/>
                      </a:cubicBezTo>
                      <a:cubicBezTo>
                        <a:pt x="1324" y="2096"/>
                        <a:pt x="1313" y="2151"/>
                        <a:pt x="1306" y="2207"/>
                      </a:cubicBezTo>
                      <a:cubicBezTo>
                        <a:pt x="1305" y="2216"/>
                        <a:pt x="1308" y="2226"/>
                        <a:pt x="1312" y="2233"/>
                      </a:cubicBezTo>
                      <a:cubicBezTo>
                        <a:pt x="1344" y="2282"/>
                        <a:pt x="1389" y="2305"/>
                        <a:pt x="1452" y="2307"/>
                      </a:cubicBezTo>
                      <a:close/>
                      <a:moveTo>
                        <a:pt x="741" y="715"/>
                      </a:moveTo>
                      <a:cubicBezTo>
                        <a:pt x="744" y="721"/>
                        <a:pt x="747" y="728"/>
                        <a:pt x="752" y="733"/>
                      </a:cubicBezTo>
                      <a:cubicBezTo>
                        <a:pt x="766" y="749"/>
                        <a:pt x="780" y="765"/>
                        <a:pt x="796" y="780"/>
                      </a:cubicBezTo>
                      <a:cubicBezTo>
                        <a:pt x="853" y="838"/>
                        <a:pt x="913" y="853"/>
                        <a:pt x="986" y="817"/>
                      </a:cubicBezTo>
                      <a:cubicBezTo>
                        <a:pt x="1051" y="784"/>
                        <a:pt x="1111" y="742"/>
                        <a:pt x="1173" y="703"/>
                      </a:cubicBezTo>
                      <a:cubicBezTo>
                        <a:pt x="1184" y="696"/>
                        <a:pt x="1192" y="684"/>
                        <a:pt x="1198" y="672"/>
                      </a:cubicBezTo>
                      <a:cubicBezTo>
                        <a:pt x="1206" y="657"/>
                        <a:pt x="1208" y="640"/>
                        <a:pt x="1190" y="628"/>
                      </a:cubicBezTo>
                      <a:cubicBezTo>
                        <a:pt x="1175" y="618"/>
                        <a:pt x="1159" y="607"/>
                        <a:pt x="1143" y="600"/>
                      </a:cubicBezTo>
                      <a:cubicBezTo>
                        <a:pt x="1105" y="584"/>
                        <a:pt x="1065" y="572"/>
                        <a:pt x="1027" y="555"/>
                      </a:cubicBezTo>
                      <a:cubicBezTo>
                        <a:pt x="952" y="520"/>
                        <a:pt x="880" y="521"/>
                        <a:pt x="811" y="571"/>
                      </a:cubicBezTo>
                      <a:cubicBezTo>
                        <a:pt x="810" y="571"/>
                        <a:pt x="810" y="571"/>
                        <a:pt x="809" y="572"/>
                      </a:cubicBezTo>
                      <a:cubicBezTo>
                        <a:pt x="785" y="594"/>
                        <a:pt x="759" y="615"/>
                        <a:pt x="737" y="639"/>
                      </a:cubicBezTo>
                      <a:cubicBezTo>
                        <a:pt x="726" y="650"/>
                        <a:pt x="725" y="665"/>
                        <a:pt x="737" y="679"/>
                      </a:cubicBezTo>
                      <a:cubicBezTo>
                        <a:pt x="770" y="717"/>
                        <a:pt x="812" y="741"/>
                        <a:pt x="861" y="748"/>
                      </a:cubicBezTo>
                      <a:cubicBezTo>
                        <a:pt x="919" y="757"/>
                        <a:pt x="971" y="736"/>
                        <a:pt x="1021" y="708"/>
                      </a:cubicBezTo>
                      <a:cubicBezTo>
                        <a:pt x="1054" y="689"/>
                        <a:pt x="1086" y="667"/>
                        <a:pt x="1118" y="646"/>
                      </a:cubicBezTo>
                      <a:cubicBezTo>
                        <a:pt x="1121" y="653"/>
                        <a:pt x="1123" y="659"/>
                        <a:pt x="1127" y="671"/>
                      </a:cubicBezTo>
                      <a:cubicBezTo>
                        <a:pt x="1082" y="695"/>
                        <a:pt x="1036" y="721"/>
                        <a:pt x="989" y="743"/>
                      </a:cubicBezTo>
                      <a:cubicBezTo>
                        <a:pt x="948" y="763"/>
                        <a:pt x="903" y="772"/>
                        <a:pt x="857" y="764"/>
                      </a:cubicBezTo>
                      <a:cubicBezTo>
                        <a:pt x="815" y="756"/>
                        <a:pt x="778" y="737"/>
                        <a:pt x="741" y="715"/>
                      </a:cubicBezTo>
                      <a:close/>
                      <a:moveTo>
                        <a:pt x="1165" y="594"/>
                      </a:moveTo>
                      <a:cubicBezTo>
                        <a:pt x="1176" y="540"/>
                        <a:pt x="1187" y="487"/>
                        <a:pt x="1177" y="432"/>
                      </a:cubicBezTo>
                      <a:cubicBezTo>
                        <a:pt x="1169" y="387"/>
                        <a:pt x="1147" y="362"/>
                        <a:pt x="1106" y="353"/>
                      </a:cubicBezTo>
                      <a:cubicBezTo>
                        <a:pt x="1070" y="346"/>
                        <a:pt x="1014" y="359"/>
                        <a:pt x="999" y="395"/>
                      </a:cubicBezTo>
                      <a:cubicBezTo>
                        <a:pt x="979" y="443"/>
                        <a:pt x="992" y="486"/>
                        <a:pt x="1010" y="530"/>
                      </a:cubicBezTo>
                      <a:cubicBezTo>
                        <a:pt x="1012" y="535"/>
                        <a:pt x="1021" y="537"/>
                        <a:pt x="1029" y="542"/>
                      </a:cubicBezTo>
                      <a:cubicBezTo>
                        <a:pt x="1029" y="514"/>
                        <a:pt x="1027" y="490"/>
                        <a:pt x="1030" y="466"/>
                      </a:cubicBezTo>
                      <a:cubicBezTo>
                        <a:pt x="1032" y="440"/>
                        <a:pt x="1049" y="424"/>
                        <a:pt x="1072" y="415"/>
                      </a:cubicBezTo>
                      <a:cubicBezTo>
                        <a:pt x="1095" y="407"/>
                        <a:pt x="1113" y="415"/>
                        <a:pt x="1129" y="430"/>
                      </a:cubicBezTo>
                      <a:cubicBezTo>
                        <a:pt x="1153" y="452"/>
                        <a:pt x="1157" y="481"/>
                        <a:pt x="1157" y="512"/>
                      </a:cubicBezTo>
                      <a:cubicBezTo>
                        <a:pt x="1157" y="542"/>
                        <a:pt x="1143" y="563"/>
                        <a:pt x="1113" y="575"/>
                      </a:cubicBezTo>
                      <a:cubicBezTo>
                        <a:pt x="1132" y="582"/>
                        <a:pt x="1147" y="587"/>
                        <a:pt x="1165" y="594"/>
                      </a:cubicBezTo>
                      <a:close/>
                      <a:moveTo>
                        <a:pt x="1555" y="1540"/>
                      </a:moveTo>
                      <a:cubicBezTo>
                        <a:pt x="1563" y="1484"/>
                        <a:pt x="1574" y="1430"/>
                        <a:pt x="1579" y="1376"/>
                      </a:cubicBezTo>
                      <a:cubicBezTo>
                        <a:pt x="1585" y="1299"/>
                        <a:pt x="1573" y="1224"/>
                        <a:pt x="1524" y="1159"/>
                      </a:cubicBezTo>
                      <a:cubicBezTo>
                        <a:pt x="1504" y="1132"/>
                        <a:pt x="1481" y="1110"/>
                        <a:pt x="1448" y="1100"/>
                      </a:cubicBezTo>
                      <a:cubicBezTo>
                        <a:pt x="1443" y="1098"/>
                        <a:pt x="1436" y="1101"/>
                        <a:pt x="1429" y="1102"/>
                      </a:cubicBezTo>
                      <a:cubicBezTo>
                        <a:pt x="1433" y="1107"/>
                        <a:pt x="1436" y="1114"/>
                        <a:pt x="1441" y="1116"/>
                      </a:cubicBezTo>
                      <a:cubicBezTo>
                        <a:pt x="1486" y="1141"/>
                        <a:pt x="1518" y="1175"/>
                        <a:pt x="1535" y="1223"/>
                      </a:cubicBezTo>
                      <a:cubicBezTo>
                        <a:pt x="1573" y="1330"/>
                        <a:pt x="1559" y="1435"/>
                        <a:pt x="1521" y="1539"/>
                      </a:cubicBezTo>
                      <a:cubicBezTo>
                        <a:pt x="1519" y="1544"/>
                        <a:pt x="1513" y="1548"/>
                        <a:pt x="1509" y="1551"/>
                      </a:cubicBezTo>
                      <a:cubicBezTo>
                        <a:pt x="1478" y="1567"/>
                        <a:pt x="1457" y="1592"/>
                        <a:pt x="1440" y="1622"/>
                      </a:cubicBezTo>
                      <a:cubicBezTo>
                        <a:pt x="1438" y="1627"/>
                        <a:pt x="1438" y="1633"/>
                        <a:pt x="1436" y="1639"/>
                      </a:cubicBezTo>
                      <a:cubicBezTo>
                        <a:pt x="1469" y="1611"/>
                        <a:pt x="1491" y="1573"/>
                        <a:pt x="1535" y="1565"/>
                      </a:cubicBezTo>
                      <a:cubicBezTo>
                        <a:pt x="1577" y="1558"/>
                        <a:pt x="1618" y="1566"/>
                        <a:pt x="1659" y="1578"/>
                      </a:cubicBezTo>
                      <a:cubicBezTo>
                        <a:pt x="1702" y="1590"/>
                        <a:pt x="1721" y="1626"/>
                        <a:pt x="1747" y="1662"/>
                      </a:cubicBezTo>
                      <a:cubicBezTo>
                        <a:pt x="1752" y="1635"/>
                        <a:pt x="1743" y="1619"/>
                        <a:pt x="1732" y="1604"/>
                      </a:cubicBezTo>
                      <a:cubicBezTo>
                        <a:pt x="1709" y="1575"/>
                        <a:pt x="1678" y="1559"/>
                        <a:pt x="1642" y="1552"/>
                      </a:cubicBezTo>
                      <a:cubicBezTo>
                        <a:pt x="1612" y="1546"/>
                        <a:pt x="1582" y="1543"/>
                        <a:pt x="1555" y="1540"/>
                      </a:cubicBezTo>
                      <a:close/>
                      <a:moveTo>
                        <a:pt x="854" y="529"/>
                      </a:moveTo>
                      <a:cubicBezTo>
                        <a:pt x="859" y="521"/>
                        <a:pt x="864" y="515"/>
                        <a:pt x="864" y="508"/>
                      </a:cubicBezTo>
                      <a:cubicBezTo>
                        <a:pt x="864" y="481"/>
                        <a:pt x="865" y="452"/>
                        <a:pt x="859" y="425"/>
                      </a:cubicBezTo>
                      <a:cubicBezTo>
                        <a:pt x="855" y="409"/>
                        <a:pt x="842" y="393"/>
                        <a:pt x="830" y="381"/>
                      </a:cubicBezTo>
                      <a:cubicBezTo>
                        <a:pt x="806" y="359"/>
                        <a:pt x="765" y="362"/>
                        <a:pt x="746" y="387"/>
                      </a:cubicBezTo>
                      <a:cubicBezTo>
                        <a:pt x="714" y="431"/>
                        <a:pt x="695" y="535"/>
                        <a:pt x="759" y="587"/>
                      </a:cubicBezTo>
                      <a:cubicBezTo>
                        <a:pt x="765" y="584"/>
                        <a:pt x="772" y="579"/>
                        <a:pt x="780" y="575"/>
                      </a:cubicBezTo>
                      <a:cubicBezTo>
                        <a:pt x="737" y="547"/>
                        <a:pt x="738" y="506"/>
                        <a:pt x="746" y="465"/>
                      </a:cubicBezTo>
                      <a:cubicBezTo>
                        <a:pt x="750" y="440"/>
                        <a:pt x="774" y="420"/>
                        <a:pt x="795" y="420"/>
                      </a:cubicBezTo>
                      <a:cubicBezTo>
                        <a:pt x="816" y="420"/>
                        <a:pt x="834" y="435"/>
                        <a:pt x="841" y="462"/>
                      </a:cubicBezTo>
                      <a:cubicBezTo>
                        <a:pt x="846" y="483"/>
                        <a:pt x="850" y="505"/>
                        <a:pt x="854" y="529"/>
                      </a:cubicBezTo>
                      <a:close/>
                      <a:moveTo>
                        <a:pt x="1135" y="497"/>
                      </a:moveTo>
                      <a:cubicBezTo>
                        <a:pt x="1125" y="437"/>
                        <a:pt x="1116" y="428"/>
                        <a:pt x="1091" y="446"/>
                      </a:cubicBezTo>
                      <a:cubicBezTo>
                        <a:pt x="1106" y="463"/>
                        <a:pt x="1120" y="480"/>
                        <a:pt x="1135" y="497"/>
                      </a:cubicBezTo>
                      <a:close/>
                      <a:moveTo>
                        <a:pt x="803" y="459"/>
                      </a:moveTo>
                      <a:cubicBezTo>
                        <a:pt x="806" y="470"/>
                        <a:pt x="809" y="480"/>
                        <a:pt x="812" y="490"/>
                      </a:cubicBezTo>
                      <a:cubicBezTo>
                        <a:pt x="813" y="492"/>
                        <a:pt x="817" y="495"/>
                        <a:pt x="820" y="496"/>
                      </a:cubicBezTo>
                      <a:cubicBezTo>
                        <a:pt x="821" y="496"/>
                        <a:pt x="825" y="492"/>
                        <a:pt x="826" y="490"/>
                      </a:cubicBezTo>
                      <a:cubicBezTo>
                        <a:pt x="829" y="476"/>
                        <a:pt x="818" y="448"/>
                        <a:pt x="805" y="441"/>
                      </a:cubicBezTo>
                      <a:cubicBezTo>
                        <a:pt x="800" y="439"/>
                        <a:pt x="793" y="436"/>
                        <a:pt x="789" y="439"/>
                      </a:cubicBezTo>
                      <a:cubicBezTo>
                        <a:pt x="785" y="442"/>
                        <a:pt x="783" y="449"/>
                        <a:pt x="779" y="456"/>
                      </a:cubicBezTo>
                      <a:cubicBezTo>
                        <a:pt x="789" y="457"/>
                        <a:pt x="795" y="458"/>
                        <a:pt x="803" y="459"/>
                      </a:cubicBezTo>
                      <a:close/>
                      <a:moveTo>
                        <a:pt x="869" y="551"/>
                      </a:moveTo>
                      <a:cubicBezTo>
                        <a:pt x="863" y="557"/>
                        <a:pt x="861" y="568"/>
                        <a:pt x="858" y="576"/>
                      </a:cubicBezTo>
                      <a:cubicBezTo>
                        <a:pt x="862" y="578"/>
                        <a:pt x="869" y="582"/>
                        <a:pt x="871" y="581"/>
                      </a:cubicBezTo>
                      <a:cubicBezTo>
                        <a:pt x="884" y="573"/>
                        <a:pt x="896" y="564"/>
                        <a:pt x="897" y="543"/>
                      </a:cubicBezTo>
                      <a:cubicBezTo>
                        <a:pt x="885" y="546"/>
                        <a:pt x="874" y="546"/>
                        <a:pt x="869" y="551"/>
                      </a:cubicBezTo>
                      <a:close/>
                      <a:moveTo>
                        <a:pt x="947" y="580"/>
                      </a:moveTo>
                      <a:cubicBezTo>
                        <a:pt x="949" y="582"/>
                        <a:pt x="957" y="581"/>
                        <a:pt x="961" y="579"/>
                      </a:cubicBezTo>
                      <a:cubicBezTo>
                        <a:pt x="964" y="578"/>
                        <a:pt x="965" y="571"/>
                        <a:pt x="964" y="568"/>
                      </a:cubicBezTo>
                      <a:cubicBezTo>
                        <a:pt x="956" y="555"/>
                        <a:pt x="947" y="543"/>
                        <a:pt x="922" y="545"/>
                      </a:cubicBezTo>
                      <a:cubicBezTo>
                        <a:pt x="932" y="559"/>
                        <a:pt x="939" y="570"/>
                        <a:pt x="947" y="5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grpSp>
      <p:grpSp>
        <p:nvGrpSpPr>
          <p:cNvPr id="18" name="Group 17"/>
          <p:cNvGrpSpPr/>
          <p:nvPr/>
        </p:nvGrpSpPr>
        <p:grpSpPr>
          <a:xfrm>
            <a:off x="1876074" y="5511184"/>
            <a:ext cx="9801043" cy="1186479"/>
            <a:chOff x="1876074" y="5511184"/>
            <a:chExt cx="9801043" cy="1186479"/>
          </a:xfrm>
        </p:grpSpPr>
        <p:sp>
          <p:nvSpPr>
            <p:cNvPr id="4" name="TextBox 7"/>
            <p:cNvSpPr txBox="1"/>
            <p:nvPr/>
          </p:nvSpPr>
          <p:spPr>
            <a:xfrm>
              <a:off x="3936567" y="5511184"/>
              <a:ext cx="3502458" cy="954107"/>
            </a:xfrm>
            <a:prstGeom prst="rect">
              <a:avLst/>
            </a:prstGeom>
            <a:noFill/>
          </p:spPr>
          <p:txBody>
            <a:bodyPr wrap="square" lIns="182880" tIns="146304" rIns="182880" bIns="146304" rtlCol="0">
              <a:spAutoFit/>
            </a:bodyPr>
            <a:lstStyle/>
            <a:p>
              <a:pPr marL="0" lvl="1" defTabSz="471494">
                <a:lnSpc>
                  <a:spcPct val="90000"/>
                </a:lnSpc>
                <a:spcBef>
                  <a:spcPts val="6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Investments in Windows Server 2016</a:t>
              </a:r>
            </a:p>
            <a:p>
              <a:pPr marL="0" lvl="1" defTabSz="471494">
                <a:lnSpc>
                  <a:spcPct val="90000"/>
                </a:lnSpc>
                <a:spcBef>
                  <a:spcPts val="6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Open source development of the</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Docker Engine for Windows Server</a:t>
              </a:r>
            </a:p>
          </p:txBody>
        </p:sp>
        <p:sp>
          <p:nvSpPr>
            <p:cNvPr id="5" name="Rectangle 8"/>
            <p:cNvSpPr/>
            <p:nvPr/>
          </p:nvSpPr>
          <p:spPr>
            <a:xfrm>
              <a:off x="8152968" y="5511184"/>
              <a:ext cx="3524149" cy="1186479"/>
            </a:xfrm>
            <a:prstGeom prst="rect">
              <a:avLst/>
            </a:prstGeom>
          </p:spPr>
          <p:txBody>
            <a:bodyPr wrap="square" lIns="182880" tIns="146304" rIns="182880" bIns="146304">
              <a:spAutoFit/>
            </a:bodyPr>
            <a:lstStyle/>
            <a:p>
              <a:pPr marL="0" lvl="1" defTabSz="471494">
                <a:lnSpc>
                  <a:spcPct val="90000"/>
                </a:lnSpc>
                <a:spcBef>
                  <a:spcPts val="6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Azure support for the Docker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open orchestration APIs</a:t>
              </a:r>
            </a:p>
            <a:p>
              <a:pPr marL="0" lvl="1" defTabSz="471494">
                <a:lnSpc>
                  <a:spcPct val="90000"/>
                </a:lnSpc>
                <a:spcBef>
                  <a:spcPts val="6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Federation of Docker Hub images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into the Azure Gallery and Portal</a:t>
              </a:r>
            </a:p>
          </p:txBody>
        </p:sp>
        <p:sp>
          <p:nvSpPr>
            <p:cNvPr id="11" name="TextBox 12"/>
            <p:cNvSpPr txBox="1"/>
            <p:nvPr/>
          </p:nvSpPr>
          <p:spPr>
            <a:xfrm>
              <a:off x="1876074" y="5511184"/>
              <a:ext cx="1881419" cy="960220"/>
            </a:xfrm>
            <a:prstGeom prst="rect">
              <a:avLst/>
            </a:prstGeom>
            <a:noFill/>
          </p:spPr>
          <p:txBody>
            <a:bodyPr wrap="square" lIns="182854" tIns="146283" rIns="182854" bIns="146283" rtlCol="0">
              <a:spAutoFit/>
            </a:bodyPr>
            <a:lstStyle/>
            <a:p>
              <a:pPr marL="0" lvl="1" defTabSz="471494">
                <a:lnSpc>
                  <a:spcPct val="90000"/>
                </a:lnSpc>
                <a:spcBef>
                  <a:spcPts val="1500"/>
                </a:spcBef>
                <a:spcAft>
                  <a:spcPts val="600"/>
                </a:spcAft>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Strategic</a:t>
              </a:r>
              <a:br>
                <a:rPr lang="en-US" sz="2400" b="1" dirty="0">
                  <a:gradFill>
                    <a:gsLst>
                      <a:gs pos="87129">
                        <a:schemeClr val="accent2"/>
                      </a:gs>
                      <a:gs pos="75248">
                        <a:schemeClr val="accent2"/>
                      </a:gs>
                    </a:gsLst>
                    <a:lin ang="5400000" scaled="0"/>
                  </a:gradFill>
                  <a:latin typeface="+mj-lt"/>
                  <a:cs typeface="Segoe UI" pitchFamily="34" charset="0"/>
                </a:rPr>
              </a:br>
              <a:r>
                <a:rPr lang="en-US" sz="2400" b="1" dirty="0">
                  <a:gradFill>
                    <a:gsLst>
                      <a:gs pos="87129">
                        <a:schemeClr val="accent2"/>
                      </a:gs>
                      <a:gs pos="75248">
                        <a:schemeClr val="accent2"/>
                      </a:gs>
                    </a:gsLst>
                    <a:lin ang="5400000" scaled="0"/>
                  </a:gradFill>
                  <a:latin typeface="+mj-lt"/>
                  <a:cs typeface="Segoe UI" pitchFamily="34" charset="0"/>
                </a:rPr>
                <a:t>investments</a:t>
              </a:r>
            </a:p>
          </p:txBody>
        </p:sp>
        <p:sp>
          <p:nvSpPr>
            <p:cNvPr id="52" name="Freeform 5"/>
            <p:cNvSpPr>
              <a:spLocks/>
            </p:cNvSpPr>
            <p:nvPr/>
          </p:nvSpPr>
          <p:spPr bwMode="auto">
            <a:xfrm>
              <a:off x="3776506" y="5511184"/>
              <a:ext cx="158750" cy="1186479"/>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1638626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10" presetClass="entr" presetSubtype="0" fill="hold" nodeType="withEffect">
                                  <p:stCondLst>
                                    <p:cond delay="6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2" presetClass="entr" presetSubtype="4" decel="100000" fill="hold" nodeType="withEffect">
                                  <p:stCondLst>
                                    <p:cond delay="600"/>
                                  </p:stCondLst>
                                  <p:childTnLst>
                                    <p:set>
                                      <p:cBhvr>
                                        <p:cTn id="17" dur="1" fill="hold">
                                          <p:stCondLst>
                                            <p:cond delay="0"/>
                                          </p:stCondLst>
                                        </p:cTn>
                                        <p:tgtEl>
                                          <p:spTgt spid="15"/>
                                        </p:tgtEl>
                                        <p:attrNameLst>
                                          <p:attrName>style.visibility</p:attrName>
                                        </p:attrNameLst>
                                      </p:cBhvr>
                                      <p:to>
                                        <p:strVal val="visible"/>
                                      </p:to>
                                    </p:set>
                                    <p:anim calcmode="lin" valueType="num">
                                      <p:cBhvr additive="base">
                                        <p:cTn id="18" dur="500" fill="hold"/>
                                        <p:tgtEl>
                                          <p:spTgt spid="15"/>
                                        </p:tgtEl>
                                        <p:attrNameLst>
                                          <p:attrName>ppt_x</p:attrName>
                                        </p:attrNameLst>
                                      </p:cBhvr>
                                      <p:tavLst>
                                        <p:tav tm="0">
                                          <p:val>
                                            <p:strVal val="#ppt_x"/>
                                          </p:val>
                                        </p:tav>
                                        <p:tav tm="100000">
                                          <p:val>
                                            <p:strVal val="#ppt_x"/>
                                          </p:val>
                                        </p:tav>
                                      </p:tavLst>
                                    </p:anim>
                                    <p:anim calcmode="lin" valueType="num">
                                      <p:cBhvr additive="base">
                                        <p:cTn id="19" dur="500" fill="hold"/>
                                        <p:tgtEl>
                                          <p:spTgt spid="1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100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sz="4800" dirty="0"/>
              <a:t>Docker integration</a:t>
            </a:r>
            <a:br>
              <a:rPr lang="en-US" sz="4800" dirty="0"/>
            </a:br>
            <a:r>
              <a:rPr lang="en-US" sz="3600" spc="-40" dirty="0">
                <a:gradFill>
                  <a:gsLst>
                    <a:gs pos="38614">
                      <a:schemeClr val="tx1"/>
                    </a:gs>
                    <a:gs pos="85000">
                      <a:schemeClr val="tx1"/>
                    </a:gs>
                  </a:gsLst>
                  <a:lin ang="5400000" scaled="0"/>
                </a:gradFill>
              </a:rPr>
              <a:t>Joint strategic investments to drive containers forward</a:t>
            </a:r>
          </a:p>
        </p:txBody>
      </p:sp>
      <p:sp>
        <p:nvSpPr>
          <p:cNvPr id="645" name="Rectangle 644"/>
          <p:cNvSpPr/>
          <p:nvPr/>
        </p:nvSpPr>
        <p:spPr>
          <a:xfrm>
            <a:off x="274637" y="2125663"/>
            <a:ext cx="4335863" cy="4488921"/>
          </a:xfrm>
          <a:prstGeom prst="rect">
            <a:avLst/>
          </a:prstGeom>
          <a:noFill/>
          <a:ln w="12700" cap="flat" cmpd="sng" algn="ctr">
            <a:noFill/>
            <a:prstDash val="solid"/>
            <a:miter lim="800000"/>
          </a:ln>
          <a:effectLst/>
        </p:spPr>
        <p:txBody>
          <a:bodyPr wrap="square" lIns="182854" tIns="146304" rIns="182854" bIns="146304"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Docker Hub</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Huge collection of open and curated applications available for download. </a:t>
            </a:r>
            <a:r>
              <a:rPr lang="en-US" sz="1400" dirty="0">
                <a:gradFill>
                  <a:gsLst>
                    <a:gs pos="7921">
                      <a:schemeClr val="tx1"/>
                    </a:gs>
                    <a:gs pos="16814">
                      <a:schemeClr val="tx1"/>
                    </a:gs>
                  </a:gsLst>
                  <a:lin ang="5400000" scaled="0"/>
                </a:gradFill>
                <a:latin typeface="Segoe UI"/>
                <a:cs typeface="Segoe UI" pitchFamily="34" charset="0"/>
                <a:hlinkClick r:id="rId3"/>
              </a:rPr>
              <a:t>https://hub.docker.com</a:t>
            </a:r>
            <a:r>
              <a:rPr lang="en-US" sz="1400" dirty="0">
                <a:gradFill>
                  <a:gsLst>
                    <a:gs pos="7921">
                      <a:schemeClr val="tx1"/>
                    </a:gs>
                    <a:gs pos="16814">
                      <a:schemeClr val="tx1"/>
                    </a:gs>
                  </a:gsLst>
                  <a:lin ang="5400000" scaled="0"/>
                </a:gradFill>
                <a:latin typeface="Segoe UI"/>
                <a:cs typeface="Segoe UI" pitchFamily="34" charset="0"/>
              </a:rPr>
              <a:t> </a:t>
            </a:r>
          </a:p>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Collaboration</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Bring Windows Server containers to the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Docker ecosystem to expand the reach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of both developer communities</a:t>
            </a:r>
          </a:p>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Docker Engine</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Docker Engine for Windows Server containers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will be developed under the Docker open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source project</a:t>
            </a:r>
          </a:p>
          <a:p>
            <a:pPr marL="0" lvl="1" defTabSz="471494">
              <a:lnSpc>
                <a:spcPct val="90000"/>
              </a:lnSpc>
              <a:spcBef>
                <a:spcPts val="1500"/>
              </a:spcBef>
              <a:buClr>
                <a:srgbClr val="EFEFEF"/>
              </a:buClr>
            </a:pPr>
            <a:r>
              <a:rPr lang="en-US" sz="2400" b="1" dirty="0">
                <a:gradFill>
                  <a:gsLst>
                    <a:gs pos="87129">
                      <a:schemeClr val="accent2"/>
                    </a:gs>
                    <a:gs pos="75248">
                      <a:schemeClr val="accent2"/>
                    </a:gs>
                  </a:gsLst>
                  <a:lin ang="5400000" scaled="0"/>
                </a:gradFill>
                <a:latin typeface="+mj-lt"/>
                <a:cs typeface="Segoe UI" pitchFamily="34" charset="0"/>
              </a:rPr>
              <a:t>Docker client</a:t>
            </a:r>
          </a:p>
          <a:p>
            <a:pPr marL="0" lvl="1" defTabSz="471494">
              <a:lnSpc>
                <a:spcPct val="90000"/>
              </a:lnSpc>
              <a:spcBef>
                <a:spcPts val="300"/>
              </a:spcBef>
              <a:buClr>
                <a:srgbClr val="EFEFEF"/>
              </a:buClr>
            </a:pPr>
            <a:r>
              <a:rPr lang="en-US" sz="1400" dirty="0">
                <a:gradFill>
                  <a:gsLst>
                    <a:gs pos="7921">
                      <a:schemeClr val="tx1"/>
                    </a:gs>
                    <a:gs pos="16814">
                      <a:schemeClr val="tx1"/>
                    </a:gs>
                  </a:gsLst>
                  <a:lin ang="5400000" scaled="0"/>
                </a:gradFill>
                <a:latin typeface="Segoe UI"/>
                <a:cs typeface="Segoe UI" pitchFamily="34" charset="0"/>
              </a:rPr>
              <a:t>Windows customers will be able to use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the same standard Docker client and interface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on multiple development environments</a:t>
            </a:r>
          </a:p>
        </p:txBody>
      </p:sp>
      <p:grpSp>
        <p:nvGrpSpPr>
          <p:cNvPr id="3" name="Group 2"/>
          <p:cNvGrpSpPr/>
          <p:nvPr/>
        </p:nvGrpSpPr>
        <p:grpSpPr>
          <a:xfrm>
            <a:off x="5128669" y="2315763"/>
            <a:ext cx="6877074" cy="3636104"/>
            <a:chOff x="5128669" y="2315763"/>
            <a:chExt cx="6877074" cy="3636104"/>
          </a:xfrm>
        </p:grpSpPr>
        <p:sp>
          <p:nvSpPr>
            <p:cNvPr id="8" name="Rectangle 7"/>
            <p:cNvSpPr/>
            <p:nvPr/>
          </p:nvSpPr>
          <p:spPr bwMode="auto">
            <a:xfrm>
              <a:off x="5761038" y="2315763"/>
              <a:ext cx="4114800" cy="6858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fontAlgn="base">
                <a:lnSpc>
                  <a:spcPct val="90000"/>
                </a:lnSpc>
                <a:spcBef>
                  <a:spcPct val="0"/>
                </a:spcBef>
                <a:spcAft>
                  <a:spcPts val="600"/>
                </a:spcAft>
              </a:pPr>
              <a:r>
                <a:rPr lang="en-US" b="1" dirty="0" err="1">
                  <a:gradFill>
                    <a:gsLst>
                      <a:gs pos="2917">
                        <a:srgbClr val="FFFFFF"/>
                      </a:gs>
                      <a:gs pos="30000">
                        <a:srgbClr val="FFFFFF"/>
                      </a:gs>
                    </a:gsLst>
                    <a:lin ang="5400000" scaled="0"/>
                  </a:gradFill>
                  <a:latin typeface="+mj-lt"/>
                </a:rPr>
                <a:t>Docker</a:t>
              </a:r>
              <a:r>
                <a:rPr lang="en-US" b="1" dirty="0">
                  <a:gradFill>
                    <a:gsLst>
                      <a:gs pos="2917">
                        <a:srgbClr val="FFFFFF"/>
                      </a:gs>
                      <a:gs pos="30000">
                        <a:srgbClr val="FFFFFF"/>
                      </a:gs>
                    </a:gsLst>
                    <a:lin ang="5400000" scaled="0"/>
                  </a:gradFill>
                  <a:latin typeface="+mj-lt"/>
                </a:rPr>
                <a:t> Client</a:t>
              </a:r>
            </a:p>
          </p:txBody>
        </p:sp>
        <p:sp>
          <p:nvSpPr>
            <p:cNvPr id="9" name="Rectangle 8"/>
            <p:cNvSpPr/>
            <p:nvPr/>
          </p:nvSpPr>
          <p:spPr bwMode="auto">
            <a:xfrm>
              <a:off x="5761038" y="3092250"/>
              <a:ext cx="2011680" cy="6858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13" tIns="45713" rIns="45713" bIns="45713" numCol="1" spcCol="0" rtlCol="0" fromWordArt="0" anchor="ctr" anchorCtr="0" forceAA="0" compatLnSpc="1">
              <a:prstTxWarp prst="textNoShape">
                <a:avLst/>
              </a:prstTxWarp>
              <a:noAutofit/>
            </a:bodyPr>
            <a:lstStyle/>
            <a:p>
              <a:pPr marL="742807" defTabSz="932293" fontAlgn="base">
                <a:lnSpc>
                  <a:spcPct val="90000"/>
                </a:lnSpc>
                <a:spcBef>
                  <a:spcPct val="0"/>
                </a:spcBef>
                <a:spcAft>
                  <a:spcPct val="0"/>
                </a:spcAft>
              </a:pPr>
              <a:endParaRPr lang="en-US" sz="1399"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0" name="Rectangle 9"/>
            <p:cNvSpPr/>
            <p:nvPr/>
          </p:nvSpPr>
          <p:spPr bwMode="auto">
            <a:xfrm>
              <a:off x="7861284" y="3092250"/>
              <a:ext cx="2011680" cy="6858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94360" tIns="146283" rIns="182854" bIns="146283" numCol="1" spcCol="0" rtlCol="0" fromWordArt="0" anchor="ctr" anchorCtr="0" forceAA="0" compatLnSpc="1">
              <a:prstTxWarp prst="textNoShape">
                <a:avLst/>
              </a:prstTxWarp>
              <a:noAutofit/>
            </a:bodyPr>
            <a:lstStyle/>
            <a:p>
              <a:pPr defTabSz="932293" fontAlgn="base">
                <a:lnSpc>
                  <a:spcPct val="90000"/>
                </a:lnSpc>
                <a:spcBef>
                  <a:spcPct val="0"/>
                </a:spcBef>
                <a:spcAft>
                  <a:spcPct val="0"/>
                </a:spcAft>
              </a:pPr>
              <a:r>
                <a:rPr lang="en-US" sz="1400" b="1" dirty="0">
                  <a:gradFill>
                    <a:gsLst>
                      <a:gs pos="0">
                        <a:srgbClr val="FFFFFF"/>
                      </a:gs>
                      <a:gs pos="100000">
                        <a:srgbClr val="FFFFFF"/>
                      </a:gs>
                    </a:gsLst>
                    <a:lin ang="5400000" scaled="0"/>
                  </a:gradFill>
                  <a:latin typeface="+mj-lt"/>
                  <a:ea typeface="Segoe UI" pitchFamily="34" charset="0"/>
                  <a:cs typeface="Segoe UI" pitchFamily="34" charset="0"/>
                </a:rPr>
                <a:t>Linux</a:t>
              </a:r>
            </a:p>
          </p:txBody>
        </p:sp>
        <p:sp>
          <p:nvSpPr>
            <p:cNvPr id="11" name="Rectangle 10"/>
            <p:cNvSpPr/>
            <p:nvPr/>
          </p:nvSpPr>
          <p:spPr bwMode="auto">
            <a:xfrm>
              <a:off x="5761038" y="3868737"/>
              <a:ext cx="2011680" cy="685800"/>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b="1" dirty="0">
                  <a:gradFill>
                    <a:gsLst>
                      <a:gs pos="0">
                        <a:srgbClr val="FFFFFF"/>
                      </a:gs>
                      <a:gs pos="100000">
                        <a:srgbClr val="FFFFFF"/>
                      </a:gs>
                    </a:gsLst>
                    <a:lin ang="5400000" scaled="0"/>
                  </a:gradFill>
                  <a:latin typeface="+mj-lt"/>
                  <a:ea typeface="Segoe UI" pitchFamily="34" charset="0"/>
                  <a:cs typeface="Segoe UI" pitchFamily="34" charset="0"/>
                </a:rPr>
                <a:t>Docker Engine</a:t>
              </a:r>
            </a:p>
            <a:p>
              <a:pPr defTabSz="932293" fontAlgn="base">
                <a:lnSpc>
                  <a:spcPct val="90000"/>
                </a:lnSpc>
                <a:spcBef>
                  <a:spcPct val="0"/>
                </a:spcBef>
                <a:spcAft>
                  <a:spcPct val="0"/>
                </a:spcAft>
              </a:pPr>
              <a:r>
                <a:rPr lang="en-US" sz="1400" b="1" dirty="0">
                  <a:gradFill>
                    <a:gsLst>
                      <a:gs pos="0">
                        <a:srgbClr val="FFFFFF"/>
                      </a:gs>
                      <a:gs pos="100000">
                        <a:srgbClr val="FFFFFF"/>
                      </a:gs>
                    </a:gsLst>
                    <a:lin ang="5400000" scaled="0"/>
                  </a:gradFill>
                  <a:latin typeface="+mj-lt"/>
                  <a:ea typeface="Segoe UI" pitchFamily="34" charset="0"/>
                  <a:cs typeface="Segoe UI" pitchFamily="34" charset="0"/>
                </a:rPr>
                <a:t>(Daemon)</a:t>
              </a:r>
            </a:p>
          </p:txBody>
        </p:sp>
        <p:sp>
          <p:nvSpPr>
            <p:cNvPr id="13" name="Rectangle 12"/>
            <p:cNvSpPr/>
            <p:nvPr/>
          </p:nvSpPr>
          <p:spPr bwMode="auto">
            <a:xfrm>
              <a:off x="5761038" y="4645225"/>
              <a:ext cx="2011680" cy="6858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b="1" dirty="0">
                  <a:gradFill>
                    <a:gsLst>
                      <a:gs pos="25743">
                        <a:schemeClr val="tx1"/>
                      </a:gs>
                      <a:gs pos="56000">
                        <a:schemeClr val="tx1"/>
                      </a:gs>
                    </a:gsLst>
                    <a:lin ang="5400000" scaled="0"/>
                  </a:gradFill>
                  <a:latin typeface="+mj-lt"/>
                  <a:ea typeface="Segoe UI" pitchFamily="34" charset="0"/>
                  <a:cs typeface="Segoe UI" pitchFamily="34" charset="0"/>
                </a:rPr>
                <a:t>Windows Server</a:t>
              </a:r>
            </a:p>
            <a:p>
              <a:pPr defTabSz="932293" fontAlgn="base">
                <a:lnSpc>
                  <a:spcPct val="90000"/>
                </a:lnSpc>
                <a:spcBef>
                  <a:spcPct val="0"/>
                </a:spcBef>
                <a:spcAft>
                  <a:spcPct val="0"/>
                </a:spcAft>
              </a:pPr>
              <a:r>
                <a:rPr lang="en-US" sz="1400" b="1" dirty="0">
                  <a:gradFill>
                    <a:gsLst>
                      <a:gs pos="25743">
                        <a:schemeClr val="tx1"/>
                      </a:gs>
                      <a:gs pos="56000">
                        <a:schemeClr val="tx1"/>
                      </a:gs>
                    </a:gsLst>
                    <a:lin ang="5400000" scaled="0"/>
                  </a:gradFill>
                  <a:latin typeface="+mj-lt"/>
                  <a:ea typeface="Segoe UI" pitchFamily="34" charset="0"/>
                  <a:cs typeface="Segoe UI" pitchFamily="34" charset="0"/>
                </a:rPr>
                <a:t>Container Support</a:t>
              </a:r>
            </a:p>
          </p:txBody>
        </p:sp>
        <p:sp>
          <p:nvSpPr>
            <p:cNvPr id="16" name="Rectangle 15"/>
            <p:cNvSpPr/>
            <p:nvPr/>
          </p:nvSpPr>
          <p:spPr bwMode="auto">
            <a:xfrm>
              <a:off x="7861284" y="4645225"/>
              <a:ext cx="2011680" cy="6858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b="1" dirty="0">
                  <a:gradFill>
                    <a:gsLst>
                      <a:gs pos="25743">
                        <a:schemeClr val="tx1"/>
                      </a:gs>
                      <a:gs pos="56000">
                        <a:schemeClr val="tx1"/>
                      </a:gs>
                    </a:gsLst>
                    <a:lin ang="5400000" scaled="0"/>
                  </a:gradFill>
                  <a:latin typeface="+mj-lt"/>
                  <a:ea typeface="Segoe UI" pitchFamily="34" charset="0"/>
                  <a:cs typeface="Segoe UI" pitchFamily="34" charset="0"/>
                </a:rPr>
                <a:t>Linux Container</a:t>
              </a:r>
            </a:p>
            <a:p>
              <a:pPr defTabSz="932293" fontAlgn="base">
                <a:lnSpc>
                  <a:spcPct val="90000"/>
                </a:lnSpc>
                <a:spcBef>
                  <a:spcPct val="0"/>
                </a:spcBef>
                <a:spcAft>
                  <a:spcPct val="0"/>
                </a:spcAft>
              </a:pPr>
              <a:r>
                <a:rPr lang="en-US" sz="1400" b="1" dirty="0">
                  <a:gradFill>
                    <a:gsLst>
                      <a:gs pos="25743">
                        <a:schemeClr val="tx1"/>
                      </a:gs>
                      <a:gs pos="56000">
                        <a:schemeClr val="tx1"/>
                      </a:gs>
                    </a:gsLst>
                    <a:lin ang="5400000" scaled="0"/>
                  </a:gradFill>
                  <a:latin typeface="+mj-lt"/>
                  <a:ea typeface="Segoe UI" pitchFamily="34" charset="0"/>
                  <a:cs typeface="Segoe UI" pitchFamily="34" charset="0"/>
                </a:rPr>
                <a:t>Support (LXC)</a:t>
              </a:r>
            </a:p>
          </p:txBody>
        </p:sp>
        <p:sp>
          <p:nvSpPr>
            <p:cNvPr id="20" name="Rectangle 19"/>
            <p:cNvSpPr/>
            <p:nvPr/>
          </p:nvSpPr>
          <p:spPr bwMode="auto">
            <a:xfrm>
              <a:off x="7861284" y="3868737"/>
              <a:ext cx="2011680" cy="685800"/>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b="1" dirty="0">
                  <a:gradFill>
                    <a:gsLst>
                      <a:gs pos="0">
                        <a:srgbClr val="FFFFFF"/>
                      </a:gs>
                      <a:gs pos="100000">
                        <a:srgbClr val="FFFFFF"/>
                      </a:gs>
                    </a:gsLst>
                    <a:lin ang="5400000" scaled="0"/>
                  </a:gradFill>
                  <a:latin typeface="+mj-lt"/>
                  <a:ea typeface="Segoe UI" pitchFamily="34" charset="0"/>
                  <a:cs typeface="Segoe UI" pitchFamily="34" charset="0"/>
                </a:rPr>
                <a:t>Docker Engine</a:t>
              </a:r>
            </a:p>
            <a:p>
              <a:pPr defTabSz="932293" fontAlgn="base">
                <a:lnSpc>
                  <a:spcPct val="90000"/>
                </a:lnSpc>
                <a:spcBef>
                  <a:spcPct val="0"/>
                </a:spcBef>
                <a:spcAft>
                  <a:spcPct val="0"/>
                </a:spcAft>
              </a:pPr>
              <a:r>
                <a:rPr lang="en-US" sz="1400" b="1" dirty="0">
                  <a:gradFill>
                    <a:gsLst>
                      <a:gs pos="0">
                        <a:srgbClr val="FFFFFF"/>
                      </a:gs>
                      <a:gs pos="100000">
                        <a:srgbClr val="FFFFFF"/>
                      </a:gs>
                    </a:gsLst>
                    <a:lin ang="5400000" scaled="0"/>
                  </a:gradFill>
                  <a:latin typeface="+mj-lt"/>
                  <a:ea typeface="Segoe UI" pitchFamily="34" charset="0"/>
                  <a:cs typeface="Segoe UI" pitchFamily="34" charset="0"/>
                </a:rPr>
                <a:t>(Daemon)</a:t>
              </a:r>
            </a:p>
          </p:txBody>
        </p:sp>
        <p:sp>
          <p:nvSpPr>
            <p:cNvPr id="30" name="TextBox 29"/>
            <p:cNvSpPr txBox="1"/>
            <p:nvPr/>
          </p:nvSpPr>
          <p:spPr>
            <a:xfrm>
              <a:off x="10200625" y="2315763"/>
              <a:ext cx="1477025" cy="699679"/>
            </a:xfrm>
            <a:prstGeom prst="rect">
              <a:avLst/>
            </a:prstGeom>
            <a:noFill/>
          </p:spPr>
          <p:txBody>
            <a:bodyPr wrap="square" lIns="91440" tIns="0" rIns="182854" bIns="0" rtlCol="0">
              <a:spAutoFit/>
            </a:bodyPr>
            <a:lstStyle/>
            <a:p>
              <a:pPr defTabSz="932563">
                <a:lnSpc>
                  <a:spcPct val="90000"/>
                </a:lnSpc>
                <a:spcBef>
                  <a:spcPts val="200"/>
                </a:spcBef>
              </a:pPr>
              <a:r>
                <a:rPr lang="en-US" sz="1199" b="1" dirty="0">
                  <a:gradFill>
                    <a:gsLst>
                      <a:gs pos="70297">
                        <a:schemeClr val="tx1"/>
                      </a:gs>
                      <a:gs pos="57000">
                        <a:schemeClr val="tx1"/>
                      </a:gs>
                    </a:gsLst>
                    <a:lin ang="5400000" scaled="0"/>
                  </a:gradFill>
                  <a:latin typeface="Segoe UI"/>
                </a:rPr>
                <a:t>Docker.exe</a:t>
              </a:r>
            </a:p>
            <a:p>
              <a:pPr defTabSz="932563">
                <a:lnSpc>
                  <a:spcPct val="90000"/>
                </a:lnSpc>
                <a:spcBef>
                  <a:spcPts val="200"/>
                </a:spcBef>
              </a:pPr>
              <a:r>
                <a:rPr lang="en-US" sz="1099" dirty="0">
                  <a:gradFill>
                    <a:gsLst>
                      <a:gs pos="70297">
                        <a:schemeClr val="tx1"/>
                      </a:gs>
                      <a:gs pos="57000">
                        <a:schemeClr val="tx1"/>
                      </a:gs>
                    </a:gsLst>
                    <a:lin ang="5400000" scaled="0"/>
                  </a:gradFill>
                  <a:latin typeface="Segoe UI"/>
                </a:rPr>
                <a:t>Examples:</a:t>
              </a:r>
            </a:p>
            <a:p>
              <a:pPr defTabSz="932563">
                <a:lnSpc>
                  <a:spcPct val="90000"/>
                </a:lnSpc>
                <a:spcBef>
                  <a:spcPts val="200"/>
                </a:spcBef>
              </a:pPr>
              <a:r>
                <a:rPr lang="en-US" sz="1099" dirty="0" err="1">
                  <a:gradFill>
                    <a:gsLst>
                      <a:gs pos="70297">
                        <a:schemeClr val="tx1"/>
                      </a:gs>
                      <a:gs pos="57000">
                        <a:schemeClr val="tx1"/>
                      </a:gs>
                    </a:gsLst>
                    <a:lin ang="5400000" scaled="0"/>
                  </a:gradFill>
                  <a:latin typeface="Segoe UI"/>
                </a:rPr>
                <a:t>docker</a:t>
              </a:r>
              <a:r>
                <a:rPr lang="en-US" sz="1099" dirty="0">
                  <a:gradFill>
                    <a:gsLst>
                      <a:gs pos="70297">
                        <a:schemeClr val="tx1"/>
                      </a:gs>
                      <a:gs pos="57000">
                        <a:schemeClr val="tx1"/>
                      </a:gs>
                    </a:gsLst>
                    <a:lin ang="5400000" scaled="0"/>
                  </a:gradFill>
                  <a:latin typeface="Segoe UI"/>
                </a:rPr>
                <a:t> run</a:t>
              </a:r>
            </a:p>
            <a:p>
              <a:pPr defTabSz="932563">
                <a:lnSpc>
                  <a:spcPct val="90000"/>
                </a:lnSpc>
                <a:spcBef>
                  <a:spcPts val="200"/>
                </a:spcBef>
              </a:pPr>
              <a:r>
                <a:rPr lang="en-US" sz="1099" dirty="0" err="1">
                  <a:gradFill>
                    <a:gsLst>
                      <a:gs pos="70297">
                        <a:schemeClr val="tx1"/>
                      </a:gs>
                      <a:gs pos="57000">
                        <a:schemeClr val="tx1"/>
                      </a:gs>
                    </a:gsLst>
                    <a:lin ang="5400000" scaled="0"/>
                  </a:gradFill>
                  <a:latin typeface="Segoe UI"/>
                </a:rPr>
                <a:t>docker</a:t>
              </a:r>
              <a:r>
                <a:rPr lang="en-US" sz="1099" dirty="0">
                  <a:gradFill>
                    <a:gsLst>
                      <a:gs pos="70297">
                        <a:schemeClr val="tx1"/>
                      </a:gs>
                      <a:gs pos="57000">
                        <a:schemeClr val="tx1"/>
                      </a:gs>
                    </a:gsLst>
                    <a:lin ang="5400000" scaled="0"/>
                  </a:gradFill>
                  <a:latin typeface="Segoe UI"/>
                </a:rPr>
                <a:t> images</a:t>
              </a:r>
            </a:p>
          </p:txBody>
        </p:sp>
        <p:sp>
          <p:nvSpPr>
            <p:cNvPr id="31" name="TextBox 30"/>
            <p:cNvSpPr txBox="1"/>
            <p:nvPr/>
          </p:nvSpPr>
          <p:spPr>
            <a:xfrm>
              <a:off x="10200625" y="3714086"/>
              <a:ext cx="1805118" cy="995102"/>
            </a:xfrm>
            <a:prstGeom prst="rect">
              <a:avLst/>
            </a:prstGeom>
            <a:noFill/>
          </p:spPr>
          <p:txBody>
            <a:bodyPr wrap="square" lIns="91440" tIns="146283" rIns="0" bIns="146283" rtlCol="0">
              <a:spAutoFit/>
            </a:bodyPr>
            <a:lstStyle/>
            <a:p>
              <a:pPr defTabSz="932563">
                <a:lnSpc>
                  <a:spcPct val="90000"/>
                </a:lnSpc>
                <a:spcBef>
                  <a:spcPts val="200"/>
                </a:spcBef>
              </a:pPr>
              <a:r>
                <a:rPr lang="en-US" sz="1199" b="1" dirty="0">
                  <a:gradFill>
                    <a:gsLst>
                      <a:gs pos="70297">
                        <a:schemeClr val="tx1"/>
                      </a:gs>
                      <a:gs pos="57000">
                        <a:schemeClr val="tx1"/>
                      </a:gs>
                    </a:gsLst>
                    <a:lin ang="5400000" scaled="0"/>
                  </a:gradFill>
                  <a:latin typeface="Segoe UI"/>
                </a:rPr>
                <a:t>Docker Remote API</a:t>
              </a:r>
            </a:p>
            <a:p>
              <a:pPr defTabSz="932563">
                <a:lnSpc>
                  <a:spcPct val="90000"/>
                </a:lnSpc>
                <a:spcBef>
                  <a:spcPts val="200"/>
                </a:spcBef>
              </a:pPr>
              <a:r>
                <a:rPr lang="en-US" sz="1099" dirty="0">
                  <a:gradFill>
                    <a:gsLst>
                      <a:gs pos="70297">
                        <a:schemeClr val="tx1"/>
                      </a:gs>
                      <a:gs pos="57000">
                        <a:schemeClr val="tx1"/>
                      </a:gs>
                    </a:gsLst>
                    <a:lin ang="5400000" scaled="0"/>
                  </a:gradFill>
                  <a:latin typeface="Segoe UI"/>
                </a:rPr>
                <a:t>Examples:</a:t>
              </a:r>
            </a:p>
            <a:p>
              <a:pPr defTabSz="932563">
                <a:lnSpc>
                  <a:spcPct val="90000"/>
                </a:lnSpc>
                <a:spcBef>
                  <a:spcPts val="200"/>
                </a:spcBef>
              </a:pPr>
              <a:r>
                <a:rPr lang="en-US" sz="1099" dirty="0">
                  <a:gradFill>
                    <a:gsLst>
                      <a:gs pos="70297">
                        <a:schemeClr val="tx1"/>
                      </a:gs>
                      <a:gs pos="57000">
                        <a:schemeClr val="tx1"/>
                      </a:gs>
                    </a:gsLst>
                    <a:lin ang="5400000" scaled="0"/>
                  </a:gradFill>
                  <a:latin typeface="Segoe UI"/>
                </a:rPr>
                <a:t>GET      images/</a:t>
              </a:r>
              <a:r>
                <a:rPr lang="en-US" sz="1099" dirty="0" err="1">
                  <a:gradFill>
                    <a:gsLst>
                      <a:gs pos="70297">
                        <a:schemeClr val="tx1"/>
                      </a:gs>
                      <a:gs pos="57000">
                        <a:schemeClr val="tx1"/>
                      </a:gs>
                    </a:gsLst>
                    <a:lin ang="5400000" scaled="0"/>
                  </a:gradFill>
                  <a:latin typeface="Segoe UI"/>
                </a:rPr>
                <a:t>json</a:t>
              </a:r>
              <a:endParaRPr lang="en-US" sz="1099" dirty="0">
                <a:gradFill>
                  <a:gsLst>
                    <a:gs pos="70297">
                      <a:schemeClr val="tx1"/>
                    </a:gs>
                    <a:gs pos="57000">
                      <a:schemeClr val="tx1"/>
                    </a:gs>
                  </a:gsLst>
                  <a:lin ang="5400000" scaled="0"/>
                </a:gradFill>
                <a:latin typeface="Segoe UI"/>
              </a:endParaRPr>
            </a:p>
            <a:p>
              <a:pPr defTabSz="932563">
                <a:lnSpc>
                  <a:spcPct val="90000"/>
                </a:lnSpc>
                <a:spcBef>
                  <a:spcPts val="200"/>
                </a:spcBef>
              </a:pPr>
              <a:r>
                <a:rPr lang="en-US" sz="1099" dirty="0">
                  <a:gradFill>
                    <a:gsLst>
                      <a:gs pos="70297">
                        <a:schemeClr val="tx1"/>
                      </a:gs>
                      <a:gs pos="57000">
                        <a:schemeClr val="tx1"/>
                      </a:gs>
                    </a:gsLst>
                    <a:lin ang="5400000" scaled="0"/>
                  </a:gradFill>
                  <a:latin typeface="Segoe UI"/>
                </a:rPr>
                <a:t>POST   containers/create</a:t>
              </a:r>
            </a:p>
          </p:txBody>
        </p:sp>
        <p:grpSp>
          <p:nvGrpSpPr>
            <p:cNvPr id="14" name="Group 13"/>
            <p:cNvGrpSpPr/>
            <p:nvPr/>
          </p:nvGrpSpPr>
          <p:grpSpPr>
            <a:xfrm>
              <a:off x="5128669" y="5144329"/>
              <a:ext cx="807538" cy="807538"/>
              <a:chOff x="5267322" y="5629267"/>
              <a:chExt cx="807538" cy="807538"/>
            </a:xfrm>
          </p:grpSpPr>
          <p:sp>
            <p:nvSpPr>
              <p:cNvPr id="55" name="Rectangle 54"/>
              <p:cNvSpPr/>
              <p:nvPr/>
            </p:nvSpPr>
            <p:spPr bwMode="auto">
              <a:xfrm>
                <a:off x="5267322" y="5673721"/>
                <a:ext cx="763084" cy="763084"/>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endParaRPr lang="en-US" sz="1100" dirty="0">
                  <a:gradFill>
                    <a:gsLst>
                      <a:gs pos="2917">
                        <a:srgbClr val="FFFFFF"/>
                      </a:gs>
                      <a:gs pos="31000">
                        <a:srgbClr val="FFFFFF"/>
                      </a:gs>
                    </a:gsLst>
                    <a:lin ang="5400000" scaled="0"/>
                  </a:gradFill>
                  <a:latin typeface="Segoe UI"/>
                </a:endParaRPr>
              </a:p>
            </p:txBody>
          </p:sp>
          <p:sp>
            <p:nvSpPr>
              <p:cNvPr id="39" name="Rectangle 38"/>
              <p:cNvSpPr/>
              <p:nvPr/>
            </p:nvSpPr>
            <p:spPr bwMode="auto">
              <a:xfrm>
                <a:off x="5311776" y="5629267"/>
                <a:ext cx="763084" cy="76308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endParaRPr lang="en-US" sz="1100" dirty="0">
                  <a:gradFill>
                    <a:gsLst>
                      <a:gs pos="2917">
                        <a:srgbClr val="FFFFFF"/>
                      </a:gs>
                      <a:gs pos="31000">
                        <a:srgbClr val="FFFFFF"/>
                      </a:gs>
                    </a:gsLst>
                    <a:lin ang="5400000" scaled="0"/>
                  </a:gradFill>
                  <a:latin typeface="Segoe UI"/>
                </a:endParaRPr>
              </a:p>
            </p:txBody>
          </p:sp>
          <p:sp>
            <p:nvSpPr>
              <p:cNvPr id="40" name="Freeform 39"/>
              <p:cNvSpPr>
                <a:spLocks noChangeAspect="1" noEditPoints="1"/>
              </p:cNvSpPr>
              <p:nvPr/>
            </p:nvSpPr>
            <p:spPr bwMode="auto">
              <a:xfrm>
                <a:off x="5547509" y="5862747"/>
                <a:ext cx="291617" cy="296124"/>
              </a:xfrm>
              <a:custGeom>
                <a:avLst/>
                <a:gdLst>
                  <a:gd name="T0" fmla="*/ 288 w 647"/>
                  <a:gd name="T1" fmla="*/ 314 h 657"/>
                  <a:gd name="T2" fmla="*/ 288 w 647"/>
                  <a:gd name="T3" fmla="*/ 52 h 657"/>
                  <a:gd name="T4" fmla="*/ 647 w 647"/>
                  <a:gd name="T5" fmla="*/ 0 h 657"/>
                  <a:gd name="T6" fmla="*/ 647 w 647"/>
                  <a:gd name="T7" fmla="*/ 314 h 657"/>
                  <a:gd name="T8" fmla="*/ 288 w 647"/>
                  <a:gd name="T9" fmla="*/ 314 h 657"/>
                  <a:gd name="T10" fmla="*/ 262 w 647"/>
                  <a:gd name="T11" fmla="*/ 57 h 657"/>
                  <a:gd name="T12" fmla="*/ 0 w 647"/>
                  <a:gd name="T13" fmla="*/ 95 h 657"/>
                  <a:gd name="T14" fmla="*/ 0 w 647"/>
                  <a:gd name="T15" fmla="*/ 314 h 657"/>
                  <a:gd name="T16" fmla="*/ 262 w 647"/>
                  <a:gd name="T17" fmla="*/ 314 h 657"/>
                  <a:gd name="T18" fmla="*/ 262 w 647"/>
                  <a:gd name="T19" fmla="*/ 57 h 657"/>
                  <a:gd name="T20" fmla="*/ 0 w 647"/>
                  <a:gd name="T21" fmla="*/ 338 h 657"/>
                  <a:gd name="T22" fmla="*/ 0 w 647"/>
                  <a:gd name="T23" fmla="*/ 560 h 657"/>
                  <a:gd name="T24" fmla="*/ 262 w 647"/>
                  <a:gd name="T25" fmla="*/ 600 h 657"/>
                  <a:gd name="T26" fmla="*/ 262 w 647"/>
                  <a:gd name="T27" fmla="*/ 338 h 657"/>
                  <a:gd name="T28" fmla="*/ 0 w 647"/>
                  <a:gd name="T29" fmla="*/ 338 h 657"/>
                  <a:gd name="T30" fmla="*/ 288 w 647"/>
                  <a:gd name="T31" fmla="*/ 602 h 657"/>
                  <a:gd name="T32" fmla="*/ 647 w 647"/>
                  <a:gd name="T33" fmla="*/ 657 h 657"/>
                  <a:gd name="T34" fmla="*/ 647 w 647"/>
                  <a:gd name="T35" fmla="*/ 338 h 657"/>
                  <a:gd name="T36" fmla="*/ 288 w 647"/>
                  <a:gd name="T37" fmla="*/ 338 h 657"/>
                  <a:gd name="T38" fmla="*/ 288 w 647"/>
                  <a:gd name="T39" fmla="*/ 602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7" h="657">
                    <a:moveTo>
                      <a:pt x="288" y="314"/>
                    </a:moveTo>
                    <a:lnTo>
                      <a:pt x="288" y="52"/>
                    </a:lnTo>
                    <a:lnTo>
                      <a:pt x="647" y="0"/>
                    </a:lnTo>
                    <a:lnTo>
                      <a:pt x="647" y="314"/>
                    </a:lnTo>
                    <a:lnTo>
                      <a:pt x="288" y="314"/>
                    </a:lnTo>
                    <a:close/>
                    <a:moveTo>
                      <a:pt x="262" y="57"/>
                    </a:moveTo>
                    <a:lnTo>
                      <a:pt x="0" y="95"/>
                    </a:lnTo>
                    <a:lnTo>
                      <a:pt x="0" y="314"/>
                    </a:lnTo>
                    <a:lnTo>
                      <a:pt x="262" y="314"/>
                    </a:lnTo>
                    <a:lnTo>
                      <a:pt x="262" y="57"/>
                    </a:lnTo>
                    <a:close/>
                    <a:moveTo>
                      <a:pt x="0" y="338"/>
                    </a:moveTo>
                    <a:lnTo>
                      <a:pt x="0" y="560"/>
                    </a:lnTo>
                    <a:lnTo>
                      <a:pt x="262" y="600"/>
                    </a:lnTo>
                    <a:lnTo>
                      <a:pt x="262" y="338"/>
                    </a:lnTo>
                    <a:lnTo>
                      <a:pt x="0" y="338"/>
                    </a:lnTo>
                    <a:close/>
                    <a:moveTo>
                      <a:pt x="288" y="602"/>
                    </a:moveTo>
                    <a:lnTo>
                      <a:pt x="647" y="657"/>
                    </a:lnTo>
                    <a:lnTo>
                      <a:pt x="647" y="338"/>
                    </a:lnTo>
                    <a:lnTo>
                      <a:pt x="288" y="338"/>
                    </a:lnTo>
                    <a:lnTo>
                      <a:pt x="288" y="60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9697795" y="5144329"/>
              <a:ext cx="807538" cy="807538"/>
              <a:chOff x="6651118" y="5527691"/>
              <a:chExt cx="807538" cy="807538"/>
            </a:xfrm>
          </p:grpSpPr>
          <p:sp>
            <p:nvSpPr>
              <p:cNvPr id="56" name="Rectangle 55"/>
              <p:cNvSpPr/>
              <p:nvPr/>
            </p:nvSpPr>
            <p:spPr bwMode="auto">
              <a:xfrm>
                <a:off x="6651118" y="5572145"/>
                <a:ext cx="763084" cy="763084"/>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endParaRPr lang="en-US" sz="1100" dirty="0">
                  <a:gradFill>
                    <a:gsLst>
                      <a:gs pos="2917">
                        <a:srgbClr val="FFFFFF"/>
                      </a:gs>
                      <a:gs pos="31000">
                        <a:srgbClr val="FFFFFF"/>
                      </a:gs>
                    </a:gsLst>
                    <a:lin ang="5400000" scaled="0"/>
                  </a:gradFill>
                  <a:latin typeface="Segoe UI"/>
                </a:endParaRPr>
              </a:p>
            </p:txBody>
          </p:sp>
          <p:sp>
            <p:nvSpPr>
              <p:cNvPr id="51" name="Rectangle 50"/>
              <p:cNvSpPr/>
              <p:nvPr/>
            </p:nvSpPr>
            <p:spPr bwMode="auto">
              <a:xfrm>
                <a:off x="6695572" y="5527691"/>
                <a:ext cx="763084" cy="76308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563">
                  <a:lnSpc>
                    <a:spcPct val="90000"/>
                  </a:lnSpc>
                </a:pPr>
                <a:endParaRPr lang="en-US" sz="1100" dirty="0">
                  <a:gradFill>
                    <a:gsLst>
                      <a:gs pos="2917">
                        <a:srgbClr val="FFFFFF"/>
                      </a:gs>
                      <a:gs pos="31000">
                        <a:srgbClr val="FFFFFF"/>
                      </a:gs>
                    </a:gsLst>
                    <a:lin ang="5400000" scaled="0"/>
                  </a:gradFill>
                  <a:latin typeface="Segoe UI"/>
                </a:endParaRPr>
              </a:p>
            </p:txBody>
          </p:sp>
          <p:sp>
            <p:nvSpPr>
              <p:cNvPr id="52" name="Freeform 5"/>
              <p:cNvSpPr>
                <a:spLocks noChangeAspect="1" noEditPoints="1"/>
              </p:cNvSpPr>
              <p:nvPr/>
            </p:nvSpPr>
            <p:spPr bwMode="auto">
              <a:xfrm>
                <a:off x="6921314" y="5725986"/>
                <a:ext cx="311600" cy="366493"/>
              </a:xfrm>
              <a:custGeom>
                <a:avLst/>
                <a:gdLst>
                  <a:gd name="T0" fmla="*/ 1849 w 2001"/>
                  <a:gd name="T1" fmla="*/ 1837 h 2354"/>
                  <a:gd name="T2" fmla="*/ 1927 w 2001"/>
                  <a:gd name="T3" fmla="*/ 2044 h 2354"/>
                  <a:gd name="T4" fmla="*/ 1268 w 2001"/>
                  <a:gd name="T5" fmla="*/ 2229 h 2354"/>
                  <a:gd name="T6" fmla="*/ 556 w 2001"/>
                  <a:gd name="T7" fmla="*/ 2305 h 2354"/>
                  <a:gd name="T8" fmla="*/ 28 w 2001"/>
                  <a:gd name="T9" fmla="*/ 2069 h 2354"/>
                  <a:gd name="T10" fmla="*/ 149 w 2001"/>
                  <a:gd name="T11" fmla="*/ 1705 h 2354"/>
                  <a:gd name="T12" fmla="*/ 284 w 2001"/>
                  <a:gd name="T13" fmla="*/ 1607 h 2354"/>
                  <a:gd name="T14" fmla="*/ 530 w 2001"/>
                  <a:gd name="T15" fmla="*/ 989 h 2354"/>
                  <a:gd name="T16" fmla="*/ 730 w 2001"/>
                  <a:gd name="T17" fmla="*/ 110 h 2354"/>
                  <a:gd name="T18" fmla="*/ 1368 w 2001"/>
                  <a:gd name="T19" fmla="*/ 442 h 2354"/>
                  <a:gd name="T20" fmla="*/ 1771 w 2001"/>
                  <a:gd name="T21" fmla="*/ 1385 h 2354"/>
                  <a:gd name="T22" fmla="*/ 1427 w 2001"/>
                  <a:gd name="T23" fmla="*/ 1351 h 2354"/>
                  <a:gd name="T24" fmla="*/ 1189 w 2001"/>
                  <a:gd name="T25" fmla="*/ 766 h 2354"/>
                  <a:gd name="T26" fmla="*/ 804 w 2001"/>
                  <a:gd name="T27" fmla="*/ 824 h 2354"/>
                  <a:gd name="T28" fmla="*/ 588 w 2001"/>
                  <a:gd name="T29" fmla="*/ 1211 h 2354"/>
                  <a:gd name="T30" fmla="*/ 445 w 2001"/>
                  <a:gd name="T31" fmla="*/ 1486 h 2354"/>
                  <a:gd name="T32" fmla="*/ 539 w 2001"/>
                  <a:gd name="T33" fmla="*/ 1152 h 2354"/>
                  <a:gd name="T34" fmla="*/ 722 w 2001"/>
                  <a:gd name="T35" fmla="*/ 1793 h 2354"/>
                  <a:gd name="T36" fmla="*/ 820 w 2001"/>
                  <a:gd name="T37" fmla="*/ 2068 h 2354"/>
                  <a:gd name="T38" fmla="*/ 1336 w 2001"/>
                  <a:gd name="T39" fmla="*/ 1643 h 2354"/>
                  <a:gd name="T40" fmla="*/ 747 w 2001"/>
                  <a:gd name="T41" fmla="*/ 2146 h 2354"/>
                  <a:gd name="T42" fmla="*/ 347 w 2001"/>
                  <a:gd name="T43" fmla="*/ 1610 h 2354"/>
                  <a:gd name="T44" fmla="*/ 81 w 2001"/>
                  <a:gd name="T45" fmla="*/ 1796 h 2354"/>
                  <a:gd name="T46" fmla="*/ 60 w 2001"/>
                  <a:gd name="T47" fmla="*/ 2141 h 2354"/>
                  <a:gd name="T48" fmla="*/ 648 w 2001"/>
                  <a:gd name="T49" fmla="*/ 2291 h 2354"/>
                  <a:gd name="T50" fmla="*/ 1650 w 2001"/>
                  <a:gd name="T51" fmla="*/ 2194 h 2354"/>
                  <a:gd name="T52" fmla="*/ 1889 w 2001"/>
                  <a:gd name="T53" fmla="*/ 1895 h 2354"/>
                  <a:gd name="T54" fmla="*/ 1729 w 2001"/>
                  <a:gd name="T55" fmla="*/ 1693 h 2354"/>
                  <a:gd name="T56" fmla="*/ 1396 w 2001"/>
                  <a:gd name="T57" fmla="*/ 1647 h 2354"/>
                  <a:gd name="T58" fmla="*/ 1328 w 2001"/>
                  <a:gd name="T59" fmla="*/ 2039 h 2354"/>
                  <a:gd name="T60" fmla="*/ 741 w 2001"/>
                  <a:gd name="T61" fmla="*/ 715 h 2354"/>
                  <a:gd name="T62" fmla="*/ 1173 w 2001"/>
                  <a:gd name="T63" fmla="*/ 703 h 2354"/>
                  <a:gd name="T64" fmla="*/ 1027 w 2001"/>
                  <a:gd name="T65" fmla="*/ 555 h 2354"/>
                  <a:gd name="T66" fmla="*/ 737 w 2001"/>
                  <a:gd name="T67" fmla="*/ 679 h 2354"/>
                  <a:gd name="T68" fmla="*/ 1127 w 2001"/>
                  <a:gd name="T69" fmla="*/ 671 h 2354"/>
                  <a:gd name="T70" fmla="*/ 1165 w 2001"/>
                  <a:gd name="T71" fmla="*/ 594 h 2354"/>
                  <a:gd name="T72" fmla="*/ 1010 w 2001"/>
                  <a:gd name="T73" fmla="*/ 530 h 2354"/>
                  <a:gd name="T74" fmla="*/ 1129 w 2001"/>
                  <a:gd name="T75" fmla="*/ 430 h 2354"/>
                  <a:gd name="T76" fmla="*/ 1555 w 2001"/>
                  <a:gd name="T77" fmla="*/ 1540 h 2354"/>
                  <a:gd name="T78" fmla="*/ 1429 w 2001"/>
                  <a:gd name="T79" fmla="*/ 1102 h 2354"/>
                  <a:gd name="T80" fmla="*/ 1509 w 2001"/>
                  <a:gd name="T81" fmla="*/ 1551 h 2354"/>
                  <a:gd name="T82" fmla="*/ 1659 w 2001"/>
                  <a:gd name="T83" fmla="*/ 1578 h 2354"/>
                  <a:gd name="T84" fmla="*/ 1555 w 2001"/>
                  <a:gd name="T85" fmla="*/ 1540 h 2354"/>
                  <a:gd name="T86" fmla="*/ 830 w 2001"/>
                  <a:gd name="T87" fmla="*/ 381 h 2354"/>
                  <a:gd name="T88" fmla="*/ 746 w 2001"/>
                  <a:gd name="T89" fmla="*/ 465 h 2354"/>
                  <a:gd name="T90" fmla="*/ 1135 w 2001"/>
                  <a:gd name="T91" fmla="*/ 497 h 2354"/>
                  <a:gd name="T92" fmla="*/ 812 w 2001"/>
                  <a:gd name="T93" fmla="*/ 490 h 2354"/>
                  <a:gd name="T94" fmla="*/ 789 w 2001"/>
                  <a:gd name="T95" fmla="*/ 439 h 2354"/>
                  <a:gd name="T96" fmla="*/ 858 w 2001"/>
                  <a:gd name="T97" fmla="*/ 576 h 2354"/>
                  <a:gd name="T98" fmla="*/ 947 w 2001"/>
                  <a:gd name="T99" fmla="*/ 580 h 2354"/>
                  <a:gd name="T100" fmla="*/ 947 w 2001"/>
                  <a:gd name="T101" fmla="*/ 580 h 2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2354">
                    <a:moveTo>
                      <a:pt x="1757" y="1651"/>
                    </a:moveTo>
                    <a:cubicBezTo>
                      <a:pt x="1780" y="1654"/>
                      <a:pt x="1791" y="1669"/>
                      <a:pt x="1796" y="1687"/>
                    </a:cubicBezTo>
                    <a:cubicBezTo>
                      <a:pt x="1804" y="1718"/>
                      <a:pt x="1811" y="1749"/>
                      <a:pt x="1816" y="1781"/>
                    </a:cubicBezTo>
                    <a:cubicBezTo>
                      <a:pt x="1820" y="1805"/>
                      <a:pt x="1830" y="1824"/>
                      <a:pt x="1849" y="1837"/>
                    </a:cubicBezTo>
                    <a:cubicBezTo>
                      <a:pt x="1872" y="1853"/>
                      <a:pt x="1896" y="1868"/>
                      <a:pt x="1920" y="1882"/>
                    </a:cubicBezTo>
                    <a:cubicBezTo>
                      <a:pt x="1930" y="1888"/>
                      <a:pt x="1941" y="1893"/>
                      <a:pt x="1951" y="1900"/>
                    </a:cubicBezTo>
                    <a:cubicBezTo>
                      <a:pt x="1996" y="1930"/>
                      <a:pt x="2001" y="1985"/>
                      <a:pt x="1959" y="2022"/>
                    </a:cubicBezTo>
                    <a:cubicBezTo>
                      <a:pt x="1950" y="2031"/>
                      <a:pt x="1939" y="2039"/>
                      <a:pt x="1927" y="2044"/>
                    </a:cubicBezTo>
                    <a:cubicBezTo>
                      <a:pt x="1824" y="2085"/>
                      <a:pt x="1735" y="2147"/>
                      <a:pt x="1653" y="2221"/>
                    </a:cubicBezTo>
                    <a:cubicBezTo>
                      <a:pt x="1621" y="2250"/>
                      <a:pt x="1587" y="2276"/>
                      <a:pt x="1552" y="2302"/>
                    </a:cubicBezTo>
                    <a:cubicBezTo>
                      <a:pt x="1482" y="2354"/>
                      <a:pt x="1335" y="2331"/>
                      <a:pt x="1286" y="2242"/>
                    </a:cubicBezTo>
                    <a:cubicBezTo>
                      <a:pt x="1283" y="2236"/>
                      <a:pt x="1275" y="2229"/>
                      <a:pt x="1268" y="2229"/>
                    </a:cubicBezTo>
                    <a:cubicBezTo>
                      <a:pt x="1167" y="2221"/>
                      <a:pt x="1067" y="2212"/>
                      <a:pt x="966" y="2209"/>
                    </a:cubicBezTo>
                    <a:cubicBezTo>
                      <a:pt x="900" y="2207"/>
                      <a:pt x="834" y="2217"/>
                      <a:pt x="773" y="2245"/>
                    </a:cubicBezTo>
                    <a:cubicBezTo>
                      <a:pt x="767" y="2247"/>
                      <a:pt x="762" y="2250"/>
                      <a:pt x="758" y="2254"/>
                    </a:cubicBezTo>
                    <a:cubicBezTo>
                      <a:pt x="702" y="2317"/>
                      <a:pt x="632" y="2327"/>
                      <a:pt x="556" y="2305"/>
                    </a:cubicBezTo>
                    <a:cubicBezTo>
                      <a:pt x="495" y="2288"/>
                      <a:pt x="436" y="2265"/>
                      <a:pt x="375" y="2249"/>
                    </a:cubicBezTo>
                    <a:cubicBezTo>
                      <a:pt x="291" y="2226"/>
                      <a:pt x="206" y="2208"/>
                      <a:pt x="121" y="2188"/>
                    </a:cubicBezTo>
                    <a:cubicBezTo>
                      <a:pt x="100" y="2183"/>
                      <a:pt x="79" y="2176"/>
                      <a:pt x="59" y="2168"/>
                    </a:cubicBezTo>
                    <a:cubicBezTo>
                      <a:pt x="15" y="2150"/>
                      <a:pt x="0" y="2122"/>
                      <a:pt x="28" y="2069"/>
                    </a:cubicBezTo>
                    <a:cubicBezTo>
                      <a:pt x="35" y="2057"/>
                      <a:pt x="42" y="2044"/>
                      <a:pt x="50" y="2032"/>
                    </a:cubicBezTo>
                    <a:cubicBezTo>
                      <a:pt x="72" y="1997"/>
                      <a:pt x="74" y="1960"/>
                      <a:pt x="68" y="1920"/>
                    </a:cubicBezTo>
                    <a:cubicBezTo>
                      <a:pt x="61" y="1875"/>
                      <a:pt x="48" y="1831"/>
                      <a:pt x="57" y="1784"/>
                    </a:cubicBezTo>
                    <a:cubicBezTo>
                      <a:pt x="66" y="1734"/>
                      <a:pt x="99" y="1705"/>
                      <a:pt x="149" y="1705"/>
                    </a:cubicBezTo>
                    <a:cubicBezTo>
                      <a:pt x="170" y="1705"/>
                      <a:pt x="191" y="1706"/>
                      <a:pt x="213" y="1705"/>
                    </a:cubicBezTo>
                    <a:cubicBezTo>
                      <a:pt x="235" y="1705"/>
                      <a:pt x="252" y="1696"/>
                      <a:pt x="260" y="1673"/>
                    </a:cubicBezTo>
                    <a:cubicBezTo>
                      <a:pt x="266" y="1654"/>
                      <a:pt x="276" y="1635"/>
                      <a:pt x="283" y="1616"/>
                    </a:cubicBezTo>
                    <a:cubicBezTo>
                      <a:pt x="285" y="1614"/>
                      <a:pt x="285" y="1610"/>
                      <a:pt x="284" y="1607"/>
                    </a:cubicBezTo>
                    <a:cubicBezTo>
                      <a:pt x="270" y="1565"/>
                      <a:pt x="283" y="1525"/>
                      <a:pt x="299" y="1487"/>
                    </a:cubicBezTo>
                    <a:cubicBezTo>
                      <a:pt x="316" y="1450"/>
                      <a:pt x="335" y="1415"/>
                      <a:pt x="355" y="1379"/>
                    </a:cubicBezTo>
                    <a:cubicBezTo>
                      <a:pt x="393" y="1314"/>
                      <a:pt x="420" y="1244"/>
                      <a:pt x="436" y="1170"/>
                    </a:cubicBezTo>
                    <a:cubicBezTo>
                      <a:pt x="452" y="1101"/>
                      <a:pt x="485" y="1043"/>
                      <a:pt x="530" y="989"/>
                    </a:cubicBezTo>
                    <a:cubicBezTo>
                      <a:pt x="570" y="940"/>
                      <a:pt x="611" y="890"/>
                      <a:pt x="648" y="839"/>
                    </a:cubicBezTo>
                    <a:cubicBezTo>
                      <a:pt x="684" y="789"/>
                      <a:pt x="692" y="731"/>
                      <a:pt x="688" y="669"/>
                    </a:cubicBezTo>
                    <a:cubicBezTo>
                      <a:pt x="679" y="553"/>
                      <a:pt x="670" y="437"/>
                      <a:pt x="667" y="321"/>
                    </a:cubicBezTo>
                    <a:cubicBezTo>
                      <a:pt x="665" y="245"/>
                      <a:pt x="683" y="173"/>
                      <a:pt x="730" y="110"/>
                    </a:cubicBezTo>
                    <a:cubicBezTo>
                      <a:pt x="770" y="57"/>
                      <a:pt x="821" y="27"/>
                      <a:pt x="886" y="15"/>
                    </a:cubicBezTo>
                    <a:cubicBezTo>
                      <a:pt x="962" y="2"/>
                      <a:pt x="1037" y="0"/>
                      <a:pt x="1111" y="21"/>
                    </a:cubicBezTo>
                    <a:cubicBezTo>
                      <a:pt x="1234" y="56"/>
                      <a:pt x="1312" y="136"/>
                      <a:pt x="1340" y="261"/>
                    </a:cubicBezTo>
                    <a:cubicBezTo>
                      <a:pt x="1353" y="320"/>
                      <a:pt x="1360" y="381"/>
                      <a:pt x="1368" y="442"/>
                    </a:cubicBezTo>
                    <a:cubicBezTo>
                      <a:pt x="1378" y="513"/>
                      <a:pt x="1384" y="585"/>
                      <a:pt x="1394" y="656"/>
                    </a:cubicBezTo>
                    <a:cubicBezTo>
                      <a:pt x="1403" y="721"/>
                      <a:pt x="1435" y="778"/>
                      <a:pt x="1472" y="831"/>
                    </a:cubicBezTo>
                    <a:cubicBezTo>
                      <a:pt x="1521" y="902"/>
                      <a:pt x="1574" y="971"/>
                      <a:pt x="1624" y="1041"/>
                    </a:cubicBezTo>
                    <a:cubicBezTo>
                      <a:pt x="1698" y="1145"/>
                      <a:pt x="1749" y="1259"/>
                      <a:pt x="1771" y="1385"/>
                    </a:cubicBezTo>
                    <a:cubicBezTo>
                      <a:pt x="1786" y="1474"/>
                      <a:pt x="1785" y="1563"/>
                      <a:pt x="1757" y="1651"/>
                    </a:cubicBezTo>
                    <a:close/>
                    <a:moveTo>
                      <a:pt x="1426" y="1635"/>
                    </a:moveTo>
                    <a:cubicBezTo>
                      <a:pt x="1428" y="1613"/>
                      <a:pt x="1431" y="1593"/>
                      <a:pt x="1431" y="1572"/>
                    </a:cubicBezTo>
                    <a:cubicBezTo>
                      <a:pt x="1431" y="1499"/>
                      <a:pt x="1434" y="1424"/>
                      <a:pt x="1427" y="1351"/>
                    </a:cubicBezTo>
                    <a:cubicBezTo>
                      <a:pt x="1420" y="1269"/>
                      <a:pt x="1392" y="1193"/>
                      <a:pt x="1342" y="1126"/>
                    </a:cubicBezTo>
                    <a:cubicBezTo>
                      <a:pt x="1306" y="1078"/>
                      <a:pt x="1280" y="1024"/>
                      <a:pt x="1280" y="961"/>
                    </a:cubicBezTo>
                    <a:cubicBezTo>
                      <a:pt x="1280" y="955"/>
                      <a:pt x="1276" y="948"/>
                      <a:pt x="1274" y="942"/>
                    </a:cubicBezTo>
                    <a:cubicBezTo>
                      <a:pt x="1245" y="884"/>
                      <a:pt x="1217" y="825"/>
                      <a:pt x="1189" y="766"/>
                    </a:cubicBezTo>
                    <a:cubicBezTo>
                      <a:pt x="1184" y="755"/>
                      <a:pt x="1178" y="744"/>
                      <a:pt x="1173" y="731"/>
                    </a:cubicBezTo>
                    <a:cubicBezTo>
                      <a:pt x="1141" y="755"/>
                      <a:pt x="1111" y="778"/>
                      <a:pt x="1080" y="799"/>
                    </a:cubicBezTo>
                    <a:cubicBezTo>
                      <a:pt x="1022" y="837"/>
                      <a:pt x="960" y="866"/>
                      <a:pt x="887" y="860"/>
                    </a:cubicBezTo>
                    <a:cubicBezTo>
                      <a:pt x="855" y="857"/>
                      <a:pt x="827" y="849"/>
                      <a:pt x="804" y="824"/>
                    </a:cubicBezTo>
                    <a:cubicBezTo>
                      <a:pt x="791" y="810"/>
                      <a:pt x="775" y="799"/>
                      <a:pt x="764" y="790"/>
                    </a:cubicBezTo>
                    <a:cubicBezTo>
                      <a:pt x="750" y="825"/>
                      <a:pt x="736" y="860"/>
                      <a:pt x="721" y="894"/>
                    </a:cubicBezTo>
                    <a:cubicBezTo>
                      <a:pt x="700" y="942"/>
                      <a:pt x="672" y="987"/>
                      <a:pt x="660" y="1037"/>
                    </a:cubicBezTo>
                    <a:cubicBezTo>
                      <a:pt x="645" y="1099"/>
                      <a:pt x="615" y="1154"/>
                      <a:pt x="588" y="1211"/>
                    </a:cubicBezTo>
                    <a:cubicBezTo>
                      <a:pt x="582" y="1223"/>
                      <a:pt x="576" y="1234"/>
                      <a:pt x="570" y="1246"/>
                    </a:cubicBezTo>
                    <a:cubicBezTo>
                      <a:pt x="533" y="1322"/>
                      <a:pt x="503" y="1399"/>
                      <a:pt x="496" y="1483"/>
                    </a:cubicBezTo>
                    <a:cubicBezTo>
                      <a:pt x="493" y="1514"/>
                      <a:pt x="495" y="1545"/>
                      <a:pt x="495" y="1578"/>
                    </a:cubicBezTo>
                    <a:cubicBezTo>
                      <a:pt x="462" y="1555"/>
                      <a:pt x="447" y="1524"/>
                      <a:pt x="445" y="1486"/>
                    </a:cubicBezTo>
                    <a:cubicBezTo>
                      <a:pt x="444" y="1436"/>
                      <a:pt x="455" y="1388"/>
                      <a:pt x="471" y="1342"/>
                    </a:cubicBezTo>
                    <a:cubicBezTo>
                      <a:pt x="495" y="1274"/>
                      <a:pt x="524" y="1208"/>
                      <a:pt x="570" y="1151"/>
                    </a:cubicBezTo>
                    <a:cubicBezTo>
                      <a:pt x="563" y="1146"/>
                      <a:pt x="556" y="1143"/>
                      <a:pt x="550" y="1140"/>
                    </a:cubicBezTo>
                    <a:cubicBezTo>
                      <a:pt x="546" y="1144"/>
                      <a:pt x="542" y="1148"/>
                      <a:pt x="539" y="1152"/>
                    </a:cubicBezTo>
                    <a:cubicBezTo>
                      <a:pt x="489" y="1238"/>
                      <a:pt x="446" y="1326"/>
                      <a:pt x="426" y="1423"/>
                    </a:cubicBezTo>
                    <a:cubicBezTo>
                      <a:pt x="412" y="1486"/>
                      <a:pt x="419" y="1547"/>
                      <a:pt x="471" y="1592"/>
                    </a:cubicBezTo>
                    <a:cubicBezTo>
                      <a:pt x="510" y="1626"/>
                      <a:pt x="551" y="1659"/>
                      <a:pt x="594" y="1688"/>
                    </a:cubicBezTo>
                    <a:cubicBezTo>
                      <a:pt x="640" y="1719"/>
                      <a:pt x="684" y="1753"/>
                      <a:pt x="722" y="1793"/>
                    </a:cubicBezTo>
                    <a:cubicBezTo>
                      <a:pt x="739" y="1812"/>
                      <a:pt x="756" y="1832"/>
                      <a:pt x="770" y="1853"/>
                    </a:cubicBezTo>
                    <a:cubicBezTo>
                      <a:pt x="788" y="1880"/>
                      <a:pt x="785" y="1902"/>
                      <a:pt x="761" y="1923"/>
                    </a:cubicBezTo>
                    <a:cubicBezTo>
                      <a:pt x="741" y="1940"/>
                      <a:pt x="719" y="1953"/>
                      <a:pt x="697" y="1969"/>
                    </a:cubicBezTo>
                    <a:cubicBezTo>
                      <a:pt x="713" y="2027"/>
                      <a:pt x="759" y="2058"/>
                      <a:pt x="820" y="2068"/>
                    </a:cubicBezTo>
                    <a:cubicBezTo>
                      <a:pt x="1005" y="2098"/>
                      <a:pt x="1161" y="2048"/>
                      <a:pt x="1285" y="1903"/>
                    </a:cubicBezTo>
                    <a:cubicBezTo>
                      <a:pt x="1310" y="1875"/>
                      <a:pt x="1311" y="1846"/>
                      <a:pt x="1309" y="1813"/>
                    </a:cubicBezTo>
                    <a:cubicBezTo>
                      <a:pt x="1307" y="1781"/>
                      <a:pt x="1303" y="1748"/>
                      <a:pt x="1307" y="1716"/>
                    </a:cubicBezTo>
                    <a:cubicBezTo>
                      <a:pt x="1311" y="1691"/>
                      <a:pt x="1323" y="1665"/>
                      <a:pt x="1336" y="1643"/>
                    </a:cubicBezTo>
                    <a:cubicBezTo>
                      <a:pt x="1352" y="1619"/>
                      <a:pt x="1376" y="1614"/>
                      <a:pt x="1404" y="1625"/>
                    </a:cubicBezTo>
                    <a:cubicBezTo>
                      <a:pt x="1410" y="1627"/>
                      <a:pt x="1417" y="1631"/>
                      <a:pt x="1426" y="1635"/>
                    </a:cubicBezTo>
                    <a:close/>
                    <a:moveTo>
                      <a:pt x="750" y="2178"/>
                    </a:moveTo>
                    <a:cubicBezTo>
                      <a:pt x="749" y="2167"/>
                      <a:pt x="749" y="2157"/>
                      <a:pt x="747" y="2146"/>
                    </a:cubicBezTo>
                    <a:cubicBezTo>
                      <a:pt x="737" y="2084"/>
                      <a:pt x="710" y="2028"/>
                      <a:pt x="674" y="1978"/>
                    </a:cubicBezTo>
                    <a:cubicBezTo>
                      <a:pt x="605" y="1882"/>
                      <a:pt x="537" y="1786"/>
                      <a:pt x="476" y="1685"/>
                    </a:cubicBezTo>
                    <a:cubicBezTo>
                      <a:pt x="457" y="1651"/>
                      <a:pt x="427" y="1625"/>
                      <a:pt x="389" y="1612"/>
                    </a:cubicBezTo>
                    <a:cubicBezTo>
                      <a:pt x="376" y="1608"/>
                      <a:pt x="360" y="1608"/>
                      <a:pt x="347" y="1610"/>
                    </a:cubicBezTo>
                    <a:cubicBezTo>
                      <a:pt x="309" y="1619"/>
                      <a:pt x="289" y="1645"/>
                      <a:pt x="285" y="1682"/>
                    </a:cubicBezTo>
                    <a:cubicBezTo>
                      <a:pt x="282" y="1706"/>
                      <a:pt x="271" y="1722"/>
                      <a:pt x="245" y="1724"/>
                    </a:cubicBezTo>
                    <a:cubicBezTo>
                      <a:pt x="214" y="1727"/>
                      <a:pt x="183" y="1729"/>
                      <a:pt x="152" y="1731"/>
                    </a:cubicBezTo>
                    <a:cubicBezTo>
                      <a:pt x="107" y="1735"/>
                      <a:pt x="86" y="1750"/>
                      <a:pt x="81" y="1796"/>
                    </a:cubicBezTo>
                    <a:cubicBezTo>
                      <a:pt x="78" y="1823"/>
                      <a:pt x="82" y="1852"/>
                      <a:pt x="88" y="1879"/>
                    </a:cubicBezTo>
                    <a:cubicBezTo>
                      <a:pt x="102" y="1940"/>
                      <a:pt x="97" y="1997"/>
                      <a:pt x="62" y="2051"/>
                    </a:cubicBezTo>
                    <a:cubicBezTo>
                      <a:pt x="54" y="2064"/>
                      <a:pt x="48" y="2078"/>
                      <a:pt x="43" y="2093"/>
                    </a:cubicBezTo>
                    <a:cubicBezTo>
                      <a:pt x="35" y="2116"/>
                      <a:pt x="38" y="2130"/>
                      <a:pt x="60" y="2141"/>
                    </a:cubicBezTo>
                    <a:cubicBezTo>
                      <a:pt x="83" y="2153"/>
                      <a:pt x="108" y="2162"/>
                      <a:pt x="133" y="2168"/>
                    </a:cubicBezTo>
                    <a:cubicBezTo>
                      <a:pt x="204" y="2185"/>
                      <a:pt x="277" y="2197"/>
                      <a:pt x="348" y="2217"/>
                    </a:cubicBezTo>
                    <a:cubicBezTo>
                      <a:pt x="423" y="2238"/>
                      <a:pt x="495" y="2267"/>
                      <a:pt x="570" y="2289"/>
                    </a:cubicBezTo>
                    <a:cubicBezTo>
                      <a:pt x="594" y="2296"/>
                      <a:pt x="623" y="2296"/>
                      <a:pt x="648" y="2291"/>
                    </a:cubicBezTo>
                    <a:cubicBezTo>
                      <a:pt x="710" y="2278"/>
                      <a:pt x="749" y="2231"/>
                      <a:pt x="750" y="2178"/>
                    </a:cubicBezTo>
                    <a:close/>
                    <a:moveTo>
                      <a:pt x="1452" y="2307"/>
                    </a:moveTo>
                    <a:cubicBezTo>
                      <a:pt x="1483" y="2304"/>
                      <a:pt x="1518" y="2299"/>
                      <a:pt x="1548" y="2276"/>
                    </a:cubicBezTo>
                    <a:cubicBezTo>
                      <a:pt x="1582" y="2248"/>
                      <a:pt x="1618" y="2222"/>
                      <a:pt x="1650" y="2194"/>
                    </a:cubicBezTo>
                    <a:cubicBezTo>
                      <a:pt x="1706" y="2145"/>
                      <a:pt x="1762" y="2099"/>
                      <a:pt x="1829" y="2067"/>
                    </a:cubicBezTo>
                    <a:cubicBezTo>
                      <a:pt x="1861" y="2052"/>
                      <a:pt x="1894" y="2040"/>
                      <a:pt x="1925" y="2023"/>
                    </a:cubicBezTo>
                    <a:cubicBezTo>
                      <a:pt x="1963" y="2002"/>
                      <a:pt x="1968" y="1957"/>
                      <a:pt x="1937" y="1927"/>
                    </a:cubicBezTo>
                    <a:cubicBezTo>
                      <a:pt x="1923" y="1914"/>
                      <a:pt x="1907" y="1902"/>
                      <a:pt x="1889" y="1895"/>
                    </a:cubicBezTo>
                    <a:cubicBezTo>
                      <a:pt x="1834" y="1871"/>
                      <a:pt x="1802" y="1830"/>
                      <a:pt x="1789" y="1772"/>
                    </a:cubicBezTo>
                    <a:cubicBezTo>
                      <a:pt x="1783" y="1745"/>
                      <a:pt x="1776" y="1718"/>
                      <a:pt x="1770" y="1691"/>
                    </a:cubicBezTo>
                    <a:cubicBezTo>
                      <a:pt x="1766" y="1674"/>
                      <a:pt x="1756" y="1673"/>
                      <a:pt x="1744" y="1680"/>
                    </a:cubicBezTo>
                    <a:cubicBezTo>
                      <a:pt x="1738" y="1684"/>
                      <a:pt x="1733" y="1689"/>
                      <a:pt x="1729" y="1693"/>
                    </a:cubicBezTo>
                    <a:cubicBezTo>
                      <a:pt x="1700" y="1720"/>
                      <a:pt x="1673" y="1748"/>
                      <a:pt x="1643" y="1774"/>
                    </a:cubicBezTo>
                    <a:cubicBezTo>
                      <a:pt x="1591" y="1819"/>
                      <a:pt x="1470" y="1814"/>
                      <a:pt x="1441" y="1717"/>
                    </a:cubicBezTo>
                    <a:cubicBezTo>
                      <a:pt x="1437" y="1704"/>
                      <a:pt x="1433" y="1691"/>
                      <a:pt x="1429" y="1677"/>
                    </a:cubicBezTo>
                    <a:cubicBezTo>
                      <a:pt x="1425" y="1659"/>
                      <a:pt x="1412" y="1651"/>
                      <a:pt x="1396" y="1647"/>
                    </a:cubicBezTo>
                    <a:cubicBezTo>
                      <a:pt x="1379" y="1643"/>
                      <a:pt x="1364" y="1648"/>
                      <a:pt x="1354" y="1664"/>
                    </a:cubicBezTo>
                    <a:cubicBezTo>
                      <a:pt x="1348" y="1674"/>
                      <a:pt x="1343" y="1685"/>
                      <a:pt x="1341" y="1697"/>
                    </a:cubicBezTo>
                    <a:cubicBezTo>
                      <a:pt x="1338" y="1723"/>
                      <a:pt x="1336" y="1748"/>
                      <a:pt x="1336" y="1774"/>
                    </a:cubicBezTo>
                    <a:cubicBezTo>
                      <a:pt x="1333" y="1863"/>
                      <a:pt x="1333" y="1951"/>
                      <a:pt x="1328" y="2039"/>
                    </a:cubicBezTo>
                    <a:cubicBezTo>
                      <a:pt x="1324" y="2096"/>
                      <a:pt x="1313" y="2151"/>
                      <a:pt x="1306" y="2207"/>
                    </a:cubicBezTo>
                    <a:cubicBezTo>
                      <a:pt x="1305" y="2216"/>
                      <a:pt x="1308" y="2226"/>
                      <a:pt x="1312" y="2233"/>
                    </a:cubicBezTo>
                    <a:cubicBezTo>
                      <a:pt x="1344" y="2282"/>
                      <a:pt x="1389" y="2305"/>
                      <a:pt x="1452" y="2307"/>
                    </a:cubicBezTo>
                    <a:close/>
                    <a:moveTo>
                      <a:pt x="741" y="715"/>
                    </a:moveTo>
                    <a:cubicBezTo>
                      <a:pt x="744" y="721"/>
                      <a:pt x="747" y="728"/>
                      <a:pt x="752" y="733"/>
                    </a:cubicBezTo>
                    <a:cubicBezTo>
                      <a:pt x="766" y="749"/>
                      <a:pt x="780" y="765"/>
                      <a:pt x="796" y="780"/>
                    </a:cubicBezTo>
                    <a:cubicBezTo>
                      <a:pt x="853" y="838"/>
                      <a:pt x="913" y="853"/>
                      <a:pt x="986" y="817"/>
                    </a:cubicBezTo>
                    <a:cubicBezTo>
                      <a:pt x="1051" y="784"/>
                      <a:pt x="1111" y="742"/>
                      <a:pt x="1173" y="703"/>
                    </a:cubicBezTo>
                    <a:cubicBezTo>
                      <a:pt x="1184" y="696"/>
                      <a:pt x="1192" y="684"/>
                      <a:pt x="1198" y="672"/>
                    </a:cubicBezTo>
                    <a:cubicBezTo>
                      <a:pt x="1206" y="657"/>
                      <a:pt x="1208" y="640"/>
                      <a:pt x="1190" y="628"/>
                    </a:cubicBezTo>
                    <a:cubicBezTo>
                      <a:pt x="1175" y="618"/>
                      <a:pt x="1159" y="607"/>
                      <a:pt x="1143" y="600"/>
                    </a:cubicBezTo>
                    <a:cubicBezTo>
                      <a:pt x="1105" y="584"/>
                      <a:pt x="1065" y="572"/>
                      <a:pt x="1027" y="555"/>
                    </a:cubicBezTo>
                    <a:cubicBezTo>
                      <a:pt x="952" y="520"/>
                      <a:pt x="880" y="521"/>
                      <a:pt x="811" y="571"/>
                    </a:cubicBezTo>
                    <a:cubicBezTo>
                      <a:pt x="810" y="571"/>
                      <a:pt x="810" y="571"/>
                      <a:pt x="809" y="572"/>
                    </a:cubicBezTo>
                    <a:cubicBezTo>
                      <a:pt x="785" y="594"/>
                      <a:pt x="759" y="615"/>
                      <a:pt x="737" y="639"/>
                    </a:cubicBezTo>
                    <a:cubicBezTo>
                      <a:pt x="726" y="650"/>
                      <a:pt x="725" y="665"/>
                      <a:pt x="737" y="679"/>
                    </a:cubicBezTo>
                    <a:cubicBezTo>
                      <a:pt x="770" y="717"/>
                      <a:pt x="812" y="741"/>
                      <a:pt x="861" y="748"/>
                    </a:cubicBezTo>
                    <a:cubicBezTo>
                      <a:pt x="919" y="757"/>
                      <a:pt x="971" y="736"/>
                      <a:pt x="1021" y="708"/>
                    </a:cubicBezTo>
                    <a:cubicBezTo>
                      <a:pt x="1054" y="689"/>
                      <a:pt x="1086" y="667"/>
                      <a:pt x="1118" y="646"/>
                    </a:cubicBezTo>
                    <a:cubicBezTo>
                      <a:pt x="1121" y="653"/>
                      <a:pt x="1123" y="659"/>
                      <a:pt x="1127" y="671"/>
                    </a:cubicBezTo>
                    <a:cubicBezTo>
                      <a:pt x="1082" y="695"/>
                      <a:pt x="1036" y="721"/>
                      <a:pt x="989" y="743"/>
                    </a:cubicBezTo>
                    <a:cubicBezTo>
                      <a:pt x="948" y="763"/>
                      <a:pt x="903" y="772"/>
                      <a:pt x="857" y="764"/>
                    </a:cubicBezTo>
                    <a:cubicBezTo>
                      <a:pt x="815" y="756"/>
                      <a:pt x="778" y="737"/>
                      <a:pt x="741" y="715"/>
                    </a:cubicBezTo>
                    <a:close/>
                    <a:moveTo>
                      <a:pt x="1165" y="594"/>
                    </a:moveTo>
                    <a:cubicBezTo>
                      <a:pt x="1176" y="540"/>
                      <a:pt x="1187" y="487"/>
                      <a:pt x="1177" y="432"/>
                    </a:cubicBezTo>
                    <a:cubicBezTo>
                      <a:pt x="1169" y="387"/>
                      <a:pt x="1147" y="362"/>
                      <a:pt x="1106" y="353"/>
                    </a:cubicBezTo>
                    <a:cubicBezTo>
                      <a:pt x="1070" y="346"/>
                      <a:pt x="1014" y="359"/>
                      <a:pt x="999" y="395"/>
                    </a:cubicBezTo>
                    <a:cubicBezTo>
                      <a:pt x="979" y="443"/>
                      <a:pt x="992" y="486"/>
                      <a:pt x="1010" y="530"/>
                    </a:cubicBezTo>
                    <a:cubicBezTo>
                      <a:pt x="1012" y="535"/>
                      <a:pt x="1021" y="537"/>
                      <a:pt x="1029" y="542"/>
                    </a:cubicBezTo>
                    <a:cubicBezTo>
                      <a:pt x="1029" y="514"/>
                      <a:pt x="1027" y="490"/>
                      <a:pt x="1030" y="466"/>
                    </a:cubicBezTo>
                    <a:cubicBezTo>
                      <a:pt x="1032" y="440"/>
                      <a:pt x="1049" y="424"/>
                      <a:pt x="1072" y="415"/>
                    </a:cubicBezTo>
                    <a:cubicBezTo>
                      <a:pt x="1095" y="407"/>
                      <a:pt x="1113" y="415"/>
                      <a:pt x="1129" y="430"/>
                    </a:cubicBezTo>
                    <a:cubicBezTo>
                      <a:pt x="1153" y="452"/>
                      <a:pt x="1157" y="481"/>
                      <a:pt x="1157" y="512"/>
                    </a:cubicBezTo>
                    <a:cubicBezTo>
                      <a:pt x="1157" y="542"/>
                      <a:pt x="1143" y="563"/>
                      <a:pt x="1113" y="575"/>
                    </a:cubicBezTo>
                    <a:cubicBezTo>
                      <a:pt x="1132" y="582"/>
                      <a:pt x="1147" y="587"/>
                      <a:pt x="1165" y="594"/>
                    </a:cubicBezTo>
                    <a:close/>
                    <a:moveTo>
                      <a:pt x="1555" y="1540"/>
                    </a:moveTo>
                    <a:cubicBezTo>
                      <a:pt x="1563" y="1484"/>
                      <a:pt x="1574" y="1430"/>
                      <a:pt x="1579" y="1376"/>
                    </a:cubicBezTo>
                    <a:cubicBezTo>
                      <a:pt x="1585" y="1299"/>
                      <a:pt x="1573" y="1224"/>
                      <a:pt x="1524" y="1159"/>
                    </a:cubicBezTo>
                    <a:cubicBezTo>
                      <a:pt x="1504" y="1132"/>
                      <a:pt x="1481" y="1110"/>
                      <a:pt x="1448" y="1100"/>
                    </a:cubicBezTo>
                    <a:cubicBezTo>
                      <a:pt x="1443" y="1098"/>
                      <a:pt x="1436" y="1101"/>
                      <a:pt x="1429" y="1102"/>
                    </a:cubicBezTo>
                    <a:cubicBezTo>
                      <a:pt x="1433" y="1107"/>
                      <a:pt x="1436" y="1114"/>
                      <a:pt x="1441" y="1116"/>
                    </a:cubicBezTo>
                    <a:cubicBezTo>
                      <a:pt x="1486" y="1141"/>
                      <a:pt x="1518" y="1175"/>
                      <a:pt x="1535" y="1223"/>
                    </a:cubicBezTo>
                    <a:cubicBezTo>
                      <a:pt x="1573" y="1330"/>
                      <a:pt x="1559" y="1435"/>
                      <a:pt x="1521" y="1539"/>
                    </a:cubicBezTo>
                    <a:cubicBezTo>
                      <a:pt x="1519" y="1544"/>
                      <a:pt x="1513" y="1548"/>
                      <a:pt x="1509" y="1551"/>
                    </a:cubicBezTo>
                    <a:cubicBezTo>
                      <a:pt x="1478" y="1567"/>
                      <a:pt x="1457" y="1592"/>
                      <a:pt x="1440" y="1622"/>
                    </a:cubicBezTo>
                    <a:cubicBezTo>
                      <a:pt x="1438" y="1627"/>
                      <a:pt x="1438" y="1633"/>
                      <a:pt x="1436" y="1639"/>
                    </a:cubicBezTo>
                    <a:cubicBezTo>
                      <a:pt x="1469" y="1611"/>
                      <a:pt x="1491" y="1573"/>
                      <a:pt x="1535" y="1565"/>
                    </a:cubicBezTo>
                    <a:cubicBezTo>
                      <a:pt x="1577" y="1558"/>
                      <a:pt x="1618" y="1566"/>
                      <a:pt x="1659" y="1578"/>
                    </a:cubicBezTo>
                    <a:cubicBezTo>
                      <a:pt x="1702" y="1590"/>
                      <a:pt x="1721" y="1626"/>
                      <a:pt x="1747" y="1662"/>
                    </a:cubicBezTo>
                    <a:cubicBezTo>
                      <a:pt x="1752" y="1635"/>
                      <a:pt x="1743" y="1619"/>
                      <a:pt x="1732" y="1604"/>
                    </a:cubicBezTo>
                    <a:cubicBezTo>
                      <a:pt x="1709" y="1575"/>
                      <a:pt x="1678" y="1559"/>
                      <a:pt x="1642" y="1552"/>
                    </a:cubicBezTo>
                    <a:cubicBezTo>
                      <a:pt x="1612" y="1546"/>
                      <a:pt x="1582" y="1543"/>
                      <a:pt x="1555" y="1540"/>
                    </a:cubicBezTo>
                    <a:close/>
                    <a:moveTo>
                      <a:pt x="854" y="529"/>
                    </a:moveTo>
                    <a:cubicBezTo>
                      <a:pt x="859" y="521"/>
                      <a:pt x="864" y="515"/>
                      <a:pt x="864" y="508"/>
                    </a:cubicBezTo>
                    <a:cubicBezTo>
                      <a:pt x="864" y="481"/>
                      <a:pt x="865" y="452"/>
                      <a:pt x="859" y="425"/>
                    </a:cubicBezTo>
                    <a:cubicBezTo>
                      <a:pt x="855" y="409"/>
                      <a:pt x="842" y="393"/>
                      <a:pt x="830" y="381"/>
                    </a:cubicBezTo>
                    <a:cubicBezTo>
                      <a:pt x="806" y="359"/>
                      <a:pt x="765" y="362"/>
                      <a:pt x="746" y="387"/>
                    </a:cubicBezTo>
                    <a:cubicBezTo>
                      <a:pt x="714" y="431"/>
                      <a:pt x="695" y="535"/>
                      <a:pt x="759" y="587"/>
                    </a:cubicBezTo>
                    <a:cubicBezTo>
                      <a:pt x="765" y="584"/>
                      <a:pt x="772" y="579"/>
                      <a:pt x="780" y="575"/>
                    </a:cubicBezTo>
                    <a:cubicBezTo>
                      <a:pt x="737" y="547"/>
                      <a:pt x="738" y="506"/>
                      <a:pt x="746" y="465"/>
                    </a:cubicBezTo>
                    <a:cubicBezTo>
                      <a:pt x="750" y="440"/>
                      <a:pt x="774" y="420"/>
                      <a:pt x="795" y="420"/>
                    </a:cubicBezTo>
                    <a:cubicBezTo>
                      <a:pt x="816" y="420"/>
                      <a:pt x="834" y="435"/>
                      <a:pt x="841" y="462"/>
                    </a:cubicBezTo>
                    <a:cubicBezTo>
                      <a:pt x="846" y="483"/>
                      <a:pt x="850" y="505"/>
                      <a:pt x="854" y="529"/>
                    </a:cubicBezTo>
                    <a:close/>
                    <a:moveTo>
                      <a:pt x="1135" y="497"/>
                    </a:moveTo>
                    <a:cubicBezTo>
                      <a:pt x="1125" y="437"/>
                      <a:pt x="1116" y="428"/>
                      <a:pt x="1091" y="446"/>
                    </a:cubicBezTo>
                    <a:cubicBezTo>
                      <a:pt x="1106" y="463"/>
                      <a:pt x="1120" y="480"/>
                      <a:pt x="1135" y="497"/>
                    </a:cubicBezTo>
                    <a:close/>
                    <a:moveTo>
                      <a:pt x="803" y="459"/>
                    </a:moveTo>
                    <a:cubicBezTo>
                      <a:pt x="806" y="470"/>
                      <a:pt x="809" y="480"/>
                      <a:pt x="812" y="490"/>
                    </a:cubicBezTo>
                    <a:cubicBezTo>
                      <a:pt x="813" y="492"/>
                      <a:pt x="817" y="495"/>
                      <a:pt x="820" y="496"/>
                    </a:cubicBezTo>
                    <a:cubicBezTo>
                      <a:pt x="821" y="496"/>
                      <a:pt x="825" y="492"/>
                      <a:pt x="826" y="490"/>
                    </a:cubicBezTo>
                    <a:cubicBezTo>
                      <a:pt x="829" y="476"/>
                      <a:pt x="818" y="448"/>
                      <a:pt x="805" y="441"/>
                    </a:cubicBezTo>
                    <a:cubicBezTo>
                      <a:pt x="800" y="439"/>
                      <a:pt x="793" y="436"/>
                      <a:pt x="789" y="439"/>
                    </a:cubicBezTo>
                    <a:cubicBezTo>
                      <a:pt x="785" y="442"/>
                      <a:pt x="783" y="449"/>
                      <a:pt x="779" y="456"/>
                    </a:cubicBezTo>
                    <a:cubicBezTo>
                      <a:pt x="789" y="457"/>
                      <a:pt x="795" y="458"/>
                      <a:pt x="803" y="459"/>
                    </a:cubicBezTo>
                    <a:close/>
                    <a:moveTo>
                      <a:pt x="869" y="551"/>
                    </a:moveTo>
                    <a:cubicBezTo>
                      <a:pt x="863" y="557"/>
                      <a:pt x="861" y="568"/>
                      <a:pt x="858" y="576"/>
                    </a:cubicBezTo>
                    <a:cubicBezTo>
                      <a:pt x="862" y="578"/>
                      <a:pt x="869" y="582"/>
                      <a:pt x="871" y="581"/>
                    </a:cubicBezTo>
                    <a:cubicBezTo>
                      <a:pt x="884" y="573"/>
                      <a:pt x="896" y="564"/>
                      <a:pt x="897" y="543"/>
                    </a:cubicBezTo>
                    <a:cubicBezTo>
                      <a:pt x="885" y="546"/>
                      <a:pt x="874" y="546"/>
                      <a:pt x="869" y="551"/>
                    </a:cubicBezTo>
                    <a:close/>
                    <a:moveTo>
                      <a:pt x="947" y="580"/>
                    </a:moveTo>
                    <a:cubicBezTo>
                      <a:pt x="949" y="582"/>
                      <a:pt x="957" y="581"/>
                      <a:pt x="961" y="579"/>
                    </a:cubicBezTo>
                    <a:cubicBezTo>
                      <a:pt x="964" y="578"/>
                      <a:pt x="965" y="571"/>
                      <a:pt x="964" y="568"/>
                    </a:cubicBezTo>
                    <a:cubicBezTo>
                      <a:pt x="956" y="555"/>
                      <a:pt x="947" y="543"/>
                      <a:pt x="922" y="545"/>
                    </a:cubicBezTo>
                    <a:cubicBezTo>
                      <a:pt x="932" y="559"/>
                      <a:pt x="939" y="570"/>
                      <a:pt x="947" y="5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59" name="Freeform 22"/>
            <p:cNvSpPr>
              <a:spLocks noChangeAspect="1" noEditPoints="1"/>
            </p:cNvSpPr>
            <p:nvPr/>
          </p:nvSpPr>
          <p:spPr bwMode="auto">
            <a:xfrm>
              <a:off x="5959000" y="3319392"/>
              <a:ext cx="1615756" cy="231516"/>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0" name="Freeform 5"/>
            <p:cNvSpPr>
              <a:spLocks noChangeAspect="1" noEditPoints="1"/>
            </p:cNvSpPr>
            <p:nvPr/>
          </p:nvSpPr>
          <p:spPr bwMode="auto">
            <a:xfrm>
              <a:off x="8041624" y="3246184"/>
              <a:ext cx="321326" cy="377932"/>
            </a:xfrm>
            <a:custGeom>
              <a:avLst/>
              <a:gdLst>
                <a:gd name="T0" fmla="*/ 1849 w 2001"/>
                <a:gd name="T1" fmla="*/ 1837 h 2354"/>
                <a:gd name="T2" fmla="*/ 1927 w 2001"/>
                <a:gd name="T3" fmla="*/ 2044 h 2354"/>
                <a:gd name="T4" fmla="*/ 1268 w 2001"/>
                <a:gd name="T5" fmla="*/ 2229 h 2354"/>
                <a:gd name="T6" fmla="*/ 556 w 2001"/>
                <a:gd name="T7" fmla="*/ 2305 h 2354"/>
                <a:gd name="T8" fmla="*/ 28 w 2001"/>
                <a:gd name="T9" fmla="*/ 2069 h 2354"/>
                <a:gd name="T10" fmla="*/ 149 w 2001"/>
                <a:gd name="T11" fmla="*/ 1705 h 2354"/>
                <a:gd name="T12" fmla="*/ 284 w 2001"/>
                <a:gd name="T13" fmla="*/ 1607 h 2354"/>
                <a:gd name="T14" fmla="*/ 530 w 2001"/>
                <a:gd name="T15" fmla="*/ 989 h 2354"/>
                <a:gd name="T16" fmla="*/ 730 w 2001"/>
                <a:gd name="T17" fmla="*/ 110 h 2354"/>
                <a:gd name="T18" fmla="*/ 1368 w 2001"/>
                <a:gd name="T19" fmla="*/ 442 h 2354"/>
                <a:gd name="T20" fmla="*/ 1771 w 2001"/>
                <a:gd name="T21" fmla="*/ 1385 h 2354"/>
                <a:gd name="T22" fmla="*/ 1427 w 2001"/>
                <a:gd name="T23" fmla="*/ 1351 h 2354"/>
                <a:gd name="T24" fmla="*/ 1189 w 2001"/>
                <a:gd name="T25" fmla="*/ 766 h 2354"/>
                <a:gd name="T26" fmla="*/ 804 w 2001"/>
                <a:gd name="T27" fmla="*/ 824 h 2354"/>
                <a:gd name="T28" fmla="*/ 588 w 2001"/>
                <a:gd name="T29" fmla="*/ 1211 h 2354"/>
                <a:gd name="T30" fmla="*/ 445 w 2001"/>
                <a:gd name="T31" fmla="*/ 1486 h 2354"/>
                <a:gd name="T32" fmla="*/ 539 w 2001"/>
                <a:gd name="T33" fmla="*/ 1152 h 2354"/>
                <a:gd name="T34" fmla="*/ 722 w 2001"/>
                <a:gd name="T35" fmla="*/ 1793 h 2354"/>
                <a:gd name="T36" fmla="*/ 820 w 2001"/>
                <a:gd name="T37" fmla="*/ 2068 h 2354"/>
                <a:gd name="T38" fmla="*/ 1336 w 2001"/>
                <a:gd name="T39" fmla="*/ 1643 h 2354"/>
                <a:gd name="T40" fmla="*/ 747 w 2001"/>
                <a:gd name="T41" fmla="*/ 2146 h 2354"/>
                <a:gd name="T42" fmla="*/ 347 w 2001"/>
                <a:gd name="T43" fmla="*/ 1610 h 2354"/>
                <a:gd name="T44" fmla="*/ 81 w 2001"/>
                <a:gd name="T45" fmla="*/ 1796 h 2354"/>
                <a:gd name="T46" fmla="*/ 60 w 2001"/>
                <a:gd name="T47" fmla="*/ 2141 h 2354"/>
                <a:gd name="T48" fmla="*/ 648 w 2001"/>
                <a:gd name="T49" fmla="*/ 2291 h 2354"/>
                <a:gd name="T50" fmla="*/ 1650 w 2001"/>
                <a:gd name="T51" fmla="*/ 2194 h 2354"/>
                <a:gd name="T52" fmla="*/ 1889 w 2001"/>
                <a:gd name="T53" fmla="*/ 1895 h 2354"/>
                <a:gd name="T54" fmla="*/ 1729 w 2001"/>
                <a:gd name="T55" fmla="*/ 1693 h 2354"/>
                <a:gd name="T56" fmla="*/ 1396 w 2001"/>
                <a:gd name="T57" fmla="*/ 1647 h 2354"/>
                <a:gd name="T58" fmla="*/ 1328 w 2001"/>
                <a:gd name="T59" fmla="*/ 2039 h 2354"/>
                <a:gd name="T60" fmla="*/ 741 w 2001"/>
                <a:gd name="T61" fmla="*/ 715 h 2354"/>
                <a:gd name="T62" fmla="*/ 1173 w 2001"/>
                <a:gd name="T63" fmla="*/ 703 h 2354"/>
                <a:gd name="T64" fmla="*/ 1027 w 2001"/>
                <a:gd name="T65" fmla="*/ 555 h 2354"/>
                <a:gd name="T66" fmla="*/ 737 w 2001"/>
                <a:gd name="T67" fmla="*/ 679 h 2354"/>
                <a:gd name="T68" fmla="*/ 1127 w 2001"/>
                <a:gd name="T69" fmla="*/ 671 h 2354"/>
                <a:gd name="T70" fmla="*/ 1165 w 2001"/>
                <a:gd name="T71" fmla="*/ 594 h 2354"/>
                <a:gd name="T72" fmla="*/ 1010 w 2001"/>
                <a:gd name="T73" fmla="*/ 530 h 2354"/>
                <a:gd name="T74" fmla="*/ 1129 w 2001"/>
                <a:gd name="T75" fmla="*/ 430 h 2354"/>
                <a:gd name="T76" fmla="*/ 1555 w 2001"/>
                <a:gd name="T77" fmla="*/ 1540 h 2354"/>
                <a:gd name="T78" fmla="*/ 1429 w 2001"/>
                <a:gd name="T79" fmla="*/ 1102 h 2354"/>
                <a:gd name="T80" fmla="*/ 1509 w 2001"/>
                <a:gd name="T81" fmla="*/ 1551 h 2354"/>
                <a:gd name="T82" fmla="*/ 1659 w 2001"/>
                <a:gd name="T83" fmla="*/ 1578 h 2354"/>
                <a:gd name="T84" fmla="*/ 1555 w 2001"/>
                <a:gd name="T85" fmla="*/ 1540 h 2354"/>
                <a:gd name="T86" fmla="*/ 830 w 2001"/>
                <a:gd name="T87" fmla="*/ 381 h 2354"/>
                <a:gd name="T88" fmla="*/ 746 w 2001"/>
                <a:gd name="T89" fmla="*/ 465 h 2354"/>
                <a:gd name="T90" fmla="*/ 1135 w 2001"/>
                <a:gd name="T91" fmla="*/ 497 h 2354"/>
                <a:gd name="T92" fmla="*/ 812 w 2001"/>
                <a:gd name="T93" fmla="*/ 490 h 2354"/>
                <a:gd name="T94" fmla="*/ 789 w 2001"/>
                <a:gd name="T95" fmla="*/ 439 h 2354"/>
                <a:gd name="T96" fmla="*/ 858 w 2001"/>
                <a:gd name="T97" fmla="*/ 576 h 2354"/>
                <a:gd name="T98" fmla="*/ 947 w 2001"/>
                <a:gd name="T99" fmla="*/ 580 h 2354"/>
                <a:gd name="T100" fmla="*/ 947 w 2001"/>
                <a:gd name="T101" fmla="*/ 580 h 2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1" h="2354">
                  <a:moveTo>
                    <a:pt x="1757" y="1651"/>
                  </a:moveTo>
                  <a:cubicBezTo>
                    <a:pt x="1780" y="1654"/>
                    <a:pt x="1791" y="1669"/>
                    <a:pt x="1796" y="1687"/>
                  </a:cubicBezTo>
                  <a:cubicBezTo>
                    <a:pt x="1804" y="1718"/>
                    <a:pt x="1811" y="1749"/>
                    <a:pt x="1816" y="1781"/>
                  </a:cubicBezTo>
                  <a:cubicBezTo>
                    <a:pt x="1820" y="1805"/>
                    <a:pt x="1830" y="1824"/>
                    <a:pt x="1849" y="1837"/>
                  </a:cubicBezTo>
                  <a:cubicBezTo>
                    <a:pt x="1872" y="1853"/>
                    <a:pt x="1896" y="1868"/>
                    <a:pt x="1920" y="1882"/>
                  </a:cubicBezTo>
                  <a:cubicBezTo>
                    <a:pt x="1930" y="1888"/>
                    <a:pt x="1941" y="1893"/>
                    <a:pt x="1951" y="1900"/>
                  </a:cubicBezTo>
                  <a:cubicBezTo>
                    <a:pt x="1996" y="1930"/>
                    <a:pt x="2001" y="1985"/>
                    <a:pt x="1959" y="2022"/>
                  </a:cubicBezTo>
                  <a:cubicBezTo>
                    <a:pt x="1950" y="2031"/>
                    <a:pt x="1939" y="2039"/>
                    <a:pt x="1927" y="2044"/>
                  </a:cubicBezTo>
                  <a:cubicBezTo>
                    <a:pt x="1824" y="2085"/>
                    <a:pt x="1735" y="2147"/>
                    <a:pt x="1653" y="2221"/>
                  </a:cubicBezTo>
                  <a:cubicBezTo>
                    <a:pt x="1621" y="2250"/>
                    <a:pt x="1587" y="2276"/>
                    <a:pt x="1552" y="2302"/>
                  </a:cubicBezTo>
                  <a:cubicBezTo>
                    <a:pt x="1482" y="2354"/>
                    <a:pt x="1335" y="2331"/>
                    <a:pt x="1286" y="2242"/>
                  </a:cubicBezTo>
                  <a:cubicBezTo>
                    <a:pt x="1283" y="2236"/>
                    <a:pt x="1275" y="2229"/>
                    <a:pt x="1268" y="2229"/>
                  </a:cubicBezTo>
                  <a:cubicBezTo>
                    <a:pt x="1167" y="2221"/>
                    <a:pt x="1067" y="2212"/>
                    <a:pt x="966" y="2209"/>
                  </a:cubicBezTo>
                  <a:cubicBezTo>
                    <a:pt x="900" y="2207"/>
                    <a:pt x="834" y="2217"/>
                    <a:pt x="773" y="2245"/>
                  </a:cubicBezTo>
                  <a:cubicBezTo>
                    <a:pt x="767" y="2247"/>
                    <a:pt x="762" y="2250"/>
                    <a:pt x="758" y="2254"/>
                  </a:cubicBezTo>
                  <a:cubicBezTo>
                    <a:pt x="702" y="2317"/>
                    <a:pt x="632" y="2327"/>
                    <a:pt x="556" y="2305"/>
                  </a:cubicBezTo>
                  <a:cubicBezTo>
                    <a:pt x="495" y="2288"/>
                    <a:pt x="436" y="2265"/>
                    <a:pt x="375" y="2249"/>
                  </a:cubicBezTo>
                  <a:cubicBezTo>
                    <a:pt x="291" y="2226"/>
                    <a:pt x="206" y="2208"/>
                    <a:pt x="121" y="2188"/>
                  </a:cubicBezTo>
                  <a:cubicBezTo>
                    <a:pt x="100" y="2183"/>
                    <a:pt x="79" y="2176"/>
                    <a:pt x="59" y="2168"/>
                  </a:cubicBezTo>
                  <a:cubicBezTo>
                    <a:pt x="15" y="2150"/>
                    <a:pt x="0" y="2122"/>
                    <a:pt x="28" y="2069"/>
                  </a:cubicBezTo>
                  <a:cubicBezTo>
                    <a:pt x="35" y="2057"/>
                    <a:pt x="42" y="2044"/>
                    <a:pt x="50" y="2032"/>
                  </a:cubicBezTo>
                  <a:cubicBezTo>
                    <a:pt x="72" y="1997"/>
                    <a:pt x="74" y="1960"/>
                    <a:pt x="68" y="1920"/>
                  </a:cubicBezTo>
                  <a:cubicBezTo>
                    <a:pt x="61" y="1875"/>
                    <a:pt x="48" y="1831"/>
                    <a:pt x="57" y="1784"/>
                  </a:cubicBezTo>
                  <a:cubicBezTo>
                    <a:pt x="66" y="1734"/>
                    <a:pt x="99" y="1705"/>
                    <a:pt x="149" y="1705"/>
                  </a:cubicBezTo>
                  <a:cubicBezTo>
                    <a:pt x="170" y="1705"/>
                    <a:pt x="191" y="1706"/>
                    <a:pt x="213" y="1705"/>
                  </a:cubicBezTo>
                  <a:cubicBezTo>
                    <a:pt x="235" y="1705"/>
                    <a:pt x="252" y="1696"/>
                    <a:pt x="260" y="1673"/>
                  </a:cubicBezTo>
                  <a:cubicBezTo>
                    <a:pt x="266" y="1654"/>
                    <a:pt x="276" y="1635"/>
                    <a:pt x="283" y="1616"/>
                  </a:cubicBezTo>
                  <a:cubicBezTo>
                    <a:pt x="285" y="1614"/>
                    <a:pt x="285" y="1610"/>
                    <a:pt x="284" y="1607"/>
                  </a:cubicBezTo>
                  <a:cubicBezTo>
                    <a:pt x="270" y="1565"/>
                    <a:pt x="283" y="1525"/>
                    <a:pt x="299" y="1487"/>
                  </a:cubicBezTo>
                  <a:cubicBezTo>
                    <a:pt x="316" y="1450"/>
                    <a:pt x="335" y="1415"/>
                    <a:pt x="355" y="1379"/>
                  </a:cubicBezTo>
                  <a:cubicBezTo>
                    <a:pt x="393" y="1314"/>
                    <a:pt x="420" y="1244"/>
                    <a:pt x="436" y="1170"/>
                  </a:cubicBezTo>
                  <a:cubicBezTo>
                    <a:pt x="452" y="1101"/>
                    <a:pt x="485" y="1043"/>
                    <a:pt x="530" y="989"/>
                  </a:cubicBezTo>
                  <a:cubicBezTo>
                    <a:pt x="570" y="940"/>
                    <a:pt x="611" y="890"/>
                    <a:pt x="648" y="839"/>
                  </a:cubicBezTo>
                  <a:cubicBezTo>
                    <a:pt x="684" y="789"/>
                    <a:pt x="692" y="731"/>
                    <a:pt x="688" y="669"/>
                  </a:cubicBezTo>
                  <a:cubicBezTo>
                    <a:pt x="679" y="553"/>
                    <a:pt x="670" y="437"/>
                    <a:pt x="667" y="321"/>
                  </a:cubicBezTo>
                  <a:cubicBezTo>
                    <a:pt x="665" y="245"/>
                    <a:pt x="683" y="173"/>
                    <a:pt x="730" y="110"/>
                  </a:cubicBezTo>
                  <a:cubicBezTo>
                    <a:pt x="770" y="57"/>
                    <a:pt x="821" y="27"/>
                    <a:pt x="886" y="15"/>
                  </a:cubicBezTo>
                  <a:cubicBezTo>
                    <a:pt x="962" y="2"/>
                    <a:pt x="1037" y="0"/>
                    <a:pt x="1111" y="21"/>
                  </a:cubicBezTo>
                  <a:cubicBezTo>
                    <a:pt x="1234" y="56"/>
                    <a:pt x="1312" y="136"/>
                    <a:pt x="1340" y="261"/>
                  </a:cubicBezTo>
                  <a:cubicBezTo>
                    <a:pt x="1353" y="320"/>
                    <a:pt x="1360" y="381"/>
                    <a:pt x="1368" y="442"/>
                  </a:cubicBezTo>
                  <a:cubicBezTo>
                    <a:pt x="1378" y="513"/>
                    <a:pt x="1384" y="585"/>
                    <a:pt x="1394" y="656"/>
                  </a:cubicBezTo>
                  <a:cubicBezTo>
                    <a:pt x="1403" y="721"/>
                    <a:pt x="1435" y="778"/>
                    <a:pt x="1472" y="831"/>
                  </a:cubicBezTo>
                  <a:cubicBezTo>
                    <a:pt x="1521" y="902"/>
                    <a:pt x="1574" y="971"/>
                    <a:pt x="1624" y="1041"/>
                  </a:cubicBezTo>
                  <a:cubicBezTo>
                    <a:pt x="1698" y="1145"/>
                    <a:pt x="1749" y="1259"/>
                    <a:pt x="1771" y="1385"/>
                  </a:cubicBezTo>
                  <a:cubicBezTo>
                    <a:pt x="1786" y="1474"/>
                    <a:pt x="1785" y="1563"/>
                    <a:pt x="1757" y="1651"/>
                  </a:cubicBezTo>
                  <a:close/>
                  <a:moveTo>
                    <a:pt x="1426" y="1635"/>
                  </a:moveTo>
                  <a:cubicBezTo>
                    <a:pt x="1428" y="1613"/>
                    <a:pt x="1431" y="1593"/>
                    <a:pt x="1431" y="1572"/>
                  </a:cubicBezTo>
                  <a:cubicBezTo>
                    <a:pt x="1431" y="1499"/>
                    <a:pt x="1434" y="1424"/>
                    <a:pt x="1427" y="1351"/>
                  </a:cubicBezTo>
                  <a:cubicBezTo>
                    <a:pt x="1420" y="1269"/>
                    <a:pt x="1392" y="1193"/>
                    <a:pt x="1342" y="1126"/>
                  </a:cubicBezTo>
                  <a:cubicBezTo>
                    <a:pt x="1306" y="1078"/>
                    <a:pt x="1280" y="1024"/>
                    <a:pt x="1280" y="961"/>
                  </a:cubicBezTo>
                  <a:cubicBezTo>
                    <a:pt x="1280" y="955"/>
                    <a:pt x="1276" y="948"/>
                    <a:pt x="1274" y="942"/>
                  </a:cubicBezTo>
                  <a:cubicBezTo>
                    <a:pt x="1245" y="884"/>
                    <a:pt x="1217" y="825"/>
                    <a:pt x="1189" y="766"/>
                  </a:cubicBezTo>
                  <a:cubicBezTo>
                    <a:pt x="1184" y="755"/>
                    <a:pt x="1178" y="744"/>
                    <a:pt x="1173" y="731"/>
                  </a:cubicBezTo>
                  <a:cubicBezTo>
                    <a:pt x="1141" y="755"/>
                    <a:pt x="1111" y="778"/>
                    <a:pt x="1080" y="799"/>
                  </a:cubicBezTo>
                  <a:cubicBezTo>
                    <a:pt x="1022" y="837"/>
                    <a:pt x="960" y="866"/>
                    <a:pt x="887" y="860"/>
                  </a:cubicBezTo>
                  <a:cubicBezTo>
                    <a:pt x="855" y="857"/>
                    <a:pt x="827" y="849"/>
                    <a:pt x="804" y="824"/>
                  </a:cubicBezTo>
                  <a:cubicBezTo>
                    <a:pt x="791" y="810"/>
                    <a:pt x="775" y="799"/>
                    <a:pt x="764" y="790"/>
                  </a:cubicBezTo>
                  <a:cubicBezTo>
                    <a:pt x="750" y="825"/>
                    <a:pt x="736" y="860"/>
                    <a:pt x="721" y="894"/>
                  </a:cubicBezTo>
                  <a:cubicBezTo>
                    <a:pt x="700" y="942"/>
                    <a:pt x="672" y="987"/>
                    <a:pt x="660" y="1037"/>
                  </a:cubicBezTo>
                  <a:cubicBezTo>
                    <a:pt x="645" y="1099"/>
                    <a:pt x="615" y="1154"/>
                    <a:pt x="588" y="1211"/>
                  </a:cubicBezTo>
                  <a:cubicBezTo>
                    <a:pt x="582" y="1223"/>
                    <a:pt x="576" y="1234"/>
                    <a:pt x="570" y="1246"/>
                  </a:cubicBezTo>
                  <a:cubicBezTo>
                    <a:pt x="533" y="1322"/>
                    <a:pt x="503" y="1399"/>
                    <a:pt x="496" y="1483"/>
                  </a:cubicBezTo>
                  <a:cubicBezTo>
                    <a:pt x="493" y="1514"/>
                    <a:pt x="495" y="1545"/>
                    <a:pt x="495" y="1578"/>
                  </a:cubicBezTo>
                  <a:cubicBezTo>
                    <a:pt x="462" y="1555"/>
                    <a:pt x="447" y="1524"/>
                    <a:pt x="445" y="1486"/>
                  </a:cubicBezTo>
                  <a:cubicBezTo>
                    <a:pt x="444" y="1436"/>
                    <a:pt x="455" y="1388"/>
                    <a:pt x="471" y="1342"/>
                  </a:cubicBezTo>
                  <a:cubicBezTo>
                    <a:pt x="495" y="1274"/>
                    <a:pt x="524" y="1208"/>
                    <a:pt x="570" y="1151"/>
                  </a:cubicBezTo>
                  <a:cubicBezTo>
                    <a:pt x="563" y="1146"/>
                    <a:pt x="556" y="1143"/>
                    <a:pt x="550" y="1140"/>
                  </a:cubicBezTo>
                  <a:cubicBezTo>
                    <a:pt x="546" y="1144"/>
                    <a:pt x="542" y="1148"/>
                    <a:pt x="539" y="1152"/>
                  </a:cubicBezTo>
                  <a:cubicBezTo>
                    <a:pt x="489" y="1238"/>
                    <a:pt x="446" y="1326"/>
                    <a:pt x="426" y="1423"/>
                  </a:cubicBezTo>
                  <a:cubicBezTo>
                    <a:pt x="412" y="1486"/>
                    <a:pt x="419" y="1547"/>
                    <a:pt x="471" y="1592"/>
                  </a:cubicBezTo>
                  <a:cubicBezTo>
                    <a:pt x="510" y="1626"/>
                    <a:pt x="551" y="1659"/>
                    <a:pt x="594" y="1688"/>
                  </a:cubicBezTo>
                  <a:cubicBezTo>
                    <a:pt x="640" y="1719"/>
                    <a:pt x="684" y="1753"/>
                    <a:pt x="722" y="1793"/>
                  </a:cubicBezTo>
                  <a:cubicBezTo>
                    <a:pt x="739" y="1812"/>
                    <a:pt x="756" y="1832"/>
                    <a:pt x="770" y="1853"/>
                  </a:cubicBezTo>
                  <a:cubicBezTo>
                    <a:pt x="788" y="1880"/>
                    <a:pt x="785" y="1902"/>
                    <a:pt x="761" y="1923"/>
                  </a:cubicBezTo>
                  <a:cubicBezTo>
                    <a:pt x="741" y="1940"/>
                    <a:pt x="719" y="1953"/>
                    <a:pt x="697" y="1969"/>
                  </a:cubicBezTo>
                  <a:cubicBezTo>
                    <a:pt x="713" y="2027"/>
                    <a:pt x="759" y="2058"/>
                    <a:pt x="820" y="2068"/>
                  </a:cubicBezTo>
                  <a:cubicBezTo>
                    <a:pt x="1005" y="2098"/>
                    <a:pt x="1161" y="2048"/>
                    <a:pt x="1285" y="1903"/>
                  </a:cubicBezTo>
                  <a:cubicBezTo>
                    <a:pt x="1310" y="1875"/>
                    <a:pt x="1311" y="1846"/>
                    <a:pt x="1309" y="1813"/>
                  </a:cubicBezTo>
                  <a:cubicBezTo>
                    <a:pt x="1307" y="1781"/>
                    <a:pt x="1303" y="1748"/>
                    <a:pt x="1307" y="1716"/>
                  </a:cubicBezTo>
                  <a:cubicBezTo>
                    <a:pt x="1311" y="1691"/>
                    <a:pt x="1323" y="1665"/>
                    <a:pt x="1336" y="1643"/>
                  </a:cubicBezTo>
                  <a:cubicBezTo>
                    <a:pt x="1352" y="1619"/>
                    <a:pt x="1376" y="1614"/>
                    <a:pt x="1404" y="1625"/>
                  </a:cubicBezTo>
                  <a:cubicBezTo>
                    <a:pt x="1410" y="1627"/>
                    <a:pt x="1417" y="1631"/>
                    <a:pt x="1426" y="1635"/>
                  </a:cubicBezTo>
                  <a:close/>
                  <a:moveTo>
                    <a:pt x="750" y="2178"/>
                  </a:moveTo>
                  <a:cubicBezTo>
                    <a:pt x="749" y="2167"/>
                    <a:pt x="749" y="2157"/>
                    <a:pt x="747" y="2146"/>
                  </a:cubicBezTo>
                  <a:cubicBezTo>
                    <a:pt x="737" y="2084"/>
                    <a:pt x="710" y="2028"/>
                    <a:pt x="674" y="1978"/>
                  </a:cubicBezTo>
                  <a:cubicBezTo>
                    <a:pt x="605" y="1882"/>
                    <a:pt x="537" y="1786"/>
                    <a:pt x="476" y="1685"/>
                  </a:cubicBezTo>
                  <a:cubicBezTo>
                    <a:pt x="457" y="1651"/>
                    <a:pt x="427" y="1625"/>
                    <a:pt x="389" y="1612"/>
                  </a:cubicBezTo>
                  <a:cubicBezTo>
                    <a:pt x="376" y="1608"/>
                    <a:pt x="360" y="1608"/>
                    <a:pt x="347" y="1610"/>
                  </a:cubicBezTo>
                  <a:cubicBezTo>
                    <a:pt x="309" y="1619"/>
                    <a:pt x="289" y="1645"/>
                    <a:pt x="285" y="1682"/>
                  </a:cubicBezTo>
                  <a:cubicBezTo>
                    <a:pt x="282" y="1706"/>
                    <a:pt x="271" y="1722"/>
                    <a:pt x="245" y="1724"/>
                  </a:cubicBezTo>
                  <a:cubicBezTo>
                    <a:pt x="214" y="1727"/>
                    <a:pt x="183" y="1729"/>
                    <a:pt x="152" y="1731"/>
                  </a:cubicBezTo>
                  <a:cubicBezTo>
                    <a:pt x="107" y="1735"/>
                    <a:pt x="86" y="1750"/>
                    <a:pt x="81" y="1796"/>
                  </a:cubicBezTo>
                  <a:cubicBezTo>
                    <a:pt x="78" y="1823"/>
                    <a:pt x="82" y="1852"/>
                    <a:pt x="88" y="1879"/>
                  </a:cubicBezTo>
                  <a:cubicBezTo>
                    <a:pt x="102" y="1940"/>
                    <a:pt x="97" y="1997"/>
                    <a:pt x="62" y="2051"/>
                  </a:cubicBezTo>
                  <a:cubicBezTo>
                    <a:pt x="54" y="2064"/>
                    <a:pt x="48" y="2078"/>
                    <a:pt x="43" y="2093"/>
                  </a:cubicBezTo>
                  <a:cubicBezTo>
                    <a:pt x="35" y="2116"/>
                    <a:pt x="38" y="2130"/>
                    <a:pt x="60" y="2141"/>
                  </a:cubicBezTo>
                  <a:cubicBezTo>
                    <a:pt x="83" y="2153"/>
                    <a:pt x="108" y="2162"/>
                    <a:pt x="133" y="2168"/>
                  </a:cubicBezTo>
                  <a:cubicBezTo>
                    <a:pt x="204" y="2185"/>
                    <a:pt x="277" y="2197"/>
                    <a:pt x="348" y="2217"/>
                  </a:cubicBezTo>
                  <a:cubicBezTo>
                    <a:pt x="423" y="2238"/>
                    <a:pt x="495" y="2267"/>
                    <a:pt x="570" y="2289"/>
                  </a:cubicBezTo>
                  <a:cubicBezTo>
                    <a:pt x="594" y="2296"/>
                    <a:pt x="623" y="2296"/>
                    <a:pt x="648" y="2291"/>
                  </a:cubicBezTo>
                  <a:cubicBezTo>
                    <a:pt x="710" y="2278"/>
                    <a:pt x="749" y="2231"/>
                    <a:pt x="750" y="2178"/>
                  </a:cubicBezTo>
                  <a:close/>
                  <a:moveTo>
                    <a:pt x="1452" y="2307"/>
                  </a:moveTo>
                  <a:cubicBezTo>
                    <a:pt x="1483" y="2304"/>
                    <a:pt x="1518" y="2299"/>
                    <a:pt x="1548" y="2276"/>
                  </a:cubicBezTo>
                  <a:cubicBezTo>
                    <a:pt x="1582" y="2248"/>
                    <a:pt x="1618" y="2222"/>
                    <a:pt x="1650" y="2194"/>
                  </a:cubicBezTo>
                  <a:cubicBezTo>
                    <a:pt x="1706" y="2145"/>
                    <a:pt x="1762" y="2099"/>
                    <a:pt x="1829" y="2067"/>
                  </a:cubicBezTo>
                  <a:cubicBezTo>
                    <a:pt x="1861" y="2052"/>
                    <a:pt x="1894" y="2040"/>
                    <a:pt x="1925" y="2023"/>
                  </a:cubicBezTo>
                  <a:cubicBezTo>
                    <a:pt x="1963" y="2002"/>
                    <a:pt x="1968" y="1957"/>
                    <a:pt x="1937" y="1927"/>
                  </a:cubicBezTo>
                  <a:cubicBezTo>
                    <a:pt x="1923" y="1914"/>
                    <a:pt x="1907" y="1902"/>
                    <a:pt x="1889" y="1895"/>
                  </a:cubicBezTo>
                  <a:cubicBezTo>
                    <a:pt x="1834" y="1871"/>
                    <a:pt x="1802" y="1830"/>
                    <a:pt x="1789" y="1772"/>
                  </a:cubicBezTo>
                  <a:cubicBezTo>
                    <a:pt x="1783" y="1745"/>
                    <a:pt x="1776" y="1718"/>
                    <a:pt x="1770" y="1691"/>
                  </a:cubicBezTo>
                  <a:cubicBezTo>
                    <a:pt x="1766" y="1674"/>
                    <a:pt x="1756" y="1673"/>
                    <a:pt x="1744" y="1680"/>
                  </a:cubicBezTo>
                  <a:cubicBezTo>
                    <a:pt x="1738" y="1684"/>
                    <a:pt x="1733" y="1689"/>
                    <a:pt x="1729" y="1693"/>
                  </a:cubicBezTo>
                  <a:cubicBezTo>
                    <a:pt x="1700" y="1720"/>
                    <a:pt x="1673" y="1748"/>
                    <a:pt x="1643" y="1774"/>
                  </a:cubicBezTo>
                  <a:cubicBezTo>
                    <a:pt x="1591" y="1819"/>
                    <a:pt x="1470" y="1814"/>
                    <a:pt x="1441" y="1717"/>
                  </a:cubicBezTo>
                  <a:cubicBezTo>
                    <a:pt x="1437" y="1704"/>
                    <a:pt x="1433" y="1691"/>
                    <a:pt x="1429" y="1677"/>
                  </a:cubicBezTo>
                  <a:cubicBezTo>
                    <a:pt x="1425" y="1659"/>
                    <a:pt x="1412" y="1651"/>
                    <a:pt x="1396" y="1647"/>
                  </a:cubicBezTo>
                  <a:cubicBezTo>
                    <a:pt x="1379" y="1643"/>
                    <a:pt x="1364" y="1648"/>
                    <a:pt x="1354" y="1664"/>
                  </a:cubicBezTo>
                  <a:cubicBezTo>
                    <a:pt x="1348" y="1674"/>
                    <a:pt x="1343" y="1685"/>
                    <a:pt x="1341" y="1697"/>
                  </a:cubicBezTo>
                  <a:cubicBezTo>
                    <a:pt x="1338" y="1723"/>
                    <a:pt x="1336" y="1748"/>
                    <a:pt x="1336" y="1774"/>
                  </a:cubicBezTo>
                  <a:cubicBezTo>
                    <a:pt x="1333" y="1863"/>
                    <a:pt x="1333" y="1951"/>
                    <a:pt x="1328" y="2039"/>
                  </a:cubicBezTo>
                  <a:cubicBezTo>
                    <a:pt x="1324" y="2096"/>
                    <a:pt x="1313" y="2151"/>
                    <a:pt x="1306" y="2207"/>
                  </a:cubicBezTo>
                  <a:cubicBezTo>
                    <a:pt x="1305" y="2216"/>
                    <a:pt x="1308" y="2226"/>
                    <a:pt x="1312" y="2233"/>
                  </a:cubicBezTo>
                  <a:cubicBezTo>
                    <a:pt x="1344" y="2282"/>
                    <a:pt x="1389" y="2305"/>
                    <a:pt x="1452" y="2307"/>
                  </a:cubicBezTo>
                  <a:close/>
                  <a:moveTo>
                    <a:pt x="741" y="715"/>
                  </a:moveTo>
                  <a:cubicBezTo>
                    <a:pt x="744" y="721"/>
                    <a:pt x="747" y="728"/>
                    <a:pt x="752" y="733"/>
                  </a:cubicBezTo>
                  <a:cubicBezTo>
                    <a:pt x="766" y="749"/>
                    <a:pt x="780" y="765"/>
                    <a:pt x="796" y="780"/>
                  </a:cubicBezTo>
                  <a:cubicBezTo>
                    <a:pt x="853" y="838"/>
                    <a:pt x="913" y="853"/>
                    <a:pt x="986" y="817"/>
                  </a:cubicBezTo>
                  <a:cubicBezTo>
                    <a:pt x="1051" y="784"/>
                    <a:pt x="1111" y="742"/>
                    <a:pt x="1173" y="703"/>
                  </a:cubicBezTo>
                  <a:cubicBezTo>
                    <a:pt x="1184" y="696"/>
                    <a:pt x="1192" y="684"/>
                    <a:pt x="1198" y="672"/>
                  </a:cubicBezTo>
                  <a:cubicBezTo>
                    <a:pt x="1206" y="657"/>
                    <a:pt x="1208" y="640"/>
                    <a:pt x="1190" y="628"/>
                  </a:cubicBezTo>
                  <a:cubicBezTo>
                    <a:pt x="1175" y="618"/>
                    <a:pt x="1159" y="607"/>
                    <a:pt x="1143" y="600"/>
                  </a:cubicBezTo>
                  <a:cubicBezTo>
                    <a:pt x="1105" y="584"/>
                    <a:pt x="1065" y="572"/>
                    <a:pt x="1027" y="555"/>
                  </a:cubicBezTo>
                  <a:cubicBezTo>
                    <a:pt x="952" y="520"/>
                    <a:pt x="880" y="521"/>
                    <a:pt x="811" y="571"/>
                  </a:cubicBezTo>
                  <a:cubicBezTo>
                    <a:pt x="810" y="571"/>
                    <a:pt x="810" y="571"/>
                    <a:pt x="809" y="572"/>
                  </a:cubicBezTo>
                  <a:cubicBezTo>
                    <a:pt x="785" y="594"/>
                    <a:pt x="759" y="615"/>
                    <a:pt x="737" y="639"/>
                  </a:cubicBezTo>
                  <a:cubicBezTo>
                    <a:pt x="726" y="650"/>
                    <a:pt x="725" y="665"/>
                    <a:pt x="737" y="679"/>
                  </a:cubicBezTo>
                  <a:cubicBezTo>
                    <a:pt x="770" y="717"/>
                    <a:pt x="812" y="741"/>
                    <a:pt x="861" y="748"/>
                  </a:cubicBezTo>
                  <a:cubicBezTo>
                    <a:pt x="919" y="757"/>
                    <a:pt x="971" y="736"/>
                    <a:pt x="1021" y="708"/>
                  </a:cubicBezTo>
                  <a:cubicBezTo>
                    <a:pt x="1054" y="689"/>
                    <a:pt x="1086" y="667"/>
                    <a:pt x="1118" y="646"/>
                  </a:cubicBezTo>
                  <a:cubicBezTo>
                    <a:pt x="1121" y="653"/>
                    <a:pt x="1123" y="659"/>
                    <a:pt x="1127" y="671"/>
                  </a:cubicBezTo>
                  <a:cubicBezTo>
                    <a:pt x="1082" y="695"/>
                    <a:pt x="1036" y="721"/>
                    <a:pt x="989" y="743"/>
                  </a:cubicBezTo>
                  <a:cubicBezTo>
                    <a:pt x="948" y="763"/>
                    <a:pt x="903" y="772"/>
                    <a:pt x="857" y="764"/>
                  </a:cubicBezTo>
                  <a:cubicBezTo>
                    <a:pt x="815" y="756"/>
                    <a:pt x="778" y="737"/>
                    <a:pt x="741" y="715"/>
                  </a:cubicBezTo>
                  <a:close/>
                  <a:moveTo>
                    <a:pt x="1165" y="594"/>
                  </a:moveTo>
                  <a:cubicBezTo>
                    <a:pt x="1176" y="540"/>
                    <a:pt x="1187" y="487"/>
                    <a:pt x="1177" y="432"/>
                  </a:cubicBezTo>
                  <a:cubicBezTo>
                    <a:pt x="1169" y="387"/>
                    <a:pt x="1147" y="362"/>
                    <a:pt x="1106" y="353"/>
                  </a:cubicBezTo>
                  <a:cubicBezTo>
                    <a:pt x="1070" y="346"/>
                    <a:pt x="1014" y="359"/>
                    <a:pt x="999" y="395"/>
                  </a:cubicBezTo>
                  <a:cubicBezTo>
                    <a:pt x="979" y="443"/>
                    <a:pt x="992" y="486"/>
                    <a:pt x="1010" y="530"/>
                  </a:cubicBezTo>
                  <a:cubicBezTo>
                    <a:pt x="1012" y="535"/>
                    <a:pt x="1021" y="537"/>
                    <a:pt x="1029" y="542"/>
                  </a:cubicBezTo>
                  <a:cubicBezTo>
                    <a:pt x="1029" y="514"/>
                    <a:pt x="1027" y="490"/>
                    <a:pt x="1030" y="466"/>
                  </a:cubicBezTo>
                  <a:cubicBezTo>
                    <a:pt x="1032" y="440"/>
                    <a:pt x="1049" y="424"/>
                    <a:pt x="1072" y="415"/>
                  </a:cubicBezTo>
                  <a:cubicBezTo>
                    <a:pt x="1095" y="407"/>
                    <a:pt x="1113" y="415"/>
                    <a:pt x="1129" y="430"/>
                  </a:cubicBezTo>
                  <a:cubicBezTo>
                    <a:pt x="1153" y="452"/>
                    <a:pt x="1157" y="481"/>
                    <a:pt x="1157" y="512"/>
                  </a:cubicBezTo>
                  <a:cubicBezTo>
                    <a:pt x="1157" y="542"/>
                    <a:pt x="1143" y="563"/>
                    <a:pt x="1113" y="575"/>
                  </a:cubicBezTo>
                  <a:cubicBezTo>
                    <a:pt x="1132" y="582"/>
                    <a:pt x="1147" y="587"/>
                    <a:pt x="1165" y="594"/>
                  </a:cubicBezTo>
                  <a:close/>
                  <a:moveTo>
                    <a:pt x="1555" y="1540"/>
                  </a:moveTo>
                  <a:cubicBezTo>
                    <a:pt x="1563" y="1484"/>
                    <a:pt x="1574" y="1430"/>
                    <a:pt x="1579" y="1376"/>
                  </a:cubicBezTo>
                  <a:cubicBezTo>
                    <a:pt x="1585" y="1299"/>
                    <a:pt x="1573" y="1224"/>
                    <a:pt x="1524" y="1159"/>
                  </a:cubicBezTo>
                  <a:cubicBezTo>
                    <a:pt x="1504" y="1132"/>
                    <a:pt x="1481" y="1110"/>
                    <a:pt x="1448" y="1100"/>
                  </a:cubicBezTo>
                  <a:cubicBezTo>
                    <a:pt x="1443" y="1098"/>
                    <a:pt x="1436" y="1101"/>
                    <a:pt x="1429" y="1102"/>
                  </a:cubicBezTo>
                  <a:cubicBezTo>
                    <a:pt x="1433" y="1107"/>
                    <a:pt x="1436" y="1114"/>
                    <a:pt x="1441" y="1116"/>
                  </a:cubicBezTo>
                  <a:cubicBezTo>
                    <a:pt x="1486" y="1141"/>
                    <a:pt x="1518" y="1175"/>
                    <a:pt x="1535" y="1223"/>
                  </a:cubicBezTo>
                  <a:cubicBezTo>
                    <a:pt x="1573" y="1330"/>
                    <a:pt x="1559" y="1435"/>
                    <a:pt x="1521" y="1539"/>
                  </a:cubicBezTo>
                  <a:cubicBezTo>
                    <a:pt x="1519" y="1544"/>
                    <a:pt x="1513" y="1548"/>
                    <a:pt x="1509" y="1551"/>
                  </a:cubicBezTo>
                  <a:cubicBezTo>
                    <a:pt x="1478" y="1567"/>
                    <a:pt x="1457" y="1592"/>
                    <a:pt x="1440" y="1622"/>
                  </a:cubicBezTo>
                  <a:cubicBezTo>
                    <a:pt x="1438" y="1627"/>
                    <a:pt x="1438" y="1633"/>
                    <a:pt x="1436" y="1639"/>
                  </a:cubicBezTo>
                  <a:cubicBezTo>
                    <a:pt x="1469" y="1611"/>
                    <a:pt x="1491" y="1573"/>
                    <a:pt x="1535" y="1565"/>
                  </a:cubicBezTo>
                  <a:cubicBezTo>
                    <a:pt x="1577" y="1558"/>
                    <a:pt x="1618" y="1566"/>
                    <a:pt x="1659" y="1578"/>
                  </a:cubicBezTo>
                  <a:cubicBezTo>
                    <a:pt x="1702" y="1590"/>
                    <a:pt x="1721" y="1626"/>
                    <a:pt x="1747" y="1662"/>
                  </a:cubicBezTo>
                  <a:cubicBezTo>
                    <a:pt x="1752" y="1635"/>
                    <a:pt x="1743" y="1619"/>
                    <a:pt x="1732" y="1604"/>
                  </a:cubicBezTo>
                  <a:cubicBezTo>
                    <a:pt x="1709" y="1575"/>
                    <a:pt x="1678" y="1559"/>
                    <a:pt x="1642" y="1552"/>
                  </a:cubicBezTo>
                  <a:cubicBezTo>
                    <a:pt x="1612" y="1546"/>
                    <a:pt x="1582" y="1543"/>
                    <a:pt x="1555" y="1540"/>
                  </a:cubicBezTo>
                  <a:close/>
                  <a:moveTo>
                    <a:pt x="854" y="529"/>
                  </a:moveTo>
                  <a:cubicBezTo>
                    <a:pt x="859" y="521"/>
                    <a:pt x="864" y="515"/>
                    <a:pt x="864" y="508"/>
                  </a:cubicBezTo>
                  <a:cubicBezTo>
                    <a:pt x="864" y="481"/>
                    <a:pt x="865" y="452"/>
                    <a:pt x="859" y="425"/>
                  </a:cubicBezTo>
                  <a:cubicBezTo>
                    <a:pt x="855" y="409"/>
                    <a:pt x="842" y="393"/>
                    <a:pt x="830" y="381"/>
                  </a:cubicBezTo>
                  <a:cubicBezTo>
                    <a:pt x="806" y="359"/>
                    <a:pt x="765" y="362"/>
                    <a:pt x="746" y="387"/>
                  </a:cubicBezTo>
                  <a:cubicBezTo>
                    <a:pt x="714" y="431"/>
                    <a:pt x="695" y="535"/>
                    <a:pt x="759" y="587"/>
                  </a:cubicBezTo>
                  <a:cubicBezTo>
                    <a:pt x="765" y="584"/>
                    <a:pt x="772" y="579"/>
                    <a:pt x="780" y="575"/>
                  </a:cubicBezTo>
                  <a:cubicBezTo>
                    <a:pt x="737" y="547"/>
                    <a:pt x="738" y="506"/>
                    <a:pt x="746" y="465"/>
                  </a:cubicBezTo>
                  <a:cubicBezTo>
                    <a:pt x="750" y="440"/>
                    <a:pt x="774" y="420"/>
                    <a:pt x="795" y="420"/>
                  </a:cubicBezTo>
                  <a:cubicBezTo>
                    <a:pt x="816" y="420"/>
                    <a:pt x="834" y="435"/>
                    <a:pt x="841" y="462"/>
                  </a:cubicBezTo>
                  <a:cubicBezTo>
                    <a:pt x="846" y="483"/>
                    <a:pt x="850" y="505"/>
                    <a:pt x="854" y="529"/>
                  </a:cubicBezTo>
                  <a:close/>
                  <a:moveTo>
                    <a:pt x="1135" y="497"/>
                  </a:moveTo>
                  <a:cubicBezTo>
                    <a:pt x="1125" y="437"/>
                    <a:pt x="1116" y="428"/>
                    <a:pt x="1091" y="446"/>
                  </a:cubicBezTo>
                  <a:cubicBezTo>
                    <a:pt x="1106" y="463"/>
                    <a:pt x="1120" y="480"/>
                    <a:pt x="1135" y="497"/>
                  </a:cubicBezTo>
                  <a:close/>
                  <a:moveTo>
                    <a:pt x="803" y="459"/>
                  </a:moveTo>
                  <a:cubicBezTo>
                    <a:pt x="806" y="470"/>
                    <a:pt x="809" y="480"/>
                    <a:pt x="812" y="490"/>
                  </a:cubicBezTo>
                  <a:cubicBezTo>
                    <a:pt x="813" y="492"/>
                    <a:pt x="817" y="495"/>
                    <a:pt x="820" y="496"/>
                  </a:cubicBezTo>
                  <a:cubicBezTo>
                    <a:pt x="821" y="496"/>
                    <a:pt x="825" y="492"/>
                    <a:pt x="826" y="490"/>
                  </a:cubicBezTo>
                  <a:cubicBezTo>
                    <a:pt x="829" y="476"/>
                    <a:pt x="818" y="448"/>
                    <a:pt x="805" y="441"/>
                  </a:cubicBezTo>
                  <a:cubicBezTo>
                    <a:pt x="800" y="439"/>
                    <a:pt x="793" y="436"/>
                    <a:pt x="789" y="439"/>
                  </a:cubicBezTo>
                  <a:cubicBezTo>
                    <a:pt x="785" y="442"/>
                    <a:pt x="783" y="449"/>
                    <a:pt x="779" y="456"/>
                  </a:cubicBezTo>
                  <a:cubicBezTo>
                    <a:pt x="789" y="457"/>
                    <a:pt x="795" y="458"/>
                    <a:pt x="803" y="459"/>
                  </a:cubicBezTo>
                  <a:close/>
                  <a:moveTo>
                    <a:pt x="869" y="551"/>
                  </a:moveTo>
                  <a:cubicBezTo>
                    <a:pt x="863" y="557"/>
                    <a:pt x="861" y="568"/>
                    <a:pt x="858" y="576"/>
                  </a:cubicBezTo>
                  <a:cubicBezTo>
                    <a:pt x="862" y="578"/>
                    <a:pt x="869" y="582"/>
                    <a:pt x="871" y="581"/>
                  </a:cubicBezTo>
                  <a:cubicBezTo>
                    <a:pt x="884" y="573"/>
                    <a:pt x="896" y="564"/>
                    <a:pt x="897" y="543"/>
                  </a:cubicBezTo>
                  <a:cubicBezTo>
                    <a:pt x="885" y="546"/>
                    <a:pt x="874" y="546"/>
                    <a:pt x="869" y="551"/>
                  </a:cubicBezTo>
                  <a:close/>
                  <a:moveTo>
                    <a:pt x="947" y="580"/>
                  </a:moveTo>
                  <a:cubicBezTo>
                    <a:pt x="949" y="582"/>
                    <a:pt x="957" y="581"/>
                    <a:pt x="961" y="579"/>
                  </a:cubicBezTo>
                  <a:cubicBezTo>
                    <a:pt x="964" y="578"/>
                    <a:pt x="965" y="571"/>
                    <a:pt x="964" y="568"/>
                  </a:cubicBezTo>
                  <a:cubicBezTo>
                    <a:pt x="956" y="555"/>
                    <a:pt x="947" y="543"/>
                    <a:pt x="922" y="545"/>
                  </a:cubicBezTo>
                  <a:cubicBezTo>
                    <a:pt x="932" y="559"/>
                    <a:pt x="939" y="570"/>
                    <a:pt x="947" y="5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1" name="Freeform 5"/>
            <p:cNvSpPr>
              <a:spLocks/>
            </p:cNvSpPr>
            <p:nvPr/>
          </p:nvSpPr>
          <p:spPr bwMode="auto">
            <a:xfrm>
              <a:off x="5591493" y="3422035"/>
              <a:ext cx="158750" cy="1579204"/>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
            <p:cNvSpPr>
              <a:spLocks/>
            </p:cNvSpPr>
            <p:nvPr/>
          </p:nvSpPr>
          <p:spPr bwMode="auto">
            <a:xfrm flipH="1">
              <a:off x="9875838" y="3422035"/>
              <a:ext cx="158750" cy="1579204"/>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29" name="Straight Connector 28"/>
            <p:cNvCxnSpPr/>
            <p:nvPr/>
          </p:nvCxnSpPr>
          <p:spPr>
            <a:xfrm>
              <a:off x="10034588" y="4211637"/>
              <a:ext cx="155448" cy="0"/>
            </a:xfrm>
            <a:prstGeom prst="line">
              <a:avLst/>
            </a:prstGeom>
            <a:noFill/>
            <a:ln w="285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63" name="Straight Connector 62"/>
            <p:cNvCxnSpPr>
              <a:stCxn id="8" idx="3"/>
            </p:cNvCxnSpPr>
            <p:nvPr/>
          </p:nvCxnSpPr>
          <p:spPr>
            <a:xfrm>
              <a:off x="9875838" y="2658663"/>
              <a:ext cx="314198" cy="0"/>
            </a:xfrm>
            <a:prstGeom prst="line">
              <a:avLst/>
            </a:prstGeom>
            <a:noFill/>
            <a:ln w="28575" cap="flat">
              <a:solidFill>
                <a:schemeClr val="accent2"/>
              </a:solidFill>
              <a:prstDash val="solid"/>
              <a:miter lim="800000"/>
              <a:headEnd/>
              <a:tailEnd type="triangle" w="lg" len="me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23171381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45"/>
                                        </p:tgtEl>
                                        <p:attrNameLst>
                                          <p:attrName>style.visibility</p:attrName>
                                        </p:attrNameLst>
                                      </p:cBhvr>
                                      <p:to>
                                        <p:strVal val="visible"/>
                                      </p:to>
                                    </p:set>
                                    <p:anim calcmode="lin" valueType="num">
                                      <p:cBhvr additive="base">
                                        <p:cTn id="7" dur="500" fill="hold"/>
                                        <p:tgtEl>
                                          <p:spTgt spid="645"/>
                                        </p:tgtEl>
                                        <p:attrNameLst>
                                          <p:attrName>ppt_x</p:attrName>
                                        </p:attrNameLst>
                                      </p:cBhvr>
                                      <p:tavLst>
                                        <p:tav tm="0">
                                          <p:val>
                                            <p:strVal val="#ppt_x"/>
                                          </p:val>
                                        </p:tav>
                                        <p:tav tm="100000">
                                          <p:val>
                                            <p:strVal val="#ppt_x"/>
                                          </p:val>
                                        </p:tav>
                                      </p:tavLst>
                                    </p:anim>
                                    <p:anim calcmode="lin" valueType="num">
                                      <p:cBhvr additive="base">
                                        <p:cTn id="8" dur="500" fill="hold"/>
                                        <p:tgtEl>
                                          <p:spTgt spid="645"/>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 grpId="0"/>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sp>
        <p:nvSpPr>
          <p:cNvPr id="155" name="Rectangle 154"/>
          <p:cNvSpPr/>
          <p:nvPr/>
        </p:nvSpPr>
        <p:spPr bwMode="auto">
          <a:xfrm>
            <a:off x="7782473"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8056793"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8056793"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1876155" y="1566110"/>
            <a:ext cx="891198" cy="891198"/>
            <a:chOff x="-764843" y="1492286"/>
            <a:chExt cx="1078350" cy="1078350"/>
          </a:xfrm>
        </p:grpSpPr>
        <p:sp>
          <p:nvSpPr>
            <p:cNvPr id="176" name="Oval 17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Freeform 173"/>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355400188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95"/>
          <p:cNvSpPr>
            <a:spLocks/>
          </p:cNvSpPr>
          <p:nvPr/>
        </p:nvSpPr>
        <p:spPr bwMode="auto">
          <a:xfrm flipH="1">
            <a:off x="-368272" y="4157473"/>
            <a:ext cx="4047819" cy="2628735"/>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95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dirty="0">
              <a:solidFill>
                <a:srgbClr val="000000"/>
              </a:solidFill>
            </a:endParaRPr>
          </a:p>
        </p:txBody>
      </p:sp>
      <p:sp>
        <p:nvSpPr>
          <p:cNvPr id="51" name="Freeform 95"/>
          <p:cNvSpPr>
            <a:spLocks/>
          </p:cNvSpPr>
          <p:nvPr/>
        </p:nvSpPr>
        <p:spPr bwMode="auto">
          <a:xfrm flipH="1">
            <a:off x="7692573" y="4186264"/>
            <a:ext cx="4732771" cy="3073561"/>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95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dirty="0">
              <a:solidFill>
                <a:srgbClr val="000000"/>
              </a:solidFill>
            </a:endParaRPr>
          </a:p>
        </p:txBody>
      </p:sp>
      <p:sp>
        <p:nvSpPr>
          <p:cNvPr id="36" name="Title 7"/>
          <p:cNvSpPr txBox="1">
            <a:spLocks/>
          </p:cNvSpPr>
          <p:nvPr/>
        </p:nvSpPr>
        <p:spPr>
          <a:xfrm>
            <a:off x="266660" y="253675"/>
            <a:ext cx="11817142" cy="1054716"/>
          </a:xfrm>
          <a:prstGeom prst="rect">
            <a:avLst/>
          </a:prstGeom>
        </p:spPr>
        <p:txBody>
          <a:bodyPr/>
          <a:lstStyle>
            <a:lvl1pPr algn="l" defTabSz="914325" rtl="0" eaLnBrk="1" latinLnBrk="0" hangingPunct="1">
              <a:lnSpc>
                <a:spcPct val="90000"/>
              </a:lnSpc>
              <a:spcBef>
                <a:spcPct val="0"/>
              </a:spcBef>
              <a:buNone/>
              <a:defRPr lang="en-US" sz="3600" b="0" kern="1200" cap="none" spc="0" baseline="0" dirty="0" smtClean="0">
                <a:ln w="3175">
                  <a:noFill/>
                </a:ln>
                <a:gradFill>
                  <a:gsLst>
                    <a:gs pos="0">
                      <a:schemeClr val="tx1"/>
                    </a:gs>
                    <a:gs pos="100000">
                      <a:schemeClr val="tx1"/>
                    </a:gs>
                  </a:gsLst>
                  <a:lin ang="5400000" scaled="0"/>
                </a:gradFill>
                <a:effectLst/>
                <a:latin typeface="Segoe UI Light" pitchFamily="34" charset="0"/>
                <a:ea typeface="+mn-ea"/>
                <a:cs typeface="Arial" charset="0"/>
              </a:defRPr>
            </a:lvl1pPr>
          </a:lstStyle>
          <a:p>
            <a:endParaRPr sz="4352">
              <a:solidFill>
                <a:srgbClr val="3F3F3F"/>
              </a:solidFill>
            </a:endParaRPr>
          </a:p>
        </p:txBody>
      </p:sp>
      <p:sp>
        <p:nvSpPr>
          <p:cNvPr id="7" name="Title 6"/>
          <p:cNvSpPr>
            <a:spLocks noGrp="1"/>
          </p:cNvSpPr>
          <p:nvPr>
            <p:ph type="title"/>
          </p:nvPr>
        </p:nvSpPr>
        <p:spPr/>
        <p:txBody>
          <a:bodyPr/>
          <a:lstStyle/>
          <a:p>
            <a:r>
              <a:rPr lang="en-US" dirty="0"/>
              <a:t>Emerging security threats</a:t>
            </a:r>
            <a:br>
              <a:rPr lang="en-US" dirty="0"/>
            </a:br>
            <a:r>
              <a:rPr lang="en-US" sz="4000" dirty="0">
                <a:gradFill>
                  <a:gsLst>
                    <a:gs pos="1250">
                      <a:schemeClr val="tx1"/>
                    </a:gs>
                    <a:gs pos="100000">
                      <a:schemeClr val="tx1"/>
                    </a:gs>
                  </a:gsLst>
                  <a:lin ang="5400000" scaled="0"/>
                </a:gradFill>
              </a:rPr>
              <a:t>Rising number of organizations suffering from breaches</a:t>
            </a:r>
          </a:p>
        </p:txBody>
      </p:sp>
      <p:sp>
        <p:nvSpPr>
          <p:cNvPr id="56" name="Freeform 95"/>
          <p:cNvSpPr>
            <a:spLocks/>
          </p:cNvSpPr>
          <p:nvPr/>
        </p:nvSpPr>
        <p:spPr bwMode="auto">
          <a:xfrm flipH="1">
            <a:off x="-368272" y="5245944"/>
            <a:ext cx="3991336" cy="2592057"/>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85000"/>
              <a:alpha val="38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kern="0" dirty="0">
              <a:solidFill>
                <a:srgbClr val="505050"/>
              </a:solidFill>
            </a:endParaRPr>
          </a:p>
        </p:txBody>
      </p:sp>
      <p:sp>
        <p:nvSpPr>
          <p:cNvPr id="79" name="Freeform 95"/>
          <p:cNvSpPr>
            <a:spLocks/>
          </p:cNvSpPr>
          <p:nvPr/>
        </p:nvSpPr>
        <p:spPr bwMode="auto">
          <a:xfrm flipH="1">
            <a:off x="8662329" y="5810683"/>
            <a:ext cx="3087584" cy="2005142"/>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85000"/>
              <a:alpha val="47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kern="0" dirty="0">
              <a:solidFill>
                <a:srgbClr val="505050"/>
              </a:solidFill>
            </a:endParaRPr>
          </a:p>
        </p:txBody>
      </p:sp>
      <p:sp>
        <p:nvSpPr>
          <p:cNvPr id="80" name="Freeform 95"/>
          <p:cNvSpPr>
            <a:spLocks/>
          </p:cNvSpPr>
          <p:nvPr/>
        </p:nvSpPr>
        <p:spPr bwMode="auto">
          <a:xfrm flipH="1">
            <a:off x="5751832" y="5553634"/>
            <a:ext cx="3881481" cy="2520714"/>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85000"/>
              <a:alpha val="28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kern="0" dirty="0">
              <a:solidFill>
                <a:srgbClr val="505050"/>
              </a:solidFill>
            </a:endParaRPr>
          </a:p>
        </p:txBody>
      </p:sp>
      <p:sp>
        <p:nvSpPr>
          <p:cNvPr id="81" name="Freeform 95"/>
          <p:cNvSpPr>
            <a:spLocks/>
          </p:cNvSpPr>
          <p:nvPr/>
        </p:nvSpPr>
        <p:spPr bwMode="auto">
          <a:xfrm flipH="1">
            <a:off x="1795762" y="5750992"/>
            <a:ext cx="4775372" cy="3101226"/>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lumMod val="85000"/>
              <a:alpha val="47000"/>
            </a:schemeClr>
          </a:solidFill>
          <a:ln>
            <a:noFill/>
          </a:ln>
          <a:extLst/>
        </p:spPr>
        <p:txBody>
          <a:bodyPr vert="horz" wrap="square" lIns="91400" tIns="45701" rIns="91400" bIns="45701" numCol="1" anchor="t" anchorCtr="0" compatLnSpc="1">
            <a:prstTxWarp prst="textNoShape">
              <a:avLst/>
            </a:prstTxWarp>
          </a:bodyPr>
          <a:lstStyle/>
          <a:p>
            <a:pPr defTabSz="913990"/>
            <a:endParaRPr lang="en-US" sz="1568" kern="0" dirty="0">
              <a:solidFill>
                <a:srgbClr val="505050"/>
              </a:solidFill>
            </a:endParaRPr>
          </a:p>
        </p:txBody>
      </p:sp>
      <p:grpSp>
        <p:nvGrpSpPr>
          <p:cNvPr id="9" name="Group 8"/>
          <p:cNvGrpSpPr/>
          <p:nvPr/>
        </p:nvGrpSpPr>
        <p:grpSpPr>
          <a:xfrm>
            <a:off x="9165592" y="2012064"/>
            <a:ext cx="2999718" cy="1783080"/>
            <a:chOff x="6632462" y="1718287"/>
            <a:chExt cx="2999718" cy="1783080"/>
          </a:xfrm>
        </p:grpSpPr>
        <p:sp>
          <p:nvSpPr>
            <p:cNvPr id="54" name="TextBox 53"/>
            <p:cNvSpPr txBox="1"/>
            <p:nvPr/>
          </p:nvSpPr>
          <p:spPr>
            <a:xfrm>
              <a:off x="6632462" y="1718287"/>
              <a:ext cx="2999718" cy="1783080"/>
            </a:xfrm>
            <a:prstGeom prst="rect">
              <a:avLst/>
            </a:prstGeom>
            <a:solidFill>
              <a:schemeClr val="accent5">
                <a:lumMod val="75000"/>
                <a:lumOff val="25000"/>
              </a:schemeClr>
            </a:solidFill>
          </p:spPr>
          <p:txBody>
            <a:bodyPr wrap="square" lIns="182880" tIns="146304" rIns="182880" bIns="146304" rtlCol="0" anchor="t" anchorCtr="0">
              <a:noAutofit/>
            </a:bodyPr>
            <a:lstStyle/>
            <a:p>
              <a:pPr defTabSz="932446">
                <a:lnSpc>
                  <a:spcPct val="90000"/>
                </a:lnSpc>
              </a:pPr>
              <a:r>
                <a:rPr lang="en-US" sz="1800" b="1" spc="-20" dirty="0">
                  <a:gradFill>
                    <a:gsLst>
                      <a:gs pos="16102">
                        <a:srgbClr val="FFFFFF"/>
                      </a:gs>
                      <a:gs pos="27119">
                        <a:srgbClr val="FFFFFF"/>
                      </a:gs>
                    </a:gsLst>
                    <a:lin ang="5400000" scaled="0"/>
                  </a:gradFill>
                  <a:latin typeface="Segoe UI Light"/>
                  <a:cs typeface="Times New Roman" pitchFamily="18" charset="0"/>
                </a:rPr>
                <a:t>Cybercrime costs US economy up to $140 billion annually, report says</a:t>
              </a:r>
            </a:p>
          </p:txBody>
        </p:sp>
        <p:sp>
          <p:nvSpPr>
            <p:cNvPr id="59" name="TextBox 58"/>
            <p:cNvSpPr txBox="1"/>
            <p:nvPr/>
          </p:nvSpPr>
          <p:spPr>
            <a:xfrm>
              <a:off x="6632462" y="3081252"/>
              <a:ext cx="1661352" cy="420115"/>
            </a:xfrm>
            <a:prstGeom prst="rect">
              <a:avLst/>
            </a:prstGeom>
            <a:noFill/>
          </p:spPr>
          <p:txBody>
            <a:bodyPr wrap="square" lIns="182880" tIns="146304" rIns="182880" bIns="146304" rtlCol="0" anchor="b" anchorCtr="0">
              <a:spAutoFit/>
            </a:bodyPr>
            <a:lstStyle>
              <a:defPPr>
                <a:defRPr lang="en-US"/>
              </a:defPPr>
              <a:lvl1pPr defTabSz="932446">
                <a:lnSpc>
                  <a:spcPct val="90000"/>
                </a:lnSpc>
                <a:defRPr sz="900">
                  <a:gradFill>
                    <a:gsLst>
                      <a:gs pos="9322">
                        <a:schemeClr val="bg1"/>
                      </a:gs>
                      <a:gs pos="27119">
                        <a:schemeClr val="bg1"/>
                      </a:gs>
                    </a:gsLst>
                    <a:lin ang="5400000" scaled="0"/>
                  </a:gradFill>
                  <a:cs typeface="Segoe UI Semibold" pitchFamily="34" charset="0"/>
                </a:defRPr>
              </a:lvl1pPr>
            </a:lstStyle>
            <a:p>
              <a:r>
                <a:rPr lang="en-US" dirty="0">
                  <a:gradFill>
                    <a:gsLst>
                      <a:gs pos="9322">
                        <a:srgbClr val="FFFFFF"/>
                      </a:gs>
                      <a:gs pos="27119">
                        <a:srgbClr val="FFFFFF"/>
                      </a:gs>
                    </a:gsLst>
                    <a:lin ang="5400000" scaled="0"/>
                  </a:gradFill>
                </a:rPr>
                <a:t>Los Angeles Times [2014]</a:t>
              </a:r>
            </a:p>
          </p:txBody>
        </p:sp>
        <p:pic>
          <p:nvPicPr>
            <p:cNvPr id="1026" name="Picture 2" descr="http://3.bp.blogspot.com/_N6ieRvY_Prw/S68EdTg42oI/AAAAAAAAALE/Xh0YRxWqFmc/s1600/LATimes+logo.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13180" y="2887836"/>
              <a:ext cx="1487711" cy="23851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p:cNvGrpSpPr/>
          <p:nvPr/>
        </p:nvGrpSpPr>
        <p:grpSpPr>
          <a:xfrm>
            <a:off x="3034437" y="3831242"/>
            <a:ext cx="2443877" cy="2697480"/>
            <a:chOff x="462395" y="3596306"/>
            <a:chExt cx="2443877" cy="2697480"/>
          </a:xfrm>
        </p:grpSpPr>
        <p:sp>
          <p:nvSpPr>
            <p:cNvPr id="57" name="TextBox 56"/>
            <p:cNvSpPr txBox="1"/>
            <p:nvPr/>
          </p:nvSpPr>
          <p:spPr>
            <a:xfrm>
              <a:off x="462395" y="3596306"/>
              <a:ext cx="2443877" cy="2697480"/>
            </a:xfrm>
            <a:prstGeom prst="rect">
              <a:avLst/>
            </a:prstGeom>
            <a:solidFill>
              <a:schemeClr val="accent5">
                <a:lumMod val="90000"/>
                <a:lumOff val="10000"/>
              </a:schemeClr>
            </a:solidFill>
          </p:spPr>
          <p:txBody>
            <a:bodyPr wrap="square" lIns="182880" tIns="146304" rIns="0" bIns="146304" rtlCol="0" anchor="t" anchorCtr="0">
              <a:noAutofit/>
            </a:bodyPr>
            <a:lstStyle/>
            <a:p>
              <a:pPr defTabSz="932446">
                <a:lnSpc>
                  <a:spcPct val="90000"/>
                </a:lnSpc>
              </a:pPr>
              <a:r>
                <a:rPr lang="en-US" sz="1800" b="1" spc="-50" dirty="0">
                  <a:gradFill>
                    <a:gsLst>
                      <a:gs pos="16102">
                        <a:srgbClr val="FFFFFF"/>
                      </a:gs>
                      <a:gs pos="27119">
                        <a:srgbClr val="FFFFFF"/>
                      </a:gs>
                    </a:gsLst>
                    <a:lin ang="5400000" scaled="0"/>
                  </a:gradFill>
                  <a:latin typeface="Segoe UI Light"/>
                  <a:cs typeface="Times New Roman" pitchFamily="18" charset="0"/>
                </a:rPr>
                <a:t>How hackers allegedly stole “unlimited” amounts of cash </a:t>
              </a:r>
              <a:br>
                <a:rPr lang="en-US" sz="1800" b="1" spc="-50" dirty="0">
                  <a:gradFill>
                    <a:gsLst>
                      <a:gs pos="16102">
                        <a:srgbClr val="FFFFFF"/>
                      </a:gs>
                      <a:gs pos="27119">
                        <a:srgbClr val="FFFFFF"/>
                      </a:gs>
                    </a:gsLst>
                    <a:lin ang="5400000" scaled="0"/>
                  </a:gradFill>
                  <a:latin typeface="Segoe UI Light"/>
                  <a:cs typeface="Times New Roman" pitchFamily="18" charset="0"/>
                </a:rPr>
              </a:br>
              <a:r>
                <a:rPr lang="en-US" sz="1800" b="1" spc="-50" dirty="0">
                  <a:gradFill>
                    <a:gsLst>
                      <a:gs pos="16102">
                        <a:srgbClr val="FFFFFF"/>
                      </a:gs>
                      <a:gs pos="27119">
                        <a:srgbClr val="FFFFFF"/>
                      </a:gs>
                    </a:gsLst>
                    <a:lin ang="5400000" scaled="0"/>
                  </a:gradFill>
                  <a:latin typeface="Segoe UI Light"/>
                  <a:cs typeface="Times New Roman" pitchFamily="18" charset="0"/>
                </a:rPr>
                <a:t>from banks in just </a:t>
              </a:r>
              <a:br>
                <a:rPr lang="en-US" sz="1800" b="1" spc="-50" dirty="0">
                  <a:gradFill>
                    <a:gsLst>
                      <a:gs pos="16102">
                        <a:srgbClr val="FFFFFF"/>
                      </a:gs>
                      <a:gs pos="27119">
                        <a:srgbClr val="FFFFFF"/>
                      </a:gs>
                    </a:gsLst>
                    <a:lin ang="5400000" scaled="0"/>
                  </a:gradFill>
                  <a:latin typeface="Segoe UI Light"/>
                  <a:cs typeface="Times New Roman" pitchFamily="18" charset="0"/>
                </a:rPr>
              </a:br>
              <a:r>
                <a:rPr lang="en-US" sz="1800" b="1" spc="-50" dirty="0">
                  <a:gradFill>
                    <a:gsLst>
                      <a:gs pos="16102">
                        <a:srgbClr val="FFFFFF"/>
                      </a:gs>
                      <a:gs pos="27119">
                        <a:srgbClr val="FFFFFF"/>
                      </a:gs>
                    </a:gsLst>
                    <a:lin ang="5400000" scaled="0"/>
                  </a:gradFill>
                  <a:latin typeface="Segoe UI Light"/>
                  <a:cs typeface="Times New Roman" pitchFamily="18" charset="0"/>
                </a:rPr>
                <a:t>a few hours</a:t>
              </a:r>
            </a:p>
          </p:txBody>
        </p:sp>
        <p:sp>
          <p:nvSpPr>
            <p:cNvPr id="58" name="TextBox 57"/>
            <p:cNvSpPr txBox="1"/>
            <p:nvPr/>
          </p:nvSpPr>
          <p:spPr>
            <a:xfrm>
              <a:off x="462395" y="5749021"/>
              <a:ext cx="1363194" cy="544765"/>
            </a:xfrm>
            <a:prstGeom prst="rect">
              <a:avLst/>
            </a:prstGeom>
            <a:noFill/>
          </p:spPr>
          <p:txBody>
            <a:bodyPr wrap="square" lIns="182880" tIns="146304" rIns="182880" bIns="146304" rtlCol="0" anchor="b" anchorCtr="0">
              <a:spAutoFit/>
            </a:bodyPr>
            <a:lstStyle>
              <a:defPPr>
                <a:defRPr lang="en-US"/>
              </a:defPPr>
              <a:lvl1pPr defTabSz="932446">
                <a:lnSpc>
                  <a:spcPct val="90000"/>
                </a:lnSpc>
                <a:defRPr sz="900">
                  <a:gradFill>
                    <a:gsLst>
                      <a:gs pos="9322">
                        <a:schemeClr val="bg1"/>
                      </a:gs>
                      <a:gs pos="27119">
                        <a:schemeClr val="bg1"/>
                      </a:gs>
                    </a:gsLst>
                    <a:lin ang="5400000" scaled="0"/>
                  </a:gradFill>
                  <a:cs typeface="Segoe UI Semibold" pitchFamily="34" charset="0"/>
                </a:defRPr>
              </a:lvl1pPr>
            </a:lstStyle>
            <a:p>
              <a:r>
                <a:rPr lang="en-US" dirty="0" err="1">
                  <a:gradFill>
                    <a:gsLst>
                      <a:gs pos="9322">
                        <a:srgbClr val="FFFFFF"/>
                      </a:gs>
                      <a:gs pos="27119">
                        <a:srgbClr val="FFFFFF"/>
                      </a:gs>
                    </a:gsLst>
                    <a:lin ang="5400000" scaled="0"/>
                  </a:gradFill>
                </a:rPr>
                <a:t>Ars</a:t>
              </a:r>
              <a:r>
                <a:rPr lang="en-US" dirty="0">
                  <a:gradFill>
                    <a:gsLst>
                      <a:gs pos="9322">
                        <a:srgbClr val="FFFFFF"/>
                      </a:gs>
                      <a:gs pos="27119">
                        <a:srgbClr val="FFFFFF"/>
                      </a:gs>
                    </a:gsLst>
                    <a:lin ang="5400000" scaled="0"/>
                  </a:gradFill>
                </a:rPr>
                <a:t> </a:t>
              </a:r>
              <a:r>
                <a:rPr lang="en-US" dirty="0" err="1">
                  <a:gradFill>
                    <a:gsLst>
                      <a:gs pos="9322">
                        <a:srgbClr val="FFFFFF"/>
                      </a:gs>
                      <a:gs pos="27119">
                        <a:srgbClr val="FFFFFF"/>
                      </a:gs>
                    </a:gsLst>
                    <a:lin ang="5400000" scaled="0"/>
                  </a:gradFill>
                </a:rPr>
                <a:t>Technica</a:t>
              </a:r>
              <a:r>
                <a:rPr lang="en-US" dirty="0">
                  <a:gradFill>
                    <a:gsLst>
                      <a:gs pos="9322">
                        <a:srgbClr val="FFFFFF"/>
                      </a:gs>
                      <a:gs pos="27119">
                        <a:srgbClr val="FFFFFF"/>
                      </a:gs>
                    </a:gsLst>
                    <a:lin ang="5400000" scaled="0"/>
                  </a:gradFill>
                </a:rPr>
                <a:t> </a:t>
              </a:r>
              <a:br>
                <a:rPr lang="en-US" dirty="0">
                  <a:gradFill>
                    <a:gsLst>
                      <a:gs pos="9322">
                        <a:srgbClr val="FFFFFF"/>
                      </a:gs>
                      <a:gs pos="27119">
                        <a:srgbClr val="FFFFFF"/>
                      </a:gs>
                    </a:gsLst>
                    <a:lin ang="5400000" scaled="0"/>
                  </a:gradFill>
                </a:rPr>
              </a:br>
              <a:r>
                <a:rPr lang="en-US" dirty="0">
                  <a:gradFill>
                    <a:gsLst>
                      <a:gs pos="9322">
                        <a:srgbClr val="FFFFFF"/>
                      </a:gs>
                      <a:gs pos="27119">
                        <a:srgbClr val="FFFFFF"/>
                      </a:gs>
                    </a:gsLst>
                    <a:lin ang="5400000" scaled="0"/>
                  </a:gradFill>
                </a:rPr>
                <a:t>[2014]</a:t>
              </a:r>
            </a:p>
          </p:txBody>
        </p:sp>
        <p:pic>
          <p:nvPicPr>
            <p:cNvPr id="1036" name="Picture 12" descr="http://www.condenast.com/sites/all/files/arstechnicalogo_thumb.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t="37990" b="20834"/>
            <a:stretch/>
          </p:blipFill>
          <p:spPr bwMode="auto">
            <a:xfrm>
              <a:off x="618549" y="5528806"/>
              <a:ext cx="1262059" cy="27477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p:cNvGrpSpPr/>
          <p:nvPr/>
        </p:nvGrpSpPr>
        <p:grpSpPr>
          <a:xfrm>
            <a:off x="5515468" y="3831242"/>
            <a:ext cx="2094941" cy="2697480"/>
            <a:chOff x="2944418" y="3610424"/>
            <a:chExt cx="2094941" cy="2697480"/>
          </a:xfrm>
        </p:grpSpPr>
        <p:sp>
          <p:nvSpPr>
            <p:cNvPr id="114" name="Rectangle 113"/>
            <p:cNvSpPr/>
            <p:nvPr/>
          </p:nvSpPr>
          <p:spPr>
            <a:xfrm>
              <a:off x="2944418" y="3610424"/>
              <a:ext cx="2094941" cy="2697480"/>
            </a:xfrm>
            <a:prstGeom prst="rect">
              <a:avLst/>
            </a:prstGeom>
            <a:solidFill>
              <a:schemeClr val="tx1"/>
            </a:solidFill>
          </p:spPr>
          <p:txBody>
            <a:bodyPr wrap="square" lIns="182880" tIns="146304" rIns="182880" bIns="146304" anchor="t" anchorCtr="0">
              <a:noAutofit/>
            </a:bodyPr>
            <a:lstStyle/>
            <a:p>
              <a:pPr defTabSz="932446">
                <a:lnSpc>
                  <a:spcPct val="90000"/>
                </a:lnSpc>
              </a:pPr>
              <a:r>
                <a:rPr lang="en-US" sz="1800" b="1" spc="-20" dirty="0">
                  <a:gradFill>
                    <a:gsLst>
                      <a:gs pos="16102">
                        <a:srgbClr val="FFFFFF"/>
                      </a:gs>
                      <a:gs pos="27119">
                        <a:srgbClr val="FFFFFF"/>
                      </a:gs>
                    </a:gsLst>
                    <a:lin ang="5400000" scaled="0"/>
                  </a:gradFill>
                  <a:latin typeface="Segoe UI Light"/>
                  <a:cs typeface="Times New Roman" pitchFamily="18" charset="0"/>
                </a:rPr>
                <a:t>The biggest </a:t>
              </a:r>
              <a:r>
                <a:rPr lang="en-US" sz="1800" b="1" spc="-20" dirty="0" err="1">
                  <a:gradFill>
                    <a:gsLst>
                      <a:gs pos="16102">
                        <a:srgbClr val="FFFFFF"/>
                      </a:gs>
                      <a:gs pos="27119">
                        <a:srgbClr val="FFFFFF"/>
                      </a:gs>
                    </a:gsLst>
                    <a:lin ang="5400000" scaled="0"/>
                  </a:gradFill>
                  <a:latin typeface="Segoe UI Light"/>
                  <a:cs typeface="Times New Roman" pitchFamily="18" charset="0"/>
                </a:rPr>
                <a:t>cyberthreat</a:t>
              </a:r>
              <a:r>
                <a:rPr lang="en-US" sz="1800" b="1" spc="-20" dirty="0">
                  <a:gradFill>
                    <a:gsLst>
                      <a:gs pos="16102">
                        <a:srgbClr val="FFFFFF"/>
                      </a:gs>
                      <a:gs pos="27119">
                        <a:srgbClr val="FFFFFF"/>
                      </a:gs>
                    </a:gsLst>
                    <a:lin ang="5400000" scaled="0"/>
                  </a:gradFill>
                  <a:latin typeface="Segoe UI Light"/>
                  <a:cs typeface="Times New Roman" pitchFamily="18" charset="0"/>
                </a:rPr>
                <a:t>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to companies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could come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from the inside</a:t>
              </a:r>
            </a:p>
          </p:txBody>
        </p:sp>
        <p:sp>
          <p:nvSpPr>
            <p:cNvPr id="62" name="TextBox 61"/>
            <p:cNvSpPr txBox="1"/>
            <p:nvPr/>
          </p:nvSpPr>
          <p:spPr>
            <a:xfrm>
              <a:off x="2944418" y="5763139"/>
              <a:ext cx="1363194" cy="544765"/>
            </a:xfrm>
            <a:prstGeom prst="rect">
              <a:avLst/>
            </a:prstGeom>
            <a:noFill/>
          </p:spPr>
          <p:txBody>
            <a:bodyPr wrap="square" lIns="182880" tIns="146304" rIns="182880" bIns="146304" rtlCol="0" anchor="b" anchorCtr="0">
              <a:spAutoFit/>
            </a:bodyPr>
            <a:lstStyle>
              <a:defPPr>
                <a:defRPr lang="en-US"/>
              </a:defPPr>
              <a:lvl1pPr defTabSz="932446">
                <a:lnSpc>
                  <a:spcPct val="90000"/>
                </a:lnSpc>
                <a:defRPr sz="900">
                  <a:gradFill>
                    <a:gsLst>
                      <a:gs pos="9322">
                        <a:schemeClr val="bg1"/>
                      </a:gs>
                      <a:gs pos="27119">
                        <a:schemeClr val="bg1"/>
                      </a:gs>
                    </a:gsLst>
                    <a:lin ang="5400000" scaled="0"/>
                  </a:gradFill>
                  <a:cs typeface="Segoe UI Semibold" pitchFamily="34" charset="0"/>
                </a:defRPr>
              </a:lvl1pPr>
            </a:lstStyle>
            <a:p>
              <a:r>
                <a:rPr lang="en-US" dirty="0" err="1">
                  <a:gradFill>
                    <a:gsLst>
                      <a:gs pos="9322">
                        <a:srgbClr val="FFFFFF"/>
                      </a:gs>
                      <a:gs pos="27119">
                        <a:srgbClr val="FFFFFF"/>
                      </a:gs>
                    </a:gsLst>
                    <a:lin ang="5400000" scaled="0"/>
                  </a:gradFill>
                </a:rPr>
                <a:t>Cnet</a:t>
              </a:r>
              <a:br>
                <a:rPr lang="en-US" dirty="0">
                  <a:gradFill>
                    <a:gsLst>
                      <a:gs pos="9322">
                        <a:srgbClr val="FFFFFF"/>
                      </a:gs>
                      <a:gs pos="27119">
                        <a:srgbClr val="FFFFFF"/>
                      </a:gs>
                    </a:gsLst>
                    <a:lin ang="5400000" scaled="0"/>
                  </a:gradFill>
                </a:rPr>
              </a:br>
              <a:r>
                <a:rPr lang="en-US" dirty="0">
                  <a:gradFill>
                    <a:gsLst>
                      <a:gs pos="9322">
                        <a:srgbClr val="FFFFFF"/>
                      </a:gs>
                      <a:gs pos="27119">
                        <a:srgbClr val="FFFFFF"/>
                      </a:gs>
                    </a:gsLst>
                    <a:lin ang="5400000" scaled="0"/>
                  </a:gradFill>
                </a:rPr>
                <a:t>[2015]</a:t>
              </a:r>
            </a:p>
          </p:txBody>
        </p:sp>
      </p:grpSp>
      <p:grpSp>
        <p:nvGrpSpPr>
          <p:cNvPr id="6" name="Group 5"/>
          <p:cNvGrpSpPr/>
          <p:nvPr/>
        </p:nvGrpSpPr>
        <p:grpSpPr>
          <a:xfrm>
            <a:off x="3029241" y="2012064"/>
            <a:ext cx="2703085" cy="1783080"/>
            <a:chOff x="457199" y="1718288"/>
            <a:chExt cx="2703085" cy="1783080"/>
          </a:xfrm>
        </p:grpSpPr>
        <p:sp>
          <p:nvSpPr>
            <p:cNvPr id="52" name="TextBox 51"/>
            <p:cNvSpPr txBox="1"/>
            <p:nvPr/>
          </p:nvSpPr>
          <p:spPr>
            <a:xfrm>
              <a:off x="457199" y="1718288"/>
              <a:ext cx="2703085" cy="1783080"/>
            </a:xfrm>
            <a:prstGeom prst="rect">
              <a:avLst/>
            </a:prstGeom>
            <a:solidFill>
              <a:schemeClr val="accent5">
                <a:lumMod val="75000"/>
                <a:lumOff val="25000"/>
              </a:schemeClr>
            </a:solidFill>
          </p:spPr>
          <p:txBody>
            <a:bodyPr wrap="square" lIns="182880" tIns="146304" rIns="182880" bIns="146304" rtlCol="0" anchor="t" anchorCtr="0">
              <a:noAutofit/>
            </a:bodyPr>
            <a:lstStyle/>
            <a:p>
              <a:pPr defTabSz="932446">
                <a:lnSpc>
                  <a:spcPct val="90000"/>
                </a:lnSpc>
              </a:pPr>
              <a:r>
                <a:rPr lang="en-US" sz="1800" b="1" spc="-20" dirty="0">
                  <a:gradFill>
                    <a:gsLst>
                      <a:gs pos="16102">
                        <a:srgbClr val="FFFFFF"/>
                      </a:gs>
                      <a:gs pos="27119">
                        <a:srgbClr val="FFFFFF"/>
                      </a:gs>
                    </a:gsLst>
                    <a:lin ang="5400000" scaled="0"/>
                  </a:gradFill>
                  <a:latin typeface="Segoe UI Light"/>
                  <a:cs typeface="Times New Roman" pitchFamily="18" charset="0"/>
                </a:rPr>
                <a:t>Cyberattacks on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the rise against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US corporations</a:t>
              </a:r>
            </a:p>
          </p:txBody>
        </p:sp>
        <p:sp>
          <p:nvSpPr>
            <p:cNvPr id="40" name="TextBox 39"/>
            <p:cNvSpPr txBox="1"/>
            <p:nvPr/>
          </p:nvSpPr>
          <p:spPr>
            <a:xfrm>
              <a:off x="457199" y="3081253"/>
              <a:ext cx="1544334" cy="420115"/>
            </a:xfrm>
            <a:prstGeom prst="rect">
              <a:avLst/>
            </a:prstGeom>
            <a:noFill/>
          </p:spPr>
          <p:txBody>
            <a:bodyPr wrap="square" lIns="182880" tIns="146304" rIns="182880" bIns="146304" rtlCol="0" anchor="b" anchorCtr="0">
              <a:spAutoFit/>
            </a:bodyPr>
            <a:lstStyle>
              <a:defPPr>
                <a:defRPr lang="en-US"/>
              </a:defPPr>
              <a:lvl1pPr defTabSz="932446">
                <a:lnSpc>
                  <a:spcPct val="90000"/>
                </a:lnSpc>
                <a:defRPr sz="900">
                  <a:gradFill>
                    <a:gsLst>
                      <a:gs pos="9322">
                        <a:schemeClr val="bg1"/>
                      </a:gs>
                      <a:gs pos="27119">
                        <a:schemeClr val="bg1"/>
                      </a:gs>
                    </a:gsLst>
                    <a:lin ang="5400000" scaled="0"/>
                  </a:gradFill>
                  <a:cs typeface="Segoe UI Semibold" pitchFamily="34" charset="0"/>
                </a:defRPr>
              </a:lvl1pPr>
            </a:lstStyle>
            <a:p>
              <a:r>
                <a:rPr lang="en-US" dirty="0">
                  <a:gradFill>
                    <a:gsLst>
                      <a:gs pos="9322">
                        <a:srgbClr val="FFFFFF"/>
                      </a:gs>
                      <a:gs pos="27119">
                        <a:srgbClr val="FFFFFF"/>
                      </a:gs>
                    </a:gsLst>
                    <a:lin ang="5400000" scaled="0"/>
                  </a:gradFill>
                </a:rPr>
                <a:t>New York Times [2014]</a:t>
              </a:r>
            </a:p>
          </p:txBody>
        </p:sp>
        <p:pic>
          <p:nvPicPr>
            <p:cNvPr id="1032" name="Picture 8" descr="http://upload.wikimedia.org/wikipedia/commons/7/77/The_New_York_Times_logo.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51200" y="2916411"/>
              <a:ext cx="1431413" cy="2195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p:cNvGrpSpPr/>
          <p:nvPr/>
        </p:nvGrpSpPr>
        <p:grpSpPr>
          <a:xfrm>
            <a:off x="5773752" y="2012064"/>
            <a:ext cx="3350414" cy="1783080"/>
            <a:chOff x="3220720" y="1718288"/>
            <a:chExt cx="3350414" cy="1783080"/>
          </a:xfrm>
        </p:grpSpPr>
        <p:sp>
          <p:nvSpPr>
            <p:cNvPr id="53" name="Rectangle 52"/>
            <p:cNvSpPr/>
            <p:nvPr/>
          </p:nvSpPr>
          <p:spPr>
            <a:xfrm>
              <a:off x="3220720" y="1718288"/>
              <a:ext cx="3350414" cy="1783080"/>
            </a:xfrm>
            <a:prstGeom prst="rect">
              <a:avLst/>
            </a:prstGeom>
            <a:solidFill>
              <a:schemeClr val="accent5">
                <a:lumMod val="90000"/>
                <a:lumOff val="10000"/>
              </a:schemeClr>
            </a:solidFill>
          </p:spPr>
          <p:txBody>
            <a:bodyPr wrap="square" lIns="182880" tIns="146304" rIns="182880" bIns="146304" anchor="t" anchorCtr="0">
              <a:noAutofit/>
            </a:bodyPr>
            <a:lstStyle/>
            <a:p>
              <a:pPr defTabSz="932446">
                <a:lnSpc>
                  <a:spcPct val="90000"/>
                </a:lnSpc>
              </a:pPr>
              <a:r>
                <a:rPr lang="en-US" sz="1800" b="1" spc="-20" dirty="0">
                  <a:gradFill>
                    <a:gsLst>
                      <a:gs pos="16102">
                        <a:srgbClr val="FFFFFF"/>
                      </a:gs>
                      <a:gs pos="27119">
                        <a:srgbClr val="FFFFFF"/>
                      </a:gs>
                    </a:gsLst>
                    <a:lin ang="5400000" scaled="0"/>
                  </a:gradFill>
                  <a:latin typeface="Segoe UI Light"/>
                  <a:cs typeface="Times New Roman" pitchFamily="18" charset="0"/>
                </a:rPr>
                <a:t>Espionage malware infects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rafts of governments, </a:t>
              </a:r>
              <a:br>
                <a:rPr lang="en-US" sz="1800" b="1" spc="-20" dirty="0">
                  <a:gradFill>
                    <a:gsLst>
                      <a:gs pos="16102">
                        <a:srgbClr val="FFFFFF"/>
                      </a:gs>
                      <a:gs pos="27119">
                        <a:srgbClr val="FFFFFF"/>
                      </a:gs>
                    </a:gsLst>
                    <a:lin ang="5400000" scaled="0"/>
                  </a:gradFill>
                  <a:latin typeface="Segoe UI Light"/>
                  <a:cs typeface="Times New Roman" pitchFamily="18" charset="0"/>
                </a:rPr>
              </a:br>
              <a:r>
                <a:rPr lang="en-US" sz="1800" b="1" spc="-20" dirty="0">
                  <a:gradFill>
                    <a:gsLst>
                      <a:gs pos="16102">
                        <a:srgbClr val="FFFFFF"/>
                      </a:gs>
                      <a:gs pos="27119">
                        <a:srgbClr val="FFFFFF"/>
                      </a:gs>
                    </a:gsLst>
                    <a:lin ang="5400000" scaled="0"/>
                  </a:gradFill>
                  <a:latin typeface="Segoe UI Light"/>
                  <a:cs typeface="Times New Roman" pitchFamily="18" charset="0"/>
                </a:rPr>
                <a:t>industries around the world</a:t>
              </a:r>
            </a:p>
          </p:txBody>
        </p:sp>
        <p:sp>
          <p:nvSpPr>
            <p:cNvPr id="46" name="Rectangle 45"/>
            <p:cNvSpPr/>
            <p:nvPr/>
          </p:nvSpPr>
          <p:spPr>
            <a:xfrm>
              <a:off x="3220720" y="3081253"/>
              <a:ext cx="1589373" cy="420115"/>
            </a:xfrm>
            <a:prstGeom prst="rect">
              <a:avLst/>
            </a:prstGeom>
            <a:noFill/>
          </p:spPr>
          <p:txBody>
            <a:bodyPr wrap="square" lIns="182880" tIns="146304" rIns="182880" bIns="146304" rtlCol="0" anchor="b" anchorCtr="0">
              <a:spAutoFit/>
            </a:bodyPr>
            <a:lstStyle/>
            <a:p>
              <a:pPr defTabSz="932446">
                <a:lnSpc>
                  <a:spcPct val="90000"/>
                </a:lnSpc>
              </a:pPr>
              <a:r>
                <a:rPr lang="en-US" sz="900" dirty="0" err="1">
                  <a:gradFill>
                    <a:gsLst>
                      <a:gs pos="9322">
                        <a:srgbClr val="FFFFFF"/>
                      </a:gs>
                      <a:gs pos="27119">
                        <a:srgbClr val="FFFFFF"/>
                      </a:gs>
                    </a:gsLst>
                    <a:lin ang="5400000" scaled="0"/>
                  </a:gradFill>
                  <a:cs typeface="Segoe UI Semibold" pitchFamily="34" charset="0"/>
                </a:rPr>
                <a:t>Ars</a:t>
              </a:r>
              <a:r>
                <a:rPr lang="en-US" sz="900" dirty="0">
                  <a:gradFill>
                    <a:gsLst>
                      <a:gs pos="9322">
                        <a:srgbClr val="FFFFFF"/>
                      </a:gs>
                      <a:gs pos="27119">
                        <a:srgbClr val="FFFFFF"/>
                      </a:gs>
                    </a:gsLst>
                    <a:lin ang="5400000" scaled="0"/>
                  </a:gradFill>
                  <a:cs typeface="Segoe UI Semibold" pitchFamily="34" charset="0"/>
                </a:rPr>
                <a:t> </a:t>
              </a:r>
              <a:r>
                <a:rPr lang="en-US" sz="900" dirty="0" err="1">
                  <a:gradFill>
                    <a:gsLst>
                      <a:gs pos="9322">
                        <a:srgbClr val="FFFFFF"/>
                      </a:gs>
                      <a:gs pos="27119">
                        <a:srgbClr val="FFFFFF"/>
                      </a:gs>
                    </a:gsLst>
                    <a:lin ang="5400000" scaled="0"/>
                  </a:gradFill>
                  <a:cs typeface="Segoe UI Semibold" pitchFamily="34" charset="0"/>
                </a:rPr>
                <a:t>Technica</a:t>
              </a:r>
              <a:r>
                <a:rPr lang="en-US" sz="900" dirty="0">
                  <a:gradFill>
                    <a:gsLst>
                      <a:gs pos="9322">
                        <a:srgbClr val="FFFFFF"/>
                      </a:gs>
                      <a:gs pos="27119">
                        <a:srgbClr val="FFFFFF"/>
                      </a:gs>
                    </a:gsLst>
                    <a:lin ang="5400000" scaled="0"/>
                  </a:gradFill>
                  <a:cs typeface="Segoe UI Semibold" pitchFamily="34" charset="0"/>
                </a:rPr>
                <a:t> [2014]</a:t>
              </a:r>
            </a:p>
          </p:txBody>
        </p:sp>
        <p:pic>
          <p:nvPicPr>
            <p:cNvPr id="78" name="Picture 12" descr="http://www.condenast.com/sites/all/files/arstechnicalogo_thumb.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t="37990" b="20834"/>
            <a:stretch/>
          </p:blipFill>
          <p:spPr bwMode="auto">
            <a:xfrm>
              <a:off x="3367461" y="2868177"/>
              <a:ext cx="1258513" cy="27400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a:off x="9925014" y="3829499"/>
            <a:ext cx="2240296" cy="2699223"/>
            <a:chOff x="7393017" y="3610424"/>
            <a:chExt cx="2240296" cy="2699223"/>
          </a:xfrm>
        </p:grpSpPr>
        <p:sp>
          <p:nvSpPr>
            <p:cNvPr id="60" name="Cyber-espinoage - Engineering News - Text only"/>
            <p:cNvSpPr/>
            <p:nvPr/>
          </p:nvSpPr>
          <p:spPr>
            <a:xfrm>
              <a:off x="7393017" y="3610424"/>
              <a:ext cx="2240296" cy="2697480"/>
            </a:xfrm>
            <a:prstGeom prst="rect">
              <a:avLst/>
            </a:prstGeom>
            <a:solidFill>
              <a:schemeClr val="tx1"/>
            </a:solidFill>
          </p:spPr>
          <p:txBody>
            <a:bodyPr wrap="square" lIns="182880" tIns="146304" rIns="182880" bIns="146304" anchor="t" anchorCtr="0">
              <a:noAutofit/>
            </a:bodyPr>
            <a:lstStyle/>
            <a:p>
              <a:pPr defTabSz="932446">
                <a:lnSpc>
                  <a:spcPct val="90000"/>
                </a:lnSpc>
                <a:spcAft>
                  <a:spcPts val="816"/>
                </a:spcAft>
              </a:pPr>
              <a:r>
                <a:rPr lang="en-US" sz="1800" b="1" spc="-20" dirty="0">
                  <a:gradFill>
                    <a:gsLst>
                      <a:gs pos="16102">
                        <a:srgbClr val="FFFFFF"/>
                      </a:gs>
                      <a:gs pos="27119">
                        <a:srgbClr val="FFFFFF"/>
                      </a:gs>
                    </a:gsLst>
                    <a:lin ang="5400000" scaled="0"/>
                  </a:gradFill>
                  <a:latin typeface="Segoe UI Light"/>
                  <a:cs typeface="Times New Roman" pitchFamily="18" charset="0"/>
                </a:rPr>
                <a:t>Forget carjacking, soon it will be </a:t>
              </a:r>
              <a:r>
                <a:rPr lang="en-US" sz="1800" b="1" spc="-20" dirty="0" err="1">
                  <a:gradFill>
                    <a:gsLst>
                      <a:gs pos="16102">
                        <a:srgbClr val="FFFFFF"/>
                      </a:gs>
                      <a:gs pos="27119">
                        <a:srgbClr val="FFFFFF"/>
                      </a:gs>
                    </a:gsLst>
                    <a:lin ang="5400000" scaled="0"/>
                  </a:gradFill>
                  <a:latin typeface="Segoe UI Light"/>
                  <a:cs typeface="Times New Roman" pitchFamily="18" charset="0"/>
                </a:rPr>
                <a:t>carhacking</a:t>
              </a:r>
              <a:endParaRPr lang="en-US" sz="1800" b="1" spc="-20" dirty="0">
                <a:gradFill>
                  <a:gsLst>
                    <a:gs pos="16102">
                      <a:srgbClr val="FFFFFF"/>
                    </a:gs>
                    <a:gs pos="27119">
                      <a:srgbClr val="FFFFFF"/>
                    </a:gs>
                  </a:gsLst>
                  <a:lin ang="5400000" scaled="0"/>
                </a:gradFill>
                <a:latin typeface="Segoe UI Light"/>
                <a:cs typeface="Times New Roman" pitchFamily="18" charset="0"/>
              </a:endParaRPr>
            </a:p>
          </p:txBody>
        </p:sp>
        <p:sp>
          <p:nvSpPr>
            <p:cNvPr id="13" name="Rectangle 12"/>
            <p:cNvSpPr/>
            <p:nvPr/>
          </p:nvSpPr>
          <p:spPr>
            <a:xfrm>
              <a:off x="7393018" y="5764882"/>
              <a:ext cx="2238870" cy="544765"/>
            </a:xfrm>
            <a:prstGeom prst="rect">
              <a:avLst/>
            </a:prstGeom>
            <a:noFill/>
          </p:spPr>
          <p:txBody>
            <a:bodyPr wrap="square" lIns="182880" tIns="146304" rIns="182880" bIns="146304" rtlCol="0" anchor="b" anchorCtr="0">
              <a:spAutoFit/>
            </a:bodyPr>
            <a:lstStyle/>
            <a:p>
              <a:pPr defTabSz="932446">
                <a:lnSpc>
                  <a:spcPct val="90000"/>
                </a:lnSpc>
              </a:pPr>
              <a:r>
                <a:rPr lang="en-US" sz="900" dirty="0">
                  <a:gradFill>
                    <a:gsLst>
                      <a:gs pos="9322">
                        <a:srgbClr val="FFFFFF"/>
                      </a:gs>
                      <a:gs pos="27119">
                        <a:srgbClr val="FFFFFF"/>
                      </a:gs>
                    </a:gsLst>
                    <a:lin ang="5400000" scaled="0"/>
                  </a:gradFill>
                  <a:cs typeface="Segoe UI Semibold" pitchFamily="34" charset="0"/>
                </a:rPr>
                <a:t>The Sydney Morning </a:t>
              </a:r>
              <a:br>
                <a:rPr lang="en-US" sz="900" dirty="0">
                  <a:gradFill>
                    <a:gsLst>
                      <a:gs pos="9322">
                        <a:srgbClr val="FFFFFF"/>
                      </a:gs>
                      <a:gs pos="27119">
                        <a:srgbClr val="FFFFFF"/>
                      </a:gs>
                    </a:gsLst>
                    <a:lin ang="5400000" scaled="0"/>
                  </a:gradFill>
                  <a:cs typeface="Segoe UI Semibold" pitchFamily="34" charset="0"/>
                </a:rPr>
              </a:br>
              <a:r>
                <a:rPr lang="en-US" sz="900" dirty="0">
                  <a:gradFill>
                    <a:gsLst>
                      <a:gs pos="9322">
                        <a:srgbClr val="FFFFFF"/>
                      </a:gs>
                      <a:gs pos="27119">
                        <a:srgbClr val="FFFFFF"/>
                      </a:gs>
                    </a:gsLst>
                    <a:lin ang="5400000" scaled="0"/>
                  </a:gradFill>
                  <a:cs typeface="Segoe UI Semibold" pitchFamily="34" charset="0"/>
                </a:rPr>
                <a:t>Herald [2014]</a:t>
              </a:r>
            </a:p>
          </p:txBody>
        </p:sp>
        <p:pic>
          <p:nvPicPr>
            <p:cNvPr id="1040" name="Picture 16" descr="http://1.bp.blogspot.com/_Rs0OKPZEAPk/TQJOwYDz4lI/AAAAAAAADWE/wiXndUYfYd0/s1600/300px-The_Sydney_Morning_Herald_logo_svg.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583952" y="5598457"/>
              <a:ext cx="1500805" cy="1607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p:cNvGrpSpPr/>
          <p:nvPr/>
        </p:nvGrpSpPr>
        <p:grpSpPr>
          <a:xfrm>
            <a:off x="7647563" y="3831242"/>
            <a:ext cx="2240296" cy="2697480"/>
            <a:chOff x="5114574" y="3610424"/>
            <a:chExt cx="2240296" cy="2697480"/>
          </a:xfrm>
        </p:grpSpPr>
        <p:sp>
          <p:nvSpPr>
            <p:cNvPr id="26" name="President Broad Athority - NYT"/>
            <p:cNvSpPr/>
            <p:nvPr/>
          </p:nvSpPr>
          <p:spPr>
            <a:xfrm>
              <a:off x="5114574" y="3610424"/>
              <a:ext cx="2240296" cy="2697480"/>
            </a:xfrm>
            <a:prstGeom prst="rect">
              <a:avLst/>
            </a:prstGeom>
            <a:solidFill>
              <a:schemeClr val="accent5">
                <a:lumMod val="90000"/>
                <a:lumOff val="10000"/>
              </a:schemeClr>
            </a:solidFill>
          </p:spPr>
          <p:txBody>
            <a:bodyPr wrap="square" lIns="182880" tIns="146304" rIns="182880" bIns="146304" anchor="t" anchorCtr="0">
              <a:noAutofit/>
            </a:bodyPr>
            <a:lstStyle/>
            <a:p>
              <a:pPr defTabSz="932446">
                <a:lnSpc>
                  <a:spcPct val="90000"/>
                </a:lnSpc>
                <a:spcAft>
                  <a:spcPts val="816"/>
                </a:spcAft>
              </a:pPr>
              <a:r>
                <a:rPr lang="en-US" sz="1800" b="1" spc="-20" dirty="0">
                  <a:gradFill>
                    <a:gsLst>
                      <a:gs pos="16102">
                        <a:srgbClr val="FFFFFF"/>
                      </a:gs>
                      <a:gs pos="27119">
                        <a:srgbClr val="FFFFFF"/>
                      </a:gs>
                    </a:gsLst>
                    <a:lin ang="5400000" scaled="0"/>
                  </a:gradFill>
                  <a:latin typeface="Segoe UI Light"/>
                  <a:cs typeface="Times New Roman" pitchFamily="18" charset="0"/>
                </a:rPr>
                <a:t>Malware burrows deep into computer BIOS to escape AV</a:t>
              </a:r>
            </a:p>
          </p:txBody>
        </p:sp>
        <p:sp>
          <p:nvSpPr>
            <p:cNvPr id="14" name="Rectangle 13"/>
            <p:cNvSpPr/>
            <p:nvPr/>
          </p:nvSpPr>
          <p:spPr>
            <a:xfrm>
              <a:off x="5114574" y="5763139"/>
              <a:ext cx="1943481" cy="544765"/>
            </a:xfrm>
            <a:prstGeom prst="rect">
              <a:avLst/>
            </a:prstGeom>
            <a:noFill/>
          </p:spPr>
          <p:txBody>
            <a:bodyPr wrap="square" lIns="182880" tIns="146304" rIns="182880" bIns="146304" rtlCol="0" anchor="b" anchorCtr="0">
              <a:spAutoFit/>
            </a:bodyPr>
            <a:lstStyle/>
            <a:p>
              <a:pPr defTabSz="932446">
                <a:lnSpc>
                  <a:spcPct val="90000"/>
                </a:lnSpc>
              </a:pPr>
              <a:r>
                <a:rPr lang="en-US" sz="900" dirty="0">
                  <a:gradFill>
                    <a:gsLst>
                      <a:gs pos="9322">
                        <a:srgbClr val="FFFFFF"/>
                      </a:gs>
                      <a:gs pos="27119">
                        <a:srgbClr val="FFFFFF"/>
                      </a:gs>
                    </a:gsLst>
                    <a:lin ang="5400000" scaled="0"/>
                  </a:gradFill>
                  <a:cs typeface="Segoe UI Semibold" pitchFamily="34" charset="0"/>
                </a:rPr>
                <a:t>The Register </a:t>
              </a:r>
              <a:br>
                <a:rPr lang="en-US" sz="900" dirty="0">
                  <a:gradFill>
                    <a:gsLst>
                      <a:gs pos="9322">
                        <a:srgbClr val="FFFFFF"/>
                      </a:gs>
                      <a:gs pos="27119">
                        <a:srgbClr val="FFFFFF"/>
                      </a:gs>
                    </a:gsLst>
                    <a:lin ang="5400000" scaled="0"/>
                  </a:gradFill>
                  <a:cs typeface="Segoe UI Semibold" pitchFamily="34" charset="0"/>
                </a:rPr>
              </a:br>
              <a:r>
                <a:rPr lang="en-US" sz="900" dirty="0">
                  <a:gradFill>
                    <a:gsLst>
                      <a:gs pos="9322">
                        <a:srgbClr val="FFFFFF"/>
                      </a:gs>
                      <a:gs pos="27119">
                        <a:srgbClr val="FFFFFF"/>
                      </a:gs>
                    </a:gsLst>
                    <a:lin ang="5400000" scaled="0"/>
                  </a:gradFill>
                  <a:cs typeface="Segoe UI Semibold" pitchFamily="34" charset="0"/>
                </a:rPr>
                <a:t>[September 2014]</a:t>
              </a:r>
            </a:p>
          </p:txBody>
        </p:sp>
        <p:pic>
          <p:nvPicPr>
            <p:cNvPr id="1038" name="Picture 14" descr="http://www.userlogos.org/files/logos/WildBirkyBoy/reg.png"/>
            <p:cNvPicPr>
              <a:picLocks noChangeAspect="1" noChangeArrowheads="1"/>
            </p:cNvPicPr>
            <p:nvPr/>
          </p:nvPicPr>
          <p:blipFill rotWithShape="1">
            <a:blip r:embed="rId7" cstate="screen">
              <a:extLst>
                <a:ext uri="{28A0092B-C50C-407E-A947-70E740481C1C}">
                  <a14:useLocalDpi xmlns:a14="http://schemas.microsoft.com/office/drawing/2010/main"/>
                </a:ext>
              </a:extLst>
            </a:blip>
            <a:stretch/>
          </p:blipFill>
          <p:spPr bwMode="auto">
            <a:xfrm>
              <a:off x="5295291" y="5563249"/>
              <a:ext cx="1397084" cy="232068"/>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274320" y="2926464"/>
            <a:ext cx="2194560" cy="868680"/>
            <a:chOff x="-2369151" y="2926464"/>
            <a:chExt cx="2194560" cy="868680"/>
          </a:xfrm>
        </p:grpSpPr>
        <p:sp>
          <p:nvSpPr>
            <p:cNvPr id="55" name="Rectangle 54"/>
            <p:cNvSpPr/>
            <p:nvPr/>
          </p:nvSpPr>
          <p:spPr>
            <a:xfrm>
              <a:off x="-2369151" y="2926464"/>
              <a:ext cx="2194560" cy="868680"/>
            </a:xfrm>
            <a:prstGeom prst="rect">
              <a:avLst/>
            </a:prstGeom>
            <a:solidFill>
              <a:schemeClr val="bg1">
                <a:lumMod val="85000"/>
              </a:schemeClr>
            </a:solidFill>
            <a:ln w="15875">
              <a:noFill/>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640080" tIns="146304" rIns="182880" bIns="146304" numCol="1" spcCol="0" rtlCol="0" fromWordArt="0" anchor="t" anchorCtr="0" forceAA="0" compatLnSpc="1">
              <a:prstTxWarp prst="textNoShape">
                <a:avLst/>
              </a:prstTxWarp>
              <a:noAutofit/>
            </a:bodyPr>
            <a:lstStyle/>
            <a:p>
              <a:pPr>
                <a:lnSpc>
                  <a:spcPct val="90000"/>
                </a:lnSpc>
              </a:pPr>
              <a:r>
                <a:rPr lang="en-US" sz="2000" dirty="0">
                  <a:gradFill>
                    <a:gsLst>
                      <a:gs pos="847">
                        <a:srgbClr val="505050"/>
                      </a:gs>
                      <a:gs pos="16102">
                        <a:srgbClr val="505050"/>
                      </a:gs>
                    </a:gsLst>
                    <a:lin ang="5400000" scaled="1"/>
                  </a:gradFill>
                  <a:latin typeface="Segoe UI Light"/>
                </a:rPr>
                <a:t>Bigger </a:t>
              </a:r>
              <a:br>
                <a:rPr lang="en-US" sz="2000" dirty="0">
                  <a:gradFill>
                    <a:gsLst>
                      <a:gs pos="847">
                        <a:srgbClr val="505050"/>
                      </a:gs>
                      <a:gs pos="16102">
                        <a:srgbClr val="505050"/>
                      </a:gs>
                    </a:gsLst>
                    <a:lin ang="5400000" scaled="1"/>
                  </a:gradFill>
                  <a:latin typeface="Segoe UI Light"/>
                </a:rPr>
              </a:br>
              <a:r>
                <a:rPr lang="en-US" sz="2000" dirty="0">
                  <a:gradFill>
                    <a:gsLst>
                      <a:gs pos="847">
                        <a:srgbClr val="505050"/>
                      </a:gs>
                      <a:gs pos="16102">
                        <a:srgbClr val="505050"/>
                      </a:gs>
                    </a:gsLst>
                    <a:lin ang="5400000" scaled="1"/>
                  </a:gradFill>
                  <a:latin typeface="Segoe UI Light"/>
                </a:rPr>
                <a:t>motivations</a:t>
              </a:r>
              <a:endParaRPr lang="en-US" sz="1200" dirty="0">
                <a:gradFill>
                  <a:gsLst>
                    <a:gs pos="847">
                      <a:srgbClr val="505050"/>
                    </a:gs>
                    <a:gs pos="16102">
                      <a:srgbClr val="505050"/>
                    </a:gs>
                  </a:gsLst>
                  <a:lin ang="5400000" scaled="1"/>
                </a:gradFill>
                <a:latin typeface="Segoe UI Light"/>
              </a:endParaRPr>
            </a:p>
          </p:txBody>
        </p:sp>
        <p:sp>
          <p:nvSpPr>
            <p:cNvPr id="61" name="Oval 60"/>
            <p:cNvSpPr/>
            <p:nvPr/>
          </p:nvSpPr>
          <p:spPr bwMode="auto">
            <a:xfrm>
              <a:off x="-2244637" y="3175979"/>
              <a:ext cx="369651" cy="369651"/>
            </a:xfrm>
            <a:prstGeom prst="ellipse">
              <a:avLst/>
            </a:prstGeom>
            <a:solidFill>
              <a:schemeClr val="bg1">
                <a:alpha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16949">
                        <a:srgbClr val="D2D2D2"/>
                      </a:gs>
                      <a:gs pos="34746">
                        <a:srgbClr val="D2D2D2"/>
                      </a:gs>
                    </a:gsLst>
                    <a:lin ang="5400000" scaled="0"/>
                  </a:gradFill>
                  <a:ea typeface="Segoe UI" pitchFamily="34" charset="0"/>
                  <a:cs typeface="Segoe UI" pitchFamily="34" charset="0"/>
                </a:rPr>
                <a:t>2</a:t>
              </a:r>
            </a:p>
          </p:txBody>
        </p:sp>
      </p:grpSp>
      <p:grpSp>
        <p:nvGrpSpPr>
          <p:cNvPr id="17" name="Group 16"/>
          <p:cNvGrpSpPr/>
          <p:nvPr/>
        </p:nvGrpSpPr>
        <p:grpSpPr>
          <a:xfrm>
            <a:off x="274320" y="2012064"/>
            <a:ext cx="2194560" cy="868680"/>
            <a:chOff x="-1982497" y="2012064"/>
            <a:chExt cx="2194560" cy="868680"/>
          </a:xfrm>
        </p:grpSpPr>
        <p:sp>
          <p:nvSpPr>
            <p:cNvPr id="63" name="Rectangle 62"/>
            <p:cNvSpPr/>
            <p:nvPr/>
          </p:nvSpPr>
          <p:spPr>
            <a:xfrm>
              <a:off x="-1982497" y="2012064"/>
              <a:ext cx="2194560" cy="868680"/>
            </a:xfrm>
            <a:prstGeom prst="rect">
              <a:avLst/>
            </a:prstGeom>
            <a:solidFill>
              <a:schemeClr val="bg1">
                <a:lumMod val="85000"/>
              </a:schemeClr>
            </a:solidFill>
            <a:ln w="15875">
              <a:noFill/>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640080" tIns="146304" rIns="182880" bIns="146304" numCol="1" spcCol="0" rtlCol="0" fromWordArt="0" anchor="t" anchorCtr="0" forceAA="0" compatLnSpc="1">
              <a:prstTxWarp prst="textNoShape">
                <a:avLst/>
              </a:prstTxWarp>
              <a:noAutofit/>
            </a:bodyPr>
            <a:lstStyle/>
            <a:p>
              <a:pPr>
                <a:lnSpc>
                  <a:spcPct val="90000"/>
                </a:lnSpc>
              </a:pPr>
              <a:r>
                <a:rPr lang="en-US" sz="2000" dirty="0">
                  <a:gradFill>
                    <a:gsLst>
                      <a:gs pos="847">
                        <a:srgbClr val="505050"/>
                      </a:gs>
                      <a:gs pos="16102">
                        <a:srgbClr val="505050"/>
                      </a:gs>
                    </a:gsLst>
                    <a:lin ang="5400000" scaled="1"/>
                  </a:gradFill>
                  <a:latin typeface="Segoe UI Light"/>
                </a:rPr>
                <a:t>Increasing </a:t>
              </a:r>
              <a:br>
                <a:rPr lang="en-US" sz="2000" dirty="0">
                  <a:gradFill>
                    <a:gsLst>
                      <a:gs pos="847">
                        <a:srgbClr val="505050"/>
                      </a:gs>
                      <a:gs pos="16102">
                        <a:srgbClr val="505050"/>
                      </a:gs>
                    </a:gsLst>
                    <a:lin ang="5400000" scaled="1"/>
                  </a:gradFill>
                  <a:latin typeface="Segoe UI Light"/>
                </a:rPr>
              </a:br>
              <a:r>
                <a:rPr lang="en-US" sz="2000" dirty="0">
                  <a:gradFill>
                    <a:gsLst>
                      <a:gs pos="847">
                        <a:srgbClr val="505050"/>
                      </a:gs>
                      <a:gs pos="16102">
                        <a:srgbClr val="505050"/>
                      </a:gs>
                    </a:gsLst>
                    <a:lin ang="5400000" scaled="1"/>
                  </a:gradFill>
                  <a:latin typeface="Segoe UI Light"/>
                </a:rPr>
                <a:t>incidents</a:t>
              </a:r>
              <a:endParaRPr lang="en-US" sz="1200" dirty="0">
                <a:gradFill>
                  <a:gsLst>
                    <a:gs pos="847">
                      <a:srgbClr val="505050"/>
                    </a:gs>
                    <a:gs pos="16102">
                      <a:srgbClr val="505050"/>
                    </a:gs>
                  </a:gsLst>
                  <a:lin ang="5400000" scaled="1"/>
                </a:gradFill>
                <a:latin typeface="Segoe UI Light"/>
              </a:endParaRPr>
            </a:p>
          </p:txBody>
        </p:sp>
        <p:sp>
          <p:nvSpPr>
            <p:cNvPr id="64" name="Oval 63"/>
            <p:cNvSpPr/>
            <p:nvPr/>
          </p:nvSpPr>
          <p:spPr bwMode="auto">
            <a:xfrm>
              <a:off x="-1857983" y="2261579"/>
              <a:ext cx="369651" cy="369651"/>
            </a:xfrm>
            <a:prstGeom prst="ellipse">
              <a:avLst/>
            </a:prstGeom>
            <a:solidFill>
              <a:schemeClr val="bg1">
                <a:alpha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16949">
                        <a:srgbClr val="D2D2D2"/>
                      </a:gs>
                      <a:gs pos="34746">
                        <a:srgbClr val="D2D2D2"/>
                      </a:gs>
                    </a:gsLst>
                    <a:lin ang="5400000" scaled="0"/>
                  </a:gradFill>
                  <a:ea typeface="Segoe UI" pitchFamily="34" charset="0"/>
                  <a:cs typeface="Segoe UI" pitchFamily="34" charset="0"/>
                </a:rPr>
                <a:t>1</a:t>
              </a:r>
            </a:p>
          </p:txBody>
        </p:sp>
      </p:grpSp>
      <p:grpSp>
        <p:nvGrpSpPr>
          <p:cNvPr id="18" name="Group 17"/>
          <p:cNvGrpSpPr/>
          <p:nvPr/>
        </p:nvGrpSpPr>
        <p:grpSpPr>
          <a:xfrm>
            <a:off x="274320" y="3840864"/>
            <a:ext cx="2194560" cy="868680"/>
            <a:chOff x="-1673451" y="3840864"/>
            <a:chExt cx="2194560" cy="868680"/>
          </a:xfrm>
        </p:grpSpPr>
        <p:sp>
          <p:nvSpPr>
            <p:cNvPr id="65" name="Rectangle 64"/>
            <p:cNvSpPr/>
            <p:nvPr/>
          </p:nvSpPr>
          <p:spPr>
            <a:xfrm>
              <a:off x="-1673451" y="3840864"/>
              <a:ext cx="2194560" cy="868680"/>
            </a:xfrm>
            <a:prstGeom prst="rect">
              <a:avLst/>
            </a:prstGeom>
            <a:solidFill>
              <a:schemeClr val="bg1">
                <a:lumMod val="85000"/>
              </a:schemeClr>
            </a:solidFill>
            <a:ln w="15875">
              <a:noFill/>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640080" tIns="146304" rIns="182880" bIns="146304" numCol="1" spcCol="0" rtlCol="0" fromWordArt="0" anchor="t" anchorCtr="0" forceAA="0" compatLnSpc="1">
              <a:prstTxWarp prst="textNoShape">
                <a:avLst/>
              </a:prstTxWarp>
              <a:noAutofit/>
            </a:bodyPr>
            <a:lstStyle/>
            <a:p>
              <a:pPr>
                <a:lnSpc>
                  <a:spcPct val="90000"/>
                </a:lnSpc>
              </a:pPr>
              <a:r>
                <a:rPr lang="en-US" sz="2000" dirty="0">
                  <a:gradFill>
                    <a:gsLst>
                      <a:gs pos="847">
                        <a:srgbClr val="505050"/>
                      </a:gs>
                      <a:gs pos="16102">
                        <a:srgbClr val="505050"/>
                      </a:gs>
                    </a:gsLst>
                    <a:lin ang="5400000" scaled="1"/>
                  </a:gradFill>
                  <a:latin typeface="Segoe UI Light"/>
                </a:rPr>
                <a:t>Bigger </a:t>
              </a:r>
              <a:br>
                <a:rPr lang="en-US" sz="2000" dirty="0">
                  <a:gradFill>
                    <a:gsLst>
                      <a:gs pos="847">
                        <a:srgbClr val="505050"/>
                      </a:gs>
                      <a:gs pos="16102">
                        <a:srgbClr val="505050"/>
                      </a:gs>
                    </a:gsLst>
                    <a:lin ang="5400000" scaled="1"/>
                  </a:gradFill>
                  <a:latin typeface="Segoe UI Light"/>
                </a:rPr>
              </a:br>
              <a:r>
                <a:rPr lang="en-US" sz="2000" dirty="0">
                  <a:gradFill>
                    <a:gsLst>
                      <a:gs pos="847">
                        <a:srgbClr val="505050"/>
                      </a:gs>
                      <a:gs pos="16102">
                        <a:srgbClr val="505050"/>
                      </a:gs>
                    </a:gsLst>
                    <a:lin ang="5400000" scaled="1"/>
                  </a:gradFill>
                  <a:latin typeface="Segoe UI Light"/>
                </a:rPr>
                <a:t>risk</a:t>
              </a:r>
              <a:endParaRPr lang="en-US" sz="1200" dirty="0">
                <a:gradFill>
                  <a:gsLst>
                    <a:gs pos="847">
                      <a:srgbClr val="505050"/>
                    </a:gs>
                    <a:gs pos="16102">
                      <a:srgbClr val="505050"/>
                    </a:gs>
                  </a:gsLst>
                  <a:lin ang="5400000" scaled="1"/>
                </a:gradFill>
                <a:latin typeface="Segoe UI Light"/>
              </a:endParaRPr>
            </a:p>
          </p:txBody>
        </p:sp>
        <p:sp>
          <p:nvSpPr>
            <p:cNvPr id="66" name="Oval 65"/>
            <p:cNvSpPr/>
            <p:nvPr/>
          </p:nvSpPr>
          <p:spPr bwMode="auto">
            <a:xfrm>
              <a:off x="-1548937" y="4090379"/>
              <a:ext cx="369651" cy="369651"/>
            </a:xfrm>
            <a:prstGeom prst="ellipse">
              <a:avLst/>
            </a:prstGeom>
            <a:solidFill>
              <a:schemeClr val="bg1">
                <a:alpha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16949">
                        <a:srgbClr val="D2D2D2"/>
                      </a:gs>
                      <a:gs pos="34746">
                        <a:srgbClr val="D2D2D2"/>
                      </a:gs>
                    </a:gsLst>
                    <a:lin ang="5400000" scaled="0"/>
                  </a:gradFill>
                  <a:ea typeface="Segoe UI" pitchFamily="34" charset="0"/>
                  <a:cs typeface="Segoe UI" pitchFamily="34" charset="0"/>
                </a:rPr>
                <a:t>3</a:t>
              </a:r>
            </a:p>
          </p:txBody>
        </p:sp>
      </p:grpSp>
      <p:sp>
        <p:nvSpPr>
          <p:cNvPr id="67" name="Oval 66"/>
          <p:cNvSpPr/>
          <p:nvPr/>
        </p:nvSpPr>
        <p:spPr bwMode="auto">
          <a:xfrm>
            <a:off x="5214492" y="3282727"/>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3390">
                      <a:srgbClr val="0072C6"/>
                    </a:gs>
                    <a:gs pos="16949">
                      <a:srgbClr val="0072C6"/>
                    </a:gs>
                  </a:gsLst>
                  <a:lin ang="5400000" scaled="0"/>
                </a:gradFill>
                <a:ea typeface="Segoe UI" pitchFamily="34" charset="0"/>
                <a:cs typeface="Segoe UI" pitchFamily="34" charset="0"/>
              </a:rPr>
              <a:t>1</a:t>
            </a:r>
          </a:p>
        </p:txBody>
      </p:sp>
      <p:sp>
        <p:nvSpPr>
          <p:cNvPr id="68" name="Oval 67"/>
          <p:cNvSpPr/>
          <p:nvPr/>
        </p:nvSpPr>
        <p:spPr bwMode="auto">
          <a:xfrm>
            <a:off x="8606332" y="3282727"/>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56780">
                      <a:srgbClr val="002050"/>
                    </a:gs>
                    <a:gs pos="42000">
                      <a:srgbClr val="002050"/>
                    </a:gs>
                  </a:gsLst>
                  <a:lin ang="5400000" scaled="0"/>
                </a:gradFill>
                <a:ea typeface="Segoe UI" pitchFamily="34" charset="0"/>
                <a:cs typeface="Segoe UI" pitchFamily="34" charset="0"/>
              </a:rPr>
              <a:t>1</a:t>
            </a:r>
          </a:p>
        </p:txBody>
      </p:sp>
      <p:sp>
        <p:nvSpPr>
          <p:cNvPr id="69" name="Oval 68"/>
          <p:cNvSpPr/>
          <p:nvPr/>
        </p:nvSpPr>
        <p:spPr bwMode="auto">
          <a:xfrm>
            <a:off x="11647476" y="3282727"/>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3390">
                      <a:srgbClr val="0072C6"/>
                    </a:gs>
                    <a:gs pos="16949">
                      <a:srgbClr val="0072C6"/>
                    </a:gs>
                  </a:gsLst>
                  <a:lin ang="5400000" scaled="0"/>
                </a:gradFill>
                <a:ea typeface="Segoe UI" pitchFamily="34" charset="0"/>
                <a:cs typeface="Segoe UI" pitchFamily="34" charset="0"/>
              </a:rPr>
              <a:t>2</a:t>
            </a:r>
          </a:p>
        </p:txBody>
      </p:sp>
      <p:sp>
        <p:nvSpPr>
          <p:cNvPr id="70" name="Oval 69"/>
          <p:cNvSpPr/>
          <p:nvPr/>
        </p:nvSpPr>
        <p:spPr bwMode="auto">
          <a:xfrm>
            <a:off x="4960480" y="6016305"/>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56780">
                      <a:srgbClr val="002050"/>
                    </a:gs>
                    <a:gs pos="42000">
                      <a:srgbClr val="002050"/>
                    </a:gs>
                  </a:gsLst>
                  <a:lin ang="5400000" scaled="0"/>
                </a:gradFill>
                <a:ea typeface="Segoe UI" pitchFamily="34" charset="0"/>
                <a:cs typeface="Segoe UI" pitchFamily="34" charset="0"/>
              </a:rPr>
              <a:t>2</a:t>
            </a:r>
          </a:p>
        </p:txBody>
      </p:sp>
      <p:sp>
        <p:nvSpPr>
          <p:cNvPr id="71" name="Oval 70"/>
          <p:cNvSpPr/>
          <p:nvPr/>
        </p:nvSpPr>
        <p:spPr bwMode="auto">
          <a:xfrm>
            <a:off x="7092575" y="6016305"/>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25424">
                      <a:srgbClr val="68217A"/>
                    </a:gs>
                    <a:gs pos="16949">
                      <a:srgbClr val="68217A"/>
                    </a:gs>
                  </a:gsLst>
                  <a:lin ang="5400000" scaled="0"/>
                </a:gradFill>
                <a:ea typeface="Segoe UI" pitchFamily="34" charset="0"/>
                <a:cs typeface="Segoe UI" pitchFamily="34" charset="0"/>
              </a:rPr>
              <a:t>3</a:t>
            </a:r>
          </a:p>
        </p:txBody>
      </p:sp>
      <p:sp>
        <p:nvSpPr>
          <p:cNvPr id="72" name="Oval 71"/>
          <p:cNvSpPr/>
          <p:nvPr/>
        </p:nvSpPr>
        <p:spPr bwMode="auto">
          <a:xfrm>
            <a:off x="9370025" y="6016305"/>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45763">
                      <a:srgbClr val="008272"/>
                    </a:gs>
                    <a:gs pos="32000">
                      <a:srgbClr val="008272"/>
                    </a:gs>
                  </a:gsLst>
                  <a:lin ang="5400000" scaled="0"/>
                </a:gradFill>
                <a:ea typeface="Segoe UI" pitchFamily="34" charset="0"/>
                <a:cs typeface="Segoe UI" pitchFamily="34" charset="0"/>
              </a:rPr>
              <a:t>3</a:t>
            </a:r>
          </a:p>
        </p:txBody>
      </p:sp>
      <p:sp>
        <p:nvSpPr>
          <p:cNvPr id="73" name="Oval 72"/>
          <p:cNvSpPr/>
          <p:nvPr/>
        </p:nvSpPr>
        <p:spPr bwMode="auto">
          <a:xfrm>
            <a:off x="11647476" y="6016305"/>
            <a:ext cx="369651" cy="369651"/>
          </a:xfrm>
          <a:prstGeom prst="ellipse">
            <a:avLst/>
          </a:pr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14407">
                      <a:srgbClr val="442359"/>
                    </a:gs>
                    <a:gs pos="52000">
                      <a:srgbClr val="442359"/>
                    </a:gs>
                  </a:gsLst>
                  <a:lin ang="5400000" scaled="0"/>
                </a:gradFill>
                <a:ea typeface="Segoe UI" pitchFamily="34" charset="0"/>
                <a:cs typeface="Segoe UI" pitchFamily="34" charset="0"/>
              </a:rPr>
              <a:t>3</a:t>
            </a:r>
          </a:p>
        </p:txBody>
      </p:sp>
      <p:pic>
        <p:nvPicPr>
          <p:cNvPr id="2" name="Picture 1"/>
          <p:cNvPicPr>
            <a:picLocks noChangeAspect="1"/>
          </p:cNvPicPr>
          <p:nvPr/>
        </p:nvPicPr>
        <p:blipFill>
          <a:blip r:embed="rId8"/>
          <a:stretch>
            <a:fillRect/>
          </a:stretch>
        </p:blipFill>
        <p:spPr>
          <a:xfrm>
            <a:off x="5727314" y="5683129"/>
            <a:ext cx="426261" cy="296764"/>
          </a:xfrm>
          <a:prstGeom prst="rect">
            <a:avLst/>
          </a:prstGeom>
        </p:spPr>
      </p:pic>
    </p:spTree>
    <p:extLst>
      <p:ext uri="{BB962C8B-B14F-4D97-AF65-F5344CB8AC3E}">
        <p14:creationId xmlns:p14="http://schemas.microsoft.com/office/powerpoint/2010/main" val="3391434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35" presetClass="path" presetSubtype="0" decel="100000" fill="hold" grpId="1" nodeType="withEffect">
                                  <p:stCondLst>
                                    <p:cond delay="0"/>
                                  </p:stCondLst>
                                  <p:childTnLst>
                                    <p:animMotion origin="layout" path="M 2.39469E-6 -2.26055E-6 L -0.07812 -2.26055E-6 " pathEditMode="relative" rAng="0" ptsTypes="AA">
                                      <p:cBhvr>
                                        <p:cTn id="9" dur="1000" spd="-100000" fill="hold"/>
                                        <p:tgtEl>
                                          <p:spTgt spid="50"/>
                                        </p:tgtEl>
                                        <p:attrNameLst>
                                          <p:attrName>ppt_x</p:attrName>
                                          <p:attrName>ppt_y</p:attrName>
                                        </p:attrNameLst>
                                      </p:cBhvr>
                                      <p:rCtr x="-3906" y="0"/>
                                    </p:animMotion>
                                  </p:childTnLst>
                                </p:cTn>
                              </p:par>
                              <p:par>
                                <p:cTn id="10" presetID="10" presetClass="entr" presetSubtype="0" fill="hold" grpId="0" nodeType="withEffect">
                                  <p:stCondLst>
                                    <p:cond delay="10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par>
                                <p:cTn id="13" presetID="35" presetClass="path" presetSubtype="0" decel="100000" fill="hold" grpId="1" nodeType="withEffect">
                                  <p:stCondLst>
                                    <p:cond delay="100"/>
                                  </p:stCondLst>
                                  <p:childTnLst>
                                    <p:animMotion origin="layout" path="M -2.05514E-6 -1.64321E-6 L -0.07812 -1.64321E-6 " pathEditMode="relative" rAng="0" ptsTypes="AA">
                                      <p:cBhvr>
                                        <p:cTn id="14" dur="1000" spd="-100000" fill="hold"/>
                                        <p:tgtEl>
                                          <p:spTgt spid="56"/>
                                        </p:tgtEl>
                                        <p:attrNameLst>
                                          <p:attrName>ppt_x</p:attrName>
                                          <p:attrName>ppt_y</p:attrName>
                                        </p:attrNameLst>
                                      </p:cBhvr>
                                      <p:rCtr x="-3906" y="0"/>
                                    </p:animMotion>
                                  </p:childTnLst>
                                </p:cTn>
                              </p:par>
                              <p:par>
                                <p:cTn id="15" presetID="10" presetClass="entr" presetSubtype="0" fill="hold" grpId="0" nodeType="withEffect">
                                  <p:stCondLst>
                                    <p:cond delay="200"/>
                                  </p:stCondLst>
                                  <p:childTnLst>
                                    <p:set>
                                      <p:cBhvr>
                                        <p:cTn id="16" dur="1" fill="hold">
                                          <p:stCondLst>
                                            <p:cond delay="0"/>
                                          </p:stCondLst>
                                        </p:cTn>
                                        <p:tgtEl>
                                          <p:spTgt spid="80"/>
                                        </p:tgtEl>
                                        <p:attrNameLst>
                                          <p:attrName>style.visibility</p:attrName>
                                        </p:attrNameLst>
                                      </p:cBhvr>
                                      <p:to>
                                        <p:strVal val="visible"/>
                                      </p:to>
                                    </p:set>
                                    <p:animEffect transition="in" filter="fade">
                                      <p:cBhvr>
                                        <p:cTn id="17" dur="500"/>
                                        <p:tgtEl>
                                          <p:spTgt spid="80"/>
                                        </p:tgtEl>
                                      </p:cBhvr>
                                    </p:animEffect>
                                  </p:childTnLst>
                                </p:cTn>
                              </p:par>
                              <p:par>
                                <p:cTn id="18" presetID="35" presetClass="path" presetSubtype="0" decel="100000" fill="hold" grpId="1" nodeType="withEffect">
                                  <p:stCondLst>
                                    <p:cond delay="200"/>
                                  </p:stCondLst>
                                  <p:childTnLst>
                                    <p:animMotion origin="layout" path="M -2.05514E-6 -1.64321E-6 L -0.07812 -1.64321E-6 " pathEditMode="relative" rAng="0" ptsTypes="AA">
                                      <p:cBhvr>
                                        <p:cTn id="19" dur="1000" spd="-100000" fill="hold"/>
                                        <p:tgtEl>
                                          <p:spTgt spid="80"/>
                                        </p:tgtEl>
                                        <p:attrNameLst>
                                          <p:attrName>ppt_x</p:attrName>
                                          <p:attrName>ppt_y</p:attrName>
                                        </p:attrNameLst>
                                      </p:cBhvr>
                                      <p:rCtr x="-3906" y="0"/>
                                    </p:animMotion>
                                  </p:childTnLst>
                                </p:cTn>
                              </p:par>
                              <p:par>
                                <p:cTn id="20" presetID="10" presetClass="entr" presetSubtype="0" fill="hold" grpId="0" nodeType="withEffect">
                                  <p:stCondLst>
                                    <p:cond delay="30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par>
                                <p:cTn id="23" presetID="63" presetClass="path" presetSubtype="0" decel="100000" fill="hold" grpId="1" nodeType="withEffect">
                                  <p:stCondLst>
                                    <p:cond delay="300"/>
                                  </p:stCondLst>
                                  <p:childTnLst>
                                    <p:animMotion origin="layout" path="M -4.35282E-6 -3.90377E-6 L 0.06434 -3.90377E-6 " pathEditMode="relative" rAng="0" ptsTypes="AA">
                                      <p:cBhvr>
                                        <p:cTn id="24" dur="1000" spd="-100000" fill="hold"/>
                                        <p:tgtEl>
                                          <p:spTgt spid="81"/>
                                        </p:tgtEl>
                                        <p:attrNameLst>
                                          <p:attrName>ppt_x</p:attrName>
                                          <p:attrName>ppt_y</p:attrName>
                                        </p:attrNameLst>
                                      </p:cBhvr>
                                      <p:rCtr x="3217" y="0"/>
                                    </p:animMotion>
                                  </p:childTnLst>
                                </p:cTn>
                              </p:par>
                              <p:par>
                                <p:cTn id="25" presetID="10" presetClass="entr" presetSubtype="0" fill="hold" grpId="0" nodeType="withEffect">
                                  <p:stCondLst>
                                    <p:cond delay="200"/>
                                  </p:stCondLst>
                                  <p:childTnLst>
                                    <p:set>
                                      <p:cBhvr>
                                        <p:cTn id="26" dur="1" fill="hold">
                                          <p:stCondLst>
                                            <p:cond delay="0"/>
                                          </p:stCondLst>
                                        </p:cTn>
                                        <p:tgtEl>
                                          <p:spTgt spid="79"/>
                                        </p:tgtEl>
                                        <p:attrNameLst>
                                          <p:attrName>style.visibility</p:attrName>
                                        </p:attrNameLst>
                                      </p:cBhvr>
                                      <p:to>
                                        <p:strVal val="visible"/>
                                      </p:to>
                                    </p:set>
                                    <p:animEffect transition="in" filter="fade">
                                      <p:cBhvr>
                                        <p:cTn id="27" dur="500"/>
                                        <p:tgtEl>
                                          <p:spTgt spid="79"/>
                                        </p:tgtEl>
                                      </p:cBhvr>
                                    </p:animEffect>
                                  </p:childTnLst>
                                </p:cTn>
                              </p:par>
                              <p:par>
                                <p:cTn id="28" presetID="63" presetClass="path" presetSubtype="0" decel="100000" fill="hold" grpId="1" nodeType="withEffect">
                                  <p:stCondLst>
                                    <p:cond delay="200"/>
                                  </p:stCondLst>
                                  <p:childTnLst>
                                    <p:animMotion origin="layout" path="M -3.5614E-6 7.71675E-7 L 0.06434 7.71675E-7 " pathEditMode="relative" rAng="0" ptsTypes="AA">
                                      <p:cBhvr>
                                        <p:cTn id="29" dur="1000" spd="-100000" fill="hold"/>
                                        <p:tgtEl>
                                          <p:spTgt spid="79"/>
                                        </p:tgtEl>
                                        <p:attrNameLst>
                                          <p:attrName>ppt_x</p:attrName>
                                          <p:attrName>ppt_y</p:attrName>
                                        </p:attrNameLst>
                                      </p:cBhvr>
                                      <p:rCtr x="3217" y="0"/>
                                    </p:animMotion>
                                  </p:childTnLst>
                                </p:cTn>
                              </p:par>
                              <p:par>
                                <p:cTn id="30" presetID="10" presetClass="entr" presetSubtype="0" fill="hold" grpId="0" nodeType="withEffect">
                                  <p:stCondLst>
                                    <p:cond delay="10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par>
                                <p:cTn id="33" presetID="63" presetClass="path" presetSubtype="0" decel="100000" fill="hold" grpId="1" nodeType="withEffect">
                                  <p:stCondLst>
                                    <p:cond delay="100"/>
                                  </p:stCondLst>
                                  <p:childTnLst>
                                    <p:animMotion origin="layout" path="M 2.65509E-7 -2.16069E-6 L 0.06433 -2.16069E-6 " pathEditMode="relative" rAng="0" ptsTypes="AA">
                                      <p:cBhvr>
                                        <p:cTn id="34" dur="1000" spd="-100000" fill="hold"/>
                                        <p:tgtEl>
                                          <p:spTgt spid="51"/>
                                        </p:tgtEl>
                                        <p:attrNameLst>
                                          <p:attrName>ppt_x</p:attrName>
                                          <p:attrName>ppt_y</p:attrName>
                                        </p:attrNameLst>
                                      </p:cBhvr>
                                      <p:rCtr x="3217" y="0"/>
                                    </p:animMotion>
                                  </p:childTnLst>
                                </p:cTn>
                              </p:par>
                            </p:childTnLst>
                          </p:cTn>
                        </p:par>
                      </p:childTnLst>
                    </p:cTn>
                  </p:par>
                  <p:par>
                    <p:cTn id="35" fill="hold">
                      <p:stCondLst>
                        <p:cond delay="indefinite"/>
                      </p:stCondLst>
                      <p:childTnLst>
                        <p:par>
                          <p:cTn id="36" fill="hold">
                            <p:stCondLst>
                              <p:cond delay="0"/>
                            </p:stCondLst>
                            <p:childTnLst>
                              <p:par>
                                <p:cTn id="37" presetID="2" presetClass="entr" presetSubtype="8" decel="10000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800" fill="hold"/>
                                        <p:tgtEl>
                                          <p:spTgt spid="17"/>
                                        </p:tgtEl>
                                        <p:attrNameLst>
                                          <p:attrName>ppt_x</p:attrName>
                                        </p:attrNameLst>
                                      </p:cBhvr>
                                      <p:tavLst>
                                        <p:tav tm="0">
                                          <p:val>
                                            <p:strVal val="0-#ppt_w/2"/>
                                          </p:val>
                                        </p:tav>
                                        <p:tav tm="100000">
                                          <p:val>
                                            <p:strVal val="#ppt_x"/>
                                          </p:val>
                                        </p:tav>
                                      </p:tavLst>
                                    </p:anim>
                                    <p:anim calcmode="lin" valueType="num">
                                      <p:cBhvr additive="base">
                                        <p:cTn id="40" dur="800" fill="hold"/>
                                        <p:tgtEl>
                                          <p:spTgt spid="17"/>
                                        </p:tgtEl>
                                        <p:attrNameLst>
                                          <p:attrName>ppt_y</p:attrName>
                                        </p:attrNameLst>
                                      </p:cBhvr>
                                      <p:tavLst>
                                        <p:tav tm="0">
                                          <p:val>
                                            <p:strVal val="#ppt_y"/>
                                          </p:val>
                                        </p:tav>
                                        <p:tav tm="100000">
                                          <p:val>
                                            <p:strVal val="#ppt_y"/>
                                          </p:val>
                                        </p:tav>
                                      </p:tavLst>
                                    </p:anim>
                                  </p:childTnLst>
                                </p:cTn>
                              </p:par>
                            </p:childTnLst>
                          </p:cTn>
                        </p:par>
                        <p:par>
                          <p:cTn id="41" fill="hold">
                            <p:stCondLst>
                              <p:cond delay="800"/>
                            </p:stCondLst>
                            <p:childTnLst>
                              <p:par>
                                <p:cTn id="42" presetID="10" presetClass="entr" presetSubtype="0" fill="hold"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7"/>
                                        </p:tgtEl>
                                        <p:attrNameLst>
                                          <p:attrName>style.visibility</p:attrName>
                                        </p:attrNameLst>
                                      </p:cBhvr>
                                      <p:to>
                                        <p:strVal val="visible"/>
                                      </p:to>
                                    </p:set>
                                    <p:animEffect transition="in" filter="fade">
                                      <p:cBhvr>
                                        <p:cTn id="47" dur="500"/>
                                        <p:tgtEl>
                                          <p:spTgt spid="67"/>
                                        </p:tgtEl>
                                      </p:cBhvr>
                                    </p:animEffect>
                                  </p:childTnLst>
                                </p:cTn>
                              </p:par>
                            </p:childTnLst>
                          </p:cTn>
                        </p:par>
                        <p:par>
                          <p:cTn id="48" fill="hold">
                            <p:stCondLst>
                              <p:cond delay="1300"/>
                            </p:stCondLst>
                            <p:childTnLst>
                              <p:par>
                                <p:cTn id="49" presetID="10" presetClass="entr" presetSubtype="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decel="100000" fill="hold" nodeType="click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800" fill="hold"/>
                                        <p:tgtEl>
                                          <p:spTgt spid="15"/>
                                        </p:tgtEl>
                                        <p:attrNameLst>
                                          <p:attrName>ppt_x</p:attrName>
                                        </p:attrNameLst>
                                      </p:cBhvr>
                                      <p:tavLst>
                                        <p:tav tm="0">
                                          <p:val>
                                            <p:strVal val="0-#ppt_w/2"/>
                                          </p:val>
                                        </p:tav>
                                        <p:tav tm="100000">
                                          <p:val>
                                            <p:strVal val="#ppt_x"/>
                                          </p:val>
                                        </p:tav>
                                      </p:tavLst>
                                    </p:anim>
                                    <p:anim calcmode="lin" valueType="num">
                                      <p:cBhvr additive="base">
                                        <p:cTn id="60" dur="8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800"/>
                            </p:stCondLst>
                            <p:childTnLst>
                              <p:par>
                                <p:cTn id="62" presetID="10" presetClass="entr" presetSubtype="0" fill="hold"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500"/>
                                        <p:tgtEl>
                                          <p:spTgt spid="69"/>
                                        </p:tgtEl>
                                      </p:cBhvr>
                                    </p:animEffect>
                                  </p:childTnLst>
                                </p:cTn>
                              </p:par>
                            </p:childTnLst>
                          </p:cTn>
                        </p:par>
                        <p:par>
                          <p:cTn id="68" fill="hold">
                            <p:stCondLst>
                              <p:cond delay="1300"/>
                            </p:stCondLst>
                            <p:childTnLst>
                              <p:par>
                                <p:cTn id="69" presetID="10" presetClass="entr" presetSubtype="0" fill="hold" nodeType="after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fade">
                                      <p:cBhvr>
                                        <p:cTn id="71" dur="500"/>
                                        <p:tgtEl>
                                          <p:spTgt spid="1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0"/>
                                        </p:tgtEl>
                                        <p:attrNameLst>
                                          <p:attrName>style.visibility</p:attrName>
                                        </p:attrNameLst>
                                      </p:cBhvr>
                                      <p:to>
                                        <p:strVal val="visible"/>
                                      </p:to>
                                    </p:set>
                                    <p:animEffect transition="in" filter="fade">
                                      <p:cBhvr>
                                        <p:cTn id="74" dur="500"/>
                                        <p:tgtEl>
                                          <p:spTgt spid="70"/>
                                        </p:tgtEl>
                                      </p:cBhvr>
                                    </p:animEffect>
                                  </p:childTnLst>
                                </p:cTn>
                              </p:par>
                            </p:childTnLst>
                          </p:cTn>
                        </p:par>
                      </p:childTnLst>
                    </p:cTn>
                  </p:par>
                  <p:par>
                    <p:cTn id="75" fill="hold">
                      <p:stCondLst>
                        <p:cond delay="indefinite"/>
                      </p:stCondLst>
                      <p:childTnLst>
                        <p:par>
                          <p:cTn id="76" fill="hold">
                            <p:stCondLst>
                              <p:cond delay="0"/>
                            </p:stCondLst>
                            <p:childTnLst>
                              <p:par>
                                <p:cTn id="77" presetID="2" presetClass="entr" presetSubtype="8" decel="100000" fill="hold" nodeType="click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800" fill="hold"/>
                                        <p:tgtEl>
                                          <p:spTgt spid="18"/>
                                        </p:tgtEl>
                                        <p:attrNameLst>
                                          <p:attrName>ppt_x</p:attrName>
                                        </p:attrNameLst>
                                      </p:cBhvr>
                                      <p:tavLst>
                                        <p:tav tm="0">
                                          <p:val>
                                            <p:strVal val="0-#ppt_w/2"/>
                                          </p:val>
                                        </p:tav>
                                        <p:tav tm="100000">
                                          <p:val>
                                            <p:strVal val="#ppt_x"/>
                                          </p:val>
                                        </p:tav>
                                      </p:tavLst>
                                    </p:anim>
                                    <p:anim calcmode="lin" valueType="num">
                                      <p:cBhvr additive="base">
                                        <p:cTn id="80" dur="800" fill="hold"/>
                                        <p:tgtEl>
                                          <p:spTgt spid="18"/>
                                        </p:tgtEl>
                                        <p:attrNameLst>
                                          <p:attrName>ppt_y</p:attrName>
                                        </p:attrNameLst>
                                      </p:cBhvr>
                                      <p:tavLst>
                                        <p:tav tm="0">
                                          <p:val>
                                            <p:strVal val="#ppt_y"/>
                                          </p:val>
                                        </p:tav>
                                        <p:tav tm="100000">
                                          <p:val>
                                            <p:strVal val="#ppt_y"/>
                                          </p:val>
                                        </p:tav>
                                      </p:tavLst>
                                    </p:anim>
                                  </p:childTnLst>
                                </p:cTn>
                              </p:par>
                            </p:childTnLst>
                          </p:cTn>
                        </p:par>
                        <p:par>
                          <p:cTn id="81" fill="hold">
                            <p:stCondLst>
                              <p:cond delay="800"/>
                            </p:stCondLst>
                            <p:childTnLst>
                              <p:par>
                                <p:cTn id="82" presetID="10" presetClass="entr" presetSubtype="0"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fade">
                                      <p:cBhvr>
                                        <p:cTn id="84" dur="500"/>
                                        <p:tgtEl>
                                          <p:spTgt spid="11"/>
                                        </p:tgtEl>
                                      </p:cBhvr>
                                    </p:animEffect>
                                  </p:childTnLst>
                                </p:cTn>
                              </p:par>
                              <p:par>
                                <p:cTn id="85" presetID="10" presetClass="entr" presetSubtype="0" fill="hold" nodeType="withEffect">
                                  <p:stCondLst>
                                    <p:cond delay="0"/>
                                  </p:stCondLst>
                                  <p:childTnLst>
                                    <p:set>
                                      <p:cBhvr>
                                        <p:cTn id="86" dur="1" fill="hold">
                                          <p:stCondLst>
                                            <p:cond delay="0"/>
                                          </p:stCondLst>
                                        </p:cTn>
                                        <p:tgtEl>
                                          <p:spTgt spid="2"/>
                                        </p:tgtEl>
                                        <p:attrNameLst>
                                          <p:attrName>style.visibility</p:attrName>
                                        </p:attrNameLst>
                                      </p:cBhvr>
                                      <p:to>
                                        <p:strVal val="visible"/>
                                      </p:to>
                                    </p:set>
                                    <p:animEffect transition="in" filter="fade">
                                      <p:cBhvr>
                                        <p:cTn id="87" dur="500"/>
                                        <p:tgtEl>
                                          <p:spTgt spid="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fade">
                                      <p:cBhvr>
                                        <p:cTn id="90" dur="500"/>
                                        <p:tgtEl>
                                          <p:spTgt spid="71"/>
                                        </p:tgtEl>
                                      </p:cBhvr>
                                    </p:animEffect>
                                  </p:childTnLst>
                                </p:cTn>
                              </p:par>
                            </p:childTnLst>
                          </p:cTn>
                        </p:par>
                        <p:par>
                          <p:cTn id="91" fill="hold">
                            <p:stCondLst>
                              <p:cond delay="1300"/>
                            </p:stCondLst>
                            <p:childTnLst>
                              <p:par>
                                <p:cTn id="92" presetID="10" presetClass="entr" presetSubtype="0" fill="hold" nodeType="afterEffect">
                                  <p:stCondLst>
                                    <p:cond delay="0"/>
                                  </p:stCondLst>
                                  <p:childTnLst>
                                    <p:set>
                                      <p:cBhvr>
                                        <p:cTn id="93" dur="1" fill="hold">
                                          <p:stCondLst>
                                            <p:cond delay="0"/>
                                          </p:stCondLst>
                                        </p:cTn>
                                        <p:tgtEl>
                                          <p:spTgt spid="12"/>
                                        </p:tgtEl>
                                        <p:attrNameLst>
                                          <p:attrName>style.visibility</p:attrName>
                                        </p:attrNameLst>
                                      </p:cBhvr>
                                      <p:to>
                                        <p:strVal val="visible"/>
                                      </p:to>
                                    </p:set>
                                    <p:animEffect transition="in" filter="fade">
                                      <p:cBhvr>
                                        <p:cTn id="94" dur="500"/>
                                        <p:tgtEl>
                                          <p:spTgt spid="1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500"/>
                                        <p:tgtEl>
                                          <p:spTgt spid="72"/>
                                        </p:tgtEl>
                                      </p:cBhvr>
                                    </p:animEffect>
                                  </p:childTnLst>
                                </p:cTn>
                              </p:par>
                            </p:childTnLst>
                          </p:cTn>
                        </p:par>
                        <p:par>
                          <p:cTn id="98" fill="hold">
                            <p:stCondLst>
                              <p:cond delay="1800"/>
                            </p:stCondLst>
                            <p:childTnLst>
                              <p:par>
                                <p:cTn id="99" presetID="10" presetClass="entr" presetSubtype="0" fill="hold" nodeType="afterEffect">
                                  <p:stCondLst>
                                    <p:cond delay="0"/>
                                  </p:stCondLst>
                                  <p:childTnLst>
                                    <p:set>
                                      <p:cBhvr>
                                        <p:cTn id="100" dur="1" fill="hold">
                                          <p:stCondLst>
                                            <p:cond delay="0"/>
                                          </p:stCondLst>
                                        </p:cTn>
                                        <p:tgtEl>
                                          <p:spTgt spid="16"/>
                                        </p:tgtEl>
                                        <p:attrNameLst>
                                          <p:attrName>style.visibility</p:attrName>
                                        </p:attrNameLst>
                                      </p:cBhvr>
                                      <p:to>
                                        <p:strVal val="visible"/>
                                      </p:to>
                                    </p:set>
                                    <p:animEffect transition="in" filter="fade">
                                      <p:cBhvr>
                                        <p:cTn id="101" dur="500"/>
                                        <p:tgtEl>
                                          <p:spTgt spid="1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73"/>
                                        </p:tgtEl>
                                        <p:attrNameLst>
                                          <p:attrName>style.visibility</p:attrName>
                                        </p:attrNameLst>
                                      </p:cBhvr>
                                      <p:to>
                                        <p:strVal val="visible"/>
                                      </p:to>
                                    </p:set>
                                    <p:animEffect transition="in" filter="fade">
                                      <p:cBhvr>
                                        <p:cTn id="10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51" grpId="0" animBg="1"/>
      <p:bldP spid="51" grpId="1" animBg="1"/>
      <p:bldP spid="56" grpId="0" animBg="1"/>
      <p:bldP spid="56" grpId="1" animBg="1"/>
      <p:bldP spid="79" grpId="0" animBg="1"/>
      <p:bldP spid="79" grpId="1" animBg="1"/>
      <p:bldP spid="80" grpId="0" animBg="1"/>
      <p:bldP spid="80" grpId="1" animBg="1"/>
      <p:bldP spid="81" grpId="0" animBg="1"/>
      <p:bldP spid="81" grpId="1" animBg="1"/>
      <p:bldP spid="67" grpId="0" animBg="1"/>
      <p:bldP spid="68" grpId="0" animBg="1"/>
      <p:bldP spid="69" grpId="0" animBg="1"/>
      <p:bldP spid="70" grpId="0" animBg="1"/>
      <p:bldP spid="71" grpId="0" animBg="1"/>
      <p:bldP spid="72" grpId="0" animBg="1"/>
      <p:bldP spid="73" grpId="0" animBg="1"/>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sp>
        <p:nvSpPr>
          <p:cNvPr id="155" name="Rectangle 154"/>
          <p:cNvSpPr/>
          <p:nvPr/>
        </p:nvSpPr>
        <p:spPr bwMode="auto">
          <a:xfrm>
            <a:off x="7782473"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8056793"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8056793"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1876155" y="1566110"/>
            <a:ext cx="891198" cy="891198"/>
            <a:chOff x="-764843" y="1492286"/>
            <a:chExt cx="1078350" cy="1078350"/>
          </a:xfrm>
        </p:grpSpPr>
        <p:sp>
          <p:nvSpPr>
            <p:cNvPr id="176" name="Oval 17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Freeform 173"/>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cxnSp>
        <p:nvCxnSpPr>
          <p:cNvPr id="198" name="Straight Arrow Connector 678"/>
          <p:cNvCxnSpPr/>
          <p:nvPr/>
        </p:nvCxnSpPr>
        <p:spPr>
          <a:xfrm>
            <a:off x="2560638" y="4717312"/>
            <a:ext cx="5496155"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196" name="TextBox 14"/>
          <p:cNvSpPr txBox="1"/>
          <p:nvPr/>
        </p:nvSpPr>
        <p:spPr>
          <a:xfrm>
            <a:off x="3647361" y="4278752"/>
            <a:ext cx="3322710" cy="877121"/>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Developers can choose desired application frameworks and pull them locally from central repositories</a:t>
            </a:r>
          </a:p>
        </p:txBody>
      </p:sp>
    </p:spTree>
    <p:extLst>
      <p:ext uri="{BB962C8B-B14F-4D97-AF65-F5344CB8AC3E}">
        <p14:creationId xmlns:p14="http://schemas.microsoft.com/office/powerpoint/2010/main" val="3100486865"/>
      </p:ext>
    </p:extLst>
  </p:cSld>
  <p:clrMapOvr>
    <a:masterClrMapping/>
  </p:clrMapOvr>
  <p:transition>
    <p:fade/>
  </p:transition>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40" name="Group 139"/>
          <p:cNvGrpSpPr/>
          <p:nvPr/>
        </p:nvGrpSpPr>
        <p:grpSpPr>
          <a:xfrm>
            <a:off x="548958" y="5225833"/>
            <a:ext cx="2011680" cy="899777"/>
            <a:chOff x="639367" y="4244161"/>
            <a:chExt cx="1607290" cy="718903"/>
          </a:xfrm>
        </p:grpSpPr>
        <p:sp>
          <p:nvSpPr>
            <p:cNvPr id="141"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sp>
        <p:nvSpPr>
          <p:cNvPr id="155" name="Rectangle 154"/>
          <p:cNvSpPr/>
          <p:nvPr/>
        </p:nvSpPr>
        <p:spPr bwMode="auto">
          <a:xfrm>
            <a:off x="7782473"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8056793"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8056793"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1876155" y="1566110"/>
            <a:ext cx="891198" cy="891198"/>
            <a:chOff x="-764843" y="1492286"/>
            <a:chExt cx="1078350" cy="1078350"/>
          </a:xfrm>
        </p:grpSpPr>
        <p:sp>
          <p:nvSpPr>
            <p:cNvPr id="176" name="Oval 17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Freeform 173"/>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cxnSp>
        <p:nvCxnSpPr>
          <p:cNvPr id="198" name="Straight Arrow Connector 678"/>
          <p:cNvCxnSpPr/>
          <p:nvPr/>
        </p:nvCxnSpPr>
        <p:spPr>
          <a:xfrm>
            <a:off x="2560638" y="4717312"/>
            <a:ext cx="5496155"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201" name="Straight Arrow Connector 678"/>
          <p:cNvCxnSpPr/>
          <p:nvPr/>
        </p:nvCxnSpPr>
        <p:spPr>
          <a:xfrm>
            <a:off x="2560638" y="5675721"/>
            <a:ext cx="5496155"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196" name="TextBox 14"/>
          <p:cNvSpPr txBox="1"/>
          <p:nvPr/>
        </p:nvSpPr>
        <p:spPr>
          <a:xfrm>
            <a:off x="3647361" y="4278752"/>
            <a:ext cx="3322710" cy="877121"/>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Developers can choose desired application frameworks and pull them locally from central repositories</a:t>
            </a:r>
          </a:p>
        </p:txBody>
      </p:sp>
      <p:sp>
        <p:nvSpPr>
          <p:cNvPr id="197" name="TextBox 14"/>
          <p:cNvSpPr txBox="1"/>
          <p:nvPr/>
        </p:nvSpPr>
        <p:spPr>
          <a:xfrm>
            <a:off x="3647361" y="5237161"/>
            <a:ext cx="3322710" cy="877121"/>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Required dependencies are automatically identified and </a:t>
            </a:r>
            <a:br>
              <a:rPr lang="en-US" sz="1400" dirty="0">
                <a:gradFill>
                  <a:gsLst>
                    <a:gs pos="74257">
                      <a:schemeClr val="tx1"/>
                    </a:gs>
                    <a:gs pos="62000">
                      <a:schemeClr val="tx1"/>
                    </a:gs>
                  </a:gsLst>
                  <a:lin ang="5400000" scaled="0"/>
                </a:gradFill>
                <a:latin typeface="Segoe UI"/>
              </a:rPr>
            </a:br>
            <a:r>
              <a:rPr lang="en-US" sz="1400" dirty="0">
                <a:gradFill>
                  <a:gsLst>
                    <a:gs pos="74257">
                      <a:schemeClr val="tx1"/>
                    </a:gs>
                    <a:gs pos="62000">
                      <a:schemeClr val="tx1"/>
                    </a:gs>
                  </a:gsLst>
                  <a:lin ang="5400000" scaled="0"/>
                </a:gradFill>
                <a:latin typeface="Segoe UI"/>
              </a:rPr>
              <a:t>pulled locally</a:t>
            </a:r>
          </a:p>
        </p:txBody>
      </p:sp>
    </p:spTree>
    <p:extLst>
      <p:ext uri="{BB962C8B-B14F-4D97-AF65-F5344CB8AC3E}">
        <p14:creationId xmlns:p14="http://schemas.microsoft.com/office/powerpoint/2010/main" val="2421158280"/>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40" name="Group 139"/>
          <p:cNvGrpSpPr/>
          <p:nvPr/>
        </p:nvGrpSpPr>
        <p:grpSpPr>
          <a:xfrm>
            <a:off x="548958" y="5225833"/>
            <a:ext cx="2011680" cy="899777"/>
            <a:chOff x="639367" y="4244161"/>
            <a:chExt cx="1607290" cy="718903"/>
          </a:xfrm>
        </p:grpSpPr>
        <p:sp>
          <p:nvSpPr>
            <p:cNvPr id="141"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sp>
        <p:nvSpPr>
          <p:cNvPr id="680" name="TextBox 14"/>
          <p:cNvSpPr txBox="1"/>
          <p:nvPr/>
        </p:nvSpPr>
        <p:spPr>
          <a:xfrm>
            <a:off x="5125194" y="2690313"/>
            <a:ext cx="2493000" cy="1071020"/>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Developers use the same programming languages and environments they </a:t>
            </a:r>
            <a:br>
              <a:rPr lang="en-US" sz="1400" dirty="0">
                <a:gradFill>
                  <a:gsLst>
                    <a:gs pos="74257">
                      <a:schemeClr val="tx1"/>
                    </a:gs>
                    <a:gs pos="62000">
                      <a:schemeClr val="tx1"/>
                    </a:gs>
                  </a:gsLst>
                  <a:lin ang="5400000" scaled="0"/>
                </a:gradFill>
                <a:latin typeface="Segoe UI"/>
              </a:rPr>
            </a:br>
            <a:r>
              <a:rPr lang="en-US" sz="1400" dirty="0">
                <a:gradFill>
                  <a:gsLst>
                    <a:gs pos="74257">
                      <a:schemeClr val="tx1"/>
                    </a:gs>
                    <a:gs pos="62000">
                      <a:schemeClr val="tx1"/>
                    </a:gs>
                  </a:gsLst>
                  <a:lin ang="5400000" scaled="0"/>
                </a:gradFill>
                <a:latin typeface="Segoe UI"/>
              </a:rPr>
              <a:t>are accustomed to</a:t>
            </a:r>
          </a:p>
        </p:txBody>
      </p:sp>
      <p:grpSp>
        <p:nvGrpSpPr>
          <p:cNvPr id="8" name="Group 7"/>
          <p:cNvGrpSpPr>
            <a:grpSpLocks noChangeAspect="1"/>
          </p:cNvGrpSpPr>
          <p:nvPr/>
        </p:nvGrpSpPr>
        <p:grpSpPr>
          <a:xfrm>
            <a:off x="6124164" y="1472534"/>
            <a:ext cx="1078350" cy="1078350"/>
            <a:chOff x="6655820" y="2640272"/>
            <a:chExt cx="891198" cy="891198"/>
          </a:xfrm>
        </p:grpSpPr>
        <p:sp>
          <p:nvSpPr>
            <p:cNvPr id="7" name="Oval 6"/>
            <p:cNvSpPr/>
            <p:nvPr/>
          </p:nvSpPr>
          <p:spPr bwMode="auto">
            <a:xfrm>
              <a:off x="6655820" y="2640272"/>
              <a:ext cx="891198" cy="891198"/>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4" name="Freeform 29"/>
            <p:cNvSpPr>
              <a:spLocks noChangeAspect="1" noEditPoints="1"/>
            </p:cNvSpPr>
            <p:nvPr/>
          </p:nvSpPr>
          <p:spPr bwMode="auto">
            <a:xfrm>
              <a:off x="6874742" y="2866786"/>
              <a:ext cx="453355" cy="438170"/>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cxnSp>
        <p:nvCxnSpPr>
          <p:cNvPr id="185" name="Straight Arrow Connector 678"/>
          <p:cNvCxnSpPr>
            <a:stCxn id="7" idx="2"/>
          </p:cNvCxnSpPr>
          <p:nvPr/>
        </p:nvCxnSpPr>
        <p:spPr>
          <a:xfrm flipH="1">
            <a:off x="2767353" y="2011709"/>
            <a:ext cx="3310128"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using System;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class Program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static void Main()</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1876155" y="1566110"/>
            <a:ext cx="891198" cy="891198"/>
            <a:chOff x="-764843" y="1492286"/>
            <a:chExt cx="1078350" cy="1078350"/>
          </a:xfrm>
        </p:grpSpPr>
        <p:sp>
          <p:nvSpPr>
            <p:cNvPr id="176" name="Oval 17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Freeform 173"/>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3600932751"/>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grpSp>
        <p:nvGrpSpPr>
          <p:cNvPr id="6" name="Group 5"/>
          <p:cNvGrpSpPr/>
          <p:nvPr/>
        </p:nvGrpSpPr>
        <p:grpSpPr>
          <a:xfrm>
            <a:off x="5999095" y="4070955"/>
            <a:ext cx="1328489" cy="1408417"/>
            <a:chOff x="5440104" y="5680930"/>
            <a:chExt cx="521935" cy="553337"/>
          </a:xfrm>
        </p:grpSpPr>
        <p:sp>
          <p:nvSpPr>
            <p:cNvPr id="144" name="Freeform 9"/>
            <p:cNvSpPr>
              <a:spLocks noChangeAspect="1" noEditPoints="1"/>
            </p:cNvSpPr>
            <p:nvPr/>
          </p:nvSpPr>
          <p:spPr bwMode="auto">
            <a:xfrm>
              <a:off x="5440104" y="5680930"/>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145" name="Group 144"/>
            <p:cNvGrpSpPr>
              <a:grpSpLocks noChangeAspect="1"/>
            </p:cNvGrpSpPr>
            <p:nvPr/>
          </p:nvGrpSpPr>
          <p:grpSpPr>
            <a:xfrm>
              <a:off x="5628537" y="5749635"/>
              <a:ext cx="145068" cy="104224"/>
              <a:chOff x="3418752" y="1930601"/>
              <a:chExt cx="378369" cy="287480"/>
            </a:xfrm>
            <a:solidFill>
              <a:schemeClr val="bg1"/>
            </a:solidFill>
          </p:grpSpPr>
          <p:sp>
            <p:nvSpPr>
              <p:cNvPr id="152"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3"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46" name="Group 145"/>
            <p:cNvGrpSpPr>
              <a:grpSpLocks noChangeAspect="1"/>
            </p:cNvGrpSpPr>
            <p:nvPr/>
          </p:nvGrpSpPr>
          <p:grpSpPr>
            <a:xfrm>
              <a:off x="5482028" y="5992639"/>
              <a:ext cx="145068" cy="104224"/>
              <a:chOff x="3418752" y="1930601"/>
              <a:chExt cx="378369" cy="287480"/>
            </a:xfrm>
            <a:solidFill>
              <a:schemeClr val="bg1"/>
            </a:solidFill>
          </p:grpSpPr>
          <p:sp>
            <p:nvSpPr>
              <p:cNvPr id="15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5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47" name="Group 146"/>
            <p:cNvGrpSpPr>
              <a:grpSpLocks noChangeAspect="1"/>
            </p:cNvGrpSpPr>
            <p:nvPr/>
          </p:nvGrpSpPr>
          <p:grpSpPr>
            <a:xfrm>
              <a:off x="5775047" y="5992639"/>
              <a:ext cx="145068" cy="104224"/>
              <a:chOff x="3418752" y="1930601"/>
              <a:chExt cx="378369" cy="287480"/>
            </a:xfrm>
            <a:solidFill>
              <a:schemeClr val="bg1"/>
            </a:solidFill>
          </p:grpSpPr>
          <p:sp>
            <p:nvSpPr>
              <p:cNvPr id="14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40" name="Group 139"/>
          <p:cNvGrpSpPr/>
          <p:nvPr/>
        </p:nvGrpSpPr>
        <p:grpSpPr>
          <a:xfrm>
            <a:off x="548958" y="5225833"/>
            <a:ext cx="2011680" cy="899777"/>
            <a:chOff x="639367" y="4244161"/>
            <a:chExt cx="1607290" cy="718903"/>
          </a:xfrm>
        </p:grpSpPr>
        <p:sp>
          <p:nvSpPr>
            <p:cNvPr id="141"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sp>
        <p:nvSpPr>
          <p:cNvPr id="680" name="TextBox 14"/>
          <p:cNvSpPr txBox="1"/>
          <p:nvPr/>
        </p:nvSpPr>
        <p:spPr>
          <a:xfrm>
            <a:off x="5125194" y="5623145"/>
            <a:ext cx="2493000" cy="1071020"/>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Applications are compiled and assembled in the same way developers </a:t>
            </a:r>
            <a:br>
              <a:rPr lang="en-US" sz="1400" dirty="0">
                <a:gradFill>
                  <a:gsLst>
                    <a:gs pos="74257">
                      <a:schemeClr val="tx1"/>
                    </a:gs>
                    <a:gs pos="62000">
                      <a:schemeClr val="tx1"/>
                    </a:gs>
                  </a:gsLst>
                  <a:lin ang="5400000" scaled="0"/>
                </a:gradFill>
                <a:latin typeface="Segoe UI"/>
              </a:rPr>
            </a:br>
            <a:r>
              <a:rPr lang="en-US" sz="1400" dirty="0">
                <a:gradFill>
                  <a:gsLst>
                    <a:gs pos="74257">
                      <a:schemeClr val="tx1"/>
                    </a:gs>
                    <a:gs pos="62000">
                      <a:schemeClr val="tx1"/>
                    </a:gs>
                  </a:gsLst>
                  <a:lin ang="5400000" scaled="0"/>
                </a:gradFill>
                <a:latin typeface="Segoe UI"/>
              </a:rPr>
              <a:t>are accustomed to</a:t>
            </a:r>
          </a:p>
        </p:txBody>
      </p:sp>
      <p:grpSp>
        <p:nvGrpSpPr>
          <p:cNvPr id="8" name="Group 7"/>
          <p:cNvGrpSpPr>
            <a:grpSpLocks noChangeAspect="1"/>
          </p:cNvGrpSpPr>
          <p:nvPr/>
        </p:nvGrpSpPr>
        <p:grpSpPr>
          <a:xfrm>
            <a:off x="6124164" y="1472534"/>
            <a:ext cx="1078350" cy="1078350"/>
            <a:chOff x="6655820" y="2640272"/>
            <a:chExt cx="891198" cy="891198"/>
          </a:xfrm>
        </p:grpSpPr>
        <p:sp>
          <p:nvSpPr>
            <p:cNvPr id="7" name="Oval 6"/>
            <p:cNvSpPr/>
            <p:nvPr/>
          </p:nvSpPr>
          <p:spPr bwMode="auto">
            <a:xfrm>
              <a:off x="6655820" y="2640272"/>
              <a:ext cx="891198" cy="891198"/>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4" name="Freeform 29"/>
            <p:cNvSpPr>
              <a:spLocks noChangeAspect="1" noEditPoints="1"/>
            </p:cNvSpPr>
            <p:nvPr/>
          </p:nvSpPr>
          <p:spPr bwMode="auto">
            <a:xfrm>
              <a:off x="6874742" y="2866786"/>
              <a:ext cx="453355" cy="438170"/>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cxnSp>
        <p:nvCxnSpPr>
          <p:cNvPr id="185" name="Straight Arrow Connector 678"/>
          <p:cNvCxnSpPr>
            <a:stCxn id="7" idx="2"/>
          </p:cNvCxnSpPr>
          <p:nvPr/>
        </p:nvCxnSpPr>
        <p:spPr>
          <a:xfrm flipH="1">
            <a:off x="2767353" y="2011709"/>
            <a:ext cx="3310128"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189" name="Straight Arrow Connector 678"/>
          <p:cNvCxnSpPr>
            <a:stCxn id="144" idx="6"/>
            <a:endCxn id="7" idx="4"/>
          </p:cNvCxnSpPr>
          <p:nvPr/>
        </p:nvCxnSpPr>
        <p:spPr>
          <a:xfrm flipV="1">
            <a:off x="6660711" y="2550884"/>
            <a:ext cx="2628" cy="1472184"/>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using System;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class Program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static void Main()</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1876155" y="1566110"/>
            <a:ext cx="891198" cy="891198"/>
            <a:chOff x="-764843" y="1492286"/>
            <a:chExt cx="1078350" cy="1078350"/>
          </a:xfrm>
        </p:grpSpPr>
        <p:sp>
          <p:nvSpPr>
            <p:cNvPr id="176" name="Oval 17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Freeform 173"/>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3483278639"/>
      </p:ext>
    </p:extLst>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sp>
        <p:nvSpPr>
          <p:cNvPr id="118"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119" name="Group 118"/>
          <p:cNvGrpSpPr/>
          <p:nvPr/>
        </p:nvGrpSpPr>
        <p:grpSpPr>
          <a:xfrm>
            <a:off x="1293831" y="3482236"/>
            <a:ext cx="521935" cy="553337"/>
            <a:chOff x="1293831" y="2571334"/>
            <a:chExt cx="521935" cy="553337"/>
          </a:xfrm>
        </p:grpSpPr>
        <p:sp>
          <p:nvSpPr>
            <p:cNvPr id="120"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121" name="Group 120"/>
            <p:cNvGrpSpPr>
              <a:grpSpLocks noChangeAspect="1"/>
            </p:cNvGrpSpPr>
            <p:nvPr/>
          </p:nvGrpSpPr>
          <p:grpSpPr>
            <a:xfrm>
              <a:off x="1482264" y="2640039"/>
              <a:ext cx="145068" cy="104224"/>
              <a:chOff x="3418752" y="1930601"/>
              <a:chExt cx="378369" cy="287480"/>
            </a:xfrm>
            <a:solidFill>
              <a:schemeClr val="tx1"/>
            </a:solidFill>
          </p:grpSpPr>
          <p:sp>
            <p:nvSpPr>
              <p:cNvPr id="13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2" name="Group 121"/>
            <p:cNvGrpSpPr>
              <a:grpSpLocks noChangeAspect="1"/>
            </p:cNvGrpSpPr>
            <p:nvPr/>
          </p:nvGrpSpPr>
          <p:grpSpPr>
            <a:xfrm>
              <a:off x="1335755" y="2883043"/>
              <a:ext cx="145068" cy="104224"/>
              <a:chOff x="3418752" y="1930601"/>
              <a:chExt cx="378369" cy="287480"/>
            </a:xfrm>
            <a:solidFill>
              <a:schemeClr val="tx1"/>
            </a:solidFill>
          </p:grpSpPr>
          <p:sp>
            <p:nvSpPr>
              <p:cNvPr id="136"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7"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3" name="Group 122"/>
            <p:cNvGrpSpPr>
              <a:grpSpLocks noChangeAspect="1"/>
            </p:cNvGrpSpPr>
            <p:nvPr/>
          </p:nvGrpSpPr>
          <p:grpSpPr>
            <a:xfrm>
              <a:off x="1628774" y="2883043"/>
              <a:ext cx="145068" cy="104224"/>
              <a:chOff x="3418752" y="1930601"/>
              <a:chExt cx="378369" cy="287480"/>
            </a:xfrm>
            <a:solidFill>
              <a:schemeClr val="tx1"/>
            </a:solidFill>
          </p:grpSpPr>
          <p:sp>
            <p:nvSpPr>
              <p:cNvPr id="13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5"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140" name="Group 139"/>
          <p:cNvGrpSpPr/>
          <p:nvPr/>
        </p:nvGrpSpPr>
        <p:grpSpPr>
          <a:xfrm>
            <a:off x="548958" y="5225833"/>
            <a:ext cx="2011680" cy="899777"/>
            <a:chOff x="639367" y="4244161"/>
            <a:chExt cx="1607290" cy="718903"/>
          </a:xfrm>
        </p:grpSpPr>
        <p:sp>
          <p:nvSpPr>
            <p:cNvPr id="141"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cxnSp>
        <p:nvCxnSpPr>
          <p:cNvPr id="679" name="Straight Arrow Connector 678"/>
          <p:cNvCxnSpPr>
            <a:endCxn id="680" idx="0"/>
          </p:cNvCxnSpPr>
          <p:nvPr/>
        </p:nvCxnSpPr>
        <p:spPr>
          <a:xfrm>
            <a:off x="2560640" y="3758160"/>
            <a:ext cx="1856387" cy="581094"/>
          </a:xfrm>
          <a:prstGeom prst="bentConnector2">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680" name="TextBox 14"/>
          <p:cNvSpPr txBox="1"/>
          <p:nvPr/>
        </p:nvSpPr>
        <p:spPr>
          <a:xfrm>
            <a:off x="3289846" y="4339254"/>
            <a:ext cx="2254361" cy="1071020"/>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A new container image is built containing the application, written by the developer </a:t>
            </a:r>
          </a:p>
        </p:txBody>
      </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cxnSp>
        <p:nvCxnSpPr>
          <p:cNvPr id="178" name="Straight Arrow Connector 177"/>
          <p:cNvCxnSpPr/>
          <p:nvPr/>
        </p:nvCxnSpPr>
        <p:spPr>
          <a:xfrm>
            <a:off x="5536289" y="4874764"/>
            <a:ext cx="462806" cy="0"/>
          </a:xfrm>
          <a:prstGeom prst="straightConnector1">
            <a:avLst/>
          </a:prstGeom>
          <a:noFill/>
          <a:ln w="28575" cap="flat">
            <a:solidFill>
              <a:schemeClr val="tx1"/>
            </a:solidFill>
            <a:prstDash val="solid"/>
            <a:miter lim="800000"/>
            <a:headEnd type="none" w="lg" len="med"/>
            <a:tailEnd type="none" w="lg" len="sm"/>
          </a:ln>
          <a:extLst>
            <a:ext uri="{909E8E84-426E-40DD-AFC4-6F175D3DCCD1}">
              <a14:hiddenFill xmlns:a14="http://schemas.microsoft.com/office/drawing/2010/main">
                <a:solidFill>
                  <a:srgbClr val="FFFFFF"/>
                </a:solidFill>
              </a14:hiddenFill>
            </a:ext>
          </a:extLst>
        </p:spPr>
      </p:cxn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using System;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class Program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static void Main()</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5999095" y="4070955"/>
            <a:ext cx="1328489" cy="1408417"/>
            <a:chOff x="5440104" y="5680930"/>
            <a:chExt cx="521935" cy="553337"/>
          </a:xfrm>
        </p:grpSpPr>
        <p:sp>
          <p:nvSpPr>
            <p:cNvPr id="72" name="Freeform 9"/>
            <p:cNvSpPr>
              <a:spLocks noChangeAspect="1" noEditPoints="1"/>
            </p:cNvSpPr>
            <p:nvPr/>
          </p:nvSpPr>
          <p:spPr bwMode="auto">
            <a:xfrm>
              <a:off x="5440104" y="5680930"/>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73" name="Group 72"/>
            <p:cNvGrpSpPr>
              <a:grpSpLocks noChangeAspect="1"/>
            </p:cNvGrpSpPr>
            <p:nvPr/>
          </p:nvGrpSpPr>
          <p:grpSpPr>
            <a:xfrm>
              <a:off x="5628537" y="5749635"/>
              <a:ext cx="145068" cy="104224"/>
              <a:chOff x="3418752" y="1930601"/>
              <a:chExt cx="378369" cy="287480"/>
            </a:xfrm>
            <a:solidFill>
              <a:schemeClr val="bg1"/>
            </a:solidFill>
          </p:grpSpPr>
          <p:sp>
            <p:nvSpPr>
              <p:cNvPr id="8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8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74" name="Group 73"/>
            <p:cNvGrpSpPr>
              <a:grpSpLocks noChangeAspect="1"/>
            </p:cNvGrpSpPr>
            <p:nvPr/>
          </p:nvGrpSpPr>
          <p:grpSpPr>
            <a:xfrm>
              <a:off x="5482028" y="5992639"/>
              <a:ext cx="145068" cy="104224"/>
              <a:chOff x="3418752" y="1930601"/>
              <a:chExt cx="378369" cy="287480"/>
            </a:xfrm>
            <a:solidFill>
              <a:schemeClr val="bg1"/>
            </a:solidFill>
          </p:grpSpPr>
          <p:sp>
            <p:nvSpPr>
              <p:cNvPr id="7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7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75" name="Group 74"/>
            <p:cNvGrpSpPr>
              <a:grpSpLocks noChangeAspect="1"/>
            </p:cNvGrpSpPr>
            <p:nvPr/>
          </p:nvGrpSpPr>
          <p:grpSpPr>
            <a:xfrm>
              <a:off x="5775047" y="5992639"/>
              <a:ext cx="145068" cy="104224"/>
              <a:chOff x="3418752" y="1930601"/>
              <a:chExt cx="378369" cy="287480"/>
            </a:xfrm>
            <a:solidFill>
              <a:schemeClr val="bg1"/>
            </a:solidFill>
          </p:grpSpPr>
          <p:sp>
            <p:nvSpPr>
              <p:cNvPr id="76"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77"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grp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82" name="Group 81"/>
          <p:cNvGrpSpPr>
            <a:grpSpLocks noChangeAspect="1"/>
          </p:cNvGrpSpPr>
          <p:nvPr/>
        </p:nvGrpSpPr>
        <p:grpSpPr>
          <a:xfrm>
            <a:off x="6124164" y="1472534"/>
            <a:ext cx="1078350" cy="1078350"/>
            <a:chOff x="6655820" y="2640272"/>
            <a:chExt cx="891198" cy="891198"/>
          </a:xfrm>
        </p:grpSpPr>
        <p:sp>
          <p:nvSpPr>
            <p:cNvPr id="83" name="Oval 82"/>
            <p:cNvSpPr/>
            <p:nvPr/>
          </p:nvSpPr>
          <p:spPr bwMode="auto">
            <a:xfrm>
              <a:off x="6655820" y="2640272"/>
              <a:ext cx="891198" cy="891198"/>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4" name="Freeform 29"/>
            <p:cNvSpPr>
              <a:spLocks noChangeAspect="1" noEditPoints="1"/>
            </p:cNvSpPr>
            <p:nvPr/>
          </p:nvSpPr>
          <p:spPr bwMode="auto">
            <a:xfrm>
              <a:off x="6874742" y="2866786"/>
              <a:ext cx="453355" cy="438170"/>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cxnSp>
        <p:nvCxnSpPr>
          <p:cNvPr id="85" name="Straight Arrow Connector 678"/>
          <p:cNvCxnSpPr>
            <a:stCxn id="83" idx="2"/>
          </p:cNvCxnSpPr>
          <p:nvPr/>
        </p:nvCxnSpPr>
        <p:spPr>
          <a:xfrm flipH="1">
            <a:off x="2767353" y="2011709"/>
            <a:ext cx="3310128"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86" name="Straight Arrow Connector 678"/>
          <p:cNvCxnSpPr>
            <a:stCxn id="72" idx="6"/>
            <a:endCxn id="83" idx="4"/>
          </p:cNvCxnSpPr>
          <p:nvPr/>
        </p:nvCxnSpPr>
        <p:spPr>
          <a:xfrm flipV="1">
            <a:off x="6660711" y="2550884"/>
            <a:ext cx="2628" cy="1472184"/>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nvGrpSpPr>
          <p:cNvPr id="87" name="Group 86"/>
          <p:cNvGrpSpPr/>
          <p:nvPr/>
        </p:nvGrpSpPr>
        <p:grpSpPr>
          <a:xfrm>
            <a:off x="1876155" y="1566110"/>
            <a:ext cx="891198" cy="891198"/>
            <a:chOff x="-764843" y="1492286"/>
            <a:chExt cx="1078350" cy="1078350"/>
          </a:xfrm>
        </p:grpSpPr>
        <p:sp>
          <p:nvSpPr>
            <p:cNvPr id="88" name="Oval 87"/>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9" name="Freeform 88"/>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1825856755"/>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15" name="Rectangle 114"/>
          <p:cNvSpPr/>
          <p:nvPr/>
        </p:nvSpPr>
        <p:spPr bwMode="auto">
          <a:xfrm>
            <a:off x="274638"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Local Repository</a:t>
            </a:r>
          </a:p>
        </p:txBody>
      </p:sp>
      <p:sp>
        <p:nvSpPr>
          <p:cNvPr id="116" name="Freeform 13"/>
          <p:cNvSpPr>
            <a:spLocks noChangeAspect="1" noEditPoints="1"/>
          </p:cNvSpPr>
          <p:nvPr/>
        </p:nvSpPr>
        <p:spPr bwMode="auto">
          <a:xfrm>
            <a:off x="548958"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3" name="Group 2"/>
          <p:cNvGrpSpPr/>
          <p:nvPr/>
        </p:nvGrpSpPr>
        <p:grpSpPr>
          <a:xfrm>
            <a:off x="548958" y="3309016"/>
            <a:ext cx="2011680" cy="899777"/>
            <a:chOff x="548958" y="3309016"/>
            <a:chExt cx="2011680" cy="899777"/>
          </a:xfrm>
        </p:grpSpPr>
        <p:sp>
          <p:nvSpPr>
            <p:cNvPr id="118"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119" name="Group 118"/>
            <p:cNvGrpSpPr/>
            <p:nvPr/>
          </p:nvGrpSpPr>
          <p:grpSpPr>
            <a:xfrm>
              <a:off x="1293831" y="3482236"/>
              <a:ext cx="521935" cy="553337"/>
              <a:chOff x="1293831" y="2571334"/>
              <a:chExt cx="521935" cy="553337"/>
            </a:xfrm>
          </p:grpSpPr>
          <p:sp>
            <p:nvSpPr>
              <p:cNvPr id="120"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121" name="Group 120"/>
              <p:cNvGrpSpPr>
                <a:grpSpLocks noChangeAspect="1"/>
              </p:cNvGrpSpPr>
              <p:nvPr/>
            </p:nvGrpSpPr>
            <p:grpSpPr>
              <a:xfrm>
                <a:off x="1482264" y="2640039"/>
                <a:ext cx="145068" cy="104224"/>
                <a:chOff x="3418752" y="1930601"/>
                <a:chExt cx="378369" cy="287480"/>
              </a:xfrm>
              <a:solidFill>
                <a:schemeClr val="tx1"/>
              </a:solidFill>
            </p:grpSpPr>
            <p:sp>
              <p:nvSpPr>
                <p:cNvPr id="13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2" name="Group 121"/>
              <p:cNvGrpSpPr>
                <a:grpSpLocks noChangeAspect="1"/>
              </p:cNvGrpSpPr>
              <p:nvPr/>
            </p:nvGrpSpPr>
            <p:grpSpPr>
              <a:xfrm>
                <a:off x="1335755" y="2883043"/>
                <a:ext cx="145068" cy="104224"/>
                <a:chOff x="3418752" y="1930601"/>
                <a:chExt cx="378369" cy="287480"/>
              </a:xfrm>
              <a:solidFill>
                <a:schemeClr val="tx1"/>
              </a:solidFill>
            </p:grpSpPr>
            <p:sp>
              <p:nvSpPr>
                <p:cNvPr id="136"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7"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123" name="Group 122"/>
              <p:cNvGrpSpPr>
                <a:grpSpLocks noChangeAspect="1"/>
              </p:cNvGrpSpPr>
              <p:nvPr/>
            </p:nvGrpSpPr>
            <p:grpSpPr>
              <a:xfrm>
                <a:off x="1628774" y="2883043"/>
                <a:ext cx="145068" cy="104224"/>
                <a:chOff x="3418752" y="1930601"/>
                <a:chExt cx="378369" cy="287480"/>
              </a:xfrm>
              <a:solidFill>
                <a:schemeClr val="tx1"/>
              </a:solidFill>
            </p:grpSpPr>
            <p:sp>
              <p:nvSpPr>
                <p:cNvPr id="13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35"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grpSp>
        <p:nvGrpSpPr>
          <p:cNvPr id="140" name="Group 139"/>
          <p:cNvGrpSpPr/>
          <p:nvPr/>
        </p:nvGrpSpPr>
        <p:grpSpPr>
          <a:xfrm>
            <a:off x="548958" y="5225833"/>
            <a:ext cx="2011680" cy="899777"/>
            <a:chOff x="639367" y="4244161"/>
            <a:chExt cx="1607290" cy="718903"/>
          </a:xfrm>
        </p:grpSpPr>
        <p:sp>
          <p:nvSpPr>
            <p:cNvPr id="141"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4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12" name="Group 11"/>
          <p:cNvGrpSpPr/>
          <p:nvPr/>
        </p:nvGrpSpPr>
        <p:grpSpPr>
          <a:xfrm>
            <a:off x="623396" y="1839110"/>
            <a:ext cx="1862804" cy="1065430"/>
            <a:chOff x="623396" y="1762110"/>
            <a:chExt cx="1862804" cy="1065430"/>
          </a:xfrm>
        </p:grpSpPr>
        <p:sp>
          <p:nvSpPr>
            <p:cNvPr id="613" name="TextBox 612"/>
            <p:cNvSpPr txBox="1"/>
            <p:nvPr/>
          </p:nvSpPr>
          <p:spPr>
            <a:xfrm>
              <a:off x="904549" y="1816430"/>
              <a:ext cx="1310014" cy="836690"/>
            </a:xfrm>
            <a:prstGeom prst="rect">
              <a:avLst/>
            </a:prstGeom>
            <a:solidFill>
              <a:schemeClr val="bg1">
                <a:lumMod val="95000"/>
              </a:schemeClr>
            </a:solidFill>
          </p:spPr>
          <p:txBody>
            <a:bodyPr wrap="square" lIns="137160" tIns="109728" rIns="137160" bIns="109728" rtlCol="0">
              <a:noAutofit/>
            </a:bodyPr>
            <a:lstStyle/>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using System;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class Program</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static void Main()</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    }</a:t>
              </a:r>
            </a:p>
            <a:p>
              <a:pPr defTabSz="932563"/>
              <a:r>
                <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rPr>
                <a:t>}</a:t>
              </a:r>
            </a:p>
          </p:txBody>
        </p:sp>
        <p:sp>
          <p:nvSpPr>
            <p:cNvPr id="173" name="Freeform 172"/>
            <p:cNvSpPr>
              <a:spLocks noChangeAspect="1" noEditPoints="1"/>
            </p:cNvSpPr>
            <p:nvPr/>
          </p:nvSpPr>
          <p:spPr bwMode="auto">
            <a:xfrm>
              <a:off x="623396" y="1762110"/>
              <a:ext cx="1862804" cy="1065430"/>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1876155" y="1566110"/>
            <a:ext cx="891198" cy="891198"/>
            <a:chOff x="-764843" y="1492286"/>
            <a:chExt cx="1078350" cy="1078350"/>
          </a:xfrm>
        </p:grpSpPr>
        <p:sp>
          <p:nvSpPr>
            <p:cNvPr id="88" name="Oval 87"/>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9" name="Freeform 88"/>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grpSp>
        <p:nvGrpSpPr>
          <p:cNvPr id="91" name="Group 90"/>
          <p:cNvGrpSpPr/>
          <p:nvPr/>
        </p:nvGrpSpPr>
        <p:grpSpPr>
          <a:xfrm>
            <a:off x="8056793" y="3309016"/>
            <a:ext cx="2011680" cy="899777"/>
            <a:chOff x="548958" y="3309016"/>
            <a:chExt cx="2011680" cy="899777"/>
          </a:xfrm>
        </p:grpSpPr>
        <p:sp>
          <p:nvSpPr>
            <p:cNvPr id="92"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93" name="Group 92"/>
            <p:cNvGrpSpPr/>
            <p:nvPr/>
          </p:nvGrpSpPr>
          <p:grpSpPr>
            <a:xfrm>
              <a:off x="1293831" y="3482236"/>
              <a:ext cx="521935" cy="553337"/>
              <a:chOff x="1293831" y="2571334"/>
              <a:chExt cx="521935" cy="553337"/>
            </a:xfrm>
          </p:grpSpPr>
          <p:sp>
            <p:nvSpPr>
              <p:cNvPr id="94"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95" name="Group 94"/>
              <p:cNvGrpSpPr>
                <a:grpSpLocks noChangeAspect="1"/>
              </p:cNvGrpSpPr>
              <p:nvPr/>
            </p:nvGrpSpPr>
            <p:grpSpPr>
              <a:xfrm>
                <a:off x="1482264" y="2640039"/>
                <a:ext cx="145068" cy="104224"/>
                <a:chOff x="3418752" y="1930601"/>
                <a:chExt cx="378369" cy="287480"/>
              </a:xfrm>
              <a:solidFill>
                <a:schemeClr val="tx1"/>
              </a:solidFill>
            </p:grpSpPr>
            <p:sp>
              <p:nvSpPr>
                <p:cNvPr id="102"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3"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6" name="Group 95"/>
              <p:cNvGrpSpPr>
                <a:grpSpLocks noChangeAspect="1"/>
              </p:cNvGrpSpPr>
              <p:nvPr/>
            </p:nvGrpSpPr>
            <p:grpSpPr>
              <a:xfrm>
                <a:off x="1335755" y="2883043"/>
                <a:ext cx="145068" cy="104224"/>
                <a:chOff x="3418752" y="1930601"/>
                <a:chExt cx="378369" cy="287480"/>
              </a:xfrm>
              <a:solidFill>
                <a:schemeClr val="tx1"/>
              </a:solidFill>
            </p:grpSpPr>
            <p:sp>
              <p:nvSpPr>
                <p:cNvPr id="10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7" name="Group 96"/>
              <p:cNvGrpSpPr>
                <a:grpSpLocks noChangeAspect="1"/>
              </p:cNvGrpSpPr>
              <p:nvPr/>
            </p:nvGrpSpPr>
            <p:grpSpPr>
              <a:xfrm>
                <a:off x="1628774" y="2883043"/>
                <a:ext cx="145068" cy="104224"/>
                <a:chOff x="3418752" y="1930601"/>
                <a:chExt cx="378369" cy="287480"/>
              </a:xfrm>
              <a:solidFill>
                <a:schemeClr val="tx1"/>
              </a:solidFill>
            </p:grpSpPr>
            <p:sp>
              <p:nvSpPr>
                <p:cNvPr id="9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9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cxnSp>
        <p:nvCxnSpPr>
          <p:cNvPr id="104" name="Straight Arrow Connector 678"/>
          <p:cNvCxnSpPr/>
          <p:nvPr/>
        </p:nvCxnSpPr>
        <p:spPr>
          <a:xfrm flipH="1">
            <a:off x="2560638" y="3758904"/>
            <a:ext cx="5496155" cy="0"/>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105" name="TextBox 14"/>
          <p:cNvSpPr txBox="1"/>
          <p:nvPr/>
        </p:nvSpPr>
        <p:spPr>
          <a:xfrm>
            <a:off x="3937116" y="3320344"/>
            <a:ext cx="2743200" cy="877121"/>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The new application container image can now be pushed to a central repository</a:t>
            </a:r>
          </a:p>
        </p:txBody>
      </p:sp>
    </p:spTree>
    <p:extLst>
      <p:ext uri="{BB962C8B-B14F-4D97-AF65-F5344CB8AC3E}">
        <p14:creationId xmlns:p14="http://schemas.microsoft.com/office/powerpoint/2010/main" val="2027917893"/>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91" name="Group 90"/>
          <p:cNvGrpSpPr/>
          <p:nvPr/>
        </p:nvGrpSpPr>
        <p:grpSpPr>
          <a:xfrm>
            <a:off x="8056793" y="3309016"/>
            <a:ext cx="2011680" cy="899777"/>
            <a:chOff x="548958" y="3309016"/>
            <a:chExt cx="2011680" cy="899777"/>
          </a:xfrm>
        </p:grpSpPr>
        <p:sp>
          <p:nvSpPr>
            <p:cNvPr id="92"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93" name="Group 92"/>
            <p:cNvGrpSpPr/>
            <p:nvPr/>
          </p:nvGrpSpPr>
          <p:grpSpPr>
            <a:xfrm>
              <a:off x="1293831" y="3482236"/>
              <a:ext cx="521935" cy="553337"/>
              <a:chOff x="1293831" y="2571334"/>
              <a:chExt cx="521935" cy="553337"/>
            </a:xfrm>
          </p:grpSpPr>
          <p:sp>
            <p:nvSpPr>
              <p:cNvPr id="94"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95" name="Group 94"/>
              <p:cNvGrpSpPr>
                <a:grpSpLocks noChangeAspect="1"/>
              </p:cNvGrpSpPr>
              <p:nvPr/>
            </p:nvGrpSpPr>
            <p:grpSpPr>
              <a:xfrm>
                <a:off x="1482264" y="2640039"/>
                <a:ext cx="145068" cy="104224"/>
                <a:chOff x="3418752" y="1930601"/>
                <a:chExt cx="378369" cy="287480"/>
              </a:xfrm>
              <a:solidFill>
                <a:schemeClr val="tx1"/>
              </a:solidFill>
            </p:grpSpPr>
            <p:sp>
              <p:nvSpPr>
                <p:cNvPr id="102"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3"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6" name="Group 95"/>
              <p:cNvGrpSpPr>
                <a:grpSpLocks noChangeAspect="1"/>
              </p:cNvGrpSpPr>
              <p:nvPr/>
            </p:nvGrpSpPr>
            <p:grpSpPr>
              <a:xfrm>
                <a:off x="1335755" y="2883043"/>
                <a:ext cx="145068" cy="104224"/>
                <a:chOff x="3418752" y="1930601"/>
                <a:chExt cx="378369" cy="287480"/>
              </a:xfrm>
              <a:solidFill>
                <a:schemeClr val="tx1"/>
              </a:solidFill>
            </p:grpSpPr>
            <p:sp>
              <p:nvSpPr>
                <p:cNvPr id="10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7" name="Group 96"/>
              <p:cNvGrpSpPr>
                <a:grpSpLocks noChangeAspect="1"/>
              </p:cNvGrpSpPr>
              <p:nvPr/>
            </p:nvGrpSpPr>
            <p:grpSpPr>
              <a:xfrm>
                <a:off x="1628774" y="2883043"/>
                <a:ext cx="145068" cy="104224"/>
                <a:chOff x="3418752" y="1930601"/>
                <a:chExt cx="378369" cy="287480"/>
              </a:xfrm>
              <a:solidFill>
                <a:schemeClr val="tx1"/>
              </a:solidFill>
            </p:grpSpPr>
            <p:sp>
              <p:nvSpPr>
                <p:cNvPr id="9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9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spTree>
    <p:extLst>
      <p:ext uri="{BB962C8B-B14F-4D97-AF65-F5344CB8AC3E}">
        <p14:creationId xmlns:p14="http://schemas.microsoft.com/office/powerpoint/2010/main" val="3110143842"/>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2" name="Title 1"/>
          <p:cNvSpPr>
            <a:spLocks noGrp="1"/>
          </p:cNvSpPr>
          <p:nvPr>
            <p:ph type="title"/>
          </p:nvPr>
        </p:nvSpPr>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91" name="Group 90"/>
          <p:cNvGrpSpPr/>
          <p:nvPr/>
        </p:nvGrpSpPr>
        <p:grpSpPr>
          <a:xfrm>
            <a:off x="8056793" y="3309016"/>
            <a:ext cx="2011680" cy="899777"/>
            <a:chOff x="548958" y="3309016"/>
            <a:chExt cx="2011680" cy="899777"/>
          </a:xfrm>
        </p:grpSpPr>
        <p:sp>
          <p:nvSpPr>
            <p:cNvPr id="92"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93" name="Group 92"/>
            <p:cNvGrpSpPr/>
            <p:nvPr/>
          </p:nvGrpSpPr>
          <p:grpSpPr>
            <a:xfrm>
              <a:off x="1293831" y="3482236"/>
              <a:ext cx="521935" cy="553337"/>
              <a:chOff x="1293831" y="2571334"/>
              <a:chExt cx="521935" cy="553337"/>
            </a:xfrm>
          </p:grpSpPr>
          <p:sp>
            <p:nvSpPr>
              <p:cNvPr id="94"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95" name="Group 94"/>
              <p:cNvGrpSpPr>
                <a:grpSpLocks noChangeAspect="1"/>
              </p:cNvGrpSpPr>
              <p:nvPr/>
            </p:nvGrpSpPr>
            <p:grpSpPr>
              <a:xfrm>
                <a:off x="1482264" y="2640039"/>
                <a:ext cx="145068" cy="104224"/>
                <a:chOff x="3418752" y="1930601"/>
                <a:chExt cx="378369" cy="287480"/>
              </a:xfrm>
              <a:solidFill>
                <a:schemeClr val="tx1"/>
              </a:solidFill>
            </p:grpSpPr>
            <p:sp>
              <p:nvSpPr>
                <p:cNvPr id="102"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3"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6" name="Group 95"/>
              <p:cNvGrpSpPr>
                <a:grpSpLocks noChangeAspect="1"/>
              </p:cNvGrpSpPr>
              <p:nvPr/>
            </p:nvGrpSpPr>
            <p:grpSpPr>
              <a:xfrm>
                <a:off x="1335755" y="2883043"/>
                <a:ext cx="145068" cy="104224"/>
                <a:chOff x="3418752" y="1930601"/>
                <a:chExt cx="378369" cy="287480"/>
              </a:xfrm>
              <a:solidFill>
                <a:schemeClr val="tx1"/>
              </a:solidFill>
            </p:grpSpPr>
            <p:sp>
              <p:nvSpPr>
                <p:cNvPr id="10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7" name="Group 96"/>
              <p:cNvGrpSpPr>
                <a:grpSpLocks noChangeAspect="1"/>
              </p:cNvGrpSpPr>
              <p:nvPr/>
            </p:nvGrpSpPr>
            <p:grpSpPr>
              <a:xfrm>
                <a:off x="1628774" y="2883043"/>
                <a:ext cx="145068" cy="104224"/>
                <a:chOff x="3418752" y="1930601"/>
                <a:chExt cx="378369" cy="287480"/>
              </a:xfrm>
              <a:solidFill>
                <a:schemeClr val="tx1"/>
              </a:solidFill>
            </p:grpSpPr>
            <p:sp>
              <p:nvSpPr>
                <p:cNvPr id="9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9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sp>
        <p:nvSpPr>
          <p:cNvPr id="55" name="TextBox 54"/>
          <p:cNvSpPr txBox="1"/>
          <p:nvPr/>
        </p:nvSpPr>
        <p:spPr>
          <a:xfrm>
            <a:off x="4218012" y="2294894"/>
            <a:ext cx="1826813" cy="1166763"/>
          </a:xfrm>
          <a:prstGeom prst="rect">
            <a:avLst/>
          </a:prstGeom>
          <a:solidFill>
            <a:schemeClr val="bg1">
              <a:lumMod val="95000"/>
            </a:schemeClr>
          </a:solidFill>
        </p:spPr>
        <p:txBody>
          <a:bodyPr wrap="square" lIns="137160" tIns="109728" rIns="137160" bIns="109728" rtlCol="0">
            <a:noAutofit/>
          </a:bodyPr>
          <a:lstStyle/>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p:txBody>
      </p:sp>
      <p:sp>
        <p:nvSpPr>
          <p:cNvPr id="56" name="Freeform 55"/>
          <p:cNvSpPr>
            <a:spLocks noChangeAspect="1" noEditPoints="1"/>
          </p:cNvSpPr>
          <p:nvPr/>
        </p:nvSpPr>
        <p:spPr bwMode="auto">
          <a:xfrm>
            <a:off x="3825944" y="2219145"/>
            <a:ext cx="2597678" cy="1485741"/>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TextBox 2"/>
          <p:cNvSpPr txBox="1"/>
          <p:nvPr/>
        </p:nvSpPr>
        <p:spPr>
          <a:xfrm>
            <a:off x="274637" y="2081281"/>
            <a:ext cx="3648871" cy="1574235"/>
          </a:xfrm>
          <a:prstGeom prst="rect">
            <a:avLst/>
          </a:prstGeom>
          <a:noFill/>
        </p:spPr>
        <p:txBody>
          <a:bodyPr wrap="square" lIns="182854" tIns="146283" rIns="182854" bIns="146283" rtlCol="0">
            <a:spAutoFit/>
          </a:bodyPr>
          <a:lstStyle/>
          <a:p>
            <a:pPr defTabSz="932563">
              <a:lnSpc>
                <a:spcPct val="90000"/>
              </a:lnSpc>
              <a:spcBef>
                <a:spcPts val="900"/>
              </a:spcBef>
            </a:pPr>
            <a:r>
              <a:rPr lang="en-US" sz="2800" spc="-30" dirty="0">
                <a:gradFill>
                  <a:gsLst>
                    <a:gs pos="90099">
                      <a:schemeClr val="accent2"/>
                    </a:gs>
                    <a:gs pos="74257">
                      <a:schemeClr val="accent2"/>
                    </a:gs>
                  </a:gsLst>
                  <a:lin ang="5400000" scaled="0"/>
                </a:gradFill>
                <a:latin typeface="+mj-lt"/>
              </a:rPr>
              <a:t>Used for unit testing</a:t>
            </a:r>
          </a:p>
          <a:p>
            <a:pPr defTabSz="932563">
              <a:lnSpc>
                <a:spcPct val="90000"/>
              </a:lnSpc>
              <a:spcBef>
                <a:spcPts val="900"/>
              </a:spcBef>
            </a:pPr>
            <a:r>
              <a:rPr lang="en-US" sz="2800" spc="-30" dirty="0">
                <a:gradFill>
                  <a:gsLst>
                    <a:gs pos="90099">
                      <a:schemeClr val="accent2"/>
                    </a:gs>
                    <a:gs pos="74257">
                      <a:schemeClr val="accent2"/>
                    </a:gs>
                  </a:gsLst>
                  <a:lin ang="5400000" scaled="0"/>
                </a:gradFill>
                <a:latin typeface="+mj-lt"/>
              </a:rPr>
              <a:t>Share with other developers</a:t>
            </a:r>
          </a:p>
        </p:txBody>
      </p:sp>
      <p:cxnSp>
        <p:nvCxnSpPr>
          <p:cNvPr id="58" name="Straight Arrow Connector 678"/>
          <p:cNvCxnSpPr/>
          <p:nvPr/>
        </p:nvCxnSpPr>
        <p:spPr>
          <a:xfrm>
            <a:off x="6815689" y="2454828"/>
            <a:ext cx="1241104" cy="1280160"/>
          </a:xfrm>
          <a:prstGeom prst="bentConnector3">
            <a:avLst>
              <a:gd name="adj1" fmla="val 50000"/>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nvGrpSpPr>
          <p:cNvPr id="59" name="Group 58"/>
          <p:cNvGrpSpPr/>
          <p:nvPr/>
        </p:nvGrpSpPr>
        <p:grpSpPr>
          <a:xfrm>
            <a:off x="4455877" y="2578606"/>
            <a:ext cx="1337814" cy="599340"/>
            <a:chOff x="4455877" y="2578606"/>
            <a:chExt cx="1337814" cy="599340"/>
          </a:xfrm>
        </p:grpSpPr>
        <p:sp>
          <p:nvSpPr>
            <p:cNvPr id="60" name="Freeform 9"/>
            <p:cNvSpPr>
              <a:spLocks noChangeAspect="1" noEditPoints="1"/>
            </p:cNvSpPr>
            <p:nvPr/>
          </p:nvSpPr>
          <p:spPr bwMode="auto">
            <a:xfrm>
              <a:off x="4455877" y="2578606"/>
              <a:ext cx="1337814" cy="599340"/>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rgbClr val="3A3937"/>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1" name="Group 60"/>
            <p:cNvGrpSpPr/>
            <p:nvPr/>
          </p:nvGrpSpPr>
          <p:grpSpPr>
            <a:xfrm>
              <a:off x="4950953" y="2725803"/>
              <a:ext cx="347663" cy="304946"/>
              <a:chOff x="3450991" y="3079604"/>
              <a:chExt cx="347663" cy="304946"/>
            </a:xfrm>
          </p:grpSpPr>
          <p:sp>
            <p:nvSpPr>
              <p:cNvPr id="62" name="Rectangle 61"/>
              <p:cNvSpPr/>
              <p:nvPr/>
            </p:nvSpPr>
            <p:spPr bwMode="auto">
              <a:xfrm>
                <a:off x="3450991" y="3079604"/>
                <a:ext cx="347663" cy="30494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63" name="Picture 62"/>
              <p:cNvPicPr>
                <a:picLocks noChangeAspect="1"/>
              </p:cNvPicPr>
              <p:nvPr/>
            </p:nvPicPr>
            <p:blipFill rotWithShape="1">
              <a:blip r:embed="rId8" cstate="print">
                <a:duotone>
                  <a:prstClr val="black"/>
                  <a:srgbClr val="D9C3A5">
                    <a:tint val="50000"/>
                    <a:satMod val="180000"/>
                  </a:srgbClr>
                </a:duotone>
                <a:lum contrast="-32000"/>
                <a:extLst>
                  <a:ext uri="{BEBA8EAE-BF5A-486C-A8C5-ECC9F3942E4B}">
                    <a14:imgProps xmlns:a14="http://schemas.microsoft.com/office/drawing/2010/main">
                      <a14:imgLayer r:embed="rId9">
                        <a14:imgEffect>
                          <a14:brightnessContrast bright="-100000" contrast="-46000"/>
                        </a14:imgEffect>
                      </a14:imgLayer>
                    </a14:imgProps>
                  </a:ext>
                  <a:ext uri="{28A0092B-C50C-407E-A947-70E740481C1C}">
                    <a14:useLocalDpi xmlns:a14="http://schemas.microsoft.com/office/drawing/2010/main" val="0"/>
                  </a:ext>
                </a:extLst>
              </a:blip>
              <a:srcRect l="62605" t="36240" r="25766" b="35801"/>
              <a:stretch/>
            </p:blipFill>
            <p:spPr>
              <a:xfrm>
                <a:off x="3450991" y="3079604"/>
                <a:ext cx="347663" cy="304946"/>
              </a:xfrm>
              <a:prstGeom prst="rect">
                <a:avLst/>
              </a:prstGeom>
            </p:spPr>
          </p:pic>
        </p:grpSp>
      </p:grpSp>
      <p:grpSp>
        <p:nvGrpSpPr>
          <p:cNvPr id="64" name="Group 63"/>
          <p:cNvGrpSpPr/>
          <p:nvPr/>
        </p:nvGrpSpPr>
        <p:grpSpPr>
          <a:xfrm>
            <a:off x="5572915" y="1838447"/>
            <a:ext cx="1242774" cy="1242775"/>
            <a:chOff x="-764843" y="1492286"/>
            <a:chExt cx="1078350" cy="1078350"/>
          </a:xfrm>
        </p:grpSpPr>
        <p:sp>
          <p:nvSpPr>
            <p:cNvPr id="65" name="Oval 64"/>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6" name="Freeform 65"/>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179888033"/>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 name="Picture 171"/>
          <p:cNvPicPr>
            <a:picLocks noChangeAspect="1"/>
          </p:cNvPicPr>
          <p:nvPr/>
        </p:nvPicPr>
        <p:blipFill>
          <a:blip r:embed="rId3">
            <a:alphaModFix amt="25000"/>
            <a:duotone>
              <a:prstClr val="black"/>
              <a:srgbClr val="D9C3A5">
                <a:tint val="50000"/>
                <a:satMod val="180000"/>
              </a:srgbClr>
            </a:duotone>
          </a:blip>
          <a:stretch>
            <a:fillRect/>
          </a:stretch>
        </p:blipFill>
        <p:spPr>
          <a:xfrm>
            <a:off x="8504238" y="1810523"/>
            <a:ext cx="3932238" cy="5184002"/>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2" name="Title 1"/>
          <p:cNvSpPr>
            <a:spLocks noGrp="1"/>
          </p:cNvSpPr>
          <p:nvPr>
            <p:ph type="title"/>
          </p:nvPr>
        </p:nvSpPr>
        <p:spPr>
          <a:xfrm>
            <a:off x="274638" y="295275"/>
            <a:ext cx="11888787" cy="917575"/>
          </a:xfrm>
        </p:spPr>
        <p:txBody>
          <a:bodyPr/>
          <a:lstStyle/>
          <a:p>
            <a:r>
              <a:rPr lang="en-US" dirty="0"/>
              <a:t>Development process using containers</a:t>
            </a:r>
          </a:p>
        </p:txBody>
      </p:sp>
      <p:sp>
        <p:nvSpPr>
          <p:cNvPr id="251" name="Rounded Rectangle 250" hidden="1"/>
          <p:cNvSpPr/>
          <p:nvPr/>
        </p:nvSpPr>
        <p:spPr bwMode="auto">
          <a:xfrm>
            <a:off x="8076146" y="2813562"/>
            <a:ext cx="2408688" cy="4126363"/>
          </a:xfrm>
          <a:prstGeom prst="roundRect">
            <a:avLst/>
          </a:prstGeom>
          <a:solidFill>
            <a:schemeClr val="lt1">
              <a:alpha val="95000"/>
            </a:schemeClr>
          </a:solidFill>
          <a:ln w="38100">
            <a:solidFill>
              <a:schemeClr val="accent2"/>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91427" numCol="1" spcCol="0" rtlCol="0" fromWordArt="0" anchor="t" anchorCtr="0" forceAA="0" compatLnSpc="1">
            <a:prstTxWarp prst="textNoShape">
              <a:avLst/>
            </a:prstTxWarp>
            <a:noAutofit/>
          </a:bodyPr>
          <a:lstStyle/>
          <a:p>
            <a:pPr algn="ctr" defTabSz="932563">
              <a:lnSpc>
                <a:spcPct val="90000"/>
              </a:lnSpc>
              <a:spcAft>
                <a:spcPts val="600"/>
              </a:spcAft>
            </a:pPr>
            <a:r>
              <a:rPr lang="en-US" sz="2000" b="1" dirty="0">
                <a:solidFill>
                  <a:srgbClr val="5C2D91"/>
                </a:solidFill>
                <a:latin typeface="Segoe UI"/>
              </a:rPr>
              <a:t>Central Repository</a:t>
            </a:r>
          </a:p>
        </p:txBody>
      </p:sp>
      <p:grpSp>
        <p:nvGrpSpPr>
          <p:cNvPr id="443" name="Group 442" hidden="1"/>
          <p:cNvGrpSpPr/>
          <p:nvPr/>
        </p:nvGrpSpPr>
        <p:grpSpPr>
          <a:xfrm>
            <a:off x="8382466" y="4794205"/>
            <a:ext cx="1796048" cy="932555"/>
            <a:chOff x="4675714" y="5593833"/>
            <a:chExt cx="1796303" cy="932688"/>
          </a:xfrm>
        </p:grpSpPr>
        <p:sp>
          <p:nvSpPr>
            <p:cNvPr id="444" name="Left Bracket 443"/>
            <p:cNvSpPr/>
            <p:nvPr/>
          </p:nvSpPr>
          <p:spPr>
            <a:xfrm>
              <a:off x="4675714"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5" name="Rectangle 444"/>
            <p:cNvSpPr/>
            <p:nvPr/>
          </p:nvSpPr>
          <p:spPr bwMode="auto">
            <a:xfrm>
              <a:off x="4733820" y="5648697"/>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46" name="Left Bracket 445"/>
            <p:cNvSpPr/>
            <p:nvPr/>
          </p:nvSpPr>
          <p:spPr>
            <a:xfrm rot="10800000">
              <a:off x="6337610" y="5593833"/>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47" name="Group 446" hidden="1"/>
          <p:cNvGrpSpPr/>
          <p:nvPr/>
        </p:nvGrpSpPr>
        <p:grpSpPr>
          <a:xfrm>
            <a:off x="8382466" y="5837624"/>
            <a:ext cx="1796048" cy="932555"/>
            <a:chOff x="5679787" y="5641266"/>
            <a:chExt cx="1796303" cy="932688"/>
          </a:xfrm>
        </p:grpSpPr>
        <p:sp>
          <p:nvSpPr>
            <p:cNvPr id="448" name="Left Bracket 447"/>
            <p:cNvSpPr/>
            <p:nvPr/>
          </p:nvSpPr>
          <p:spPr>
            <a:xfrm>
              <a:off x="5679787"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49" name="Rectangle 448"/>
            <p:cNvSpPr/>
            <p:nvPr/>
          </p:nvSpPr>
          <p:spPr bwMode="auto">
            <a:xfrm>
              <a:off x="5739646" y="5696130"/>
              <a:ext cx="1680092" cy="822960"/>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endParaRPr lang="en-US" sz="2000" b="1" dirty="0">
                <a:gradFill>
                  <a:gsLst>
                    <a:gs pos="2917">
                      <a:srgbClr val="FFFFFF"/>
                    </a:gs>
                    <a:gs pos="30000">
                      <a:srgbClr val="FFFFFF"/>
                    </a:gs>
                  </a:gsLst>
                  <a:lin ang="5400000" scaled="0"/>
                </a:gradFill>
                <a:latin typeface="Segoe UI Light"/>
              </a:endParaRPr>
            </a:p>
          </p:txBody>
        </p:sp>
        <p:sp>
          <p:nvSpPr>
            <p:cNvPr id="450" name="Left Bracket 449"/>
            <p:cNvSpPr/>
            <p:nvPr/>
          </p:nvSpPr>
          <p:spPr>
            <a:xfrm rot="10800000">
              <a:off x="7341683" y="5641266"/>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39425" y="5909900"/>
              <a:ext cx="1680535" cy="395420"/>
            </a:xfrm>
            <a:prstGeom prst="rect">
              <a:avLst/>
            </a:prstGeom>
          </p:spPr>
        </p:pic>
      </p:grpSp>
      <p:grpSp>
        <p:nvGrpSpPr>
          <p:cNvPr id="452" name="Group 451" hidden="1"/>
          <p:cNvGrpSpPr/>
          <p:nvPr/>
        </p:nvGrpSpPr>
        <p:grpSpPr>
          <a:xfrm>
            <a:off x="8382466" y="3761333"/>
            <a:ext cx="1796048" cy="932555"/>
            <a:chOff x="4111219" y="5379294"/>
            <a:chExt cx="1796303" cy="932688"/>
          </a:xfrm>
        </p:grpSpPr>
        <p:sp>
          <p:nvSpPr>
            <p:cNvPr id="453" name="Left Bracket 452"/>
            <p:cNvSpPr/>
            <p:nvPr/>
          </p:nvSpPr>
          <p:spPr>
            <a:xfrm>
              <a:off x="4111219"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sp>
          <p:nvSpPr>
            <p:cNvPr id="454" name="Rectangle 453"/>
            <p:cNvSpPr/>
            <p:nvPr/>
          </p:nvSpPr>
          <p:spPr bwMode="auto">
            <a:xfrm>
              <a:off x="4169325" y="5434158"/>
              <a:ext cx="1680092" cy="822960"/>
            </a:xfrm>
            <a:prstGeom prst="rect">
              <a:avLst/>
            </a:prstGeom>
            <a:solidFill>
              <a:schemeClr val="tx1"/>
            </a:solidFill>
            <a:ln w="19050">
              <a:solidFill>
                <a:schemeClr val="accent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563">
                <a:lnSpc>
                  <a:spcPct val="90000"/>
                </a:lnSpc>
              </a:pPr>
              <a:r>
                <a:rPr lang="en-US" sz="2000" b="1" dirty="0">
                  <a:gradFill>
                    <a:gsLst>
                      <a:gs pos="2917">
                        <a:srgbClr val="FFFFFF"/>
                      </a:gs>
                      <a:gs pos="30000">
                        <a:srgbClr val="FFFFFF"/>
                      </a:gs>
                    </a:gsLst>
                    <a:lin ang="5400000" scaled="0"/>
                  </a:gradFill>
                  <a:latin typeface="Segoe UI Light"/>
                </a:rPr>
                <a:t>Application</a:t>
              </a:r>
            </a:p>
            <a:p>
              <a:pPr algn="ctr" defTabSz="932563">
                <a:lnSpc>
                  <a:spcPct val="90000"/>
                </a:lnSpc>
              </a:pPr>
              <a:r>
                <a:rPr lang="en-US" sz="2000" b="1" dirty="0">
                  <a:gradFill>
                    <a:gsLst>
                      <a:gs pos="2917">
                        <a:srgbClr val="FFFFFF"/>
                      </a:gs>
                      <a:gs pos="30000">
                        <a:srgbClr val="FFFFFF"/>
                      </a:gs>
                    </a:gsLst>
                    <a:lin ang="5400000" scaled="0"/>
                  </a:gradFill>
                  <a:latin typeface="Segoe UI Light"/>
                </a:rPr>
                <a:t>Framework</a:t>
              </a:r>
            </a:p>
          </p:txBody>
        </p:sp>
        <p:sp>
          <p:nvSpPr>
            <p:cNvPr id="455" name="Left Bracket 454"/>
            <p:cNvSpPr/>
            <p:nvPr/>
          </p:nvSpPr>
          <p:spPr>
            <a:xfrm rot="10800000">
              <a:off x="5773115" y="5379294"/>
              <a:ext cx="134407" cy="932688"/>
            </a:xfrm>
            <a:prstGeom prst="leftBracket">
              <a:avLst>
                <a:gd name="adj" fmla="val 0"/>
              </a:avLst>
            </a:prstGeom>
            <a:ln w="5715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a:solidFill>
                  <a:srgbClr val="FFFFFF"/>
                </a:solidFill>
                <a:latin typeface="Segoe UI"/>
              </a:endParaRPr>
            </a:p>
          </p:txBody>
        </p:sp>
      </p:grpSp>
      <p:grpSp>
        <p:nvGrpSpPr>
          <p:cNvPr id="456" name="Group 455" hidden="1"/>
          <p:cNvGrpSpPr/>
          <p:nvPr/>
        </p:nvGrpSpPr>
        <p:grpSpPr>
          <a:xfrm>
            <a:off x="8997263" y="3924975"/>
            <a:ext cx="566452" cy="605271"/>
            <a:chOff x="10439613" y="2462392"/>
            <a:chExt cx="616170" cy="658395"/>
          </a:xfrm>
        </p:grpSpPr>
        <p:pic>
          <p:nvPicPr>
            <p:cNvPr id="457" name="Picture 456"/>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10439613" y="2462392"/>
              <a:ext cx="616170" cy="658395"/>
            </a:xfrm>
            <a:prstGeom prst="rect">
              <a:avLst/>
            </a:prstGeom>
          </p:spPr>
        </p:pic>
        <p:pic>
          <p:nvPicPr>
            <p:cNvPr id="458" name="Picture 457" descr="\\MAGNUM\Projects\Microsoft\Cloud Power FY12\Design\ICONS_PNG\Application.png"/>
            <p:cNvPicPr>
              <a:picLocks noChangeAspect="1" noChangeArrowheads="1"/>
            </p:cNvPicPr>
            <p:nvPr/>
          </p:nvPicPr>
          <p:blipFill>
            <a:blip r:embed="rId7" cstate="print">
              <a:biLevel thresh="50000"/>
            </a:blip>
            <a:srcRect/>
            <a:stretch>
              <a:fillRect/>
            </a:stretch>
          </p:blipFill>
          <p:spPr bwMode="auto">
            <a:xfrm>
              <a:off x="10452536" y="2756014"/>
              <a:ext cx="247374" cy="247374"/>
            </a:xfrm>
            <a:prstGeom prst="rect">
              <a:avLst/>
            </a:prstGeom>
            <a:noFill/>
          </p:spPr>
        </p:pic>
        <p:pic>
          <p:nvPicPr>
            <p:cNvPr id="459" name="Picture 458"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771692" y="2770074"/>
              <a:ext cx="247374" cy="247374"/>
            </a:xfrm>
            <a:prstGeom prst="rect">
              <a:avLst/>
            </a:prstGeom>
            <a:noFill/>
          </p:spPr>
        </p:pic>
        <p:pic>
          <p:nvPicPr>
            <p:cNvPr id="460" name="Picture 459" descr="\\MAGNUM\Projects\Microsoft\Cloud Power FY12\Design\ICONS_PNG\Application.png"/>
            <p:cNvPicPr>
              <a:picLocks noChangeAspect="1" noChangeArrowheads="1"/>
            </p:cNvPicPr>
            <p:nvPr/>
          </p:nvPicPr>
          <p:blipFill>
            <a:blip r:embed="rId7" cstate="print">
              <a:biLevel thresh="25000"/>
            </a:blip>
            <a:srcRect/>
            <a:stretch>
              <a:fillRect/>
            </a:stretch>
          </p:blipFill>
          <p:spPr bwMode="auto">
            <a:xfrm>
              <a:off x="10624011" y="2497498"/>
              <a:ext cx="247374" cy="247374"/>
            </a:xfrm>
            <a:prstGeom prst="rect">
              <a:avLst/>
            </a:prstGeom>
            <a:noFill/>
          </p:spPr>
        </p:pic>
      </p:grpSp>
      <p:grpSp>
        <p:nvGrpSpPr>
          <p:cNvPr id="10" name="Group 9"/>
          <p:cNvGrpSpPr/>
          <p:nvPr/>
        </p:nvGrpSpPr>
        <p:grpSpPr>
          <a:xfrm>
            <a:off x="7782473" y="3036565"/>
            <a:ext cx="2560320" cy="3657600"/>
            <a:chOff x="5570637" y="3036565"/>
            <a:chExt cx="2560320" cy="3657600"/>
          </a:xfrm>
        </p:grpSpPr>
        <p:sp>
          <p:nvSpPr>
            <p:cNvPr id="155" name="Rectangle 154"/>
            <p:cNvSpPr/>
            <p:nvPr/>
          </p:nvSpPr>
          <p:spPr bwMode="auto">
            <a:xfrm>
              <a:off x="5570637" y="3036565"/>
              <a:ext cx="256032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defTabSz="932563">
                <a:lnSpc>
                  <a:spcPct val="90000"/>
                </a:lnSpc>
                <a:spcAft>
                  <a:spcPts val="600"/>
                </a:spcAft>
              </a:pPr>
              <a:r>
                <a:rPr lang="en-US" b="1" dirty="0">
                  <a:gradFill>
                    <a:gsLst>
                      <a:gs pos="67327">
                        <a:schemeClr val="tx1"/>
                      </a:gs>
                      <a:gs pos="44000">
                        <a:schemeClr val="tx1"/>
                      </a:gs>
                    </a:gsLst>
                    <a:lin ang="5400000" scaled="1"/>
                  </a:gradFill>
                  <a:latin typeface="+mj-lt"/>
                </a:rPr>
                <a:t>Central Repository</a:t>
              </a:r>
            </a:p>
          </p:txBody>
        </p:sp>
        <p:sp>
          <p:nvSpPr>
            <p:cNvPr id="156" name="Freeform 13"/>
            <p:cNvSpPr>
              <a:spLocks noChangeAspect="1" noEditPoints="1"/>
            </p:cNvSpPr>
            <p:nvPr/>
          </p:nvSpPr>
          <p:spPr bwMode="auto">
            <a:xfrm>
              <a:off x="5844957" y="426742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lnSpc>
                  <a:spcPct val="90000"/>
                </a:lnSpc>
              </a:pPr>
              <a:r>
                <a:rPr lang="en-US" sz="1600" b="1" dirty="0">
                  <a:gradFill>
                    <a:gsLst>
                      <a:gs pos="77228">
                        <a:schemeClr val="bg1"/>
                      </a:gs>
                      <a:gs pos="67327">
                        <a:schemeClr val="bg1"/>
                      </a:gs>
                    </a:gsLst>
                    <a:lin ang="5400000" scaled="1"/>
                  </a:gradFill>
                  <a:latin typeface="+mj-lt"/>
                </a:rPr>
                <a:t>Application </a:t>
              </a:r>
              <a:br>
                <a:rPr lang="en-US" sz="1600" b="1" dirty="0">
                  <a:gradFill>
                    <a:gsLst>
                      <a:gs pos="77228">
                        <a:schemeClr val="bg1"/>
                      </a:gs>
                      <a:gs pos="67327">
                        <a:schemeClr val="bg1"/>
                      </a:gs>
                    </a:gsLst>
                    <a:lin ang="5400000" scaled="1"/>
                  </a:gradFill>
                  <a:latin typeface="+mj-lt"/>
                </a:rPr>
              </a:br>
              <a:r>
                <a:rPr lang="en-US" sz="1600" b="1" dirty="0">
                  <a:gradFill>
                    <a:gsLst>
                      <a:gs pos="77228">
                        <a:schemeClr val="bg1"/>
                      </a:gs>
                      <a:gs pos="67327">
                        <a:schemeClr val="bg1"/>
                      </a:gs>
                    </a:gsLst>
                    <a:lin ang="5400000" scaled="1"/>
                  </a:gradFill>
                  <a:latin typeface="+mj-lt"/>
                </a:rPr>
                <a:t>Framework</a:t>
              </a:r>
            </a:p>
          </p:txBody>
        </p:sp>
        <p:grpSp>
          <p:nvGrpSpPr>
            <p:cNvPr id="169" name="Group 168"/>
            <p:cNvGrpSpPr/>
            <p:nvPr/>
          </p:nvGrpSpPr>
          <p:grpSpPr>
            <a:xfrm>
              <a:off x="5844957" y="5225833"/>
              <a:ext cx="2011680" cy="899777"/>
              <a:chOff x="639367" y="4244161"/>
              <a:chExt cx="1607290" cy="718903"/>
            </a:xfrm>
          </p:grpSpPr>
          <p:sp>
            <p:nvSpPr>
              <p:cNvPr id="17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71"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nvGrpSpPr>
          <p:cNvPr id="91" name="Group 90"/>
          <p:cNvGrpSpPr/>
          <p:nvPr/>
        </p:nvGrpSpPr>
        <p:grpSpPr>
          <a:xfrm>
            <a:off x="8056793" y="3309016"/>
            <a:ext cx="2011680" cy="899777"/>
            <a:chOff x="548958" y="3309016"/>
            <a:chExt cx="2011680" cy="899777"/>
          </a:xfrm>
        </p:grpSpPr>
        <p:sp>
          <p:nvSpPr>
            <p:cNvPr id="92" name="Freeform 13"/>
            <p:cNvSpPr>
              <a:spLocks noChangeAspect="1" noEditPoints="1"/>
            </p:cNvSpPr>
            <p:nvPr/>
          </p:nvSpPr>
          <p:spPr bwMode="auto">
            <a:xfrm>
              <a:off x="548958" y="3309016"/>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grpSp>
          <p:nvGrpSpPr>
            <p:cNvPr id="93" name="Group 92"/>
            <p:cNvGrpSpPr/>
            <p:nvPr/>
          </p:nvGrpSpPr>
          <p:grpSpPr>
            <a:xfrm>
              <a:off x="1293831" y="3482236"/>
              <a:ext cx="521935" cy="553337"/>
              <a:chOff x="1293831" y="2571334"/>
              <a:chExt cx="521935" cy="553337"/>
            </a:xfrm>
          </p:grpSpPr>
          <p:sp>
            <p:nvSpPr>
              <p:cNvPr id="94" name="Freeform 9"/>
              <p:cNvSpPr>
                <a:spLocks noChangeAspect="1" noEditPoints="1"/>
              </p:cNvSpPr>
              <p:nvPr/>
            </p:nvSpPr>
            <p:spPr bwMode="auto">
              <a:xfrm>
                <a:off x="1293831" y="25713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95" name="Group 94"/>
              <p:cNvGrpSpPr>
                <a:grpSpLocks noChangeAspect="1"/>
              </p:cNvGrpSpPr>
              <p:nvPr/>
            </p:nvGrpSpPr>
            <p:grpSpPr>
              <a:xfrm>
                <a:off x="1482264" y="2640039"/>
                <a:ext cx="145068" cy="104224"/>
                <a:chOff x="3418752" y="1930601"/>
                <a:chExt cx="378369" cy="287480"/>
              </a:xfrm>
              <a:solidFill>
                <a:schemeClr val="tx1"/>
              </a:solidFill>
            </p:grpSpPr>
            <p:sp>
              <p:nvSpPr>
                <p:cNvPr id="102"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3"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6" name="Group 95"/>
              <p:cNvGrpSpPr>
                <a:grpSpLocks noChangeAspect="1"/>
              </p:cNvGrpSpPr>
              <p:nvPr/>
            </p:nvGrpSpPr>
            <p:grpSpPr>
              <a:xfrm>
                <a:off x="1335755" y="2883043"/>
                <a:ext cx="145068" cy="104224"/>
                <a:chOff x="3418752" y="1930601"/>
                <a:chExt cx="378369" cy="287480"/>
              </a:xfrm>
              <a:solidFill>
                <a:schemeClr val="tx1"/>
              </a:solidFill>
            </p:grpSpPr>
            <p:sp>
              <p:nvSpPr>
                <p:cNvPr id="100"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01"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97" name="Group 96"/>
              <p:cNvGrpSpPr>
                <a:grpSpLocks noChangeAspect="1"/>
              </p:cNvGrpSpPr>
              <p:nvPr/>
            </p:nvGrpSpPr>
            <p:grpSpPr>
              <a:xfrm>
                <a:off x="1628774" y="2883043"/>
                <a:ext cx="145068" cy="104224"/>
                <a:chOff x="3418752" y="1930601"/>
                <a:chExt cx="378369" cy="287480"/>
              </a:xfrm>
              <a:solidFill>
                <a:schemeClr val="tx1"/>
              </a:solidFill>
            </p:grpSpPr>
            <p:sp>
              <p:nvSpPr>
                <p:cNvPr id="98" name="Freeform 6"/>
                <p:cNvSpPr>
                  <a:spLocks noChangeAspect="1" noEditPoints="1"/>
                </p:cNvSpPr>
                <p:nvPr/>
              </p:nvSpPr>
              <p:spPr bwMode="auto">
                <a:xfrm>
                  <a:off x="3418752" y="1930601"/>
                  <a:ext cx="378369" cy="287480"/>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99" name="Freeform 29"/>
                <p:cNvSpPr>
                  <a:spLocks noChangeAspect="1" noEditPoints="1"/>
                </p:cNvSpPr>
                <p:nvPr/>
              </p:nvSpPr>
              <p:spPr bwMode="auto">
                <a:xfrm>
                  <a:off x="3540655" y="2019856"/>
                  <a:ext cx="134566" cy="137542"/>
                </a:xfrm>
                <a:custGeom>
                  <a:avLst/>
                  <a:gdLst>
                    <a:gd name="T0" fmla="*/ 87 w 95"/>
                    <a:gd name="T1" fmla="*/ 53 h 95"/>
                    <a:gd name="T2" fmla="*/ 84 w 95"/>
                    <a:gd name="T3" fmla="*/ 45 h 95"/>
                    <a:gd name="T4" fmla="*/ 71 w 95"/>
                    <a:gd name="T5" fmla="*/ 44 h 95"/>
                    <a:gd name="T6" fmla="*/ 63 w 95"/>
                    <a:gd name="T7" fmla="*/ 39 h 95"/>
                    <a:gd name="T8" fmla="*/ 53 w 95"/>
                    <a:gd name="T9" fmla="*/ 48 h 95"/>
                    <a:gd name="T10" fmla="*/ 44 w 95"/>
                    <a:gd name="T11" fmla="*/ 50 h 95"/>
                    <a:gd name="T12" fmla="*/ 43 w 95"/>
                    <a:gd name="T13" fmla="*/ 63 h 95"/>
                    <a:gd name="T14" fmla="*/ 39 w 95"/>
                    <a:gd name="T15" fmla="*/ 71 h 95"/>
                    <a:gd name="T16" fmla="*/ 47 w 95"/>
                    <a:gd name="T17" fmla="*/ 81 h 95"/>
                    <a:gd name="T18" fmla="*/ 50 w 95"/>
                    <a:gd name="T19" fmla="*/ 90 h 95"/>
                    <a:gd name="T20" fmla="*/ 63 w 95"/>
                    <a:gd name="T21" fmla="*/ 91 h 95"/>
                    <a:gd name="T22" fmla="*/ 71 w 95"/>
                    <a:gd name="T23" fmla="*/ 95 h 95"/>
                    <a:gd name="T24" fmla="*/ 81 w 95"/>
                    <a:gd name="T25" fmla="*/ 87 h 95"/>
                    <a:gd name="T26" fmla="*/ 90 w 95"/>
                    <a:gd name="T27" fmla="*/ 84 h 95"/>
                    <a:gd name="T28" fmla="*/ 91 w 95"/>
                    <a:gd name="T29" fmla="*/ 71 h 95"/>
                    <a:gd name="T30" fmla="*/ 95 w 95"/>
                    <a:gd name="T31" fmla="*/ 63 h 95"/>
                    <a:gd name="T32" fmla="*/ 67 w 95"/>
                    <a:gd name="T33" fmla="*/ 83 h 95"/>
                    <a:gd name="T34" fmla="*/ 67 w 95"/>
                    <a:gd name="T35" fmla="*/ 51 h 95"/>
                    <a:gd name="T36" fmla="*/ 67 w 95"/>
                    <a:gd name="T37" fmla="*/ 83 h 95"/>
                    <a:gd name="T38" fmla="*/ 40 w 95"/>
                    <a:gd name="T39" fmla="*/ 7 h 95"/>
                    <a:gd name="T40" fmla="*/ 34 w 95"/>
                    <a:gd name="T41" fmla="*/ 0 h 95"/>
                    <a:gd name="T42" fmla="*/ 22 w 95"/>
                    <a:gd name="T43" fmla="*/ 4 h 95"/>
                    <a:gd name="T44" fmla="*/ 13 w 95"/>
                    <a:gd name="T45" fmla="*/ 3 h 95"/>
                    <a:gd name="T46" fmla="*/ 7 w 95"/>
                    <a:gd name="T47" fmla="*/ 15 h 95"/>
                    <a:gd name="T48" fmla="*/ 0 w 95"/>
                    <a:gd name="T49" fmla="*/ 20 h 95"/>
                    <a:gd name="T50" fmla="*/ 4 w 95"/>
                    <a:gd name="T51" fmla="*/ 33 h 95"/>
                    <a:gd name="T52" fmla="*/ 3 w 95"/>
                    <a:gd name="T53" fmla="*/ 42 h 95"/>
                    <a:gd name="T54" fmla="*/ 14 w 95"/>
                    <a:gd name="T55" fmla="*/ 48 h 95"/>
                    <a:gd name="T56" fmla="*/ 20 w 95"/>
                    <a:gd name="T57" fmla="*/ 55 h 95"/>
                    <a:gd name="T58" fmla="*/ 32 w 95"/>
                    <a:gd name="T59" fmla="*/ 51 h 95"/>
                    <a:gd name="T60" fmla="*/ 41 w 95"/>
                    <a:gd name="T61" fmla="*/ 52 h 95"/>
                    <a:gd name="T62" fmla="*/ 47 w 95"/>
                    <a:gd name="T63" fmla="*/ 40 h 95"/>
                    <a:gd name="T64" fmla="*/ 54 w 95"/>
                    <a:gd name="T65" fmla="*/ 34 h 95"/>
                    <a:gd name="T66" fmla="*/ 50 w 95"/>
                    <a:gd name="T67" fmla="*/ 22 h 95"/>
                    <a:gd name="T68" fmla="*/ 51 w 95"/>
                    <a:gd name="T69" fmla="*/ 13 h 95"/>
                    <a:gd name="T70" fmla="*/ 33 w 95"/>
                    <a:gd name="T71" fmla="*/ 42 h 95"/>
                    <a:gd name="T72" fmla="*/ 21 w 95"/>
                    <a:gd name="T73" fmla="*/ 13 h 95"/>
                    <a:gd name="T74" fmla="*/ 33 w 95"/>
                    <a:gd name="T7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5">
                      <a:moveTo>
                        <a:pt x="91" y="63"/>
                      </a:moveTo>
                      <a:cubicBezTo>
                        <a:pt x="90" y="60"/>
                        <a:pt x="89" y="56"/>
                        <a:pt x="87" y="53"/>
                      </a:cubicBezTo>
                      <a:cubicBezTo>
                        <a:pt x="90" y="50"/>
                        <a:pt x="90" y="50"/>
                        <a:pt x="90" y="50"/>
                      </a:cubicBezTo>
                      <a:cubicBezTo>
                        <a:pt x="84" y="45"/>
                        <a:pt x="84" y="45"/>
                        <a:pt x="84" y="45"/>
                      </a:cubicBezTo>
                      <a:cubicBezTo>
                        <a:pt x="81" y="48"/>
                        <a:pt x="81" y="48"/>
                        <a:pt x="81" y="48"/>
                      </a:cubicBezTo>
                      <a:cubicBezTo>
                        <a:pt x="78" y="46"/>
                        <a:pt x="75" y="44"/>
                        <a:pt x="71" y="44"/>
                      </a:cubicBezTo>
                      <a:cubicBezTo>
                        <a:pt x="71" y="39"/>
                        <a:pt x="71" y="39"/>
                        <a:pt x="71" y="39"/>
                      </a:cubicBezTo>
                      <a:cubicBezTo>
                        <a:pt x="63" y="39"/>
                        <a:pt x="63" y="39"/>
                        <a:pt x="63" y="39"/>
                      </a:cubicBezTo>
                      <a:cubicBezTo>
                        <a:pt x="63" y="44"/>
                        <a:pt x="63" y="44"/>
                        <a:pt x="63" y="44"/>
                      </a:cubicBezTo>
                      <a:cubicBezTo>
                        <a:pt x="59" y="44"/>
                        <a:pt x="56" y="46"/>
                        <a:pt x="53" y="48"/>
                      </a:cubicBezTo>
                      <a:cubicBezTo>
                        <a:pt x="50" y="45"/>
                        <a:pt x="50" y="45"/>
                        <a:pt x="50" y="45"/>
                      </a:cubicBezTo>
                      <a:cubicBezTo>
                        <a:pt x="44" y="50"/>
                        <a:pt x="44" y="50"/>
                        <a:pt x="44" y="50"/>
                      </a:cubicBezTo>
                      <a:cubicBezTo>
                        <a:pt x="47" y="53"/>
                        <a:pt x="47" y="53"/>
                        <a:pt x="47" y="53"/>
                      </a:cubicBezTo>
                      <a:cubicBezTo>
                        <a:pt x="45" y="56"/>
                        <a:pt x="44" y="60"/>
                        <a:pt x="43" y="63"/>
                      </a:cubicBezTo>
                      <a:cubicBezTo>
                        <a:pt x="39" y="63"/>
                        <a:pt x="39" y="63"/>
                        <a:pt x="39" y="63"/>
                      </a:cubicBezTo>
                      <a:cubicBezTo>
                        <a:pt x="39" y="71"/>
                        <a:pt x="39" y="71"/>
                        <a:pt x="39" y="71"/>
                      </a:cubicBezTo>
                      <a:cubicBezTo>
                        <a:pt x="43" y="71"/>
                        <a:pt x="43" y="71"/>
                        <a:pt x="43" y="71"/>
                      </a:cubicBezTo>
                      <a:cubicBezTo>
                        <a:pt x="44" y="75"/>
                        <a:pt x="45" y="78"/>
                        <a:pt x="47" y="81"/>
                      </a:cubicBezTo>
                      <a:cubicBezTo>
                        <a:pt x="44" y="84"/>
                        <a:pt x="44" y="84"/>
                        <a:pt x="44" y="84"/>
                      </a:cubicBezTo>
                      <a:cubicBezTo>
                        <a:pt x="50" y="90"/>
                        <a:pt x="50" y="90"/>
                        <a:pt x="50" y="90"/>
                      </a:cubicBezTo>
                      <a:cubicBezTo>
                        <a:pt x="53" y="87"/>
                        <a:pt x="53" y="87"/>
                        <a:pt x="53" y="87"/>
                      </a:cubicBezTo>
                      <a:cubicBezTo>
                        <a:pt x="56" y="89"/>
                        <a:pt x="59" y="90"/>
                        <a:pt x="63" y="91"/>
                      </a:cubicBezTo>
                      <a:cubicBezTo>
                        <a:pt x="63" y="95"/>
                        <a:pt x="63" y="95"/>
                        <a:pt x="63" y="95"/>
                      </a:cubicBezTo>
                      <a:cubicBezTo>
                        <a:pt x="71" y="95"/>
                        <a:pt x="71" y="95"/>
                        <a:pt x="71" y="95"/>
                      </a:cubicBezTo>
                      <a:cubicBezTo>
                        <a:pt x="71" y="91"/>
                        <a:pt x="71" y="91"/>
                        <a:pt x="71" y="91"/>
                      </a:cubicBezTo>
                      <a:cubicBezTo>
                        <a:pt x="75" y="90"/>
                        <a:pt x="78" y="89"/>
                        <a:pt x="81" y="87"/>
                      </a:cubicBezTo>
                      <a:cubicBezTo>
                        <a:pt x="84" y="90"/>
                        <a:pt x="84" y="90"/>
                        <a:pt x="84" y="90"/>
                      </a:cubicBezTo>
                      <a:cubicBezTo>
                        <a:pt x="90" y="84"/>
                        <a:pt x="90" y="84"/>
                        <a:pt x="90" y="84"/>
                      </a:cubicBezTo>
                      <a:cubicBezTo>
                        <a:pt x="87" y="81"/>
                        <a:pt x="87" y="81"/>
                        <a:pt x="87" y="81"/>
                      </a:cubicBezTo>
                      <a:cubicBezTo>
                        <a:pt x="89" y="78"/>
                        <a:pt x="90" y="75"/>
                        <a:pt x="91" y="71"/>
                      </a:cubicBezTo>
                      <a:cubicBezTo>
                        <a:pt x="95" y="71"/>
                        <a:pt x="95" y="71"/>
                        <a:pt x="95" y="71"/>
                      </a:cubicBezTo>
                      <a:cubicBezTo>
                        <a:pt x="95" y="63"/>
                        <a:pt x="95" y="63"/>
                        <a:pt x="95" y="63"/>
                      </a:cubicBezTo>
                      <a:lnTo>
                        <a:pt x="91" y="63"/>
                      </a:lnTo>
                      <a:close/>
                      <a:moveTo>
                        <a:pt x="67" y="83"/>
                      </a:moveTo>
                      <a:cubicBezTo>
                        <a:pt x="58" y="83"/>
                        <a:pt x="51" y="76"/>
                        <a:pt x="51" y="67"/>
                      </a:cubicBezTo>
                      <a:cubicBezTo>
                        <a:pt x="51" y="59"/>
                        <a:pt x="58" y="51"/>
                        <a:pt x="67" y="51"/>
                      </a:cubicBezTo>
                      <a:cubicBezTo>
                        <a:pt x="76" y="51"/>
                        <a:pt x="83" y="59"/>
                        <a:pt x="83" y="67"/>
                      </a:cubicBezTo>
                      <a:cubicBezTo>
                        <a:pt x="83" y="76"/>
                        <a:pt x="76" y="83"/>
                        <a:pt x="67" y="83"/>
                      </a:cubicBezTo>
                      <a:close/>
                      <a:moveTo>
                        <a:pt x="47" y="15"/>
                      </a:moveTo>
                      <a:cubicBezTo>
                        <a:pt x="45" y="11"/>
                        <a:pt x="43" y="9"/>
                        <a:pt x="40" y="7"/>
                      </a:cubicBezTo>
                      <a:cubicBezTo>
                        <a:pt x="41" y="3"/>
                        <a:pt x="41" y="3"/>
                        <a:pt x="41" y="3"/>
                      </a:cubicBezTo>
                      <a:cubicBezTo>
                        <a:pt x="34" y="0"/>
                        <a:pt x="34" y="0"/>
                        <a:pt x="34" y="0"/>
                      </a:cubicBezTo>
                      <a:cubicBezTo>
                        <a:pt x="32" y="4"/>
                        <a:pt x="32" y="4"/>
                        <a:pt x="32" y="4"/>
                      </a:cubicBezTo>
                      <a:cubicBezTo>
                        <a:pt x="29" y="3"/>
                        <a:pt x="25" y="3"/>
                        <a:pt x="22" y="4"/>
                      </a:cubicBezTo>
                      <a:cubicBezTo>
                        <a:pt x="20" y="0"/>
                        <a:pt x="20" y="0"/>
                        <a:pt x="20" y="0"/>
                      </a:cubicBezTo>
                      <a:cubicBezTo>
                        <a:pt x="13" y="3"/>
                        <a:pt x="13" y="3"/>
                        <a:pt x="13" y="3"/>
                      </a:cubicBezTo>
                      <a:cubicBezTo>
                        <a:pt x="14" y="7"/>
                        <a:pt x="14" y="7"/>
                        <a:pt x="14" y="7"/>
                      </a:cubicBezTo>
                      <a:cubicBezTo>
                        <a:pt x="11" y="9"/>
                        <a:pt x="9" y="12"/>
                        <a:pt x="7" y="15"/>
                      </a:cubicBezTo>
                      <a:cubicBezTo>
                        <a:pt x="3" y="13"/>
                        <a:pt x="3" y="13"/>
                        <a:pt x="3" y="13"/>
                      </a:cubicBezTo>
                      <a:cubicBezTo>
                        <a:pt x="0" y="20"/>
                        <a:pt x="0" y="20"/>
                        <a:pt x="0" y="20"/>
                      </a:cubicBezTo>
                      <a:cubicBezTo>
                        <a:pt x="4" y="22"/>
                        <a:pt x="4" y="22"/>
                        <a:pt x="4" y="22"/>
                      </a:cubicBezTo>
                      <a:cubicBezTo>
                        <a:pt x="3" y="25"/>
                        <a:pt x="3" y="29"/>
                        <a:pt x="4" y="33"/>
                      </a:cubicBezTo>
                      <a:cubicBezTo>
                        <a:pt x="0" y="34"/>
                        <a:pt x="0" y="34"/>
                        <a:pt x="0" y="34"/>
                      </a:cubicBezTo>
                      <a:cubicBezTo>
                        <a:pt x="3" y="42"/>
                        <a:pt x="3" y="42"/>
                        <a:pt x="3" y="42"/>
                      </a:cubicBezTo>
                      <a:cubicBezTo>
                        <a:pt x="7" y="40"/>
                        <a:pt x="7" y="40"/>
                        <a:pt x="7" y="40"/>
                      </a:cubicBezTo>
                      <a:cubicBezTo>
                        <a:pt x="9" y="43"/>
                        <a:pt x="11" y="46"/>
                        <a:pt x="14" y="48"/>
                      </a:cubicBezTo>
                      <a:cubicBezTo>
                        <a:pt x="13" y="52"/>
                        <a:pt x="13" y="52"/>
                        <a:pt x="13" y="52"/>
                      </a:cubicBezTo>
                      <a:cubicBezTo>
                        <a:pt x="20" y="55"/>
                        <a:pt x="20" y="55"/>
                        <a:pt x="20" y="55"/>
                      </a:cubicBezTo>
                      <a:cubicBezTo>
                        <a:pt x="22" y="51"/>
                        <a:pt x="22" y="51"/>
                        <a:pt x="22" y="51"/>
                      </a:cubicBezTo>
                      <a:cubicBezTo>
                        <a:pt x="25" y="52"/>
                        <a:pt x="29" y="52"/>
                        <a:pt x="32" y="51"/>
                      </a:cubicBezTo>
                      <a:cubicBezTo>
                        <a:pt x="34" y="55"/>
                        <a:pt x="34" y="55"/>
                        <a:pt x="34" y="55"/>
                      </a:cubicBezTo>
                      <a:cubicBezTo>
                        <a:pt x="41" y="52"/>
                        <a:pt x="41" y="52"/>
                        <a:pt x="41" y="52"/>
                      </a:cubicBezTo>
                      <a:cubicBezTo>
                        <a:pt x="40" y="48"/>
                        <a:pt x="40" y="48"/>
                        <a:pt x="40" y="48"/>
                      </a:cubicBezTo>
                      <a:cubicBezTo>
                        <a:pt x="43" y="46"/>
                        <a:pt x="45" y="43"/>
                        <a:pt x="47" y="40"/>
                      </a:cubicBezTo>
                      <a:cubicBezTo>
                        <a:pt x="51" y="42"/>
                        <a:pt x="51" y="42"/>
                        <a:pt x="51" y="42"/>
                      </a:cubicBezTo>
                      <a:cubicBezTo>
                        <a:pt x="54" y="34"/>
                        <a:pt x="54" y="34"/>
                        <a:pt x="54" y="34"/>
                      </a:cubicBezTo>
                      <a:cubicBezTo>
                        <a:pt x="50" y="33"/>
                        <a:pt x="50" y="33"/>
                        <a:pt x="50" y="33"/>
                      </a:cubicBezTo>
                      <a:cubicBezTo>
                        <a:pt x="51" y="29"/>
                        <a:pt x="51" y="26"/>
                        <a:pt x="50" y="22"/>
                      </a:cubicBezTo>
                      <a:cubicBezTo>
                        <a:pt x="54" y="20"/>
                        <a:pt x="54" y="20"/>
                        <a:pt x="54" y="20"/>
                      </a:cubicBezTo>
                      <a:cubicBezTo>
                        <a:pt x="51" y="13"/>
                        <a:pt x="51" y="13"/>
                        <a:pt x="51" y="13"/>
                      </a:cubicBezTo>
                      <a:lnTo>
                        <a:pt x="47" y="15"/>
                      </a:lnTo>
                      <a:close/>
                      <a:moveTo>
                        <a:pt x="33" y="42"/>
                      </a:moveTo>
                      <a:cubicBezTo>
                        <a:pt x="25" y="46"/>
                        <a:pt x="16" y="42"/>
                        <a:pt x="12" y="33"/>
                      </a:cubicBezTo>
                      <a:cubicBezTo>
                        <a:pt x="9" y="25"/>
                        <a:pt x="13" y="16"/>
                        <a:pt x="21" y="13"/>
                      </a:cubicBezTo>
                      <a:cubicBezTo>
                        <a:pt x="29" y="9"/>
                        <a:pt x="38" y="13"/>
                        <a:pt x="42" y="21"/>
                      </a:cubicBezTo>
                      <a:cubicBezTo>
                        <a:pt x="45" y="29"/>
                        <a:pt x="41" y="39"/>
                        <a:pt x="33"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grpSp>
      <p:sp>
        <p:nvSpPr>
          <p:cNvPr id="43" name="TextBox 42"/>
          <p:cNvSpPr txBox="1"/>
          <p:nvPr/>
        </p:nvSpPr>
        <p:spPr>
          <a:xfrm>
            <a:off x="4218012" y="2294894"/>
            <a:ext cx="1826813" cy="1166763"/>
          </a:xfrm>
          <a:prstGeom prst="rect">
            <a:avLst/>
          </a:prstGeom>
          <a:solidFill>
            <a:schemeClr val="bg1">
              <a:lumMod val="95000"/>
            </a:schemeClr>
          </a:solidFill>
        </p:spPr>
        <p:txBody>
          <a:bodyPr wrap="square" lIns="137160" tIns="109728" rIns="137160" bIns="109728" rtlCol="0">
            <a:noAutofit/>
          </a:bodyPr>
          <a:lstStyle/>
          <a:p>
            <a:pPr defTabSz="932563"/>
            <a:endParaRPr lang="en-US" sz="500" dirty="0">
              <a:gradFill>
                <a:gsLst>
                  <a:gs pos="25743">
                    <a:schemeClr val="tx1"/>
                  </a:gs>
                  <a:gs pos="56000">
                    <a:schemeClr val="tx1"/>
                  </a:gs>
                </a:gsLst>
                <a:lin ang="5400000" scaled="0"/>
              </a:gradFill>
              <a:latin typeface="Consolas" panose="020B0609020204030204" pitchFamily="49" charset="0"/>
              <a:cs typeface="Consolas" panose="020B0609020204030204" pitchFamily="49" charset="0"/>
            </a:endParaRPr>
          </a:p>
        </p:txBody>
      </p:sp>
      <p:sp>
        <p:nvSpPr>
          <p:cNvPr id="44" name="Freeform 43"/>
          <p:cNvSpPr>
            <a:spLocks noChangeAspect="1" noEditPoints="1"/>
          </p:cNvSpPr>
          <p:nvPr/>
        </p:nvSpPr>
        <p:spPr bwMode="auto">
          <a:xfrm>
            <a:off x="3825944" y="2219145"/>
            <a:ext cx="2597678" cy="1485741"/>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TextBox 2"/>
          <p:cNvSpPr txBox="1"/>
          <p:nvPr/>
        </p:nvSpPr>
        <p:spPr>
          <a:xfrm>
            <a:off x="274637" y="2081281"/>
            <a:ext cx="3648871" cy="1574235"/>
          </a:xfrm>
          <a:prstGeom prst="rect">
            <a:avLst/>
          </a:prstGeom>
          <a:noFill/>
        </p:spPr>
        <p:txBody>
          <a:bodyPr wrap="square" lIns="182854" tIns="146283" rIns="182854" bIns="146283" rtlCol="0">
            <a:spAutoFit/>
          </a:bodyPr>
          <a:lstStyle/>
          <a:p>
            <a:pPr defTabSz="932563">
              <a:lnSpc>
                <a:spcPct val="90000"/>
              </a:lnSpc>
              <a:spcBef>
                <a:spcPts val="900"/>
              </a:spcBef>
            </a:pPr>
            <a:r>
              <a:rPr lang="en-US" sz="2800" spc="-30" dirty="0">
                <a:gradFill>
                  <a:gsLst>
                    <a:gs pos="90099">
                      <a:schemeClr val="accent2"/>
                    </a:gs>
                    <a:gs pos="74257">
                      <a:schemeClr val="accent2"/>
                    </a:gs>
                  </a:gsLst>
                  <a:lin ang="5400000" scaled="0"/>
                </a:gradFill>
                <a:latin typeface="+mj-lt"/>
              </a:rPr>
              <a:t>Used for unit testing</a:t>
            </a:r>
          </a:p>
          <a:p>
            <a:pPr defTabSz="932563">
              <a:lnSpc>
                <a:spcPct val="90000"/>
              </a:lnSpc>
              <a:spcBef>
                <a:spcPts val="900"/>
              </a:spcBef>
            </a:pPr>
            <a:r>
              <a:rPr lang="en-US" sz="2800" spc="-30" dirty="0">
                <a:gradFill>
                  <a:gsLst>
                    <a:gs pos="90099">
                      <a:schemeClr val="accent2"/>
                    </a:gs>
                    <a:gs pos="74257">
                      <a:schemeClr val="accent2"/>
                    </a:gs>
                  </a:gsLst>
                  <a:lin ang="5400000" scaled="0"/>
                </a:gradFill>
                <a:latin typeface="+mj-lt"/>
              </a:rPr>
              <a:t>Share with other developers</a:t>
            </a:r>
          </a:p>
        </p:txBody>
      </p:sp>
      <p:pic>
        <p:nvPicPr>
          <p:cNvPr id="52" name="Picture 51"/>
          <p:cNvPicPr>
            <a:picLocks noChangeAspect="1"/>
          </p:cNvPicPr>
          <p:nvPr/>
        </p:nvPicPr>
        <p:blipFill>
          <a:blip r:embed="rId8" cstate="print">
            <a:duotone>
              <a:prstClr val="black"/>
              <a:srgbClr val="D9C3A5">
                <a:tint val="50000"/>
                <a:satMod val="180000"/>
              </a:srgbClr>
            </a:duotone>
            <a:lum contrast="-32000"/>
            <a:extLst>
              <a:ext uri="{BEBA8EAE-BF5A-486C-A8C5-ECC9F3942E4B}">
                <a14:imgProps xmlns:a14="http://schemas.microsoft.com/office/drawing/2010/main">
                  <a14:imgLayer r:embed="rId9">
                    <a14:imgEffect>
                      <a14:brightnessContrast bright="-100000" contrast="-46000"/>
                    </a14:imgEffect>
                  </a14:imgLayer>
                </a14:imgProps>
              </a:ext>
              <a:ext uri="{28A0092B-C50C-407E-A947-70E740481C1C}">
                <a14:useLocalDpi xmlns:a14="http://schemas.microsoft.com/office/drawing/2010/main" val="0"/>
              </a:ext>
            </a:extLst>
          </a:blip>
          <a:stretch>
            <a:fillRect/>
          </a:stretch>
        </p:blipFill>
        <p:spPr>
          <a:xfrm>
            <a:off x="3825944" y="4559957"/>
            <a:ext cx="2989745" cy="1090681"/>
          </a:xfrm>
          <a:prstGeom prst="rect">
            <a:avLst/>
          </a:prstGeom>
        </p:spPr>
      </p:pic>
      <p:sp>
        <p:nvSpPr>
          <p:cNvPr id="55" name="TextBox 2"/>
          <p:cNvSpPr txBox="1"/>
          <p:nvPr/>
        </p:nvSpPr>
        <p:spPr>
          <a:xfrm>
            <a:off x="274638" y="4566480"/>
            <a:ext cx="3251066" cy="1071020"/>
          </a:xfrm>
          <a:prstGeom prst="rect">
            <a:avLst/>
          </a:prstGeom>
          <a:noFill/>
        </p:spPr>
        <p:txBody>
          <a:bodyPr wrap="square" lIns="182854" tIns="146283" rIns="182854" bIns="146283" rtlCol="0">
            <a:spAutoFit/>
          </a:bodyPr>
          <a:lstStyle/>
          <a:p>
            <a:pPr defTabSz="932563">
              <a:lnSpc>
                <a:spcPct val="90000"/>
              </a:lnSpc>
              <a:spcBef>
                <a:spcPts val="900"/>
              </a:spcBef>
            </a:pPr>
            <a:r>
              <a:rPr lang="en-US" sz="2800" spc="-30" dirty="0">
                <a:gradFill>
                  <a:gsLst>
                    <a:gs pos="90099">
                      <a:schemeClr val="accent2"/>
                    </a:gs>
                    <a:gs pos="74257">
                      <a:schemeClr val="accent2"/>
                    </a:gs>
                  </a:gsLst>
                  <a:lin ang="5400000" scaled="0"/>
                </a:gradFill>
                <a:latin typeface="+mj-lt"/>
              </a:rPr>
              <a:t>Staged for integration or QA</a:t>
            </a:r>
          </a:p>
        </p:txBody>
      </p:sp>
      <p:cxnSp>
        <p:nvCxnSpPr>
          <p:cNvPr id="56" name="Straight Arrow Connector 678"/>
          <p:cNvCxnSpPr/>
          <p:nvPr/>
        </p:nvCxnSpPr>
        <p:spPr>
          <a:xfrm>
            <a:off x="6815689" y="2454828"/>
            <a:ext cx="1241104" cy="1280160"/>
          </a:xfrm>
          <a:prstGeom prst="bentConnector3">
            <a:avLst>
              <a:gd name="adj1" fmla="val 50000"/>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61" name="Straight Arrow Connector 678"/>
          <p:cNvCxnSpPr/>
          <p:nvPr/>
        </p:nvCxnSpPr>
        <p:spPr>
          <a:xfrm flipV="1">
            <a:off x="6815689" y="3816084"/>
            <a:ext cx="1241104" cy="1280160"/>
          </a:xfrm>
          <a:prstGeom prst="bentConnector3">
            <a:avLst>
              <a:gd name="adj1" fmla="val 50000"/>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nvGrpSpPr>
          <p:cNvPr id="13" name="Group 12"/>
          <p:cNvGrpSpPr/>
          <p:nvPr/>
        </p:nvGrpSpPr>
        <p:grpSpPr>
          <a:xfrm>
            <a:off x="4455877" y="2578606"/>
            <a:ext cx="1337814" cy="599340"/>
            <a:chOff x="4455877" y="2578606"/>
            <a:chExt cx="1337814" cy="599340"/>
          </a:xfrm>
        </p:grpSpPr>
        <p:sp>
          <p:nvSpPr>
            <p:cNvPr id="51" name="Freeform 9"/>
            <p:cNvSpPr>
              <a:spLocks noChangeAspect="1" noEditPoints="1"/>
            </p:cNvSpPr>
            <p:nvPr/>
          </p:nvSpPr>
          <p:spPr bwMode="auto">
            <a:xfrm>
              <a:off x="4455877" y="2578606"/>
              <a:ext cx="1337814" cy="599340"/>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rgbClr val="3A3937"/>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4950953" y="2725803"/>
              <a:ext cx="347663" cy="304946"/>
              <a:chOff x="3450991" y="3079604"/>
              <a:chExt cx="347663" cy="304946"/>
            </a:xfrm>
          </p:grpSpPr>
          <p:sp>
            <p:nvSpPr>
              <p:cNvPr id="11" name="Rectangle 10"/>
              <p:cNvSpPr/>
              <p:nvPr/>
            </p:nvSpPr>
            <p:spPr bwMode="auto">
              <a:xfrm>
                <a:off x="3450991" y="3079604"/>
                <a:ext cx="347663" cy="30494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65" name="Picture 64"/>
              <p:cNvPicPr>
                <a:picLocks noChangeAspect="1"/>
              </p:cNvPicPr>
              <p:nvPr/>
            </p:nvPicPr>
            <p:blipFill rotWithShape="1">
              <a:blip r:embed="rId8" cstate="print">
                <a:duotone>
                  <a:prstClr val="black"/>
                  <a:srgbClr val="D9C3A5">
                    <a:tint val="50000"/>
                    <a:satMod val="180000"/>
                  </a:srgbClr>
                </a:duotone>
                <a:lum contrast="-32000"/>
                <a:extLst>
                  <a:ext uri="{BEBA8EAE-BF5A-486C-A8C5-ECC9F3942E4B}">
                    <a14:imgProps xmlns:a14="http://schemas.microsoft.com/office/drawing/2010/main">
                      <a14:imgLayer r:embed="rId9">
                        <a14:imgEffect>
                          <a14:brightnessContrast bright="-100000" contrast="-46000"/>
                        </a14:imgEffect>
                      </a14:imgLayer>
                    </a14:imgProps>
                  </a:ext>
                  <a:ext uri="{28A0092B-C50C-407E-A947-70E740481C1C}">
                    <a14:useLocalDpi xmlns:a14="http://schemas.microsoft.com/office/drawing/2010/main" val="0"/>
                  </a:ext>
                </a:extLst>
              </a:blip>
              <a:srcRect l="62605" t="36240" r="25766" b="35801"/>
              <a:stretch/>
            </p:blipFill>
            <p:spPr>
              <a:xfrm>
                <a:off x="3450991" y="3079604"/>
                <a:ext cx="347663" cy="304946"/>
              </a:xfrm>
              <a:prstGeom prst="rect">
                <a:avLst/>
              </a:prstGeom>
            </p:spPr>
          </p:pic>
        </p:grpSp>
      </p:grpSp>
      <p:grpSp>
        <p:nvGrpSpPr>
          <p:cNvPr id="45" name="Group 44"/>
          <p:cNvGrpSpPr/>
          <p:nvPr/>
        </p:nvGrpSpPr>
        <p:grpSpPr>
          <a:xfrm>
            <a:off x="5572915" y="1838447"/>
            <a:ext cx="1242774" cy="1242775"/>
            <a:chOff x="-764843" y="1492286"/>
            <a:chExt cx="1078350" cy="1078350"/>
          </a:xfrm>
        </p:grpSpPr>
        <p:sp>
          <p:nvSpPr>
            <p:cNvPr id="46" name="Oval 45"/>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7" name="Freeform 46"/>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Tree>
    <p:extLst>
      <p:ext uri="{BB962C8B-B14F-4D97-AF65-F5344CB8AC3E}">
        <p14:creationId xmlns:p14="http://schemas.microsoft.com/office/powerpoint/2010/main" val="1920984763"/>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alphaModFix amt="25000"/>
            <a:duotone>
              <a:prstClr val="black"/>
              <a:srgbClr val="D9C3A5">
                <a:tint val="50000"/>
                <a:satMod val="180000"/>
              </a:srgbClr>
            </a:duotone>
          </a:blip>
          <a:stretch>
            <a:fillRect/>
          </a:stretch>
        </p:blipFill>
        <p:spPr>
          <a:xfrm>
            <a:off x="5668899" y="4302388"/>
            <a:ext cx="1811253" cy="2387835"/>
          </a:xfrm>
          <a:prstGeom prst="rect">
            <a:avLst/>
          </a:prstGeom>
          <a:blipFill dpi="0" rotWithShape="1">
            <a:blip r:embed="rId4">
              <a:alphaModFix amt="25000"/>
              <a:duotone>
                <a:prstClr val="black"/>
                <a:srgbClr val="D9C3A5">
                  <a:tint val="50000"/>
                  <a:satMod val="180000"/>
                </a:srgbClr>
              </a:duotone>
            </a:blip>
            <a:srcRect/>
            <a:stretch>
              <a:fillRect/>
            </a:stretch>
          </a:blipFill>
          <a:ln w="55000" cap="flat" cmpd="thickThin" algn="ctr">
            <a:noFill/>
            <a:prstDash val="solid"/>
            <a:headEnd type="none" w="med" len="med"/>
            <a:tailEnd type="none" w="med" len="med"/>
          </a:ln>
          <a:effectLst/>
        </p:spPr>
      </p:pic>
      <p:sp>
        <p:nvSpPr>
          <p:cNvPr id="160" name="Freeform 10"/>
          <p:cNvSpPr>
            <a:spLocks noChangeAspect="1"/>
          </p:cNvSpPr>
          <p:nvPr/>
        </p:nvSpPr>
        <p:spPr bwMode="auto">
          <a:xfrm>
            <a:off x="4490595" y="1348639"/>
            <a:ext cx="3395334" cy="1872477"/>
          </a:xfrm>
          <a:custGeom>
            <a:avLst/>
            <a:gdLst>
              <a:gd name="T0" fmla="*/ 290 w 341"/>
              <a:gd name="T1" fmla="*/ 208 h 210"/>
              <a:gd name="T2" fmla="*/ 341 w 341"/>
              <a:gd name="T3" fmla="*/ 139 h 210"/>
              <a:gd name="T4" fmla="*/ 275 w 341"/>
              <a:gd name="T5" fmla="*/ 75 h 210"/>
              <a:gd name="T6" fmla="*/ 205 w 341"/>
              <a:gd name="T7" fmla="*/ 0 h 210"/>
              <a:gd name="T8" fmla="*/ 142 w 341"/>
              <a:gd name="T9" fmla="*/ 37 h 210"/>
              <a:gd name="T10" fmla="*/ 75 w 341"/>
              <a:gd name="T11" fmla="*/ 37 h 210"/>
              <a:gd name="T12" fmla="*/ 39 w 341"/>
              <a:gd name="T13" fmla="*/ 103 h 210"/>
              <a:gd name="T14" fmla="*/ 0 w 341"/>
              <a:gd name="T15" fmla="*/ 157 h 210"/>
              <a:gd name="T16" fmla="*/ 34 w 341"/>
              <a:gd name="T17" fmla="*/ 208 h 210"/>
              <a:gd name="T18" fmla="*/ 290 w 341"/>
              <a:gd name="T19" fmla="*/ 20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10">
                <a:moveTo>
                  <a:pt x="290" y="208"/>
                </a:moveTo>
                <a:cubicBezTo>
                  <a:pt x="290" y="208"/>
                  <a:pt x="341" y="210"/>
                  <a:pt x="341" y="139"/>
                </a:cubicBezTo>
                <a:cubicBezTo>
                  <a:pt x="341" y="70"/>
                  <a:pt x="275" y="75"/>
                  <a:pt x="275" y="75"/>
                </a:cubicBezTo>
                <a:cubicBezTo>
                  <a:pt x="285" y="43"/>
                  <a:pt x="247" y="0"/>
                  <a:pt x="205" y="0"/>
                </a:cubicBezTo>
                <a:cubicBezTo>
                  <a:pt x="155" y="0"/>
                  <a:pt x="142" y="37"/>
                  <a:pt x="142" y="37"/>
                </a:cubicBezTo>
                <a:cubicBezTo>
                  <a:pt x="142" y="37"/>
                  <a:pt x="113" y="20"/>
                  <a:pt x="75" y="37"/>
                </a:cubicBezTo>
                <a:cubicBezTo>
                  <a:pt x="36" y="53"/>
                  <a:pt x="39" y="103"/>
                  <a:pt x="39" y="103"/>
                </a:cubicBezTo>
                <a:cubicBezTo>
                  <a:pt x="39" y="103"/>
                  <a:pt x="0" y="113"/>
                  <a:pt x="0" y="157"/>
                </a:cubicBezTo>
                <a:cubicBezTo>
                  <a:pt x="1" y="202"/>
                  <a:pt x="34" y="208"/>
                  <a:pt x="34" y="208"/>
                </a:cubicBezTo>
                <a:cubicBezTo>
                  <a:pt x="34" y="208"/>
                  <a:pt x="34" y="208"/>
                  <a:pt x="290" y="208"/>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4" name="Freeform 9"/>
          <p:cNvSpPr>
            <a:spLocks noChangeAspect="1" noEditPoints="1"/>
          </p:cNvSpPr>
          <p:nvPr/>
        </p:nvSpPr>
        <p:spPr bwMode="auto">
          <a:xfrm>
            <a:off x="990189" y="3348481"/>
            <a:ext cx="745531" cy="333997"/>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274638" y="295275"/>
            <a:ext cx="11888787" cy="917575"/>
          </a:xfrm>
        </p:spPr>
        <p:txBody>
          <a:bodyPr/>
          <a:lstStyle/>
          <a:p>
            <a:r>
              <a:rPr lang="en-US" dirty="0"/>
              <a:t>DevOps process with containers</a:t>
            </a:r>
          </a:p>
        </p:txBody>
      </p:sp>
      <p:sp>
        <p:nvSpPr>
          <p:cNvPr id="826" name="TextBox 825"/>
          <p:cNvSpPr txBox="1"/>
          <p:nvPr/>
        </p:nvSpPr>
        <p:spPr>
          <a:xfrm>
            <a:off x="274638" y="4531474"/>
            <a:ext cx="3391809" cy="877163"/>
          </a:xfrm>
          <a:prstGeom prst="rect">
            <a:avLst/>
          </a:prstGeom>
          <a:noFill/>
        </p:spPr>
        <p:txBody>
          <a:bodyPr wrap="square" lIns="182880" tIns="146304" rIns="182880" bIns="146304" rtlCol="0">
            <a:spAutoFit/>
          </a:bodyPr>
          <a:lstStyle/>
          <a:p>
            <a:pPr marL="0" lvl="1" defTabSz="471494">
              <a:lnSpc>
                <a:spcPct val="90000"/>
              </a:lnSpc>
              <a:spcBef>
                <a:spcPts val="300"/>
              </a:spcBef>
              <a:spcAft>
                <a:spcPts val="600"/>
              </a:spcAft>
              <a:buClr>
                <a:srgbClr val="EFEFEF"/>
              </a:buClr>
            </a:pPr>
            <a:r>
              <a:rPr lang="en-US" sz="1400" dirty="0">
                <a:gradFill>
                  <a:gsLst>
                    <a:gs pos="49505">
                      <a:schemeClr val="accent2"/>
                    </a:gs>
                    <a:gs pos="32000">
                      <a:schemeClr val="accent2"/>
                    </a:gs>
                  </a:gsLst>
                  <a:lin ang="5400000" scaled="0"/>
                </a:gradFill>
                <a:latin typeface="Segoe UI Semibold" panose="020B0702040204020203" pitchFamily="34" charset="0"/>
                <a:cs typeface="Segoe UI Semibold" panose="020B0702040204020203" pitchFamily="34" charset="0"/>
              </a:rPr>
              <a:t>Developers</a:t>
            </a:r>
            <a:r>
              <a:rPr lang="en-US" sz="1400" dirty="0">
                <a:gradFill>
                  <a:gsLst>
                    <a:gs pos="49505">
                      <a:schemeClr val="accent2"/>
                    </a:gs>
                    <a:gs pos="32000">
                      <a:schemeClr val="accent2"/>
                    </a:gs>
                  </a:gsLst>
                  <a:lin ang="5400000" scaled="0"/>
                </a:gradFill>
                <a:latin typeface="Segoe UI"/>
                <a:cs typeface="Segoe UI" pitchFamily="34" charset="0"/>
              </a:rPr>
              <a:t> </a:t>
            </a:r>
            <a:r>
              <a:rPr lang="en-US" sz="1400" dirty="0">
                <a:gradFill>
                  <a:gsLst>
                    <a:gs pos="7921">
                      <a:schemeClr val="tx1"/>
                    </a:gs>
                    <a:gs pos="16814">
                      <a:schemeClr val="tx1"/>
                    </a:gs>
                  </a:gsLst>
                  <a:lin ang="5400000" scaled="0"/>
                </a:gradFill>
                <a:latin typeface="Segoe UI"/>
                <a:cs typeface="Segoe UI" pitchFamily="34" charset="0"/>
              </a:rPr>
              <a:t>build and test apps </a:t>
            </a:r>
            <a:br>
              <a:rPr lang="en-US" sz="1400" dirty="0">
                <a:gradFill>
                  <a:gsLst>
                    <a:gs pos="7921">
                      <a:schemeClr val="tx1"/>
                    </a:gs>
                    <a:gs pos="16814">
                      <a:schemeClr val="tx1"/>
                    </a:gs>
                  </a:gsLst>
                  <a:lin ang="5400000" scaled="0"/>
                </a:gradFill>
                <a:latin typeface="Segoe UI"/>
                <a:cs typeface="Segoe UI" pitchFamily="34" charset="0"/>
              </a:rPr>
            </a:br>
            <a:r>
              <a:rPr lang="en-US" sz="1400" dirty="0">
                <a:gradFill>
                  <a:gsLst>
                    <a:gs pos="7921">
                      <a:schemeClr val="tx1"/>
                    </a:gs>
                    <a:gs pos="16814">
                      <a:schemeClr val="tx1"/>
                    </a:gs>
                  </a:gsLst>
                  <a:lin ang="5400000" scaled="0"/>
                </a:gradFill>
                <a:latin typeface="Segoe UI"/>
                <a:cs typeface="Segoe UI" pitchFamily="34" charset="0"/>
              </a:rPr>
              <a:t>in containers, using development environment; i.e., Visual Studio</a:t>
            </a:r>
          </a:p>
        </p:txBody>
      </p:sp>
      <p:sp>
        <p:nvSpPr>
          <p:cNvPr id="565" name="Rectangle 564"/>
          <p:cNvSpPr/>
          <p:nvPr/>
        </p:nvSpPr>
        <p:spPr>
          <a:xfrm>
            <a:off x="9421389" y="4531474"/>
            <a:ext cx="2468023" cy="1071062"/>
          </a:xfrm>
          <a:prstGeom prst="rect">
            <a:avLst/>
          </a:prstGeom>
        </p:spPr>
        <p:txBody>
          <a:bodyPr wrap="square" lIns="182880" tIns="146304" rIns="182880" bIns="146304">
            <a:spAutoFit/>
          </a:bodyPr>
          <a:lstStyle/>
          <a:p>
            <a:pPr defTabSz="932563">
              <a:lnSpc>
                <a:spcPct val="90000"/>
              </a:lnSpc>
              <a:spcAft>
                <a:spcPts val="600"/>
              </a:spcAft>
            </a:pPr>
            <a:r>
              <a:rPr lang="en-US" sz="1400" dirty="0">
                <a:gradFill>
                  <a:gsLst>
                    <a:gs pos="49505">
                      <a:schemeClr val="accent2"/>
                    </a:gs>
                    <a:gs pos="32000">
                      <a:schemeClr val="accent2"/>
                    </a:gs>
                  </a:gsLst>
                  <a:lin ang="5400000" scaled="0"/>
                </a:gradFill>
                <a:latin typeface="Segoe UI Semibold" panose="020B0702040204020203" pitchFamily="34" charset="0"/>
                <a:cs typeface="Segoe UI Semibold" panose="020B0702040204020203" pitchFamily="34" charset="0"/>
              </a:rPr>
              <a:t>Operations </a:t>
            </a:r>
            <a:r>
              <a:rPr lang="en-US" sz="1400" dirty="0">
                <a:gradFill>
                  <a:gsLst>
                    <a:gs pos="7921">
                      <a:schemeClr val="tx1"/>
                    </a:gs>
                    <a:gs pos="16814">
                      <a:schemeClr val="tx1"/>
                    </a:gs>
                  </a:gsLst>
                  <a:lin ang="5400000" scaled="0"/>
                </a:gradFill>
                <a:latin typeface="Segoe UI"/>
                <a:cs typeface="Segoe UI" pitchFamily="34" charset="0"/>
              </a:rPr>
              <a:t>automates deployment and monitors deployed apps from central repository</a:t>
            </a:r>
          </a:p>
        </p:txBody>
      </p:sp>
      <p:grpSp>
        <p:nvGrpSpPr>
          <p:cNvPr id="27" name="Group 26"/>
          <p:cNvGrpSpPr/>
          <p:nvPr/>
        </p:nvGrpSpPr>
        <p:grpSpPr>
          <a:xfrm>
            <a:off x="3240036" y="4520036"/>
            <a:ext cx="1554480" cy="438912"/>
            <a:chOff x="3613583" y="4961406"/>
            <a:chExt cx="2186919" cy="438974"/>
          </a:xfrm>
          <a:solidFill>
            <a:schemeClr val="tx1"/>
          </a:solidFill>
        </p:grpSpPr>
        <p:cxnSp>
          <p:nvCxnSpPr>
            <p:cNvPr id="415" name="Straight Arrow Connector 414"/>
            <p:cNvCxnSpPr/>
            <p:nvPr/>
          </p:nvCxnSpPr>
          <p:spPr>
            <a:xfrm flipH="1" flipV="1">
              <a:off x="3613583" y="4997988"/>
              <a:ext cx="2186919" cy="365811"/>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416" name="Oval 68"/>
            <p:cNvSpPr>
              <a:spLocks noChangeArrowheads="1"/>
            </p:cNvSpPr>
            <p:nvPr/>
          </p:nvSpPr>
          <p:spPr bwMode="auto">
            <a:xfrm>
              <a:off x="4398301" y="4961406"/>
              <a:ext cx="617483" cy="438974"/>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1</a:t>
              </a:r>
            </a:p>
          </p:txBody>
        </p:sp>
      </p:grpSp>
      <p:grpSp>
        <p:nvGrpSpPr>
          <p:cNvPr id="29" name="Group 28"/>
          <p:cNvGrpSpPr/>
          <p:nvPr/>
        </p:nvGrpSpPr>
        <p:grpSpPr>
          <a:xfrm>
            <a:off x="7673530" y="4520036"/>
            <a:ext cx="1554480" cy="438912"/>
            <a:chOff x="6945549" y="4944383"/>
            <a:chExt cx="1891633" cy="438974"/>
          </a:xfrm>
          <a:solidFill>
            <a:schemeClr val="tx1"/>
          </a:solidFill>
        </p:grpSpPr>
        <p:cxnSp>
          <p:nvCxnSpPr>
            <p:cNvPr id="417" name="Straight Arrow Connector 416"/>
            <p:cNvCxnSpPr/>
            <p:nvPr/>
          </p:nvCxnSpPr>
          <p:spPr>
            <a:xfrm flipV="1">
              <a:off x="6945549" y="4980970"/>
              <a:ext cx="1891633" cy="365812"/>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418" name="Oval 68"/>
            <p:cNvSpPr>
              <a:spLocks noChangeArrowheads="1"/>
            </p:cNvSpPr>
            <p:nvPr/>
          </p:nvSpPr>
          <p:spPr bwMode="auto">
            <a:xfrm>
              <a:off x="7624311" y="4944383"/>
              <a:ext cx="534108" cy="438974"/>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2</a:t>
              </a:r>
            </a:p>
          </p:txBody>
        </p:sp>
      </p:grpSp>
      <p:grpSp>
        <p:nvGrpSpPr>
          <p:cNvPr id="31" name="Group 30"/>
          <p:cNvGrpSpPr/>
          <p:nvPr/>
        </p:nvGrpSpPr>
        <p:grpSpPr>
          <a:xfrm>
            <a:off x="7641652" y="2368999"/>
            <a:ext cx="1554480" cy="438912"/>
            <a:chOff x="7516038" y="2674753"/>
            <a:chExt cx="1554701" cy="438973"/>
          </a:xfrm>
          <a:solidFill>
            <a:schemeClr val="tx1"/>
          </a:solidFill>
        </p:grpSpPr>
        <p:cxnSp>
          <p:nvCxnSpPr>
            <p:cNvPr id="422" name="Straight Arrow Connector 421"/>
            <p:cNvCxnSpPr/>
            <p:nvPr/>
          </p:nvCxnSpPr>
          <p:spPr>
            <a:xfrm>
              <a:off x="7516038" y="2711332"/>
              <a:ext cx="1554701" cy="365811"/>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sp>
          <p:nvSpPr>
            <p:cNvPr id="421" name="Oval 68"/>
            <p:cNvSpPr>
              <a:spLocks noChangeArrowheads="1"/>
            </p:cNvSpPr>
            <p:nvPr/>
          </p:nvSpPr>
          <p:spPr bwMode="auto">
            <a:xfrm>
              <a:off x="8073901" y="2674753"/>
              <a:ext cx="438974" cy="438973"/>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2</a:t>
              </a:r>
            </a:p>
          </p:txBody>
        </p:sp>
      </p:grpSp>
      <p:grpSp>
        <p:nvGrpSpPr>
          <p:cNvPr id="492" name="Group 491"/>
          <p:cNvGrpSpPr/>
          <p:nvPr/>
        </p:nvGrpSpPr>
        <p:grpSpPr>
          <a:xfrm>
            <a:off x="3908681" y="3322831"/>
            <a:ext cx="4942154" cy="438912"/>
            <a:chOff x="6969700" y="4934991"/>
            <a:chExt cx="4942855" cy="438974"/>
          </a:xfrm>
          <a:solidFill>
            <a:schemeClr val="tx1"/>
          </a:solidFill>
        </p:grpSpPr>
        <p:cxnSp>
          <p:nvCxnSpPr>
            <p:cNvPr id="493" name="Straight Arrow Connector 492"/>
            <p:cNvCxnSpPr/>
            <p:nvPr/>
          </p:nvCxnSpPr>
          <p:spPr>
            <a:xfrm flipH="1">
              <a:off x="6969700" y="5152512"/>
              <a:ext cx="4942855" cy="3933"/>
            </a:xfrm>
            <a:prstGeom prst="straightConnector1">
              <a:avLst/>
            </a:prstGeom>
            <a:noFill/>
            <a:ln w="28575" cap="flat">
              <a:solidFill>
                <a:schemeClr val="tx1"/>
              </a:solidFill>
              <a:prstDash val="solid"/>
              <a:miter lim="800000"/>
              <a:headEnd type="triangle" w="lg" len="med"/>
              <a:tailEnd type="triangle" w="lg" len="med"/>
            </a:ln>
            <a:extLst>
              <a:ext uri="{909E8E84-426E-40DD-AFC4-6F175D3DCCD1}">
                <a14:hiddenFill xmlns:a14="http://schemas.microsoft.com/office/drawing/2010/main">
                  <a:solidFill>
                    <a:srgbClr val="FFFFFF"/>
                  </a:solidFill>
                </a14:hiddenFill>
              </a:ext>
            </a:extLst>
          </p:spPr>
        </p:cxnSp>
        <p:sp>
          <p:nvSpPr>
            <p:cNvPr id="494" name="Oval 68"/>
            <p:cNvSpPr>
              <a:spLocks noChangeArrowheads="1"/>
            </p:cNvSpPr>
            <p:nvPr/>
          </p:nvSpPr>
          <p:spPr bwMode="auto">
            <a:xfrm>
              <a:off x="9221640" y="4934991"/>
              <a:ext cx="438974" cy="438974"/>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3</a:t>
              </a:r>
            </a:p>
          </p:txBody>
        </p:sp>
      </p:grpSp>
      <p:sp>
        <p:nvSpPr>
          <p:cNvPr id="496" name="Rectangle 495"/>
          <p:cNvSpPr/>
          <p:nvPr/>
        </p:nvSpPr>
        <p:spPr>
          <a:xfrm>
            <a:off x="4575930" y="3655388"/>
            <a:ext cx="3607657" cy="683264"/>
          </a:xfrm>
          <a:prstGeom prst="rect">
            <a:avLst/>
          </a:prstGeom>
        </p:spPr>
        <p:txBody>
          <a:bodyPr wrap="square" lIns="182880" tIns="146304" rIns="182880" bIns="146304">
            <a:spAutoFit/>
          </a:bodyPr>
          <a:lstStyle/>
          <a:p>
            <a:pPr defTabSz="932563">
              <a:lnSpc>
                <a:spcPct val="90000"/>
              </a:lnSpc>
              <a:spcAft>
                <a:spcPts val="600"/>
              </a:spcAft>
            </a:pPr>
            <a:r>
              <a:rPr lang="en-US" sz="1400" dirty="0">
                <a:gradFill>
                  <a:gsLst>
                    <a:gs pos="49505">
                      <a:schemeClr val="accent2"/>
                    </a:gs>
                    <a:gs pos="32000">
                      <a:schemeClr val="accent2"/>
                    </a:gs>
                  </a:gsLst>
                  <a:lin ang="5400000" scaled="0"/>
                </a:gradFill>
                <a:latin typeface="Segoe UI Semibold" panose="020B0702040204020203" pitchFamily="34" charset="0"/>
                <a:cs typeface="Segoe UI Semibold" panose="020B0702040204020203" pitchFamily="34" charset="0"/>
              </a:rPr>
              <a:t>Operations</a:t>
            </a:r>
            <a:r>
              <a:rPr lang="en-US" sz="1400" dirty="0">
                <a:gradFill>
                  <a:gsLst>
                    <a:gs pos="7921">
                      <a:schemeClr val="tx1"/>
                    </a:gs>
                    <a:gs pos="16814">
                      <a:schemeClr val="tx1"/>
                    </a:gs>
                  </a:gsLst>
                  <a:lin ang="5400000" scaled="0"/>
                </a:gradFill>
                <a:latin typeface="Segoe UI"/>
                <a:cs typeface="Segoe UI" pitchFamily="34" charset="0"/>
              </a:rPr>
              <a:t> collaborates with </a:t>
            </a:r>
            <a:r>
              <a:rPr lang="en-US" sz="1400" dirty="0">
                <a:gradFill>
                  <a:gsLst>
                    <a:gs pos="49505">
                      <a:schemeClr val="accent2"/>
                    </a:gs>
                    <a:gs pos="32000">
                      <a:schemeClr val="accent2"/>
                    </a:gs>
                  </a:gsLst>
                  <a:lin ang="5400000" scaled="0"/>
                </a:gradFill>
                <a:latin typeface="Segoe UI Semibold" panose="020B0702040204020203" pitchFamily="34" charset="0"/>
                <a:cs typeface="Segoe UI Semibold" panose="020B0702040204020203" pitchFamily="34" charset="0"/>
              </a:rPr>
              <a:t>developers</a:t>
            </a:r>
            <a:r>
              <a:rPr lang="en-US" sz="1400" dirty="0">
                <a:gradFill>
                  <a:gsLst>
                    <a:gs pos="7921">
                      <a:schemeClr val="tx1"/>
                    </a:gs>
                    <a:gs pos="16814">
                      <a:schemeClr val="tx1"/>
                    </a:gs>
                  </a:gsLst>
                  <a:lin ang="5400000" scaled="0"/>
                </a:gradFill>
                <a:latin typeface="Segoe UI"/>
                <a:cs typeface="Segoe UI" pitchFamily="34" charset="0"/>
              </a:rPr>
              <a:t> to provide app metrics and insights</a:t>
            </a:r>
          </a:p>
        </p:txBody>
      </p:sp>
      <p:grpSp>
        <p:nvGrpSpPr>
          <p:cNvPr id="497" name="Group 496"/>
          <p:cNvGrpSpPr/>
          <p:nvPr/>
        </p:nvGrpSpPr>
        <p:grpSpPr>
          <a:xfrm rot="19326657">
            <a:off x="1266286" y="2731907"/>
            <a:ext cx="906942" cy="854110"/>
            <a:chOff x="5727701" y="2906359"/>
            <a:chExt cx="715608" cy="822724"/>
          </a:xfrm>
          <a:solidFill>
            <a:schemeClr val="tx1"/>
          </a:solidFill>
        </p:grpSpPr>
        <p:sp>
          <p:nvSpPr>
            <p:cNvPr id="498" name="Block Arc 497"/>
            <p:cNvSpPr/>
            <p:nvPr/>
          </p:nvSpPr>
          <p:spPr bwMode="auto">
            <a:xfrm rot="7725774">
              <a:off x="5694986" y="2980760"/>
              <a:ext cx="822724" cy="673922"/>
            </a:xfrm>
            <a:prstGeom prst="blockArc">
              <a:avLst>
                <a:gd name="adj1" fmla="val 4105831"/>
                <a:gd name="adj2" fmla="val 14232707"/>
                <a:gd name="adj3" fmla="val 3062"/>
              </a:avLst>
            </a:prstGeom>
            <a:grpFill/>
            <a:ln w="28575">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80" tIns="146225" rIns="182780" bIns="146225" numCol="1" spcCol="0" rtlCol="0" fromWordArt="0" anchor="t" anchorCtr="0" forceAA="0" compatLnSpc="1">
              <a:prstTxWarp prst="textNoShape">
                <a:avLst/>
              </a:prstTxWarp>
              <a:noAutofit/>
            </a:bodyPr>
            <a:lstStyle/>
            <a:p>
              <a:pPr algn="ctr" defTabSz="913561" fontAlgn="base">
                <a:lnSpc>
                  <a:spcPct val="90000"/>
                </a:lnSpc>
                <a:spcBef>
                  <a:spcPct val="0"/>
                </a:spcBef>
                <a:spcAft>
                  <a:spcPct val="0"/>
                </a:spcAft>
              </a:pPr>
              <a:endParaRPr lang="en-US" sz="1999" spc="-50" dirty="0">
                <a:gradFill>
                  <a:gsLst>
                    <a:gs pos="1250">
                      <a:srgbClr val="000000"/>
                    </a:gs>
                    <a:gs pos="10417">
                      <a:srgbClr val="000000"/>
                    </a:gs>
                  </a:gsLst>
                  <a:lin ang="5400000" scaled="0"/>
                </a:gradFill>
                <a:latin typeface="Segoe UI"/>
              </a:endParaRPr>
            </a:p>
          </p:txBody>
        </p:sp>
        <p:sp>
          <p:nvSpPr>
            <p:cNvPr id="499" name="Isosceles Triangle 498"/>
            <p:cNvSpPr/>
            <p:nvPr/>
          </p:nvSpPr>
          <p:spPr bwMode="auto">
            <a:xfrm rot="1417435" flipV="1">
              <a:off x="5727701" y="3117394"/>
              <a:ext cx="135541" cy="124002"/>
            </a:xfrm>
            <a:prstGeom prst="triangle">
              <a:avLst/>
            </a:prstGeom>
            <a:grpFill/>
            <a:ln w="28575">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80" tIns="146225" rIns="182780" bIns="146225" numCol="1" spcCol="0" rtlCol="0" fromWordArt="0" anchor="t" anchorCtr="0" forceAA="0" compatLnSpc="1">
              <a:prstTxWarp prst="textNoShape">
                <a:avLst/>
              </a:prstTxWarp>
              <a:noAutofit/>
            </a:bodyPr>
            <a:lstStyle/>
            <a:p>
              <a:pPr algn="ctr" defTabSz="913561" fontAlgn="base">
                <a:lnSpc>
                  <a:spcPct val="90000"/>
                </a:lnSpc>
                <a:spcBef>
                  <a:spcPct val="0"/>
                </a:spcBef>
                <a:spcAft>
                  <a:spcPct val="0"/>
                </a:spcAft>
              </a:pPr>
              <a:endParaRPr lang="en-US" sz="1999" spc="-50" dirty="0">
                <a:gradFill>
                  <a:gsLst>
                    <a:gs pos="1250">
                      <a:srgbClr val="000000"/>
                    </a:gs>
                    <a:gs pos="10417">
                      <a:srgbClr val="000000"/>
                    </a:gs>
                  </a:gsLst>
                  <a:lin ang="5400000" scaled="0"/>
                </a:gradFill>
                <a:latin typeface="Segoe UI"/>
              </a:endParaRPr>
            </a:p>
          </p:txBody>
        </p:sp>
      </p:grpSp>
      <p:sp>
        <p:nvSpPr>
          <p:cNvPr id="500" name="Rectangle 499"/>
          <p:cNvSpPr/>
          <p:nvPr/>
        </p:nvSpPr>
        <p:spPr>
          <a:xfrm>
            <a:off x="1852660" y="1809943"/>
            <a:ext cx="2159359" cy="877163"/>
          </a:xfrm>
          <a:prstGeom prst="rect">
            <a:avLst/>
          </a:prstGeom>
        </p:spPr>
        <p:txBody>
          <a:bodyPr wrap="square" lIns="182880" tIns="146304" rIns="182880" bIns="146304">
            <a:spAutoFit/>
          </a:bodyPr>
          <a:lstStyle/>
          <a:p>
            <a:pPr defTabSz="932563">
              <a:lnSpc>
                <a:spcPct val="90000"/>
              </a:lnSpc>
              <a:spcAft>
                <a:spcPts val="600"/>
              </a:spcAft>
            </a:pPr>
            <a:r>
              <a:rPr lang="en-US" sz="1400" dirty="0">
                <a:gradFill>
                  <a:gsLst>
                    <a:gs pos="49505">
                      <a:schemeClr val="accent2"/>
                    </a:gs>
                    <a:gs pos="32000">
                      <a:schemeClr val="accent2"/>
                    </a:gs>
                  </a:gsLst>
                  <a:lin ang="5400000" scaled="0"/>
                </a:gradFill>
                <a:latin typeface="Segoe UI Semibold" panose="020B0702040204020203" pitchFamily="34" charset="0"/>
                <a:cs typeface="Segoe UI Semibold" panose="020B0702040204020203" pitchFamily="34" charset="0"/>
              </a:rPr>
              <a:t>Developers</a:t>
            </a:r>
            <a:r>
              <a:rPr lang="en-US" sz="1400" dirty="0">
                <a:gradFill>
                  <a:gsLst>
                    <a:gs pos="7921">
                      <a:schemeClr val="tx1"/>
                    </a:gs>
                    <a:gs pos="16814">
                      <a:schemeClr val="tx1"/>
                    </a:gs>
                  </a:gsLst>
                  <a:lin ang="5400000" scaled="0"/>
                </a:gradFill>
                <a:latin typeface="Segoe UI"/>
                <a:cs typeface="Segoe UI" pitchFamily="34" charset="0"/>
              </a:rPr>
              <a:t> update, iterate, and deploy updated containers</a:t>
            </a:r>
          </a:p>
        </p:txBody>
      </p:sp>
      <p:sp>
        <p:nvSpPr>
          <p:cNvPr id="831" name="Rectangle 830"/>
          <p:cNvSpPr/>
          <p:nvPr/>
        </p:nvSpPr>
        <p:spPr>
          <a:xfrm>
            <a:off x="6579757" y="5905598"/>
            <a:ext cx="2075551" cy="683222"/>
          </a:xfrm>
          <a:prstGeom prst="rect">
            <a:avLst/>
          </a:prstGeom>
          <a:solidFill>
            <a:schemeClr val="bg1">
              <a:lumMod val="95000"/>
            </a:schemeClr>
          </a:solidFill>
          <a:ln w="0">
            <a:solidFill>
              <a:schemeClr val="bg1">
                <a:lumMod val="85000"/>
              </a:schemeClr>
            </a:solidFill>
          </a:ln>
        </p:spPr>
        <p:txBody>
          <a:bodyPr wrap="square" lIns="182854" tIns="146283" rIns="182854" bIns="146283" rtlCol="0">
            <a:spAutoFit/>
          </a:bodyPr>
          <a:lstStyle/>
          <a:p>
            <a:pPr defTabSz="932563">
              <a:lnSpc>
                <a:spcPct val="90000"/>
              </a:lnSpc>
              <a:spcAft>
                <a:spcPts val="600"/>
              </a:spcAft>
            </a:pPr>
            <a:r>
              <a:rPr lang="en-US" sz="1400" dirty="0">
                <a:gradFill>
                  <a:gsLst>
                    <a:gs pos="74257">
                      <a:schemeClr val="tx1"/>
                    </a:gs>
                    <a:gs pos="62000">
                      <a:schemeClr val="tx1"/>
                    </a:gs>
                  </a:gsLst>
                  <a:lin ang="5400000" scaled="0"/>
                </a:gradFill>
                <a:latin typeface="Segoe UI"/>
              </a:rPr>
              <a:t>Containers pushed </a:t>
            </a:r>
            <a:br>
              <a:rPr lang="en-US" sz="1400" dirty="0">
                <a:gradFill>
                  <a:gsLst>
                    <a:gs pos="74257">
                      <a:schemeClr val="tx1"/>
                    </a:gs>
                    <a:gs pos="62000">
                      <a:schemeClr val="tx1"/>
                    </a:gs>
                  </a:gsLst>
                  <a:lin ang="5400000" scaled="0"/>
                </a:gradFill>
                <a:latin typeface="Segoe UI"/>
              </a:rPr>
            </a:br>
            <a:r>
              <a:rPr lang="en-US" sz="1400" dirty="0">
                <a:gradFill>
                  <a:gsLst>
                    <a:gs pos="74257">
                      <a:schemeClr val="tx1"/>
                    </a:gs>
                    <a:gs pos="62000">
                      <a:schemeClr val="tx1"/>
                    </a:gs>
                  </a:gsLst>
                  <a:lin ang="5400000" scaled="0"/>
                </a:gradFill>
                <a:latin typeface="Segoe UI"/>
              </a:rPr>
              <a:t>to central repository</a:t>
            </a:r>
          </a:p>
        </p:txBody>
      </p:sp>
      <p:sp>
        <p:nvSpPr>
          <p:cNvPr id="140" name="Freeform 139"/>
          <p:cNvSpPr>
            <a:spLocks noChangeAspect="1" noEditPoints="1"/>
          </p:cNvSpPr>
          <p:nvPr/>
        </p:nvSpPr>
        <p:spPr bwMode="auto">
          <a:xfrm>
            <a:off x="348381" y="3046818"/>
            <a:ext cx="2597678" cy="1485741"/>
          </a:xfrm>
          <a:custGeom>
            <a:avLst/>
            <a:gdLst>
              <a:gd name="T0" fmla="*/ 30 w 231"/>
              <a:gd name="T1" fmla="*/ 0 h 130"/>
              <a:gd name="T2" fmla="*/ 30 w 231"/>
              <a:gd name="T3" fmla="*/ 115 h 130"/>
              <a:gd name="T4" fmla="*/ 205 w 231"/>
              <a:gd name="T5" fmla="*/ 115 h 130"/>
              <a:gd name="T6" fmla="*/ 205 w 231"/>
              <a:gd name="T7" fmla="*/ 0 h 130"/>
              <a:gd name="T8" fmla="*/ 30 w 231"/>
              <a:gd name="T9" fmla="*/ 0 h 130"/>
              <a:gd name="T10" fmla="*/ 30 w 231"/>
              <a:gd name="T11" fmla="*/ 0 h 130"/>
              <a:gd name="T12" fmla="*/ 197 w 231"/>
              <a:gd name="T13" fmla="*/ 108 h 130"/>
              <a:gd name="T14" fmla="*/ 37 w 231"/>
              <a:gd name="T15" fmla="*/ 108 h 130"/>
              <a:gd name="T16" fmla="*/ 37 w 231"/>
              <a:gd name="T17" fmla="*/ 7 h 130"/>
              <a:gd name="T18" fmla="*/ 197 w 231"/>
              <a:gd name="T19" fmla="*/ 7 h 130"/>
              <a:gd name="T20" fmla="*/ 197 w 231"/>
              <a:gd name="T21" fmla="*/ 108 h 130"/>
              <a:gd name="T22" fmla="*/ 134 w 231"/>
              <a:gd name="T23" fmla="*/ 120 h 130"/>
              <a:gd name="T24" fmla="*/ 134 w 231"/>
              <a:gd name="T25" fmla="*/ 123 h 130"/>
              <a:gd name="T26" fmla="*/ 102 w 231"/>
              <a:gd name="T27" fmla="*/ 123 h 130"/>
              <a:gd name="T28" fmla="*/ 102 w 231"/>
              <a:gd name="T29" fmla="*/ 120 h 130"/>
              <a:gd name="T30" fmla="*/ 3 w 231"/>
              <a:gd name="T31" fmla="*/ 120 h 130"/>
              <a:gd name="T32" fmla="*/ 11 w 231"/>
              <a:gd name="T33" fmla="*/ 130 h 130"/>
              <a:gd name="T34" fmla="*/ 224 w 231"/>
              <a:gd name="T35" fmla="*/ 130 h 130"/>
              <a:gd name="T36" fmla="*/ 231 w 231"/>
              <a:gd name="T37" fmla="*/ 120 h 130"/>
              <a:gd name="T38" fmla="*/ 134 w 231"/>
              <a:gd name="T39" fmla="*/ 120 h 130"/>
              <a:gd name="T40" fmla="*/ 134 w 231"/>
              <a:gd name="T41"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130">
                <a:moveTo>
                  <a:pt x="30" y="0"/>
                </a:moveTo>
                <a:cubicBezTo>
                  <a:pt x="30" y="115"/>
                  <a:pt x="30" y="115"/>
                  <a:pt x="30" y="115"/>
                </a:cubicBezTo>
                <a:cubicBezTo>
                  <a:pt x="205" y="115"/>
                  <a:pt x="205" y="115"/>
                  <a:pt x="205" y="115"/>
                </a:cubicBezTo>
                <a:cubicBezTo>
                  <a:pt x="205" y="0"/>
                  <a:pt x="205" y="0"/>
                  <a:pt x="205" y="0"/>
                </a:cubicBezTo>
                <a:cubicBezTo>
                  <a:pt x="30" y="0"/>
                  <a:pt x="30" y="0"/>
                  <a:pt x="30" y="0"/>
                </a:cubicBezTo>
                <a:cubicBezTo>
                  <a:pt x="30" y="0"/>
                  <a:pt x="30" y="0"/>
                  <a:pt x="30" y="0"/>
                </a:cubicBezTo>
                <a:close/>
                <a:moveTo>
                  <a:pt x="197" y="108"/>
                </a:moveTo>
                <a:cubicBezTo>
                  <a:pt x="37" y="108"/>
                  <a:pt x="37" y="108"/>
                  <a:pt x="37" y="108"/>
                </a:cubicBezTo>
                <a:cubicBezTo>
                  <a:pt x="37" y="7"/>
                  <a:pt x="37" y="7"/>
                  <a:pt x="37" y="7"/>
                </a:cubicBezTo>
                <a:cubicBezTo>
                  <a:pt x="197" y="7"/>
                  <a:pt x="197" y="7"/>
                  <a:pt x="197" y="7"/>
                </a:cubicBezTo>
                <a:cubicBezTo>
                  <a:pt x="197" y="108"/>
                  <a:pt x="197" y="108"/>
                  <a:pt x="197" y="108"/>
                </a:cubicBezTo>
                <a:close/>
                <a:moveTo>
                  <a:pt x="134" y="120"/>
                </a:moveTo>
                <a:cubicBezTo>
                  <a:pt x="134" y="121"/>
                  <a:pt x="134" y="123"/>
                  <a:pt x="134" y="123"/>
                </a:cubicBezTo>
                <a:cubicBezTo>
                  <a:pt x="102" y="123"/>
                  <a:pt x="102" y="123"/>
                  <a:pt x="102" y="123"/>
                </a:cubicBezTo>
                <a:cubicBezTo>
                  <a:pt x="102" y="120"/>
                  <a:pt x="102" y="120"/>
                  <a:pt x="102" y="120"/>
                </a:cubicBezTo>
                <a:cubicBezTo>
                  <a:pt x="0" y="120"/>
                  <a:pt x="3" y="120"/>
                  <a:pt x="3" y="120"/>
                </a:cubicBezTo>
                <a:cubicBezTo>
                  <a:pt x="11" y="130"/>
                  <a:pt x="11" y="130"/>
                  <a:pt x="11" y="130"/>
                </a:cubicBezTo>
                <a:cubicBezTo>
                  <a:pt x="224" y="130"/>
                  <a:pt x="224" y="130"/>
                  <a:pt x="224" y="130"/>
                </a:cubicBezTo>
                <a:cubicBezTo>
                  <a:pt x="231" y="120"/>
                  <a:pt x="231" y="120"/>
                  <a:pt x="231" y="120"/>
                </a:cubicBezTo>
                <a:cubicBezTo>
                  <a:pt x="134" y="120"/>
                  <a:pt x="134" y="120"/>
                  <a:pt x="134" y="120"/>
                </a:cubicBezTo>
                <a:cubicBezTo>
                  <a:pt x="134" y="120"/>
                  <a:pt x="134" y="120"/>
                  <a:pt x="134" y="12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2095352" y="2666120"/>
            <a:ext cx="1242774" cy="1242775"/>
            <a:chOff x="-764843" y="1492286"/>
            <a:chExt cx="1078350" cy="1078350"/>
          </a:xfrm>
        </p:grpSpPr>
        <p:sp>
          <p:nvSpPr>
            <p:cNvPr id="147" name="Oval 146"/>
            <p:cNvSpPr/>
            <p:nvPr/>
          </p:nvSpPr>
          <p:spPr bwMode="auto">
            <a:xfrm>
              <a:off x="-764843" y="1492286"/>
              <a:ext cx="1078350" cy="1078350"/>
            </a:xfrm>
            <a:prstGeom prst="ellipse">
              <a:avLst/>
            </a:prstGeom>
            <a:solidFill>
              <a:schemeClr val="tx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Freeform 147"/>
            <p:cNvSpPr>
              <a:spLocks noChangeAspect="1" noEditPoints="1"/>
            </p:cNvSpPr>
            <p:nvPr/>
          </p:nvSpPr>
          <p:spPr bwMode="auto">
            <a:xfrm>
              <a:off x="-511488" y="1788348"/>
              <a:ext cx="571641" cy="486227"/>
            </a:xfrm>
            <a:custGeom>
              <a:avLst/>
              <a:gdLst>
                <a:gd name="T0" fmla="*/ 363 w 400"/>
                <a:gd name="T1" fmla="*/ 109 h 330"/>
                <a:gd name="T2" fmla="*/ 340 w 400"/>
                <a:gd name="T3" fmla="*/ 131 h 330"/>
                <a:gd name="T4" fmla="*/ 363 w 400"/>
                <a:gd name="T5" fmla="*/ 154 h 330"/>
                <a:gd name="T6" fmla="*/ 385 w 400"/>
                <a:gd name="T7" fmla="*/ 131 h 330"/>
                <a:gd name="T8" fmla="*/ 363 w 400"/>
                <a:gd name="T9" fmla="*/ 109 h 330"/>
                <a:gd name="T10" fmla="*/ 37 w 400"/>
                <a:gd name="T11" fmla="*/ 109 h 330"/>
                <a:gd name="T12" fmla="*/ 15 w 400"/>
                <a:gd name="T13" fmla="*/ 131 h 330"/>
                <a:gd name="T14" fmla="*/ 37 w 400"/>
                <a:gd name="T15" fmla="*/ 154 h 330"/>
                <a:gd name="T16" fmla="*/ 60 w 400"/>
                <a:gd name="T17" fmla="*/ 131 h 330"/>
                <a:gd name="T18" fmla="*/ 37 w 400"/>
                <a:gd name="T19" fmla="*/ 109 h 330"/>
                <a:gd name="T20" fmla="*/ 295 w 400"/>
                <a:gd name="T21" fmla="*/ 67 h 330"/>
                <a:gd name="T22" fmla="*/ 262 w 400"/>
                <a:gd name="T23" fmla="*/ 101 h 330"/>
                <a:gd name="T24" fmla="*/ 295 w 400"/>
                <a:gd name="T25" fmla="*/ 135 h 330"/>
                <a:gd name="T26" fmla="*/ 329 w 400"/>
                <a:gd name="T27" fmla="*/ 101 h 330"/>
                <a:gd name="T28" fmla="*/ 295 w 400"/>
                <a:gd name="T29" fmla="*/ 67 h 330"/>
                <a:gd name="T30" fmla="*/ 400 w 400"/>
                <a:gd name="T31" fmla="*/ 272 h 330"/>
                <a:gd name="T32" fmla="*/ 362 w 400"/>
                <a:gd name="T33" fmla="*/ 272 h 330"/>
                <a:gd name="T34" fmla="*/ 362 w 400"/>
                <a:gd name="T35" fmla="*/ 202 h 330"/>
                <a:gd name="T36" fmla="*/ 352 w 400"/>
                <a:gd name="T37" fmla="*/ 169 h 330"/>
                <a:gd name="T38" fmla="*/ 363 w 400"/>
                <a:gd name="T39" fmla="*/ 167 h 330"/>
                <a:gd name="T40" fmla="*/ 400 w 400"/>
                <a:gd name="T41" fmla="*/ 204 h 330"/>
                <a:gd name="T42" fmla="*/ 400 w 400"/>
                <a:gd name="T43" fmla="*/ 272 h 330"/>
                <a:gd name="T44" fmla="*/ 105 w 400"/>
                <a:gd name="T45" fmla="*/ 67 h 330"/>
                <a:gd name="T46" fmla="*/ 71 w 400"/>
                <a:gd name="T47" fmla="*/ 101 h 330"/>
                <a:gd name="T48" fmla="*/ 105 w 400"/>
                <a:gd name="T49" fmla="*/ 135 h 330"/>
                <a:gd name="T50" fmla="*/ 138 w 400"/>
                <a:gd name="T51" fmla="*/ 101 h 330"/>
                <a:gd name="T52" fmla="*/ 105 w 400"/>
                <a:gd name="T53" fmla="*/ 67 h 330"/>
                <a:gd name="T54" fmla="*/ 37 w 400"/>
                <a:gd name="T55" fmla="*/ 167 h 330"/>
                <a:gd name="T56" fmla="*/ 48 w 400"/>
                <a:gd name="T57" fmla="*/ 169 h 330"/>
                <a:gd name="T58" fmla="*/ 38 w 400"/>
                <a:gd name="T59" fmla="*/ 202 h 330"/>
                <a:gd name="T60" fmla="*/ 38 w 400"/>
                <a:gd name="T61" fmla="*/ 272 h 330"/>
                <a:gd name="T62" fmla="*/ 0 w 400"/>
                <a:gd name="T63" fmla="*/ 272 h 330"/>
                <a:gd name="T64" fmla="*/ 0 w 400"/>
                <a:gd name="T65" fmla="*/ 204 h 330"/>
                <a:gd name="T66" fmla="*/ 37 w 400"/>
                <a:gd name="T67" fmla="*/ 167 h 330"/>
                <a:gd name="T68" fmla="*/ 200 w 400"/>
                <a:gd name="T69" fmla="*/ 0 h 330"/>
                <a:gd name="T70" fmla="*/ 150 w 400"/>
                <a:gd name="T71" fmla="*/ 50 h 330"/>
                <a:gd name="T72" fmla="*/ 200 w 400"/>
                <a:gd name="T73" fmla="*/ 100 h 330"/>
                <a:gd name="T74" fmla="*/ 250 w 400"/>
                <a:gd name="T75" fmla="*/ 50 h 330"/>
                <a:gd name="T76" fmla="*/ 200 w 400"/>
                <a:gd name="T77" fmla="*/ 0 h 330"/>
                <a:gd name="T78" fmla="*/ 349 w 400"/>
                <a:gd name="T79" fmla="*/ 299 h 330"/>
                <a:gd name="T80" fmla="*/ 290 w 400"/>
                <a:gd name="T81" fmla="*/ 299 h 330"/>
                <a:gd name="T82" fmla="*/ 290 w 400"/>
                <a:gd name="T83" fmla="*/ 191 h 330"/>
                <a:gd name="T84" fmla="*/ 280 w 400"/>
                <a:gd name="T85" fmla="*/ 150 h 330"/>
                <a:gd name="T86" fmla="*/ 295 w 400"/>
                <a:gd name="T87" fmla="*/ 148 h 330"/>
                <a:gd name="T88" fmla="*/ 349 w 400"/>
                <a:gd name="T89" fmla="*/ 202 h 330"/>
                <a:gd name="T90" fmla="*/ 349 w 400"/>
                <a:gd name="T91" fmla="*/ 299 h 330"/>
                <a:gd name="T92" fmla="*/ 110 w 400"/>
                <a:gd name="T93" fmla="*/ 191 h 330"/>
                <a:gd name="T94" fmla="*/ 110 w 400"/>
                <a:gd name="T95" fmla="*/ 299 h 330"/>
                <a:gd name="T96" fmla="*/ 51 w 400"/>
                <a:gd name="T97" fmla="*/ 299 h 330"/>
                <a:gd name="T98" fmla="*/ 51 w 400"/>
                <a:gd name="T99" fmla="*/ 202 h 330"/>
                <a:gd name="T100" fmla="*/ 105 w 400"/>
                <a:gd name="T101" fmla="*/ 148 h 330"/>
                <a:gd name="T102" fmla="*/ 120 w 400"/>
                <a:gd name="T103" fmla="*/ 150 h 330"/>
                <a:gd name="T104" fmla="*/ 110 w 400"/>
                <a:gd name="T105" fmla="*/ 191 h 330"/>
                <a:gd name="T106" fmla="*/ 122 w 400"/>
                <a:gd name="T107" fmla="*/ 330 h 330"/>
                <a:gd name="T108" fmla="*/ 278 w 400"/>
                <a:gd name="T109" fmla="*/ 330 h 330"/>
                <a:gd name="T110" fmla="*/ 278 w 400"/>
                <a:gd name="T111" fmla="*/ 191 h 330"/>
                <a:gd name="T112" fmla="*/ 200 w 400"/>
                <a:gd name="T113" fmla="*/ 113 h 330"/>
                <a:gd name="T114" fmla="*/ 122 w 400"/>
                <a:gd name="T115" fmla="*/ 191 h 330"/>
                <a:gd name="T116" fmla="*/ 122 w 400"/>
                <a:gd name="T11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30">
                  <a:moveTo>
                    <a:pt x="363" y="109"/>
                  </a:moveTo>
                  <a:cubicBezTo>
                    <a:pt x="350" y="109"/>
                    <a:pt x="340" y="119"/>
                    <a:pt x="340" y="131"/>
                  </a:cubicBezTo>
                  <a:cubicBezTo>
                    <a:pt x="340" y="144"/>
                    <a:pt x="350" y="154"/>
                    <a:pt x="363" y="154"/>
                  </a:cubicBezTo>
                  <a:cubicBezTo>
                    <a:pt x="375" y="154"/>
                    <a:pt x="385" y="144"/>
                    <a:pt x="385" y="131"/>
                  </a:cubicBezTo>
                  <a:cubicBezTo>
                    <a:pt x="385" y="119"/>
                    <a:pt x="375" y="109"/>
                    <a:pt x="363" y="109"/>
                  </a:cubicBezTo>
                  <a:close/>
                  <a:moveTo>
                    <a:pt x="37" y="109"/>
                  </a:moveTo>
                  <a:cubicBezTo>
                    <a:pt x="25" y="109"/>
                    <a:pt x="15" y="119"/>
                    <a:pt x="15" y="131"/>
                  </a:cubicBezTo>
                  <a:cubicBezTo>
                    <a:pt x="15" y="144"/>
                    <a:pt x="25" y="154"/>
                    <a:pt x="37" y="154"/>
                  </a:cubicBezTo>
                  <a:cubicBezTo>
                    <a:pt x="50" y="154"/>
                    <a:pt x="60" y="144"/>
                    <a:pt x="60" y="131"/>
                  </a:cubicBezTo>
                  <a:cubicBezTo>
                    <a:pt x="60" y="119"/>
                    <a:pt x="50" y="109"/>
                    <a:pt x="37" y="109"/>
                  </a:cubicBezTo>
                  <a:close/>
                  <a:moveTo>
                    <a:pt x="295" y="67"/>
                  </a:moveTo>
                  <a:cubicBezTo>
                    <a:pt x="277" y="67"/>
                    <a:pt x="262" y="83"/>
                    <a:pt x="262" y="101"/>
                  </a:cubicBezTo>
                  <a:cubicBezTo>
                    <a:pt x="262" y="120"/>
                    <a:pt x="277" y="135"/>
                    <a:pt x="295" y="135"/>
                  </a:cubicBezTo>
                  <a:cubicBezTo>
                    <a:pt x="314" y="135"/>
                    <a:pt x="329" y="120"/>
                    <a:pt x="329" y="101"/>
                  </a:cubicBezTo>
                  <a:cubicBezTo>
                    <a:pt x="329" y="83"/>
                    <a:pt x="314" y="67"/>
                    <a:pt x="295" y="67"/>
                  </a:cubicBezTo>
                  <a:close/>
                  <a:moveTo>
                    <a:pt x="400" y="272"/>
                  </a:moveTo>
                  <a:cubicBezTo>
                    <a:pt x="362" y="272"/>
                    <a:pt x="362" y="272"/>
                    <a:pt x="362" y="272"/>
                  </a:cubicBezTo>
                  <a:cubicBezTo>
                    <a:pt x="362" y="202"/>
                    <a:pt x="362" y="202"/>
                    <a:pt x="362" y="202"/>
                  </a:cubicBezTo>
                  <a:cubicBezTo>
                    <a:pt x="362" y="190"/>
                    <a:pt x="358" y="178"/>
                    <a:pt x="352" y="169"/>
                  </a:cubicBezTo>
                  <a:cubicBezTo>
                    <a:pt x="356" y="168"/>
                    <a:pt x="359" y="167"/>
                    <a:pt x="363" y="167"/>
                  </a:cubicBezTo>
                  <a:cubicBezTo>
                    <a:pt x="383" y="167"/>
                    <a:pt x="400" y="184"/>
                    <a:pt x="400" y="204"/>
                  </a:cubicBezTo>
                  <a:lnTo>
                    <a:pt x="400" y="272"/>
                  </a:lnTo>
                  <a:close/>
                  <a:moveTo>
                    <a:pt x="105" y="67"/>
                  </a:moveTo>
                  <a:cubicBezTo>
                    <a:pt x="86" y="67"/>
                    <a:pt x="71" y="83"/>
                    <a:pt x="71" y="101"/>
                  </a:cubicBezTo>
                  <a:cubicBezTo>
                    <a:pt x="71" y="120"/>
                    <a:pt x="86" y="135"/>
                    <a:pt x="105" y="135"/>
                  </a:cubicBezTo>
                  <a:cubicBezTo>
                    <a:pt x="123" y="135"/>
                    <a:pt x="138" y="120"/>
                    <a:pt x="138" y="101"/>
                  </a:cubicBezTo>
                  <a:cubicBezTo>
                    <a:pt x="138" y="83"/>
                    <a:pt x="123" y="67"/>
                    <a:pt x="105" y="67"/>
                  </a:cubicBezTo>
                  <a:close/>
                  <a:moveTo>
                    <a:pt x="37" y="167"/>
                  </a:moveTo>
                  <a:cubicBezTo>
                    <a:pt x="41" y="167"/>
                    <a:pt x="44" y="168"/>
                    <a:pt x="48" y="169"/>
                  </a:cubicBezTo>
                  <a:cubicBezTo>
                    <a:pt x="42" y="178"/>
                    <a:pt x="38" y="190"/>
                    <a:pt x="38" y="202"/>
                  </a:cubicBezTo>
                  <a:cubicBezTo>
                    <a:pt x="38" y="272"/>
                    <a:pt x="38" y="272"/>
                    <a:pt x="38" y="272"/>
                  </a:cubicBezTo>
                  <a:cubicBezTo>
                    <a:pt x="0" y="272"/>
                    <a:pt x="0" y="272"/>
                    <a:pt x="0" y="272"/>
                  </a:cubicBezTo>
                  <a:cubicBezTo>
                    <a:pt x="0" y="204"/>
                    <a:pt x="0" y="204"/>
                    <a:pt x="0" y="204"/>
                  </a:cubicBezTo>
                  <a:cubicBezTo>
                    <a:pt x="0" y="184"/>
                    <a:pt x="17" y="167"/>
                    <a:pt x="37" y="167"/>
                  </a:cubicBezTo>
                  <a:close/>
                  <a:moveTo>
                    <a:pt x="200" y="0"/>
                  </a:moveTo>
                  <a:cubicBezTo>
                    <a:pt x="173" y="0"/>
                    <a:pt x="150" y="22"/>
                    <a:pt x="150" y="50"/>
                  </a:cubicBezTo>
                  <a:cubicBezTo>
                    <a:pt x="150" y="77"/>
                    <a:pt x="173" y="100"/>
                    <a:pt x="200" y="100"/>
                  </a:cubicBezTo>
                  <a:cubicBezTo>
                    <a:pt x="227" y="100"/>
                    <a:pt x="250" y="77"/>
                    <a:pt x="250" y="50"/>
                  </a:cubicBezTo>
                  <a:cubicBezTo>
                    <a:pt x="250" y="22"/>
                    <a:pt x="227" y="0"/>
                    <a:pt x="200" y="0"/>
                  </a:cubicBezTo>
                  <a:close/>
                  <a:moveTo>
                    <a:pt x="349" y="299"/>
                  </a:moveTo>
                  <a:cubicBezTo>
                    <a:pt x="290" y="299"/>
                    <a:pt x="290" y="299"/>
                    <a:pt x="290" y="299"/>
                  </a:cubicBezTo>
                  <a:cubicBezTo>
                    <a:pt x="290" y="191"/>
                    <a:pt x="290" y="191"/>
                    <a:pt x="290" y="191"/>
                  </a:cubicBezTo>
                  <a:cubicBezTo>
                    <a:pt x="290" y="176"/>
                    <a:pt x="287" y="163"/>
                    <a:pt x="280" y="150"/>
                  </a:cubicBezTo>
                  <a:cubicBezTo>
                    <a:pt x="285" y="149"/>
                    <a:pt x="290" y="148"/>
                    <a:pt x="295" y="148"/>
                  </a:cubicBezTo>
                  <a:cubicBezTo>
                    <a:pt x="325" y="148"/>
                    <a:pt x="349" y="172"/>
                    <a:pt x="349" y="202"/>
                  </a:cubicBezTo>
                  <a:lnTo>
                    <a:pt x="349" y="299"/>
                  </a:lnTo>
                  <a:close/>
                  <a:moveTo>
                    <a:pt x="110" y="191"/>
                  </a:moveTo>
                  <a:cubicBezTo>
                    <a:pt x="110" y="299"/>
                    <a:pt x="110" y="299"/>
                    <a:pt x="110" y="299"/>
                  </a:cubicBezTo>
                  <a:cubicBezTo>
                    <a:pt x="51" y="299"/>
                    <a:pt x="51" y="299"/>
                    <a:pt x="51" y="299"/>
                  </a:cubicBezTo>
                  <a:cubicBezTo>
                    <a:pt x="51" y="202"/>
                    <a:pt x="51" y="202"/>
                    <a:pt x="51" y="202"/>
                  </a:cubicBezTo>
                  <a:cubicBezTo>
                    <a:pt x="51" y="172"/>
                    <a:pt x="75" y="148"/>
                    <a:pt x="105" y="148"/>
                  </a:cubicBezTo>
                  <a:cubicBezTo>
                    <a:pt x="110" y="148"/>
                    <a:pt x="115" y="149"/>
                    <a:pt x="120" y="150"/>
                  </a:cubicBezTo>
                  <a:cubicBezTo>
                    <a:pt x="113" y="163"/>
                    <a:pt x="110" y="176"/>
                    <a:pt x="110" y="191"/>
                  </a:cubicBezTo>
                  <a:close/>
                  <a:moveTo>
                    <a:pt x="122" y="330"/>
                  </a:moveTo>
                  <a:cubicBezTo>
                    <a:pt x="278" y="330"/>
                    <a:pt x="278" y="330"/>
                    <a:pt x="278" y="330"/>
                  </a:cubicBezTo>
                  <a:cubicBezTo>
                    <a:pt x="278" y="191"/>
                    <a:pt x="278" y="191"/>
                    <a:pt x="278" y="191"/>
                  </a:cubicBezTo>
                  <a:cubicBezTo>
                    <a:pt x="278" y="148"/>
                    <a:pt x="243" y="113"/>
                    <a:pt x="200" y="113"/>
                  </a:cubicBezTo>
                  <a:cubicBezTo>
                    <a:pt x="157" y="113"/>
                    <a:pt x="122" y="148"/>
                    <a:pt x="122" y="191"/>
                  </a:cubicBezTo>
                  <a:lnTo>
                    <a:pt x="122" y="330"/>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32563">
                <a:defRPr/>
              </a:pPr>
              <a:endParaRPr lang="en-US" kern="0">
                <a:solidFill>
                  <a:srgbClr val="505050"/>
                </a:solidFill>
                <a:latin typeface="Segoe UI"/>
              </a:endParaRPr>
            </a:p>
          </p:txBody>
        </p:sp>
      </p:grpSp>
      <p:sp>
        <p:nvSpPr>
          <p:cNvPr id="142" name="Freeform 9"/>
          <p:cNvSpPr>
            <a:spLocks noChangeAspect="1" noEditPoints="1"/>
          </p:cNvSpPr>
          <p:nvPr/>
        </p:nvSpPr>
        <p:spPr bwMode="auto">
          <a:xfrm>
            <a:off x="990189" y="3348481"/>
            <a:ext cx="745531" cy="333997"/>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9"/>
          <p:cNvSpPr>
            <a:spLocks noChangeAspect="1" noEditPoints="1"/>
          </p:cNvSpPr>
          <p:nvPr/>
        </p:nvSpPr>
        <p:spPr bwMode="auto">
          <a:xfrm>
            <a:off x="1366683" y="3774610"/>
            <a:ext cx="745531" cy="333997"/>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Rectangle 17"/>
          <p:cNvSpPr/>
          <p:nvPr/>
        </p:nvSpPr>
        <p:spPr bwMode="auto">
          <a:xfrm>
            <a:off x="9421389" y="3045421"/>
            <a:ext cx="2377440" cy="148713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Rectangle 156"/>
          <p:cNvSpPr/>
          <p:nvPr/>
        </p:nvSpPr>
        <p:spPr bwMode="auto">
          <a:xfrm>
            <a:off x="9605148" y="3520441"/>
            <a:ext cx="2011680" cy="83257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5" name="Freeform 9"/>
          <p:cNvSpPr>
            <a:spLocks noChangeAspect="1" noEditPoints="1"/>
          </p:cNvSpPr>
          <p:nvPr/>
        </p:nvSpPr>
        <p:spPr bwMode="auto">
          <a:xfrm>
            <a:off x="10065223" y="3692224"/>
            <a:ext cx="1091531" cy="48900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 name="Group 20"/>
          <p:cNvGrpSpPr/>
          <p:nvPr/>
        </p:nvGrpSpPr>
        <p:grpSpPr>
          <a:xfrm>
            <a:off x="11102762" y="3242372"/>
            <a:ext cx="514066" cy="137160"/>
            <a:chOff x="10546080" y="1066800"/>
            <a:chExt cx="514066" cy="137160"/>
          </a:xfrm>
          <a:solidFill>
            <a:schemeClr val="bg1"/>
          </a:solidFill>
        </p:grpSpPr>
        <p:sp>
          <p:nvSpPr>
            <p:cNvPr id="19" name="Rectangle 18"/>
            <p:cNvSpPr/>
            <p:nvPr/>
          </p:nvSpPr>
          <p:spPr bwMode="auto">
            <a:xfrm>
              <a:off x="10546080" y="1066800"/>
              <a:ext cx="137160"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8" name="Rectangle 157"/>
            <p:cNvSpPr/>
            <p:nvPr/>
          </p:nvSpPr>
          <p:spPr bwMode="auto">
            <a:xfrm>
              <a:off x="10734533" y="1066800"/>
              <a:ext cx="137160"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9" name="Rectangle 158"/>
            <p:cNvSpPr/>
            <p:nvPr/>
          </p:nvSpPr>
          <p:spPr bwMode="auto">
            <a:xfrm>
              <a:off x="10922986" y="1066800"/>
              <a:ext cx="137160" cy="13716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161" name="Rectangle 160"/>
          <p:cNvSpPr/>
          <p:nvPr/>
        </p:nvSpPr>
        <p:spPr bwMode="auto">
          <a:xfrm>
            <a:off x="5088494" y="4761496"/>
            <a:ext cx="1417320" cy="1827324"/>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91440" bIns="146304" numCol="1" spcCol="0" rtlCol="0" fromWordArt="0" anchor="b" anchorCtr="0" forceAA="0" compatLnSpc="1">
            <a:prstTxWarp prst="textNoShape">
              <a:avLst/>
            </a:prstTxWarp>
            <a:noAutofit/>
          </a:bodyPr>
          <a:lstStyle/>
          <a:p>
            <a:pPr defTabSz="932563">
              <a:lnSpc>
                <a:spcPct val="90000"/>
              </a:lnSpc>
              <a:spcAft>
                <a:spcPts val="600"/>
              </a:spcAft>
            </a:pPr>
            <a:r>
              <a:rPr lang="en-US" sz="1000" dirty="0">
                <a:gradFill>
                  <a:gsLst>
                    <a:gs pos="67327">
                      <a:schemeClr val="tx1"/>
                    </a:gs>
                    <a:gs pos="44000">
                      <a:schemeClr val="tx1"/>
                    </a:gs>
                  </a:gsLst>
                  <a:lin ang="5400000" scaled="1"/>
                </a:gradFill>
              </a:rPr>
              <a:t>Central Repository</a:t>
            </a:r>
          </a:p>
        </p:txBody>
      </p:sp>
      <p:sp>
        <p:nvSpPr>
          <p:cNvPr id="162" name="Freeform 13"/>
          <p:cNvSpPr>
            <a:spLocks noChangeAspect="1" noEditPoints="1"/>
          </p:cNvSpPr>
          <p:nvPr/>
        </p:nvSpPr>
        <p:spPr bwMode="auto">
          <a:xfrm>
            <a:off x="5374819" y="5384975"/>
            <a:ext cx="844671" cy="377801"/>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lnSpc>
                <a:spcPct val="90000"/>
              </a:lnSpc>
            </a:pPr>
            <a:endParaRPr lang="en-US" sz="1600" b="1" dirty="0">
              <a:gradFill>
                <a:gsLst>
                  <a:gs pos="77228">
                    <a:schemeClr val="bg1"/>
                  </a:gs>
                  <a:gs pos="67327">
                    <a:schemeClr val="bg1"/>
                  </a:gs>
                </a:gsLst>
                <a:lin ang="5400000" scaled="1"/>
              </a:gradFill>
              <a:latin typeface="+mj-lt"/>
            </a:endParaRPr>
          </a:p>
        </p:txBody>
      </p:sp>
      <p:sp>
        <p:nvSpPr>
          <p:cNvPr id="164" name="Freeform 13"/>
          <p:cNvSpPr>
            <a:spLocks noChangeAspect="1" noEditPoints="1"/>
          </p:cNvSpPr>
          <p:nvPr/>
        </p:nvSpPr>
        <p:spPr bwMode="auto">
          <a:xfrm>
            <a:off x="5374819" y="4967122"/>
            <a:ext cx="844671" cy="377801"/>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dirty="0"/>
          </a:p>
        </p:txBody>
      </p:sp>
      <p:sp>
        <p:nvSpPr>
          <p:cNvPr id="177" name="Freeform 13"/>
          <p:cNvSpPr>
            <a:spLocks noChangeAspect="1" noEditPoints="1"/>
          </p:cNvSpPr>
          <p:nvPr/>
        </p:nvSpPr>
        <p:spPr bwMode="auto">
          <a:xfrm>
            <a:off x="5374819" y="5802827"/>
            <a:ext cx="844671" cy="377801"/>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0" name="Freeform 13"/>
          <p:cNvSpPr>
            <a:spLocks noChangeAspect="1" noEditPoints="1"/>
          </p:cNvSpPr>
          <p:nvPr/>
        </p:nvSpPr>
        <p:spPr bwMode="auto">
          <a:xfrm>
            <a:off x="4969633"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1" name="Freeform 13"/>
          <p:cNvSpPr>
            <a:spLocks noChangeAspect="1" noEditPoints="1"/>
          </p:cNvSpPr>
          <p:nvPr/>
        </p:nvSpPr>
        <p:spPr bwMode="auto">
          <a:xfrm>
            <a:off x="5834296"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2" name="Freeform 13"/>
          <p:cNvSpPr>
            <a:spLocks noChangeAspect="1" noEditPoints="1"/>
          </p:cNvSpPr>
          <p:nvPr/>
        </p:nvSpPr>
        <p:spPr bwMode="auto">
          <a:xfrm>
            <a:off x="6698959"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4" name="Freeform 13"/>
          <p:cNvSpPr>
            <a:spLocks noChangeAspect="1" noEditPoints="1"/>
          </p:cNvSpPr>
          <p:nvPr/>
        </p:nvSpPr>
        <p:spPr bwMode="auto">
          <a:xfrm>
            <a:off x="4969633" y="269812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5" name="Freeform 13"/>
          <p:cNvSpPr>
            <a:spLocks noChangeAspect="1" noEditPoints="1"/>
          </p:cNvSpPr>
          <p:nvPr/>
        </p:nvSpPr>
        <p:spPr bwMode="auto">
          <a:xfrm>
            <a:off x="5834296" y="269812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86" name="Freeform 13"/>
          <p:cNvSpPr>
            <a:spLocks noChangeAspect="1" noEditPoints="1"/>
          </p:cNvSpPr>
          <p:nvPr/>
        </p:nvSpPr>
        <p:spPr bwMode="auto">
          <a:xfrm>
            <a:off x="6698959" y="269812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95" name="Freeform 13"/>
          <p:cNvSpPr>
            <a:spLocks noChangeAspect="1" noEditPoints="1"/>
          </p:cNvSpPr>
          <p:nvPr/>
        </p:nvSpPr>
        <p:spPr bwMode="auto">
          <a:xfrm>
            <a:off x="4969633"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96" name="Freeform 13"/>
          <p:cNvSpPr>
            <a:spLocks noChangeAspect="1" noEditPoints="1"/>
          </p:cNvSpPr>
          <p:nvPr/>
        </p:nvSpPr>
        <p:spPr bwMode="auto">
          <a:xfrm>
            <a:off x="5834296"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97" name="Freeform 13"/>
          <p:cNvSpPr>
            <a:spLocks noChangeAspect="1" noEditPoints="1"/>
          </p:cNvSpPr>
          <p:nvPr/>
        </p:nvSpPr>
        <p:spPr bwMode="auto">
          <a:xfrm>
            <a:off x="6698959"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grpSp>
        <p:nvGrpSpPr>
          <p:cNvPr id="121" name="Group 120"/>
          <p:cNvGrpSpPr/>
          <p:nvPr/>
        </p:nvGrpSpPr>
        <p:grpSpPr bwMode="black">
          <a:xfrm>
            <a:off x="5256955" y="2375105"/>
            <a:ext cx="193239" cy="197641"/>
            <a:chOff x="307975" y="1987550"/>
            <a:chExt cx="1377950" cy="1409701"/>
          </a:xfrm>
          <a:solidFill>
            <a:srgbClr val="FFFFFF"/>
          </a:solidFill>
        </p:grpSpPr>
        <p:sp>
          <p:nvSpPr>
            <p:cNvPr id="122" name="Freeform 118"/>
            <p:cNvSpPr>
              <a:spLocks/>
            </p:cNvSpPr>
            <p:nvPr/>
          </p:nvSpPr>
          <p:spPr bwMode="black">
            <a:xfrm>
              <a:off x="538163" y="2516188"/>
              <a:ext cx="917575" cy="881063"/>
            </a:xfrm>
            <a:custGeom>
              <a:avLst/>
              <a:gdLst>
                <a:gd name="T0" fmla="*/ 237 w 245"/>
                <a:gd name="T1" fmla="*/ 0 h 235"/>
                <a:gd name="T2" fmla="*/ 218 w 245"/>
                <a:gd name="T3" fmla="*/ 10 h 235"/>
                <a:gd name="T4" fmla="*/ 131 w 245"/>
                <a:gd name="T5" fmla="*/ 30 h 235"/>
                <a:gd name="T6" fmla="*/ 131 w 245"/>
                <a:gd name="T7" fmla="*/ 201 h 235"/>
                <a:gd name="T8" fmla="*/ 115 w 245"/>
                <a:gd name="T9" fmla="*/ 201 h 235"/>
                <a:gd name="T10" fmla="*/ 115 w 245"/>
                <a:gd name="T11" fmla="*/ 30 h 235"/>
                <a:gd name="T12" fmla="*/ 27 w 245"/>
                <a:gd name="T13" fmla="*/ 10 h 235"/>
                <a:gd name="T14" fmla="*/ 9 w 245"/>
                <a:gd name="T15" fmla="*/ 0 h 235"/>
                <a:gd name="T16" fmla="*/ 0 w 245"/>
                <a:gd name="T17" fmla="*/ 67 h 235"/>
                <a:gd name="T18" fmla="*/ 123 w 245"/>
                <a:gd name="T19" fmla="*/ 235 h 235"/>
                <a:gd name="T20" fmla="*/ 245 w 245"/>
                <a:gd name="T21" fmla="*/ 67 h 235"/>
                <a:gd name="T22" fmla="*/ 237 w 245"/>
                <a:gd name="T23"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235">
                  <a:moveTo>
                    <a:pt x="237" y="0"/>
                  </a:moveTo>
                  <a:cubicBezTo>
                    <a:pt x="232" y="3"/>
                    <a:pt x="226" y="7"/>
                    <a:pt x="218" y="10"/>
                  </a:cubicBezTo>
                  <a:cubicBezTo>
                    <a:pt x="198" y="20"/>
                    <a:pt x="169" y="29"/>
                    <a:pt x="131" y="30"/>
                  </a:cubicBezTo>
                  <a:cubicBezTo>
                    <a:pt x="131" y="201"/>
                    <a:pt x="131" y="201"/>
                    <a:pt x="131" y="201"/>
                  </a:cubicBezTo>
                  <a:cubicBezTo>
                    <a:pt x="115" y="201"/>
                    <a:pt x="115" y="201"/>
                    <a:pt x="115" y="201"/>
                  </a:cubicBezTo>
                  <a:cubicBezTo>
                    <a:pt x="115" y="30"/>
                    <a:pt x="115" y="30"/>
                    <a:pt x="115" y="30"/>
                  </a:cubicBezTo>
                  <a:cubicBezTo>
                    <a:pt x="76" y="29"/>
                    <a:pt x="47" y="20"/>
                    <a:pt x="27" y="10"/>
                  </a:cubicBezTo>
                  <a:cubicBezTo>
                    <a:pt x="19" y="7"/>
                    <a:pt x="13" y="3"/>
                    <a:pt x="9" y="0"/>
                  </a:cubicBezTo>
                  <a:cubicBezTo>
                    <a:pt x="3" y="20"/>
                    <a:pt x="0" y="43"/>
                    <a:pt x="0" y="67"/>
                  </a:cubicBezTo>
                  <a:cubicBezTo>
                    <a:pt x="0" y="149"/>
                    <a:pt x="61" y="235"/>
                    <a:pt x="123" y="235"/>
                  </a:cubicBezTo>
                  <a:cubicBezTo>
                    <a:pt x="184" y="235"/>
                    <a:pt x="245" y="149"/>
                    <a:pt x="245" y="67"/>
                  </a:cubicBezTo>
                  <a:cubicBezTo>
                    <a:pt x="245" y="43"/>
                    <a:pt x="242" y="20"/>
                    <a:pt x="2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3" name="Freeform 119"/>
            <p:cNvSpPr>
              <a:spLocks/>
            </p:cNvSpPr>
            <p:nvPr/>
          </p:nvSpPr>
          <p:spPr bwMode="black">
            <a:xfrm>
              <a:off x="579438" y="2478088"/>
              <a:ext cx="3175"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4" name="Freeform 120"/>
            <p:cNvSpPr>
              <a:spLocks/>
            </p:cNvSpPr>
            <p:nvPr/>
          </p:nvSpPr>
          <p:spPr bwMode="black">
            <a:xfrm>
              <a:off x="571500" y="2486025"/>
              <a:ext cx="7938" cy="3016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1" y="3"/>
                    <a:pt x="0" y="5"/>
                    <a:pt x="0" y="8"/>
                  </a:cubicBezTo>
                  <a:cubicBezTo>
                    <a:pt x="0" y="5"/>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5" name="Freeform 121"/>
            <p:cNvSpPr>
              <a:spLocks/>
            </p:cNvSpPr>
            <p:nvPr/>
          </p:nvSpPr>
          <p:spPr bwMode="black">
            <a:xfrm>
              <a:off x="1414463" y="2486025"/>
              <a:ext cx="12700" cy="3016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6" name="Freeform 122"/>
            <p:cNvSpPr>
              <a:spLocks/>
            </p:cNvSpPr>
            <p:nvPr/>
          </p:nvSpPr>
          <p:spPr bwMode="black">
            <a:xfrm>
              <a:off x="582613" y="2459038"/>
              <a:ext cx="7938" cy="19050"/>
            </a:xfrm>
            <a:custGeom>
              <a:avLst/>
              <a:gdLst>
                <a:gd name="T0" fmla="*/ 0 w 2"/>
                <a:gd name="T1" fmla="*/ 5 h 5"/>
                <a:gd name="T2" fmla="*/ 2 w 2"/>
                <a:gd name="T3" fmla="*/ 0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1" y="4"/>
                    <a:pt x="1" y="2"/>
                    <a:pt x="2" y="0"/>
                  </a:cubicBezTo>
                  <a:cubicBezTo>
                    <a:pt x="2" y="0"/>
                    <a:pt x="2" y="0"/>
                    <a:pt x="2" y="0"/>
                  </a:cubicBezTo>
                  <a:cubicBezTo>
                    <a:pt x="1" y="2"/>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7" name="Freeform 123"/>
            <p:cNvSpPr>
              <a:spLocks/>
            </p:cNvSpPr>
            <p:nvPr/>
          </p:nvSpPr>
          <p:spPr bwMode="black">
            <a:xfrm>
              <a:off x="1411288" y="2478088"/>
              <a:ext cx="3175" cy="793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8" name="Freeform 124"/>
            <p:cNvSpPr>
              <a:spLocks noEditPoints="1"/>
            </p:cNvSpPr>
            <p:nvPr/>
          </p:nvSpPr>
          <p:spPr bwMode="black">
            <a:xfrm>
              <a:off x="590550" y="2224088"/>
              <a:ext cx="812800" cy="344488"/>
            </a:xfrm>
            <a:custGeom>
              <a:avLst/>
              <a:gdLst>
                <a:gd name="T0" fmla="*/ 109 w 217"/>
                <a:gd name="T1" fmla="*/ 0 h 92"/>
                <a:gd name="T2" fmla="*/ 0 w 217"/>
                <a:gd name="T3" fmla="*/ 63 h 92"/>
                <a:gd name="T4" fmla="*/ 19 w 217"/>
                <a:gd name="T5" fmla="*/ 74 h 92"/>
                <a:gd name="T6" fmla="*/ 109 w 217"/>
                <a:gd name="T7" fmla="*/ 92 h 92"/>
                <a:gd name="T8" fmla="*/ 196 w 217"/>
                <a:gd name="T9" fmla="*/ 74 h 92"/>
                <a:gd name="T10" fmla="*/ 217 w 217"/>
                <a:gd name="T11" fmla="*/ 63 h 92"/>
                <a:gd name="T12" fmla="*/ 109 w 217"/>
                <a:gd name="T13" fmla="*/ 0 h 92"/>
                <a:gd name="T14" fmla="*/ 45 w 217"/>
                <a:gd name="T15" fmla="*/ 47 h 92"/>
                <a:gd name="T16" fmla="*/ 31 w 217"/>
                <a:gd name="T17" fmla="*/ 33 h 92"/>
                <a:gd name="T18" fmla="*/ 45 w 217"/>
                <a:gd name="T19" fmla="*/ 20 h 92"/>
                <a:gd name="T20" fmla="*/ 59 w 217"/>
                <a:gd name="T21" fmla="*/ 33 h 92"/>
                <a:gd name="T22" fmla="*/ 45 w 217"/>
                <a:gd name="T23" fmla="*/ 47 h 92"/>
                <a:gd name="T24" fmla="*/ 172 w 217"/>
                <a:gd name="T25" fmla="*/ 47 h 92"/>
                <a:gd name="T26" fmla="*/ 158 w 217"/>
                <a:gd name="T27" fmla="*/ 33 h 92"/>
                <a:gd name="T28" fmla="*/ 172 w 217"/>
                <a:gd name="T29" fmla="*/ 20 h 92"/>
                <a:gd name="T30" fmla="*/ 186 w 217"/>
                <a:gd name="T31" fmla="*/ 33 h 92"/>
                <a:gd name="T32" fmla="*/ 172 w 217"/>
                <a:gd name="T33"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92">
                  <a:moveTo>
                    <a:pt x="109" y="0"/>
                  </a:moveTo>
                  <a:cubicBezTo>
                    <a:pt x="49" y="0"/>
                    <a:pt x="16" y="25"/>
                    <a:pt x="0" y="63"/>
                  </a:cubicBezTo>
                  <a:cubicBezTo>
                    <a:pt x="5" y="66"/>
                    <a:pt x="11" y="70"/>
                    <a:pt x="19" y="74"/>
                  </a:cubicBezTo>
                  <a:cubicBezTo>
                    <a:pt x="39" y="83"/>
                    <a:pt x="68" y="92"/>
                    <a:pt x="109" y="92"/>
                  </a:cubicBezTo>
                  <a:cubicBezTo>
                    <a:pt x="148" y="92"/>
                    <a:pt x="177" y="83"/>
                    <a:pt x="196" y="74"/>
                  </a:cubicBezTo>
                  <a:cubicBezTo>
                    <a:pt x="205" y="70"/>
                    <a:pt x="212" y="66"/>
                    <a:pt x="217" y="63"/>
                  </a:cubicBezTo>
                  <a:cubicBezTo>
                    <a:pt x="201" y="25"/>
                    <a:pt x="168" y="0"/>
                    <a:pt x="109" y="0"/>
                  </a:cubicBezTo>
                  <a:close/>
                  <a:moveTo>
                    <a:pt x="45" y="47"/>
                  </a:moveTo>
                  <a:cubicBezTo>
                    <a:pt x="37" y="47"/>
                    <a:pt x="31" y="41"/>
                    <a:pt x="31" y="33"/>
                  </a:cubicBezTo>
                  <a:cubicBezTo>
                    <a:pt x="31" y="26"/>
                    <a:pt x="37" y="20"/>
                    <a:pt x="45" y="20"/>
                  </a:cubicBezTo>
                  <a:cubicBezTo>
                    <a:pt x="53" y="20"/>
                    <a:pt x="59" y="26"/>
                    <a:pt x="59" y="33"/>
                  </a:cubicBezTo>
                  <a:cubicBezTo>
                    <a:pt x="59" y="41"/>
                    <a:pt x="53" y="47"/>
                    <a:pt x="45" y="47"/>
                  </a:cubicBezTo>
                  <a:close/>
                  <a:moveTo>
                    <a:pt x="172" y="47"/>
                  </a:moveTo>
                  <a:cubicBezTo>
                    <a:pt x="164" y="47"/>
                    <a:pt x="158" y="41"/>
                    <a:pt x="158" y="33"/>
                  </a:cubicBezTo>
                  <a:cubicBezTo>
                    <a:pt x="158" y="26"/>
                    <a:pt x="164" y="20"/>
                    <a:pt x="172" y="20"/>
                  </a:cubicBezTo>
                  <a:cubicBezTo>
                    <a:pt x="180" y="20"/>
                    <a:pt x="186" y="26"/>
                    <a:pt x="186" y="33"/>
                  </a:cubicBezTo>
                  <a:cubicBezTo>
                    <a:pt x="186" y="41"/>
                    <a:pt x="180" y="47"/>
                    <a:pt x="17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9" name="Freeform 125"/>
            <p:cNvSpPr>
              <a:spLocks/>
            </p:cNvSpPr>
            <p:nvPr/>
          </p:nvSpPr>
          <p:spPr bwMode="black">
            <a:xfrm>
              <a:off x="1403350" y="2459038"/>
              <a:ext cx="7938" cy="19050"/>
            </a:xfrm>
            <a:custGeom>
              <a:avLst/>
              <a:gdLst>
                <a:gd name="T0" fmla="*/ 0 w 2"/>
                <a:gd name="T1" fmla="*/ 0 h 5"/>
                <a:gd name="T2" fmla="*/ 0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0" y="0"/>
                    <a:pt x="0" y="0"/>
                    <a:pt x="0" y="0"/>
                  </a:cubicBezTo>
                  <a:cubicBezTo>
                    <a:pt x="1" y="2"/>
                    <a:pt x="1" y="3"/>
                    <a:pt x="2"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0" name="Freeform 126"/>
            <p:cNvSpPr>
              <a:spLocks/>
            </p:cNvSpPr>
            <p:nvPr/>
          </p:nvSpPr>
          <p:spPr bwMode="black">
            <a:xfrm>
              <a:off x="750888" y="2006600"/>
              <a:ext cx="492125" cy="269875"/>
            </a:xfrm>
            <a:custGeom>
              <a:avLst/>
              <a:gdLst>
                <a:gd name="T0" fmla="*/ 2 w 131"/>
                <a:gd name="T1" fmla="*/ 11 h 72"/>
                <a:gd name="T2" fmla="*/ 61 w 131"/>
                <a:gd name="T3" fmla="*/ 70 h 72"/>
                <a:gd name="T4" fmla="*/ 66 w 131"/>
                <a:gd name="T5" fmla="*/ 72 h 72"/>
                <a:gd name="T6" fmla="*/ 70 w 131"/>
                <a:gd name="T7" fmla="*/ 70 h 72"/>
                <a:gd name="T8" fmla="*/ 129 w 131"/>
                <a:gd name="T9" fmla="*/ 11 h 72"/>
                <a:gd name="T10" fmla="*/ 129 w 131"/>
                <a:gd name="T11" fmla="*/ 2 h 72"/>
                <a:gd name="T12" fmla="*/ 121 w 131"/>
                <a:gd name="T13" fmla="*/ 2 h 72"/>
                <a:gd name="T14" fmla="*/ 66 w 131"/>
                <a:gd name="T15" fmla="*/ 57 h 72"/>
                <a:gd name="T16" fmla="*/ 10 w 131"/>
                <a:gd name="T17" fmla="*/ 2 h 72"/>
                <a:gd name="T18" fmla="*/ 2 w 131"/>
                <a:gd name="T19" fmla="*/ 2 h 72"/>
                <a:gd name="T20" fmla="*/ 2 w 131"/>
                <a:gd name="T21"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72">
                  <a:moveTo>
                    <a:pt x="2" y="11"/>
                  </a:moveTo>
                  <a:cubicBezTo>
                    <a:pt x="61" y="70"/>
                    <a:pt x="61" y="70"/>
                    <a:pt x="61" y="70"/>
                  </a:cubicBezTo>
                  <a:cubicBezTo>
                    <a:pt x="62" y="71"/>
                    <a:pt x="64" y="72"/>
                    <a:pt x="66" y="72"/>
                  </a:cubicBezTo>
                  <a:cubicBezTo>
                    <a:pt x="67" y="72"/>
                    <a:pt x="69" y="71"/>
                    <a:pt x="70" y="70"/>
                  </a:cubicBezTo>
                  <a:cubicBezTo>
                    <a:pt x="129" y="11"/>
                    <a:pt x="129" y="11"/>
                    <a:pt x="129" y="11"/>
                  </a:cubicBezTo>
                  <a:cubicBezTo>
                    <a:pt x="131" y="8"/>
                    <a:pt x="131" y="5"/>
                    <a:pt x="129" y="2"/>
                  </a:cubicBezTo>
                  <a:cubicBezTo>
                    <a:pt x="127" y="0"/>
                    <a:pt x="123" y="0"/>
                    <a:pt x="121" y="2"/>
                  </a:cubicBezTo>
                  <a:cubicBezTo>
                    <a:pt x="66" y="57"/>
                    <a:pt x="66" y="57"/>
                    <a:pt x="66" y="57"/>
                  </a:cubicBezTo>
                  <a:cubicBezTo>
                    <a:pt x="10" y="2"/>
                    <a:pt x="10" y="2"/>
                    <a:pt x="10" y="2"/>
                  </a:cubicBezTo>
                  <a:cubicBezTo>
                    <a:pt x="8" y="0"/>
                    <a:pt x="4" y="0"/>
                    <a:pt x="2" y="2"/>
                  </a:cubicBezTo>
                  <a:cubicBezTo>
                    <a:pt x="0" y="5"/>
                    <a:pt x="0" y="8"/>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1" name="Oval 127"/>
            <p:cNvSpPr>
              <a:spLocks noChangeArrowheads="1"/>
            </p:cNvSpPr>
            <p:nvPr/>
          </p:nvSpPr>
          <p:spPr bwMode="black">
            <a:xfrm>
              <a:off x="731838"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2" name="Oval 128"/>
            <p:cNvSpPr>
              <a:spLocks noChangeArrowheads="1"/>
            </p:cNvSpPr>
            <p:nvPr/>
          </p:nvSpPr>
          <p:spPr bwMode="black">
            <a:xfrm>
              <a:off x="1174750"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3" name="Freeform 129"/>
            <p:cNvSpPr>
              <a:spLocks/>
            </p:cNvSpPr>
            <p:nvPr/>
          </p:nvSpPr>
          <p:spPr bwMode="black">
            <a:xfrm>
              <a:off x="342900" y="2549525"/>
              <a:ext cx="404813" cy="206375"/>
            </a:xfrm>
            <a:custGeom>
              <a:avLst/>
              <a:gdLst>
                <a:gd name="T0" fmla="*/ 101 w 108"/>
                <a:gd name="T1" fmla="*/ 34 h 55"/>
                <a:gd name="T2" fmla="*/ 14 w 108"/>
                <a:gd name="T3" fmla="*/ 2 h 55"/>
                <a:gd name="T4" fmla="*/ 1 w 108"/>
                <a:gd name="T5" fmla="*/ 8 h 55"/>
                <a:gd name="T6" fmla="*/ 7 w 108"/>
                <a:gd name="T7" fmla="*/ 21 h 55"/>
                <a:gd name="T8" fmla="*/ 94 w 108"/>
                <a:gd name="T9" fmla="*/ 53 h 55"/>
                <a:gd name="T10" fmla="*/ 107 w 108"/>
                <a:gd name="T11" fmla="*/ 47 h 55"/>
                <a:gd name="T12" fmla="*/ 101 w 108"/>
                <a:gd name="T13" fmla="*/ 34 h 55"/>
              </a:gdLst>
              <a:ahLst/>
              <a:cxnLst>
                <a:cxn ang="0">
                  <a:pos x="T0" y="T1"/>
                </a:cxn>
                <a:cxn ang="0">
                  <a:pos x="T2" y="T3"/>
                </a:cxn>
                <a:cxn ang="0">
                  <a:pos x="T4" y="T5"/>
                </a:cxn>
                <a:cxn ang="0">
                  <a:pos x="T6" y="T7"/>
                </a:cxn>
                <a:cxn ang="0">
                  <a:pos x="T8" y="T9"/>
                </a:cxn>
                <a:cxn ang="0">
                  <a:pos x="T10" y="T11"/>
                </a:cxn>
                <a:cxn ang="0">
                  <a:pos x="T12" y="T13"/>
                </a:cxn>
              </a:cxnLst>
              <a:rect l="0" t="0" r="r" b="b"/>
              <a:pathLst>
                <a:path w="108" h="55">
                  <a:moveTo>
                    <a:pt x="101" y="34"/>
                  </a:moveTo>
                  <a:cubicBezTo>
                    <a:pt x="14" y="2"/>
                    <a:pt x="14" y="2"/>
                    <a:pt x="14" y="2"/>
                  </a:cubicBezTo>
                  <a:cubicBezTo>
                    <a:pt x="9" y="0"/>
                    <a:pt x="3" y="3"/>
                    <a:pt x="1" y="8"/>
                  </a:cubicBezTo>
                  <a:cubicBezTo>
                    <a:pt x="0" y="13"/>
                    <a:pt x="2" y="19"/>
                    <a:pt x="7" y="21"/>
                  </a:cubicBezTo>
                  <a:cubicBezTo>
                    <a:pt x="94" y="53"/>
                    <a:pt x="94" y="53"/>
                    <a:pt x="94" y="53"/>
                  </a:cubicBezTo>
                  <a:cubicBezTo>
                    <a:pt x="99" y="55"/>
                    <a:pt x="105" y="52"/>
                    <a:pt x="107" y="47"/>
                  </a:cubicBezTo>
                  <a:cubicBezTo>
                    <a:pt x="108" y="42"/>
                    <a:pt x="106" y="36"/>
                    <a:pt x="10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4" name="Freeform 130"/>
            <p:cNvSpPr>
              <a:spLocks/>
            </p:cNvSpPr>
            <p:nvPr/>
          </p:nvSpPr>
          <p:spPr bwMode="black">
            <a:xfrm>
              <a:off x="390525" y="3063875"/>
              <a:ext cx="409575" cy="201613"/>
            </a:xfrm>
            <a:custGeom>
              <a:avLst/>
              <a:gdLst>
                <a:gd name="T0" fmla="*/ 95 w 109"/>
                <a:gd name="T1" fmla="*/ 2 h 54"/>
                <a:gd name="T2" fmla="*/ 8 w 109"/>
                <a:gd name="T3" fmla="*/ 34 h 54"/>
                <a:gd name="T4" fmla="*/ 2 w 109"/>
                <a:gd name="T5" fmla="*/ 47 h 54"/>
                <a:gd name="T6" fmla="*/ 15 w 109"/>
                <a:gd name="T7" fmla="*/ 53 h 54"/>
                <a:gd name="T8" fmla="*/ 102 w 109"/>
                <a:gd name="T9" fmla="*/ 20 h 54"/>
                <a:gd name="T10" fmla="*/ 107 w 109"/>
                <a:gd name="T11" fmla="*/ 8 h 54"/>
                <a:gd name="T12" fmla="*/ 95 w 109"/>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95" y="2"/>
                  </a:moveTo>
                  <a:cubicBezTo>
                    <a:pt x="8" y="34"/>
                    <a:pt x="8" y="34"/>
                    <a:pt x="8" y="34"/>
                  </a:cubicBezTo>
                  <a:cubicBezTo>
                    <a:pt x="3" y="36"/>
                    <a:pt x="0" y="41"/>
                    <a:pt x="2" y="47"/>
                  </a:cubicBezTo>
                  <a:cubicBezTo>
                    <a:pt x="4" y="52"/>
                    <a:pt x="10" y="54"/>
                    <a:pt x="15" y="53"/>
                  </a:cubicBezTo>
                  <a:cubicBezTo>
                    <a:pt x="102" y="20"/>
                    <a:pt x="102" y="20"/>
                    <a:pt x="102" y="20"/>
                  </a:cubicBezTo>
                  <a:cubicBezTo>
                    <a:pt x="107" y="19"/>
                    <a:pt x="109" y="13"/>
                    <a:pt x="107" y="8"/>
                  </a:cubicBezTo>
                  <a:cubicBezTo>
                    <a:pt x="106" y="2"/>
                    <a:pt x="100" y="0"/>
                    <a:pt x="9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5" name="Freeform 131"/>
            <p:cNvSpPr>
              <a:spLocks/>
            </p:cNvSpPr>
            <p:nvPr/>
          </p:nvSpPr>
          <p:spPr bwMode="black">
            <a:xfrm>
              <a:off x="307975" y="2882900"/>
              <a:ext cx="428625" cy="76200"/>
            </a:xfrm>
            <a:custGeom>
              <a:avLst/>
              <a:gdLst>
                <a:gd name="T0" fmla="*/ 104 w 114"/>
                <a:gd name="T1" fmla="*/ 0 h 20"/>
                <a:gd name="T2" fmla="*/ 10 w 114"/>
                <a:gd name="T3" fmla="*/ 0 h 20"/>
                <a:gd name="T4" fmla="*/ 0 w 114"/>
                <a:gd name="T5" fmla="*/ 10 h 20"/>
                <a:gd name="T6" fmla="*/ 10 w 114"/>
                <a:gd name="T7" fmla="*/ 20 h 20"/>
                <a:gd name="T8" fmla="*/ 104 w 114"/>
                <a:gd name="T9" fmla="*/ 20 h 20"/>
                <a:gd name="T10" fmla="*/ 114 w 114"/>
                <a:gd name="T11" fmla="*/ 10 h 20"/>
                <a:gd name="T12" fmla="*/ 104 w 1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4" y="0"/>
                  </a:moveTo>
                  <a:cubicBezTo>
                    <a:pt x="10" y="0"/>
                    <a:pt x="10" y="0"/>
                    <a:pt x="10" y="0"/>
                  </a:cubicBezTo>
                  <a:cubicBezTo>
                    <a:pt x="5" y="0"/>
                    <a:pt x="0" y="4"/>
                    <a:pt x="0" y="10"/>
                  </a:cubicBezTo>
                  <a:cubicBezTo>
                    <a:pt x="0" y="15"/>
                    <a:pt x="5" y="20"/>
                    <a:pt x="10" y="20"/>
                  </a:cubicBezTo>
                  <a:cubicBezTo>
                    <a:pt x="104" y="20"/>
                    <a:pt x="104" y="20"/>
                    <a:pt x="104" y="20"/>
                  </a:cubicBezTo>
                  <a:cubicBezTo>
                    <a:pt x="110" y="20"/>
                    <a:pt x="114" y="15"/>
                    <a:pt x="114" y="10"/>
                  </a:cubicBezTo>
                  <a:cubicBezTo>
                    <a:pt x="114" y="4"/>
                    <a:pt x="110"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6" name="Freeform 132"/>
            <p:cNvSpPr>
              <a:spLocks/>
            </p:cNvSpPr>
            <p:nvPr/>
          </p:nvSpPr>
          <p:spPr bwMode="black">
            <a:xfrm>
              <a:off x="1246188" y="2549525"/>
              <a:ext cx="409575" cy="206375"/>
            </a:xfrm>
            <a:custGeom>
              <a:avLst/>
              <a:gdLst>
                <a:gd name="T0" fmla="*/ 14 w 109"/>
                <a:gd name="T1" fmla="*/ 53 h 55"/>
                <a:gd name="T2" fmla="*/ 101 w 109"/>
                <a:gd name="T3" fmla="*/ 21 h 55"/>
                <a:gd name="T4" fmla="*/ 107 w 109"/>
                <a:gd name="T5" fmla="*/ 8 h 55"/>
                <a:gd name="T6" fmla="*/ 94 w 109"/>
                <a:gd name="T7" fmla="*/ 2 h 55"/>
                <a:gd name="T8" fmla="*/ 7 w 109"/>
                <a:gd name="T9" fmla="*/ 34 h 55"/>
                <a:gd name="T10" fmla="*/ 2 w 109"/>
                <a:gd name="T11" fmla="*/ 47 h 55"/>
                <a:gd name="T12" fmla="*/ 14 w 109"/>
                <a:gd name="T13" fmla="*/ 53 h 55"/>
              </a:gdLst>
              <a:ahLst/>
              <a:cxnLst>
                <a:cxn ang="0">
                  <a:pos x="T0" y="T1"/>
                </a:cxn>
                <a:cxn ang="0">
                  <a:pos x="T2" y="T3"/>
                </a:cxn>
                <a:cxn ang="0">
                  <a:pos x="T4" y="T5"/>
                </a:cxn>
                <a:cxn ang="0">
                  <a:pos x="T6" y="T7"/>
                </a:cxn>
                <a:cxn ang="0">
                  <a:pos x="T8" y="T9"/>
                </a:cxn>
                <a:cxn ang="0">
                  <a:pos x="T10" y="T11"/>
                </a:cxn>
                <a:cxn ang="0">
                  <a:pos x="T12" y="T13"/>
                </a:cxn>
              </a:cxnLst>
              <a:rect l="0" t="0" r="r" b="b"/>
              <a:pathLst>
                <a:path w="109" h="55">
                  <a:moveTo>
                    <a:pt x="14" y="53"/>
                  </a:moveTo>
                  <a:cubicBezTo>
                    <a:pt x="101" y="21"/>
                    <a:pt x="101" y="21"/>
                    <a:pt x="101" y="21"/>
                  </a:cubicBezTo>
                  <a:cubicBezTo>
                    <a:pt x="106" y="19"/>
                    <a:pt x="109" y="13"/>
                    <a:pt x="107" y="8"/>
                  </a:cubicBezTo>
                  <a:cubicBezTo>
                    <a:pt x="105" y="3"/>
                    <a:pt x="99" y="0"/>
                    <a:pt x="94" y="2"/>
                  </a:cubicBezTo>
                  <a:cubicBezTo>
                    <a:pt x="7" y="34"/>
                    <a:pt x="7" y="34"/>
                    <a:pt x="7" y="34"/>
                  </a:cubicBezTo>
                  <a:cubicBezTo>
                    <a:pt x="2" y="36"/>
                    <a:pt x="0" y="42"/>
                    <a:pt x="2" y="47"/>
                  </a:cubicBezTo>
                  <a:cubicBezTo>
                    <a:pt x="3" y="52"/>
                    <a:pt x="9" y="55"/>
                    <a:pt x="14"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7" name="Freeform 133"/>
            <p:cNvSpPr>
              <a:spLocks/>
            </p:cNvSpPr>
            <p:nvPr/>
          </p:nvSpPr>
          <p:spPr bwMode="black">
            <a:xfrm>
              <a:off x="1193800" y="3063875"/>
              <a:ext cx="409575" cy="201613"/>
            </a:xfrm>
            <a:custGeom>
              <a:avLst/>
              <a:gdLst>
                <a:gd name="T0" fmla="*/ 8 w 109"/>
                <a:gd name="T1" fmla="*/ 20 h 54"/>
                <a:gd name="T2" fmla="*/ 94 w 109"/>
                <a:gd name="T3" fmla="*/ 53 h 54"/>
                <a:gd name="T4" fmla="*/ 107 w 109"/>
                <a:gd name="T5" fmla="*/ 47 h 54"/>
                <a:gd name="T6" fmla="*/ 101 w 109"/>
                <a:gd name="T7" fmla="*/ 34 h 54"/>
                <a:gd name="T8" fmla="*/ 14 w 109"/>
                <a:gd name="T9" fmla="*/ 2 h 54"/>
                <a:gd name="T10" fmla="*/ 2 w 109"/>
                <a:gd name="T11" fmla="*/ 8 h 54"/>
                <a:gd name="T12" fmla="*/ 8 w 109"/>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8" y="20"/>
                  </a:moveTo>
                  <a:cubicBezTo>
                    <a:pt x="94" y="53"/>
                    <a:pt x="94" y="53"/>
                    <a:pt x="94" y="53"/>
                  </a:cubicBezTo>
                  <a:cubicBezTo>
                    <a:pt x="99" y="54"/>
                    <a:pt x="105" y="52"/>
                    <a:pt x="107" y="47"/>
                  </a:cubicBezTo>
                  <a:cubicBezTo>
                    <a:pt x="109" y="41"/>
                    <a:pt x="106" y="36"/>
                    <a:pt x="101" y="34"/>
                  </a:cubicBezTo>
                  <a:cubicBezTo>
                    <a:pt x="14" y="2"/>
                    <a:pt x="14" y="2"/>
                    <a:pt x="14" y="2"/>
                  </a:cubicBezTo>
                  <a:cubicBezTo>
                    <a:pt x="9" y="0"/>
                    <a:pt x="4" y="2"/>
                    <a:pt x="2" y="8"/>
                  </a:cubicBezTo>
                  <a:cubicBezTo>
                    <a:pt x="0" y="13"/>
                    <a:pt x="2" y="19"/>
                    <a:pt x="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38" name="Freeform 134"/>
            <p:cNvSpPr>
              <a:spLocks/>
            </p:cNvSpPr>
            <p:nvPr/>
          </p:nvSpPr>
          <p:spPr bwMode="black">
            <a:xfrm>
              <a:off x="1257300" y="2882900"/>
              <a:ext cx="428625" cy="76200"/>
            </a:xfrm>
            <a:custGeom>
              <a:avLst/>
              <a:gdLst>
                <a:gd name="T0" fmla="*/ 10 w 114"/>
                <a:gd name="T1" fmla="*/ 20 h 20"/>
                <a:gd name="T2" fmla="*/ 104 w 114"/>
                <a:gd name="T3" fmla="*/ 20 h 20"/>
                <a:gd name="T4" fmla="*/ 114 w 114"/>
                <a:gd name="T5" fmla="*/ 10 h 20"/>
                <a:gd name="T6" fmla="*/ 104 w 114"/>
                <a:gd name="T7" fmla="*/ 0 h 20"/>
                <a:gd name="T8" fmla="*/ 10 w 114"/>
                <a:gd name="T9" fmla="*/ 0 h 20"/>
                <a:gd name="T10" fmla="*/ 0 w 114"/>
                <a:gd name="T11" fmla="*/ 10 h 20"/>
                <a:gd name="T12" fmla="*/ 10 w 11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 y="20"/>
                  </a:moveTo>
                  <a:cubicBezTo>
                    <a:pt x="104" y="20"/>
                    <a:pt x="104" y="20"/>
                    <a:pt x="104" y="20"/>
                  </a:cubicBezTo>
                  <a:cubicBezTo>
                    <a:pt x="109" y="20"/>
                    <a:pt x="114" y="15"/>
                    <a:pt x="114" y="10"/>
                  </a:cubicBezTo>
                  <a:cubicBezTo>
                    <a:pt x="114" y="4"/>
                    <a:pt x="109" y="0"/>
                    <a:pt x="104" y="0"/>
                  </a:cubicBezTo>
                  <a:cubicBezTo>
                    <a:pt x="10" y="0"/>
                    <a:pt x="10" y="0"/>
                    <a:pt x="10" y="0"/>
                  </a:cubicBezTo>
                  <a:cubicBezTo>
                    <a:pt x="4" y="0"/>
                    <a:pt x="0" y="4"/>
                    <a:pt x="0" y="10"/>
                  </a:cubicBezTo>
                  <a:cubicBezTo>
                    <a:pt x="0" y="15"/>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grpSp>
      <p:grpSp>
        <p:nvGrpSpPr>
          <p:cNvPr id="103" name="Group 102"/>
          <p:cNvGrpSpPr/>
          <p:nvPr/>
        </p:nvGrpSpPr>
        <p:grpSpPr bwMode="black">
          <a:xfrm>
            <a:off x="6121618" y="2375105"/>
            <a:ext cx="193239" cy="197641"/>
            <a:chOff x="307975" y="1987550"/>
            <a:chExt cx="1377950" cy="1409701"/>
          </a:xfrm>
          <a:solidFill>
            <a:srgbClr val="FFFFFF"/>
          </a:solidFill>
        </p:grpSpPr>
        <p:sp>
          <p:nvSpPr>
            <p:cNvPr id="104" name="Freeform 118"/>
            <p:cNvSpPr>
              <a:spLocks/>
            </p:cNvSpPr>
            <p:nvPr/>
          </p:nvSpPr>
          <p:spPr bwMode="black">
            <a:xfrm>
              <a:off x="538163" y="2516188"/>
              <a:ext cx="917575" cy="881063"/>
            </a:xfrm>
            <a:custGeom>
              <a:avLst/>
              <a:gdLst>
                <a:gd name="T0" fmla="*/ 237 w 245"/>
                <a:gd name="T1" fmla="*/ 0 h 235"/>
                <a:gd name="T2" fmla="*/ 218 w 245"/>
                <a:gd name="T3" fmla="*/ 10 h 235"/>
                <a:gd name="T4" fmla="*/ 131 w 245"/>
                <a:gd name="T5" fmla="*/ 30 h 235"/>
                <a:gd name="T6" fmla="*/ 131 w 245"/>
                <a:gd name="T7" fmla="*/ 201 h 235"/>
                <a:gd name="T8" fmla="*/ 115 w 245"/>
                <a:gd name="T9" fmla="*/ 201 h 235"/>
                <a:gd name="T10" fmla="*/ 115 w 245"/>
                <a:gd name="T11" fmla="*/ 30 h 235"/>
                <a:gd name="T12" fmla="*/ 27 w 245"/>
                <a:gd name="T13" fmla="*/ 10 h 235"/>
                <a:gd name="T14" fmla="*/ 9 w 245"/>
                <a:gd name="T15" fmla="*/ 0 h 235"/>
                <a:gd name="T16" fmla="*/ 0 w 245"/>
                <a:gd name="T17" fmla="*/ 67 h 235"/>
                <a:gd name="T18" fmla="*/ 123 w 245"/>
                <a:gd name="T19" fmla="*/ 235 h 235"/>
                <a:gd name="T20" fmla="*/ 245 w 245"/>
                <a:gd name="T21" fmla="*/ 67 h 235"/>
                <a:gd name="T22" fmla="*/ 237 w 245"/>
                <a:gd name="T23"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235">
                  <a:moveTo>
                    <a:pt x="237" y="0"/>
                  </a:moveTo>
                  <a:cubicBezTo>
                    <a:pt x="232" y="3"/>
                    <a:pt x="226" y="7"/>
                    <a:pt x="218" y="10"/>
                  </a:cubicBezTo>
                  <a:cubicBezTo>
                    <a:pt x="198" y="20"/>
                    <a:pt x="169" y="29"/>
                    <a:pt x="131" y="30"/>
                  </a:cubicBezTo>
                  <a:cubicBezTo>
                    <a:pt x="131" y="201"/>
                    <a:pt x="131" y="201"/>
                    <a:pt x="131" y="201"/>
                  </a:cubicBezTo>
                  <a:cubicBezTo>
                    <a:pt x="115" y="201"/>
                    <a:pt x="115" y="201"/>
                    <a:pt x="115" y="201"/>
                  </a:cubicBezTo>
                  <a:cubicBezTo>
                    <a:pt x="115" y="30"/>
                    <a:pt x="115" y="30"/>
                    <a:pt x="115" y="30"/>
                  </a:cubicBezTo>
                  <a:cubicBezTo>
                    <a:pt x="76" y="29"/>
                    <a:pt x="47" y="20"/>
                    <a:pt x="27" y="10"/>
                  </a:cubicBezTo>
                  <a:cubicBezTo>
                    <a:pt x="19" y="7"/>
                    <a:pt x="13" y="3"/>
                    <a:pt x="9" y="0"/>
                  </a:cubicBezTo>
                  <a:cubicBezTo>
                    <a:pt x="3" y="20"/>
                    <a:pt x="0" y="43"/>
                    <a:pt x="0" y="67"/>
                  </a:cubicBezTo>
                  <a:cubicBezTo>
                    <a:pt x="0" y="149"/>
                    <a:pt x="61" y="235"/>
                    <a:pt x="123" y="235"/>
                  </a:cubicBezTo>
                  <a:cubicBezTo>
                    <a:pt x="184" y="235"/>
                    <a:pt x="245" y="149"/>
                    <a:pt x="245" y="67"/>
                  </a:cubicBezTo>
                  <a:cubicBezTo>
                    <a:pt x="245" y="43"/>
                    <a:pt x="242" y="20"/>
                    <a:pt x="2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5" name="Freeform 119"/>
            <p:cNvSpPr>
              <a:spLocks/>
            </p:cNvSpPr>
            <p:nvPr/>
          </p:nvSpPr>
          <p:spPr bwMode="black">
            <a:xfrm>
              <a:off x="579438" y="2478088"/>
              <a:ext cx="3175"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6" name="Freeform 120"/>
            <p:cNvSpPr>
              <a:spLocks/>
            </p:cNvSpPr>
            <p:nvPr/>
          </p:nvSpPr>
          <p:spPr bwMode="black">
            <a:xfrm>
              <a:off x="571500" y="2486025"/>
              <a:ext cx="7938" cy="3016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1" y="3"/>
                    <a:pt x="0" y="5"/>
                    <a:pt x="0" y="8"/>
                  </a:cubicBezTo>
                  <a:cubicBezTo>
                    <a:pt x="0" y="5"/>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7" name="Freeform 121"/>
            <p:cNvSpPr>
              <a:spLocks/>
            </p:cNvSpPr>
            <p:nvPr/>
          </p:nvSpPr>
          <p:spPr bwMode="black">
            <a:xfrm>
              <a:off x="1414463" y="2486025"/>
              <a:ext cx="12700" cy="3016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8" name="Freeform 122"/>
            <p:cNvSpPr>
              <a:spLocks/>
            </p:cNvSpPr>
            <p:nvPr/>
          </p:nvSpPr>
          <p:spPr bwMode="black">
            <a:xfrm>
              <a:off x="582613" y="2459038"/>
              <a:ext cx="7938" cy="19050"/>
            </a:xfrm>
            <a:custGeom>
              <a:avLst/>
              <a:gdLst>
                <a:gd name="T0" fmla="*/ 0 w 2"/>
                <a:gd name="T1" fmla="*/ 5 h 5"/>
                <a:gd name="T2" fmla="*/ 2 w 2"/>
                <a:gd name="T3" fmla="*/ 0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1" y="4"/>
                    <a:pt x="1" y="2"/>
                    <a:pt x="2" y="0"/>
                  </a:cubicBezTo>
                  <a:cubicBezTo>
                    <a:pt x="2" y="0"/>
                    <a:pt x="2" y="0"/>
                    <a:pt x="2" y="0"/>
                  </a:cubicBezTo>
                  <a:cubicBezTo>
                    <a:pt x="1" y="2"/>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9" name="Freeform 123"/>
            <p:cNvSpPr>
              <a:spLocks/>
            </p:cNvSpPr>
            <p:nvPr/>
          </p:nvSpPr>
          <p:spPr bwMode="black">
            <a:xfrm>
              <a:off x="1411288" y="2478088"/>
              <a:ext cx="3175" cy="793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0" name="Freeform 124"/>
            <p:cNvSpPr>
              <a:spLocks noEditPoints="1"/>
            </p:cNvSpPr>
            <p:nvPr/>
          </p:nvSpPr>
          <p:spPr bwMode="black">
            <a:xfrm>
              <a:off x="590550" y="2224088"/>
              <a:ext cx="812800" cy="344488"/>
            </a:xfrm>
            <a:custGeom>
              <a:avLst/>
              <a:gdLst>
                <a:gd name="T0" fmla="*/ 109 w 217"/>
                <a:gd name="T1" fmla="*/ 0 h 92"/>
                <a:gd name="T2" fmla="*/ 0 w 217"/>
                <a:gd name="T3" fmla="*/ 63 h 92"/>
                <a:gd name="T4" fmla="*/ 19 w 217"/>
                <a:gd name="T5" fmla="*/ 74 h 92"/>
                <a:gd name="T6" fmla="*/ 109 w 217"/>
                <a:gd name="T7" fmla="*/ 92 h 92"/>
                <a:gd name="T8" fmla="*/ 196 w 217"/>
                <a:gd name="T9" fmla="*/ 74 h 92"/>
                <a:gd name="T10" fmla="*/ 217 w 217"/>
                <a:gd name="T11" fmla="*/ 63 h 92"/>
                <a:gd name="T12" fmla="*/ 109 w 217"/>
                <a:gd name="T13" fmla="*/ 0 h 92"/>
                <a:gd name="T14" fmla="*/ 45 w 217"/>
                <a:gd name="T15" fmla="*/ 47 h 92"/>
                <a:gd name="T16" fmla="*/ 31 w 217"/>
                <a:gd name="T17" fmla="*/ 33 h 92"/>
                <a:gd name="T18" fmla="*/ 45 w 217"/>
                <a:gd name="T19" fmla="*/ 20 h 92"/>
                <a:gd name="T20" fmla="*/ 59 w 217"/>
                <a:gd name="T21" fmla="*/ 33 h 92"/>
                <a:gd name="T22" fmla="*/ 45 w 217"/>
                <a:gd name="T23" fmla="*/ 47 h 92"/>
                <a:gd name="T24" fmla="*/ 172 w 217"/>
                <a:gd name="T25" fmla="*/ 47 h 92"/>
                <a:gd name="T26" fmla="*/ 158 w 217"/>
                <a:gd name="T27" fmla="*/ 33 h 92"/>
                <a:gd name="T28" fmla="*/ 172 w 217"/>
                <a:gd name="T29" fmla="*/ 20 h 92"/>
                <a:gd name="T30" fmla="*/ 186 w 217"/>
                <a:gd name="T31" fmla="*/ 33 h 92"/>
                <a:gd name="T32" fmla="*/ 172 w 217"/>
                <a:gd name="T33"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92">
                  <a:moveTo>
                    <a:pt x="109" y="0"/>
                  </a:moveTo>
                  <a:cubicBezTo>
                    <a:pt x="49" y="0"/>
                    <a:pt x="16" y="25"/>
                    <a:pt x="0" y="63"/>
                  </a:cubicBezTo>
                  <a:cubicBezTo>
                    <a:pt x="5" y="66"/>
                    <a:pt x="11" y="70"/>
                    <a:pt x="19" y="74"/>
                  </a:cubicBezTo>
                  <a:cubicBezTo>
                    <a:pt x="39" y="83"/>
                    <a:pt x="68" y="92"/>
                    <a:pt x="109" y="92"/>
                  </a:cubicBezTo>
                  <a:cubicBezTo>
                    <a:pt x="148" y="92"/>
                    <a:pt x="177" y="83"/>
                    <a:pt x="196" y="74"/>
                  </a:cubicBezTo>
                  <a:cubicBezTo>
                    <a:pt x="205" y="70"/>
                    <a:pt x="212" y="66"/>
                    <a:pt x="217" y="63"/>
                  </a:cubicBezTo>
                  <a:cubicBezTo>
                    <a:pt x="201" y="25"/>
                    <a:pt x="168" y="0"/>
                    <a:pt x="109" y="0"/>
                  </a:cubicBezTo>
                  <a:close/>
                  <a:moveTo>
                    <a:pt x="45" y="47"/>
                  </a:moveTo>
                  <a:cubicBezTo>
                    <a:pt x="37" y="47"/>
                    <a:pt x="31" y="41"/>
                    <a:pt x="31" y="33"/>
                  </a:cubicBezTo>
                  <a:cubicBezTo>
                    <a:pt x="31" y="26"/>
                    <a:pt x="37" y="20"/>
                    <a:pt x="45" y="20"/>
                  </a:cubicBezTo>
                  <a:cubicBezTo>
                    <a:pt x="53" y="20"/>
                    <a:pt x="59" y="26"/>
                    <a:pt x="59" y="33"/>
                  </a:cubicBezTo>
                  <a:cubicBezTo>
                    <a:pt x="59" y="41"/>
                    <a:pt x="53" y="47"/>
                    <a:pt x="45" y="47"/>
                  </a:cubicBezTo>
                  <a:close/>
                  <a:moveTo>
                    <a:pt x="172" y="47"/>
                  </a:moveTo>
                  <a:cubicBezTo>
                    <a:pt x="164" y="47"/>
                    <a:pt x="158" y="41"/>
                    <a:pt x="158" y="33"/>
                  </a:cubicBezTo>
                  <a:cubicBezTo>
                    <a:pt x="158" y="26"/>
                    <a:pt x="164" y="20"/>
                    <a:pt x="172" y="20"/>
                  </a:cubicBezTo>
                  <a:cubicBezTo>
                    <a:pt x="180" y="20"/>
                    <a:pt x="186" y="26"/>
                    <a:pt x="186" y="33"/>
                  </a:cubicBezTo>
                  <a:cubicBezTo>
                    <a:pt x="186" y="41"/>
                    <a:pt x="180" y="47"/>
                    <a:pt x="17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1" name="Freeform 125"/>
            <p:cNvSpPr>
              <a:spLocks/>
            </p:cNvSpPr>
            <p:nvPr/>
          </p:nvSpPr>
          <p:spPr bwMode="black">
            <a:xfrm>
              <a:off x="1403350" y="2459038"/>
              <a:ext cx="7938" cy="19050"/>
            </a:xfrm>
            <a:custGeom>
              <a:avLst/>
              <a:gdLst>
                <a:gd name="T0" fmla="*/ 0 w 2"/>
                <a:gd name="T1" fmla="*/ 0 h 5"/>
                <a:gd name="T2" fmla="*/ 0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0" y="0"/>
                    <a:pt x="0" y="0"/>
                    <a:pt x="0" y="0"/>
                  </a:cubicBezTo>
                  <a:cubicBezTo>
                    <a:pt x="1" y="2"/>
                    <a:pt x="1" y="3"/>
                    <a:pt x="2"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2" name="Freeform 126"/>
            <p:cNvSpPr>
              <a:spLocks/>
            </p:cNvSpPr>
            <p:nvPr/>
          </p:nvSpPr>
          <p:spPr bwMode="black">
            <a:xfrm>
              <a:off x="750888" y="2006600"/>
              <a:ext cx="492125" cy="269875"/>
            </a:xfrm>
            <a:custGeom>
              <a:avLst/>
              <a:gdLst>
                <a:gd name="T0" fmla="*/ 2 w 131"/>
                <a:gd name="T1" fmla="*/ 11 h 72"/>
                <a:gd name="T2" fmla="*/ 61 w 131"/>
                <a:gd name="T3" fmla="*/ 70 h 72"/>
                <a:gd name="T4" fmla="*/ 66 w 131"/>
                <a:gd name="T5" fmla="*/ 72 h 72"/>
                <a:gd name="T6" fmla="*/ 70 w 131"/>
                <a:gd name="T7" fmla="*/ 70 h 72"/>
                <a:gd name="T8" fmla="*/ 129 w 131"/>
                <a:gd name="T9" fmla="*/ 11 h 72"/>
                <a:gd name="T10" fmla="*/ 129 w 131"/>
                <a:gd name="T11" fmla="*/ 2 h 72"/>
                <a:gd name="T12" fmla="*/ 121 w 131"/>
                <a:gd name="T13" fmla="*/ 2 h 72"/>
                <a:gd name="T14" fmla="*/ 66 w 131"/>
                <a:gd name="T15" fmla="*/ 57 h 72"/>
                <a:gd name="T16" fmla="*/ 10 w 131"/>
                <a:gd name="T17" fmla="*/ 2 h 72"/>
                <a:gd name="T18" fmla="*/ 2 w 131"/>
                <a:gd name="T19" fmla="*/ 2 h 72"/>
                <a:gd name="T20" fmla="*/ 2 w 131"/>
                <a:gd name="T21"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72">
                  <a:moveTo>
                    <a:pt x="2" y="11"/>
                  </a:moveTo>
                  <a:cubicBezTo>
                    <a:pt x="61" y="70"/>
                    <a:pt x="61" y="70"/>
                    <a:pt x="61" y="70"/>
                  </a:cubicBezTo>
                  <a:cubicBezTo>
                    <a:pt x="62" y="71"/>
                    <a:pt x="64" y="72"/>
                    <a:pt x="66" y="72"/>
                  </a:cubicBezTo>
                  <a:cubicBezTo>
                    <a:pt x="67" y="72"/>
                    <a:pt x="69" y="71"/>
                    <a:pt x="70" y="70"/>
                  </a:cubicBezTo>
                  <a:cubicBezTo>
                    <a:pt x="129" y="11"/>
                    <a:pt x="129" y="11"/>
                    <a:pt x="129" y="11"/>
                  </a:cubicBezTo>
                  <a:cubicBezTo>
                    <a:pt x="131" y="8"/>
                    <a:pt x="131" y="5"/>
                    <a:pt x="129" y="2"/>
                  </a:cubicBezTo>
                  <a:cubicBezTo>
                    <a:pt x="127" y="0"/>
                    <a:pt x="123" y="0"/>
                    <a:pt x="121" y="2"/>
                  </a:cubicBezTo>
                  <a:cubicBezTo>
                    <a:pt x="66" y="57"/>
                    <a:pt x="66" y="57"/>
                    <a:pt x="66" y="57"/>
                  </a:cubicBezTo>
                  <a:cubicBezTo>
                    <a:pt x="10" y="2"/>
                    <a:pt x="10" y="2"/>
                    <a:pt x="10" y="2"/>
                  </a:cubicBezTo>
                  <a:cubicBezTo>
                    <a:pt x="8" y="0"/>
                    <a:pt x="4" y="0"/>
                    <a:pt x="2" y="2"/>
                  </a:cubicBezTo>
                  <a:cubicBezTo>
                    <a:pt x="0" y="5"/>
                    <a:pt x="0" y="8"/>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3" name="Oval 127"/>
            <p:cNvSpPr>
              <a:spLocks noChangeArrowheads="1"/>
            </p:cNvSpPr>
            <p:nvPr/>
          </p:nvSpPr>
          <p:spPr bwMode="black">
            <a:xfrm>
              <a:off x="731838"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4" name="Oval 128"/>
            <p:cNvSpPr>
              <a:spLocks noChangeArrowheads="1"/>
            </p:cNvSpPr>
            <p:nvPr/>
          </p:nvSpPr>
          <p:spPr bwMode="black">
            <a:xfrm>
              <a:off x="1174750"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5" name="Freeform 129"/>
            <p:cNvSpPr>
              <a:spLocks/>
            </p:cNvSpPr>
            <p:nvPr/>
          </p:nvSpPr>
          <p:spPr bwMode="black">
            <a:xfrm>
              <a:off x="342900" y="2549525"/>
              <a:ext cx="404813" cy="206375"/>
            </a:xfrm>
            <a:custGeom>
              <a:avLst/>
              <a:gdLst>
                <a:gd name="T0" fmla="*/ 101 w 108"/>
                <a:gd name="T1" fmla="*/ 34 h 55"/>
                <a:gd name="T2" fmla="*/ 14 w 108"/>
                <a:gd name="T3" fmla="*/ 2 h 55"/>
                <a:gd name="T4" fmla="*/ 1 w 108"/>
                <a:gd name="T5" fmla="*/ 8 h 55"/>
                <a:gd name="T6" fmla="*/ 7 w 108"/>
                <a:gd name="T7" fmla="*/ 21 h 55"/>
                <a:gd name="T8" fmla="*/ 94 w 108"/>
                <a:gd name="T9" fmla="*/ 53 h 55"/>
                <a:gd name="T10" fmla="*/ 107 w 108"/>
                <a:gd name="T11" fmla="*/ 47 h 55"/>
                <a:gd name="T12" fmla="*/ 101 w 108"/>
                <a:gd name="T13" fmla="*/ 34 h 55"/>
              </a:gdLst>
              <a:ahLst/>
              <a:cxnLst>
                <a:cxn ang="0">
                  <a:pos x="T0" y="T1"/>
                </a:cxn>
                <a:cxn ang="0">
                  <a:pos x="T2" y="T3"/>
                </a:cxn>
                <a:cxn ang="0">
                  <a:pos x="T4" y="T5"/>
                </a:cxn>
                <a:cxn ang="0">
                  <a:pos x="T6" y="T7"/>
                </a:cxn>
                <a:cxn ang="0">
                  <a:pos x="T8" y="T9"/>
                </a:cxn>
                <a:cxn ang="0">
                  <a:pos x="T10" y="T11"/>
                </a:cxn>
                <a:cxn ang="0">
                  <a:pos x="T12" y="T13"/>
                </a:cxn>
              </a:cxnLst>
              <a:rect l="0" t="0" r="r" b="b"/>
              <a:pathLst>
                <a:path w="108" h="55">
                  <a:moveTo>
                    <a:pt x="101" y="34"/>
                  </a:moveTo>
                  <a:cubicBezTo>
                    <a:pt x="14" y="2"/>
                    <a:pt x="14" y="2"/>
                    <a:pt x="14" y="2"/>
                  </a:cubicBezTo>
                  <a:cubicBezTo>
                    <a:pt x="9" y="0"/>
                    <a:pt x="3" y="3"/>
                    <a:pt x="1" y="8"/>
                  </a:cubicBezTo>
                  <a:cubicBezTo>
                    <a:pt x="0" y="13"/>
                    <a:pt x="2" y="19"/>
                    <a:pt x="7" y="21"/>
                  </a:cubicBezTo>
                  <a:cubicBezTo>
                    <a:pt x="94" y="53"/>
                    <a:pt x="94" y="53"/>
                    <a:pt x="94" y="53"/>
                  </a:cubicBezTo>
                  <a:cubicBezTo>
                    <a:pt x="99" y="55"/>
                    <a:pt x="105" y="52"/>
                    <a:pt x="107" y="47"/>
                  </a:cubicBezTo>
                  <a:cubicBezTo>
                    <a:pt x="108" y="42"/>
                    <a:pt x="106" y="36"/>
                    <a:pt x="10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6" name="Freeform 130"/>
            <p:cNvSpPr>
              <a:spLocks/>
            </p:cNvSpPr>
            <p:nvPr/>
          </p:nvSpPr>
          <p:spPr bwMode="black">
            <a:xfrm>
              <a:off x="390525" y="3063875"/>
              <a:ext cx="409575" cy="201613"/>
            </a:xfrm>
            <a:custGeom>
              <a:avLst/>
              <a:gdLst>
                <a:gd name="T0" fmla="*/ 95 w 109"/>
                <a:gd name="T1" fmla="*/ 2 h 54"/>
                <a:gd name="T2" fmla="*/ 8 w 109"/>
                <a:gd name="T3" fmla="*/ 34 h 54"/>
                <a:gd name="T4" fmla="*/ 2 w 109"/>
                <a:gd name="T5" fmla="*/ 47 h 54"/>
                <a:gd name="T6" fmla="*/ 15 w 109"/>
                <a:gd name="T7" fmla="*/ 53 h 54"/>
                <a:gd name="T8" fmla="*/ 102 w 109"/>
                <a:gd name="T9" fmla="*/ 20 h 54"/>
                <a:gd name="T10" fmla="*/ 107 w 109"/>
                <a:gd name="T11" fmla="*/ 8 h 54"/>
                <a:gd name="T12" fmla="*/ 95 w 109"/>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95" y="2"/>
                  </a:moveTo>
                  <a:cubicBezTo>
                    <a:pt x="8" y="34"/>
                    <a:pt x="8" y="34"/>
                    <a:pt x="8" y="34"/>
                  </a:cubicBezTo>
                  <a:cubicBezTo>
                    <a:pt x="3" y="36"/>
                    <a:pt x="0" y="41"/>
                    <a:pt x="2" y="47"/>
                  </a:cubicBezTo>
                  <a:cubicBezTo>
                    <a:pt x="4" y="52"/>
                    <a:pt x="10" y="54"/>
                    <a:pt x="15" y="53"/>
                  </a:cubicBezTo>
                  <a:cubicBezTo>
                    <a:pt x="102" y="20"/>
                    <a:pt x="102" y="20"/>
                    <a:pt x="102" y="20"/>
                  </a:cubicBezTo>
                  <a:cubicBezTo>
                    <a:pt x="107" y="19"/>
                    <a:pt x="109" y="13"/>
                    <a:pt x="107" y="8"/>
                  </a:cubicBezTo>
                  <a:cubicBezTo>
                    <a:pt x="106" y="2"/>
                    <a:pt x="100" y="0"/>
                    <a:pt x="9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7" name="Freeform 131"/>
            <p:cNvSpPr>
              <a:spLocks/>
            </p:cNvSpPr>
            <p:nvPr/>
          </p:nvSpPr>
          <p:spPr bwMode="black">
            <a:xfrm>
              <a:off x="307975" y="2882900"/>
              <a:ext cx="428625" cy="76200"/>
            </a:xfrm>
            <a:custGeom>
              <a:avLst/>
              <a:gdLst>
                <a:gd name="T0" fmla="*/ 104 w 114"/>
                <a:gd name="T1" fmla="*/ 0 h 20"/>
                <a:gd name="T2" fmla="*/ 10 w 114"/>
                <a:gd name="T3" fmla="*/ 0 h 20"/>
                <a:gd name="T4" fmla="*/ 0 w 114"/>
                <a:gd name="T5" fmla="*/ 10 h 20"/>
                <a:gd name="T6" fmla="*/ 10 w 114"/>
                <a:gd name="T7" fmla="*/ 20 h 20"/>
                <a:gd name="T8" fmla="*/ 104 w 114"/>
                <a:gd name="T9" fmla="*/ 20 h 20"/>
                <a:gd name="T10" fmla="*/ 114 w 114"/>
                <a:gd name="T11" fmla="*/ 10 h 20"/>
                <a:gd name="T12" fmla="*/ 104 w 1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4" y="0"/>
                  </a:moveTo>
                  <a:cubicBezTo>
                    <a:pt x="10" y="0"/>
                    <a:pt x="10" y="0"/>
                    <a:pt x="10" y="0"/>
                  </a:cubicBezTo>
                  <a:cubicBezTo>
                    <a:pt x="5" y="0"/>
                    <a:pt x="0" y="4"/>
                    <a:pt x="0" y="10"/>
                  </a:cubicBezTo>
                  <a:cubicBezTo>
                    <a:pt x="0" y="15"/>
                    <a:pt x="5" y="20"/>
                    <a:pt x="10" y="20"/>
                  </a:cubicBezTo>
                  <a:cubicBezTo>
                    <a:pt x="104" y="20"/>
                    <a:pt x="104" y="20"/>
                    <a:pt x="104" y="20"/>
                  </a:cubicBezTo>
                  <a:cubicBezTo>
                    <a:pt x="110" y="20"/>
                    <a:pt x="114" y="15"/>
                    <a:pt x="114" y="10"/>
                  </a:cubicBezTo>
                  <a:cubicBezTo>
                    <a:pt x="114" y="4"/>
                    <a:pt x="110"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8" name="Freeform 132"/>
            <p:cNvSpPr>
              <a:spLocks/>
            </p:cNvSpPr>
            <p:nvPr/>
          </p:nvSpPr>
          <p:spPr bwMode="black">
            <a:xfrm>
              <a:off x="1246188" y="2549525"/>
              <a:ext cx="409575" cy="206375"/>
            </a:xfrm>
            <a:custGeom>
              <a:avLst/>
              <a:gdLst>
                <a:gd name="T0" fmla="*/ 14 w 109"/>
                <a:gd name="T1" fmla="*/ 53 h 55"/>
                <a:gd name="T2" fmla="*/ 101 w 109"/>
                <a:gd name="T3" fmla="*/ 21 h 55"/>
                <a:gd name="T4" fmla="*/ 107 w 109"/>
                <a:gd name="T5" fmla="*/ 8 h 55"/>
                <a:gd name="T6" fmla="*/ 94 w 109"/>
                <a:gd name="T7" fmla="*/ 2 h 55"/>
                <a:gd name="T8" fmla="*/ 7 w 109"/>
                <a:gd name="T9" fmla="*/ 34 h 55"/>
                <a:gd name="T10" fmla="*/ 2 w 109"/>
                <a:gd name="T11" fmla="*/ 47 h 55"/>
                <a:gd name="T12" fmla="*/ 14 w 109"/>
                <a:gd name="T13" fmla="*/ 53 h 55"/>
              </a:gdLst>
              <a:ahLst/>
              <a:cxnLst>
                <a:cxn ang="0">
                  <a:pos x="T0" y="T1"/>
                </a:cxn>
                <a:cxn ang="0">
                  <a:pos x="T2" y="T3"/>
                </a:cxn>
                <a:cxn ang="0">
                  <a:pos x="T4" y="T5"/>
                </a:cxn>
                <a:cxn ang="0">
                  <a:pos x="T6" y="T7"/>
                </a:cxn>
                <a:cxn ang="0">
                  <a:pos x="T8" y="T9"/>
                </a:cxn>
                <a:cxn ang="0">
                  <a:pos x="T10" y="T11"/>
                </a:cxn>
                <a:cxn ang="0">
                  <a:pos x="T12" y="T13"/>
                </a:cxn>
              </a:cxnLst>
              <a:rect l="0" t="0" r="r" b="b"/>
              <a:pathLst>
                <a:path w="109" h="55">
                  <a:moveTo>
                    <a:pt x="14" y="53"/>
                  </a:moveTo>
                  <a:cubicBezTo>
                    <a:pt x="101" y="21"/>
                    <a:pt x="101" y="21"/>
                    <a:pt x="101" y="21"/>
                  </a:cubicBezTo>
                  <a:cubicBezTo>
                    <a:pt x="106" y="19"/>
                    <a:pt x="109" y="13"/>
                    <a:pt x="107" y="8"/>
                  </a:cubicBezTo>
                  <a:cubicBezTo>
                    <a:pt x="105" y="3"/>
                    <a:pt x="99" y="0"/>
                    <a:pt x="94" y="2"/>
                  </a:cubicBezTo>
                  <a:cubicBezTo>
                    <a:pt x="7" y="34"/>
                    <a:pt x="7" y="34"/>
                    <a:pt x="7" y="34"/>
                  </a:cubicBezTo>
                  <a:cubicBezTo>
                    <a:pt x="2" y="36"/>
                    <a:pt x="0" y="42"/>
                    <a:pt x="2" y="47"/>
                  </a:cubicBezTo>
                  <a:cubicBezTo>
                    <a:pt x="3" y="52"/>
                    <a:pt x="9" y="55"/>
                    <a:pt x="14"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19" name="Freeform 133"/>
            <p:cNvSpPr>
              <a:spLocks/>
            </p:cNvSpPr>
            <p:nvPr/>
          </p:nvSpPr>
          <p:spPr bwMode="black">
            <a:xfrm>
              <a:off x="1193800" y="3063875"/>
              <a:ext cx="409575" cy="201613"/>
            </a:xfrm>
            <a:custGeom>
              <a:avLst/>
              <a:gdLst>
                <a:gd name="T0" fmla="*/ 8 w 109"/>
                <a:gd name="T1" fmla="*/ 20 h 54"/>
                <a:gd name="T2" fmla="*/ 94 w 109"/>
                <a:gd name="T3" fmla="*/ 53 h 54"/>
                <a:gd name="T4" fmla="*/ 107 w 109"/>
                <a:gd name="T5" fmla="*/ 47 h 54"/>
                <a:gd name="T6" fmla="*/ 101 w 109"/>
                <a:gd name="T7" fmla="*/ 34 h 54"/>
                <a:gd name="T8" fmla="*/ 14 w 109"/>
                <a:gd name="T9" fmla="*/ 2 h 54"/>
                <a:gd name="T10" fmla="*/ 2 w 109"/>
                <a:gd name="T11" fmla="*/ 8 h 54"/>
                <a:gd name="T12" fmla="*/ 8 w 109"/>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8" y="20"/>
                  </a:moveTo>
                  <a:cubicBezTo>
                    <a:pt x="94" y="53"/>
                    <a:pt x="94" y="53"/>
                    <a:pt x="94" y="53"/>
                  </a:cubicBezTo>
                  <a:cubicBezTo>
                    <a:pt x="99" y="54"/>
                    <a:pt x="105" y="52"/>
                    <a:pt x="107" y="47"/>
                  </a:cubicBezTo>
                  <a:cubicBezTo>
                    <a:pt x="109" y="41"/>
                    <a:pt x="106" y="36"/>
                    <a:pt x="101" y="34"/>
                  </a:cubicBezTo>
                  <a:cubicBezTo>
                    <a:pt x="14" y="2"/>
                    <a:pt x="14" y="2"/>
                    <a:pt x="14" y="2"/>
                  </a:cubicBezTo>
                  <a:cubicBezTo>
                    <a:pt x="9" y="0"/>
                    <a:pt x="4" y="2"/>
                    <a:pt x="2" y="8"/>
                  </a:cubicBezTo>
                  <a:cubicBezTo>
                    <a:pt x="0" y="13"/>
                    <a:pt x="2" y="19"/>
                    <a:pt x="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20" name="Freeform 134"/>
            <p:cNvSpPr>
              <a:spLocks/>
            </p:cNvSpPr>
            <p:nvPr/>
          </p:nvSpPr>
          <p:spPr bwMode="black">
            <a:xfrm>
              <a:off x="1257300" y="2882900"/>
              <a:ext cx="428625" cy="76200"/>
            </a:xfrm>
            <a:custGeom>
              <a:avLst/>
              <a:gdLst>
                <a:gd name="T0" fmla="*/ 10 w 114"/>
                <a:gd name="T1" fmla="*/ 20 h 20"/>
                <a:gd name="T2" fmla="*/ 104 w 114"/>
                <a:gd name="T3" fmla="*/ 20 h 20"/>
                <a:gd name="T4" fmla="*/ 114 w 114"/>
                <a:gd name="T5" fmla="*/ 10 h 20"/>
                <a:gd name="T6" fmla="*/ 104 w 114"/>
                <a:gd name="T7" fmla="*/ 0 h 20"/>
                <a:gd name="T8" fmla="*/ 10 w 114"/>
                <a:gd name="T9" fmla="*/ 0 h 20"/>
                <a:gd name="T10" fmla="*/ 0 w 114"/>
                <a:gd name="T11" fmla="*/ 10 h 20"/>
                <a:gd name="T12" fmla="*/ 10 w 11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 y="20"/>
                  </a:moveTo>
                  <a:cubicBezTo>
                    <a:pt x="104" y="20"/>
                    <a:pt x="104" y="20"/>
                    <a:pt x="104" y="20"/>
                  </a:cubicBezTo>
                  <a:cubicBezTo>
                    <a:pt x="109" y="20"/>
                    <a:pt x="114" y="15"/>
                    <a:pt x="114" y="10"/>
                  </a:cubicBezTo>
                  <a:cubicBezTo>
                    <a:pt x="114" y="4"/>
                    <a:pt x="109" y="0"/>
                    <a:pt x="104" y="0"/>
                  </a:cubicBezTo>
                  <a:cubicBezTo>
                    <a:pt x="10" y="0"/>
                    <a:pt x="10" y="0"/>
                    <a:pt x="10" y="0"/>
                  </a:cubicBezTo>
                  <a:cubicBezTo>
                    <a:pt x="4" y="0"/>
                    <a:pt x="0" y="4"/>
                    <a:pt x="0" y="10"/>
                  </a:cubicBezTo>
                  <a:cubicBezTo>
                    <a:pt x="0" y="15"/>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grpSp>
      <p:grpSp>
        <p:nvGrpSpPr>
          <p:cNvPr id="85" name="Group 84"/>
          <p:cNvGrpSpPr/>
          <p:nvPr/>
        </p:nvGrpSpPr>
        <p:grpSpPr bwMode="black">
          <a:xfrm>
            <a:off x="6986281" y="2375105"/>
            <a:ext cx="193239" cy="197641"/>
            <a:chOff x="307975" y="1987550"/>
            <a:chExt cx="1377950" cy="1409701"/>
          </a:xfrm>
          <a:solidFill>
            <a:srgbClr val="FFFFFF"/>
          </a:solidFill>
        </p:grpSpPr>
        <p:sp>
          <p:nvSpPr>
            <p:cNvPr id="86" name="Freeform 118"/>
            <p:cNvSpPr>
              <a:spLocks/>
            </p:cNvSpPr>
            <p:nvPr/>
          </p:nvSpPr>
          <p:spPr bwMode="black">
            <a:xfrm>
              <a:off x="538163" y="2516188"/>
              <a:ext cx="917575" cy="881063"/>
            </a:xfrm>
            <a:custGeom>
              <a:avLst/>
              <a:gdLst>
                <a:gd name="T0" fmla="*/ 237 w 245"/>
                <a:gd name="T1" fmla="*/ 0 h 235"/>
                <a:gd name="T2" fmla="*/ 218 w 245"/>
                <a:gd name="T3" fmla="*/ 10 h 235"/>
                <a:gd name="T4" fmla="*/ 131 w 245"/>
                <a:gd name="T5" fmla="*/ 30 h 235"/>
                <a:gd name="T6" fmla="*/ 131 w 245"/>
                <a:gd name="T7" fmla="*/ 201 h 235"/>
                <a:gd name="T8" fmla="*/ 115 w 245"/>
                <a:gd name="T9" fmla="*/ 201 h 235"/>
                <a:gd name="T10" fmla="*/ 115 w 245"/>
                <a:gd name="T11" fmla="*/ 30 h 235"/>
                <a:gd name="T12" fmla="*/ 27 w 245"/>
                <a:gd name="T13" fmla="*/ 10 h 235"/>
                <a:gd name="T14" fmla="*/ 9 w 245"/>
                <a:gd name="T15" fmla="*/ 0 h 235"/>
                <a:gd name="T16" fmla="*/ 0 w 245"/>
                <a:gd name="T17" fmla="*/ 67 h 235"/>
                <a:gd name="T18" fmla="*/ 123 w 245"/>
                <a:gd name="T19" fmla="*/ 235 h 235"/>
                <a:gd name="T20" fmla="*/ 245 w 245"/>
                <a:gd name="T21" fmla="*/ 67 h 235"/>
                <a:gd name="T22" fmla="*/ 237 w 245"/>
                <a:gd name="T23"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235">
                  <a:moveTo>
                    <a:pt x="237" y="0"/>
                  </a:moveTo>
                  <a:cubicBezTo>
                    <a:pt x="232" y="3"/>
                    <a:pt x="226" y="7"/>
                    <a:pt x="218" y="10"/>
                  </a:cubicBezTo>
                  <a:cubicBezTo>
                    <a:pt x="198" y="20"/>
                    <a:pt x="169" y="29"/>
                    <a:pt x="131" y="30"/>
                  </a:cubicBezTo>
                  <a:cubicBezTo>
                    <a:pt x="131" y="201"/>
                    <a:pt x="131" y="201"/>
                    <a:pt x="131" y="201"/>
                  </a:cubicBezTo>
                  <a:cubicBezTo>
                    <a:pt x="115" y="201"/>
                    <a:pt x="115" y="201"/>
                    <a:pt x="115" y="201"/>
                  </a:cubicBezTo>
                  <a:cubicBezTo>
                    <a:pt x="115" y="30"/>
                    <a:pt x="115" y="30"/>
                    <a:pt x="115" y="30"/>
                  </a:cubicBezTo>
                  <a:cubicBezTo>
                    <a:pt x="76" y="29"/>
                    <a:pt x="47" y="20"/>
                    <a:pt x="27" y="10"/>
                  </a:cubicBezTo>
                  <a:cubicBezTo>
                    <a:pt x="19" y="7"/>
                    <a:pt x="13" y="3"/>
                    <a:pt x="9" y="0"/>
                  </a:cubicBezTo>
                  <a:cubicBezTo>
                    <a:pt x="3" y="20"/>
                    <a:pt x="0" y="43"/>
                    <a:pt x="0" y="67"/>
                  </a:cubicBezTo>
                  <a:cubicBezTo>
                    <a:pt x="0" y="149"/>
                    <a:pt x="61" y="235"/>
                    <a:pt x="123" y="235"/>
                  </a:cubicBezTo>
                  <a:cubicBezTo>
                    <a:pt x="184" y="235"/>
                    <a:pt x="245" y="149"/>
                    <a:pt x="245" y="67"/>
                  </a:cubicBezTo>
                  <a:cubicBezTo>
                    <a:pt x="245" y="43"/>
                    <a:pt x="242" y="20"/>
                    <a:pt x="2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87" name="Freeform 119"/>
            <p:cNvSpPr>
              <a:spLocks/>
            </p:cNvSpPr>
            <p:nvPr/>
          </p:nvSpPr>
          <p:spPr bwMode="black">
            <a:xfrm>
              <a:off x="579438" y="2478088"/>
              <a:ext cx="3175"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88" name="Freeform 120"/>
            <p:cNvSpPr>
              <a:spLocks/>
            </p:cNvSpPr>
            <p:nvPr/>
          </p:nvSpPr>
          <p:spPr bwMode="black">
            <a:xfrm>
              <a:off x="571500" y="2486025"/>
              <a:ext cx="7938" cy="3016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1" y="3"/>
                    <a:pt x="0" y="5"/>
                    <a:pt x="0" y="8"/>
                  </a:cubicBezTo>
                  <a:cubicBezTo>
                    <a:pt x="0" y="5"/>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89" name="Freeform 121"/>
            <p:cNvSpPr>
              <a:spLocks/>
            </p:cNvSpPr>
            <p:nvPr/>
          </p:nvSpPr>
          <p:spPr bwMode="black">
            <a:xfrm>
              <a:off x="1414463" y="2486025"/>
              <a:ext cx="12700" cy="3016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0" name="Freeform 122"/>
            <p:cNvSpPr>
              <a:spLocks/>
            </p:cNvSpPr>
            <p:nvPr/>
          </p:nvSpPr>
          <p:spPr bwMode="black">
            <a:xfrm>
              <a:off x="582613" y="2459038"/>
              <a:ext cx="7938" cy="19050"/>
            </a:xfrm>
            <a:custGeom>
              <a:avLst/>
              <a:gdLst>
                <a:gd name="T0" fmla="*/ 0 w 2"/>
                <a:gd name="T1" fmla="*/ 5 h 5"/>
                <a:gd name="T2" fmla="*/ 2 w 2"/>
                <a:gd name="T3" fmla="*/ 0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1" y="4"/>
                    <a:pt x="1" y="2"/>
                    <a:pt x="2" y="0"/>
                  </a:cubicBezTo>
                  <a:cubicBezTo>
                    <a:pt x="2" y="0"/>
                    <a:pt x="2" y="0"/>
                    <a:pt x="2" y="0"/>
                  </a:cubicBezTo>
                  <a:cubicBezTo>
                    <a:pt x="1" y="2"/>
                    <a:pt x="1"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1" name="Freeform 123"/>
            <p:cNvSpPr>
              <a:spLocks/>
            </p:cNvSpPr>
            <p:nvPr/>
          </p:nvSpPr>
          <p:spPr bwMode="black">
            <a:xfrm>
              <a:off x="1411288" y="2478088"/>
              <a:ext cx="3175" cy="793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2" name="Freeform 124"/>
            <p:cNvSpPr>
              <a:spLocks noEditPoints="1"/>
            </p:cNvSpPr>
            <p:nvPr/>
          </p:nvSpPr>
          <p:spPr bwMode="black">
            <a:xfrm>
              <a:off x="590550" y="2224088"/>
              <a:ext cx="812800" cy="344488"/>
            </a:xfrm>
            <a:custGeom>
              <a:avLst/>
              <a:gdLst>
                <a:gd name="T0" fmla="*/ 109 w 217"/>
                <a:gd name="T1" fmla="*/ 0 h 92"/>
                <a:gd name="T2" fmla="*/ 0 w 217"/>
                <a:gd name="T3" fmla="*/ 63 h 92"/>
                <a:gd name="T4" fmla="*/ 19 w 217"/>
                <a:gd name="T5" fmla="*/ 74 h 92"/>
                <a:gd name="T6" fmla="*/ 109 w 217"/>
                <a:gd name="T7" fmla="*/ 92 h 92"/>
                <a:gd name="T8" fmla="*/ 196 w 217"/>
                <a:gd name="T9" fmla="*/ 74 h 92"/>
                <a:gd name="T10" fmla="*/ 217 w 217"/>
                <a:gd name="T11" fmla="*/ 63 h 92"/>
                <a:gd name="T12" fmla="*/ 109 w 217"/>
                <a:gd name="T13" fmla="*/ 0 h 92"/>
                <a:gd name="T14" fmla="*/ 45 w 217"/>
                <a:gd name="T15" fmla="*/ 47 h 92"/>
                <a:gd name="T16" fmla="*/ 31 w 217"/>
                <a:gd name="T17" fmla="*/ 33 h 92"/>
                <a:gd name="T18" fmla="*/ 45 w 217"/>
                <a:gd name="T19" fmla="*/ 20 h 92"/>
                <a:gd name="T20" fmla="*/ 59 w 217"/>
                <a:gd name="T21" fmla="*/ 33 h 92"/>
                <a:gd name="T22" fmla="*/ 45 w 217"/>
                <a:gd name="T23" fmla="*/ 47 h 92"/>
                <a:gd name="T24" fmla="*/ 172 w 217"/>
                <a:gd name="T25" fmla="*/ 47 h 92"/>
                <a:gd name="T26" fmla="*/ 158 w 217"/>
                <a:gd name="T27" fmla="*/ 33 h 92"/>
                <a:gd name="T28" fmla="*/ 172 w 217"/>
                <a:gd name="T29" fmla="*/ 20 h 92"/>
                <a:gd name="T30" fmla="*/ 186 w 217"/>
                <a:gd name="T31" fmla="*/ 33 h 92"/>
                <a:gd name="T32" fmla="*/ 172 w 217"/>
                <a:gd name="T33"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7" h="92">
                  <a:moveTo>
                    <a:pt x="109" y="0"/>
                  </a:moveTo>
                  <a:cubicBezTo>
                    <a:pt x="49" y="0"/>
                    <a:pt x="16" y="25"/>
                    <a:pt x="0" y="63"/>
                  </a:cubicBezTo>
                  <a:cubicBezTo>
                    <a:pt x="5" y="66"/>
                    <a:pt x="11" y="70"/>
                    <a:pt x="19" y="74"/>
                  </a:cubicBezTo>
                  <a:cubicBezTo>
                    <a:pt x="39" y="83"/>
                    <a:pt x="68" y="92"/>
                    <a:pt x="109" y="92"/>
                  </a:cubicBezTo>
                  <a:cubicBezTo>
                    <a:pt x="148" y="92"/>
                    <a:pt x="177" y="83"/>
                    <a:pt x="196" y="74"/>
                  </a:cubicBezTo>
                  <a:cubicBezTo>
                    <a:pt x="205" y="70"/>
                    <a:pt x="212" y="66"/>
                    <a:pt x="217" y="63"/>
                  </a:cubicBezTo>
                  <a:cubicBezTo>
                    <a:pt x="201" y="25"/>
                    <a:pt x="168" y="0"/>
                    <a:pt x="109" y="0"/>
                  </a:cubicBezTo>
                  <a:close/>
                  <a:moveTo>
                    <a:pt x="45" y="47"/>
                  </a:moveTo>
                  <a:cubicBezTo>
                    <a:pt x="37" y="47"/>
                    <a:pt x="31" y="41"/>
                    <a:pt x="31" y="33"/>
                  </a:cubicBezTo>
                  <a:cubicBezTo>
                    <a:pt x="31" y="26"/>
                    <a:pt x="37" y="20"/>
                    <a:pt x="45" y="20"/>
                  </a:cubicBezTo>
                  <a:cubicBezTo>
                    <a:pt x="53" y="20"/>
                    <a:pt x="59" y="26"/>
                    <a:pt x="59" y="33"/>
                  </a:cubicBezTo>
                  <a:cubicBezTo>
                    <a:pt x="59" y="41"/>
                    <a:pt x="53" y="47"/>
                    <a:pt x="45" y="47"/>
                  </a:cubicBezTo>
                  <a:close/>
                  <a:moveTo>
                    <a:pt x="172" y="47"/>
                  </a:moveTo>
                  <a:cubicBezTo>
                    <a:pt x="164" y="47"/>
                    <a:pt x="158" y="41"/>
                    <a:pt x="158" y="33"/>
                  </a:cubicBezTo>
                  <a:cubicBezTo>
                    <a:pt x="158" y="26"/>
                    <a:pt x="164" y="20"/>
                    <a:pt x="172" y="20"/>
                  </a:cubicBezTo>
                  <a:cubicBezTo>
                    <a:pt x="180" y="20"/>
                    <a:pt x="186" y="26"/>
                    <a:pt x="186" y="33"/>
                  </a:cubicBezTo>
                  <a:cubicBezTo>
                    <a:pt x="186" y="41"/>
                    <a:pt x="180" y="47"/>
                    <a:pt x="17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3" name="Freeform 125"/>
            <p:cNvSpPr>
              <a:spLocks/>
            </p:cNvSpPr>
            <p:nvPr/>
          </p:nvSpPr>
          <p:spPr bwMode="black">
            <a:xfrm>
              <a:off x="1403350" y="2459038"/>
              <a:ext cx="7938" cy="19050"/>
            </a:xfrm>
            <a:custGeom>
              <a:avLst/>
              <a:gdLst>
                <a:gd name="T0" fmla="*/ 0 w 2"/>
                <a:gd name="T1" fmla="*/ 0 h 5"/>
                <a:gd name="T2" fmla="*/ 0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0" y="0"/>
                    <a:pt x="0" y="0"/>
                    <a:pt x="0" y="0"/>
                  </a:cubicBezTo>
                  <a:cubicBezTo>
                    <a:pt x="1" y="2"/>
                    <a:pt x="1" y="3"/>
                    <a:pt x="2"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4" name="Freeform 126"/>
            <p:cNvSpPr>
              <a:spLocks/>
            </p:cNvSpPr>
            <p:nvPr/>
          </p:nvSpPr>
          <p:spPr bwMode="black">
            <a:xfrm>
              <a:off x="750888" y="2006600"/>
              <a:ext cx="492125" cy="269875"/>
            </a:xfrm>
            <a:custGeom>
              <a:avLst/>
              <a:gdLst>
                <a:gd name="T0" fmla="*/ 2 w 131"/>
                <a:gd name="T1" fmla="*/ 11 h 72"/>
                <a:gd name="T2" fmla="*/ 61 w 131"/>
                <a:gd name="T3" fmla="*/ 70 h 72"/>
                <a:gd name="T4" fmla="*/ 66 w 131"/>
                <a:gd name="T5" fmla="*/ 72 h 72"/>
                <a:gd name="T6" fmla="*/ 70 w 131"/>
                <a:gd name="T7" fmla="*/ 70 h 72"/>
                <a:gd name="T8" fmla="*/ 129 w 131"/>
                <a:gd name="T9" fmla="*/ 11 h 72"/>
                <a:gd name="T10" fmla="*/ 129 w 131"/>
                <a:gd name="T11" fmla="*/ 2 h 72"/>
                <a:gd name="T12" fmla="*/ 121 w 131"/>
                <a:gd name="T13" fmla="*/ 2 h 72"/>
                <a:gd name="T14" fmla="*/ 66 w 131"/>
                <a:gd name="T15" fmla="*/ 57 h 72"/>
                <a:gd name="T16" fmla="*/ 10 w 131"/>
                <a:gd name="T17" fmla="*/ 2 h 72"/>
                <a:gd name="T18" fmla="*/ 2 w 131"/>
                <a:gd name="T19" fmla="*/ 2 h 72"/>
                <a:gd name="T20" fmla="*/ 2 w 131"/>
                <a:gd name="T21"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72">
                  <a:moveTo>
                    <a:pt x="2" y="11"/>
                  </a:moveTo>
                  <a:cubicBezTo>
                    <a:pt x="61" y="70"/>
                    <a:pt x="61" y="70"/>
                    <a:pt x="61" y="70"/>
                  </a:cubicBezTo>
                  <a:cubicBezTo>
                    <a:pt x="62" y="71"/>
                    <a:pt x="64" y="72"/>
                    <a:pt x="66" y="72"/>
                  </a:cubicBezTo>
                  <a:cubicBezTo>
                    <a:pt x="67" y="72"/>
                    <a:pt x="69" y="71"/>
                    <a:pt x="70" y="70"/>
                  </a:cubicBezTo>
                  <a:cubicBezTo>
                    <a:pt x="129" y="11"/>
                    <a:pt x="129" y="11"/>
                    <a:pt x="129" y="11"/>
                  </a:cubicBezTo>
                  <a:cubicBezTo>
                    <a:pt x="131" y="8"/>
                    <a:pt x="131" y="5"/>
                    <a:pt x="129" y="2"/>
                  </a:cubicBezTo>
                  <a:cubicBezTo>
                    <a:pt x="127" y="0"/>
                    <a:pt x="123" y="0"/>
                    <a:pt x="121" y="2"/>
                  </a:cubicBezTo>
                  <a:cubicBezTo>
                    <a:pt x="66" y="57"/>
                    <a:pt x="66" y="57"/>
                    <a:pt x="66" y="57"/>
                  </a:cubicBezTo>
                  <a:cubicBezTo>
                    <a:pt x="10" y="2"/>
                    <a:pt x="10" y="2"/>
                    <a:pt x="10" y="2"/>
                  </a:cubicBezTo>
                  <a:cubicBezTo>
                    <a:pt x="8" y="0"/>
                    <a:pt x="4" y="0"/>
                    <a:pt x="2" y="2"/>
                  </a:cubicBezTo>
                  <a:cubicBezTo>
                    <a:pt x="0" y="5"/>
                    <a:pt x="0" y="8"/>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5" name="Oval 127"/>
            <p:cNvSpPr>
              <a:spLocks noChangeArrowheads="1"/>
            </p:cNvSpPr>
            <p:nvPr/>
          </p:nvSpPr>
          <p:spPr bwMode="black">
            <a:xfrm>
              <a:off x="731838"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6" name="Oval 128"/>
            <p:cNvSpPr>
              <a:spLocks noChangeArrowheads="1"/>
            </p:cNvSpPr>
            <p:nvPr/>
          </p:nvSpPr>
          <p:spPr bwMode="black">
            <a:xfrm>
              <a:off x="1174750" y="1987550"/>
              <a:ext cx="87313"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7" name="Freeform 129"/>
            <p:cNvSpPr>
              <a:spLocks/>
            </p:cNvSpPr>
            <p:nvPr/>
          </p:nvSpPr>
          <p:spPr bwMode="black">
            <a:xfrm>
              <a:off x="342900" y="2549525"/>
              <a:ext cx="404813" cy="206375"/>
            </a:xfrm>
            <a:custGeom>
              <a:avLst/>
              <a:gdLst>
                <a:gd name="T0" fmla="*/ 101 w 108"/>
                <a:gd name="T1" fmla="*/ 34 h 55"/>
                <a:gd name="T2" fmla="*/ 14 w 108"/>
                <a:gd name="T3" fmla="*/ 2 h 55"/>
                <a:gd name="T4" fmla="*/ 1 w 108"/>
                <a:gd name="T5" fmla="*/ 8 h 55"/>
                <a:gd name="T6" fmla="*/ 7 w 108"/>
                <a:gd name="T7" fmla="*/ 21 h 55"/>
                <a:gd name="T8" fmla="*/ 94 w 108"/>
                <a:gd name="T9" fmla="*/ 53 h 55"/>
                <a:gd name="T10" fmla="*/ 107 w 108"/>
                <a:gd name="T11" fmla="*/ 47 h 55"/>
                <a:gd name="T12" fmla="*/ 101 w 108"/>
                <a:gd name="T13" fmla="*/ 34 h 55"/>
              </a:gdLst>
              <a:ahLst/>
              <a:cxnLst>
                <a:cxn ang="0">
                  <a:pos x="T0" y="T1"/>
                </a:cxn>
                <a:cxn ang="0">
                  <a:pos x="T2" y="T3"/>
                </a:cxn>
                <a:cxn ang="0">
                  <a:pos x="T4" y="T5"/>
                </a:cxn>
                <a:cxn ang="0">
                  <a:pos x="T6" y="T7"/>
                </a:cxn>
                <a:cxn ang="0">
                  <a:pos x="T8" y="T9"/>
                </a:cxn>
                <a:cxn ang="0">
                  <a:pos x="T10" y="T11"/>
                </a:cxn>
                <a:cxn ang="0">
                  <a:pos x="T12" y="T13"/>
                </a:cxn>
              </a:cxnLst>
              <a:rect l="0" t="0" r="r" b="b"/>
              <a:pathLst>
                <a:path w="108" h="55">
                  <a:moveTo>
                    <a:pt x="101" y="34"/>
                  </a:moveTo>
                  <a:cubicBezTo>
                    <a:pt x="14" y="2"/>
                    <a:pt x="14" y="2"/>
                    <a:pt x="14" y="2"/>
                  </a:cubicBezTo>
                  <a:cubicBezTo>
                    <a:pt x="9" y="0"/>
                    <a:pt x="3" y="3"/>
                    <a:pt x="1" y="8"/>
                  </a:cubicBezTo>
                  <a:cubicBezTo>
                    <a:pt x="0" y="13"/>
                    <a:pt x="2" y="19"/>
                    <a:pt x="7" y="21"/>
                  </a:cubicBezTo>
                  <a:cubicBezTo>
                    <a:pt x="94" y="53"/>
                    <a:pt x="94" y="53"/>
                    <a:pt x="94" y="53"/>
                  </a:cubicBezTo>
                  <a:cubicBezTo>
                    <a:pt x="99" y="55"/>
                    <a:pt x="105" y="52"/>
                    <a:pt x="107" y="47"/>
                  </a:cubicBezTo>
                  <a:cubicBezTo>
                    <a:pt x="108" y="42"/>
                    <a:pt x="106" y="36"/>
                    <a:pt x="10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8" name="Freeform 130"/>
            <p:cNvSpPr>
              <a:spLocks/>
            </p:cNvSpPr>
            <p:nvPr/>
          </p:nvSpPr>
          <p:spPr bwMode="black">
            <a:xfrm>
              <a:off x="390525" y="3063875"/>
              <a:ext cx="409575" cy="201613"/>
            </a:xfrm>
            <a:custGeom>
              <a:avLst/>
              <a:gdLst>
                <a:gd name="T0" fmla="*/ 95 w 109"/>
                <a:gd name="T1" fmla="*/ 2 h 54"/>
                <a:gd name="T2" fmla="*/ 8 w 109"/>
                <a:gd name="T3" fmla="*/ 34 h 54"/>
                <a:gd name="T4" fmla="*/ 2 w 109"/>
                <a:gd name="T5" fmla="*/ 47 h 54"/>
                <a:gd name="T6" fmla="*/ 15 w 109"/>
                <a:gd name="T7" fmla="*/ 53 h 54"/>
                <a:gd name="T8" fmla="*/ 102 w 109"/>
                <a:gd name="T9" fmla="*/ 20 h 54"/>
                <a:gd name="T10" fmla="*/ 107 w 109"/>
                <a:gd name="T11" fmla="*/ 8 h 54"/>
                <a:gd name="T12" fmla="*/ 95 w 109"/>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95" y="2"/>
                  </a:moveTo>
                  <a:cubicBezTo>
                    <a:pt x="8" y="34"/>
                    <a:pt x="8" y="34"/>
                    <a:pt x="8" y="34"/>
                  </a:cubicBezTo>
                  <a:cubicBezTo>
                    <a:pt x="3" y="36"/>
                    <a:pt x="0" y="41"/>
                    <a:pt x="2" y="47"/>
                  </a:cubicBezTo>
                  <a:cubicBezTo>
                    <a:pt x="4" y="52"/>
                    <a:pt x="10" y="54"/>
                    <a:pt x="15" y="53"/>
                  </a:cubicBezTo>
                  <a:cubicBezTo>
                    <a:pt x="102" y="20"/>
                    <a:pt x="102" y="20"/>
                    <a:pt x="102" y="20"/>
                  </a:cubicBezTo>
                  <a:cubicBezTo>
                    <a:pt x="107" y="19"/>
                    <a:pt x="109" y="13"/>
                    <a:pt x="107" y="8"/>
                  </a:cubicBezTo>
                  <a:cubicBezTo>
                    <a:pt x="106" y="2"/>
                    <a:pt x="100" y="0"/>
                    <a:pt x="9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99" name="Freeform 131"/>
            <p:cNvSpPr>
              <a:spLocks/>
            </p:cNvSpPr>
            <p:nvPr/>
          </p:nvSpPr>
          <p:spPr bwMode="black">
            <a:xfrm>
              <a:off x="307975" y="2882900"/>
              <a:ext cx="428625" cy="76200"/>
            </a:xfrm>
            <a:custGeom>
              <a:avLst/>
              <a:gdLst>
                <a:gd name="T0" fmla="*/ 104 w 114"/>
                <a:gd name="T1" fmla="*/ 0 h 20"/>
                <a:gd name="T2" fmla="*/ 10 w 114"/>
                <a:gd name="T3" fmla="*/ 0 h 20"/>
                <a:gd name="T4" fmla="*/ 0 w 114"/>
                <a:gd name="T5" fmla="*/ 10 h 20"/>
                <a:gd name="T6" fmla="*/ 10 w 114"/>
                <a:gd name="T7" fmla="*/ 20 h 20"/>
                <a:gd name="T8" fmla="*/ 104 w 114"/>
                <a:gd name="T9" fmla="*/ 20 h 20"/>
                <a:gd name="T10" fmla="*/ 114 w 114"/>
                <a:gd name="T11" fmla="*/ 10 h 20"/>
                <a:gd name="T12" fmla="*/ 104 w 1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4" y="0"/>
                  </a:moveTo>
                  <a:cubicBezTo>
                    <a:pt x="10" y="0"/>
                    <a:pt x="10" y="0"/>
                    <a:pt x="10" y="0"/>
                  </a:cubicBezTo>
                  <a:cubicBezTo>
                    <a:pt x="5" y="0"/>
                    <a:pt x="0" y="4"/>
                    <a:pt x="0" y="10"/>
                  </a:cubicBezTo>
                  <a:cubicBezTo>
                    <a:pt x="0" y="15"/>
                    <a:pt x="5" y="20"/>
                    <a:pt x="10" y="20"/>
                  </a:cubicBezTo>
                  <a:cubicBezTo>
                    <a:pt x="104" y="20"/>
                    <a:pt x="104" y="20"/>
                    <a:pt x="104" y="20"/>
                  </a:cubicBezTo>
                  <a:cubicBezTo>
                    <a:pt x="110" y="20"/>
                    <a:pt x="114" y="15"/>
                    <a:pt x="114" y="10"/>
                  </a:cubicBezTo>
                  <a:cubicBezTo>
                    <a:pt x="114" y="4"/>
                    <a:pt x="110"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0" name="Freeform 132"/>
            <p:cNvSpPr>
              <a:spLocks/>
            </p:cNvSpPr>
            <p:nvPr/>
          </p:nvSpPr>
          <p:spPr bwMode="black">
            <a:xfrm>
              <a:off x="1246188" y="2549525"/>
              <a:ext cx="409575" cy="206375"/>
            </a:xfrm>
            <a:custGeom>
              <a:avLst/>
              <a:gdLst>
                <a:gd name="T0" fmla="*/ 14 w 109"/>
                <a:gd name="T1" fmla="*/ 53 h 55"/>
                <a:gd name="T2" fmla="*/ 101 w 109"/>
                <a:gd name="T3" fmla="*/ 21 h 55"/>
                <a:gd name="T4" fmla="*/ 107 w 109"/>
                <a:gd name="T5" fmla="*/ 8 h 55"/>
                <a:gd name="T6" fmla="*/ 94 w 109"/>
                <a:gd name="T7" fmla="*/ 2 h 55"/>
                <a:gd name="T8" fmla="*/ 7 w 109"/>
                <a:gd name="T9" fmla="*/ 34 h 55"/>
                <a:gd name="T10" fmla="*/ 2 w 109"/>
                <a:gd name="T11" fmla="*/ 47 h 55"/>
                <a:gd name="T12" fmla="*/ 14 w 109"/>
                <a:gd name="T13" fmla="*/ 53 h 55"/>
              </a:gdLst>
              <a:ahLst/>
              <a:cxnLst>
                <a:cxn ang="0">
                  <a:pos x="T0" y="T1"/>
                </a:cxn>
                <a:cxn ang="0">
                  <a:pos x="T2" y="T3"/>
                </a:cxn>
                <a:cxn ang="0">
                  <a:pos x="T4" y="T5"/>
                </a:cxn>
                <a:cxn ang="0">
                  <a:pos x="T6" y="T7"/>
                </a:cxn>
                <a:cxn ang="0">
                  <a:pos x="T8" y="T9"/>
                </a:cxn>
                <a:cxn ang="0">
                  <a:pos x="T10" y="T11"/>
                </a:cxn>
                <a:cxn ang="0">
                  <a:pos x="T12" y="T13"/>
                </a:cxn>
              </a:cxnLst>
              <a:rect l="0" t="0" r="r" b="b"/>
              <a:pathLst>
                <a:path w="109" h="55">
                  <a:moveTo>
                    <a:pt x="14" y="53"/>
                  </a:moveTo>
                  <a:cubicBezTo>
                    <a:pt x="101" y="21"/>
                    <a:pt x="101" y="21"/>
                    <a:pt x="101" y="21"/>
                  </a:cubicBezTo>
                  <a:cubicBezTo>
                    <a:pt x="106" y="19"/>
                    <a:pt x="109" y="13"/>
                    <a:pt x="107" y="8"/>
                  </a:cubicBezTo>
                  <a:cubicBezTo>
                    <a:pt x="105" y="3"/>
                    <a:pt x="99" y="0"/>
                    <a:pt x="94" y="2"/>
                  </a:cubicBezTo>
                  <a:cubicBezTo>
                    <a:pt x="7" y="34"/>
                    <a:pt x="7" y="34"/>
                    <a:pt x="7" y="34"/>
                  </a:cubicBezTo>
                  <a:cubicBezTo>
                    <a:pt x="2" y="36"/>
                    <a:pt x="0" y="42"/>
                    <a:pt x="2" y="47"/>
                  </a:cubicBezTo>
                  <a:cubicBezTo>
                    <a:pt x="3" y="52"/>
                    <a:pt x="9" y="55"/>
                    <a:pt x="14"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1" name="Freeform 133"/>
            <p:cNvSpPr>
              <a:spLocks/>
            </p:cNvSpPr>
            <p:nvPr/>
          </p:nvSpPr>
          <p:spPr bwMode="black">
            <a:xfrm>
              <a:off x="1193800" y="3063875"/>
              <a:ext cx="409575" cy="201613"/>
            </a:xfrm>
            <a:custGeom>
              <a:avLst/>
              <a:gdLst>
                <a:gd name="T0" fmla="*/ 8 w 109"/>
                <a:gd name="T1" fmla="*/ 20 h 54"/>
                <a:gd name="T2" fmla="*/ 94 w 109"/>
                <a:gd name="T3" fmla="*/ 53 h 54"/>
                <a:gd name="T4" fmla="*/ 107 w 109"/>
                <a:gd name="T5" fmla="*/ 47 h 54"/>
                <a:gd name="T6" fmla="*/ 101 w 109"/>
                <a:gd name="T7" fmla="*/ 34 h 54"/>
                <a:gd name="T8" fmla="*/ 14 w 109"/>
                <a:gd name="T9" fmla="*/ 2 h 54"/>
                <a:gd name="T10" fmla="*/ 2 w 109"/>
                <a:gd name="T11" fmla="*/ 8 h 54"/>
                <a:gd name="T12" fmla="*/ 8 w 109"/>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109" h="54">
                  <a:moveTo>
                    <a:pt x="8" y="20"/>
                  </a:moveTo>
                  <a:cubicBezTo>
                    <a:pt x="94" y="53"/>
                    <a:pt x="94" y="53"/>
                    <a:pt x="94" y="53"/>
                  </a:cubicBezTo>
                  <a:cubicBezTo>
                    <a:pt x="99" y="54"/>
                    <a:pt x="105" y="52"/>
                    <a:pt x="107" y="47"/>
                  </a:cubicBezTo>
                  <a:cubicBezTo>
                    <a:pt x="109" y="41"/>
                    <a:pt x="106" y="36"/>
                    <a:pt x="101" y="34"/>
                  </a:cubicBezTo>
                  <a:cubicBezTo>
                    <a:pt x="14" y="2"/>
                    <a:pt x="14" y="2"/>
                    <a:pt x="14" y="2"/>
                  </a:cubicBezTo>
                  <a:cubicBezTo>
                    <a:pt x="9" y="0"/>
                    <a:pt x="4" y="2"/>
                    <a:pt x="2" y="8"/>
                  </a:cubicBezTo>
                  <a:cubicBezTo>
                    <a:pt x="0" y="13"/>
                    <a:pt x="2" y="19"/>
                    <a:pt x="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sp>
          <p:nvSpPr>
            <p:cNvPr id="102" name="Freeform 134"/>
            <p:cNvSpPr>
              <a:spLocks/>
            </p:cNvSpPr>
            <p:nvPr/>
          </p:nvSpPr>
          <p:spPr bwMode="black">
            <a:xfrm>
              <a:off x="1257300" y="2882900"/>
              <a:ext cx="428625" cy="76200"/>
            </a:xfrm>
            <a:custGeom>
              <a:avLst/>
              <a:gdLst>
                <a:gd name="T0" fmla="*/ 10 w 114"/>
                <a:gd name="T1" fmla="*/ 20 h 20"/>
                <a:gd name="T2" fmla="*/ 104 w 114"/>
                <a:gd name="T3" fmla="*/ 20 h 20"/>
                <a:gd name="T4" fmla="*/ 114 w 114"/>
                <a:gd name="T5" fmla="*/ 10 h 20"/>
                <a:gd name="T6" fmla="*/ 104 w 114"/>
                <a:gd name="T7" fmla="*/ 0 h 20"/>
                <a:gd name="T8" fmla="*/ 10 w 114"/>
                <a:gd name="T9" fmla="*/ 0 h 20"/>
                <a:gd name="T10" fmla="*/ 0 w 114"/>
                <a:gd name="T11" fmla="*/ 10 h 20"/>
                <a:gd name="T12" fmla="*/ 10 w 11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4" h="20">
                  <a:moveTo>
                    <a:pt x="10" y="20"/>
                  </a:moveTo>
                  <a:cubicBezTo>
                    <a:pt x="104" y="20"/>
                    <a:pt x="104" y="20"/>
                    <a:pt x="104" y="20"/>
                  </a:cubicBezTo>
                  <a:cubicBezTo>
                    <a:pt x="109" y="20"/>
                    <a:pt x="114" y="15"/>
                    <a:pt x="114" y="10"/>
                  </a:cubicBezTo>
                  <a:cubicBezTo>
                    <a:pt x="114" y="4"/>
                    <a:pt x="109" y="0"/>
                    <a:pt x="104" y="0"/>
                  </a:cubicBezTo>
                  <a:cubicBezTo>
                    <a:pt x="10" y="0"/>
                    <a:pt x="10" y="0"/>
                    <a:pt x="10" y="0"/>
                  </a:cubicBezTo>
                  <a:cubicBezTo>
                    <a:pt x="4" y="0"/>
                    <a:pt x="0" y="4"/>
                    <a:pt x="0" y="10"/>
                  </a:cubicBezTo>
                  <a:cubicBezTo>
                    <a:pt x="0" y="15"/>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lnSpc>
                  <a:spcPct val="90000"/>
                </a:lnSpc>
              </a:pPr>
              <a:endParaRPr lang="en-US" sz="1599">
                <a:solidFill>
                  <a:srgbClr val="FFFFFF"/>
                </a:solidFill>
                <a:latin typeface="Segoe UI"/>
              </a:endParaRPr>
            </a:p>
          </p:txBody>
        </p:sp>
      </p:grpSp>
      <p:sp>
        <p:nvSpPr>
          <p:cNvPr id="198" name="Freeform 13"/>
          <p:cNvSpPr>
            <a:spLocks noChangeAspect="1" noEditPoints="1"/>
          </p:cNvSpPr>
          <p:nvPr/>
        </p:nvSpPr>
        <p:spPr bwMode="auto">
          <a:xfrm>
            <a:off x="4969633"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99" name="Freeform 13"/>
          <p:cNvSpPr>
            <a:spLocks noChangeAspect="1" noEditPoints="1"/>
          </p:cNvSpPr>
          <p:nvPr/>
        </p:nvSpPr>
        <p:spPr bwMode="auto">
          <a:xfrm>
            <a:off x="5834296"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200" name="Freeform 13"/>
          <p:cNvSpPr>
            <a:spLocks noChangeAspect="1" noEditPoints="1"/>
          </p:cNvSpPr>
          <p:nvPr/>
        </p:nvSpPr>
        <p:spPr bwMode="auto">
          <a:xfrm>
            <a:off x="6698959" y="2302198"/>
            <a:ext cx="767883" cy="343455"/>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nSpc>
                <a:spcPct val="90000"/>
              </a:lnSpc>
            </a:pPr>
            <a:endParaRPr lang="en-US"/>
          </a:p>
        </p:txBody>
      </p:sp>
    </p:spTree>
    <p:extLst>
      <p:ext uri="{BB962C8B-B14F-4D97-AF65-F5344CB8AC3E}">
        <p14:creationId xmlns:p14="http://schemas.microsoft.com/office/powerpoint/2010/main" val="11330981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31"/>
                                        </p:tgtEl>
                                        <p:attrNameLst>
                                          <p:attrName>style.visibility</p:attrName>
                                        </p:attrNameLst>
                                      </p:cBhvr>
                                      <p:to>
                                        <p:strVal val="visible"/>
                                      </p:to>
                                    </p:set>
                                    <p:animEffect transition="in" filter="fade">
                                      <p:cBhvr>
                                        <p:cTn id="10" dur="500"/>
                                        <p:tgtEl>
                                          <p:spTgt spid="831"/>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77"/>
                                        </p:tgtEl>
                                        <p:attrNameLst>
                                          <p:attrName>style.visibility</p:attrName>
                                        </p:attrNameLst>
                                      </p:cBhvr>
                                      <p:to>
                                        <p:strVal val="visible"/>
                                      </p:to>
                                    </p:set>
                                    <p:animEffect transition="in" filter="fade">
                                      <p:cBhvr>
                                        <p:cTn id="13" dur="700"/>
                                        <p:tgtEl>
                                          <p:spTgt spid="17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62"/>
                                        </p:tgtEl>
                                        <p:attrNameLst>
                                          <p:attrName>style.visibility</p:attrName>
                                        </p:attrNameLst>
                                      </p:cBhvr>
                                      <p:to>
                                        <p:strVal val="visible"/>
                                      </p:to>
                                    </p:set>
                                    <p:animEffect transition="in" filter="fade">
                                      <p:cBhvr>
                                        <p:cTn id="16" dur="700"/>
                                        <p:tgtEl>
                                          <p:spTgt spid="162"/>
                                        </p:tgtEl>
                                      </p:cBhvr>
                                    </p:animEffect>
                                  </p:childTnLst>
                                </p:cTn>
                              </p:par>
                            </p:childTnLst>
                          </p:cTn>
                        </p:par>
                        <p:par>
                          <p:cTn id="17" fill="hold">
                            <p:stCondLst>
                              <p:cond delay="1200"/>
                            </p:stCondLst>
                            <p:childTnLst>
                              <p:par>
                                <p:cTn id="18" presetID="22" presetClass="entr" presetSubtype="2" fill="hold" nodeType="after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right)">
                                      <p:cBhvr>
                                        <p:cTn id="20" dur="500"/>
                                        <p:tgtEl>
                                          <p:spTgt spid="29"/>
                                        </p:tgtEl>
                                      </p:cBhvr>
                                    </p:animEffect>
                                  </p:childTnLst>
                                </p:cTn>
                              </p:par>
                              <p:par>
                                <p:cTn id="21" presetID="22" presetClass="entr" presetSubtype="2"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right)">
                                      <p:cBhvr>
                                        <p:cTn id="23" dur="500"/>
                                        <p:tgtEl>
                                          <p:spTgt spid="31"/>
                                        </p:tgtEl>
                                      </p:cBhvr>
                                    </p:animEffect>
                                  </p:childTnLst>
                                </p:cTn>
                              </p:par>
                            </p:childTnLst>
                          </p:cTn>
                        </p:par>
                        <p:par>
                          <p:cTn id="24" fill="hold">
                            <p:stCondLst>
                              <p:cond delay="1700"/>
                            </p:stCondLst>
                            <p:childTnLst>
                              <p:par>
                                <p:cTn id="25" presetID="10" presetClass="entr" presetSubtype="0" fill="hold" grpId="0" nodeType="afterEffect">
                                  <p:stCondLst>
                                    <p:cond delay="0"/>
                                  </p:stCondLst>
                                  <p:childTnLst>
                                    <p:set>
                                      <p:cBhvr>
                                        <p:cTn id="26" dur="1" fill="hold">
                                          <p:stCondLst>
                                            <p:cond delay="0"/>
                                          </p:stCondLst>
                                        </p:cTn>
                                        <p:tgtEl>
                                          <p:spTgt spid="182"/>
                                        </p:tgtEl>
                                        <p:attrNameLst>
                                          <p:attrName>style.visibility</p:attrName>
                                        </p:attrNameLst>
                                      </p:cBhvr>
                                      <p:to>
                                        <p:strVal val="visible"/>
                                      </p:to>
                                    </p:set>
                                    <p:animEffect transition="in" filter="fade">
                                      <p:cBhvr>
                                        <p:cTn id="27" dur="750"/>
                                        <p:tgtEl>
                                          <p:spTgt spid="182"/>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181"/>
                                        </p:tgtEl>
                                        <p:attrNameLst>
                                          <p:attrName>style.visibility</p:attrName>
                                        </p:attrNameLst>
                                      </p:cBhvr>
                                      <p:to>
                                        <p:strVal val="visible"/>
                                      </p:to>
                                    </p:set>
                                    <p:animEffect transition="in" filter="fade">
                                      <p:cBhvr>
                                        <p:cTn id="30" dur="750"/>
                                        <p:tgtEl>
                                          <p:spTgt spid="181"/>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180"/>
                                        </p:tgtEl>
                                        <p:attrNameLst>
                                          <p:attrName>style.visibility</p:attrName>
                                        </p:attrNameLst>
                                      </p:cBhvr>
                                      <p:to>
                                        <p:strVal val="visible"/>
                                      </p:to>
                                    </p:set>
                                    <p:animEffect transition="in" filter="fade">
                                      <p:cBhvr>
                                        <p:cTn id="33" dur="750"/>
                                        <p:tgtEl>
                                          <p:spTgt spid="18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86"/>
                                        </p:tgtEl>
                                        <p:attrNameLst>
                                          <p:attrName>style.visibility</p:attrName>
                                        </p:attrNameLst>
                                      </p:cBhvr>
                                      <p:to>
                                        <p:strVal val="visible"/>
                                      </p:to>
                                    </p:set>
                                    <p:animEffect transition="in" filter="fade">
                                      <p:cBhvr>
                                        <p:cTn id="36" dur="750"/>
                                        <p:tgtEl>
                                          <p:spTgt spid="186"/>
                                        </p:tgtEl>
                                      </p:cBhvr>
                                    </p:animEffect>
                                  </p:childTnLst>
                                </p:cTn>
                              </p:par>
                              <p:par>
                                <p:cTn id="37" presetID="10" presetClass="entr" presetSubtype="0" fill="hold" grpId="0" nodeType="withEffect">
                                  <p:stCondLst>
                                    <p:cond delay="500"/>
                                  </p:stCondLst>
                                  <p:childTnLst>
                                    <p:set>
                                      <p:cBhvr>
                                        <p:cTn id="38" dur="1" fill="hold">
                                          <p:stCondLst>
                                            <p:cond delay="0"/>
                                          </p:stCondLst>
                                        </p:cTn>
                                        <p:tgtEl>
                                          <p:spTgt spid="185"/>
                                        </p:tgtEl>
                                        <p:attrNameLst>
                                          <p:attrName>style.visibility</p:attrName>
                                        </p:attrNameLst>
                                      </p:cBhvr>
                                      <p:to>
                                        <p:strVal val="visible"/>
                                      </p:to>
                                    </p:set>
                                    <p:animEffect transition="in" filter="fade">
                                      <p:cBhvr>
                                        <p:cTn id="39" dur="750"/>
                                        <p:tgtEl>
                                          <p:spTgt spid="185"/>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184"/>
                                        </p:tgtEl>
                                        <p:attrNameLst>
                                          <p:attrName>style.visibility</p:attrName>
                                        </p:attrNameLst>
                                      </p:cBhvr>
                                      <p:to>
                                        <p:strVal val="visible"/>
                                      </p:to>
                                    </p:set>
                                    <p:animEffect transition="in" filter="fade">
                                      <p:cBhvr>
                                        <p:cTn id="42" dur="750"/>
                                        <p:tgtEl>
                                          <p:spTgt spid="18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nodeType="clickEffect">
                                  <p:stCondLst>
                                    <p:cond delay="0"/>
                                  </p:stCondLst>
                                  <p:childTnLst>
                                    <p:set>
                                      <p:cBhvr>
                                        <p:cTn id="46" dur="1" fill="hold">
                                          <p:stCondLst>
                                            <p:cond delay="0"/>
                                          </p:stCondLst>
                                        </p:cTn>
                                        <p:tgtEl>
                                          <p:spTgt spid="492"/>
                                        </p:tgtEl>
                                        <p:attrNameLst>
                                          <p:attrName>style.visibility</p:attrName>
                                        </p:attrNameLst>
                                      </p:cBhvr>
                                      <p:to>
                                        <p:strVal val="visible"/>
                                      </p:to>
                                    </p:set>
                                    <p:animEffect transition="in" filter="wipe(right)">
                                      <p:cBhvr>
                                        <p:cTn id="47" dur="500"/>
                                        <p:tgtEl>
                                          <p:spTgt spid="492"/>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496"/>
                                        </p:tgtEl>
                                        <p:attrNameLst>
                                          <p:attrName>style.visibility</p:attrName>
                                        </p:attrNameLst>
                                      </p:cBhvr>
                                      <p:to>
                                        <p:strVal val="visible"/>
                                      </p:to>
                                    </p:set>
                                    <p:animEffect transition="in" filter="fade">
                                      <p:cBhvr>
                                        <p:cTn id="51" dur="500"/>
                                        <p:tgtEl>
                                          <p:spTgt spid="49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nodeType="clickEffect">
                                  <p:stCondLst>
                                    <p:cond delay="0"/>
                                  </p:stCondLst>
                                  <p:childTnLst>
                                    <p:set>
                                      <p:cBhvr>
                                        <p:cTn id="55" dur="1" fill="hold">
                                          <p:stCondLst>
                                            <p:cond delay="0"/>
                                          </p:stCondLst>
                                        </p:cTn>
                                        <p:tgtEl>
                                          <p:spTgt spid="497"/>
                                        </p:tgtEl>
                                        <p:attrNameLst>
                                          <p:attrName>style.visibility</p:attrName>
                                        </p:attrNameLst>
                                      </p:cBhvr>
                                      <p:to>
                                        <p:strVal val="visible"/>
                                      </p:to>
                                    </p:set>
                                    <p:animEffect transition="in" filter="wipe(right)">
                                      <p:cBhvr>
                                        <p:cTn id="56" dur="500"/>
                                        <p:tgtEl>
                                          <p:spTgt spid="497"/>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500"/>
                                        </p:tgtEl>
                                        <p:attrNameLst>
                                          <p:attrName>style.visibility</p:attrName>
                                        </p:attrNameLst>
                                      </p:cBhvr>
                                      <p:to>
                                        <p:strVal val="visible"/>
                                      </p:to>
                                    </p:set>
                                    <p:animEffect transition="in" filter="fade">
                                      <p:cBhvr>
                                        <p:cTn id="60" dur="500"/>
                                        <p:tgtEl>
                                          <p:spTgt spid="50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42"/>
                                        </p:tgtEl>
                                        <p:attrNameLst>
                                          <p:attrName>style.visibility</p:attrName>
                                        </p:attrNameLst>
                                      </p:cBhvr>
                                      <p:to>
                                        <p:strVal val="visible"/>
                                      </p:to>
                                    </p:set>
                                    <p:animEffect transition="in" filter="fade">
                                      <p:cBhvr>
                                        <p:cTn id="63" dur="750"/>
                                        <p:tgtEl>
                                          <p:spTgt spid="142"/>
                                        </p:tgtEl>
                                      </p:cBhvr>
                                    </p:animEffect>
                                  </p:childTnLst>
                                </p:cTn>
                              </p:par>
                              <p:par>
                                <p:cTn id="64" presetID="10" presetClass="exit" presetSubtype="0" fill="hold" grpId="0" nodeType="withEffect">
                                  <p:stCondLst>
                                    <p:cond delay="0"/>
                                  </p:stCondLst>
                                  <p:childTnLst>
                                    <p:animEffect transition="out" filter="fade">
                                      <p:cBhvr>
                                        <p:cTn id="65" dur="750"/>
                                        <p:tgtEl>
                                          <p:spTgt spid="154"/>
                                        </p:tgtEl>
                                      </p:cBhvr>
                                    </p:animEffect>
                                    <p:set>
                                      <p:cBhvr>
                                        <p:cTn id="66" dur="1" fill="hold">
                                          <p:stCondLst>
                                            <p:cond delay="749"/>
                                          </p:stCondLst>
                                        </p:cTn>
                                        <p:tgtEl>
                                          <p:spTgt spid="154"/>
                                        </p:tgtEl>
                                        <p:attrNameLst>
                                          <p:attrName>style.visibility</p:attrName>
                                        </p:attrNameLst>
                                      </p:cBhvr>
                                      <p:to>
                                        <p:strVal val="hidden"/>
                                      </p:to>
                                    </p:set>
                                  </p:childTnLst>
                                </p:cTn>
                              </p:par>
                            </p:childTnLst>
                          </p:cTn>
                        </p:par>
                        <p:par>
                          <p:cTn id="67" fill="hold">
                            <p:stCondLst>
                              <p:cond delay="1250"/>
                            </p:stCondLst>
                            <p:childTnLst>
                              <p:par>
                                <p:cTn id="68" presetID="10" presetClass="entr" presetSubtype="0" fill="hold" grpId="0" nodeType="afterEffect">
                                  <p:stCondLst>
                                    <p:cond delay="0"/>
                                  </p:stCondLst>
                                  <p:childTnLst>
                                    <p:set>
                                      <p:cBhvr>
                                        <p:cTn id="69" dur="1" fill="hold">
                                          <p:stCondLst>
                                            <p:cond delay="0"/>
                                          </p:stCondLst>
                                        </p:cTn>
                                        <p:tgtEl>
                                          <p:spTgt spid="164"/>
                                        </p:tgtEl>
                                        <p:attrNameLst>
                                          <p:attrName>style.visibility</p:attrName>
                                        </p:attrNameLst>
                                      </p:cBhvr>
                                      <p:to>
                                        <p:strVal val="visible"/>
                                      </p:to>
                                    </p:set>
                                    <p:animEffect transition="in" filter="fade">
                                      <p:cBhvr>
                                        <p:cTn id="70" dur="500"/>
                                        <p:tgtEl>
                                          <p:spTgt spid="164"/>
                                        </p:tgtEl>
                                      </p:cBhvr>
                                    </p:animEffect>
                                  </p:childTnLst>
                                </p:cTn>
                              </p:par>
                            </p:childTnLst>
                          </p:cTn>
                        </p:par>
                        <p:par>
                          <p:cTn id="71" fill="hold">
                            <p:stCondLst>
                              <p:cond delay="1750"/>
                            </p:stCondLst>
                            <p:childTnLst>
                              <p:par>
                                <p:cTn id="72" presetID="10" presetClass="entr" presetSubtype="0" fill="hold" grpId="0" nodeType="afterEffect">
                                  <p:stCondLst>
                                    <p:cond delay="0"/>
                                  </p:stCondLst>
                                  <p:childTnLst>
                                    <p:set>
                                      <p:cBhvr>
                                        <p:cTn id="73" dur="1" fill="hold">
                                          <p:stCondLst>
                                            <p:cond delay="0"/>
                                          </p:stCondLst>
                                        </p:cTn>
                                        <p:tgtEl>
                                          <p:spTgt spid="197"/>
                                        </p:tgtEl>
                                        <p:attrNameLst>
                                          <p:attrName>style.visibility</p:attrName>
                                        </p:attrNameLst>
                                      </p:cBhvr>
                                      <p:to>
                                        <p:strVal val="visible"/>
                                      </p:to>
                                    </p:set>
                                    <p:animEffect transition="in" filter="fade">
                                      <p:cBhvr>
                                        <p:cTn id="74" dur="750"/>
                                        <p:tgtEl>
                                          <p:spTgt spid="197"/>
                                        </p:tgtEl>
                                      </p:cBhvr>
                                    </p:animEffect>
                                  </p:childTnLst>
                                </p:cTn>
                              </p:par>
                              <p:par>
                                <p:cTn id="75" presetID="10" presetClass="exit" presetSubtype="0" fill="hold" grpId="1" nodeType="withEffect">
                                  <p:stCondLst>
                                    <p:cond delay="250"/>
                                  </p:stCondLst>
                                  <p:childTnLst>
                                    <p:animEffect transition="out" filter="fade">
                                      <p:cBhvr>
                                        <p:cTn id="76" dur="500"/>
                                        <p:tgtEl>
                                          <p:spTgt spid="182"/>
                                        </p:tgtEl>
                                      </p:cBhvr>
                                    </p:animEffect>
                                    <p:set>
                                      <p:cBhvr>
                                        <p:cTn id="77" dur="1" fill="hold">
                                          <p:stCondLst>
                                            <p:cond delay="499"/>
                                          </p:stCondLst>
                                        </p:cTn>
                                        <p:tgtEl>
                                          <p:spTgt spid="182"/>
                                        </p:tgtEl>
                                        <p:attrNameLst>
                                          <p:attrName>style.visibility</p:attrName>
                                        </p:attrNameLst>
                                      </p:cBhvr>
                                      <p:to>
                                        <p:strVal val="hidden"/>
                                      </p:to>
                                    </p:set>
                                  </p:childTnLst>
                                </p:cTn>
                              </p:par>
                            </p:childTnLst>
                          </p:cTn>
                        </p:par>
                        <p:par>
                          <p:cTn id="78" fill="hold">
                            <p:stCondLst>
                              <p:cond delay="2500"/>
                            </p:stCondLst>
                            <p:childTnLst>
                              <p:par>
                                <p:cTn id="79" presetID="10" presetClass="entr" presetSubtype="0" fill="hold" grpId="0" nodeType="afterEffect">
                                  <p:stCondLst>
                                    <p:cond delay="0"/>
                                  </p:stCondLst>
                                  <p:childTnLst>
                                    <p:set>
                                      <p:cBhvr>
                                        <p:cTn id="80" dur="1" fill="hold">
                                          <p:stCondLst>
                                            <p:cond delay="0"/>
                                          </p:stCondLst>
                                        </p:cTn>
                                        <p:tgtEl>
                                          <p:spTgt spid="196"/>
                                        </p:tgtEl>
                                        <p:attrNameLst>
                                          <p:attrName>style.visibility</p:attrName>
                                        </p:attrNameLst>
                                      </p:cBhvr>
                                      <p:to>
                                        <p:strVal val="visible"/>
                                      </p:to>
                                    </p:set>
                                    <p:animEffect transition="in" filter="fade">
                                      <p:cBhvr>
                                        <p:cTn id="81" dur="750"/>
                                        <p:tgtEl>
                                          <p:spTgt spid="196"/>
                                        </p:tgtEl>
                                      </p:cBhvr>
                                    </p:animEffect>
                                  </p:childTnLst>
                                </p:cTn>
                              </p:par>
                              <p:par>
                                <p:cTn id="82" presetID="10" presetClass="exit" presetSubtype="0" fill="hold" grpId="1" nodeType="withEffect">
                                  <p:stCondLst>
                                    <p:cond delay="250"/>
                                  </p:stCondLst>
                                  <p:childTnLst>
                                    <p:animEffect transition="out" filter="fade">
                                      <p:cBhvr>
                                        <p:cTn id="83" dur="500"/>
                                        <p:tgtEl>
                                          <p:spTgt spid="181"/>
                                        </p:tgtEl>
                                      </p:cBhvr>
                                    </p:animEffect>
                                    <p:set>
                                      <p:cBhvr>
                                        <p:cTn id="84" dur="1" fill="hold">
                                          <p:stCondLst>
                                            <p:cond delay="499"/>
                                          </p:stCondLst>
                                        </p:cTn>
                                        <p:tgtEl>
                                          <p:spTgt spid="181"/>
                                        </p:tgtEl>
                                        <p:attrNameLst>
                                          <p:attrName>style.visibility</p:attrName>
                                        </p:attrNameLst>
                                      </p:cBhvr>
                                      <p:to>
                                        <p:strVal val="hidden"/>
                                      </p:to>
                                    </p:set>
                                  </p:childTnLst>
                                </p:cTn>
                              </p:par>
                            </p:childTnLst>
                          </p:cTn>
                        </p:par>
                        <p:par>
                          <p:cTn id="85" fill="hold">
                            <p:stCondLst>
                              <p:cond delay="3250"/>
                            </p:stCondLst>
                            <p:childTnLst>
                              <p:par>
                                <p:cTn id="86" presetID="10" presetClass="entr" presetSubtype="0" fill="hold" grpId="0" nodeType="afterEffect">
                                  <p:stCondLst>
                                    <p:cond delay="0"/>
                                  </p:stCondLst>
                                  <p:childTnLst>
                                    <p:set>
                                      <p:cBhvr>
                                        <p:cTn id="87" dur="1" fill="hold">
                                          <p:stCondLst>
                                            <p:cond delay="0"/>
                                          </p:stCondLst>
                                        </p:cTn>
                                        <p:tgtEl>
                                          <p:spTgt spid="195"/>
                                        </p:tgtEl>
                                        <p:attrNameLst>
                                          <p:attrName>style.visibility</p:attrName>
                                        </p:attrNameLst>
                                      </p:cBhvr>
                                      <p:to>
                                        <p:strVal val="visible"/>
                                      </p:to>
                                    </p:set>
                                    <p:animEffect transition="in" filter="fade">
                                      <p:cBhvr>
                                        <p:cTn id="88" dur="750"/>
                                        <p:tgtEl>
                                          <p:spTgt spid="195"/>
                                        </p:tgtEl>
                                      </p:cBhvr>
                                    </p:animEffect>
                                  </p:childTnLst>
                                </p:cTn>
                              </p:par>
                              <p:par>
                                <p:cTn id="89" presetID="10" presetClass="exit" presetSubtype="0" fill="hold" grpId="1" nodeType="withEffect">
                                  <p:stCondLst>
                                    <p:cond delay="250"/>
                                  </p:stCondLst>
                                  <p:childTnLst>
                                    <p:animEffect transition="out" filter="fade">
                                      <p:cBhvr>
                                        <p:cTn id="90" dur="500"/>
                                        <p:tgtEl>
                                          <p:spTgt spid="180"/>
                                        </p:tgtEl>
                                      </p:cBhvr>
                                    </p:animEffect>
                                    <p:set>
                                      <p:cBhvr>
                                        <p:cTn id="91" dur="1" fill="hold">
                                          <p:stCondLst>
                                            <p:cond delay="499"/>
                                          </p:stCondLst>
                                        </p:cTn>
                                        <p:tgtEl>
                                          <p:spTgt spid="180"/>
                                        </p:tgtEl>
                                        <p:attrNameLst>
                                          <p:attrName>style.visibility</p:attrName>
                                        </p:attrNameLst>
                                      </p:cBhvr>
                                      <p:to>
                                        <p:strVal val="hidden"/>
                                      </p:to>
                                    </p:se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fade">
                                      <p:cBhvr>
                                        <p:cTn id="96" dur="750"/>
                                        <p:tgtEl>
                                          <p:spTgt spid="85"/>
                                        </p:tgtEl>
                                      </p:cBhvr>
                                    </p:animEffect>
                                  </p:childTnLst>
                                </p:cTn>
                              </p:par>
                              <p:par>
                                <p:cTn id="97" presetID="10" presetClass="entr" presetSubtype="0" fill="hold" nodeType="withEffect">
                                  <p:stCondLst>
                                    <p:cond delay="250"/>
                                  </p:stCondLst>
                                  <p:childTnLst>
                                    <p:set>
                                      <p:cBhvr>
                                        <p:cTn id="98" dur="1" fill="hold">
                                          <p:stCondLst>
                                            <p:cond delay="0"/>
                                          </p:stCondLst>
                                        </p:cTn>
                                        <p:tgtEl>
                                          <p:spTgt spid="103"/>
                                        </p:tgtEl>
                                        <p:attrNameLst>
                                          <p:attrName>style.visibility</p:attrName>
                                        </p:attrNameLst>
                                      </p:cBhvr>
                                      <p:to>
                                        <p:strVal val="visible"/>
                                      </p:to>
                                    </p:set>
                                    <p:animEffect transition="in" filter="fade">
                                      <p:cBhvr>
                                        <p:cTn id="99" dur="750"/>
                                        <p:tgtEl>
                                          <p:spTgt spid="103"/>
                                        </p:tgtEl>
                                      </p:cBhvr>
                                    </p:animEffect>
                                  </p:childTnLst>
                                </p:cTn>
                              </p:par>
                              <p:par>
                                <p:cTn id="100" presetID="10" presetClass="entr" presetSubtype="0" fill="hold" nodeType="withEffect">
                                  <p:stCondLst>
                                    <p:cond delay="500"/>
                                  </p:stCondLst>
                                  <p:childTnLst>
                                    <p:set>
                                      <p:cBhvr>
                                        <p:cTn id="101" dur="1" fill="hold">
                                          <p:stCondLst>
                                            <p:cond delay="0"/>
                                          </p:stCondLst>
                                        </p:cTn>
                                        <p:tgtEl>
                                          <p:spTgt spid="121"/>
                                        </p:tgtEl>
                                        <p:attrNameLst>
                                          <p:attrName>style.visibility</p:attrName>
                                        </p:attrNameLst>
                                      </p:cBhvr>
                                      <p:to>
                                        <p:strVal val="visible"/>
                                      </p:to>
                                    </p:set>
                                    <p:animEffect transition="in" filter="fade">
                                      <p:cBhvr>
                                        <p:cTn id="102" dur="750"/>
                                        <p:tgtEl>
                                          <p:spTgt spid="121"/>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200"/>
                                        </p:tgtEl>
                                        <p:attrNameLst>
                                          <p:attrName>style.visibility</p:attrName>
                                        </p:attrNameLst>
                                      </p:cBhvr>
                                      <p:to>
                                        <p:strVal val="visible"/>
                                      </p:to>
                                    </p:set>
                                    <p:animEffect transition="in" filter="fade">
                                      <p:cBhvr>
                                        <p:cTn id="107" dur="500"/>
                                        <p:tgtEl>
                                          <p:spTgt spid="200"/>
                                        </p:tgtEl>
                                      </p:cBhvr>
                                    </p:animEffect>
                                  </p:childTnLst>
                                </p:cTn>
                              </p:par>
                              <p:par>
                                <p:cTn id="108" presetID="10" presetClass="exit" presetSubtype="0" fill="hold" nodeType="withEffect">
                                  <p:stCondLst>
                                    <p:cond delay="250"/>
                                  </p:stCondLst>
                                  <p:childTnLst>
                                    <p:animEffect transition="out" filter="fade">
                                      <p:cBhvr>
                                        <p:cTn id="109" dur="500"/>
                                        <p:tgtEl>
                                          <p:spTgt spid="85"/>
                                        </p:tgtEl>
                                      </p:cBhvr>
                                    </p:animEffect>
                                    <p:set>
                                      <p:cBhvr>
                                        <p:cTn id="110" dur="1" fill="hold">
                                          <p:stCondLst>
                                            <p:cond delay="499"/>
                                          </p:stCondLst>
                                        </p:cTn>
                                        <p:tgtEl>
                                          <p:spTgt spid="85"/>
                                        </p:tgtEl>
                                        <p:attrNameLst>
                                          <p:attrName>style.visibility</p:attrName>
                                        </p:attrNameLst>
                                      </p:cBhvr>
                                      <p:to>
                                        <p:strVal val="hidden"/>
                                      </p:to>
                                    </p:set>
                                  </p:childTnLst>
                                </p:cTn>
                              </p:par>
                              <p:par>
                                <p:cTn id="111" presetID="10" presetClass="exit" presetSubtype="0" fill="hold" grpId="1" nodeType="withEffect">
                                  <p:stCondLst>
                                    <p:cond delay="250"/>
                                  </p:stCondLst>
                                  <p:childTnLst>
                                    <p:animEffect transition="out" filter="fade">
                                      <p:cBhvr>
                                        <p:cTn id="112" dur="500"/>
                                        <p:tgtEl>
                                          <p:spTgt spid="197"/>
                                        </p:tgtEl>
                                      </p:cBhvr>
                                    </p:animEffect>
                                    <p:set>
                                      <p:cBhvr>
                                        <p:cTn id="113" dur="1" fill="hold">
                                          <p:stCondLst>
                                            <p:cond delay="499"/>
                                          </p:stCondLst>
                                        </p:cTn>
                                        <p:tgtEl>
                                          <p:spTgt spid="197"/>
                                        </p:tgtEl>
                                        <p:attrNameLst>
                                          <p:attrName>style.visibility</p:attrName>
                                        </p:attrNameLst>
                                      </p:cBhvr>
                                      <p:to>
                                        <p:strVal val="hidden"/>
                                      </p:to>
                                    </p:set>
                                  </p:childTnLst>
                                </p:cTn>
                              </p:par>
                            </p:childTnLst>
                          </p:cTn>
                        </p:par>
                        <p:par>
                          <p:cTn id="114" fill="hold">
                            <p:stCondLst>
                              <p:cond delay="750"/>
                            </p:stCondLst>
                            <p:childTnLst>
                              <p:par>
                                <p:cTn id="115" presetID="10" presetClass="entr" presetSubtype="0" fill="hold" grpId="0" nodeType="afterEffect">
                                  <p:stCondLst>
                                    <p:cond delay="0"/>
                                  </p:stCondLst>
                                  <p:childTnLst>
                                    <p:set>
                                      <p:cBhvr>
                                        <p:cTn id="116" dur="1" fill="hold">
                                          <p:stCondLst>
                                            <p:cond delay="0"/>
                                          </p:stCondLst>
                                        </p:cTn>
                                        <p:tgtEl>
                                          <p:spTgt spid="199"/>
                                        </p:tgtEl>
                                        <p:attrNameLst>
                                          <p:attrName>style.visibility</p:attrName>
                                        </p:attrNameLst>
                                      </p:cBhvr>
                                      <p:to>
                                        <p:strVal val="visible"/>
                                      </p:to>
                                    </p:set>
                                    <p:animEffect transition="in" filter="fade">
                                      <p:cBhvr>
                                        <p:cTn id="117" dur="500"/>
                                        <p:tgtEl>
                                          <p:spTgt spid="199"/>
                                        </p:tgtEl>
                                      </p:cBhvr>
                                    </p:animEffect>
                                  </p:childTnLst>
                                </p:cTn>
                              </p:par>
                              <p:par>
                                <p:cTn id="118" presetID="10" presetClass="exit" presetSubtype="0" fill="hold" grpId="1" nodeType="withEffect">
                                  <p:stCondLst>
                                    <p:cond delay="250"/>
                                  </p:stCondLst>
                                  <p:childTnLst>
                                    <p:animEffect transition="out" filter="fade">
                                      <p:cBhvr>
                                        <p:cTn id="119" dur="500"/>
                                        <p:tgtEl>
                                          <p:spTgt spid="196"/>
                                        </p:tgtEl>
                                      </p:cBhvr>
                                    </p:animEffect>
                                    <p:set>
                                      <p:cBhvr>
                                        <p:cTn id="120" dur="1" fill="hold">
                                          <p:stCondLst>
                                            <p:cond delay="499"/>
                                          </p:stCondLst>
                                        </p:cTn>
                                        <p:tgtEl>
                                          <p:spTgt spid="196"/>
                                        </p:tgtEl>
                                        <p:attrNameLst>
                                          <p:attrName>style.visibility</p:attrName>
                                        </p:attrNameLst>
                                      </p:cBhvr>
                                      <p:to>
                                        <p:strVal val="hidden"/>
                                      </p:to>
                                    </p:set>
                                  </p:childTnLst>
                                </p:cTn>
                              </p:par>
                              <p:par>
                                <p:cTn id="121" presetID="10" presetClass="exit" presetSubtype="0" fill="hold" nodeType="withEffect">
                                  <p:stCondLst>
                                    <p:cond delay="250"/>
                                  </p:stCondLst>
                                  <p:childTnLst>
                                    <p:animEffect transition="out" filter="fade">
                                      <p:cBhvr>
                                        <p:cTn id="122" dur="500"/>
                                        <p:tgtEl>
                                          <p:spTgt spid="103"/>
                                        </p:tgtEl>
                                      </p:cBhvr>
                                    </p:animEffect>
                                    <p:set>
                                      <p:cBhvr>
                                        <p:cTn id="123" dur="1" fill="hold">
                                          <p:stCondLst>
                                            <p:cond delay="499"/>
                                          </p:stCondLst>
                                        </p:cTn>
                                        <p:tgtEl>
                                          <p:spTgt spid="103"/>
                                        </p:tgtEl>
                                        <p:attrNameLst>
                                          <p:attrName>style.visibility</p:attrName>
                                        </p:attrNameLst>
                                      </p:cBhvr>
                                      <p:to>
                                        <p:strVal val="hidden"/>
                                      </p:to>
                                    </p:set>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98"/>
                                        </p:tgtEl>
                                        <p:attrNameLst>
                                          <p:attrName>style.visibility</p:attrName>
                                        </p:attrNameLst>
                                      </p:cBhvr>
                                      <p:to>
                                        <p:strVal val="visible"/>
                                      </p:to>
                                    </p:set>
                                    <p:animEffect transition="in" filter="fade">
                                      <p:cBhvr>
                                        <p:cTn id="127" dur="500"/>
                                        <p:tgtEl>
                                          <p:spTgt spid="198"/>
                                        </p:tgtEl>
                                      </p:cBhvr>
                                    </p:animEffect>
                                  </p:childTnLst>
                                </p:cTn>
                              </p:par>
                              <p:par>
                                <p:cTn id="128" presetID="10" presetClass="exit" presetSubtype="0" fill="hold" grpId="1" nodeType="withEffect">
                                  <p:stCondLst>
                                    <p:cond delay="250"/>
                                  </p:stCondLst>
                                  <p:childTnLst>
                                    <p:animEffect transition="out" filter="fade">
                                      <p:cBhvr>
                                        <p:cTn id="129" dur="500"/>
                                        <p:tgtEl>
                                          <p:spTgt spid="195"/>
                                        </p:tgtEl>
                                      </p:cBhvr>
                                    </p:animEffect>
                                    <p:set>
                                      <p:cBhvr>
                                        <p:cTn id="130" dur="1" fill="hold">
                                          <p:stCondLst>
                                            <p:cond delay="499"/>
                                          </p:stCondLst>
                                        </p:cTn>
                                        <p:tgtEl>
                                          <p:spTgt spid="195"/>
                                        </p:tgtEl>
                                        <p:attrNameLst>
                                          <p:attrName>style.visibility</p:attrName>
                                        </p:attrNameLst>
                                      </p:cBhvr>
                                      <p:to>
                                        <p:strVal val="hidden"/>
                                      </p:to>
                                    </p:set>
                                  </p:childTnLst>
                                </p:cTn>
                              </p:par>
                              <p:par>
                                <p:cTn id="131" presetID="10" presetClass="exit" presetSubtype="0" fill="hold" nodeType="withEffect">
                                  <p:stCondLst>
                                    <p:cond delay="250"/>
                                  </p:stCondLst>
                                  <p:childTnLst>
                                    <p:animEffect transition="out" filter="fade">
                                      <p:cBhvr>
                                        <p:cTn id="132" dur="500"/>
                                        <p:tgtEl>
                                          <p:spTgt spid="121"/>
                                        </p:tgtEl>
                                      </p:cBhvr>
                                    </p:animEffect>
                                    <p:set>
                                      <p:cBhvr>
                                        <p:cTn id="133" dur="1" fill="hold">
                                          <p:stCondLst>
                                            <p:cond delay="499"/>
                                          </p:stCondLst>
                                        </p:cTn>
                                        <p:tgtEl>
                                          <p:spTgt spid="1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496" grpId="0"/>
      <p:bldP spid="500" grpId="0"/>
      <p:bldP spid="831" grpId="0" animBg="1"/>
      <p:bldP spid="142" grpId="0" animBg="1"/>
      <p:bldP spid="162" grpId="0" animBg="1"/>
      <p:bldP spid="164" grpId="0" animBg="1"/>
      <p:bldP spid="177" grpId="0" animBg="1"/>
      <p:bldP spid="180" grpId="0" animBg="1"/>
      <p:bldP spid="180" grpId="1" animBg="1"/>
      <p:bldP spid="181" grpId="0" animBg="1"/>
      <p:bldP spid="181" grpId="1" animBg="1"/>
      <p:bldP spid="182" grpId="0" animBg="1"/>
      <p:bldP spid="182" grpId="1" animBg="1"/>
      <p:bldP spid="184" grpId="0" animBg="1"/>
      <p:bldP spid="185" grpId="0" animBg="1"/>
      <p:bldP spid="186" grpId="0" animBg="1"/>
      <p:bldP spid="195" grpId="0" animBg="1"/>
      <p:bldP spid="195" grpId="1" animBg="1"/>
      <p:bldP spid="196" grpId="0" animBg="1"/>
      <p:bldP spid="196" grpId="1" animBg="1"/>
      <p:bldP spid="197" grpId="0" animBg="1"/>
      <p:bldP spid="197" grpId="1" animBg="1"/>
      <p:bldP spid="198" grpId="0" animBg="1"/>
      <p:bldP spid="199" grpId="0" animBg="1"/>
      <p:bldP spid="20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539"/>
          <p:cNvSpPr>
            <a:spLocks noChangeAspect="1"/>
          </p:cNvSpPr>
          <p:nvPr/>
        </p:nvSpPr>
        <p:spPr bwMode="auto">
          <a:xfrm>
            <a:off x="4572000" y="1859862"/>
            <a:ext cx="7589520" cy="4663440"/>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1">
              <a:lumMod val="95000"/>
            </a:schemeClr>
          </a:solidFill>
          <a:ln w="3175">
            <a:solidFill>
              <a:srgbClr val="505050"/>
            </a:solidFill>
          </a:ln>
          <a:extLst/>
        </p:spPr>
        <p:txBody>
          <a:bodyPr vert="horz" wrap="square" lIns="89617" tIns="44808" rIns="89617" bIns="44808" numCol="1" anchor="t" anchorCtr="0" compatLnSpc="1">
            <a:prstTxWarp prst="textNoShape">
              <a:avLst/>
            </a:prstTxWarp>
          </a:bodyPr>
          <a:lstStyle/>
          <a:p>
            <a:pPr defTabSz="913804">
              <a:lnSpc>
                <a:spcPct val="90000"/>
              </a:lnSpc>
            </a:pPr>
            <a:endParaRPr lang="en-US" sz="1766">
              <a:solidFill>
                <a:srgbClr val="505050"/>
              </a:solidFill>
            </a:endParaRPr>
          </a:p>
        </p:txBody>
      </p:sp>
      <p:sp>
        <p:nvSpPr>
          <p:cNvPr id="3" name="Title 2"/>
          <p:cNvSpPr>
            <a:spLocks noGrp="1"/>
          </p:cNvSpPr>
          <p:nvPr>
            <p:ph type="title"/>
          </p:nvPr>
        </p:nvSpPr>
        <p:spPr>
          <a:xfrm>
            <a:off x="274638" y="295275"/>
            <a:ext cx="11888787" cy="917575"/>
          </a:xfrm>
        </p:spPr>
        <p:txBody>
          <a:bodyPr/>
          <a:lstStyle/>
          <a:p>
            <a:r>
              <a:rPr lang="en-US"/>
              <a:t>A privileged fabric</a:t>
            </a:r>
            <a:endParaRPr lang="en-US" dirty="0"/>
          </a:p>
        </p:txBody>
      </p:sp>
      <p:sp>
        <p:nvSpPr>
          <p:cNvPr id="12" name="Oval 11"/>
          <p:cNvSpPr/>
          <p:nvPr/>
        </p:nvSpPr>
        <p:spPr bwMode="auto">
          <a:xfrm>
            <a:off x="5029530" y="5377780"/>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1</a:t>
            </a:r>
          </a:p>
        </p:txBody>
      </p:sp>
      <p:grpSp>
        <p:nvGrpSpPr>
          <p:cNvPr id="22" name="Group 21"/>
          <p:cNvGrpSpPr/>
          <p:nvPr/>
        </p:nvGrpSpPr>
        <p:grpSpPr>
          <a:xfrm>
            <a:off x="8412782" y="3314383"/>
            <a:ext cx="2743200" cy="914394"/>
            <a:chOff x="8412782" y="3314383"/>
            <a:chExt cx="2743200" cy="914394"/>
          </a:xfrm>
        </p:grpSpPr>
        <p:grpSp>
          <p:nvGrpSpPr>
            <p:cNvPr id="21" name="Group 20"/>
            <p:cNvGrpSpPr/>
            <p:nvPr/>
          </p:nvGrpSpPr>
          <p:grpSpPr>
            <a:xfrm>
              <a:off x="8412782" y="3863017"/>
              <a:ext cx="2743200" cy="365760"/>
              <a:chOff x="8412782" y="3863017"/>
              <a:chExt cx="2743200" cy="365760"/>
            </a:xfrm>
          </p:grpSpPr>
          <p:grpSp>
            <p:nvGrpSpPr>
              <p:cNvPr id="28" name="Group 27"/>
              <p:cNvGrpSpPr>
                <a:grpSpLocks noChangeAspect="1"/>
              </p:cNvGrpSpPr>
              <p:nvPr/>
            </p:nvGrpSpPr>
            <p:grpSpPr>
              <a:xfrm>
                <a:off x="8412782" y="3863017"/>
                <a:ext cx="548640" cy="365760"/>
                <a:chOff x="2291430" y="2753081"/>
                <a:chExt cx="520023" cy="338731"/>
              </a:xfrm>
              <a:solidFill>
                <a:schemeClr val="accent2"/>
              </a:solidFill>
            </p:grpSpPr>
            <p:sp>
              <p:nvSpPr>
                <p:cNvPr id="32" name="Freeform 3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a:grpSpLocks noChangeAspect="1"/>
              </p:cNvGrpSpPr>
              <p:nvPr/>
            </p:nvGrpSpPr>
            <p:grpSpPr>
              <a:xfrm>
                <a:off x="9144302" y="3863017"/>
                <a:ext cx="548640" cy="365760"/>
                <a:chOff x="2291430" y="2753081"/>
                <a:chExt cx="520023" cy="338731"/>
              </a:xfrm>
              <a:solidFill>
                <a:schemeClr val="accent2"/>
              </a:solidFill>
            </p:grpSpPr>
            <p:sp>
              <p:nvSpPr>
                <p:cNvPr id="30" name="Freeform 29"/>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a:grpSpLocks noChangeAspect="1"/>
              </p:cNvGrpSpPr>
              <p:nvPr/>
            </p:nvGrpSpPr>
            <p:grpSpPr>
              <a:xfrm>
                <a:off x="9875822" y="3863017"/>
                <a:ext cx="548640" cy="365760"/>
                <a:chOff x="2291430" y="2753081"/>
                <a:chExt cx="520023" cy="338731"/>
              </a:xfrm>
              <a:solidFill>
                <a:schemeClr val="accent2"/>
              </a:solidFill>
            </p:grpSpPr>
            <p:sp>
              <p:nvSpPr>
                <p:cNvPr id="37" name="Freeform 36"/>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a:grpSpLocks noChangeAspect="1"/>
              </p:cNvGrpSpPr>
              <p:nvPr/>
            </p:nvGrpSpPr>
            <p:grpSpPr>
              <a:xfrm>
                <a:off x="10607342" y="3863017"/>
                <a:ext cx="548640" cy="365760"/>
                <a:chOff x="2291430" y="2753081"/>
                <a:chExt cx="520023" cy="338731"/>
              </a:xfrm>
              <a:solidFill>
                <a:schemeClr val="accent2"/>
              </a:solidFill>
            </p:grpSpPr>
            <p:sp>
              <p:nvSpPr>
                <p:cNvPr id="40" name="Freeform 39"/>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9"/>
            <p:cNvGrpSpPr/>
            <p:nvPr/>
          </p:nvGrpSpPr>
          <p:grpSpPr>
            <a:xfrm>
              <a:off x="8412782" y="3314383"/>
              <a:ext cx="2743200" cy="365760"/>
              <a:chOff x="8412782" y="3314383"/>
              <a:chExt cx="2743200" cy="365760"/>
            </a:xfrm>
          </p:grpSpPr>
          <p:grpSp>
            <p:nvGrpSpPr>
              <p:cNvPr id="63" name="Group 62"/>
              <p:cNvGrpSpPr>
                <a:grpSpLocks noChangeAspect="1"/>
              </p:cNvGrpSpPr>
              <p:nvPr/>
            </p:nvGrpSpPr>
            <p:grpSpPr>
              <a:xfrm>
                <a:off x="8412782" y="3314383"/>
                <a:ext cx="548640" cy="365760"/>
                <a:chOff x="2291430" y="2753081"/>
                <a:chExt cx="520023" cy="338731"/>
              </a:xfrm>
              <a:solidFill>
                <a:schemeClr val="accent2"/>
              </a:solidFill>
            </p:grpSpPr>
            <p:sp>
              <p:nvSpPr>
                <p:cNvPr id="64" name="Freeform 6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a:grpSpLocks noChangeAspect="1"/>
              </p:cNvGrpSpPr>
              <p:nvPr/>
            </p:nvGrpSpPr>
            <p:grpSpPr>
              <a:xfrm>
                <a:off x="9144302" y="3314383"/>
                <a:ext cx="548640" cy="365760"/>
                <a:chOff x="2291430" y="2753081"/>
                <a:chExt cx="520023" cy="338731"/>
              </a:xfrm>
              <a:solidFill>
                <a:schemeClr val="accent2"/>
              </a:solidFill>
            </p:grpSpPr>
            <p:sp>
              <p:nvSpPr>
                <p:cNvPr id="67" name="Freeform 66"/>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8"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nvGrpSpPr>
            <p:grpSpPr>
              <a:xfrm>
                <a:off x="9875822" y="3314383"/>
                <a:ext cx="548640" cy="365760"/>
                <a:chOff x="2291430" y="2753081"/>
                <a:chExt cx="520023" cy="338731"/>
              </a:xfrm>
              <a:solidFill>
                <a:schemeClr val="accent2"/>
              </a:solidFill>
            </p:grpSpPr>
            <p:sp>
              <p:nvSpPr>
                <p:cNvPr id="70" name="Freeform 69"/>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a:grpSpLocks noChangeAspect="1"/>
              </p:cNvGrpSpPr>
              <p:nvPr/>
            </p:nvGrpSpPr>
            <p:grpSpPr>
              <a:xfrm>
                <a:off x="10607342" y="3314383"/>
                <a:ext cx="548640" cy="365760"/>
                <a:chOff x="2291430" y="2753081"/>
                <a:chExt cx="520023" cy="338731"/>
              </a:xfrm>
              <a:solidFill>
                <a:schemeClr val="accent2"/>
              </a:solidFill>
            </p:grpSpPr>
            <p:sp>
              <p:nvSpPr>
                <p:cNvPr id="73" name="Freeform 72"/>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4"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7" name="Group 16"/>
          <p:cNvGrpSpPr/>
          <p:nvPr/>
        </p:nvGrpSpPr>
        <p:grpSpPr>
          <a:xfrm>
            <a:off x="7498080" y="4777408"/>
            <a:ext cx="3657902" cy="1744450"/>
            <a:chOff x="7498080" y="4777408"/>
            <a:chExt cx="3657902" cy="1744450"/>
          </a:xfrm>
        </p:grpSpPr>
        <p:sp>
          <p:nvSpPr>
            <p:cNvPr id="5" name="Freeform 17"/>
            <p:cNvSpPr>
              <a:spLocks noChangeAspect="1" noEditPoints="1"/>
            </p:cNvSpPr>
            <p:nvPr/>
          </p:nvSpPr>
          <p:spPr bwMode="auto">
            <a:xfrm>
              <a:off x="10698782" y="4777408"/>
              <a:ext cx="457200" cy="94529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Freeform 17"/>
            <p:cNvSpPr>
              <a:spLocks noChangeAspect="1" noEditPoints="1"/>
            </p:cNvSpPr>
            <p:nvPr/>
          </p:nvSpPr>
          <p:spPr bwMode="auto">
            <a:xfrm>
              <a:off x="9692943" y="4777408"/>
              <a:ext cx="457200" cy="94529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17"/>
            <p:cNvSpPr>
              <a:spLocks noChangeAspect="1" noEditPoints="1"/>
            </p:cNvSpPr>
            <p:nvPr/>
          </p:nvSpPr>
          <p:spPr bwMode="auto">
            <a:xfrm>
              <a:off x="8687103" y="4777408"/>
              <a:ext cx="457200" cy="94529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17"/>
            <p:cNvSpPr>
              <a:spLocks noChangeAspect="1" noEditPoints="1"/>
            </p:cNvSpPr>
            <p:nvPr/>
          </p:nvSpPr>
          <p:spPr bwMode="auto">
            <a:xfrm>
              <a:off x="7681263" y="4777408"/>
              <a:ext cx="457200" cy="94529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7498080" y="5783237"/>
              <a:ext cx="1226806" cy="738621"/>
            </a:xfrm>
            <a:prstGeom prst="rect">
              <a:avLst/>
            </a:prstGeom>
            <a:noFill/>
          </p:spPr>
          <p:txBody>
            <a:bodyPr wrap="square" lIns="182854" tIns="146283" rIns="182854" bIns="146283" rtlCol="0">
              <a:spAutoFit/>
            </a:bodyPr>
            <a:lstStyle/>
            <a:p>
              <a:pPr defTabSz="932418">
                <a:lnSpc>
                  <a:spcPct val="90000"/>
                </a:lnSpc>
                <a:spcAft>
                  <a:spcPts val="612"/>
                </a:spcAft>
                <a:defRPr/>
              </a:pP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Hyper-V hosts</a:t>
              </a:r>
            </a:p>
          </p:txBody>
        </p:sp>
      </p:grpSp>
      <p:sp>
        <p:nvSpPr>
          <p:cNvPr id="77" name="TextBox 76"/>
          <p:cNvSpPr txBox="1"/>
          <p:nvPr/>
        </p:nvSpPr>
        <p:spPr>
          <a:xfrm>
            <a:off x="7498383" y="2530446"/>
            <a:ext cx="1226806" cy="738621"/>
          </a:xfrm>
          <a:prstGeom prst="rect">
            <a:avLst/>
          </a:prstGeom>
          <a:noFill/>
        </p:spPr>
        <p:txBody>
          <a:bodyPr wrap="square" lIns="182854" tIns="146283" rIns="182854" bIns="146283" rtlCol="0" anchor="b" anchorCtr="0">
            <a:spAutoFit/>
          </a:bodyPr>
          <a:lstStyle/>
          <a:p>
            <a:pPr defTabSz="932418">
              <a:lnSpc>
                <a:spcPct val="90000"/>
              </a:lnSpc>
              <a:spcAft>
                <a:spcPts val="612"/>
              </a:spcAft>
              <a:defRPr/>
            </a:pP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Virtual machines</a:t>
            </a:r>
          </a:p>
        </p:txBody>
      </p:sp>
      <p:cxnSp>
        <p:nvCxnSpPr>
          <p:cNvPr id="79" name="Straight Arrow Connector 78"/>
          <p:cNvCxnSpPr/>
          <p:nvPr/>
        </p:nvCxnSpPr>
        <p:spPr>
          <a:xfrm>
            <a:off x="6403716" y="5108441"/>
            <a:ext cx="1097280" cy="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81" name="Rectangle 80"/>
          <p:cNvSpPr/>
          <p:nvPr/>
        </p:nvSpPr>
        <p:spPr>
          <a:xfrm>
            <a:off x="320152" y="1041441"/>
            <a:ext cx="11797757" cy="584775"/>
          </a:xfrm>
          <a:prstGeom prst="rect">
            <a:avLst/>
          </a:prstGeom>
        </p:spPr>
        <p:txBody>
          <a:bodyPr wrap="square">
            <a:spAutoFit/>
          </a:bodyPr>
          <a:lstStyle/>
          <a:p>
            <a:pPr>
              <a:spcBef>
                <a:spcPts val="0"/>
              </a:spcBef>
              <a:spcAft>
                <a:spcPts val="1200"/>
              </a:spcAft>
            </a:pPr>
            <a:r>
              <a:rPr lang="en-US" sz="3200" dirty="0">
                <a:latin typeface="+mj-lt"/>
              </a:rPr>
              <a:t>Spread of virtualization has led to unexpected security implications</a:t>
            </a:r>
          </a:p>
        </p:txBody>
      </p:sp>
      <p:sp>
        <p:nvSpPr>
          <p:cNvPr id="82" name="Oval 81"/>
          <p:cNvSpPr/>
          <p:nvPr/>
        </p:nvSpPr>
        <p:spPr bwMode="auto">
          <a:xfrm>
            <a:off x="6903720" y="3314383"/>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2</a:t>
            </a:r>
          </a:p>
        </p:txBody>
      </p:sp>
      <p:cxnSp>
        <p:nvCxnSpPr>
          <p:cNvPr id="84" name="Straight Arrow Connector 83"/>
          <p:cNvCxnSpPr/>
          <p:nvPr/>
        </p:nvCxnSpPr>
        <p:spPr>
          <a:xfrm flipV="1">
            <a:off x="6400800" y="3771579"/>
            <a:ext cx="1097280" cy="109728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86" name="Oval 85"/>
          <p:cNvSpPr/>
          <p:nvPr/>
        </p:nvSpPr>
        <p:spPr bwMode="auto">
          <a:xfrm>
            <a:off x="6172200" y="2952938"/>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3</a:t>
            </a:r>
          </a:p>
        </p:txBody>
      </p:sp>
      <p:sp>
        <p:nvSpPr>
          <p:cNvPr id="87" name="Oval 86"/>
          <p:cNvSpPr/>
          <p:nvPr/>
        </p:nvSpPr>
        <p:spPr bwMode="auto">
          <a:xfrm>
            <a:off x="11521743" y="4300755"/>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4</a:t>
            </a:r>
          </a:p>
        </p:txBody>
      </p:sp>
      <p:cxnSp>
        <p:nvCxnSpPr>
          <p:cNvPr id="89" name="Straight Connector 88"/>
          <p:cNvCxnSpPr/>
          <p:nvPr/>
        </p:nvCxnSpPr>
        <p:spPr>
          <a:xfrm>
            <a:off x="7498383" y="4503093"/>
            <a:ext cx="3840480" cy="0"/>
          </a:xfrm>
          <a:prstGeom prst="line">
            <a:avLst/>
          </a:prstGeom>
          <a:ln w="7620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TextBox 90"/>
          <p:cNvSpPr txBox="1"/>
          <p:nvPr/>
        </p:nvSpPr>
        <p:spPr>
          <a:xfrm>
            <a:off x="7498383" y="2308847"/>
            <a:ext cx="1226806" cy="960220"/>
          </a:xfrm>
          <a:prstGeom prst="rect">
            <a:avLst/>
          </a:prstGeom>
          <a:solidFill>
            <a:srgbClr val="F2F2F2"/>
          </a:solidFill>
          <a:ln>
            <a:noFill/>
          </a:ln>
        </p:spPr>
        <p:txBody>
          <a:bodyPr wrap="square" lIns="182854" tIns="146283" rIns="182854" bIns="146283" rtlCol="0" anchor="b" anchorCtr="0">
            <a:spAutoFit/>
          </a:bodyPr>
          <a:lstStyle/>
          <a:p>
            <a:pPr defTabSz="932418">
              <a:lnSpc>
                <a:spcPct val="90000"/>
              </a:lnSpc>
              <a:spcAft>
                <a:spcPts val="612"/>
              </a:spcAft>
              <a:defRPr/>
            </a:pP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Tenant</a:t>
            </a:r>
            <a:b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b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virtual</a:t>
            </a:r>
            <a:b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b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machines</a:t>
            </a:r>
          </a:p>
        </p:txBody>
      </p:sp>
      <p:grpSp>
        <p:nvGrpSpPr>
          <p:cNvPr id="2" name="Group 1"/>
          <p:cNvGrpSpPr/>
          <p:nvPr/>
        </p:nvGrpSpPr>
        <p:grpSpPr>
          <a:xfrm>
            <a:off x="457200" y="1759921"/>
            <a:ext cx="4480936" cy="1179810"/>
            <a:chOff x="457200" y="1759921"/>
            <a:chExt cx="4480936" cy="1179810"/>
          </a:xfrm>
        </p:grpSpPr>
        <p:sp>
          <p:nvSpPr>
            <p:cNvPr id="58" name="TextBox 57"/>
            <p:cNvSpPr txBox="1"/>
            <p:nvPr/>
          </p:nvSpPr>
          <p:spPr>
            <a:xfrm>
              <a:off x="823336" y="1759921"/>
              <a:ext cx="4114800" cy="1179810"/>
            </a:xfrm>
            <a:prstGeom prst="rect">
              <a:avLst/>
            </a:prstGeom>
            <a:noFill/>
          </p:spPr>
          <p:txBody>
            <a:bodyPr wrap="square" lIns="182880" tIns="146304" rIns="182880" bIns="146304" rtlCol="0">
              <a:spAutoFit/>
            </a:bodyPr>
            <a:lstStyle/>
            <a:p>
              <a:pPr>
                <a:lnSpc>
                  <a:spcPct val="90000"/>
                </a:lnSpc>
                <a:spcBef>
                  <a:spcPts val="1500"/>
                </a:spcBef>
              </a:pPr>
              <a:r>
                <a:rPr lang="en-US" sz="2000" b="1" dirty="0">
                  <a:gradFill>
                    <a:gsLst>
                      <a:gs pos="95050">
                        <a:schemeClr val="accent2"/>
                      </a:gs>
                      <a:gs pos="64000">
                        <a:schemeClr val="accent2"/>
                      </a:gs>
                    </a:gsLst>
                    <a:lin ang="5400000" scaled="0"/>
                  </a:gradFill>
                  <a:latin typeface="+mj-lt"/>
                </a:rPr>
                <a:t>Fabric/virtualization administrators</a:t>
              </a:r>
            </a:p>
            <a:p>
              <a:pPr>
                <a:lnSpc>
                  <a:spcPct val="90000"/>
                </a:lnSpc>
                <a:spcBef>
                  <a:spcPts val="200"/>
                </a:spcBef>
              </a:pPr>
              <a:r>
                <a:rPr lang="en-US" sz="1400" dirty="0">
                  <a:gradFill>
                    <a:gsLst>
                      <a:gs pos="2917">
                        <a:schemeClr val="tx1"/>
                      </a:gs>
                      <a:gs pos="30000">
                        <a:schemeClr val="tx1"/>
                      </a:gs>
                    </a:gsLst>
                    <a:lin ang="5400000" scaled="0"/>
                  </a:gradFill>
                </a:rPr>
                <a:t>Have the highest privileges, instead of the traditional model where domain administrators are the most trusted IT staff</a:t>
              </a:r>
            </a:p>
          </p:txBody>
        </p:sp>
        <p:sp>
          <p:nvSpPr>
            <p:cNvPr id="59" name="Oval 58"/>
            <p:cNvSpPr/>
            <p:nvPr/>
          </p:nvSpPr>
          <p:spPr bwMode="auto">
            <a:xfrm>
              <a:off x="457200" y="1851360"/>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1</a:t>
              </a:r>
            </a:p>
          </p:txBody>
        </p:sp>
      </p:grpSp>
      <p:grpSp>
        <p:nvGrpSpPr>
          <p:cNvPr id="9" name="Group 8"/>
          <p:cNvGrpSpPr/>
          <p:nvPr/>
        </p:nvGrpSpPr>
        <p:grpSpPr>
          <a:xfrm>
            <a:off x="457200" y="2887669"/>
            <a:ext cx="4529083" cy="1373709"/>
            <a:chOff x="457200" y="2857189"/>
            <a:chExt cx="4529083" cy="1373709"/>
          </a:xfrm>
        </p:grpSpPr>
        <p:sp>
          <p:nvSpPr>
            <p:cNvPr id="80" name="Oval 79"/>
            <p:cNvSpPr/>
            <p:nvPr/>
          </p:nvSpPr>
          <p:spPr bwMode="auto">
            <a:xfrm>
              <a:off x="457200" y="2948628"/>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2</a:t>
              </a:r>
            </a:p>
          </p:txBody>
        </p:sp>
        <p:sp>
          <p:nvSpPr>
            <p:cNvPr id="85" name="TextBox 84"/>
            <p:cNvSpPr txBox="1"/>
            <p:nvPr/>
          </p:nvSpPr>
          <p:spPr>
            <a:xfrm>
              <a:off x="871483" y="2857189"/>
              <a:ext cx="4114800" cy="1373709"/>
            </a:xfrm>
            <a:prstGeom prst="rect">
              <a:avLst/>
            </a:prstGeom>
            <a:noFill/>
          </p:spPr>
          <p:txBody>
            <a:bodyPr wrap="square" lIns="182880" tIns="146304" rIns="182880" bIns="146304" rtlCol="0">
              <a:spAutoFit/>
            </a:bodyPr>
            <a:lstStyle/>
            <a:p>
              <a:pPr>
                <a:lnSpc>
                  <a:spcPct val="90000"/>
                </a:lnSpc>
                <a:spcBef>
                  <a:spcPts val="1500"/>
                </a:spcBef>
              </a:pPr>
              <a:r>
                <a:rPr lang="en-US" sz="2000" b="1" dirty="0">
                  <a:gradFill>
                    <a:gsLst>
                      <a:gs pos="95050">
                        <a:schemeClr val="accent2"/>
                      </a:gs>
                      <a:gs pos="64000">
                        <a:schemeClr val="accent2"/>
                      </a:gs>
                    </a:gsLst>
                    <a:lin ang="5400000" scaled="0"/>
                  </a:gradFill>
                  <a:latin typeface="+mj-lt"/>
                </a:rPr>
                <a:t>Virtualized domain controllers</a:t>
              </a:r>
            </a:p>
            <a:p>
              <a:pPr>
                <a:lnSpc>
                  <a:spcPct val="90000"/>
                </a:lnSpc>
                <a:spcBef>
                  <a:spcPts val="200"/>
                </a:spcBef>
              </a:pPr>
              <a:r>
                <a:rPr lang="en-US" sz="1400" dirty="0">
                  <a:gradFill>
                    <a:gsLst>
                      <a:gs pos="2917">
                        <a:schemeClr val="tx1"/>
                      </a:gs>
                      <a:gs pos="30000">
                        <a:schemeClr val="tx1"/>
                      </a:gs>
                    </a:gsLst>
                    <a:lin ang="5400000" scaled="0"/>
                  </a:gradFill>
                </a:rPr>
                <a:t>If DCs are virtualized and I’m a Hyper-V administrator, I can shut down the VM, copy the virtual disks for offline attacks, or install malware</a:t>
              </a:r>
            </a:p>
          </p:txBody>
        </p:sp>
      </p:grpSp>
      <p:grpSp>
        <p:nvGrpSpPr>
          <p:cNvPr id="10" name="Group 9"/>
          <p:cNvGrpSpPr/>
          <p:nvPr/>
        </p:nvGrpSpPr>
        <p:grpSpPr>
          <a:xfrm>
            <a:off x="457200" y="4209316"/>
            <a:ext cx="4541170" cy="985911"/>
            <a:chOff x="457200" y="4045896"/>
            <a:chExt cx="4541170" cy="985911"/>
          </a:xfrm>
        </p:grpSpPr>
        <p:sp>
          <p:nvSpPr>
            <p:cNvPr id="88" name="TextBox 87"/>
            <p:cNvSpPr txBox="1"/>
            <p:nvPr/>
          </p:nvSpPr>
          <p:spPr>
            <a:xfrm>
              <a:off x="883570" y="4045896"/>
              <a:ext cx="4114800" cy="985911"/>
            </a:xfrm>
            <a:prstGeom prst="rect">
              <a:avLst/>
            </a:prstGeom>
            <a:noFill/>
          </p:spPr>
          <p:txBody>
            <a:bodyPr wrap="square" lIns="182880" tIns="146304" rIns="182880" bIns="146304" rtlCol="0">
              <a:spAutoFit/>
            </a:bodyPr>
            <a:lstStyle/>
            <a:p>
              <a:pPr>
                <a:lnSpc>
                  <a:spcPct val="90000"/>
                </a:lnSpc>
                <a:spcBef>
                  <a:spcPts val="1500"/>
                </a:spcBef>
              </a:pPr>
              <a:r>
                <a:rPr lang="en-US" sz="2000" b="1" dirty="0">
                  <a:gradFill>
                    <a:gsLst>
                      <a:gs pos="95050">
                        <a:schemeClr val="accent2"/>
                      </a:gs>
                      <a:gs pos="64000">
                        <a:schemeClr val="accent2"/>
                      </a:gs>
                    </a:gsLst>
                    <a:lin ang="5400000" scaled="0"/>
                  </a:gradFill>
                  <a:latin typeface="+mj-lt"/>
                </a:rPr>
                <a:t>Public cloud</a:t>
              </a:r>
            </a:p>
            <a:p>
              <a:pPr>
                <a:lnSpc>
                  <a:spcPct val="90000"/>
                </a:lnSpc>
                <a:spcBef>
                  <a:spcPts val="200"/>
                </a:spcBef>
              </a:pPr>
              <a:r>
                <a:rPr lang="en-US" sz="1400" dirty="0">
                  <a:gradFill>
                    <a:gsLst>
                      <a:gs pos="2917">
                        <a:schemeClr val="tx1"/>
                      </a:gs>
                      <a:gs pos="30000">
                        <a:schemeClr val="tx1"/>
                      </a:gs>
                    </a:gsLst>
                    <a:lin ang="5400000" scaled="0"/>
                  </a:gradFill>
                </a:rPr>
                <a:t>Fabric administrators could potentially have full access to tenant VMs</a:t>
              </a:r>
            </a:p>
          </p:txBody>
        </p:sp>
        <p:sp>
          <p:nvSpPr>
            <p:cNvPr id="98" name="Oval 97"/>
            <p:cNvSpPr/>
            <p:nvPr/>
          </p:nvSpPr>
          <p:spPr bwMode="auto">
            <a:xfrm>
              <a:off x="457200" y="4137335"/>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3</a:t>
              </a:r>
            </a:p>
          </p:txBody>
        </p:sp>
      </p:grpSp>
      <p:grpSp>
        <p:nvGrpSpPr>
          <p:cNvPr id="13" name="Group 12"/>
          <p:cNvGrpSpPr/>
          <p:nvPr/>
        </p:nvGrpSpPr>
        <p:grpSpPr>
          <a:xfrm>
            <a:off x="457200" y="5143164"/>
            <a:ext cx="4480936" cy="1373709"/>
            <a:chOff x="457200" y="4960286"/>
            <a:chExt cx="4480936" cy="1373709"/>
          </a:xfrm>
        </p:grpSpPr>
        <p:sp>
          <p:nvSpPr>
            <p:cNvPr id="90" name="TextBox 89"/>
            <p:cNvSpPr txBox="1"/>
            <p:nvPr/>
          </p:nvSpPr>
          <p:spPr>
            <a:xfrm>
              <a:off x="823336" y="4960286"/>
              <a:ext cx="4114800" cy="1373709"/>
            </a:xfrm>
            <a:prstGeom prst="rect">
              <a:avLst/>
            </a:prstGeom>
            <a:noFill/>
          </p:spPr>
          <p:txBody>
            <a:bodyPr wrap="square" lIns="182880" tIns="146304" rIns="182880" bIns="146304" rtlCol="0">
              <a:spAutoFit/>
            </a:bodyPr>
            <a:lstStyle/>
            <a:p>
              <a:pPr>
                <a:lnSpc>
                  <a:spcPct val="90000"/>
                </a:lnSpc>
                <a:spcBef>
                  <a:spcPts val="1500"/>
                </a:spcBef>
              </a:pPr>
              <a:r>
                <a:rPr lang="en-US" sz="2000" b="1" dirty="0">
                  <a:gradFill>
                    <a:gsLst>
                      <a:gs pos="95050">
                        <a:schemeClr val="accent2"/>
                      </a:gs>
                      <a:gs pos="64000">
                        <a:schemeClr val="accent2"/>
                      </a:gs>
                    </a:gsLst>
                    <a:lin ang="5400000" scaled="0"/>
                  </a:gradFill>
                  <a:latin typeface="+mj-lt"/>
                </a:rPr>
                <a:t>Shielded Virtual Machines</a:t>
              </a:r>
            </a:p>
            <a:p>
              <a:pPr>
                <a:lnSpc>
                  <a:spcPct val="90000"/>
                </a:lnSpc>
                <a:spcBef>
                  <a:spcPts val="200"/>
                </a:spcBef>
              </a:pPr>
              <a:r>
                <a:rPr lang="en-US" sz="1400" dirty="0">
                  <a:gradFill>
                    <a:gsLst>
                      <a:gs pos="2917">
                        <a:schemeClr val="tx1"/>
                      </a:gs>
                      <a:gs pos="30000">
                        <a:schemeClr val="tx1"/>
                      </a:gs>
                    </a:gsLst>
                    <a:lin ang="5400000" scaled="0"/>
                  </a:gradFill>
                </a:rPr>
                <a:t>Strong separation between the fabric administrators and the workload administrators, implemented through encryption and protected secrets</a:t>
              </a:r>
            </a:p>
          </p:txBody>
        </p:sp>
        <p:sp>
          <p:nvSpPr>
            <p:cNvPr id="99" name="Oval 98"/>
            <p:cNvSpPr/>
            <p:nvPr/>
          </p:nvSpPr>
          <p:spPr bwMode="auto">
            <a:xfrm>
              <a:off x="457200" y="5051725"/>
              <a:ext cx="411480" cy="41148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gradFill>
                    <a:gsLst>
                      <a:gs pos="0">
                        <a:srgbClr val="FFFFFF"/>
                      </a:gs>
                      <a:gs pos="100000">
                        <a:srgbClr val="FFFFFF"/>
                      </a:gs>
                    </a:gsLst>
                    <a:lin ang="5400000" scaled="0"/>
                  </a:gradFill>
                  <a:latin typeface="+mj-lt"/>
                  <a:ea typeface="Segoe UI" pitchFamily="34" charset="0"/>
                  <a:cs typeface="Segoe UI" pitchFamily="34" charset="0"/>
                </a:rPr>
                <a:t>4</a:t>
              </a:r>
            </a:p>
          </p:txBody>
        </p:sp>
      </p:grpSp>
      <p:sp>
        <p:nvSpPr>
          <p:cNvPr id="46" name="VM1-blue"/>
          <p:cNvSpPr>
            <a:spLocks noChangeAspect="1" noEditPoints="1"/>
          </p:cNvSpPr>
          <p:nvPr/>
        </p:nvSpPr>
        <p:spPr bwMode="auto">
          <a:xfrm>
            <a:off x="7681262" y="3314383"/>
            <a:ext cx="548640" cy="365974"/>
          </a:xfrm>
          <a:custGeom>
            <a:avLst/>
            <a:gdLst>
              <a:gd name="T0" fmla="*/ 3533 w 3613"/>
              <a:gd name="T1" fmla="*/ 0 h 2409"/>
              <a:gd name="T2" fmla="*/ 99 w 3613"/>
              <a:gd name="T3" fmla="*/ 0 h 2409"/>
              <a:gd name="T4" fmla="*/ 0 w 3613"/>
              <a:gd name="T5" fmla="*/ 82 h 2409"/>
              <a:gd name="T6" fmla="*/ 0 w 3613"/>
              <a:gd name="T7" fmla="*/ 2059 h 2409"/>
              <a:gd name="T8" fmla="*/ 99 w 3613"/>
              <a:gd name="T9" fmla="*/ 2141 h 2409"/>
              <a:gd name="T10" fmla="*/ 3533 w 3613"/>
              <a:gd name="T11" fmla="*/ 2141 h 2409"/>
              <a:gd name="T12" fmla="*/ 3613 w 3613"/>
              <a:gd name="T13" fmla="*/ 2059 h 2409"/>
              <a:gd name="T14" fmla="*/ 3613 w 3613"/>
              <a:gd name="T15" fmla="*/ 82 h 2409"/>
              <a:gd name="T16" fmla="*/ 3533 w 3613"/>
              <a:gd name="T17" fmla="*/ 0 h 2409"/>
              <a:gd name="T18" fmla="*/ 3454 w 3613"/>
              <a:gd name="T19" fmla="*/ 1894 h 2409"/>
              <a:gd name="T20" fmla="*/ 3374 w 3613"/>
              <a:gd name="T21" fmla="*/ 1976 h 2409"/>
              <a:gd name="T22" fmla="*/ 258 w 3613"/>
              <a:gd name="T23" fmla="*/ 1976 h 2409"/>
              <a:gd name="T24" fmla="*/ 178 w 3613"/>
              <a:gd name="T25" fmla="*/ 1894 h 2409"/>
              <a:gd name="T26" fmla="*/ 178 w 3613"/>
              <a:gd name="T27" fmla="*/ 226 h 2409"/>
              <a:gd name="T28" fmla="*/ 258 w 3613"/>
              <a:gd name="T29" fmla="*/ 144 h 2409"/>
              <a:gd name="T30" fmla="*/ 3374 w 3613"/>
              <a:gd name="T31" fmla="*/ 144 h 2409"/>
              <a:gd name="T32" fmla="*/ 3454 w 3613"/>
              <a:gd name="T33" fmla="*/ 226 h 2409"/>
              <a:gd name="T34" fmla="*/ 3454 w 3613"/>
              <a:gd name="T35" fmla="*/ 1894 h 2409"/>
              <a:gd name="T36" fmla="*/ 3454 w 3613"/>
              <a:gd name="T37" fmla="*/ 1894 h 2409"/>
              <a:gd name="T38" fmla="*/ 2521 w 3613"/>
              <a:gd name="T39" fmla="*/ 2347 h 2409"/>
              <a:gd name="T40" fmla="*/ 2461 w 3613"/>
              <a:gd name="T41" fmla="*/ 2409 h 2409"/>
              <a:gd name="T42" fmla="*/ 1151 w 3613"/>
              <a:gd name="T43" fmla="*/ 2409 h 2409"/>
              <a:gd name="T44" fmla="*/ 1092 w 3613"/>
              <a:gd name="T45" fmla="*/ 2347 h 2409"/>
              <a:gd name="T46" fmla="*/ 1151 w 3613"/>
              <a:gd name="T47" fmla="*/ 2326 h 2409"/>
              <a:gd name="T48" fmla="*/ 1211 w 3613"/>
              <a:gd name="T49" fmla="*/ 2264 h 2409"/>
              <a:gd name="T50" fmla="*/ 2402 w 3613"/>
              <a:gd name="T51" fmla="*/ 2264 h 2409"/>
              <a:gd name="T52" fmla="*/ 2461 w 3613"/>
              <a:gd name="T53" fmla="*/ 2326 h 2409"/>
              <a:gd name="T54" fmla="*/ 2521 w 3613"/>
              <a:gd name="T55" fmla="*/ 2347 h 2409"/>
              <a:gd name="T56" fmla="*/ 1326 w 3613"/>
              <a:gd name="T57" fmla="*/ 988 h 2409"/>
              <a:gd name="T58" fmla="*/ 1806 w 3613"/>
              <a:gd name="T59" fmla="*/ 1112 h 2409"/>
              <a:gd name="T60" fmla="*/ 2287 w 3613"/>
              <a:gd name="T61" fmla="*/ 988 h 2409"/>
              <a:gd name="T62" fmla="*/ 2287 w 3613"/>
              <a:gd name="T63" fmla="*/ 1112 h 2409"/>
              <a:gd name="T64" fmla="*/ 1806 w 3613"/>
              <a:gd name="T65" fmla="*/ 1235 h 2409"/>
              <a:gd name="T66" fmla="*/ 1326 w 3613"/>
              <a:gd name="T67" fmla="*/ 1112 h 2409"/>
              <a:gd name="T68" fmla="*/ 1326 w 3613"/>
              <a:gd name="T69" fmla="*/ 988 h 2409"/>
              <a:gd name="T70" fmla="*/ 1326 w 3613"/>
              <a:gd name="T71" fmla="*/ 988 h 2409"/>
              <a:gd name="T72" fmla="*/ 1326 w 3613"/>
              <a:gd name="T73" fmla="*/ 1235 h 2409"/>
              <a:gd name="T74" fmla="*/ 1806 w 3613"/>
              <a:gd name="T75" fmla="*/ 1358 h 2409"/>
              <a:gd name="T76" fmla="*/ 2287 w 3613"/>
              <a:gd name="T77" fmla="*/ 1235 h 2409"/>
              <a:gd name="T78" fmla="*/ 2287 w 3613"/>
              <a:gd name="T79" fmla="*/ 1358 h 2409"/>
              <a:gd name="T80" fmla="*/ 1806 w 3613"/>
              <a:gd name="T81" fmla="*/ 1481 h 2409"/>
              <a:gd name="T82" fmla="*/ 1326 w 3613"/>
              <a:gd name="T83" fmla="*/ 1358 h 2409"/>
              <a:gd name="T84" fmla="*/ 1326 w 3613"/>
              <a:gd name="T85" fmla="*/ 1235 h 2409"/>
              <a:gd name="T86" fmla="*/ 1326 w 3613"/>
              <a:gd name="T87" fmla="*/ 1235 h 2409"/>
              <a:gd name="T88" fmla="*/ 1326 w 3613"/>
              <a:gd name="T89" fmla="*/ 742 h 2409"/>
              <a:gd name="T90" fmla="*/ 1806 w 3613"/>
              <a:gd name="T91" fmla="*/ 619 h 2409"/>
              <a:gd name="T92" fmla="*/ 2287 w 3613"/>
              <a:gd name="T93" fmla="*/ 742 h 2409"/>
              <a:gd name="T94" fmla="*/ 2287 w 3613"/>
              <a:gd name="T95" fmla="*/ 865 h 2409"/>
              <a:gd name="T96" fmla="*/ 1806 w 3613"/>
              <a:gd name="T97" fmla="*/ 988 h 2409"/>
              <a:gd name="T98" fmla="*/ 1326 w 3613"/>
              <a:gd name="T99" fmla="*/ 865 h 2409"/>
              <a:gd name="T100" fmla="*/ 1326 w 3613"/>
              <a:gd name="T101" fmla="*/ 742 h 2409"/>
              <a:gd name="T102" fmla="*/ 1326 w 3613"/>
              <a:gd name="T103" fmla="*/ 742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3" h="2409">
                <a:moveTo>
                  <a:pt x="3533" y="0"/>
                </a:moveTo>
                <a:cubicBezTo>
                  <a:pt x="893" y="0"/>
                  <a:pt x="99" y="0"/>
                  <a:pt x="99" y="0"/>
                </a:cubicBezTo>
                <a:cubicBezTo>
                  <a:pt x="59" y="0"/>
                  <a:pt x="0" y="41"/>
                  <a:pt x="0" y="82"/>
                </a:cubicBezTo>
                <a:cubicBezTo>
                  <a:pt x="0" y="2059"/>
                  <a:pt x="0" y="2059"/>
                  <a:pt x="0" y="2059"/>
                </a:cubicBezTo>
                <a:cubicBezTo>
                  <a:pt x="0" y="2100"/>
                  <a:pt x="59" y="2141"/>
                  <a:pt x="99" y="2141"/>
                </a:cubicBezTo>
                <a:cubicBezTo>
                  <a:pt x="972" y="2141"/>
                  <a:pt x="3533" y="2141"/>
                  <a:pt x="3533" y="2141"/>
                </a:cubicBezTo>
                <a:cubicBezTo>
                  <a:pt x="3573" y="2141"/>
                  <a:pt x="3613" y="2100"/>
                  <a:pt x="3613" y="2059"/>
                </a:cubicBezTo>
                <a:cubicBezTo>
                  <a:pt x="3613" y="82"/>
                  <a:pt x="3613" y="82"/>
                  <a:pt x="3613" y="82"/>
                </a:cubicBezTo>
                <a:cubicBezTo>
                  <a:pt x="3613" y="41"/>
                  <a:pt x="3573" y="0"/>
                  <a:pt x="3533" y="0"/>
                </a:cubicBezTo>
                <a:close/>
                <a:moveTo>
                  <a:pt x="3454" y="1894"/>
                </a:moveTo>
                <a:cubicBezTo>
                  <a:pt x="3454" y="1956"/>
                  <a:pt x="3414" y="1976"/>
                  <a:pt x="3374" y="1976"/>
                </a:cubicBezTo>
                <a:cubicBezTo>
                  <a:pt x="1052" y="1976"/>
                  <a:pt x="258" y="1976"/>
                  <a:pt x="258" y="1976"/>
                </a:cubicBezTo>
                <a:cubicBezTo>
                  <a:pt x="218" y="1976"/>
                  <a:pt x="178" y="1956"/>
                  <a:pt x="178" y="1894"/>
                </a:cubicBezTo>
                <a:cubicBezTo>
                  <a:pt x="178" y="226"/>
                  <a:pt x="178" y="226"/>
                  <a:pt x="178" y="226"/>
                </a:cubicBezTo>
                <a:cubicBezTo>
                  <a:pt x="178" y="185"/>
                  <a:pt x="218" y="144"/>
                  <a:pt x="258" y="144"/>
                </a:cubicBezTo>
                <a:cubicBezTo>
                  <a:pt x="2580" y="144"/>
                  <a:pt x="3374" y="144"/>
                  <a:pt x="3374" y="144"/>
                </a:cubicBezTo>
                <a:cubicBezTo>
                  <a:pt x="3414" y="144"/>
                  <a:pt x="3454" y="185"/>
                  <a:pt x="3454" y="226"/>
                </a:cubicBezTo>
                <a:cubicBezTo>
                  <a:pt x="3454" y="1894"/>
                  <a:pt x="3454" y="1894"/>
                  <a:pt x="3454" y="1894"/>
                </a:cubicBezTo>
                <a:cubicBezTo>
                  <a:pt x="3454" y="1894"/>
                  <a:pt x="3454" y="1894"/>
                  <a:pt x="3454" y="1894"/>
                </a:cubicBezTo>
                <a:close/>
                <a:moveTo>
                  <a:pt x="2521" y="2347"/>
                </a:moveTo>
                <a:cubicBezTo>
                  <a:pt x="2521" y="2409"/>
                  <a:pt x="2501" y="2409"/>
                  <a:pt x="2461" y="2409"/>
                </a:cubicBezTo>
                <a:cubicBezTo>
                  <a:pt x="1151" y="2409"/>
                  <a:pt x="1151" y="2409"/>
                  <a:pt x="1151" y="2409"/>
                </a:cubicBezTo>
                <a:cubicBezTo>
                  <a:pt x="1111" y="2409"/>
                  <a:pt x="1092" y="2409"/>
                  <a:pt x="1092" y="2347"/>
                </a:cubicBezTo>
                <a:cubicBezTo>
                  <a:pt x="1092" y="2326"/>
                  <a:pt x="1151" y="2326"/>
                  <a:pt x="1151" y="2326"/>
                </a:cubicBezTo>
                <a:cubicBezTo>
                  <a:pt x="1151" y="2285"/>
                  <a:pt x="1171" y="2264"/>
                  <a:pt x="1211" y="2264"/>
                </a:cubicBezTo>
                <a:cubicBezTo>
                  <a:pt x="2402" y="2264"/>
                  <a:pt x="2402" y="2264"/>
                  <a:pt x="2402" y="2264"/>
                </a:cubicBezTo>
                <a:cubicBezTo>
                  <a:pt x="2441" y="2264"/>
                  <a:pt x="2461" y="2285"/>
                  <a:pt x="2461" y="2326"/>
                </a:cubicBezTo>
                <a:cubicBezTo>
                  <a:pt x="2461" y="2326"/>
                  <a:pt x="2521" y="2326"/>
                  <a:pt x="2521" y="2347"/>
                </a:cubicBezTo>
                <a:close/>
                <a:moveTo>
                  <a:pt x="1326" y="988"/>
                </a:moveTo>
                <a:cubicBezTo>
                  <a:pt x="1806" y="1112"/>
                  <a:pt x="1806" y="1112"/>
                  <a:pt x="1806" y="1112"/>
                </a:cubicBezTo>
                <a:cubicBezTo>
                  <a:pt x="2287" y="988"/>
                  <a:pt x="2287" y="988"/>
                  <a:pt x="2287" y="988"/>
                </a:cubicBezTo>
                <a:cubicBezTo>
                  <a:pt x="2287" y="1112"/>
                  <a:pt x="2287" y="1112"/>
                  <a:pt x="2287" y="1112"/>
                </a:cubicBezTo>
                <a:cubicBezTo>
                  <a:pt x="1806" y="1235"/>
                  <a:pt x="1806" y="1235"/>
                  <a:pt x="1806" y="1235"/>
                </a:cubicBezTo>
                <a:cubicBezTo>
                  <a:pt x="1326" y="1112"/>
                  <a:pt x="1326" y="1112"/>
                  <a:pt x="1326" y="1112"/>
                </a:cubicBezTo>
                <a:cubicBezTo>
                  <a:pt x="1326" y="988"/>
                  <a:pt x="1326" y="988"/>
                  <a:pt x="1326" y="988"/>
                </a:cubicBezTo>
                <a:cubicBezTo>
                  <a:pt x="1326" y="988"/>
                  <a:pt x="1326" y="988"/>
                  <a:pt x="1326" y="988"/>
                </a:cubicBezTo>
                <a:close/>
                <a:moveTo>
                  <a:pt x="1326" y="1235"/>
                </a:moveTo>
                <a:cubicBezTo>
                  <a:pt x="1806" y="1358"/>
                  <a:pt x="1806" y="1358"/>
                  <a:pt x="1806" y="1358"/>
                </a:cubicBezTo>
                <a:cubicBezTo>
                  <a:pt x="2287" y="1235"/>
                  <a:pt x="2287" y="1235"/>
                  <a:pt x="2287" y="1235"/>
                </a:cubicBezTo>
                <a:cubicBezTo>
                  <a:pt x="2287" y="1358"/>
                  <a:pt x="2287" y="1358"/>
                  <a:pt x="2287" y="1358"/>
                </a:cubicBezTo>
                <a:cubicBezTo>
                  <a:pt x="1806" y="1481"/>
                  <a:pt x="1806" y="1481"/>
                  <a:pt x="1806" y="1481"/>
                </a:cubicBezTo>
                <a:cubicBezTo>
                  <a:pt x="1326" y="1358"/>
                  <a:pt x="1326" y="1358"/>
                  <a:pt x="1326" y="1358"/>
                </a:cubicBezTo>
                <a:cubicBezTo>
                  <a:pt x="1326" y="1235"/>
                  <a:pt x="1326" y="1235"/>
                  <a:pt x="1326" y="1235"/>
                </a:cubicBezTo>
                <a:cubicBezTo>
                  <a:pt x="1326" y="1235"/>
                  <a:pt x="1326" y="1235"/>
                  <a:pt x="1326" y="1235"/>
                </a:cubicBezTo>
                <a:close/>
                <a:moveTo>
                  <a:pt x="1326" y="742"/>
                </a:moveTo>
                <a:cubicBezTo>
                  <a:pt x="1806" y="619"/>
                  <a:pt x="1806" y="619"/>
                  <a:pt x="1806" y="619"/>
                </a:cubicBezTo>
                <a:cubicBezTo>
                  <a:pt x="2287" y="742"/>
                  <a:pt x="2287" y="742"/>
                  <a:pt x="2287" y="742"/>
                </a:cubicBezTo>
                <a:cubicBezTo>
                  <a:pt x="2287" y="865"/>
                  <a:pt x="2287" y="865"/>
                  <a:pt x="2287" y="865"/>
                </a:cubicBezTo>
                <a:cubicBezTo>
                  <a:pt x="1806" y="988"/>
                  <a:pt x="1806" y="988"/>
                  <a:pt x="1806" y="988"/>
                </a:cubicBezTo>
                <a:cubicBezTo>
                  <a:pt x="1326" y="865"/>
                  <a:pt x="1326" y="865"/>
                  <a:pt x="1326" y="865"/>
                </a:cubicBezTo>
                <a:cubicBezTo>
                  <a:pt x="1326" y="742"/>
                  <a:pt x="1326" y="742"/>
                  <a:pt x="1326" y="742"/>
                </a:cubicBezTo>
                <a:cubicBezTo>
                  <a:pt x="1326" y="742"/>
                  <a:pt x="1326" y="742"/>
                  <a:pt x="1326" y="742"/>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VM2-blue"/>
          <p:cNvSpPr>
            <a:spLocks noChangeAspect="1" noEditPoints="1"/>
          </p:cNvSpPr>
          <p:nvPr/>
        </p:nvSpPr>
        <p:spPr bwMode="auto">
          <a:xfrm>
            <a:off x="7681262" y="3862803"/>
            <a:ext cx="548640" cy="365974"/>
          </a:xfrm>
          <a:custGeom>
            <a:avLst/>
            <a:gdLst>
              <a:gd name="T0" fmla="*/ 3533 w 3613"/>
              <a:gd name="T1" fmla="*/ 0 h 2409"/>
              <a:gd name="T2" fmla="*/ 99 w 3613"/>
              <a:gd name="T3" fmla="*/ 0 h 2409"/>
              <a:gd name="T4" fmla="*/ 0 w 3613"/>
              <a:gd name="T5" fmla="*/ 82 h 2409"/>
              <a:gd name="T6" fmla="*/ 0 w 3613"/>
              <a:gd name="T7" fmla="*/ 2059 h 2409"/>
              <a:gd name="T8" fmla="*/ 99 w 3613"/>
              <a:gd name="T9" fmla="*/ 2141 h 2409"/>
              <a:gd name="T10" fmla="*/ 3533 w 3613"/>
              <a:gd name="T11" fmla="*/ 2141 h 2409"/>
              <a:gd name="T12" fmla="*/ 3613 w 3613"/>
              <a:gd name="T13" fmla="*/ 2059 h 2409"/>
              <a:gd name="T14" fmla="*/ 3613 w 3613"/>
              <a:gd name="T15" fmla="*/ 82 h 2409"/>
              <a:gd name="T16" fmla="*/ 3533 w 3613"/>
              <a:gd name="T17" fmla="*/ 0 h 2409"/>
              <a:gd name="T18" fmla="*/ 3454 w 3613"/>
              <a:gd name="T19" fmla="*/ 1894 h 2409"/>
              <a:gd name="T20" fmla="*/ 3374 w 3613"/>
              <a:gd name="T21" fmla="*/ 1976 h 2409"/>
              <a:gd name="T22" fmla="*/ 258 w 3613"/>
              <a:gd name="T23" fmla="*/ 1976 h 2409"/>
              <a:gd name="T24" fmla="*/ 178 w 3613"/>
              <a:gd name="T25" fmla="*/ 1894 h 2409"/>
              <a:gd name="T26" fmla="*/ 178 w 3613"/>
              <a:gd name="T27" fmla="*/ 226 h 2409"/>
              <a:gd name="T28" fmla="*/ 258 w 3613"/>
              <a:gd name="T29" fmla="*/ 144 h 2409"/>
              <a:gd name="T30" fmla="*/ 3374 w 3613"/>
              <a:gd name="T31" fmla="*/ 144 h 2409"/>
              <a:gd name="T32" fmla="*/ 3454 w 3613"/>
              <a:gd name="T33" fmla="*/ 226 h 2409"/>
              <a:gd name="T34" fmla="*/ 3454 w 3613"/>
              <a:gd name="T35" fmla="*/ 1894 h 2409"/>
              <a:gd name="T36" fmla="*/ 3454 w 3613"/>
              <a:gd name="T37" fmla="*/ 1894 h 2409"/>
              <a:gd name="T38" fmla="*/ 2521 w 3613"/>
              <a:gd name="T39" fmla="*/ 2347 h 2409"/>
              <a:gd name="T40" fmla="*/ 2461 w 3613"/>
              <a:gd name="T41" fmla="*/ 2409 h 2409"/>
              <a:gd name="T42" fmla="*/ 1151 w 3613"/>
              <a:gd name="T43" fmla="*/ 2409 h 2409"/>
              <a:gd name="T44" fmla="*/ 1092 w 3613"/>
              <a:gd name="T45" fmla="*/ 2347 h 2409"/>
              <a:gd name="T46" fmla="*/ 1151 w 3613"/>
              <a:gd name="T47" fmla="*/ 2326 h 2409"/>
              <a:gd name="T48" fmla="*/ 1211 w 3613"/>
              <a:gd name="T49" fmla="*/ 2264 h 2409"/>
              <a:gd name="T50" fmla="*/ 2402 w 3613"/>
              <a:gd name="T51" fmla="*/ 2264 h 2409"/>
              <a:gd name="T52" fmla="*/ 2461 w 3613"/>
              <a:gd name="T53" fmla="*/ 2326 h 2409"/>
              <a:gd name="T54" fmla="*/ 2521 w 3613"/>
              <a:gd name="T55" fmla="*/ 2347 h 2409"/>
              <a:gd name="T56" fmla="*/ 1326 w 3613"/>
              <a:gd name="T57" fmla="*/ 988 h 2409"/>
              <a:gd name="T58" fmla="*/ 1806 w 3613"/>
              <a:gd name="T59" fmla="*/ 1112 h 2409"/>
              <a:gd name="T60" fmla="*/ 2287 w 3613"/>
              <a:gd name="T61" fmla="*/ 988 h 2409"/>
              <a:gd name="T62" fmla="*/ 2287 w 3613"/>
              <a:gd name="T63" fmla="*/ 1112 h 2409"/>
              <a:gd name="T64" fmla="*/ 1806 w 3613"/>
              <a:gd name="T65" fmla="*/ 1235 h 2409"/>
              <a:gd name="T66" fmla="*/ 1326 w 3613"/>
              <a:gd name="T67" fmla="*/ 1112 h 2409"/>
              <a:gd name="T68" fmla="*/ 1326 w 3613"/>
              <a:gd name="T69" fmla="*/ 988 h 2409"/>
              <a:gd name="T70" fmla="*/ 1326 w 3613"/>
              <a:gd name="T71" fmla="*/ 988 h 2409"/>
              <a:gd name="T72" fmla="*/ 1326 w 3613"/>
              <a:gd name="T73" fmla="*/ 1235 h 2409"/>
              <a:gd name="T74" fmla="*/ 1806 w 3613"/>
              <a:gd name="T75" fmla="*/ 1358 h 2409"/>
              <a:gd name="T76" fmla="*/ 2287 w 3613"/>
              <a:gd name="T77" fmla="*/ 1235 h 2409"/>
              <a:gd name="T78" fmla="*/ 2287 w 3613"/>
              <a:gd name="T79" fmla="*/ 1358 h 2409"/>
              <a:gd name="T80" fmla="*/ 1806 w 3613"/>
              <a:gd name="T81" fmla="*/ 1481 h 2409"/>
              <a:gd name="T82" fmla="*/ 1326 w 3613"/>
              <a:gd name="T83" fmla="*/ 1358 h 2409"/>
              <a:gd name="T84" fmla="*/ 1326 w 3613"/>
              <a:gd name="T85" fmla="*/ 1235 h 2409"/>
              <a:gd name="T86" fmla="*/ 1326 w 3613"/>
              <a:gd name="T87" fmla="*/ 1235 h 2409"/>
              <a:gd name="T88" fmla="*/ 1326 w 3613"/>
              <a:gd name="T89" fmla="*/ 742 h 2409"/>
              <a:gd name="T90" fmla="*/ 1806 w 3613"/>
              <a:gd name="T91" fmla="*/ 619 h 2409"/>
              <a:gd name="T92" fmla="*/ 2287 w 3613"/>
              <a:gd name="T93" fmla="*/ 742 h 2409"/>
              <a:gd name="T94" fmla="*/ 2287 w 3613"/>
              <a:gd name="T95" fmla="*/ 865 h 2409"/>
              <a:gd name="T96" fmla="*/ 1806 w 3613"/>
              <a:gd name="T97" fmla="*/ 988 h 2409"/>
              <a:gd name="T98" fmla="*/ 1326 w 3613"/>
              <a:gd name="T99" fmla="*/ 865 h 2409"/>
              <a:gd name="T100" fmla="*/ 1326 w 3613"/>
              <a:gd name="T101" fmla="*/ 742 h 2409"/>
              <a:gd name="T102" fmla="*/ 1326 w 3613"/>
              <a:gd name="T103" fmla="*/ 742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3" h="2409">
                <a:moveTo>
                  <a:pt x="3533" y="0"/>
                </a:moveTo>
                <a:cubicBezTo>
                  <a:pt x="893" y="0"/>
                  <a:pt x="99" y="0"/>
                  <a:pt x="99" y="0"/>
                </a:cubicBezTo>
                <a:cubicBezTo>
                  <a:pt x="59" y="0"/>
                  <a:pt x="0" y="41"/>
                  <a:pt x="0" y="82"/>
                </a:cubicBezTo>
                <a:cubicBezTo>
                  <a:pt x="0" y="2059"/>
                  <a:pt x="0" y="2059"/>
                  <a:pt x="0" y="2059"/>
                </a:cubicBezTo>
                <a:cubicBezTo>
                  <a:pt x="0" y="2100"/>
                  <a:pt x="59" y="2141"/>
                  <a:pt x="99" y="2141"/>
                </a:cubicBezTo>
                <a:cubicBezTo>
                  <a:pt x="972" y="2141"/>
                  <a:pt x="3533" y="2141"/>
                  <a:pt x="3533" y="2141"/>
                </a:cubicBezTo>
                <a:cubicBezTo>
                  <a:pt x="3573" y="2141"/>
                  <a:pt x="3613" y="2100"/>
                  <a:pt x="3613" y="2059"/>
                </a:cubicBezTo>
                <a:cubicBezTo>
                  <a:pt x="3613" y="82"/>
                  <a:pt x="3613" y="82"/>
                  <a:pt x="3613" y="82"/>
                </a:cubicBezTo>
                <a:cubicBezTo>
                  <a:pt x="3613" y="41"/>
                  <a:pt x="3573" y="0"/>
                  <a:pt x="3533" y="0"/>
                </a:cubicBezTo>
                <a:close/>
                <a:moveTo>
                  <a:pt x="3454" y="1894"/>
                </a:moveTo>
                <a:cubicBezTo>
                  <a:pt x="3454" y="1956"/>
                  <a:pt x="3414" y="1976"/>
                  <a:pt x="3374" y="1976"/>
                </a:cubicBezTo>
                <a:cubicBezTo>
                  <a:pt x="1052" y="1976"/>
                  <a:pt x="258" y="1976"/>
                  <a:pt x="258" y="1976"/>
                </a:cubicBezTo>
                <a:cubicBezTo>
                  <a:pt x="218" y="1976"/>
                  <a:pt x="178" y="1956"/>
                  <a:pt x="178" y="1894"/>
                </a:cubicBezTo>
                <a:cubicBezTo>
                  <a:pt x="178" y="226"/>
                  <a:pt x="178" y="226"/>
                  <a:pt x="178" y="226"/>
                </a:cubicBezTo>
                <a:cubicBezTo>
                  <a:pt x="178" y="185"/>
                  <a:pt x="218" y="144"/>
                  <a:pt x="258" y="144"/>
                </a:cubicBezTo>
                <a:cubicBezTo>
                  <a:pt x="2580" y="144"/>
                  <a:pt x="3374" y="144"/>
                  <a:pt x="3374" y="144"/>
                </a:cubicBezTo>
                <a:cubicBezTo>
                  <a:pt x="3414" y="144"/>
                  <a:pt x="3454" y="185"/>
                  <a:pt x="3454" y="226"/>
                </a:cubicBezTo>
                <a:cubicBezTo>
                  <a:pt x="3454" y="1894"/>
                  <a:pt x="3454" y="1894"/>
                  <a:pt x="3454" y="1894"/>
                </a:cubicBezTo>
                <a:cubicBezTo>
                  <a:pt x="3454" y="1894"/>
                  <a:pt x="3454" y="1894"/>
                  <a:pt x="3454" y="1894"/>
                </a:cubicBezTo>
                <a:close/>
                <a:moveTo>
                  <a:pt x="2521" y="2347"/>
                </a:moveTo>
                <a:cubicBezTo>
                  <a:pt x="2521" y="2409"/>
                  <a:pt x="2501" y="2409"/>
                  <a:pt x="2461" y="2409"/>
                </a:cubicBezTo>
                <a:cubicBezTo>
                  <a:pt x="1151" y="2409"/>
                  <a:pt x="1151" y="2409"/>
                  <a:pt x="1151" y="2409"/>
                </a:cubicBezTo>
                <a:cubicBezTo>
                  <a:pt x="1111" y="2409"/>
                  <a:pt x="1092" y="2409"/>
                  <a:pt x="1092" y="2347"/>
                </a:cubicBezTo>
                <a:cubicBezTo>
                  <a:pt x="1092" y="2326"/>
                  <a:pt x="1151" y="2326"/>
                  <a:pt x="1151" y="2326"/>
                </a:cubicBezTo>
                <a:cubicBezTo>
                  <a:pt x="1151" y="2285"/>
                  <a:pt x="1171" y="2264"/>
                  <a:pt x="1211" y="2264"/>
                </a:cubicBezTo>
                <a:cubicBezTo>
                  <a:pt x="2402" y="2264"/>
                  <a:pt x="2402" y="2264"/>
                  <a:pt x="2402" y="2264"/>
                </a:cubicBezTo>
                <a:cubicBezTo>
                  <a:pt x="2441" y="2264"/>
                  <a:pt x="2461" y="2285"/>
                  <a:pt x="2461" y="2326"/>
                </a:cubicBezTo>
                <a:cubicBezTo>
                  <a:pt x="2461" y="2326"/>
                  <a:pt x="2521" y="2326"/>
                  <a:pt x="2521" y="2347"/>
                </a:cubicBezTo>
                <a:close/>
                <a:moveTo>
                  <a:pt x="1326" y="988"/>
                </a:moveTo>
                <a:cubicBezTo>
                  <a:pt x="1806" y="1112"/>
                  <a:pt x="1806" y="1112"/>
                  <a:pt x="1806" y="1112"/>
                </a:cubicBezTo>
                <a:cubicBezTo>
                  <a:pt x="2287" y="988"/>
                  <a:pt x="2287" y="988"/>
                  <a:pt x="2287" y="988"/>
                </a:cubicBezTo>
                <a:cubicBezTo>
                  <a:pt x="2287" y="1112"/>
                  <a:pt x="2287" y="1112"/>
                  <a:pt x="2287" y="1112"/>
                </a:cubicBezTo>
                <a:cubicBezTo>
                  <a:pt x="1806" y="1235"/>
                  <a:pt x="1806" y="1235"/>
                  <a:pt x="1806" y="1235"/>
                </a:cubicBezTo>
                <a:cubicBezTo>
                  <a:pt x="1326" y="1112"/>
                  <a:pt x="1326" y="1112"/>
                  <a:pt x="1326" y="1112"/>
                </a:cubicBezTo>
                <a:cubicBezTo>
                  <a:pt x="1326" y="988"/>
                  <a:pt x="1326" y="988"/>
                  <a:pt x="1326" y="988"/>
                </a:cubicBezTo>
                <a:cubicBezTo>
                  <a:pt x="1326" y="988"/>
                  <a:pt x="1326" y="988"/>
                  <a:pt x="1326" y="988"/>
                </a:cubicBezTo>
                <a:close/>
                <a:moveTo>
                  <a:pt x="1326" y="1235"/>
                </a:moveTo>
                <a:cubicBezTo>
                  <a:pt x="1806" y="1358"/>
                  <a:pt x="1806" y="1358"/>
                  <a:pt x="1806" y="1358"/>
                </a:cubicBezTo>
                <a:cubicBezTo>
                  <a:pt x="2287" y="1235"/>
                  <a:pt x="2287" y="1235"/>
                  <a:pt x="2287" y="1235"/>
                </a:cubicBezTo>
                <a:cubicBezTo>
                  <a:pt x="2287" y="1358"/>
                  <a:pt x="2287" y="1358"/>
                  <a:pt x="2287" y="1358"/>
                </a:cubicBezTo>
                <a:cubicBezTo>
                  <a:pt x="1806" y="1481"/>
                  <a:pt x="1806" y="1481"/>
                  <a:pt x="1806" y="1481"/>
                </a:cubicBezTo>
                <a:cubicBezTo>
                  <a:pt x="1326" y="1358"/>
                  <a:pt x="1326" y="1358"/>
                  <a:pt x="1326" y="1358"/>
                </a:cubicBezTo>
                <a:cubicBezTo>
                  <a:pt x="1326" y="1235"/>
                  <a:pt x="1326" y="1235"/>
                  <a:pt x="1326" y="1235"/>
                </a:cubicBezTo>
                <a:cubicBezTo>
                  <a:pt x="1326" y="1235"/>
                  <a:pt x="1326" y="1235"/>
                  <a:pt x="1326" y="1235"/>
                </a:cubicBezTo>
                <a:close/>
                <a:moveTo>
                  <a:pt x="1326" y="742"/>
                </a:moveTo>
                <a:cubicBezTo>
                  <a:pt x="1806" y="619"/>
                  <a:pt x="1806" y="619"/>
                  <a:pt x="1806" y="619"/>
                </a:cubicBezTo>
                <a:cubicBezTo>
                  <a:pt x="2287" y="742"/>
                  <a:pt x="2287" y="742"/>
                  <a:pt x="2287" y="742"/>
                </a:cubicBezTo>
                <a:cubicBezTo>
                  <a:pt x="2287" y="865"/>
                  <a:pt x="2287" y="865"/>
                  <a:pt x="2287" y="865"/>
                </a:cubicBezTo>
                <a:cubicBezTo>
                  <a:pt x="1806" y="988"/>
                  <a:pt x="1806" y="988"/>
                  <a:pt x="1806" y="988"/>
                </a:cubicBezTo>
                <a:cubicBezTo>
                  <a:pt x="1326" y="865"/>
                  <a:pt x="1326" y="865"/>
                  <a:pt x="1326" y="865"/>
                </a:cubicBezTo>
                <a:cubicBezTo>
                  <a:pt x="1326" y="742"/>
                  <a:pt x="1326" y="742"/>
                  <a:pt x="1326" y="742"/>
                </a:cubicBezTo>
                <a:cubicBezTo>
                  <a:pt x="1326" y="742"/>
                  <a:pt x="1326" y="742"/>
                  <a:pt x="1326" y="742"/>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VM1-orange"/>
          <p:cNvSpPr>
            <a:spLocks noChangeAspect="1" noEditPoints="1"/>
          </p:cNvSpPr>
          <p:nvPr/>
        </p:nvSpPr>
        <p:spPr bwMode="auto">
          <a:xfrm>
            <a:off x="7681262" y="3314383"/>
            <a:ext cx="548640" cy="365974"/>
          </a:xfrm>
          <a:custGeom>
            <a:avLst/>
            <a:gdLst>
              <a:gd name="T0" fmla="*/ 3533 w 3613"/>
              <a:gd name="T1" fmla="*/ 0 h 2409"/>
              <a:gd name="T2" fmla="*/ 99 w 3613"/>
              <a:gd name="T3" fmla="*/ 0 h 2409"/>
              <a:gd name="T4" fmla="*/ 0 w 3613"/>
              <a:gd name="T5" fmla="*/ 82 h 2409"/>
              <a:gd name="T6" fmla="*/ 0 w 3613"/>
              <a:gd name="T7" fmla="*/ 2059 h 2409"/>
              <a:gd name="T8" fmla="*/ 99 w 3613"/>
              <a:gd name="T9" fmla="*/ 2141 h 2409"/>
              <a:gd name="T10" fmla="*/ 3533 w 3613"/>
              <a:gd name="T11" fmla="*/ 2141 h 2409"/>
              <a:gd name="T12" fmla="*/ 3613 w 3613"/>
              <a:gd name="T13" fmla="*/ 2059 h 2409"/>
              <a:gd name="T14" fmla="*/ 3613 w 3613"/>
              <a:gd name="T15" fmla="*/ 82 h 2409"/>
              <a:gd name="T16" fmla="*/ 3533 w 3613"/>
              <a:gd name="T17" fmla="*/ 0 h 2409"/>
              <a:gd name="T18" fmla="*/ 3454 w 3613"/>
              <a:gd name="T19" fmla="*/ 1894 h 2409"/>
              <a:gd name="T20" fmla="*/ 3374 w 3613"/>
              <a:gd name="T21" fmla="*/ 1976 h 2409"/>
              <a:gd name="T22" fmla="*/ 258 w 3613"/>
              <a:gd name="T23" fmla="*/ 1976 h 2409"/>
              <a:gd name="T24" fmla="*/ 178 w 3613"/>
              <a:gd name="T25" fmla="*/ 1894 h 2409"/>
              <a:gd name="T26" fmla="*/ 178 w 3613"/>
              <a:gd name="T27" fmla="*/ 226 h 2409"/>
              <a:gd name="T28" fmla="*/ 258 w 3613"/>
              <a:gd name="T29" fmla="*/ 144 h 2409"/>
              <a:gd name="T30" fmla="*/ 3374 w 3613"/>
              <a:gd name="T31" fmla="*/ 144 h 2409"/>
              <a:gd name="T32" fmla="*/ 3454 w 3613"/>
              <a:gd name="T33" fmla="*/ 226 h 2409"/>
              <a:gd name="T34" fmla="*/ 3454 w 3613"/>
              <a:gd name="T35" fmla="*/ 1894 h 2409"/>
              <a:gd name="T36" fmla="*/ 3454 w 3613"/>
              <a:gd name="T37" fmla="*/ 1894 h 2409"/>
              <a:gd name="T38" fmla="*/ 2521 w 3613"/>
              <a:gd name="T39" fmla="*/ 2347 h 2409"/>
              <a:gd name="T40" fmla="*/ 2461 w 3613"/>
              <a:gd name="T41" fmla="*/ 2409 h 2409"/>
              <a:gd name="T42" fmla="*/ 1151 w 3613"/>
              <a:gd name="T43" fmla="*/ 2409 h 2409"/>
              <a:gd name="T44" fmla="*/ 1092 w 3613"/>
              <a:gd name="T45" fmla="*/ 2347 h 2409"/>
              <a:gd name="T46" fmla="*/ 1151 w 3613"/>
              <a:gd name="T47" fmla="*/ 2326 h 2409"/>
              <a:gd name="T48" fmla="*/ 1211 w 3613"/>
              <a:gd name="T49" fmla="*/ 2264 h 2409"/>
              <a:gd name="T50" fmla="*/ 2402 w 3613"/>
              <a:gd name="T51" fmla="*/ 2264 h 2409"/>
              <a:gd name="T52" fmla="*/ 2461 w 3613"/>
              <a:gd name="T53" fmla="*/ 2326 h 2409"/>
              <a:gd name="T54" fmla="*/ 2521 w 3613"/>
              <a:gd name="T55" fmla="*/ 2347 h 2409"/>
              <a:gd name="T56" fmla="*/ 1326 w 3613"/>
              <a:gd name="T57" fmla="*/ 988 h 2409"/>
              <a:gd name="T58" fmla="*/ 1806 w 3613"/>
              <a:gd name="T59" fmla="*/ 1112 h 2409"/>
              <a:gd name="T60" fmla="*/ 2287 w 3613"/>
              <a:gd name="T61" fmla="*/ 988 h 2409"/>
              <a:gd name="T62" fmla="*/ 2287 w 3613"/>
              <a:gd name="T63" fmla="*/ 1112 h 2409"/>
              <a:gd name="T64" fmla="*/ 1806 w 3613"/>
              <a:gd name="T65" fmla="*/ 1235 h 2409"/>
              <a:gd name="T66" fmla="*/ 1326 w 3613"/>
              <a:gd name="T67" fmla="*/ 1112 h 2409"/>
              <a:gd name="T68" fmla="*/ 1326 w 3613"/>
              <a:gd name="T69" fmla="*/ 988 h 2409"/>
              <a:gd name="T70" fmla="*/ 1326 w 3613"/>
              <a:gd name="T71" fmla="*/ 988 h 2409"/>
              <a:gd name="T72" fmla="*/ 1326 w 3613"/>
              <a:gd name="T73" fmla="*/ 1235 h 2409"/>
              <a:gd name="T74" fmla="*/ 1806 w 3613"/>
              <a:gd name="T75" fmla="*/ 1358 h 2409"/>
              <a:gd name="T76" fmla="*/ 2287 w 3613"/>
              <a:gd name="T77" fmla="*/ 1235 h 2409"/>
              <a:gd name="T78" fmla="*/ 2287 w 3613"/>
              <a:gd name="T79" fmla="*/ 1358 h 2409"/>
              <a:gd name="T80" fmla="*/ 1806 w 3613"/>
              <a:gd name="T81" fmla="*/ 1481 h 2409"/>
              <a:gd name="T82" fmla="*/ 1326 w 3613"/>
              <a:gd name="T83" fmla="*/ 1358 h 2409"/>
              <a:gd name="T84" fmla="*/ 1326 w 3613"/>
              <a:gd name="T85" fmla="*/ 1235 h 2409"/>
              <a:gd name="T86" fmla="*/ 1326 w 3613"/>
              <a:gd name="T87" fmla="*/ 1235 h 2409"/>
              <a:gd name="T88" fmla="*/ 1326 w 3613"/>
              <a:gd name="T89" fmla="*/ 742 h 2409"/>
              <a:gd name="T90" fmla="*/ 1806 w 3613"/>
              <a:gd name="T91" fmla="*/ 619 h 2409"/>
              <a:gd name="T92" fmla="*/ 2287 w 3613"/>
              <a:gd name="T93" fmla="*/ 742 h 2409"/>
              <a:gd name="T94" fmla="*/ 2287 w 3613"/>
              <a:gd name="T95" fmla="*/ 865 h 2409"/>
              <a:gd name="T96" fmla="*/ 1806 w 3613"/>
              <a:gd name="T97" fmla="*/ 988 h 2409"/>
              <a:gd name="T98" fmla="*/ 1326 w 3613"/>
              <a:gd name="T99" fmla="*/ 865 h 2409"/>
              <a:gd name="T100" fmla="*/ 1326 w 3613"/>
              <a:gd name="T101" fmla="*/ 742 h 2409"/>
              <a:gd name="T102" fmla="*/ 1326 w 3613"/>
              <a:gd name="T103" fmla="*/ 742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3" h="2409">
                <a:moveTo>
                  <a:pt x="3533" y="0"/>
                </a:moveTo>
                <a:cubicBezTo>
                  <a:pt x="893" y="0"/>
                  <a:pt x="99" y="0"/>
                  <a:pt x="99" y="0"/>
                </a:cubicBezTo>
                <a:cubicBezTo>
                  <a:pt x="59" y="0"/>
                  <a:pt x="0" y="41"/>
                  <a:pt x="0" y="82"/>
                </a:cubicBezTo>
                <a:cubicBezTo>
                  <a:pt x="0" y="2059"/>
                  <a:pt x="0" y="2059"/>
                  <a:pt x="0" y="2059"/>
                </a:cubicBezTo>
                <a:cubicBezTo>
                  <a:pt x="0" y="2100"/>
                  <a:pt x="59" y="2141"/>
                  <a:pt x="99" y="2141"/>
                </a:cubicBezTo>
                <a:cubicBezTo>
                  <a:pt x="972" y="2141"/>
                  <a:pt x="3533" y="2141"/>
                  <a:pt x="3533" y="2141"/>
                </a:cubicBezTo>
                <a:cubicBezTo>
                  <a:pt x="3573" y="2141"/>
                  <a:pt x="3613" y="2100"/>
                  <a:pt x="3613" y="2059"/>
                </a:cubicBezTo>
                <a:cubicBezTo>
                  <a:pt x="3613" y="82"/>
                  <a:pt x="3613" y="82"/>
                  <a:pt x="3613" y="82"/>
                </a:cubicBezTo>
                <a:cubicBezTo>
                  <a:pt x="3613" y="41"/>
                  <a:pt x="3573" y="0"/>
                  <a:pt x="3533" y="0"/>
                </a:cubicBezTo>
                <a:close/>
                <a:moveTo>
                  <a:pt x="3454" y="1894"/>
                </a:moveTo>
                <a:cubicBezTo>
                  <a:pt x="3454" y="1956"/>
                  <a:pt x="3414" y="1976"/>
                  <a:pt x="3374" y="1976"/>
                </a:cubicBezTo>
                <a:cubicBezTo>
                  <a:pt x="1052" y="1976"/>
                  <a:pt x="258" y="1976"/>
                  <a:pt x="258" y="1976"/>
                </a:cubicBezTo>
                <a:cubicBezTo>
                  <a:pt x="218" y="1976"/>
                  <a:pt x="178" y="1956"/>
                  <a:pt x="178" y="1894"/>
                </a:cubicBezTo>
                <a:cubicBezTo>
                  <a:pt x="178" y="226"/>
                  <a:pt x="178" y="226"/>
                  <a:pt x="178" y="226"/>
                </a:cubicBezTo>
                <a:cubicBezTo>
                  <a:pt x="178" y="185"/>
                  <a:pt x="218" y="144"/>
                  <a:pt x="258" y="144"/>
                </a:cubicBezTo>
                <a:cubicBezTo>
                  <a:pt x="2580" y="144"/>
                  <a:pt x="3374" y="144"/>
                  <a:pt x="3374" y="144"/>
                </a:cubicBezTo>
                <a:cubicBezTo>
                  <a:pt x="3414" y="144"/>
                  <a:pt x="3454" y="185"/>
                  <a:pt x="3454" y="226"/>
                </a:cubicBezTo>
                <a:cubicBezTo>
                  <a:pt x="3454" y="1894"/>
                  <a:pt x="3454" y="1894"/>
                  <a:pt x="3454" y="1894"/>
                </a:cubicBezTo>
                <a:cubicBezTo>
                  <a:pt x="3454" y="1894"/>
                  <a:pt x="3454" y="1894"/>
                  <a:pt x="3454" y="1894"/>
                </a:cubicBezTo>
                <a:close/>
                <a:moveTo>
                  <a:pt x="2521" y="2347"/>
                </a:moveTo>
                <a:cubicBezTo>
                  <a:pt x="2521" y="2409"/>
                  <a:pt x="2501" y="2409"/>
                  <a:pt x="2461" y="2409"/>
                </a:cubicBezTo>
                <a:cubicBezTo>
                  <a:pt x="1151" y="2409"/>
                  <a:pt x="1151" y="2409"/>
                  <a:pt x="1151" y="2409"/>
                </a:cubicBezTo>
                <a:cubicBezTo>
                  <a:pt x="1111" y="2409"/>
                  <a:pt x="1092" y="2409"/>
                  <a:pt x="1092" y="2347"/>
                </a:cubicBezTo>
                <a:cubicBezTo>
                  <a:pt x="1092" y="2326"/>
                  <a:pt x="1151" y="2326"/>
                  <a:pt x="1151" y="2326"/>
                </a:cubicBezTo>
                <a:cubicBezTo>
                  <a:pt x="1151" y="2285"/>
                  <a:pt x="1171" y="2264"/>
                  <a:pt x="1211" y="2264"/>
                </a:cubicBezTo>
                <a:cubicBezTo>
                  <a:pt x="2402" y="2264"/>
                  <a:pt x="2402" y="2264"/>
                  <a:pt x="2402" y="2264"/>
                </a:cubicBezTo>
                <a:cubicBezTo>
                  <a:pt x="2441" y="2264"/>
                  <a:pt x="2461" y="2285"/>
                  <a:pt x="2461" y="2326"/>
                </a:cubicBezTo>
                <a:cubicBezTo>
                  <a:pt x="2461" y="2326"/>
                  <a:pt x="2521" y="2326"/>
                  <a:pt x="2521" y="2347"/>
                </a:cubicBezTo>
                <a:close/>
                <a:moveTo>
                  <a:pt x="1326" y="988"/>
                </a:moveTo>
                <a:cubicBezTo>
                  <a:pt x="1806" y="1112"/>
                  <a:pt x="1806" y="1112"/>
                  <a:pt x="1806" y="1112"/>
                </a:cubicBezTo>
                <a:cubicBezTo>
                  <a:pt x="2287" y="988"/>
                  <a:pt x="2287" y="988"/>
                  <a:pt x="2287" y="988"/>
                </a:cubicBezTo>
                <a:cubicBezTo>
                  <a:pt x="2287" y="1112"/>
                  <a:pt x="2287" y="1112"/>
                  <a:pt x="2287" y="1112"/>
                </a:cubicBezTo>
                <a:cubicBezTo>
                  <a:pt x="1806" y="1235"/>
                  <a:pt x="1806" y="1235"/>
                  <a:pt x="1806" y="1235"/>
                </a:cubicBezTo>
                <a:cubicBezTo>
                  <a:pt x="1326" y="1112"/>
                  <a:pt x="1326" y="1112"/>
                  <a:pt x="1326" y="1112"/>
                </a:cubicBezTo>
                <a:cubicBezTo>
                  <a:pt x="1326" y="988"/>
                  <a:pt x="1326" y="988"/>
                  <a:pt x="1326" y="988"/>
                </a:cubicBezTo>
                <a:cubicBezTo>
                  <a:pt x="1326" y="988"/>
                  <a:pt x="1326" y="988"/>
                  <a:pt x="1326" y="988"/>
                </a:cubicBezTo>
                <a:close/>
                <a:moveTo>
                  <a:pt x="1326" y="1235"/>
                </a:moveTo>
                <a:cubicBezTo>
                  <a:pt x="1806" y="1358"/>
                  <a:pt x="1806" y="1358"/>
                  <a:pt x="1806" y="1358"/>
                </a:cubicBezTo>
                <a:cubicBezTo>
                  <a:pt x="2287" y="1235"/>
                  <a:pt x="2287" y="1235"/>
                  <a:pt x="2287" y="1235"/>
                </a:cubicBezTo>
                <a:cubicBezTo>
                  <a:pt x="2287" y="1358"/>
                  <a:pt x="2287" y="1358"/>
                  <a:pt x="2287" y="1358"/>
                </a:cubicBezTo>
                <a:cubicBezTo>
                  <a:pt x="1806" y="1481"/>
                  <a:pt x="1806" y="1481"/>
                  <a:pt x="1806" y="1481"/>
                </a:cubicBezTo>
                <a:cubicBezTo>
                  <a:pt x="1326" y="1358"/>
                  <a:pt x="1326" y="1358"/>
                  <a:pt x="1326" y="1358"/>
                </a:cubicBezTo>
                <a:cubicBezTo>
                  <a:pt x="1326" y="1235"/>
                  <a:pt x="1326" y="1235"/>
                  <a:pt x="1326" y="1235"/>
                </a:cubicBezTo>
                <a:cubicBezTo>
                  <a:pt x="1326" y="1235"/>
                  <a:pt x="1326" y="1235"/>
                  <a:pt x="1326" y="1235"/>
                </a:cubicBezTo>
                <a:close/>
                <a:moveTo>
                  <a:pt x="1326" y="742"/>
                </a:moveTo>
                <a:cubicBezTo>
                  <a:pt x="1806" y="619"/>
                  <a:pt x="1806" y="619"/>
                  <a:pt x="1806" y="619"/>
                </a:cubicBezTo>
                <a:cubicBezTo>
                  <a:pt x="2287" y="742"/>
                  <a:pt x="2287" y="742"/>
                  <a:pt x="2287" y="742"/>
                </a:cubicBezTo>
                <a:cubicBezTo>
                  <a:pt x="2287" y="865"/>
                  <a:pt x="2287" y="865"/>
                  <a:pt x="2287" y="865"/>
                </a:cubicBezTo>
                <a:cubicBezTo>
                  <a:pt x="1806" y="988"/>
                  <a:pt x="1806" y="988"/>
                  <a:pt x="1806" y="988"/>
                </a:cubicBezTo>
                <a:cubicBezTo>
                  <a:pt x="1326" y="865"/>
                  <a:pt x="1326" y="865"/>
                  <a:pt x="1326" y="865"/>
                </a:cubicBezTo>
                <a:cubicBezTo>
                  <a:pt x="1326" y="742"/>
                  <a:pt x="1326" y="742"/>
                  <a:pt x="1326" y="742"/>
                </a:cubicBezTo>
                <a:cubicBezTo>
                  <a:pt x="1326" y="742"/>
                  <a:pt x="1326" y="742"/>
                  <a:pt x="1326" y="7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VM2-orange"/>
          <p:cNvSpPr>
            <a:spLocks noChangeAspect="1" noEditPoints="1"/>
          </p:cNvSpPr>
          <p:nvPr/>
        </p:nvSpPr>
        <p:spPr bwMode="auto">
          <a:xfrm>
            <a:off x="7681262" y="3862803"/>
            <a:ext cx="548640" cy="365974"/>
          </a:xfrm>
          <a:custGeom>
            <a:avLst/>
            <a:gdLst>
              <a:gd name="T0" fmla="*/ 3533 w 3613"/>
              <a:gd name="T1" fmla="*/ 0 h 2409"/>
              <a:gd name="T2" fmla="*/ 99 w 3613"/>
              <a:gd name="T3" fmla="*/ 0 h 2409"/>
              <a:gd name="T4" fmla="*/ 0 w 3613"/>
              <a:gd name="T5" fmla="*/ 82 h 2409"/>
              <a:gd name="T6" fmla="*/ 0 w 3613"/>
              <a:gd name="T7" fmla="*/ 2059 h 2409"/>
              <a:gd name="T8" fmla="*/ 99 w 3613"/>
              <a:gd name="T9" fmla="*/ 2141 h 2409"/>
              <a:gd name="T10" fmla="*/ 3533 w 3613"/>
              <a:gd name="T11" fmla="*/ 2141 h 2409"/>
              <a:gd name="T12" fmla="*/ 3613 w 3613"/>
              <a:gd name="T13" fmla="*/ 2059 h 2409"/>
              <a:gd name="T14" fmla="*/ 3613 w 3613"/>
              <a:gd name="T15" fmla="*/ 82 h 2409"/>
              <a:gd name="T16" fmla="*/ 3533 w 3613"/>
              <a:gd name="T17" fmla="*/ 0 h 2409"/>
              <a:gd name="T18" fmla="*/ 3454 w 3613"/>
              <a:gd name="T19" fmla="*/ 1894 h 2409"/>
              <a:gd name="T20" fmla="*/ 3374 w 3613"/>
              <a:gd name="T21" fmla="*/ 1976 h 2409"/>
              <a:gd name="T22" fmla="*/ 258 w 3613"/>
              <a:gd name="T23" fmla="*/ 1976 h 2409"/>
              <a:gd name="T24" fmla="*/ 178 w 3613"/>
              <a:gd name="T25" fmla="*/ 1894 h 2409"/>
              <a:gd name="T26" fmla="*/ 178 w 3613"/>
              <a:gd name="T27" fmla="*/ 226 h 2409"/>
              <a:gd name="T28" fmla="*/ 258 w 3613"/>
              <a:gd name="T29" fmla="*/ 144 h 2409"/>
              <a:gd name="T30" fmla="*/ 3374 w 3613"/>
              <a:gd name="T31" fmla="*/ 144 h 2409"/>
              <a:gd name="T32" fmla="*/ 3454 w 3613"/>
              <a:gd name="T33" fmla="*/ 226 h 2409"/>
              <a:gd name="T34" fmla="*/ 3454 w 3613"/>
              <a:gd name="T35" fmla="*/ 1894 h 2409"/>
              <a:gd name="T36" fmla="*/ 3454 w 3613"/>
              <a:gd name="T37" fmla="*/ 1894 h 2409"/>
              <a:gd name="T38" fmla="*/ 2521 w 3613"/>
              <a:gd name="T39" fmla="*/ 2347 h 2409"/>
              <a:gd name="T40" fmla="*/ 2461 w 3613"/>
              <a:gd name="T41" fmla="*/ 2409 h 2409"/>
              <a:gd name="T42" fmla="*/ 1151 w 3613"/>
              <a:gd name="T43" fmla="*/ 2409 h 2409"/>
              <a:gd name="T44" fmla="*/ 1092 w 3613"/>
              <a:gd name="T45" fmla="*/ 2347 h 2409"/>
              <a:gd name="T46" fmla="*/ 1151 w 3613"/>
              <a:gd name="T47" fmla="*/ 2326 h 2409"/>
              <a:gd name="T48" fmla="*/ 1211 w 3613"/>
              <a:gd name="T49" fmla="*/ 2264 h 2409"/>
              <a:gd name="T50" fmla="*/ 2402 w 3613"/>
              <a:gd name="T51" fmla="*/ 2264 h 2409"/>
              <a:gd name="T52" fmla="*/ 2461 w 3613"/>
              <a:gd name="T53" fmla="*/ 2326 h 2409"/>
              <a:gd name="T54" fmla="*/ 2521 w 3613"/>
              <a:gd name="T55" fmla="*/ 2347 h 2409"/>
              <a:gd name="T56" fmla="*/ 1326 w 3613"/>
              <a:gd name="T57" fmla="*/ 988 h 2409"/>
              <a:gd name="T58" fmla="*/ 1806 w 3613"/>
              <a:gd name="T59" fmla="*/ 1112 h 2409"/>
              <a:gd name="T60" fmla="*/ 2287 w 3613"/>
              <a:gd name="T61" fmla="*/ 988 h 2409"/>
              <a:gd name="T62" fmla="*/ 2287 w 3613"/>
              <a:gd name="T63" fmla="*/ 1112 h 2409"/>
              <a:gd name="T64" fmla="*/ 1806 w 3613"/>
              <a:gd name="T65" fmla="*/ 1235 h 2409"/>
              <a:gd name="T66" fmla="*/ 1326 w 3613"/>
              <a:gd name="T67" fmla="*/ 1112 h 2409"/>
              <a:gd name="T68" fmla="*/ 1326 w 3613"/>
              <a:gd name="T69" fmla="*/ 988 h 2409"/>
              <a:gd name="T70" fmla="*/ 1326 w 3613"/>
              <a:gd name="T71" fmla="*/ 988 h 2409"/>
              <a:gd name="T72" fmla="*/ 1326 w 3613"/>
              <a:gd name="T73" fmla="*/ 1235 h 2409"/>
              <a:gd name="T74" fmla="*/ 1806 w 3613"/>
              <a:gd name="T75" fmla="*/ 1358 h 2409"/>
              <a:gd name="T76" fmla="*/ 2287 w 3613"/>
              <a:gd name="T77" fmla="*/ 1235 h 2409"/>
              <a:gd name="T78" fmla="*/ 2287 w 3613"/>
              <a:gd name="T79" fmla="*/ 1358 h 2409"/>
              <a:gd name="T80" fmla="*/ 1806 w 3613"/>
              <a:gd name="T81" fmla="*/ 1481 h 2409"/>
              <a:gd name="T82" fmla="*/ 1326 w 3613"/>
              <a:gd name="T83" fmla="*/ 1358 h 2409"/>
              <a:gd name="T84" fmla="*/ 1326 w 3613"/>
              <a:gd name="T85" fmla="*/ 1235 h 2409"/>
              <a:gd name="T86" fmla="*/ 1326 w 3613"/>
              <a:gd name="T87" fmla="*/ 1235 h 2409"/>
              <a:gd name="T88" fmla="*/ 1326 w 3613"/>
              <a:gd name="T89" fmla="*/ 742 h 2409"/>
              <a:gd name="T90" fmla="*/ 1806 w 3613"/>
              <a:gd name="T91" fmla="*/ 619 h 2409"/>
              <a:gd name="T92" fmla="*/ 2287 w 3613"/>
              <a:gd name="T93" fmla="*/ 742 h 2409"/>
              <a:gd name="T94" fmla="*/ 2287 w 3613"/>
              <a:gd name="T95" fmla="*/ 865 h 2409"/>
              <a:gd name="T96" fmla="*/ 1806 w 3613"/>
              <a:gd name="T97" fmla="*/ 988 h 2409"/>
              <a:gd name="T98" fmla="*/ 1326 w 3613"/>
              <a:gd name="T99" fmla="*/ 865 h 2409"/>
              <a:gd name="T100" fmla="*/ 1326 w 3613"/>
              <a:gd name="T101" fmla="*/ 742 h 2409"/>
              <a:gd name="T102" fmla="*/ 1326 w 3613"/>
              <a:gd name="T103" fmla="*/ 742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3" h="2409">
                <a:moveTo>
                  <a:pt x="3533" y="0"/>
                </a:moveTo>
                <a:cubicBezTo>
                  <a:pt x="893" y="0"/>
                  <a:pt x="99" y="0"/>
                  <a:pt x="99" y="0"/>
                </a:cubicBezTo>
                <a:cubicBezTo>
                  <a:pt x="59" y="0"/>
                  <a:pt x="0" y="41"/>
                  <a:pt x="0" y="82"/>
                </a:cubicBezTo>
                <a:cubicBezTo>
                  <a:pt x="0" y="2059"/>
                  <a:pt x="0" y="2059"/>
                  <a:pt x="0" y="2059"/>
                </a:cubicBezTo>
                <a:cubicBezTo>
                  <a:pt x="0" y="2100"/>
                  <a:pt x="59" y="2141"/>
                  <a:pt x="99" y="2141"/>
                </a:cubicBezTo>
                <a:cubicBezTo>
                  <a:pt x="972" y="2141"/>
                  <a:pt x="3533" y="2141"/>
                  <a:pt x="3533" y="2141"/>
                </a:cubicBezTo>
                <a:cubicBezTo>
                  <a:pt x="3573" y="2141"/>
                  <a:pt x="3613" y="2100"/>
                  <a:pt x="3613" y="2059"/>
                </a:cubicBezTo>
                <a:cubicBezTo>
                  <a:pt x="3613" y="82"/>
                  <a:pt x="3613" y="82"/>
                  <a:pt x="3613" y="82"/>
                </a:cubicBezTo>
                <a:cubicBezTo>
                  <a:pt x="3613" y="41"/>
                  <a:pt x="3573" y="0"/>
                  <a:pt x="3533" y="0"/>
                </a:cubicBezTo>
                <a:close/>
                <a:moveTo>
                  <a:pt x="3454" y="1894"/>
                </a:moveTo>
                <a:cubicBezTo>
                  <a:pt x="3454" y="1956"/>
                  <a:pt x="3414" y="1976"/>
                  <a:pt x="3374" y="1976"/>
                </a:cubicBezTo>
                <a:cubicBezTo>
                  <a:pt x="1052" y="1976"/>
                  <a:pt x="258" y="1976"/>
                  <a:pt x="258" y="1976"/>
                </a:cubicBezTo>
                <a:cubicBezTo>
                  <a:pt x="218" y="1976"/>
                  <a:pt x="178" y="1956"/>
                  <a:pt x="178" y="1894"/>
                </a:cubicBezTo>
                <a:cubicBezTo>
                  <a:pt x="178" y="226"/>
                  <a:pt x="178" y="226"/>
                  <a:pt x="178" y="226"/>
                </a:cubicBezTo>
                <a:cubicBezTo>
                  <a:pt x="178" y="185"/>
                  <a:pt x="218" y="144"/>
                  <a:pt x="258" y="144"/>
                </a:cubicBezTo>
                <a:cubicBezTo>
                  <a:pt x="2580" y="144"/>
                  <a:pt x="3374" y="144"/>
                  <a:pt x="3374" y="144"/>
                </a:cubicBezTo>
                <a:cubicBezTo>
                  <a:pt x="3414" y="144"/>
                  <a:pt x="3454" y="185"/>
                  <a:pt x="3454" y="226"/>
                </a:cubicBezTo>
                <a:cubicBezTo>
                  <a:pt x="3454" y="1894"/>
                  <a:pt x="3454" y="1894"/>
                  <a:pt x="3454" y="1894"/>
                </a:cubicBezTo>
                <a:cubicBezTo>
                  <a:pt x="3454" y="1894"/>
                  <a:pt x="3454" y="1894"/>
                  <a:pt x="3454" y="1894"/>
                </a:cubicBezTo>
                <a:close/>
                <a:moveTo>
                  <a:pt x="2521" y="2347"/>
                </a:moveTo>
                <a:cubicBezTo>
                  <a:pt x="2521" y="2409"/>
                  <a:pt x="2501" y="2409"/>
                  <a:pt x="2461" y="2409"/>
                </a:cubicBezTo>
                <a:cubicBezTo>
                  <a:pt x="1151" y="2409"/>
                  <a:pt x="1151" y="2409"/>
                  <a:pt x="1151" y="2409"/>
                </a:cubicBezTo>
                <a:cubicBezTo>
                  <a:pt x="1111" y="2409"/>
                  <a:pt x="1092" y="2409"/>
                  <a:pt x="1092" y="2347"/>
                </a:cubicBezTo>
                <a:cubicBezTo>
                  <a:pt x="1092" y="2326"/>
                  <a:pt x="1151" y="2326"/>
                  <a:pt x="1151" y="2326"/>
                </a:cubicBezTo>
                <a:cubicBezTo>
                  <a:pt x="1151" y="2285"/>
                  <a:pt x="1171" y="2264"/>
                  <a:pt x="1211" y="2264"/>
                </a:cubicBezTo>
                <a:cubicBezTo>
                  <a:pt x="2402" y="2264"/>
                  <a:pt x="2402" y="2264"/>
                  <a:pt x="2402" y="2264"/>
                </a:cubicBezTo>
                <a:cubicBezTo>
                  <a:pt x="2441" y="2264"/>
                  <a:pt x="2461" y="2285"/>
                  <a:pt x="2461" y="2326"/>
                </a:cubicBezTo>
                <a:cubicBezTo>
                  <a:pt x="2461" y="2326"/>
                  <a:pt x="2521" y="2326"/>
                  <a:pt x="2521" y="2347"/>
                </a:cubicBezTo>
                <a:close/>
                <a:moveTo>
                  <a:pt x="1326" y="988"/>
                </a:moveTo>
                <a:cubicBezTo>
                  <a:pt x="1806" y="1112"/>
                  <a:pt x="1806" y="1112"/>
                  <a:pt x="1806" y="1112"/>
                </a:cubicBezTo>
                <a:cubicBezTo>
                  <a:pt x="2287" y="988"/>
                  <a:pt x="2287" y="988"/>
                  <a:pt x="2287" y="988"/>
                </a:cubicBezTo>
                <a:cubicBezTo>
                  <a:pt x="2287" y="1112"/>
                  <a:pt x="2287" y="1112"/>
                  <a:pt x="2287" y="1112"/>
                </a:cubicBezTo>
                <a:cubicBezTo>
                  <a:pt x="1806" y="1235"/>
                  <a:pt x="1806" y="1235"/>
                  <a:pt x="1806" y="1235"/>
                </a:cubicBezTo>
                <a:cubicBezTo>
                  <a:pt x="1326" y="1112"/>
                  <a:pt x="1326" y="1112"/>
                  <a:pt x="1326" y="1112"/>
                </a:cubicBezTo>
                <a:cubicBezTo>
                  <a:pt x="1326" y="988"/>
                  <a:pt x="1326" y="988"/>
                  <a:pt x="1326" y="988"/>
                </a:cubicBezTo>
                <a:cubicBezTo>
                  <a:pt x="1326" y="988"/>
                  <a:pt x="1326" y="988"/>
                  <a:pt x="1326" y="988"/>
                </a:cubicBezTo>
                <a:close/>
                <a:moveTo>
                  <a:pt x="1326" y="1235"/>
                </a:moveTo>
                <a:cubicBezTo>
                  <a:pt x="1806" y="1358"/>
                  <a:pt x="1806" y="1358"/>
                  <a:pt x="1806" y="1358"/>
                </a:cubicBezTo>
                <a:cubicBezTo>
                  <a:pt x="2287" y="1235"/>
                  <a:pt x="2287" y="1235"/>
                  <a:pt x="2287" y="1235"/>
                </a:cubicBezTo>
                <a:cubicBezTo>
                  <a:pt x="2287" y="1358"/>
                  <a:pt x="2287" y="1358"/>
                  <a:pt x="2287" y="1358"/>
                </a:cubicBezTo>
                <a:cubicBezTo>
                  <a:pt x="1806" y="1481"/>
                  <a:pt x="1806" y="1481"/>
                  <a:pt x="1806" y="1481"/>
                </a:cubicBezTo>
                <a:cubicBezTo>
                  <a:pt x="1326" y="1358"/>
                  <a:pt x="1326" y="1358"/>
                  <a:pt x="1326" y="1358"/>
                </a:cubicBezTo>
                <a:cubicBezTo>
                  <a:pt x="1326" y="1235"/>
                  <a:pt x="1326" y="1235"/>
                  <a:pt x="1326" y="1235"/>
                </a:cubicBezTo>
                <a:cubicBezTo>
                  <a:pt x="1326" y="1235"/>
                  <a:pt x="1326" y="1235"/>
                  <a:pt x="1326" y="1235"/>
                </a:cubicBezTo>
                <a:close/>
                <a:moveTo>
                  <a:pt x="1326" y="742"/>
                </a:moveTo>
                <a:cubicBezTo>
                  <a:pt x="1806" y="619"/>
                  <a:pt x="1806" y="619"/>
                  <a:pt x="1806" y="619"/>
                </a:cubicBezTo>
                <a:cubicBezTo>
                  <a:pt x="2287" y="742"/>
                  <a:pt x="2287" y="742"/>
                  <a:pt x="2287" y="742"/>
                </a:cubicBezTo>
                <a:cubicBezTo>
                  <a:pt x="2287" y="865"/>
                  <a:pt x="2287" y="865"/>
                  <a:pt x="2287" y="865"/>
                </a:cubicBezTo>
                <a:cubicBezTo>
                  <a:pt x="1806" y="988"/>
                  <a:pt x="1806" y="988"/>
                  <a:pt x="1806" y="988"/>
                </a:cubicBezTo>
                <a:cubicBezTo>
                  <a:pt x="1326" y="865"/>
                  <a:pt x="1326" y="865"/>
                  <a:pt x="1326" y="865"/>
                </a:cubicBezTo>
                <a:cubicBezTo>
                  <a:pt x="1326" y="742"/>
                  <a:pt x="1326" y="742"/>
                  <a:pt x="1326" y="742"/>
                </a:cubicBezTo>
                <a:cubicBezTo>
                  <a:pt x="1326" y="742"/>
                  <a:pt x="1326" y="742"/>
                  <a:pt x="1326" y="7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8001303" y="3131506"/>
            <a:ext cx="3246120" cy="868674"/>
            <a:chOff x="8001303" y="3131506"/>
            <a:chExt cx="3246120" cy="868674"/>
          </a:xfrm>
        </p:grpSpPr>
        <p:grpSp>
          <p:nvGrpSpPr>
            <p:cNvPr id="24" name="Group 23"/>
            <p:cNvGrpSpPr/>
            <p:nvPr/>
          </p:nvGrpSpPr>
          <p:grpSpPr>
            <a:xfrm>
              <a:off x="8001303" y="3131506"/>
              <a:ext cx="3246120" cy="320040"/>
              <a:chOff x="8001303" y="3131506"/>
              <a:chExt cx="3246120" cy="320040"/>
            </a:xfrm>
          </p:grpSpPr>
          <p:grpSp>
            <p:nvGrpSpPr>
              <p:cNvPr id="92" name="Group 91"/>
              <p:cNvGrpSpPr>
                <a:grpSpLocks noChangeAspect="1"/>
              </p:cNvGrpSpPr>
              <p:nvPr/>
            </p:nvGrpSpPr>
            <p:grpSpPr>
              <a:xfrm>
                <a:off x="10927383" y="3131506"/>
                <a:ext cx="320040" cy="320040"/>
                <a:chOff x="10830295" y="1292900"/>
                <a:chExt cx="714206" cy="714206"/>
              </a:xfrm>
            </p:grpSpPr>
            <p:sp>
              <p:nvSpPr>
                <p:cNvPr id="93" name="Oval 92"/>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4"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a:grpSpLocks noChangeAspect="1"/>
              </p:cNvGrpSpPr>
              <p:nvPr/>
            </p:nvGrpSpPr>
            <p:grpSpPr>
              <a:xfrm>
                <a:off x="10195863" y="3131506"/>
                <a:ext cx="320040" cy="320040"/>
                <a:chOff x="10830295" y="1292900"/>
                <a:chExt cx="714206" cy="714206"/>
              </a:xfrm>
            </p:grpSpPr>
            <p:sp>
              <p:nvSpPr>
                <p:cNvPr id="96" name="Oval 95"/>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7"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a:grpSpLocks noChangeAspect="1"/>
              </p:cNvGrpSpPr>
              <p:nvPr/>
            </p:nvGrpSpPr>
            <p:grpSpPr>
              <a:xfrm>
                <a:off x="9464343" y="3131506"/>
                <a:ext cx="320040" cy="320040"/>
                <a:chOff x="10830295" y="1292900"/>
                <a:chExt cx="714206" cy="714206"/>
              </a:xfrm>
            </p:grpSpPr>
            <p:sp>
              <p:nvSpPr>
                <p:cNvPr id="101" name="Oval 100"/>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2"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3" name="Group 102"/>
              <p:cNvGrpSpPr>
                <a:grpSpLocks noChangeAspect="1"/>
              </p:cNvGrpSpPr>
              <p:nvPr/>
            </p:nvGrpSpPr>
            <p:grpSpPr>
              <a:xfrm>
                <a:off x="8732823" y="3131506"/>
                <a:ext cx="320040" cy="320040"/>
                <a:chOff x="10830295" y="1292900"/>
                <a:chExt cx="714206" cy="714206"/>
              </a:xfrm>
            </p:grpSpPr>
            <p:sp>
              <p:nvSpPr>
                <p:cNvPr id="104" name="Oval 103"/>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5"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a:grpSpLocks noChangeAspect="1"/>
              </p:cNvGrpSpPr>
              <p:nvPr/>
            </p:nvGrpSpPr>
            <p:grpSpPr>
              <a:xfrm>
                <a:off x="8001303" y="3131506"/>
                <a:ext cx="320040" cy="320040"/>
                <a:chOff x="10830295" y="1292900"/>
                <a:chExt cx="714206" cy="714206"/>
              </a:xfrm>
            </p:grpSpPr>
            <p:sp>
              <p:nvSpPr>
                <p:cNvPr id="107" name="Oval 106"/>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8"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p:cNvGrpSpPr/>
            <p:nvPr/>
          </p:nvGrpSpPr>
          <p:grpSpPr>
            <a:xfrm>
              <a:off x="8001303" y="3680140"/>
              <a:ext cx="3246120" cy="320040"/>
              <a:chOff x="8001303" y="3680140"/>
              <a:chExt cx="3246120" cy="320040"/>
            </a:xfrm>
          </p:grpSpPr>
          <p:grpSp>
            <p:nvGrpSpPr>
              <p:cNvPr id="109" name="Group 108"/>
              <p:cNvGrpSpPr>
                <a:grpSpLocks noChangeAspect="1"/>
              </p:cNvGrpSpPr>
              <p:nvPr/>
            </p:nvGrpSpPr>
            <p:grpSpPr>
              <a:xfrm>
                <a:off x="10927383" y="3680140"/>
                <a:ext cx="320040" cy="320040"/>
                <a:chOff x="10830295" y="1292900"/>
                <a:chExt cx="714206" cy="714206"/>
              </a:xfrm>
            </p:grpSpPr>
            <p:sp>
              <p:nvSpPr>
                <p:cNvPr id="110" name="Oval 109"/>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1"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a:grpSpLocks noChangeAspect="1"/>
              </p:cNvGrpSpPr>
              <p:nvPr/>
            </p:nvGrpSpPr>
            <p:grpSpPr>
              <a:xfrm>
                <a:off x="10195863" y="3680140"/>
                <a:ext cx="320040" cy="320040"/>
                <a:chOff x="10830295" y="1292900"/>
                <a:chExt cx="714206" cy="714206"/>
              </a:xfrm>
            </p:grpSpPr>
            <p:sp>
              <p:nvSpPr>
                <p:cNvPr id="113" name="Oval 112"/>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4"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a:grpSpLocks noChangeAspect="1"/>
              </p:cNvGrpSpPr>
              <p:nvPr/>
            </p:nvGrpSpPr>
            <p:grpSpPr>
              <a:xfrm>
                <a:off x="9464343" y="3680140"/>
                <a:ext cx="320040" cy="320040"/>
                <a:chOff x="10830295" y="1292900"/>
                <a:chExt cx="714206" cy="714206"/>
              </a:xfrm>
            </p:grpSpPr>
            <p:sp>
              <p:nvSpPr>
                <p:cNvPr id="116" name="Oval 115"/>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7"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a:grpSpLocks noChangeAspect="1"/>
              </p:cNvGrpSpPr>
              <p:nvPr/>
            </p:nvGrpSpPr>
            <p:grpSpPr>
              <a:xfrm>
                <a:off x="8732823" y="3680140"/>
                <a:ext cx="320040" cy="320040"/>
                <a:chOff x="10830295" y="1292900"/>
                <a:chExt cx="714206" cy="714206"/>
              </a:xfrm>
            </p:grpSpPr>
            <p:sp>
              <p:nvSpPr>
                <p:cNvPr id="119" name="Oval 118"/>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0"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a:grpSpLocks noChangeAspect="1"/>
              </p:cNvGrpSpPr>
              <p:nvPr/>
            </p:nvGrpSpPr>
            <p:grpSpPr>
              <a:xfrm>
                <a:off x="8001303" y="3680140"/>
                <a:ext cx="320040" cy="320040"/>
                <a:chOff x="10830295" y="1292900"/>
                <a:chExt cx="714206" cy="714206"/>
              </a:xfrm>
            </p:grpSpPr>
            <p:sp>
              <p:nvSpPr>
                <p:cNvPr id="122" name="Oval 121"/>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3"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6" name="Group 15"/>
          <p:cNvGrpSpPr/>
          <p:nvPr/>
        </p:nvGrpSpPr>
        <p:grpSpPr>
          <a:xfrm>
            <a:off x="5394961" y="4960286"/>
            <a:ext cx="2057452" cy="1561572"/>
            <a:chOff x="5486400" y="4960286"/>
            <a:chExt cx="2057452" cy="1561572"/>
          </a:xfrm>
        </p:grpSpPr>
        <p:sp>
          <p:nvSpPr>
            <p:cNvPr id="75" name="Freeform 74"/>
            <p:cNvSpPr>
              <a:spLocks noChangeAspect="1" noEditPoints="1"/>
            </p:cNvSpPr>
            <p:nvPr/>
          </p:nvSpPr>
          <p:spPr bwMode="auto">
            <a:xfrm>
              <a:off x="5669280" y="4960286"/>
              <a:ext cx="789497" cy="797156"/>
            </a:xfrm>
            <a:custGeom>
              <a:avLst/>
              <a:gdLst>
                <a:gd name="T0" fmla="*/ 24 w 104"/>
                <a:gd name="T1" fmla="*/ 36 h 116"/>
                <a:gd name="T2" fmla="*/ 52 w 104"/>
                <a:gd name="T3" fmla="*/ 64 h 116"/>
                <a:gd name="T4" fmla="*/ 34 w 104"/>
                <a:gd name="T5" fmla="*/ 67 h 116"/>
                <a:gd name="T6" fmla="*/ 16 w 104"/>
                <a:gd name="T7" fmla="*/ 36 h 116"/>
                <a:gd name="T8" fmla="*/ 52 w 104"/>
                <a:gd name="T9" fmla="*/ 0 h 116"/>
                <a:gd name="T10" fmla="*/ 88 w 104"/>
                <a:gd name="T11" fmla="*/ 36 h 116"/>
                <a:gd name="T12" fmla="*/ 70 w 104"/>
                <a:gd name="T13" fmla="*/ 67 h 116"/>
                <a:gd name="T14" fmla="*/ 52 w 104"/>
                <a:gd name="T15" fmla="*/ 64 h 116"/>
                <a:gd name="T16" fmla="*/ 80 w 104"/>
                <a:gd name="T17" fmla="*/ 36 h 116"/>
                <a:gd name="T18" fmla="*/ 52 w 104"/>
                <a:gd name="T19" fmla="*/ 8 h 116"/>
                <a:gd name="T20" fmla="*/ 24 w 104"/>
                <a:gd name="T21" fmla="*/ 36 h 116"/>
                <a:gd name="T22" fmla="*/ 52 w 104"/>
                <a:gd name="T23" fmla="*/ 72 h 116"/>
                <a:gd name="T24" fmla="*/ 96 w 104"/>
                <a:gd name="T25" fmla="*/ 116 h 116"/>
                <a:gd name="T26" fmla="*/ 104 w 104"/>
                <a:gd name="T27" fmla="*/ 116 h 116"/>
                <a:gd name="T28" fmla="*/ 70 w 104"/>
                <a:gd name="T29" fmla="*/ 67 h 116"/>
                <a:gd name="T30" fmla="*/ 52 w 104"/>
                <a:gd name="T31" fmla="*/ 64 h 116"/>
                <a:gd name="T32" fmla="*/ 34 w 104"/>
                <a:gd name="T33" fmla="*/ 67 h 116"/>
                <a:gd name="T34" fmla="*/ 0 w 104"/>
                <a:gd name="T35" fmla="*/ 116 h 116"/>
                <a:gd name="T36" fmla="*/ 8 w 104"/>
                <a:gd name="T37" fmla="*/ 116 h 116"/>
                <a:gd name="T38" fmla="*/ 52 w 104"/>
                <a:gd name="T39"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16">
                  <a:moveTo>
                    <a:pt x="24" y="36"/>
                  </a:moveTo>
                  <a:cubicBezTo>
                    <a:pt x="24" y="52"/>
                    <a:pt x="37" y="64"/>
                    <a:pt x="52" y="64"/>
                  </a:cubicBezTo>
                  <a:cubicBezTo>
                    <a:pt x="46" y="64"/>
                    <a:pt x="40" y="65"/>
                    <a:pt x="34" y="67"/>
                  </a:cubicBezTo>
                  <a:cubicBezTo>
                    <a:pt x="23" y="61"/>
                    <a:pt x="16" y="50"/>
                    <a:pt x="16" y="36"/>
                  </a:cubicBezTo>
                  <a:cubicBezTo>
                    <a:pt x="16" y="16"/>
                    <a:pt x="32" y="0"/>
                    <a:pt x="52" y="0"/>
                  </a:cubicBezTo>
                  <a:cubicBezTo>
                    <a:pt x="72" y="0"/>
                    <a:pt x="88" y="16"/>
                    <a:pt x="88" y="36"/>
                  </a:cubicBezTo>
                  <a:cubicBezTo>
                    <a:pt x="88" y="50"/>
                    <a:pt x="81" y="61"/>
                    <a:pt x="70" y="67"/>
                  </a:cubicBezTo>
                  <a:cubicBezTo>
                    <a:pt x="64" y="65"/>
                    <a:pt x="58" y="64"/>
                    <a:pt x="52" y="64"/>
                  </a:cubicBezTo>
                  <a:cubicBezTo>
                    <a:pt x="67" y="64"/>
                    <a:pt x="80" y="52"/>
                    <a:pt x="80" y="36"/>
                  </a:cubicBezTo>
                  <a:cubicBezTo>
                    <a:pt x="80" y="21"/>
                    <a:pt x="67" y="8"/>
                    <a:pt x="52" y="8"/>
                  </a:cubicBezTo>
                  <a:cubicBezTo>
                    <a:pt x="37" y="8"/>
                    <a:pt x="24" y="21"/>
                    <a:pt x="24" y="36"/>
                  </a:cubicBezTo>
                  <a:moveTo>
                    <a:pt x="52" y="72"/>
                  </a:moveTo>
                  <a:cubicBezTo>
                    <a:pt x="76" y="72"/>
                    <a:pt x="96" y="92"/>
                    <a:pt x="96" y="116"/>
                  </a:cubicBezTo>
                  <a:cubicBezTo>
                    <a:pt x="104" y="116"/>
                    <a:pt x="104" y="116"/>
                    <a:pt x="104" y="116"/>
                  </a:cubicBezTo>
                  <a:cubicBezTo>
                    <a:pt x="104" y="94"/>
                    <a:pt x="90" y="75"/>
                    <a:pt x="70" y="67"/>
                  </a:cubicBezTo>
                  <a:cubicBezTo>
                    <a:pt x="64" y="65"/>
                    <a:pt x="58" y="64"/>
                    <a:pt x="52" y="64"/>
                  </a:cubicBezTo>
                  <a:cubicBezTo>
                    <a:pt x="46" y="64"/>
                    <a:pt x="40" y="65"/>
                    <a:pt x="34" y="67"/>
                  </a:cubicBezTo>
                  <a:cubicBezTo>
                    <a:pt x="14" y="75"/>
                    <a:pt x="0" y="94"/>
                    <a:pt x="0" y="116"/>
                  </a:cubicBezTo>
                  <a:cubicBezTo>
                    <a:pt x="8" y="116"/>
                    <a:pt x="8" y="116"/>
                    <a:pt x="8" y="116"/>
                  </a:cubicBezTo>
                  <a:cubicBezTo>
                    <a:pt x="8" y="92"/>
                    <a:pt x="28" y="72"/>
                    <a:pt x="52" y="72"/>
                  </a:cubicBezTo>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 name="TextBox 77"/>
            <p:cNvSpPr txBox="1"/>
            <p:nvPr/>
          </p:nvSpPr>
          <p:spPr>
            <a:xfrm>
              <a:off x="5486400" y="5783237"/>
              <a:ext cx="2057452" cy="738621"/>
            </a:xfrm>
            <a:prstGeom prst="rect">
              <a:avLst/>
            </a:prstGeom>
            <a:noFill/>
          </p:spPr>
          <p:txBody>
            <a:bodyPr wrap="square" lIns="182854" tIns="146283" rIns="182854" bIns="146283" rtlCol="0">
              <a:spAutoFit/>
            </a:bodyPr>
            <a:lstStyle/>
            <a:p>
              <a:pPr defTabSz="932418">
                <a:lnSpc>
                  <a:spcPct val="90000"/>
                </a:lnSpc>
                <a:spcAft>
                  <a:spcPts val="612"/>
                </a:spcAft>
                <a:defRPr/>
              </a:pPr>
              <a:r>
                <a:rPr lang="en-US" sz="1600" b="1" kern="0" dirty="0">
                  <a:gradFill>
                    <a:gsLst>
                      <a:gs pos="72277">
                        <a:schemeClr val="tx1"/>
                      </a:gs>
                      <a:gs pos="55000">
                        <a:schemeClr val="tx1"/>
                      </a:gs>
                    </a:gsLst>
                    <a:lin ang="0" scaled="0"/>
                  </a:gradFill>
                  <a:latin typeface="+mj-lt"/>
                  <a:ea typeface="Times New Roman" panose="02020603050405020304" pitchFamily="18" charset="0"/>
                  <a:cs typeface="Times New Roman" panose="02020603050405020304" pitchFamily="18" charset="0"/>
                </a:rPr>
                <a:t>Fabric/virtualization administrator</a:t>
              </a:r>
            </a:p>
          </p:txBody>
        </p:sp>
      </p:grpSp>
    </p:spTree>
    <p:extLst>
      <p:ext uri="{BB962C8B-B14F-4D97-AF65-F5344CB8AC3E}">
        <p14:creationId xmlns:p14="http://schemas.microsoft.com/office/powerpoint/2010/main" val="34306345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par>
                                <p:cTn id="15" presetID="10"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par>
                                <p:cTn id="18" presetID="10" presetClass="entr" presetSubtype="0" fill="hold"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500"/>
                                        <p:tgtEl>
                                          <p:spTgt spid="2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1"/>
                                        </p:tgtEl>
                                        <p:attrNameLst>
                                          <p:attrName>style.visibility</p:attrName>
                                        </p:attrNameLst>
                                      </p:cBhvr>
                                      <p:to>
                                        <p:strVal val="visible"/>
                                      </p:to>
                                    </p:set>
                                    <p:animEffect transition="in" filter="fade">
                                      <p:cBhvr>
                                        <p:cTn id="26" dur="500"/>
                                        <p:tgtEl>
                                          <p:spTgt spid="131"/>
                                        </p:tgtEl>
                                      </p:cBhvr>
                                    </p:animEffect>
                                  </p:childTnLst>
                                </p:cTn>
                              </p:par>
                              <p:par>
                                <p:cTn id="27" presetID="10" presetClass="entr" presetSubtype="0"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500"/>
                                        <p:tgtEl>
                                          <p:spTgt spid="84"/>
                                        </p:tgtEl>
                                      </p:cBhvr>
                                    </p:animEffect>
                                  </p:childTnLst>
                                </p:cTn>
                              </p:par>
                              <p:par>
                                <p:cTn id="30" presetID="10" presetClass="entr" presetSubtype="0" fill="hold" nodeType="withEffect">
                                  <p:stCondLst>
                                    <p:cond delay="0"/>
                                  </p:stCondLst>
                                  <p:childTnLst>
                                    <p:set>
                                      <p:cBhvr>
                                        <p:cTn id="31" dur="1" fill="hold">
                                          <p:stCondLst>
                                            <p:cond delay="0"/>
                                          </p:stCondLst>
                                        </p:cTn>
                                        <p:tgtEl>
                                          <p:spTgt spid="79"/>
                                        </p:tgtEl>
                                        <p:attrNameLst>
                                          <p:attrName>style.visibility</p:attrName>
                                        </p:attrNameLst>
                                      </p:cBhvr>
                                      <p:to>
                                        <p:strVal val="visible"/>
                                      </p:to>
                                    </p:set>
                                    <p:animEffect transition="in" filter="fade">
                                      <p:cBhvr>
                                        <p:cTn id="32" dur="500"/>
                                        <p:tgtEl>
                                          <p:spTgt spid="79"/>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decel="10000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10" presetClass="entr" presetSubtype="0" fill="hold" grpId="0" nodeType="with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fade">
                                      <p:cBhvr>
                                        <p:cTn id="41" dur="500"/>
                                        <p:tgtEl>
                                          <p:spTgt spid="8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7"/>
                                        </p:tgtEl>
                                        <p:attrNameLst>
                                          <p:attrName>style.visibility</p:attrName>
                                        </p:attrNameLst>
                                      </p:cBhvr>
                                      <p:to>
                                        <p:strVal val="visible"/>
                                      </p:to>
                                    </p:set>
                                    <p:animEffect transition="in" filter="fade">
                                      <p:cBhvr>
                                        <p:cTn id="44" dur="500"/>
                                        <p:tgtEl>
                                          <p:spTgt spid="77"/>
                                        </p:tgtEl>
                                      </p:cBhvr>
                                    </p:animEffect>
                                  </p:childTnLst>
                                </p:cTn>
                              </p:par>
                              <p:par>
                                <p:cTn id="45" presetID="19" presetClass="emph" presetSubtype="0" fill="hold" grpId="1" nodeType="withEffect">
                                  <p:stCondLst>
                                    <p:cond delay="0"/>
                                  </p:stCondLst>
                                  <p:childTnLst>
                                    <p:animClr clrSpc="rgb" dir="cw">
                                      <p:cBhvr override="childStyle">
                                        <p:cTn id="46" dur="500" fill="hold"/>
                                        <p:tgtEl>
                                          <p:spTgt spid="46"/>
                                        </p:tgtEl>
                                        <p:attrNameLst>
                                          <p:attrName>style.color</p:attrName>
                                        </p:attrNameLst>
                                      </p:cBhvr>
                                      <p:to>
                                        <a:schemeClr val="accent2"/>
                                      </p:to>
                                    </p:animClr>
                                    <p:animClr clrSpc="rgb" dir="cw">
                                      <p:cBhvr>
                                        <p:cTn id="47" dur="500" fill="hold"/>
                                        <p:tgtEl>
                                          <p:spTgt spid="46"/>
                                        </p:tgtEl>
                                        <p:attrNameLst>
                                          <p:attrName>fillcolor</p:attrName>
                                        </p:attrNameLst>
                                      </p:cBhvr>
                                      <p:to>
                                        <a:schemeClr val="accent2"/>
                                      </p:to>
                                    </p:animClr>
                                    <p:set>
                                      <p:cBhvr>
                                        <p:cTn id="48" dur="500" fill="hold"/>
                                        <p:tgtEl>
                                          <p:spTgt spid="46"/>
                                        </p:tgtEl>
                                        <p:attrNameLst>
                                          <p:attrName>fill.type</p:attrName>
                                        </p:attrNameLst>
                                      </p:cBhvr>
                                      <p:to>
                                        <p:strVal val="solid"/>
                                      </p:to>
                                    </p:set>
                                    <p:set>
                                      <p:cBhvr>
                                        <p:cTn id="49" dur="500" fill="hold"/>
                                        <p:tgtEl>
                                          <p:spTgt spid="46"/>
                                        </p:tgtEl>
                                        <p:attrNameLst>
                                          <p:attrName>fill.on</p:attrName>
                                        </p:attrNameLst>
                                      </p:cBhvr>
                                      <p:to>
                                        <p:strVal val="true"/>
                                      </p:to>
                                    </p:set>
                                  </p:childTnLst>
                                </p:cTn>
                              </p:par>
                              <p:par>
                                <p:cTn id="50" presetID="19" presetClass="emph" presetSubtype="0" fill="hold" grpId="1" nodeType="withEffect">
                                  <p:stCondLst>
                                    <p:cond delay="0"/>
                                  </p:stCondLst>
                                  <p:childTnLst>
                                    <p:animClr clrSpc="rgb" dir="cw">
                                      <p:cBhvr override="childStyle">
                                        <p:cTn id="51" dur="500" fill="hold"/>
                                        <p:tgtEl>
                                          <p:spTgt spid="131"/>
                                        </p:tgtEl>
                                        <p:attrNameLst>
                                          <p:attrName>style.color</p:attrName>
                                        </p:attrNameLst>
                                      </p:cBhvr>
                                      <p:to>
                                        <a:schemeClr val="accent2"/>
                                      </p:to>
                                    </p:animClr>
                                    <p:animClr clrSpc="rgb" dir="cw">
                                      <p:cBhvr>
                                        <p:cTn id="52" dur="500" fill="hold"/>
                                        <p:tgtEl>
                                          <p:spTgt spid="131"/>
                                        </p:tgtEl>
                                        <p:attrNameLst>
                                          <p:attrName>fillcolor</p:attrName>
                                        </p:attrNameLst>
                                      </p:cBhvr>
                                      <p:to>
                                        <a:schemeClr val="accent2"/>
                                      </p:to>
                                    </p:animClr>
                                    <p:set>
                                      <p:cBhvr>
                                        <p:cTn id="53" dur="500" fill="hold"/>
                                        <p:tgtEl>
                                          <p:spTgt spid="131"/>
                                        </p:tgtEl>
                                        <p:attrNameLst>
                                          <p:attrName>fill.type</p:attrName>
                                        </p:attrNameLst>
                                      </p:cBhvr>
                                      <p:to>
                                        <p:strVal val="solid"/>
                                      </p:to>
                                    </p:set>
                                    <p:set>
                                      <p:cBhvr>
                                        <p:cTn id="54" dur="500" fill="hold"/>
                                        <p:tgtEl>
                                          <p:spTgt spid="131"/>
                                        </p:tgtEl>
                                        <p:attrNameLst>
                                          <p:attrName>fill.on</p:attrName>
                                        </p:attrNameLst>
                                      </p:cBhvr>
                                      <p:to>
                                        <p:strVal val="true"/>
                                      </p:to>
                                    </p:set>
                                  </p:childTnLst>
                                </p:cTn>
                              </p:par>
                            </p:childTnLst>
                          </p:cTn>
                        </p:par>
                        <p:par>
                          <p:cTn id="55" fill="hold">
                            <p:stCondLst>
                              <p:cond delay="500"/>
                            </p:stCondLst>
                            <p:childTnLst>
                              <p:par>
                                <p:cTn id="56" presetID="1" presetClass="entr" presetSubtype="0" fill="hold" grpId="4" nodeType="afterEffect">
                                  <p:stCondLst>
                                    <p:cond delay="0"/>
                                  </p:stCondLst>
                                  <p:childTnLst>
                                    <p:set>
                                      <p:cBhvr>
                                        <p:cTn id="57" dur="1" fill="hold">
                                          <p:stCondLst>
                                            <p:cond delay="0"/>
                                          </p:stCondLst>
                                        </p:cTn>
                                        <p:tgtEl>
                                          <p:spTgt spid="132"/>
                                        </p:tgtEl>
                                        <p:attrNameLst>
                                          <p:attrName>style.visibility</p:attrName>
                                        </p:attrNameLst>
                                      </p:cBhvr>
                                      <p:to>
                                        <p:strVal val="visible"/>
                                      </p:to>
                                    </p:set>
                                  </p:childTnLst>
                                </p:cTn>
                              </p:par>
                              <p:par>
                                <p:cTn id="58" presetID="1" presetClass="entr" presetSubtype="0" fill="hold" grpId="4" nodeType="withEffect">
                                  <p:stCondLst>
                                    <p:cond delay="0"/>
                                  </p:stCondLst>
                                  <p:childTnLst>
                                    <p:set>
                                      <p:cBhvr>
                                        <p:cTn id="59" dur="1" fill="hold">
                                          <p:stCondLst>
                                            <p:cond delay="0"/>
                                          </p:stCondLst>
                                        </p:cTn>
                                        <p:tgtEl>
                                          <p:spTgt spid="133"/>
                                        </p:tgtEl>
                                        <p:attrNameLst>
                                          <p:attrName>style.visibility</p:attrName>
                                        </p:attrNameLst>
                                      </p:cBhvr>
                                      <p:to>
                                        <p:strVal val="visible"/>
                                      </p:to>
                                    </p:se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132"/>
                                        </p:tgtEl>
                                        <p:attrNameLst>
                                          <p:attrName>style.visibility</p:attrName>
                                        </p:attrNameLst>
                                      </p:cBhvr>
                                      <p:to>
                                        <p:strVal val="visible"/>
                                      </p:to>
                                    </p:set>
                                    <p:animEffect transition="in" filter="fade">
                                      <p:cBhvr>
                                        <p:cTn id="63" dur="500"/>
                                        <p:tgtEl>
                                          <p:spTgt spid="132"/>
                                        </p:tgtEl>
                                      </p:cBhvr>
                                    </p:animEffect>
                                  </p:childTnLst>
                                </p:cTn>
                              </p:par>
                              <p:par>
                                <p:cTn id="64" presetID="19" presetClass="emph" presetSubtype="0" fill="hold" grpId="1" nodeType="withEffect">
                                  <p:stCondLst>
                                    <p:cond delay="0"/>
                                  </p:stCondLst>
                                  <p:childTnLst>
                                    <p:animClr clrSpc="rgb" dir="cw">
                                      <p:cBhvr override="childStyle">
                                        <p:cTn id="65" dur="500" fill="hold"/>
                                        <p:tgtEl>
                                          <p:spTgt spid="132"/>
                                        </p:tgtEl>
                                        <p:attrNameLst>
                                          <p:attrName>style.color</p:attrName>
                                        </p:attrNameLst>
                                      </p:cBhvr>
                                      <p:to>
                                        <a:schemeClr val="accent2"/>
                                      </p:to>
                                    </p:animClr>
                                    <p:animClr clrSpc="rgb" dir="cw">
                                      <p:cBhvr>
                                        <p:cTn id="66" dur="500" fill="hold"/>
                                        <p:tgtEl>
                                          <p:spTgt spid="132"/>
                                        </p:tgtEl>
                                        <p:attrNameLst>
                                          <p:attrName>fillcolor</p:attrName>
                                        </p:attrNameLst>
                                      </p:cBhvr>
                                      <p:to>
                                        <a:schemeClr val="accent2"/>
                                      </p:to>
                                    </p:animClr>
                                    <p:set>
                                      <p:cBhvr>
                                        <p:cTn id="67" dur="500" fill="hold"/>
                                        <p:tgtEl>
                                          <p:spTgt spid="132"/>
                                        </p:tgtEl>
                                        <p:attrNameLst>
                                          <p:attrName>fill.type</p:attrName>
                                        </p:attrNameLst>
                                      </p:cBhvr>
                                      <p:to>
                                        <p:strVal val="solid"/>
                                      </p:to>
                                    </p:set>
                                    <p:set>
                                      <p:cBhvr>
                                        <p:cTn id="68" dur="500" fill="hold"/>
                                        <p:tgtEl>
                                          <p:spTgt spid="132"/>
                                        </p:tgtEl>
                                        <p:attrNameLst>
                                          <p:attrName>fill.on</p:attrName>
                                        </p:attrNameLst>
                                      </p:cBhvr>
                                      <p:to>
                                        <p:strVal val="true"/>
                                      </p:to>
                                    </p:set>
                                  </p:childTnLst>
                                </p:cTn>
                              </p:par>
                              <p:par>
                                <p:cTn id="69" presetID="42" presetClass="path" presetSubtype="0" accel="50000" decel="50000" fill="hold" grpId="2" nodeType="withEffect">
                                  <p:stCondLst>
                                    <p:cond delay="0"/>
                                  </p:stCondLst>
                                  <p:childTnLst>
                                    <p:animMotion origin="layout" path="M 2.31044E-6 0 L -0.15803 0.32683 " pathEditMode="relative" rAng="0" ptsTypes="AA">
                                      <p:cBhvr>
                                        <p:cTn id="70" dur="2500" fill="hold"/>
                                        <p:tgtEl>
                                          <p:spTgt spid="132"/>
                                        </p:tgtEl>
                                        <p:attrNameLst>
                                          <p:attrName>ppt_x</p:attrName>
                                          <p:attrName>ppt_y</p:attrName>
                                        </p:attrNameLst>
                                      </p:cBhvr>
                                      <p:rCtr x="-7901" y="16341"/>
                                    </p:animMotion>
                                  </p:childTnLst>
                                </p:cTn>
                              </p:par>
                              <p:par>
                                <p:cTn id="71" presetID="10" presetClass="entr" presetSubtype="0" fill="hold" grpId="0" nodeType="withEffect">
                                  <p:stCondLst>
                                    <p:cond delay="0"/>
                                  </p:stCondLst>
                                  <p:childTnLst>
                                    <p:set>
                                      <p:cBhvr>
                                        <p:cTn id="72" dur="1" fill="hold">
                                          <p:stCondLst>
                                            <p:cond delay="0"/>
                                          </p:stCondLst>
                                        </p:cTn>
                                        <p:tgtEl>
                                          <p:spTgt spid="133"/>
                                        </p:tgtEl>
                                        <p:attrNameLst>
                                          <p:attrName>style.visibility</p:attrName>
                                        </p:attrNameLst>
                                      </p:cBhvr>
                                      <p:to>
                                        <p:strVal val="visible"/>
                                      </p:to>
                                    </p:set>
                                    <p:animEffect transition="in" filter="fade">
                                      <p:cBhvr>
                                        <p:cTn id="73" dur="500"/>
                                        <p:tgtEl>
                                          <p:spTgt spid="133"/>
                                        </p:tgtEl>
                                      </p:cBhvr>
                                    </p:animEffect>
                                  </p:childTnLst>
                                </p:cTn>
                              </p:par>
                              <p:par>
                                <p:cTn id="74" presetID="19" presetClass="emph" presetSubtype="0" fill="hold" grpId="1" nodeType="withEffect">
                                  <p:stCondLst>
                                    <p:cond delay="0"/>
                                  </p:stCondLst>
                                  <p:childTnLst>
                                    <p:animClr clrSpc="rgb" dir="cw">
                                      <p:cBhvr override="childStyle">
                                        <p:cTn id="75" dur="500" fill="hold"/>
                                        <p:tgtEl>
                                          <p:spTgt spid="133"/>
                                        </p:tgtEl>
                                        <p:attrNameLst>
                                          <p:attrName>style.color</p:attrName>
                                        </p:attrNameLst>
                                      </p:cBhvr>
                                      <p:to>
                                        <a:schemeClr val="accent2"/>
                                      </p:to>
                                    </p:animClr>
                                    <p:animClr clrSpc="rgb" dir="cw">
                                      <p:cBhvr>
                                        <p:cTn id="76" dur="500" fill="hold"/>
                                        <p:tgtEl>
                                          <p:spTgt spid="133"/>
                                        </p:tgtEl>
                                        <p:attrNameLst>
                                          <p:attrName>fillcolor</p:attrName>
                                        </p:attrNameLst>
                                      </p:cBhvr>
                                      <p:to>
                                        <a:schemeClr val="accent2"/>
                                      </p:to>
                                    </p:animClr>
                                    <p:set>
                                      <p:cBhvr>
                                        <p:cTn id="77" dur="500" fill="hold"/>
                                        <p:tgtEl>
                                          <p:spTgt spid="133"/>
                                        </p:tgtEl>
                                        <p:attrNameLst>
                                          <p:attrName>fill.type</p:attrName>
                                        </p:attrNameLst>
                                      </p:cBhvr>
                                      <p:to>
                                        <p:strVal val="solid"/>
                                      </p:to>
                                    </p:set>
                                    <p:set>
                                      <p:cBhvr>
                                        <p:cTn id="78" dur="500" fill="hold"/>
                                        <p:tgtEl>
                                          <p:spTgt spid="133"/>
                                        </p:tgtEl>
                                        <p:attrNameLst>
                                          <p:attrName>fill.on</p:attrName>
                                        </p:attrNameLst>
                                      </p:cBhvr>
                                      <p:to>
                                        <p:strVal val="true"/>
                                      </p:to>
                                    </p:set>
                                  </p:childTnLst>
                                </p:cTn>
                              </p:par>
                              <p:par>
                                <p:cTn id="79" presetID="42" presetClass="path" presetSubtype="0" accel="50000" decel="50000" fill="hold" grpId="2" nodeType="withEffect">
                                  <p:stCondLst>
                                    <p:cond delay="0"/>
                                  </p:stCondLst>
                                  <p:childTnLst>
                                    <p:animMotion origin="layout" path="M 2.31044E-6 -2.31502E-6 L -0.15803 0.24807 " pathEditMode="relative" rAng="0" ptsTypes="AA">
                                      <p:cBhvr>
                                        <p:cTn id="80" dur="2500" fill="hold"/>
                                        <p:tgtEl>
                                          <p:spTgt spid="133"/>
                                        </p:tgtEl>
                                        <p:attrNameLst>
                                          <p:attrName>ppt_x</p:attrName>
                                          <p:attrName>ppt_y</p:attrName>
                                        </p:attrNameLst>
                                      </p:cBhvr>
                                      <p:rCtr x="-7901" y="12392"/>
                                    </p:animMotion>
                                  </p:childTnLst>
                                </p:cTn>
                              </p:par>
                            </p:childTnLst>
                          </p:cTn>
                        </p:par>
                        <p:par>
                          <p:cTn id="81" fill="hold">
                            <p:stCondLst>
                              <p:cond delay="3000"/>
                            </p:stCondLst>
                            <p:childTnLst>
                              <p:par>
                                <p:cTn id="82" presetID="10" presetClass="exit" presetSubtype="0" fill="hold" grpId="3" nodeType="afterEffect">
                                  <p:stCondLst>
                                    <p:cond delay="0"/>
                                  </p:stCondLst>
                                  <p:childTnLst>
                                    <p:animEffect transition="out" filter="fade">
                                      <p:cBhvr>
                                        <p:cTn id="83" dur="400"/>
                                        <p:tgtEl>
                                          <p:spTgt spid="132"/>
                                        </p:tgtEl>
                                      </p:cBhvr>
                                    </p:animEffect>
                                    <p:set>
                                      <p:cBhvr>
                                        <p:cTn id="84" dur="1" fill="hold">
                                          <p:stCondLst>
                                            <p:cond delay="399"/>
                                          </p:stCondLst>
                                        </p:cTn>
                                        <p:tgtEl>
                                          <p:spTgt spid="132"/>
                                        </p:tgtEl>
                                        <p:attrNameLst>
                                          <p:attrName>style.visibility</p:attrName>
                                        </p:attrNameLst>
                                      </p:cBhvr>
                                      <p:to>
                                        <p:strVal val="hidden"/>
                                      </p:to>
                                    </p:set>
                                  </p:childTnLst>
                                </p:cTn>
                              </p:par>
                              <p:par>
                                <p:cTn id="85" presetID="10" presetClass="exit" presetSubtype="0" fill="hold" grpId="3" nodeType="withEffect">
                                  <p:stCondLst>
                                    <p:cond delay="0"/>
                                  </p:stCondLst>
                                  <p:childTnLst>
                                    <p:animEffect transition="out" filter="fade">
                                      <p:cBhvr>
                                        <p:cTn id="86" dur="400"/>
                                        <p:tgtEl>
                                          <p:spTgt spid="133"/>
                                        </p:tgtEl>
                                      </p:cBhvr>
                                    </p:animEffect>
                                    <p:set>
                                      <p:cBhvr>
                                        <p:cTn id="87" dur="1" fill="hold">
                                          <p:stCondLst>
                                            <p:cond delay="399"/>
                                          </p:stCondLst>
                                        </p:cTn>
                                        <p:tgtEl>
                                          <p:spTgt spid="133"/>
                                        </p:tgtEl>
                                        <p:attrNameLst>
                                          <p:attrName>style.visibility</p:attrName>
                                        </p:attrNameLst>
                                      </p:cBhvr>
                                      <p:to>
                                        <p:strVal val="hidden"/>
                                      </p:to>
                                    </p:set>
                                  </p:childTnLst>
                                </p:cTn>
                              </p:par>
                            </p:childTnLst>
                          </p:cTn>
                        </p:par>
                      </p:childTnLst>
                    </p:cTn>
                  </p:par>
                  <p:par>
                    <p:cTn id="88" fill="hold">
                      <p:stCondLst>
                        <p:cond delay="indefinite"/>
                      </p:stCondLst>
                      <p:childTnLst>
                        <p:par>
                          <p:cTn id="89" fill="hold">
                            <p:stCondLst>
                              <p:cond delay="0"/>
                            </p:stCondLst>
                            <p:childTnLst>
                              <p:par>
                                <p:cTn id="90" presetID="2" presetClass="entr" presetSubtype="4" decel="100000" fill="hold" nodeType="click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500" fill="hold"/>
                                        <p:tgtEl>
                                          <p:spTgt spid="10"/>
                                        </p:tgtEl>
                                        <p:attrNameLst>
                                          <p:attrName>ppt_x</p:attrName>
                                        </p:attrNameLst>
                                      </p:cBhvr>
                                      <p:tavLst>
                                        <p:tav tm="0">
                                          <p:val>
                                            <p:strVal val="#ppt_x"/>
                                          </p:val>
                                        </p:tav>
                                        <p:tav tm="100000">
                                          <p:val>
                                            <p:strVal val="#ppt_x"/>
                                          </p:val>
                                        </p:tav>
                                      </p:tavLst>
                                    </p:anim>
                                    <p:anim calcmode="lin" valueType="num">
                                      <p:cBhvr additive="base">
                                        <p:cTn id="93" dur="500" fill="hold"/>
                                        <p:tgtEl>
                                          <p:spTgt spid="10"/>
                                        </p:tgtEl>
                                        <p:attrNameLst>
                                          <p:attrName>ppt_y</p:attrName>
                                        </p:attrNameLst>
                                      </p:cBhvr>
                                      <p:tavLst>
                                        <p:tav tm="0">
                                          <p:val>
                                            <p:strVal val="1+#ppt_h/2"/>
                                          </p:val>
                                        </p:tav>
                                        <p:tav tm="100000">
                                          <p:val>
                                            <p:strVal val="#ppt_y"/>
                                          </p:val>
                                        </p:tav>
                                      </p:tavLst>
                                    </p:anim>
                                  </p:childTnLst>
                                </p:cTn>
                              </p:par>
                              <p:par>
                                <p:cTn id="94" presetID="10" presetClass="entr" presetSubtype="0" fill="hold" grpId="0" nodeType="withEffect">
                                  <p:stCondLst>
                                    <p:cond delay="0"/>
                                  </p:stCondLst>
                                  <p:childTnLst>
                                    <p:set>
                                      <p:cBhvr>
                                        <p:cTn id="95" dur="1" fill="hold">
                                          <p:stCondLst>
                                            <p:cond delay="0"/>
                                          </p:stCondLst>
                                        </p:cTn>
                                        <p:tgtEl>
                                          <p:spTgt spid="86"/>
                                        </p:tgtEl>
                                        <p:attrNameLst>
                                          <p:attrName>style.visibility</p:attrName>
                                        </p:attrNameLst>
                                      </p:cBhvr>
                                      <p:to>
                                        <p:strVal val="visible"/>
                                      </p:to>
                                    </p:set>
                                    <p:animEffect transition="in" filter="fade">
                                      <p:cBhvr>
                                        <p:cTn id="96" dur="500"/>
                                        <p:tgtEl>
                                          <p:spTgt spid="86"/>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83"/>
                                        </p:tgtEl>
                                        <p:attrNameLst>
                                          <p:attrName>style.visibility</p:attrName>
                                        </p:attrNameLst>
                                      </p:cBhvr>
                                      <p:to>
                                        <p:strVal val="visible"/>
                                      </p:to>
                                    </p:set>
                                    <p:animEffect transition="in" filter="fade">
                                      <p:cBhvr>
                                        <p:cTn id="99" dur="500"/>
                                        <p:tgtEl>
                                          <p:spTgt spid="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91"/>
                                        </p:tgtEl>
                                        <p:attrNameLst>
                                          <p:attrName>style.visibility</p:attrName>
                                        </p:attrNameLst>
                                      </p:cBhvr>
                                      <p:to>
                                        <p:strVal val="visible"/>
                                      </p:to>
                                    </p:set>
                                    <p:animEffect transition="in" filter="fade">
                                      <p:cBhvr>
                                        <p:cTn id="102" dur="500"/>
                                        <p:tgtEl>
                                          <p:spTgt spid="91"/>
                                        </p:tgtEl>
                                      </p:cBhvr>
                                    </p:animEffect>
                                  </p:childTnLst>
                                </p:cTn>
                              </p:par>
                            </p:childTnLst>
                          </p:cTn>
                        </p:par>
                      </p:childTnLst>
                    </p:cTn>
                  </p:par>
                  <p:par>
                    <p:cTn id="103" fill="hold">
                      <p:stCondLst>
                        <p:cond delay="indefinite"/>
                      </p:stCondLst>
                      <p:childTnLst>
                        <p:par>
                          <p:cTn id="104" fill="hold">
                            <p:stCondLst>
                              <p:cond delay="0"/>
                            </p:stCondLst>
                            <p:childTnLst>
                              <p:par>
                                <p:cTn id="105" presetID="2" presetClass="entr" presetSubtype="4" decel="100000" fill="hold" nodeType="clickEffect">
                                  <p:stCondLst>
                                    <p:cond delay="0"/>
                                  </p:stCondLst>
                                  <p:childTnLst>
                                    <p:set>
                                      <p:cBhvr>
                                        <p:cTn id="106" dur="1" fill="hold">
                                          <p:stCondLst>
                                            <p:cond delay="0"/>
                                          </p:stCondLst>
                                        </p:cTn>
                                        <p:tgtEl>
                                          <p:spTgt spid="13"/>
                                        </p:tgtEl>
                                        <p:attrNameLst>
                                          <p:attrName>style.visibility</p:attrName>
                                        </p:attrNameLst>
                                      </p:cBhvr>
                                      <p:to>
                                        <p:strVal val="visible"/>
                                      </p:to>
                                    </p:set>
                                    <p:anim calcmode="lin" valueType="num">
                                      <p:cBhvr additive="base">
                                        <p:cTn id="107" dur="500" fill="hold"/>
                                        <p:tgtEl>
                                          <p:spTgt spid="13"/>
                                        </p:tgtEl>
                                        <p:attrNameLst>
                                          <p:attrName>ppt_x</p:attrName>
                                        </p:attrNameLst>
                                      </p:cBhvr>
                                      <p:tavLst>
                                        <p:tav tm="0">
                                          <p:val>
                                            <p:strVal val="#ppt_x"/>
                                          </p:val>
                                        </p:tav>
                                        <p:tav tm="100000">
                                          <p:val>
                                            <p:strVal val="#ppt_x"/>
                                          </p:val>
                                        </p:tav>
                                      </p:tavLst>
                                    </p:anim>
                                    <p:anim calcmode="lin" valueType="num">
                                      <p:cBhvr additive="base">
                                        <p:cTn id="108" dur="500" fill="hold"/>
                                        <p:tgtEl>
                                          <p:spTgt spid="13"/>
                                        </p:tgtEl>
                                        <p:attrNameLst>
                                          <p:attrName>ppt_y</p:attrName>
                                        </p:attrNameLst>
                                      </p:cBhvr>
                                      <p:tavLst>
                                        <p:tav tm="0">
                                          <p:val>
                                            <p:strVal val="1+#ppt_h/2"/>
                                          </p:val>
                                        </p:tav>
                                        <p:tav tm="100000">
                                          <p:val>
                                            <p:strVal val="#ppt_y"/>
                                          </p:val>
                                        </p:tav>
                                      </p:tavLst>
                                    </p:anim>
                                  </p:childTnLst>
                                </p:cTn>
                              </p:par>
                              <p:par>
                                <p:cTn id="109" presetID="10" presetClass="entr" presetSubtype="0" fill="hold" grpId="0" nodeType="withEffect">
                                  <p:stCondLst>
                                    <p:cond delay="0"/>
                                  </p:stCondLst>
                                  <p:childTnLst>
                                    <p:set>
                                      <p:cBhvr>
                                        <p:cTn id="110" dur="1" fill="hold">
                                          <p:stCondLst>
                                            <p:cond delay="0"/>
                                          </p:stCondLst>
                                        </p:cTn>
                                        <p:tgtEl>
                                          <p:spTgt spid="87"/>
                                        </p:tgtEl>
                                        <p:attrNameLst>
                                          <p:attrName>style.visibility</p:attrName>
                                        </p:attrNameLst>
                                      </p:cBhvr>
                                      <p:to>
                                        <p:strVal val="visible"/>
                                      </p:to>
                                    </p:set>
                                    <p:animEffect transition="in" filter="fade">
                                      <p:cBhvr>
                                        <p:cTn id="111" dur="500"/>
                                        <p:tgtEl>
                                          <p:spTgt spid="87"/>
                                        </p:tgtEl>
                                      </p:cBhvr>
                                    </p:animEffect>
                                  </p:childTnLst>
                                </p:cTn>
                              </p:par>
                              <p:par>
                                <p:cTn id="112" presetID="10" presetClass="entr" presetSubtype="0" fill="hold" nodeType="with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fade">
                                      <p:cBhvr>
                                        <p:cTn id="114" dur="500"/>
                                        <p:tgtEl>
                                          <p:spTgt spid="89"/>
                                        </p:tgtEl>
                                      </p:cBhvr>
                                    </p:animEffect>
                                  </p:childTnLst>
                                </p:cTn>
                              </p:par>
                              <p:par>
                                <p:cTn id="115" presetID="10" presetClass="entr" presetSubtype="0" fill="hold" nodeType="withEffect">
                                  <p:stCondLst>
                                    <p:cond delay="0"/>
                                  </p:stCondLst>
                                  <p:childTnLst>
                                    <p:set>
                                      <p:cBhvr>
                                        <p:cTn id="116" dur="1" fill="hold">
                                          <p:stCondLst>
                                            <p:cond delay="0"/>
                                          </p:stCondLst>
                                        </p:cTn>
                                        <p:tgtEl>
                                          <p:spTgt spid="26"/>
                                        </p:tgtEl>
                                        <p:attrNameLst>
                                          <p:attrName>style.visibility</p:attrName>
                                        </p:attrNameLst>
                                      </p:cBhvr>
                                      <p:to>
                                        <p:strVal val="visible"/>
                                      </p:to>
                                    </p:set>
                                    <p:animEffect transition="in" filter="fade">
                                      <p:cBhvr>
                                        <p:cTn id="11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12" grpId="0" animBg="1"/>
      <p:bldP spid="77" grpId="0"/>
      <p:bldP spid="82" grpId="0" animBg="1"/>
      <p:bldP spid="86" grpId="0" animBg="1"/>
      <p:bldP spid="87" grpId="0" animBg="1"/>
      <p:bldP spid="91" grpId="0" animBg="1"/>
      <p:bldP spid="46" grpId="0" animBg="1"/>
      <p:bldP spid="46" grpId="1" animBg="1"/>
      <p:bldP spid="131" grpId="0" animBg="1"/>
      <p:bldP spid="131" grpId="1" animBg="1"/>
      <p:bldP spid="132" grpId="0" animBg="1"/>
      <p:bldP spid="132" grpId="1" animBg="1"/>
      <p:bldP spid="132" grpId="2" animBg="1"/>
      <p:bldP spid="132" grpId="3" animBg="1"/>
      <p:bldP spid="132" grpId="4" animBg="1"/>
      <p:bldP spid="133" grpId="0" animBg="1"/>
      <p:bldP spid="133" grpId="1" animBg="1"/>
      <p:bldP spid="133" grpId="2" animBg="1"/>
      <p:bldP spid="133" grpId="3" animBg="1"/>
      <p:bldP spid="133" grpId="4" animBg="1"/>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Container OS environments</a:t>
            </a:r>
          </a:p>
        </p:txBody>
      </p:sp>
      <p:pic>
        <p:nvPicPr>
          <p:cNvPr id="16" name="Picture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239691" y="2712458"/>
            <a:ext cx="2208543" cy="4282067"/>
          </a:xfrm>
          <a:prstGeom prst="rect">
            <a:avLst/>
          </a:prstGeom>
        </p:spPr>
      </p:pic>
      <p:grpSp>
        <p:nvGrpSpPr>
          <p:cNvPr id="26" name="Group 25"/>
          <p:cNvGrpSpPr/>
          <p:nvPr/>
        </p:nvGrpSpPr>
        <p:grpSpPr>
          <a:xfrm>
            <a:off x="274637" y="2125663"/>
            <a:ext cx="4023361" cy="3657600"/>
            <a:chOff x="274637" y="2125663"/>
            <a:chExt cx="4023361" cy="3657600"/>
          </a:xfrm>
        </p:grpSpPr>
        <p:sp>
          <p:nvSpPr>
            <p:cNvPr id="5" name="Rectangle 4"/>
            <p:cNvSpPr/>
            <p:nvPr/>
          </p:nvSpPr>
          <p:spPr bwMode="auto">
            <a:xfrm>
              <a:off x="274638" y="2125663"/>
              <a:ext cx="402336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3200" spc="-70" dirty="0">
                  <a:gradFill>
                    <a:gsLst>
                      <a:gs pos="40594">
                        <a:schemeClr val="accent2"/>
                      </a:gs>
                      <a:gs pos="55000">
                        <a:schemeClr val="accent2"/>
                      </a:gs>
                    </a:gsLst>
                    <a:lin ang="5400000" scaled="0"/>
                  </a:gradFill>
                  <a:latin typeface="+mj-lt"/>
                </a:rPr>
                <a:t>Nano Server</a:t>
              </a:r>
              <a:endParaRPr lang="en-US" sz="2800" spc="-70" dirty="0">
                <a:gradFill>
                  <a:gsLst>
                    <a:gs pos="40594">
                      <a:schemeClr val="accent2"/>
                    </a:gs>
                    <a:gs pos="55000">
                      <a:schemeClr val="accent2"/>
                    </a:gs>
                  </a:gsLst>
                  <a:lin ang="5400000" scaled="0"/>
                </a:gradFill>
                <a:latin typeface="+mj-lt"/>
              </a:endParaRPr>
            </a:p>
          </p:txBody>
        </p:sp>
        <p:sp>
          <p:nvSpPr>
            <p:cNvPr id="6" name="TextBox 5"/>
            <p:cNvSpPr txBox="1"/>
            <p:nvPr/>
          </p:nvSpPr>
          <p:spPr>
            <a:xfrm>
              <a:off x="1463358" y="4514799"/>
              <a:ext cx="2834640" cy="960220"/>
            </a:xfrm>
            <a:prstGeom prst="rect">
              <a:avLst/>
            </a:prstGeom>
            <a:noFill/>
          </p:spPr>
          <p:txBody>
            <a:bodyPr wrap="square" lIns="182854" tIns="146283" rIns="182854" bIns="146283" rtlCol="0">
              <a:spAutoFit/>
            </a:bodyPr>
            <a:lstStyle/>
            <a:p>
              <a:pPr defTabSz="932563">
                <a:lnSpc>
                  <a:spcPct val="90000"/>
                </a:lnSpc>
                <a:spcAft>
                  <a:spcPts val="600"/>
                </a:spcAft>
              </a:pPr>
              <a:r>
                <a:rPr lang="en-US" sz="2400" dirty="0">
                  <a:gradFill>
                    <a:gsLst>
                      <a:gs pos="3960">
                        <a:schemeClr val="tx1"/>
                      </a:gs>
                      <a:gs pos="40594">
                        <a:schemeClr val="tx1"/>
                      </a:gs>
                    </a:gsLst>
                    <a:lin ang="5400000" scaled="0"/>
                  </a:gradFill>
                  <a:latin typeface="+mj-lt"/>
                </a:rPr>
                <a:t>“Born in the cloud” applications</a:t>
              </a:r>
            </a:p>
          </p:txBody>
        </p:sp>
        <p:sp>
          <p:nvSpPr>
            <p:cNvPr id="7" name="TextBox 1"/>
            <p:cNvSpPr txBox="1"/>
            <p:nvPr/>
          </p:nvSpPr>
          <p:spPr>
            <a:xfrm>
              <a:off x="1463358" y="2957141"/>
              <a:ext cx="2834640" cy="960220"/>
            </a:xfrm>
            <a:prstGeom prst="rect">
              <a:avLst/>
            </a:prstGeom>
            <a:noFill/>
          </p:spPr>
          <p:txBody>
            <a:bodyPr wrap="square" lIns="182854" tIns="146283" rIns="182854" bIns="146283" rtlCol="0">
              <a:spAutoFit/>
            </a:bodyPr>
            <a:lstStyle>
              <a:defPPr>
                <a:defRPr lang="en-US"/>
              </a:defPPr>
              <a:lvl1pPr algn="ctr">
                <a:lnSpc>
                  <a:spcPct val="90000"/>
                </a:lnSpc>
                <a:spcAft>
                  <a:spcPts val="600"/>
                </a:spcAft>
                <a:defRPr sz="2000">
                  <a:gradFill>
                    <a:gsLst>
                      <a:gs pos="2917">
                        <a:schemeClr val="tx1"/>
                      </a:gs>
                      <a:gs pos="30000">
                        <a:schemeClr val="tx1"/>
                      </a:gs>
                    </a:gsLst>
                    <a:lin ang="5400000" scaled="0"/>
                  </a:gradFill>
                </a:defRPr>
              </a:lvl1pPr>
            </a:lstStyle>
            <a:p>
              <a:pPr algn="l" defTabSz="932563"/>
              <a:r>
                <a:rPr lang="en-US" sz="2400" dirty="0">
                  <a:gradFill>
                    <a:gsLst>
                      <a:gs pos="3960">
                        <a:schemeClr val="tx1"/>
                      </a:gs>
                      <a:gs pos="40594">
                        <a:schemeClr val="tx1"/>
                      </a:gs>
                    </a:gsLst>
                    <a:lin ang="5400000" scaled="0"/>
                  </a:gradFill>
                  <a:latin typeface="+mj-lt"/>
                </a:rPr>
                <a:t>Highly </a:t>
              </a:r>
              <a:br>
                <a:rPr lang="en-US" sz="2400" dirty="0">
                  <a:gradFill>
                    <a:gsLst>
                      <a:gs pos="3960">
                        <a:schemeClr val="tx1"/>
                      </a:gs>
                      <a:gs pos="40594">
                        <a:schemeClr val="tx1"/>
                      </a:gs>
                    </a:gsLst>
                    <a:lin ang="5400000" scaled="0"/>
                  </a:gradFill>
                  <a:latin typeface="+mj-lt"/>
                </a:rPr>
              </a:br>
              <a:r>
                <a:rPr lang="en-US" sz="2400" dirty="0">
                  <a:gradFill>
                    <a:gsLst>
                      <a:gs pos="3960">
                        <a:schemeClr val="tx1"/>
                      </a:gs>
                      <a:gs pos="40594">
                        <a:schemeClr val="tx1"/>
                      </a:gs>
                    </a:gsLst>
                    <a:lin ang="5400000" scaled="0"/>
                  </a:gradFill>
                  <a:latin typeface="+mj-lt"/>
                </a:rPr>
                <a:t>optimized</a:t>
              </a:r>
            </a:p>
          </p:txBody>
        </p:sp>
        <p:sp>
          <p:nvSpPr>
            <p:cNvPr id="9" name="Freeform 8"/>
            <p:cNvSpPr>
              <a:spLocks noChangeAspect="1" noEditPoints="1"/>
            </p:cNvSpPr>
            <p:nvPr/>
          </p:nvSpPr>
          <p:spPr bwMode="black">
            <a:xfrm>
              <a:off x="589429" y="3089295"/>
              <a:ext cx="695912" cy="695913"/>
            </a:xfrm>
            <a:custGeom>
              <a:avLst/>
              <a:gdLst>
                <a:gd name="T0" fmla="*/ 995 w 1047"/>
                <a:gd name="T1" fmla="*/ 0 h 1047"/>
                <a:gd name="T2" fmla="*/ 519 w 1047"/>
                <a:gd name="T3" fmla="*/ 104 h 1047"/>
                <a:gd name="T4" fmla="*/ 437 w 1047"/>
                <a:gd name="T5" fmla="*/ 283 h 1047"/>
                <a:gd name="T6" fmla="*/ 133 w 1047"/>
                <a:gd name="T7" fmla="*/ 283 h 1047"/>
                <a:gd name="T8" fmla="*/ 351 w 1047"/>
                <a:gd name="T9" fmla="*/ 146 h 1047"/>
                <a:gd name="T10" fmla="*/ 497 w 1047"/>
                <a:gd name="T11" fmla="*/ 0 h 1047"/>
                <a:gd name="T12" fmla="*/ 15 w 1047"/>
                <a:gd name="T13" fmla="*/ 15 h 1047"/>
                <a:gd name="T14" fmla="*/ 0 w 1047"/>
                <a:gd name="T15" fmla="*/ 995 h 1047"/>
                <a:gd name="T16" fmla="*/ 52 w 1047"/>
                <a:gd name="T17" fmla="*/ 1047 h 1047"/>
                <a:gd name="T18" fmla="*/ 879 w 1047"/>
                <a:gd name="T19" fmla="*/ 943 h 1047"/>
                <a:gd name="T20" fmla="*/ 762 w 1047"/>
                <a:gd name="T21" fmla="*/ 916 h 1047"/>
                <a:gd name="T22" fmla="*/ 762 w 1047"/>
                <a:gd name="T23" fmla="*/ 611 h 1047"/>
                <a:gd name="T24" fmla="*/ 896 w 1047"/>
                <a:gd name="T25" fmla="*/ 834 h 1047"/>
                <a:gd name="T26" fmla="*/ 995 w 1047"/>
                <a:gd name="T27" fmla="*/ 932 h 1047"/>
                <a:gd name="T28" fmla="*/ 1047 w 1047"/>
                <a:gd name="T29" fmla="*/ 52 h 1047"/>
                <a:gd name="T30" fmla="*/ 762 w 1047"/>
                <a:gd name="T31" fmla="*/ 436 h 1047"/>
                <a:gd name="T32" fmla="*/ 416 w 1047"/>
                <a:gd name="T33" fmla="*/ 687 h 1047"/>
                <a:gd name="T34" fmla="*/ 285 w 1047"/>
                <a:gd name="T35" fmla="*/ 916 h 1047"/>
                <a:gd name="T36" fmla="*/ 285 w 1047"/>
                <a:gd name="T37" fmla="*/ 611 h 1047"/>
                <a:gd name="T38" fmla="*/ 625 w 1047"/>
                <a:gd name="T39" fmla="*/ 351 h 1047"/>
                <a:gd name="T40" fmla="*/ 762 w 1047"/>
                <a:gd name="T41" fmla="*/ 131 h 1047"/>
                <a:gd name="T42" fmla="*/ 762 w 1047"/>
                <a:gd name="T43" fmla="*/ 436 h 1047"/>
                <a:gd name="T44" fmla="*/ 709 w 1047"/>
                <a:gd name="T45" fmla="*/ 764 h 1047"/>
                <a:gd name="T46" fmla="*/ 762 w 1047"/>
                <a:gd name="T47" fmla="*/ 817 h 1047"/>
                <a:gd name="T48" fmla="*/ 813 w 1047"/>
                <a:gd name="T49" fmla="*/ 750 h 1047"/>
                <a:gd name="T50" fmla="*/ 285 w 1047"/>
                <a:gd name="T51" fmla="*/ 710 h 1047"/>
                <a:gd name="T52" fmla="*/ 232 w 1047"/>
                <a:gd name="T53" fmla="*/ 764 h 1047"/>
                <a:gd name="T54" fmla="*/ 338 w 1047"/>
                <a:gd name="T55" fmla="*/ 765 h 1047"/>
                <a:gd name="T56" fmla="*/ 285 w 1047"/>
                <a:gd name="T57" fmla="*/ 710 h 1047"/>
                <a:gd name="T58" fmla="*/ 742 w 1047"/>
                <a:gd name="T59" fmla="*/ 234 h 1047"/>
                <a:gd name="T60" fmla="*/ 709 w 1047"/>
                <a:gd name="T61" fmla="*/ 283 h 1047"/>
                <a:gd name="T62" fmla="*/ 767 w 1047"/>
                <a:gd name="T63" fmla="*/ 336 h 1047"/>
                <a:gd name="T64" fmla="*/ 815 w 1047"/>
                <a:gd name="T65" fmla="*/ 283 h 1047"/>
                <a:gd name="T66" fmla="*/ 261 w 1047"/>
                <a:gd name="T67" fmla="*/ 236 h 1047"/>
                <a:gd name="T68" fmla="*/ 285 w 1047"/>
                <a:gd name="T69" fmla="*/ 337 h 1047"/>
                <a:gd name="T70" fmla="*/ 338 w 1047"/>
                <a:gd name="T71" fmla="*/ 283 h 1047"/>
                <a:gd name="T72" fmla="*/ 261 w 1047"/>
                <a:gd name="T73" fmla="*/ 236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047">
                  <a:moveTo>
                    <a:pt x="1031" y="15"/>
                  </a:moveTo>
                  <a:cubicBezTo>
                    <a:pt x="1022" y="6"/>
                    <a:pt x="1008" y="0"/>
                    <a:pt x="995" y="0"/>
                  </a:cubicBezTo>
                  <a:cubicBezTo>
                    <a:pt x="623" y="0"/>
                    <a:pt x="623" y="0"/>
                    <a:pt x="623" y="0"/>
                  </a:cubicBezTo>
                  <a:cubicBezTo>
                    <a:pt x="519" y="104"/>
                    <a:pt x="519" y="104"/>
                    <a:pt x="519" y="104"/>
                  </a:cubicBezTo>
                  <a:cubicBezTo>
                    <a:pt x="416" y="207"/>
                    <a:pt x="416" y="207"/>
                    <a:pt x="416" y="207"/>
                  </a:cubicBezTo>
                  <a:cubicBezTo>
                    <a:pt x="429" y="230"/>
                    <a:pt x="437" y="256"/>
                    <a:pt x="437" y="283"/>
                  </a:cubicBezTo>
                  <a:cubicBezTo>
                    <a:pt x="437" y="368"/>
                    <a:pt x="369" y="436"/>
                    <a:pt x="285" y="436"/>
                  </a:cubicBezTo>
                  <a:cubicBezTo>
                    <a:pt x="201" y="436"/>
                    <a:pt x="133" y="368"/>
                    <a:pt x="133" y="283"/>
                  </a:cubicBezTo>
                  <a:cubicBezTo>
                    <a:pt x="133" y="199"/>
                    <a:pt x="201" y="131"/>
                    <a:pt x="285" y="131"/>
                  </a:cubicBezTo>
                  <a:cubicBezTo>
                    <a:pt x="308" y="131"/>
                    <a:pt x="331" y="137"/>
                    <a:pt x="351" y="146"/>
                  </a:cubicBezTo>
                  <a:cubicBezTo>
                    <a:pt x="393" y="104"/>
                    <a:pt x="393" y="104"/>
                    <a:pt x="393" y="104"/>
                  </a:cubicBezTo>
                  <a:cubicBezTo>
                    <a:pt x="497" y="0"/>
                    <a:pt x="497" y="0"/>
                    <a:pt x="497" y="0"/>
                  </a:cubicBezTo>
                  <a:cubicBezTo>
                    <a:pt x="52" y="0"/>
                    <a:pt x="52" y="0"/>
                    <a:pt x="52" y="0"/>
                  </a:cubicBezTo>
                  <a:cubicBezTo>
                    <a:pt x="38" y="0"/>
                    <a:pt x="25" y="6"/>
                    <a:pt x="15" y="15"/>
                  </a:cubicBezTo>
                  <a:cubicBezTo>
                    <a:pt x="5" y="25"/>
                    <a:pt x="0" y="39"/>
                    <a:pt x="0" y="52"/>
                  </a:cubicBezTo>
                  <a:cubicBezTo>
                    <a:pt x="0" y="995"/>
                    <a:pt x="0" y="995"/>
                    <a:pt x="0" y="995"/>
                  </a:cubicBezTo>
                  <a:cubicBezTo>
                    <a:pt x="0" y="1008"/>
                    <a:pt x="5" y="1022"/>
                    <a:pt x="15" y="1032"/>
                  </a:cubicBezTo>
                  <a:cubicBezTo>
                    <a:pt x="25" y="1041"/>
                    <a:pt x="38" y="1047"/>
                    <a:pt x="52" y="1047"/>
                  </a:cubicBezTo>
                  <a:cubicBezTo>
                    <a:pt x="983" y="1047"/>
                    <a:pt x="983" y="1047"/>
                    <a:pt x="983" y="1047"/>
                  </a:cubicBezTo>
                  <a:cubicBezTo>
                    <a:pt x="879" y="943"/>
                    <a:pt x="879" y="943"/>
                    <a:pt x="879" y="943"/>
                  </a:cubicBezTo>
                  <a:cubicBezTo>
                    <a:pt x="833" y="898"/>
                    <a:pt x="833" y="898"/>
                    <a:pt x="833" y="898"/>
                  </a:cubicBezTo>
                  <a:cubicBezTo>
                    <a:pt x="812" y="909"/>
                    <a:pt x="788" y="916"/>
                    <a:pt x="762" y="916"/>
                  </a:cubicBezTo>
                  <a:cubicBezTo>
                    <a:pt x="678" y="916"/>
                    <a:pt x="610" y="848"/>
                    <a:pt x="610" y="764"/>
                  </a:cubicBezTo>
                  <a:cubicBezTo>
                    <a:pt x="610" y="680"/>
                    <a:pt x="678" y="611"/>
                    <a:pt x="762" y="611"/>
                  </a:cubicBezTo>
                  <a:cubicBezTo>
                    <a:pt x="846" y="611"/>
                    <a:pt x="914" y="680"/>
                    <a:pt x="914" y="764"/>
                  </a:cubicBezTo>
                  <a:cubicBezTo>
                    <a:pt x="914" y="789"/>
                    <a:pt x="907" y="813"/>
                    <a:pt x="896" y="834"/>
                  </a:cubicBezTo>
                  <a:cubicBezTo>
                    <a:pt x="943" y="880"/>
                    <a:pt x="943" y="880"/>
                    <a:pt x="943" y="880"/>
                  </a:cubicBezTo>
                  <a:cubicBezTo>
                    <a:pt x="995" y="932"/>
                    <a:pt x="995" y="932"/>
                    <a:pt x="995" y="932"/>
                  </a:cubicBezTo>
                  <a:cubicBezTo>
                    <a:pt x="1047" y="984"/>
                    <a:pt x="1047" y="984"/>
                    <a:pt x="1047" y="984"/>
                  </a:cubicBezTo>
                  <a:cubicBezTo>
                    <a:pt x="1047" y="52"/>
                    <a:pt x="1047" y="52"/>
                    <a:pt x="1047" y="52"/>
                  </a:cubicBezTo>
                  <a:cubicBezTo>
                    <a:pt x="1047" y="39"/>
                    <a:pt x="1041" y="25"/>
                    <a:pt x="1031" y="15"/>
                  </a:cubicBezTo>
                  <a:close/>
                  <a:moveTo>
                    <a:pt x="762" y="436"/>
                  </a:moveTo>
                  <a:cubicBezTo>
                    <a:pt x="735" y="436"/>
                    <a:pt x="709" y="428"/>
                    <a:pt x="687" y="416"/>
                  </a:cubicBezTo>
                  <a:cubicBezTo>
                    <a:pt x="416" y="687"/>
                    <a:pt x="416" y="687"/>
                    <a:pt x="416" y="687"/>
                  </a:cubicBezTo>
                  <a:cubicBezTo>
                    <a:pt x="429" y="709"/>
                    <a:pt x="437" y="736"/>
                    <a:pt x="437" y="764"/>
                  </a:cubicBezTo>
                  <a:cubicBezTo>
                    <a:pt x="437" y="848"/>
                    <a:pt x="369" y="916"/>
                    <a:pt x="285" y="916"/>
                  </a:cubicBezTo>
                  <a:cubicBezTo>
                    <a:pt x="201" y="916"/>
                    <a:pt x="133" y="848"/>
                    <a:pt x="133" y="764"/>
                  </a:cubicBezTo>
                  <a:cubicBezTo>
                    <a:pt x="133" y="680"/>
                    <a:pt x="201" y="611"/>
                    <a:pt x="285" y="611"/>
                  </a:cubicBezTo>
                  <a:cubicBezTo>
                    <a:pt x="308" y="611"/>
                    <a:pt x="330" y="617"/>
                    <a:pt x="350" y="626"/>
                  </a:cubicBezTo>
                  <a:cubicBezTo>
                    <a:pt x="625" y="351"/>
                    <a:pt x="625" y="351"/>
                    <a:pt x="625" y="351"/>
                  </a:cubicBezTo>
                  <a:cubicBezTo>
                    <a:pt x="615" y="331"/>
                    <a:pt x="610" y="308"/>
                    <a:pt x="610" y="283"/>
                  </a:cubicBezTo>
                  <a:cubicBezTo>
                    <a:pt x="610" y="199"/>
                    <a:pt x="678" y="131"/>
                    <a:pt x="762" y="131"/>
                  </a:cubicBezTo>
                  <a:cubicBezTo>
                    <a:pt x="846" y="131"/>
                    <a:pt x="914" y="199"/>
                    <a:pt x="914" y="283"/>
                  </a:cubicBezTo>
                  <a:cubicBezTo>
                    <a:pt x="914" y="368"/>
                    <a:pt x="846" y="436"/>
                    <a:pt x="762" y="436"/>
                  </a:cubicBezTo>
                  <a:close/>
                  <a:moveTo>
                    <a:pt x="762" y="710"/>
                  </a:moveTo>
                  <a:cubicBezTo>
                    <a:pt x="732" y="711"/>
                    <a:pt x="709" y="734"/>
                    <a:pt x="709" y="764"/>
                  </a:cubicBezTo>
                  <a:cubicBezTo>
                    <a:pt x="709" y="789"/>
                    <a:pt x="727" y="811"/>
                    <a:pt x="751" y="816"/>
                  </a:cubicBezTo>
                  <a:cubicBezTo>
                    <a:pt x="755" y="816"/>
                    <a:pt x="758" y="817"/>
                    <a:pt x="762" y="817"/>
                  </a:cubicBezTo>
                  <a:cubicBezTo>
                    <a:pt x="791" y="817"/>
                    <a:pt x="815" y="793"/>
                    <a:pt x="815" y="764"/>
                  </a:cubicBezTo>
                  <a:cubicBezTo>
                    <a:pt x="815" y="759"/>
                    <a:pt x="814" y="755"/>
                    <a:pt x="813" y="750"/>
                  </a:cubicBezTo>
                  <a:cubicBezTo>
                    <a:pt x="807" y="727"/>
                    <a:pt x="786" y="711"/>
                    <a:pt x="762" y="710"/>
                  </a:cubicBezTo>
                  <a:close/>
                  <a:moveTo>
                    <a:pt x="285" y="710"/>
                  </a:moveTo>
                  <a:cubicBezTo>
                    <a:pt x="276" y="710"/>
                    <a:pt x="267" y="713"/>
                    <a:pt x="260" y="717"/>
                  </a:cubicBezTo>
                  <a:cubicBezTo>
                    <a:pt x="243" y="726"/>
                    <a:pt x="232" y="743"/>
                    <a:pt x="232" y="764"/>
                  </a:cubicBezTo>
                  <a:cubicBezTo>
                    <a:pt x="232" y="793"/>
                    <a:pt x="256" y="817"/>
                    <a:pt x="285" y="817"/>
                  </a:cubicBezTo>
                  <a:cubicBezTo>
                    <a:pt x="313" y="817"/>
                    <a:pt x="337" y="794"/>
                    <a:pt x="338" y="765"/>
                  </a:cubicBezTo>
                  <a:cubicBezTo>
                    <a:pt x="338" y="765"/>
                    <a:pt x="338" y="764"/>
                    <a:pt x="338" y="764"/>
                  </a:cubicBezTo>
                  <a:cubicBezTo>
                    <a:pt x="338" y="734"/>
                    <a:pt x="314" y="711"/>
                    <a:pt x="285" y="710"/>
                  </a:cubicBezTo>
                  <a:close/>
                  <a:moveTo>
                    <a:pt x="762" y="230"/>
                  </a:moveTo>
                  <a:cubicBezTo>
                    <a:pt x="755" y="230"/>
                    <a:pt x="748" y="232"/>
                    <a:pt x="742" y="234"/>
                  </a:cubicBezTo>
                  <a:cubicBezTo>
                    <a:pt x="729" y="240"/>
                    <a:pt x="718" y="250"/>
                    <a:pt x="712" y="264"/>
                  </a:cubicBezTo>
                  <a:cubicBezTo>
                    <a:pt x="710" y="270"/>
                    <a:pt x="709" y="277"/>
                    <a:pt x="709" y="283"/>
                  </a:cubicBezTo>
                  <a:cubicBezTo>
                    <a:pt x="709" y="313"/>
                    <a:pt x="732" y="336"/>
                    <a:pt x="762" y="337"/>
                  </a:cubicBezTo>
                  <a:cubicBezTo>
                    <a:pt x="763" y="337"/>
                    <a:pt x="765" y="336"/>
                    <a:pt x="767" y="336"/>
                  </a:cubicBezTo>
                  <a:cubicBezTo>
                    <a:pt x="792" y="334"/>
                    <a:pt x="812" y="314"/>
                    <a:pt x="814" y="289"/>
                  </a:cubicBezTo>
                  <a:cubicBezTo>
                    <a:pt x="815" y="287"/>
                    <a:pt x="815" y="285"/>
                    <a:pt x="815" y="283"/>
                  </a:cubicBezTo>
                  <a:cubicBezTo>
                    <a:pt x="815" y="254"/>
                    <a:pt x="791" y="230"/>
                    <a:pt x="762" y="230"/>
                  </a:cubicBezTo>
                  <a:close/>
                  <a:moveTo>
                    <a:pt x="261" y="236"/>
                  </a:moveTo>
                  <a:cubicBezTo>
                    <a:pt x="243" y="245"/>
                    <a:pt x="232" y="263"/>
                    <a:pt x="232" y="283"/>
                  </a:cubicBezTo>
                  <a:cubicBezTo>
                    <a:pt x="232" y="313"/>
                    <a:pt x="256" y="336"/>
                    <a:pt x="285" y="337"/>
                  </a:cubicBezTo>
                  <a:cubicBezTo>
                    <a:pt x="313" y="336"/>
                    <a:pt x="336" y="314"/>
                    <a:pt x="338" y="286"/>
                  </a:cubicBezTo>
                  <a:cubicBezTo>
                    <a:pt x="338" y="285"/>
                    <a:pt x="338" y="284"/>
                    <a:pt x="338" y="283"/>
                  </a:cubicBezTo>
                  <a:cubicBezTo>
                    <a:pt x="338" y="254"/>
                    <a:pt x="314" y="230"/>
                    <a:pt x="285" y="230"/>
                  </a:cubicBezTo>
                  <a:cubicBezTo>
                    <a:pt x="276" y="230"/>
                    <a:pt x="268" y="233"/>
                    <a:pt x="261" y="236"/>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8" name="Freeform 5"/>
            <p:cNvSpPr>
              <a:spLocks noChangeAspect="1" noEditPoints="1"/>
            </p:cNvSpPr>
            <p:nvPr/>
          </p:nvSpPr>
          <p:spPr bwMode="auto">
            <a:xfrm>
              <a:off x="520830" y="4728577"/>
              <a:ext cx="833110" cy="532665"/>
            </a:xfrm>
            <a:custGeom>
              <a:avLst/>
              <a:gdLst>
                <a:gd name="T0" fmla="*/ 54 w 266"/>
                <a:gd name="T1" fmla="*/ 154 h 169"/>
                <a:gd name="T2" fmla="*/ 25 w 266"/>
                <a:gd name="T3" fmla="*/ 154 h 169"/>
                <a:gd name="T4" fmla="*/ 0 w 266"/>
                <a:gd name="T5" fmla="*/ 116 h 169"/>
                <a:gd name="T6" fmla="*/ 29 w 266"/>
                <a:gd name="T7" fmla="*/ 75 h 169"/>
                <a:gd name="T8" fmla="*/ 55 w 266"/>
                <a:gd name="T9" fmla="*/ 29 h 169"/>
                <a:gd name="T10" fmla="*/ 99 w 266"/>
                <a:gd name="T11" fmla="*/ 30 h 169"/>
                <a:gd name="T12" fmla="*/ 144 w 266"/>
                <a:gd name="T13" fmla="*/ 0 h 169"/>
                <a:gd name="T14" fmla="*/ 200 w 266"/>
                <a:gd name="T15" fmla="*/ 54 h 169"/>
                <a:gd name="T16" fmla="*/ 182 w 266"/>
                <a:gd name="T17" fmla="*/ 56 h 169"/>
                <a:gd name="T18" fmla="*/ 141 w 266"/>
                <a:gd name="T19" fmla="*/ 33 h 169"/>
                <a:gd name="T20" fmla="*/ 91 w 266"/>
                <a:gd name="T21" fmla="*/ 81 h 169"/>
                <a:gd name="T22" fmla="*/ 50 w 266"/>
                <a:gd name="T23" fmla="*/ 129 h 169"/>
                <a:gd name="T24" fmla="*/ 54 w 266"/>
                <a:gd name="T25" fmla="*/ 154 h 169"/>
                <a:gd name="T26" fmla="*/ 89 w 266"/>
                <a:gd name="T27" fmla="*/ 168 h 169"/>
                <a:gd name="T28" fmla="*/ 245 w 266"/>
                <a:gd name="T29" fmla="*/ 168 h 169"/>
                <a:gd name="T30" fmla="*/ 266 w 266"/>
                <a:gd name="T31" fmla="*/ 137 h 169"/>
                <a:gd name="T32" fmla="*/ 242 w 266"/>
                <a:gd name="T33" fmla="*/ 104 h 169"/>
                <a:gd name="T34" fmla="*/ 220 w 266"/>
                <a:gd name="T35" fmla="*/ 64 h 169"/>
                <a:gd name="T36" fmla="*/ 179 w 266"/>
                <a:gd name="T37" fmla="*/ 64 h 169"/>
                <a:gd name="T38" fmla="*/ 141 w 266"/>
                <a:gd name="T39" fmla="*/ 42 h 169"/>
                <a:gd name="T40" fmla="*/ 98 w 266"/>
                <a:gd name="T41" fmla="*/ 87 h 169"/>
                <a:gd name="T42" fmla="*/ 58 w 266"/>
                <a:gd name="T43" fmla="*/ 126 h 169"/>
                <a:gd name="T44" fmla="*/ 89 w 266"/>
                <a:gd name="T45"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169">
                  <a:moveTo>
                    <a:pt x="54" y="154"/>
                  </a:moveTo>
                  <a:cubicBezTo>
                    <a:pt x="25" y="154"/>
                    <a:pt x="25" y="154"/>
                    <a:pt x="25" y="154"/>
                  </a:cubicBezTo>
                  <a:cubicBezTo>
                    <a:pt x="25" y="154"/>
                    <a:pt x="1" y="149"/>
                    <a:pt x="0" y="116"/>
                  </a:cubicBezTo>
                  <a:cubicBezTo>
                    <a:pt x="0" y="83"/>
                    <a:pt x="29" y="75"/>
                    <a:pt x="29" y="75"/>
                  </a:cubicBezTo>
                  <a:cubicBezTo>
                    <a:pt x="29" y="75"/>
                    <a:pt x="27" y="41"/>
                    <a:pt x="55" y="29"/>
                  </a:cubicBezTo>
                  <a:cubicBezTo>
                    <a:pt x="83" y="17"/>
                    <a:pt x="99" y="30"/>
                    <a:pt x="99" y="30"/>
                  </a:cubicBezTo>
                  <a:cubicBezTo>
                    <a:pt x="99" y="30"/>
                    <a:pt x="109" y="0"/>
                    <a:pt x="144" y="0"/>
                  </a:cubicBezTo>
                  <a:cubicBezTo>
                    <a:pt x="175" y="0"/>
                    <a:pt x="207" y="30"/>
                    <a:pt x="200" y="54"/>
                  </a:cubicBezTo>
                  <a:cubicBezTo>
                    <a:pt x="189" y="54"/>
                    <a:pt x="182" y="56"/>
                    <a:pt x="182" y="56"/>
                  </a:cubicBezTo>
                  <a:cubicBezTo>
                    <a:pt x="182" y="56"/>
                    <a:pt x="174" y="33"/>
                    <a:pt x="141" y="33"/>
                  </a:cubicBezTo>
                  <a:cubicBezTo>
                    <a:pt x="113" y="33"/>
                    <a:pt x="84" y="60"/>
                    <a:pt x="91" y="81"/>
                  </a:cubicBezTo>
                  <a:cubicBezTo>
                    <a:pt x="91" y="81"/>
                    <a:pt x="50" y="83"/>
                    <a:pt x="50" y="129"/>
                  </a:cubicBezTo>
                  <a:cubicBezTo>
                    <a:pt x="50" y="140"/>
                    <a:pt x="52" y="148"/>
                    <a:pt x="54" y="154"/>
                  </a:cubicBezTo>
                  <a:close/>
                  <a:moveTo>
                    <a:pt x="89" y="168"/>
                  </a:moveTo>
                  <a:cubicBezTo>
                    <a:pt x="245" y="168"/>
                    <a:pt x="245" y="168"/>
                    <a:pt x="245" y="168"/>
                  </a:cubicBezTo>
                  <a:cubicBezTo>
                    <a:pt x="245" y="168"/>
                    <a:pt x="265" y="164"/>
                    <a:pt x="266" y="137"/>
                  </a:cubicBezTo>
                  <a:cubicBezTo>
                    <a:pt x="266" y="110"/>
                    <a:pt x="242" y="104"/>
                    <a:pt x="242" y="104"/>
                  </a:cubicBezTo>
                  <a:cubicBezTo>
                    <a:pt x="242" y="104"/>
                    <a:pt x="244" y="74"/>
                    <a:pt x="220" y="64"/>
                  </a:cubicBezTo>
                  <a:cubicBezTo>
                    <a:pt x="197" y="54"/>
                    <a:pt x="179" y="64"/>
                    <a:pt x="179" y="64"/>
                  </a:cubicBezTo>
                  <a:cubicBezTo>
                    <a:pt x="179" y="64"/>
                    <a:pt x="171" y="42"/>
                    <a:pt x="141" y="42"/>
                  </a:cubicBezTo>
                  <a:cubicBezTo>
                    <a:pt x="115" y="42"/>
                    <a:pt x="92" y="68"/>
                    <a:pt x="98" y="87"/>
                  </a:cubicBezTo>
                  <a:cubicBezTo>
                    <a:pt x="98" y="87"/>
                    <a:pt x="58" y="84"/>
                    <a:pt x="58" y="126"/>
                  </a:cubicBezTo>
                  <a:cubicBezTo>
                    <a:pt x="58" y="169"/>
                    <a:pt x="89" y="168"/>
                    <a:pt x="89" y="168"/>
                  </a:cubicBezTo>
                  <a:close/>
                </a:path>
              </a:pathLst>
            </a:custGeom>
            <a:solidFill>
              <a:schemeClr val="accent2"/>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cxnSp>
          <p:nvCxnSpPr>
            <p:cNvPr id="19" name="Straight Connector 18"/>
            <p:cNvCxnSpPr/>
            <p:nvPr/>
          </p:nvCxnSpPr>
          <p:spPr>
            <a:xfrm>
              <a:off x="274637" y="4216080"/>
              <a:ext cx="4023360" cy="0"/>
            </a:xfrm>
            <a:prstGeom prst="line">
              <a:avLst/>
            </a:prstGeom>
            <a:ln w="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4389438" y="2125663"/>
            <a:ext cx="4023360" cy="3657600"/>
            <a:chOff x="4389438" y="2125663"/>
            <a:chExt cx="4023360" cy="3657600"/>
          </a:xfrm>
        </p:grpSpPr>
        <p:sp>
          <p:nvSpPr>
            <p:cNvPr id="11" name="Rectangle 10"/>
            <p:cNvSpPr/>
            <p:nvPr/>
          </p:nvSpPr>
          <p:spPr bwMode="auto">
            <a:xfrm>
              <a:off x="4389438" y="2125663"/>
              <a:ext cx="4023360" cy="36576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3200" spc="-70" dirty="0">
                  <a:gradFill>
                    <a:gsLst>
                      <a:gs pos="40594">
                        <a:schemeClr val="accent2"/>
                      </a:gs>
                      <a:gs pos="55000">
                        <a:schemeClr val="accent2"/>
                      </a:gs>
                    </a:gsLst>
                    <a:lin ang="5400000" scaled="0"/>
                  </a:gradFill>
                  <a:latin typeface="+mj-lt"/>
                </a:rPr>
                <a:t>Server Core</a:t>
              </a:r>
              <a:endParaRPr lang="en-US" sz="2800" spc="-70" dirty="0">
                <a:gradFill>
                  <a:gsLst>
                    <a:gs pos="40594">
                      <a:schemeClr val="accent2"/>
                    </a:gs>
                    <a:gs pos="55000">
                      <a:schemeClr val="accent2"/>
                    </a:gs>
                  </a:gsLst>
                  <a:lin ang="5400000" scaled="0"/>
                </a:gradFill>
                <a:latin typeface="+mj-lt"/>
              </a:endParaRPr>
            </a:p>
          </p:txBody>
        </p:sp>
        <p:sp>
          <p:nvSpPr>
            <p:cNvPr id="12" name="TextBox 11"/>
            <p:cNvSpPr txBox="1"/>
            <p:nvPr/>
          </p:nvSpPr>
          <p:spPr>
            <a:xfrm>
              <a:off x="5578158" y="4514799"/>
              <a:ext cx="2834640" cy="960220"/>
            </a:xfrm>
            <a:prstGeom prst="rect">
              <a:avLst/>
            </a:prstGeom>
            <a:noFill/>
          </p:spPr>
          <p:txBody>
            <a:bodyPr wrap="square" lIns="182854" tIns="146283" rIns="182854" bIns="146283" rtlCol="0">
              <a:spAutoFit/>
            </a:bodyPr>
            <a:lstStyle/>
            <a:p>
              <a:pPr defTabSz="932563">
                <a:lnSpc>
                  <a:spcPct val="90000"/>
                </a:lnSpc>
                <a:spcAft>
                  <a:spcPts val="600"/>
                </a:spcAft>
              </a:pPr>
              <a:r>
                <a:rPr lang="en-US" sz="2400" dirty="0">
                  <a:gradFill>
                    <a:gsLst>
                      <a:gs pos="3960">
                        <a:schemeClr val="tx1"/>
                      </a:gs>
                      <a:gs pos="40594">
                        <a:schemeClr val="tx1"/>
                      </a:gs>
                    </a:gsLst>
                    <a:lin ang="5400000" scaled="0"/>
                  </a:gradFill>
                  <a:latin typeface="+mj-lt"/>
                </a:rPr>
                <a:t>Traditional applications</a:t>
              </a:r>
              <a:endParaRPr lang="en-US" sz="2000" dirty="0">
                <a:gradFill>
                  <a:gsLst>
                    <a:gs pos="3960">
                      <a:schemeClr val="tx1"/>
                    </a:gs>
                    <a:gs pos="40594">
                      <a:schemeClr val="tx1"/>
                    </a:gs>
                  </a:gsLst>
                  <a:lin ang="5400000" scaled="0"/>
                </a:gradFill>
                <a:latin typeface="+mj-lt"/>
              </a:endParaRPr>
            </a:p>
          </p:txBody>
        </p:sp>
        <p:sp>
          <p:nvSpPr>
            <p:cNvPr id="13" name="TextBox 12"/>
            <p:cNvSpPr txBox="1"/>
            <p:nvPr/>
          </p:nvSpPr>
          <p:spPr>
            <a:xfrm>
              <a:off x="5578158" y="2957141"/>
              <a:ext cx="2834640" cy="960220"/>
            </a:xfrm>
            <a:prstGeom prst="rect">
              <a:avLst/>
            </a:prstGeom>
            <a:noFill/>
          </p:spPr>
          <p:txBody>
            <a:bodyPr wrap="square" lIns="182854" tIns="146283" rIns="182854" bIns="146283" rtlCol="0">
              <a:spAutoFit/>
            </a:bodyPr>
            <a:lstStyle/>
            <a:p>
              <a:pPr defTabSz="932563">
                <a:lnSpc>
                  <a:spcPct val="90000"/>
                </a:lnSpc>
                <a:spcAft>
                  <a:spcPts val="600"/>
                </a:spcAft>
              </a:pPr>
              <a:r>
                <a:rPr lang="en-US" sz="2400" dirty="0">
                  <a:gradFill>
                    <a:gsLst>
                      <a:gs pos="3960">
                        <a:schemeClr val="tx1"/>
                      </a:gs>
                      <a:gs pos="40594">
                        <a:schemeClr val="tx1"/>
                      </a:gs>
                    </a:gsLst>
                    <a:lin ang="5400000" scaled="0"/>
                  </a:gradFill>
                  <a:latin typeface="+mj-lt"/>
                </a:rPr>
                <a:t>Highly </a:t>
              </a:r>
              <a:br>
                <a:rPr lang="en-US" sz="2400" dirty="0">
                  <a:gradFill>
                    <a:gsLst>
                      <a:gs pos="3960">
                        <a:schemeClr val="tx1"/>
                      </a:gs>
                      <a:gs pos="40594">
                        <a:schemeClr val="tx1"/>
                      </a:gs>
                    </a:gsLst>
                    <a:lin ang="5400000" scaled="0"/>
                  </a:gradFill>
                  <a:latin typeface="+mj-lt"/>
                </a:rPr>
              </a:br>
              <a:r>
                <a:rPr lang="en-US" sz="2400" dirty="0">
                  <a:gradFill>
                    <a:gsLst>
                      <a:gs pos="3960">
                        <a:schemeClr val="tx1"/>
                      </a:gs>
                      <a:gs pos="40594">
                        <a:schemeClr val="tx1"/>
                      </a:gs>
                    </a:gsLst>
                    <a:lin ang="5400000" scaled="0"/>
                  </a:gradFill>
                  <a:latin typeface="+mj-lt"/>
                </a:rPr>
                <a:t>compatible</a:t>
              </a:r>
              <a:endParaRPr lang="en-US" sz="2000" dirty="0">
                <a:gradFill>
                  <a:gsLst>
                    <a:gs pos="3960">
                      <a:schemeClr val="tx1"/>
                    </a:gs>
                    <a:gs pos="40594">
                      <a:schemeClr val="tx1"/>
                    </a:gs>
                  </a:gsLst>
                  <a:lin ang="5400000" scaled="0"/>
                </a:gradFill>
                <a:latin typeface="+mj-lt"/>
              </a:endParaRPr>
            </a:p>
          </p:txBody>
        </p:sp>
        <p:sp>
          <p:nvSpPr>
            <p:cNvPr id="14" name="Freeform 13"/>
            <p:cNvSpPr>
              <a:spLocks noChangeAspect="1" noEditPoints="1"/>
            </p:cNvSpPr>
            <p:nvPr/>
          </p:nvSpPr>
          <p:spPr bwMode="black">
            <a:xfrm>
              <a:off x="4675521" y="3127936"/>
              <a:ext cx="762956" cy="618630"/>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5" name="Freeform 14"/>
            <p:cNvSpPr>
              <a:spLocks noChangeAspect="1" noEditPoints="1"/>
            </p:cNvSpPr>
            <p:nvPr/>
          </p:nvSpPr>
          <p:spPr bwMode="black">
            <a:xfrm>
              <a:off x="4729032" y="4663526"/>
              <a:ext cx="655934" cy="662766"/>
            </a:xfrm>
            <a:custGeom>
              <a:avLst/>
              <a:gdLst>
                <a:gd name="T0" fmla="*/ 0 w 96"/>
                <a:gd name="T1" fmla="*/ 0 h 97"/>
                <a:gd name="T2" fmla="*/ 0 w 96"/>
                <a:gd name="T3" fmla="*/ 97 h 97"/>
                <a:gd name="T4" fmla="*/ 24 w 96"/>
                <a:gd name="T5" fmla="*/ 97 h 97"/>
                <a:gd name="T6" fmla="*/ 24 w 96"/>
                <a:gd name="T7" fmla="*/ 69 h 97"/>
                <a:gd name="T8" fmla="*/ 73 w 96"/>
                <a:gd name="T9" fmla="*/ 69 h 97"/>
                <a:gd name="T10" fmla="*/ 73 w 96"/>
                <a:gd name="T11" fmla="*/ 97 h 97"/>
                <a:gd name="T12" fmla="*/ 96 w 96"/>
                <a:gd name="T13" fmla="*/ 97 h 97"/>
                <a:gd name="T14" fmla="*/ 96 w 96"/>
                <a:gd name="T15" fmla="*/ 0 h 97"/>
                <a:gd name="T16" fmla="*/ 0 w 96"/>
                <a:gd name="T17" fmla="*/ 0 h 97"/>
                <a:gd name="T18" fmla="*/ 80 w 96"/>
                <a:gd name="T19" fmla="*/ 41 h 97"/>
                <a:gd name="T20" fmla="*/ 14 w 96"/>
                <a:gd name="T21" fmla="*/ 41 h 97"/>
                <a:gd name="T22" fmla="*/ 14 w 96"/>
                <a:gd name="T23" fmla="*/ 5 h 97"/>
                <a:gd name="T24" fmla="*/ 80 w 96"/>
                <a:gd name="T25" fmla="*/ 5 h 97"/>
                <a:gd name="T26" fmla="*/ 80 w 96"/>
                <a:gd name="T27" fmla="*/ 41 h 97"/>
                <a:gd name="T28" fmla="*/ 34 w 96"/>
                <a:gd name="T29" fmla="*/ 76 h 97"/>
                <a:gd name="T30" fmla="*/ 50 w 96"/>
                <a:gd name="T31" fmla="*/ 76 h 97"/>
                <a:gd name="T32" fmla="*/ 50 w 96"/>
                <a:gd name="T33" fmla="*/ 97 h 97"/>
                <a:gd name="T34" fmla="*/ 34 w 96"/>
                <a:gd name="T35" fmla="*/ 97 h 97"/>
                <a:gd name="T36" fmla="*/ 34 w 96"/>
                <a:gd name="T37"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97">
                  <a:moveTo>
                    <a:pt x="0" y="0"/>
                  </a:moveTo>
                  <a:lnTo>
                    <a:pt x="0" y="97"/>
                  </a:lnTo>
                  <a:lnTo>
                    <a:pt x="24" y="97"/>
                  </a:lnTo>
                  <a:lnTo>
                    <a:pt x="24" y="69"/>
                  </a:lnTo>
                  <a:lnTo>
                    <a:pt x="73" y="69"/>
                  </a:lnTo>
                  <a:lnTo>
                    <a:pt x="73" y="97"/>
                  </a:lnTo>
                  <a:lnTo>
                    <a:pt x="96" y="97"/>
                  </a:lnTo>
                  <a:lnTo>
                    <a:pt x="96" y="0"/>
                  </a:lnTo>
                  <a:lnTo>
                    <a:pt x="0" y="0"/>
                  </a:lnTo>
                  <a:close/>
                  <a:moveTo>
                    <a:pt x="80" y="41"/>
                  </a:moveTo>
                  <a:lnTo>
                    <a:pt x="14" y="41"/>
                  </a:lnTo>
                  <a:lnTo>
                    <a:pt x="14" y="5"/>
                  </a:lnTo>
                  <a:lnTo>
                    <a:pt x="80" y="5"/>
                  </a:lnTo>
                  <a:lnTo>
                    <a:pt x="80" y="41"/>
                  </a:lnTo>
                  <a:close/>
                  <a:moveTo>
                    <a:pt x="34" y="76"/>
                  </a:moveTo>
                  <a:lnTo>
                    <a:pt x="50" y="76"/>
                  </a:lnTo>
                  <a:lnTo>
                    <a:pt x="50" y="97"/>
                  </a:lnTo>
                  <a:lnTo>
                    <a:pt x="34" y="97"/>
                  </a:lnTo>
                  <a:lnTo>
                    <a:pt x="34" y="76"/>
                  </a:lnTo>
                  <a:close/>
                </a:path>
              </a:pathLst>
            </a:custGeom>
            <a:solidFill>
              <a:schemeClr val="accent2"/>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cxnSp>
          <p:nvCxnSpPr>
            <p:cNvPr id="23" name="Straight Connector 22"/>
            <p:cNvCxnSpPr/>
            <p:nvPr/>
          </p:nvCxnSpPr>
          <p:spPr>
            <a:xfrm>
              <a:off x="4389438" y="4216080"/>
              <a:ext cx="4023360" cy="0"/>
            </a:xfrm>
            <a:prstGeom prst="line">
              <a:avLst/>
            </a:prstGeom>
            <a:ln w="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192870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Group 12"/>
          <p:cNvGrpSpPr/>
          <p:nvPr/>
        </p:nvGrpSpPr>
        <p:grpSpPr>
          <a:xfrm>
            <a:off x="461411" y="3064246"/>
            <a:ext cx="8046720" cy="3633417"/>
            <a:chOff x="461411" y="3064246"/>
            <a:chExt cx="8046720" cy="3633417"/>
          </a:xfrm>
        </p:grpSpPr>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30"/>
            <p:cNvSpPr/>
            <p:nvPr/>
          </p:nvSpPr>
          <p:spPr bwMode="auto">
            <a:xfrm>
              <a:off x="461411" y="3462497"/>
              <a:ext cx="8046720"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Operating System</a:t>
              </a:r>
            </a:p>
          </p:txBody>
        </p:sp>
        <p:grpSp>
          <p:nvGrpSpPr>
            <p:cNvPr id="12" name="Group 11"/>
            <p:cNvGrpSpPr/>
            <p:nvPr/>
          </p:nvGrpSpPr>
          <p:grpSpPr>
            <a:xfrm>
              <a:off x="552852" y="3064246"/>
              <a:ext cx="7863840" cy="460056"/>
              <a:chOff x="552852" y="3064246"/>
              <a:chExt cx="7863840" cy="460056"/>
            </a:xfrm>
          </p:grpSpPr>
          <p:sp>
            <p:nvSpPr>
              <p:cNvPr id="116" name="Freeform 9"/>
              <p:cNvSpPr>
                <a:spLocks noChangeAspect="1" noEditPoints="1"/>
              </p:cNvSpPr>
              <p:nvPr/>
            </p:nvSpPr>
            <p:spPr bwMode="auto">
              <a:xfrm>
                <a:off x="552852"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9"/>
              <p:cNvSpPr>
                <a:spLocks noChangeAspect="1" noEditPoints="1"/>
              </p:cNvSpPr>
              <p:nvPr/>
            </p:nvSpPr>
            <p:spPr bwMode="auto">
              <a:xfrm>
                <a:off x="1692340"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9"/>
              <p:cNvSpPr>
                <a:spLocks noChangeAspect="1" noEditPoints="1"/>
              </p:cNvSpPr>
              <p:nvPr/>
            </p:nvSpPr>
            <p:spPr bwMode="auto">
              <a:xfrm>
                <a:off x="2831828"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9"/>
              <p:cNvSpPr>
                <a:spLocks noChangeAspect="1" noEditPoints="1"/>
              </p:cNvSpPr>
              <p:nvPr/>
            </p:nvSpPr>
            <p:spPr bwMode="auto">
              <a:xfrm>
                <a:off x="3971316"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9"/>
              <p:cNvSpPr>
                <a:spLocks noChangeAspect="1" noEditPoints="1"/>
              </p:cNvSpPr>
              <p:nvPr/>
            </p:nvSpPr>
            <p:spPr bwMode="auto">
              <a:xfrm>
                <a:off x="5110804"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9"/>
              <p:cNvSpPr>
                <a:spLocks noChangeAspect="1" noEditPoints="1"/>
              </p:cNvSpPr>
              <p:nvPr/>
            </p:nvSpPr>
            <p:spPr bwMode="auto">
              <a:xfrm>
                <a:off x="6250292"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9"/>
              <p:cNvSpPr>
                <a:spLocks noChangeAspect="1" noEditPoints="1"/>
              </p:cNvSpPr>
              <p:nvPr/>
            </p:nvSpPr>
            <p:spPr bwMode="auto">
              <a:xfrm>
                <a:off x="7389778" y="3064246"/>
                <a:ext cx="1026914" cy="46005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2" name="Title 1"/>
          <p:cNvSpPr>
            <a:spLocks noGrp="1"/>
          </p:cNvSpPr>
          <p:nvPr>
            <p:ph type="title"/>
          </p:nvPr>
        </p:nvSpPr>
        <p:spPr>
          <a:xfrm>
            <a:off x="274638" y="295275"/>
            <a:ext cx="11888787" cy="917575"/>
          </a:xfrm>
        </p:spPr>
        <p:txBody>
          <a:bodyPr/>
          <a:lstStyle/>
          <a:p>
            <a:r>
              <a:rPr lang="en-US" dirty="0"/>
              <a:t>Container runtime</a:t>
            </a:r>
          </a:p>
        </p:txBody>
      </p:sp>
      <p:grpSp>
        <p:nvGrpSpPr>
          <p:cNvPr id="121" name="Group 120"/>
          <p:cNvGrpSpPr/>
          <p:nvPr/>
        </p:nvGrpSpPr>
        <p:grpSpPr>
          <a:xfrm>
            <a:off x="8704522" y="2800965"/>
            <a:ext cx="2854729" cy="1037165"/>
            <a:chOff x="8704522" y="2618402"/>
            <a:chExt cx="2854729" cy="1037165"/>
          </a:xfrm>
        </p:grpSpPr>
        <p:sp>
          <p:nvSpPr>
            <p:cNvPr id="122" name="TextBox 121"/>
            <p:cNvSpPr txBox="1"/>
            <p:nvPr/>
          </p:nvSpPr>
          <p:spPr>
            <a:xfrm>
              <a:off x="9101708" y="2618402"/>
              <a:ext cx="2457543" cy="1037165"/>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Windows Server</a:t>
              </a:r>
            </a:p>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container(s)</a:t>
              </a:r>
            </a:p>
          </p:txBody>
        </p:sp>
        <p:sp>
          <p:nvSpPr>
            <p:cNvPr id="123"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cxnSp>
        <p:nvCxnSpPr>
          <p:cNvPr id="124" name="Straight Connector 123"/>
          <p:cNvCxnSpPr/>
          <p:nvPr/>
        </p:nvCxnSpPr>
        <p:spPr>
          <a:xfrm>
            <a:off x="552852" y="3610709"/>
            <a:ext cx="7863840"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375740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fade">
                                      <p:cBhvr>
                                        <p:cTn id="13" dur="500"/>
                                        <p:tgtEl>
                                          <p:spTgt spid="124"/>
                                        </p:tgtEl>
                                      </p:cBhvr>
                                    </p:animEffect>
                                  </p:childTnLst>
                                </p:cTn>
                              </p:par>
                              <p:par>
                                <p:cTn id="14" presetID="2" presetClass="entr" presetSubtype="2" decel="100000" fill="hold" nodeType="withEffect">
                                  <p:stCondLst>
                                    <p:cond delay="0"/>
                                  </p:stCondLst>
                                  <p:childTnLst>
                                    <p:set>
                                      <p:cBhvr>
                                        <p:cTn id="15" dur="1" fill="hold">
                                          <p:stCondLst>
                                            <p:cond delay="0"/>
                                          </p:stCondLst>
                                        </p:cTn>
                                        <p:tgtEl>
                                          <p:spTgt spid="121"/>
                                        </p:tgtEl>
                                        <p:attrNameLst>
                                          <p:attrName>style.visibility</p:attrName>
                                        </p:attrNameLst>
                                      </p:cBhvr>
                                      <p:to>
                                        <p:strVal val="visible"/>
                                      </p:to>
                                    </p:set>
                                    <p:anim calcmode="lin" valueType="num">
                                      <p:cBhvr additive="base">
                                        <p:cTn id="16" dur="500" fill="hold"/>
                                        <p:tgtEl>
                                          <p:spTgt spid="121"/>
                                        </p:tgtEl>
                                        <p:attrNameLst>
                                          <p:attrName>ppt_x</p:attrName>
                                        </p:attrNameLst>
                                      </p:cBhvr>
                                      <p:tavLst>
                                        <p:tav tm="0">
                                          <p:val>
                                            <p:strVal val="1+#ppt_w/2"/>
                                          </p:val>
                                        </p:tav>
                                        <p:tav tm="100000">
                                          <p:val>
                                            <p:strVal val="#ppt_x"/>
                                          </p:val>
                                        </p:tav>
                                      </p:tavLst>
                                    </p:anim>
                                    <p:anim calcmode="lin" valueType="num">
                                      <p:cBhvr additive="base">
                                        <p:cTn id="17" dur="500" fill="hold"/>
                                        <p:tgtEl>
                                          <p:spTgt spid="1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0" name="Picture 119"/>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725051" y="2823814"/>
            <a:ext cx="2783082" cy="1023377"/>
          </a:xfrm>
          <a:prstGeom prst="rect">
            <a:avLst/>
          </a:prstGeom>
          <a:noFill/>
          <a:ln>
            <a:noFill/>
          </a:ln>
        </p:spPr>
      </p:pic>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274638" y="295275"/>
            <a:ext cx="11888787" cy="917575"/>
          </a:xfrm>
        </p:spPr>
        <p:txBody>
          <a:bodyPr/>
          <a:lstStyle/>
          <a:p>
            <a:r>
              <a:rPr lang="en-US" dirty="0"/>
              <a:t>Container runtime</a:t>
            </a:r>
          </a:p>
        </p:txBody>
      </p:sp>
      <p:sp>
        <p:nvSpPr>
          <p:cNvPr id="31" name="Rectangle 30"/>
          <p:cNvSpPr/>
          <p:nvPr/>
        </p:nvSpPr>
        <p:spPr bwMode="auto">
          <a:xfrm>
            <a:off x="461411" y="2823814"/>
            <a:ext cx="2304288"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a:t>
            </a:r>
            <a:br>
              <a:rPr lang="en-US" sz="2000" b="1" dirty="0">
                <a:gradFill>
                  <a:gsLst>
                    <a:gs pos="0">
                      <a:srgbClr val="FFFFFF"/>
                    </a:gs>
                    <a:gs pos="100000">
                      <a:srgbClr val="FFFFFF"/>
                    </a:gs>
                  </a:gsLst>
                  <a:lin ang="5400000" scaled="0"/>
                </a:gradFill>
                <a:latin typeface="+mj-lt"/>
                <a:ea typeface="Segoe UI" pitchFamily="34" charset="0"/>
                <a:cs typeface="Segoe UI" pitchFamily="34" charset="0"/>
              </a:rPr>
            </a:b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System</a:t>
            </a:r>
          </a:p>
        </p:txBody>
      </p:sp>
      <p:sp>
        <p:nvSpPr>
          <p:cNvPr id="51" name="Rectangle 50"/>
          <p:cNvSpPr/>
          <p:nvPr/>
        </p:nvSpPr>
        <p:spPr bwMode="auto">
          <a:xfrm>
            <a:off x="461413" y="3914161"/>
            <a:ext cx="8046720" cy="5724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Hyper-V Hypervisor</a:t>
            </a:r>
          </a:p>
        </p:txBody>
      </p:sp>
      <p:grpSp>
        <p:nvGrpSpPr>
          <p:cNvPr id="121" name="Group 120"/>
          <p:cNvGrpSpPr/>
          <p:nvPr/>
        </p:nvGrpSpPr>
        <p:grpSpPr>
          <a:xfrm>
            <a:off x="8704522" y="2800965"/>
            <a:ext cx="2149857" cy="960220"/>
            <a:chOff x="8704522" y="2618402"/>
            <a:chExt cx="2149857" cy="960220"/>
          </a:xfrm>
        </p:grpSpPr>
        <p:sp>
          <p:nvSpPr>
            <p:cNvPr id="122" name="TextBox 121"/>
            <p:cNvSpPr txBox="1"/>
            <p:nvPr/>
          </p:nvSpPr>
          <p:spPr>
            <a:xfrm>
              <a:off x="9101708" y="2618402"/>
              <a:ext cx="1752671"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Virtual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machine(s)</a:t>
              </a:r>
            </a:p>
          </p:txBody>
        </p:sp>
        <p:sp>
          <p:nvSpPr>
            <p:cNvPr id="123"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6" name="Group 5"/>
          <p:cNvGrpSpPr/>
          <p:nvPr/>
        </p:nvGrpSpPr>
        <p:grpSpPr>
          <a:xfrm>
            <a:off x="3331063" y="1779231"/>
            <a:ext cx="1864882" cy="1241168"/>
            <a:chOff x="6212938" y="884801"/>
            <a:chExt cx="1864882" cy="1241168"/>
          </a:xfrm>
        </p:grpSpPr>
        <p:sp>
          <p:nvSpPr>
            <p:cNvPr id="187" name="Freeform 17"/>
            <p:cNvSpPr>
              <a:spLocks noChangeAspect="1"/>
            </p:cNvSpPr>
            <p:nvPr/>
          </p:nvSpPr>
          <p:spPr bwMode="auto">
            <a:xfrm rot="10800000" flipH="1">
              <a:off x="6919946" y="1728783"/>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TextBox 185"/>
            <p:cNvSpPr txBox="1"/>
            <p:nvPr/>
          </p:nvSpPr>
          <p:spPr>
            <a:xfrm>
              <a:off x="6212938" y="884801"/>
              <a:ext cx="1864882"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Hyper-V</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container(s)</a:t>
              </a:r>
            </a:p>
          </p:txBody>
        </p:sp>
      </p:grpSp>
      <p:grpSp>
        <p:nvGrpSpPr>
          <p:cNvPr id="5" name="Group 4"/>
          <p:cNvGrpSpPr/>
          <p:nvPr/>
        </p:nvGrpSpPr>
        <p:grpSpPr>
          <a:xfrm>
            <a:off x="2853834" y="3148362"/>
            <a:ext cx="2783082" cy="699580"/>
            <a:chOff x="2853834" y="3148362"/>
            <a:chExt cx="2783082" cy="699580"/>
          </a:xfrm>
        </p:grpSpPr>
        <p:grpSp>
          <p:nvGrpSpPr>
            <p:cNvPr id="4" name="Group 3"/>
            <p:cNvGrpSpPr/>
            <p:nvPr/>
          </p:nvGrpSpPr>
          <p:grpSpPr>
            <a:xfrm>
              <a:off x="2853834" y="3148362"/>
              <a:ext cx="1346027" cy="699580"/>
              <a:chOff x="3641119" y="1483199"/>
              <a:chExt cx="1389888" cy="722376"/>
            </a:xfrm>
          </p:grpSpPr>
          <p:sp>
            <p:nvSpPr>
              <p:cNvPr id="3" name="Rectangle 2"/>
              <p:cNvSpPr/>
              <p:nvPr/>
            </p:nvSpPr>
            <p:spPr bwMode="auto">
              <a:xfrm>
                <a:off x="3641119" y="1483199"/>
                <a:ext cx="1389888" cy="722376"/>
              </a:xfrm>
              <a:prstGeom prst="rect">
                <a:avLst/>
              </a:prstGeom>
              <a:noFill/>
              <a:ln w="19050">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 name="Freeform 9"/>
              <p:cNvSpPr>
                <a:spLocks noChangeAspect="1" noEditPoints="1"/>
              </p:cNvSpPr>
              <p:nvPr/>
            </p:nvSpPr>
            <p:spPr bwMode="auto">
              <a:xfrm>
                <a:off x="3731808" y="1573682"/>
                <a:ext cx="1208510" cy="54141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4290889" y="3148362"/>
              <a:ext cx="1346027" cy="699580"/>
              <a:chOff x="3641119" y="1483199"/>
              <a:chExt cx="1389888" cy="722376"/>
            </a:xfrm>
          </p:grpSpPr>
          <p:sp>
            <p:nvSpPr>
              <p:cNvPr id="73" name="Rectangle 72"/>
              <p:cNvSpPr/>
              <p:nvPr/>
            </p:nvSpPr>
            <p:spPr bwMode="auto">
              <a:xfrm>
                <a:off x="3641119" y="1483199"/>
                <a:ext cx="1389888" cy="722376"/>
              </a:xfrm>
              <a:prstGeom prst="rect">
                <a:avLst/>
              </a:prstGeom>
              <a:noFill/>
              <a:ln w="19050">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4" name="Freeform 9"/>
              <p:cNvSpPr>
                <a:spLocks noChangeAspect="1" noEditPoints="1"/>
              </p:cNvSpPr>
              <p:nvPr/>
            </p:nvSpPr>
            <p:spPr bwMode="auto">
              <a:xfrm>
                <a:off x="3731808" y="1573682"/>
                <a:ext cx="1208510" cy="54141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552852" y="2425563"/>
            <a:ext cx="2121408" cy="460056"/>
            <a:chOff x="552852" y="2469221"/>
            <a:chExt cx="1920086" cy="416397"/>
          </a:xfrm>
        </p:grpSpPr>
        <p:sp>
          <p:nvSpPr>
            <p:cNvPr id="116" name="Freeform 9"/>
            <p:cNvSpPr>
              <a:spLocks noChangeAspect="1" noEditPoints="1"/>
            </p:cNvSpPr>
            <p:nvPr/>
          </p:nvSpPr>
          <p:spPr bwMode="auto">
            <a:xfrm>
              <a:off x="552852" y="2469221"/>
              <a:ext cx="929460" cy="416397"/>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9"/>
            <p:cNvSpPr>
              <a:spLocks noChangeAspect="1" noEditPoints="1"/>
            </p:cNvSpPr>
            <p:nvPr/>
          </p:nvSpPr>
          <p:spPr bwMode="auto">
            <a:xfrm>
              <a:off x="1543478" y="2469221"/>
              <a:ext cx="929460" cy="416397"/>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124" name="Straight Connector 123"/>
          <p:cNvCxnSpPr/>
          <p:nvPr/>
        </p:nvCxnSpPr>
        <p:spPr>
          <a:xfrm>
            <a:off x="552852" y="2972026"/>
            <a:ext cx="2121408"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26" name="Group 125"/>
          <p:cNvGrpSpPr/>
          <p:nvPr/>
        </p:nvGrpSpPr>
        <p:grpSpPr>
          <a:xfrm>
            <a:off x="569030" y="1077102"/>
            <a:ext cx="2458016" cy="1241168"/>
            <a:chOff x="6064981" y="884801"/>
            <a:chExt cx="2458016" cy="1241168"/>
          </a:xfrm>
        </p:grpSpPr>
        <p:sp>
          <p:nvSpPr>
            <p:cNvPr id="131" name="Freeform 17"/>
            <p:cNvSpPr>
              <a:spLocks noChangeAspect="1"/>
            </p:cNvSpPr>
            <p:nvPr/>
          </p:nvSpPr>
          <p:spPr bwMode="auto">
            <a:xfrm rot="10800000" flipH="1">
              <a:off x="6919946" y="1728783"/>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2" name="TextBox 131"/>
            <p:cNvSpPr txBox="1"/>
            <p:nvPr/>
          </p:nvSpPr>
          <p:spPr>
            <a:xfrm>
              <a:off x="6064981" y="884801"/>
              <a:ext cx="2458016" cy="960220"/>
            </a:xfrm>
            <a:prstGeom prst="rect">
              <a:avLst/>
            </a:prstGeom>
            <a:noFill/>
          </p:spPr>
          <p:txBody>
            <a:bodyPr wrap="squar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Windows Server</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container(s)</a:t>
              </a:r>
            </a:p>
          </p:txBody>
        </p:sp>
      </p:grpSp>
    </p:spTree>
    <p:extLst>
      <p:ext uri="{BB962C8B-B14F-4D97-AF65-F5344CB8AC3E}">
        <p14:creationId xmlns:p14="http://schemas.microsoft.com/office/powerpoint/2010/main" val="40297124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nodeType="withEffect">
                                  <p:stCondLst>
                                    <p:cond delay="500"/>
                                  </p:stCondLst>
                                  <p:childTnLst>
                                    <p:set>
                                      <p:cBhvr>
                                        <p:cTn id="12" dur="1" fill="hold">
                                          <p:stCondLst>
                                            <p:cond delay="0"/>
                                          </p:stCondLst>
                                        </p:cTn>
                                        <p:tgtEl>
                                          <p:spTgt spid="124"/>
                                        </p:tgtEl>
                                        <p:attrNameLst>
                                          <p:attrName>style.visibility</p:attrName>
                                        </p:attrNameLst>
                                      </p:cBhvr>
                                      <p:to>
                                        <p:strVal val="visible"/>
                                      </p:to>
                                    </p:set>
                                    <p:animEffect transition="in" filter="fade">
                                      <p:cBhvr>
                                        <p:cTn id="13" dur="500"/>
                                        <p:tgtEl>
                                          <p:spTgt spid="124"/>
                                        </p:tgtEl>
                                      </p:cBhvr>
                                    </p:animEffect>
                                  </p:childTnLst>
                                </p:cTn>
                              </p:par>
                              <p:par>
                                <p:cTn id="14" presetID="10" presetClass="entr" presetSubtype="0" fill="hold" nodeType="withEffect">
                                  <p:stCondLst>
                                    <p:cond delay="75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1000"/>
                                  </p:stCondLst>
                                  <p:childTnLst>
                                    <p:set>
                                      <p:cBhvr>
                                        <p:cTn id="18" dur="1" fill="hold">
                                          <p:stCondLst>
                                            <p:cond delay="0"/>
                                          </p:stCondLst>
                                        </p:cTn>
                                        <p:tgtEl>
                                          <p:spTgt spid="126"/>
                                        </p:tgtEl>
                                        <p:attrNameLst>
                                          <p:attrName>style.visibility</p:attrName>
                                        </p:attrNameLst>
                                      </p:cBhvr>
                                      <p:to>
                                        <p:strVal val="visible"/>
                                      </p:to>
                                    </p:set>
                                    <p:animEffect transition="in" filter="fade">
                                      <p:cBhvr>
                                        <p:cTn id="19" dur="500"/>
                                        <p:tgtEl>
                                          <p:spTgt spid="126"/>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fade">
                                      <p:cBhvr>
                                        <p:cTn id="24" dur="500"/>
                                        <p:tgtEl>
                                          <p:spTgt spid="120"/>
                                        </p:tgtEl>
                                      </p:cBhvr>
                                    </p:animEffect>
                                  </p:childTnLst>
                                </p:cTn>
                              </p:par>
                              <p:par>
                                <p:cTn id="25" presetID="2" presetClass="entr" presetSubtype="2" decel="100000" fill="hold"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500" fill="hold"/>
                                        <p:tgtEl>
                                          <p:spTgt spid="121"/>
                                        </p:tgtEl>
                                        <p:attrNameLst>
                                          <p:attrName>ppt_x</p:attrName>
                                        </p:attrNameLst>
                                      </p:cBhvr>
                                      <p:tavLst>
                                        <p:tav tm="0">
                                          <p:val>
                                            <p:strVal val="1+#ppt_w/2"/>
                                          </p:val>
                                        </p:tav>
                                        <p:tav tm="100000">
                                          <p:val>
                                            <p:strVal val="#ppt_x"/>
                                          </p:val>
                                        </p:tav>
                                      </p:tavLst>
                                    </p:anim>
                                    <p:anim calcmode="lin" valueType="num">
                                      <p:cBhvr additive="base">
                                        <p:cTn id="28" dur="500" fill="hold"/>
                                        <p:tgtEl>
                                          <p:spTgt spid="121"/>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par>
                                <p:cTn id="34" presetID="10" presetClass="entr" presetSubtype="0" fill="hold" nodeType="withEffect">
                                  <p:stCondLst>
                                    <p:cond delay="25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1" grpId="0" animBg="1"/>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0" name="Picture 119"/>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725051" y="2823814"/>
            <a:ext cx="2783082" cy="1023377"/>
          </a:xfrm>
          <a:prstGeom prst="rect">
            <a:avLst/>
          </a:prstGeom>
          <a:noFill/>
          <a:ln>
            <a:noFill/>
          </a:ln>
        </p:spPr>
      </p:pic>
      <p:sp>
        <p:nvSpPr>
          <p:cNvPr id="8" name="Freeform 5"/>
          <p:cNvSpPr>
            <a:spLocks noChangeAspect="1" noEditPoints="1"/>
          </p:cNvSpPr>
          <p:nvPr/>
        </p:nvSpPr>
        <p:spPr bwMode="auto">
          <a:xfrm>
            <a:off x="461413" y="4553593"/>
            <a:ext cx="8042275" cy="2144070"/>
          </a:xfrm>
          <a:custGeom>
            <a:avLst/>
            <a:gdLst>
              <a:gd name="T0" fmla="*/ 404 w 2535"/>
              <a:gd name="T1" fmla="*/ 673 h 673"/>
              <a:gd name="T2" fmla="*/ 73 w 2535"/>
              <a:gd name="T3" fmla="*/ 673 h 673"/>
              <a:gd name="T4" fmla="*/ 73 w 2535"/>
              <a:gd name="T5" fmla="*/ 585 h 673"/>
              <a:gd name="T6" fmla="*/ 404 w 2535"/>
              <a:gd name="T7" fmla="*/ 585 h 673"/>
              <a:gd name="T8" fmla="*/ 404 w 2535"/>
              <a:gd name="T9" fmla="*/ 673 h 673"/>
              <a:gd name="T10" fmla="*/ 2463 w 2535"/>
              <a:gd name="T11" fmla="*/ 585 h 673"/>
              <a:gd name="T12" fmla="*/ 2132 w 2535"/>
              <a:gd name="T13" fmla="*/ 585 h 673"/>
              <a:gd name="T14" fmla="*/ 2132 w 2535"/>
              <a:gd name="T15" fmla="*/ 673 h 673"/>
              <a:gd name="T16" fmla="*/ 2463 w 2535"/>
              <a:gd name="T17" fmla="*/ 673 h 673"/>
              <a:gd name="T18" fmla="*/ 2463 w 2535"/>
              <a:gd name="T19" fmla="*/ 585 h 673"/>
              <a:gd name="T20" fmla="*/ 1204 w 2535"/>
              <a:gd name="T21" fmla="*/ 81 h 673"/>
              <a:gd name="T22" fmla="*/ 233 w 2535"/>
              <a:gd name="T23" fmla="*/ 81 h 673"/>
              <a:gd name="T24" fmla="*/ 233 w 2535"/>
              <a:gd name="T25" fmla="*/ 475 h 673"/>
              <a:gd name="T26" fmla="*/ 1204 w 2535"/>
              <a:gd name="T27" fmla="*/ 475 h 673"/>
              <a:gd name="T28" fmla="*/ 1204 w 2535"/>
              <a:gd name="T29" fmla="*/ 81 h 673"/>
              <a:gd name="T30" fmla="*/ 2535 w 2535"/>
              <a:gd name="T31" fmla="*/ 0 h 673"/>
              <a:gd name="T32" fmla="*/ 2535 w 2535"/>
              <a:gd name="T33" fmla="*/ 556 h 673"/>
              <a:gd name="T34" fmla="*/ 0 w 2535"/>
              <a:gd name="T35" fmla="*/ 556 h 673"/>
              <a:gd name="T36" fmla="*/ 0 w 2535"/>
              <a:gd name="T37" fmla="*/ 0 h 673"/>
              <a:gd name="T38" fmla="*/ 2535 w 2535"/>
              <a:gd name="T39" fmla="*/ 0 h 673"/>
              <a:gd name="T40" fmla="*/ 151 w 2535"/>
              <a:gd name="T41" fmla="*/ 43 h 673"/>
              <a:gd name="T42" fmla="*/ 46 w 2535"/>
              <a:gd name="T43" fmla="*/ 43 h 673"/>
              <a:gd name="T44" fmla="*/ 46 w 2535"/>
              <a:gd name="T45" fmla="*/ 513 h 673"/>
              <a:gd name="T46" fmla="*/ 151 w 2535"/>
              <a:gd name="T47" fmla="*/ 513 h 673"/>
              <a:gd name="T48" fmla="*/ 151 w 2535"/>
              <a:gd name="T49" fmla="*/ 43 h 673"/>
              <a:gd name="T50" fmla="*/ 1228 w 2535"/>
              <a:gd name="T51" fmla="*/ 57 h 673"/>
              <a:gd name="T52" fmla="*/ 209 w 2535"/>
              <a:gd name="T53" fmla="*/ 57 h 673"/>
              <a:gd name="T54" fmla="*/ 209 w 2535"/>
              <a:gd name="T55" fmla="*/ 499 h 673"/>
              <a:gd name="T56" fmla="*/ 1228 w 2535"/>
              <a:gd name="T57" fmla="*/ 499 h 673"/>
              <a:gd name="T58" fmla="*/ 1228 w 2535"/>
              <a:gd name="T59" fmla="*/ 57 h 673"/>
              <a:gd name="T60" fmla="*/ 2037 w 2535"/>
              <a:gd name="T61" fmla="*/ 410 h 673"/>
              <a:gd name="T62" fmla="*/ 1949 w 2535"/>
              <a:gd name="T63" fmla="*/ 322 h 673"/>
              <a:gd name="T64" fmla="*/ 1860 w 2535"/>
              <a:gd name="T65" fmla="*/ 410 h 673"/>
              <a:gd name="T66" fmla="*/ 1949 w 2535"/>
              <a:gd name="T67" fmla="*/ 499 h 673"/>
              <a:gd name="T68" fmla="*/ 2037 w 2535"/>
              <a:gd name="T69" fmla="*/ 410 h 673"/>
              <a:gd name="T70" fmla="*/ 2271 w 2535"/>
              <a:gd name="T71" fmla="*/ 410 h 673"/>
              <a:gd name="T72" fmla="*/ 2183 w 2535"/>
              <a:gd name="T73" fmla="*/ 322 h 673"/>
              <a:gd name="T74" fmla="*/ 2095 w 2535"/>
              <a:gd name="T75" fmla="*/ 410 h 673"/>
              <a:gd name="T76" fmla="*/ 2183 w 2535"/>
              <a:gd name="T77" fmla="*/ 499 h 673"/>
              <a:gd name="T78" fmla="*/ 2271 w 2535"/>
              <a:gd name="T79" fmla="*/ 410 h 673"/>
              <a:gd name="T80" fmla="*/ 2271 w 2535"/>
              <a:gd name="T81" fmla="*/ 201 h 673"/>
              <a:gd name="T82" fmla="*/ 1422 w 2535"/>
              <a:gd name="T83" fmla="*/ 201 h 673"/>
              <a:gd name="T84" fmla="*/ 1422 w 2535"/>
              <a:gd name="T85" fmla="*/ 273 h 673"/>
              <a:gd name="T86" fmla="*/ 2271 w 2535"/>
              <a:gd name="T87" fmla="*/ 273 h 673"/>
              <a:gd name="T88" fmla="*/ 2271 w 2535"/>
              <a:gd name="T89" fmla="*/ 201 h 673"/>
              <a:gd name="T90" fmla="*/ 2271 w 2535"/>
              <a:gd name="T91" fmla="*/ 86 h 673"/>
              <a:gd name="T92" fmla="*/ 1422 w 2535"/>
              <a:gd name="T93" fmla="*/ 86 h 673"/>
              <a:gd name="T94" fmla="*/ 1422 w 2535"/>
              <a:gd name="T95" fmla="*/ 158 h 673"/>
              <a:gd name="T96" fmla="*/ 2271 w 2535"/>
              <a:gd name="T97" fmla="*/ 158 h 673"/>
              <a:gd name="T98" fmla="*/ 2271 w 2535"/>
              <a:gd name="T99" fmla="*/ 86 h 673"/>
              <a:gd name="T100" fmla="*/ 2492 w 2535"/>
              <a:gd name="T101" fmla="*/ 43 h 673"/>
              <a:gd name="T102" fmla="*/ 2386 w 2535"/>
              <a:gd name="T103" fmla="*/ 43 h 673"/>
              <a:gd name="T104" fmla="*/ 2386 w 2535"/>
              <a:gd name="T105" fmla="*/ 513 h 673"/>
              <a:gd name="T106" fmla="*/ 2492 w 2535"/>
              <a:gd name="T107" fmla="*/ 513 h 673"/>
              <a:gd name="T108" fmla="*/ 2492 w 2535"/>
              <a:gd name="T109" fmla="*/ 4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5" h="673">
                <a:moveTo>
                  <a:pt x="404" y="673"/>
                </a:moveTo>
                <a:cubicBezTo>
                  <a:pt x="73" y="673"/>
                  <a:pt x="73" y="673"/>
                  <a:pt x="73" y="673"/>
                </a:cubicBezTo>
                <a:cubicBezTo>
                  <a:pt x="73" y="585"/>
                  <a:pt x="73" y="585"/>
                  <a:pt x="73" y="585"/>
                </a:cubicBezTo>
                <a:cubicBezTo>
                  <a:pt x="404" y="585"/>
                  <a:pt x="404" y="585"/>
                  <a:pt x="404" y="585"/>
                </a:cubicBezTo>
                <a:lnTo>
                  <a:pt x="404" y="673"/>
                </a:lnTo>
                <a:close/>
                <a:moveTo>
                  <a:pt x="2463" y="585"/>
                </a:moveTo>
                <a:cubicBezTo>
                  <a:pt x="2132" y="585"/>
                  <a:pt x="2132" y="585"/>
                  <a:pt x="2132" y="585"/>
                </a:cubicBezTo>
                <a:cubicBezTo>
                  <a:pt x="2132" y="673"/>
                  <a:pt x="2132" y="673"/>
                  <a:pt x="2132" y="673"/>
                </a:cubicBezTo>
                <a:cubicBezTo>
                  <a:pt x="2463" y="673"/>
                  <a:pt x="2463" y="673"/>
                  <a:pt x="2463" y="673"/>
                </a:cubicBezTo>
                <a:lnTo>
                  <a:pt x="2463" y="585"/>
                </a:lnTo>
                <a:close/>
                <a:moveTo>
                  <a:pt x="1204" y="81"/>
                </a:moveTo>
                <a:cubicBezTo>
                  <a:pt x="233" y="81"/>
                  <a:pt x="233" y="81"/>
                  <a:pt x="233" y="81"/>
                </a:cubicBezTo>
                <a:cubicBezTo>
                  <a:pt x="233" y="475"/>
                  <a:pt x="233" y="475"/>
                  <a:pt x="233" y="475"/>
                </a:cubicBezTo>
                <a:cubicBezTo>
                  <a:pt x="1204" y="475"/>
                  <a:pt x="1204" y="475"/>
                  <a:pt x="1204" y="475"/>
                </a:cubicBezTo>
                <a:lnTo>
                  <a:pt x="1204" y="81"/>
                </a:lnTo>
                <a:close/>
                <a:moveTo>
                  <a:pt x="2535" y="0"/>
                </a:moveTo>
                <a:cubicBezTo>
                  <a:pt x="2535" y="556"/>
                  <a:pt x="2535" y="556"/>
                  <a:pt x="2535" y="556"/>
                </a:cubicBezTo>
                <a:cubicBezTo>
                  <a:pt x="0" y="556"/>
                  <a:pt x="0" y="556"/>
                  <a:pt x="0" y="556"/>
                </a:cubicBezTo>
                <a:cubicBezTo>
                  <a:pt x="0" y="0"/>
                  <a:pt x="0" y="0"/>
                  <a:pt x="0" y="0"/>
                </a:cubicBezTo>
                <a:lnTo>
                  <a:pt x="2535" y="0"/>
                </a:lnTo>
                <a:close/>
                <a:moveTo>
                  <a:pt x="151" y="43"/>
                </a:moveTo>
                <a:cubicBezTo>
                  <a:pt x="46" y="43"/>
                  <a:pt x="46" y="43"/>
                  <a:pt x="46" y="43"/>
                </a:cubicBezTo>
                <a:cubicBezTo>
                  <a:pt x="46" y="513"/>
                  <a:pt x="46" y="513"/>
                  <a:pt x="46" y="513"/>
                </a:cubicBezTo>
                <a:cubicBezTo>
                  <a:pt x="151" y="513"/>
                  <a:pt x="151" y="513"/>
                  <a:pt x="151" y="513"/>
                </a:cubicBezTo>
                <a:lnTo>
                  <a:pt x="151" y="43"/>
                </a:lnTo>
                <a:close/>
                <a:moveTo>
                  <a:pt x="1228" y="57"/>
                </a:moveTo>
                <a:cubicBezTo>
                  <a:pt x="209" y="57"/>
                  <a:pt x="209" y="57"/>
                  <a:pt x="209" y="57"/>
                </a:cubicBezTo>
                <a:cubicBezTo>
                  <a:pt x="209" y="499"/>
                  <a:pt x="209" y="499"/>
                  <a:pt x="209" y="499"/>
                </a:cubicBezTo>
                <a:cubicBezTo>
                  <a:pt x="1228" y="499"/>
                  <a:pt x="1228" y="499"/>
                  <a:pt x="1228" y="499"/>
                </a:cubicBezTo>
                <a:lnTo>
                  <a:pt x="1228" y="57"/>
                </a:lnTo>
                <a:close/>
                <a:moveTo>
                  <a:pt x="2037" y="410"/>
                </a:moveTo>
                <a:cubicBezTo>
                  <a:pt x="2037" y="361"/>
                  <a:pt x="1998" y="322"/>
                  <a:pt x="1949" y="322"/>
                </a:cubicBezTo>
                <a:cubicBezTo>
                  <a:pt x="1900" y="322"/>
                  <a:pt x="1860" y="361"/>
                  <a:pt x="1860" y="410"/>
                </a:cubicBezTo>
                <a:cubicBezTo>
                  <a:pt x="1860" y="459"/>
                  <a:pt x="1900" y="499"/>
                  <a:pt x="1949" y="499"/>
                </a:cubicBezTo>
                <a:cubicBezTo>
                  <a:pt x="1998" y="499"/>
                  <a:pt x="2037" y="459"/>
                  <a:pt x="2037" y="410"/>
                </a:cubicBezTo>
                <a:close/>
                <a:moveTo>
                  <a:pt x="2271" y="410"/>
                </a:moveTo>
                <a:cubicBezTo>
                  <a:pt x="2271" y="361"/>
                  <a:pt x="2232" y="322"/>
                  <a:pt x="2183" y="322"/>
                </a:cubicBezTo>
                <a:cubicBezTo>
                  <a:pt x="2134" y="322"/>
                  <a:pt x="2095" y="361"/>
                  <a:pt x="2095" y="410"/>
                </a:cubicBezTo>
                <a:cubicBezTo>
                  <a:pt x="2095" y="459"/>
                  <a:pt x="2134" y="499"/>
                  <a:pt x="2183" y="499"/>
                </a:cubicBezTo>
                <a:cubicBezTo>
                  <a:pt x="2232" y="499"/>
                  <a:pt x="2271" y="459"/>
                  <a:pt x="2271" y="410"/>
                </a:cubicBezTo>
                <a:close/>
                <a:moveTo>
                  <a:pt x="2271" y="201"/>
                </a:moveTo>
                <a:cubicBezTo>
                  <a:pt x="1422" y="201"/>
                  <a:pt x="1422" y="201"/>
                  <a:pt x="1422" y="201"/>
                </a:cubicBezTo>
                <a:cubicBezTo>
                  <a:pt x="1422" y="273"/>
                  <a:pt x="1422" y="273"/>
                  <a:pt x="1422" y="273"/>
                </a:cubicBezTo>
                <a:cubicBezTo>
                  <a:pt x="2271" y="273"/>
                  <a:pt x="2271" y="273"/>
                  <a:pt x="2271" y="273"/>
                </a:cubicBezTo>
                <a:lnTo>
                  <a:pt x="2271" y="201"/>
                </a:lnTo>
                <a:close/>
                <a:moveTo>
                  <a:pt x="2271" y="86"/>
                </a:moveTo>
                <a:cubicBezTo>
                  <a:pt x="1422" y="86"/>
                  <a:pt x="1422" y="86"/>
                  <a:pt x="1422" y="86"/>
                </a:cubicBezTo>
                <a:cubicBezTo>
                  <a:pt x="1422" y="158"/>
                  <a:pt x="1422" y="158"/>
                  <a:pt x="1422" y="158"/>
                </a:cubicBezTo>
                <a:cubicBezTo>
                  <a:pt x="2271" y="158"/>
                  <a:pt x="2271" y="158"/>
                  <a:pt x="2271" y="158"/>
                </a:cubicBezTo>
                <a:lnTo>
                  <a:pt x="2271" y="86"/>
                </a:lnTo>
                <a:close/>
                <a:moveTo>
                  <a:pt x="2492" y="43"/>
                </a:moveTo>
                <a:cubicBezTo>
                  <a:pt x="2386" y="43"/>
                  <a:pt x="2386" y="43"/>
                  <a:pt x="2386" y="43"/>
                </a:cubicBezTo>
                <a:cubicBezTo>
                  <a:pt x="2386" y="513"/>
                  <a:pt x="2386" y="513"/>
                  <a:pt x="2386" y="513"/>
                </a:cubicBezTo>
                <a:cubicBezTo>
                  <a:pt x="2492" y="513"/>
                  <a:pt x="2492" y="513"/>
                  <a:pt x="2492" y="513"/>
                </a:cubicBezTo>
                <a:lnTo>
                  <a:pt x="2492" y="4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274638" y="295275"/>
            <a:ext cx="11888787" cy="917575"/>
          </a:xfrm>
        </p:spPr>
        <p:txBody>
          <a:bodyPr/>
          <a:lstStyle/>
          <a:p>
            <a:r>
              <a:rPr lang="en-US" dirty="0"/>
              <a:t>Container runtime</a:t>
            </a:r>
          </a:p>
        </p:txBody>
      </p:sp>
      <p:sp>
        <p:nvSpPr>
          <p:cNvPr id="31" name="Rectangle 30"/>
          <p:cNvSpPr/>
          <p:nvPr/>
        </p:nvSpPr>
        <p:spPr bwMode="auto">
          <a:xfrm>
            <a:off x="461411" y="2823814"/>
            <a:ext cx="2304288" cy="1024128"/>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Host </a:t>
            </a:r>
            <a:br>
              <a:rPr lang="en-US" sz="2000" b="1" dirty="0">
                <a:gradFill>
                  <a:gsLst>
                    <a:gs pos="0">
                      <a:srgbClr val="FFFFFF"/>
                    </a:gs>
                    <a:gs pos="100000">
                      <a:srgbClr val="FFFFFF"/>
                    </a:gs>
                  </a:gsLst>
                  <a:lin ang="5400000" scaled="0"/>
                </a:gradFill>
                <a:latin typeface="+mj-lt"/>
                <a:ea typeface="Segoe UI" pitchFamily="34" charset="0"/>
                <a:cs typeface="Segoe UI" pitchFamily="34" charset="0"/>
              </a:rPr>
            </a:br>
            <a:r>
              <a:rPr lang="en-US" sz="2000" b="1" dirty="0">
                <a:gradFill>
                  <a:gsLst>
                    <a:gs pos="0">
                      <a:srgbClr val="FFFFFF"/>
                    </a:gs>
                    <a:gs pos="100000">
                      <a:srgbClr val="FFFFFF"/>
                    </a:gs>
                  </a:gsLst>
                  <a:lin ang="5400000" scaled="0"/>
                </a:gradFill>
                <a:latin typeface="+mj-lt"/>
                <a:ea typeface="Segoe UI" pitchFamily="34" charset="0"/>
                <a:cs typeface="Segoe UI" pitchFamily="34" charset="0"/>
              </a:rPr>
              <a:t>Operating System</a:t>
            </a:r>
          </a:p>
        </p:txBody>
      </p:sp>
      <p:sp>
        <p:nvSpPr>
          <p:cNvPr id="51" name="Rectangle 50"/>
          <p:cNvSpPr/>
          <p:nvPr/>
        </p:nvSpPr>
        <p:spPr bwMode="auto">
          <a:xfrm>
            <a:off x="461413" y="3914161"/>
            <a:ext cx="8046720" cy="5724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Hyper-V Hypervisor</a:t>
            </a:r>
          </a:p>
        </p:txBody>
      </p:sp>
      <p:grpSp>
        <p:nvGrpSpPr>
          <p:cNvPr id="121" name="Group 120"/>
          <p:cNvGrpSpPr/>
          <p:nvPr/>
        </p:nvGrpSpPr>
        <p:grpSpPr>
          <a:xfrm>
            <a:off x="8704522" y="2800965"/>
            <a:ext cx="2149857" cy="960220"/>
            <a:chOff x="8704522" y="2618402"/>
            <a:chExt cx="2149857" cy="960220"/>
          </a:xfrm>
        </p:grpSpPr>
        <p:sp>
          <p:nvSpPr>
            <p:cNvPr id="122" name="TextBox 121"/>
            <p:cNvSpPr txBox="1"/>
            <p:nvPr/>
          </p:nvSpPr>
          <p:spPr>
            <a:xfrm>
              <a:off x="9101708" y="2618402"/>
              <a:ext cx="1752671"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Virtual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machine(s)</a:t>
              </a:r>
            </a:p>
          </p:txBody>
        </p:sp>
        <p:sp>
          <p:nvSpPr>
            <p:cNvPr id="123" name="Freeform 17"/>
            <p:cNvSpPr>
              <a:spLocks noChangeAspect="1"/>
            </p:cNvSpPr>
            <p:nvPr/>
          </p:nvSpPr>
          <p:spPr bwMode="auto">
            <a:xfrm rot="16200000">
              <a:off x="8706468" y="2899919"/>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73" name="Freeform 9"/>
          <p:cNvSpPr>
            <a:spLocks noChangeAspect="1" noEditPoints="1"/>
          </p:cNvSpPr>
          <p:nvPr/>
        </p:nvSpPr>
        <p:spPr bwMode="auto">
          <a:xfrm>
            <a:off x="6512337" y="2204186"/>
            <a:ext cx="1208510" cy="54141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 name="Group 5"/>
          <p:cNvGrpSpPr/>
          <p:nvPr/>
        </p:nvGrpSpPr>
        <p:grpSpPr>
          <a:xfrm>
            <a:off x="6310524" y="769301"/>
            <a:ext cx="2542503" cy="1318168"/>
            <a:chOff x="6310524" y="807801"/>
            <a:chExt cx="2542503" cy="1318168"/>
          </a:xfrm>
        </p:grpSpPr>
        <p:sp>
          <p:nvSpPr>
            <p:cNvPr id="187" name="Freeform 17"/>
            <p:cNvSpPr>
              <a:spLocks noChangeAspect="1"/>
            </p:cNvSpPr>
            <p:nvPr/>
          </p:nvSpPr>
          <p:spPr bwMode="auto">
            <a:xfrm rot="10800000" flipH="1">
              <a:off x="6919946" y="1728783"/>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TextBox 185"/>
            <p:cNvSpPr txBox="1"/>
            <p:nvPr/>
          </p:nvSpPr>
          <p:spPr>
            <a:xfrm>
              <a:off x="6310524" y="807801"/>
              <a:ext cx="2542503"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Windows Server </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container(s)</a:t>
              </a:r>
            </a:p>
          </p:txBody>
        </p:sp>
      </p:grpSp>
      <p:pic>
        <p:nvPicPr>
          <p:cNvPr id="60" name="Picture 59"/>
          <p:cNvPicPr>
            <a:picLocks noChangeAspect="1"/>
          </p:cNvPicPr>
          <p:nvPr/>
        </p:nvPicPr>
        <p:blipFill>
          <a:blip r:embed="rId3">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2853833" y="2823814"/>
            <a:ext cx="2783082" cy="1023377"/>
          </a:xfrm>
          <a:prstGeom prst="rect">
            <a:avLst/>
          </a:prstGeom>
          <a:noFill/>
          <a:ln>
            <a:noFill/>
          </a:ln>
        </p:spPr>
      </p:pic>
      <p:sp>
        <p:nvSpPr>
          <p:cNvPr id="61" name="Rectangle 60"/>
          <p:cNvSpPr/>
          <p:nvPr/>
        </p:nvSpPr>
        <p:spPr bwMode="auto">
          <a:xfrm>
            <a:off x="2853833" y="2181185"/>
            <a:ext cx="2783082" cy="5724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defTabSz="932293" fontAlgn="base">
              <a:lnSpc>
                <a:spcPct val="90000"/>
              </a:lnSpc>
              <a:spcBef>
                <a:spcPct val="0"/>
              </a:spcBef>
              <a:spcAft>
                <a:spcPct val="0"/>
              </a:spcAft>
            </a:pPr>
            <a:r>
              <a:rPr lang="en-US" sz="2000" b="1" dirty="0">
                <a:gradFill>
                  <a:gsLst>
                    <a:gs pos="0">
                      <a:srgbClr val="FFFFFF"/>
                    </a:gs>
                    <a:gs pos="100000">
                      <a:srgbClr val="FFFFFF"/>
                    </a:gs>
                  </a:gsLst>
                  <a:lin ang="5400000" scaled="0"/>
                </a:gradFill>
                <a:latin typeface="+mj-lt"/>
                <a:ea typeface="Segoe UI" pitchFamily="34" charset="0"/>
                <a:cs typeface="Segoe UI" pitchFamily="34" charset="0"/>
              </a:rPr>
              <a:t>Hyper-V Hypervisor</a:t>
            </a:r>
          </a:p>
        </p:txBody>
      </p:sp>
      <p:grpSp>
        <p:nvGrpSpPr>
          <p:cNvPr id="4" name="Group 3"/>
          <p:cNvGrpSpPr/>
          <p:nvPr/>
        </p:nvGrpSpPr>
        <p:grpSpPr>
          <a:xfrm>
            <a:off x="3550430" y="1388644"/>
            <a:ext cx="1389888" cy="722376"/>
            <a:chOff x="3641119" y="1483199"/>
            <a:chExt cx="1389888" cy="722376"/>
          </a:xfrm>
        </p:grpSpPr>
        <p:sp>
          <p:nvSpPr>
            <p:cNvPr id="3" name="Rectangle 2"/>
            <p:cNvSpPr/>
            <p:nvPr/>
          </p:nvSpPr>
          <p:spPr bwMode="auto">
            <a:xfrm>
              <a:off x="3641119" y="1483199"/>
              <a:ext cx="1389888" cy="722376"/>
            </a:xfrm>
            <a:prstGeom prst="rect">
              <a:avLst/>
            </a:prstGeom>
            <a:noFill/>
            <a:ln w="19050">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 name="Freeform 9"/>
            <p:cNvSpPr>
              <a:spLocks noChangeAspect="1" noEditPoints="1"/>
            </p:cNvSpPr>
            <p:nvPr/>
          </p:nvSpPr>
          <p:spPr bwMode="auto">
            <a:xfrm>
              <a:off x="3731808" y="1573682"/>
              <a:ext cx="1208510" cy="54141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p:nvGrpSpPr>
        <p:grpSpPr>
          <a:xfrm>
            <a:off x="462919" y="1511952"/>
            <a:ext cx="2316570" cy="960220"/>
            <a:chOff x="299323" y="1630909"/>
            <a:chExt cx="2316570" cy="960220"/>
          </a:xfrm>
        </p:grpSpPr>
        <p:sp>
          <p:nvSpPr>
            <p:cNvPr id="65" name="Freeform 17"/>
            <p:cNvSpPr>
              <a:spLocks noChangeAspect="1"/>
            </p:cNvSpPr>
            <p:nvPr/>
          </p:nvSpPr>
          <p:spPr bwMode="auto">
            <a:xfrm rot="5400000" flipH="1">
              <a:off x="2220653" y="1912426"/>
              <a:ext cx="393293" cy="397186"/>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TextBox 65"/>
            <p:cNvSpPr txBox="1"/>
            <p:nvPr/>
          </p:nvSpPr>
          <p:spPr>
            <a:xfrm>
              <a:off x="299323" y="1630909"/>
              <a:ext cx="1864882" cy="960220"/>
            </a:xfrm>
            <a:prstGeom prst="rect">
              <a:avLst/>
            </a:prstGeom>
            <a:noFill/>
          </p:spPr>
          <p:txBody>
            <a:bodyPr wrap="none" lIns="182854" tIns="146283" rIns="182854" bIns="146283" rtlCol="0">
              <a:spAutoFit/>
            </a:bodyPr>
            <a:lstStyle/>
            <a:p>
              <a:pPr defTabSz="932563">
                <a:lnSpc>
                  <a:spcPct val="90000"/>
                </a:lnSpc>
                <a:spcAft>
                  <a:spcPts val="600"/>
                </a:spcAft>
              </a:pPr>
              <a:r>
                <a:rPr lang="en-US" sz="2400" b="1" dirty="0">
                  <a:gradFill>
                    <a:gsLst>
                      <a:gs pos="72277">
                        <a:schemeClr val="tx1"/>
                      </a:gs>
                      <a:gs pos="51000">
                        <a:schemeClr val="tx1"/>
                      </a:gs>
                    </a:gsLst>
                    <a:lin ang="5400000" scaled="0"/>
                  </a:gradFill>
                  <a:latin typeface="+mj-lt"/>
                </a:rPr>
                <a:t>Hyper-V</a:t>
              </a:r>
              <a:br>
                <a:rPr lang="en-US" sz="2400" b="1" dirty="0">
                  <a:gradFill>
                    <a:gsLst>
                      <a:gs pos="72277">
                        <a:schemeClr val="tx1"/>
                      </a:gs>
                      <a:gs pos="51000">
                        <a:schemeClr val="tx1"/>
                      </a:gs>
                    </a:gsLst>
                    <a:lin ang="5400000" scaled="0"/>
                  </a:gradFill>
                  <a:latin typeface="+mj-lt"/>
                </a:rPr>
              </a:br>
              <a:r>
                <a:rPr lang="en-US" sz="2400" b="1" dirty="0">
                  <a:gradFill>
                    <a:gsLst>
                      <a:gs pos="72277">
                        <a:schemeClr val="tx1"/>
                      </a:gs>
                      <a:gs pos="51000">
                        <a:schemeClr val="tx1"/>
                      </a:gs>
                    </a:gsLst>
                    <a:lin ang="5400000" scaled="0"/>
                  </a:gradFill>
                  <a:latin typeface="+mj-lt"/>
                </a:rPr>
                <a:t>container(s)</a:t>
              </a:r>
            </a:p>
          </p:txBody>
        </p:sp>
      </p:grpSp>
    </p:spTree>
    <p:extLst>
      <p:ext uri="{BB962C8B-B14F-4D97-AF65-F5344CB8AC3E}">
        <p14:creationId xmlns:p14="http://schemas.microsoft.com/office/powerpoint/2010/main" val="2033138958"/>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The right tools for you</a:t>
            </a:r>
          </a:p>
        </p:txBody>
      </p:sp>
      <p:grpSp>
        <p:nvGrpSpPr>
          <p:cNvPr id="86" name="Group 85"/>
          <p:cNvGrpSpPr/>
          <p:nvPr/>
        </p:nvGrpSpPr>
        <p:grpSpPr>
          <a:xfrm>
            <a:off x="276225" y="1569499"/>
            <a:ext cx="5852160" cy="1591056"/>
            <a:chOff x="276225" y="1569499"/>
            <a:chExt cx="5852160" cy="1591056"/>
          </a:xfrm>
        </p:grpSpPr>
        <p:sp>
          <p:nvSpPr>
            <p:cNvPr id="36" name="Rectangle 35"/>
            <p:cNvSpPr/>
            <p:nvPr/>
          </p:nvSpPr>
          <p:spPr bwMode="auto">
            <a:xfrm>
              <a:off x="276225" y="1569499"/>
              <a:ext cx="5852160" cy="1591056"/>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Container management</a:t>
              </a:r>
            </a:p>
          </p:txBody>
        </p:sp>
        <p:sp>
          <p:nvSpPr>
            <p:cNvPr id="37" name="Rectangle 36"/>
            <p:cNvSpPr/>
            <p:nvPr/>
          </p:nvSpPr>
          <p:spPr bwMode="auto">
            <a:xfrm>
              <a:off x="463677" y="2247900"/>
              <a:ext cx="1783080" cy="72927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PowerShell</a:t>
              </a:r>
            </a:p>
          </p:txBody>
        </p:sp>
        <p:sp>
          <p:nvSpPr>
            <p:cNvPr id="38" name="Rectangle 37"/>
            <p:cNvSpPr/>
            <p:nvPr/>
          </p:nvSpPr>
          <p:spPr bwMode="auto">
            <a:xfrm>
              <a:off x="2310765" y="2247900"/>
              <a:ext cx="1783080" cy="72927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Docker</a:t>
              </a:r>
            </a:p>
          </p:txBody>
        </p:sp>
        <p:sp>
          <p:nvSpPr>
            <p:cNvPr id="39" name="Rectangle 38"/>
            <p:cNvSpPr/>
            <p:nvPr/>
          </p:nvSpPr>
          <p:spPr bwMode="auto">
            <a:xfrm>
              <a:off x="4157853" y="2247900"/>
              <a:ext cx="1783080" cy="72927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Others</a:t>
              </a:r>
            </a:p>
          </p:txBody>
        </p:sp>
      </p:grpSp>
      <p:grpSp>
        <p:nvGrpSpPr>
          <p:cNvPr id="87" name="Group 86"/>
          <p:cNvGrpSpPr/>
          <p:nvPr/>
        </p:nvGrpSpPr>
        <p:grpSpPr>
          <a:xfrm>
            <a:off x="276225" y="3250043"/>
            <a:ext cx="5852160" cy="1591056"/>
            <a:chOff x="276225" y="3250043"/>
            <a:chExt cx="5852160" cy="1591056"/>
          </a:xfrm>
        </p:grpSpPr>
        <p:sp>
          <p:nvSpPr>
            <p:cNvPr id="53" name="Rectangle 52"/>
            <p:cNvSpPr/>
            <p:nvPr/>
          </p:nvSpPr>
          <p:spPr bwMode="auto">
            <a:xfrm>
              <a:off x="276225" y="3250043"/>
              <a:ext cx="5852160" cy="1591056"/>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Container technologies</a:t>
              </a:r>
            </a:p>
          </p:txBody>
        </p:sp>
        <p:sp>
          <p:nvSpPr>
            <p:cNvPr id="56" name="Rectangle 55"/>
            <p:cNvSpPr/>
            <p:nvPr/>
          </p:nvSpPr>
          <p:spPr bwMode="auto">
            <a:xfrm>
              <a:off x="3234309" y="3926701"/>
              <a:ext cx="2706624" cy="7315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Linux</a:t>
              </a:r>
            </a:p>
          </p:txBody>
        </p:sp>
        <p:sp>
          <p:nvSpPr>
            <p:cNvPr id="55" name="Rectangle 54"/>
            <p:cNvSpPr/>
            <p:nvPr/>
          </p:nvSpPr>
          <p:spPr bwMode="auto">
            <a:xfrm>
              <a:off x="463677" y="3926701"/>
              <a:ext cx="2706624" cy="7315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endParaRPr lang="en-US" sz="1600" b="1" dirty="0">
                <a:gradFill>
                  <a:gsLst>
                    <a:gs pos="3960">
                      <a:schemeClr val="tx1"/>
                    </a:gs>
                    <a:gs pos="40594">
                      <a:schemeClr val="tx1"/>
                    </a:gs>
                  </a:gsLst>
                  <a:lin ang="5400000" scaled="0"/>
                </a:gradFill>
                <a:latin typeface="+mj-lt"/>
                <a:ea typeface="MS PGothic" pitchFamily="34" charset="-128"/>
              </a:endParaRPr>
            </a:p>
          </p:txBody>
        </p:sp>
        <p:sp>
          <p:nvSpPr>
            <p:cNvPr id="63" name="Freeform 9"/>
            <p:cNvSpPr>
              <a:spLocks noChangeAspect="1" noEditPoints="1"/>
            </p:cNvSpPr>
            <p:nvPr/>
          </p:nvSpPr>
          <p:spPr bwMode="auto">
            <a:xfrm>
              <a:off x="2054556" y="4070186"/>
              <a:ext cx="992301" cy="44455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9"/>
            <p:cNvSpPr>
              <a:spLocks noChangeAspect="1" noEditPoints="1"/>
            </p:cNvSpPr>
            <p:nvPr/>
          </p:nvSpPr>
          <p:spPr bwMode="auto">
            <a:xfrm>
              <a:off x="4825188" y="4070186"/>
              <a:ext cx="992301" cy="444551"/>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22"/>
            <p:cNvSpPr>
              <a:spLocks noChangeAspect="1" noEditPoints="1"/>
            </p:cNvSpPr>
            <p:nvPr/>
          </p:nvSpPr>
          <p:spPr bwMode="auto">
            <a:xfrm>
              <a:off x="667573" y="4106375"/>
              <a:ext cx="1232663" cy="176623"/>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nvGrpSpPr>
          <p:cNvPr id="88" name="Group 87"/>
          <p:cNvGrpSpPr/>
          <p:nvPr/>
        </p:nvGrpSpPr>
        <p:grpSpPr>
          <a:xfrm>
            <a:off x="276225" y="4930591"/>
            <a:ext cx="5852160" cy="1591056"/>
            <a:chOff x="276225" y="4930591"/>
            <a:chExt cx="5852160" cy="1591056"/>
          </a:xfrm>
        </p:grpSpPr>
        <p:sp>
          <p:nvSpPr>
            <p:cNvPr id="54" name="Rectangle 53"/>
            <p:cNvSpPr/>
            <p:nvPr/>
          </p:nvSpPr>
          <p:spPr bwMode="auto">
            <a:xfrm>
              <a:off x="276225" y="4930591"/>
              <a:ext cx="5852160" cy="1591056"/>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Microsoft Cloud</a:t>
              </a:r>
            </a:p>
          </p:txBody>
        </p:sp>
        <p:sp>
          <p:nvSpPr>
            <p:cNvPr id="58" name="Rectangle 57"/>
            <p:cNvSpPr/>
            <p:nvPr/>
          </p:nvSpPr>
          <p:spPr bwMode="auto">
            <a:xfrm>
              <a:off x="463677" y="5607247"/>
              <a:ext cx="1783080" cy="7315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Azure</a:t>
              </a:r>
            </a:p>
          </p:txBody>
        </p:sp>
        <p:sp>
          <p:nvSpPr>
            <p:cNvPr id="59" name="Rectangle 58"/>
            <p:cNvSpPr/>
            <p:nvPr/>
          </p:nvSpPr>
          <p:spPr bwMode="auto">
            <a:xfrm>
              <a:off x="2310765" y="5607247"/>
              <a:ext cx="1783080" cy="7315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On-</a:t>
              </a:r>
              <a:br>
                <a:rPr lang="en-US" sz="1600" b="1" dirty="0">
                  <a:gradFill>
                    <a:gsLst>
                      <a:gs pos="3960">
                        <a:schemeClr val="tx1"/>
                      </a:gs>
                      <a:gs pos="40594">
                        <a:schemeClr val="tx1"/>
                      </a:gs>
                    </a:gsLst>
                    <a:lin ang="5400000" scaled="0"/>
                  </a:gradFill>
                  <a:latin typeface="+mj-lt"/>
                  <a:ea typeface="MS PGothic" pitchFamily="34" charset="-128"/>
                </a:rPr>
              </a:br>
              <a:r>
                <a:rPr lang="en-US" sz="1600" b="1" dirty="0">
                  <a:gradFill>
                    <a:gsLst>
                      <a:gs pos="3960">
                        <a:schemeClr val="tx1"/>
                      </a:gs>
                      <a:gs pos="40594">
                        <a:schemeClr val="tx1"/>
                      </a:gs>
                    </a:gsLst>
                    <a:lin ang="5400000" scaled="0"/>
                  </a:gradFill>
                  <a:latin typeface="+mj-lt"/>
                  <a:ea typeface="MS PGothic" pitchFamily="34" charset="-128"/>
                </a:rPr>
                <a:t>premises</a:t>
              </a:r>
            </a:p>
          </p:txBody>
        </p:sp>
        <p:sp>
          <p:nvSpPr>
            <p:cNvPr id="60" name="Rectangle 59"/>
            <p:cNvSpPr/>
            <p:nvPr/>
          </p:nvSpPr>
          <p:spPr bwMode="auto">
            <a:xfrm>
              <a:off x="4157853" y="5607247"/>
              <a:ext cx="1783080" cy="7315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563">
                <a:lnSpc>
                  <a:spcPct val="90000"/>
                </a:lnSpc>
              </a:pPr>
              <a:r>
                <a:rPr lang="en-US" sz="1600" b="1" dirty="0">
                  <a:gradFill>
                    <a:gsLst>
                      <a:gs pos="3960">
                        <a:schemeClr val="tx1"/>
                      </a:gs>
                      <a:gs pos="40594">
                        <a:schemeClr val="tx1"/>
                      </a:gs>
                    </a:gsLst>
                    <a:lin ang="5400000" scaled="0"/>
                  </a:gradFill>
                  <a:latin typeface="+mj-lt"/>
                  <a:ea typeface="MS PGothic" pitchFamily="34" charset="-128"/>
                </a:rPr>
                <a:t>Service </a:t>
              </a:r>
              <a:br>
                <a:rPr lang="en-US" sz="1600" b="1" dirty="0">
                  <a:gradFill>
                    <a:gsLst>
                      <a:gs pos="3960">
                        <a:schemeClr val="tx1"/>
                      </a:gs>
                      <a:gs pos="40594">
                        <a:schemeClr val="tx1"/>
                      </a:gs>
                    </a:gsLst>
                    <a:lin ang="5400000" scaled="0"/>
                  </a:gradFill>
                  <a:latin typeface="+mj-lt"/>
                  <a:ea typeface="MS PGothic" pitchFamily="34" charset="-128"/>
                </a:rPr>
              </a:br>
              <a:r>
                <a:rPr lang="en-US" sz="1600" b="1" dirty="0">
                  <a:gradFill>
                    <a:gsLst>
                      <a:gs pos="3960">
                        <a:schemeClr val="tx1"/>
                      </a:gs>
                      <a:gs pos="40594">
                        <a:schemeClr val="tx1"/>
                      </a:gs>
                    </a:gsLst>
                    <a:lin ang="5400000" scaled="0"/>
                  </a:gradFill>
                  <a:latin typeface="+mj-lt"/>
                  <a:ea typeface="MS PGothic" pitchFamily="34" charset="-128"/>
                </a:rPr>
                <a:t>provider</a:t>
              </a:r>
            </a:p>
          </p:txBody>
        </p:sp>
        <p:sp>
          <p:nvSpPr>
            <p:cNvPr id="67" name="Freeform 5"/>
            <p:cNvSpPr>
              <a:spLocks noChangeAspect="1" noEditPoints="1"/>
            </p:cNvSpPr>
            <p:nvPr/>
          </p:nvSpPr>
          <p:spPr bwMode="auto">
            <a:xfrm>
              <a:off x="1692918" y="5836337"/>
              <a:ext cx="427516" cy="273341"/>
            </a:xfrm>
            <a:custGeom>
              <a:avLst/>
              <a:gdLst>
                <a:gd name="T0" fmla="*/ 54 w 266"/>
                <a:gd name="T1" fmla="*/ 154 h 169"/>
                <a:gd name="T2" fmla="*/ 25 w 266"/>
                <a:gd name="T3" fmla="*/ 154 h 169"/>
                <a:gd name="T4" fmla="*/ 0 w 266"/>
                <a:gd name="T5" fmla="*/ 116 h 169"/>
                <a:gd name="T6" fmla="*/ 29 w 266"/>
                <a:gd name="T7" fmla="*/ 75 h 169"/>
                <a:gd name="T8" fmla="*/ 55 w 266"/>
                <a:gd name="T9" fmla="*/ 29 h 169"/>
                <a:gd name="T10" fmla="*/ 99 w 266"/>
                <a:gd name="T11" fmla="*/ 30 h 169"/>
                <a:gd name="T12" fmla="*/ 144 w 266"/>
                <a:gd name="T13" fmla="*/ 0 h 169"/>
                <a:gd name="T14" fmla="*/ 200 w 266"/>
                <a:gd name="T15" fmla="*/ 54 h 169"/>
                <a:gd name="T16" fmla="*/ 182 w 266"/>
                <a:gd name="T17" fmla="*/ 56 h 169"/>
                <a:gd name="T18" fmla="*/ 141 w 266"/>
                <a:gd name="T19" fmla="*/ 33 h 169"/>
                <a:gd name="T20" fmla="*/ 91 w 266"/>
                <a:gd name="T21" fmla="*/ 81 h 169"/>
                <a:gd name="T22" fmla="*/ 50 w 266"/>
                <a:gd name="T23" fmla="*/ 129 h 169"/>
                <a:gd name="T24" fmla="*/ 54 w 266"/>
                <a:gd name="T25" fmla="*/ 154 h 169"/>
                <a:gd name="T26" fmla="*/ 89 w 266"/>
                <a:gd name="T27" fmla="*/ 168 h 169"/>
                <a:gd name="T28" fmla="*/ 245 w 266"/>
                <a:gd name="T29" fmla="*/ 168 h 169"/>
                <a:gd name="T30" fmla="*/ 266 w 266"/>
                <a:gd name="T31" fmla="*/ 137 h 169"/>
                <a:gd name="T32" fmla="*/ 242 w 266"/>
                <a:gd name="T33" fmla="*/ 104 h 169"/>
                <a:gd name="T34" fmla="*/ 220 w 266"/>
                <a:gd name="T35" fmla="*/ 64 h 169"/>
                <a:gd name="T36" fmla="*/ 179 w 266"/>
                <a:gd name="T37" fmla="*/ 64 h 169"/>
                <a:gd name="T38" fmla="*/ 141 w 266"/>
                <a:gd name="T39" fmla="*/ 42 h 169"/>
                <a:gd name="T40" fmla="*/ 98 w 266"/>
                <a:gd name="T41" fmla="*/ 87 h 169"/>
                <a:gd name="T42" fmla="*/ 58 w 266"/>
                <a:gd name="T43" fmla="*/ 126 h 169"/>
                <a:gd name="T44" fmla="*/ 89 w 266"/>
                <a:gd name="T45"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169">
                  <a:moveTo>
                    <a:pt x="54" y="154"/>
                  </a:moveTo>
                  <a:cubicBezTo>
                    <a:pt x="25" y="154"/>
                    <a:pt x="25" y="154"/>
                    <a:pt x="25" y="154"/>
                  </a:cubicBezTo>
                  <a:cubicBezTo>
                    <a:pt x="25" y="154"/>
                    <a:pt x="1" y="149"/>
                    <a:pt x="0" y="116"/>
                  </a:cubicBezTo>
                  <a:cubicBezTo>
                    <a:pt x="0" y="83"/>
                    <a:pt x="29" y="75"/>
                    <a:pt x="29" y="75"/>
                  </a:cubicBezTo>
                  <a:cubicBezTo>
                    <a:pt x="29" y="75"/>
                    <a:pt x="27" y="41"/>
                    <a:pt x="55" y="29"/>
                  </a:cubicBezTo>
                  <a:cubicBezTo>
                    <a:pt x="83" y="17"/>
                    <a:pt x="99" y="30"/>
                    <a:pt x="99" y="30"/>
                  </a:cubicBezTo>
                  <a:cubicBezTo>
                    <a:pt x="99" y="30"/>
                    <a:pt x="109" y="0"/>
                    <a:pt x="144" y="0"/>
                  </a:cubicBezTo>
                  <a:cubicBezTo>
                    <a:pt x="175" y="0"/>
                    <a:pt x="207" y="30"/>
                    <a:pt x="200" y="54"/>
                  </a:cubicBezTo>
                  <a:cubicBezTo>
                    <a:pt x="189" y="54"/>
                    <a:pt x="182" y="56"/>
                    <a:pt x="182" y="56"/>
                  </a:cubicBezTo>
                  <a:cubicBezTo>
                    <a:pt x="182" y="56"/>
                    <a:pt x="174" y="33"/>
                    <a:pt x="141" y="33"/>
                  </a:cubicBezTo>
                  <a:cubicBezTo>
                    <a:pt x="113" y="33"/>
                    <a:pt x="84" y="60"/>
                    <a:pt x="91" y="81"/>
                  </a:cubicBezTo>
                  <a:cubicBezTo>
                    <a:pt x="91" y="81"/>
                    <a:pt x="50" y="83"/>
                    <a:pt x="50" y="129"/>
                  </a:cubicBezTo>
                  <a:cubicBezTo>
                    <a:pt x="50" y="140"/>
                    <a:pt x="52" y="148"/>
                    <a:pt x="54" y="154"/>
                  </a:cubicBezTo>
                  <a:close/>
                  <a:moveTo>
                    <a:pt x="89" y="168"/>
                  </a:moveTo>
                  <a:cubicBezTo>
                    <a:pt x="245" y="168"/>
                    <a:pt x="245" y="168"/>
                    <a:pt x="245" y="168"/>
                  </a:cubicBezTo>
                  <a:cubicBezTo>
                    <a:pt x="245" y="168"/>
                    <a:pt x="265" y="164"/>
                    <a:pt x="266" y="137"/>
                  </a:cubicBezTo>
                  <a:cubicBezTo>
                    <a:pt x="266" y="110"/>
                    <a:pt x="242" y="104"/>
                    <a:pt x="242" y="104"/>
                  </a:cubicBezTo>
                  <a:cubicBezTo>
                    <a:pt x="242" y="104"/>
                    <a:pt x="244" y="74"/>
                    <a:pt x="220" y="64"/>
                  </a:cubicBezTo>
                  <a:cubicBezTo>
                    <a:pt x="197" y="54"/>
                    <a:pt x="179" y="64"/>
                    <a:pt x="179" y="64"/>
                  </a:cubicBezTo>
                  <a:cubicBezTo>
                    <a:pt x="179" y="64"/>
                    <a:pt x="171" y="42"/>
                    <a:pt x="141" y="42"/>
                  </a:cubicBezTo>
                  <a:cubicBezTo>
                    <a:pt x="115" y="42"/>
                    <a:pt x="92" y="68"/>
                    <a:pt x="98" y="87"/>
                  </a:cubicBezTo>
                  <a:cubicBezTo>
                    <a:pt x="98" y="87"/>
                    <a:pt x="58" y="84"/>
                    <a:pt x="58" y="126"/>
                  </a:cubicBezTo>
                  <a:cubicBezTo>
                    <a:pt x="58" y="169"/>
                    <a:pt x="89" y="168"/>
                    <a:pt x="89" y="1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8" name="Freeform 119"/>
            <p:cNvSpPr>
              <a:spLocks noChangeAspect="1" noEditPoints="1"/>
            </p:cNvSpPr>
            <p:nvPr/>
          </p:nvSpPr>
          <p:spPr bwMode="auto">
            <a:xfrm>
              <a:off x="3563560" y="5792129"/>
              <a:ext cx="403962" cy="377851"/>
            </a:xfrm>
            <a:custGeom>
              <a:avLst/>
              <a:gdLst>
                <a:gd name="T0" fmla="*/ 1438 w 2955"/>
                <a:gd name="T1" fmla="*/ 1625 h 2764"/>
                <a:gd name="T2" fmla="*/ 0 w 2955"/>
                <a:gd name="T3" fmla="*/ 1779 h 2764"/>
                <a:gd name="T4" fmla="*/ 845 w 2955"/>
                <a:gd name="T5" fmla="*/ 1531 h 2764"/>
                <a:gd name="T6" fmla="*/ 1438 w 2955"/>
                <a:gd name="T7" fmla="*/ 2764 h 2764"/>
                <a:gd name="T8" fmla="*/ 2955 w 2955"/>
                <a:gd name="T9" fmla="*/ 0 h 2764"/>
                <a:gd name="T10" fmla="*/ 1977 w 2955"/>
                <a:gd name="T11" fmla="*/ 2339 h 2764"/>
                <a:gd name="T12" fmla="*/ 1764 w 2955"/>
                <a:gd name="T13" fmla="*/ 2126 h 2764"/>
                <a:gd name="T14" fmla="*/ 1977 w 2955"/>
                <a:gd name="T15" fmla="*/ 2339 h 2764"/>
                <a:gd name="T16" fmla="*/ 1764 w 2955"/>
                <a:gd name="T17" fmla="*/ 1913 h 2764"/>
                <a:gd name="T18" fmla="*/ 1977 w 2955"/>
                <a:gd name="T19" fmla="*/ 1701 h 2764"/>
                <a:gd name="T20" fmla="*/ 1977 w 2955"/>
                <a:gd name="T21" fmla="*/ 1488 h 2764"/>
                <a:gd name="T22" fmla="*/ 1764 w 2955"/>
                <a:gd name="T23" fmla="*/ 1276 h 2764"/>
                <a:gd name="T24" fmla="*/ 1977 w 2955"/>
                <a:gd name="T25" fmla="*/ 1488 h 2764"/>
                <a:gd name="T26" fmla="*/ 1764 w 2955"/>
                <a:gd name="T27" fmla="*/ 1063 h 2764"/>
                <a:gd name="T28" fmla="*/ 1977 w 2955"/>
                <a:gd name="T29" fmla="*/ 850 h 2764"/>
                <a:gd name="T30" fmla="*/ 1977 w 2955"/>
                <a:gd name="T31" fmla="*/ 638 h 2764"/>
                <a:gd name="T32" fmla="*/ 1764 w 2955"/>
                <a:gd name="T33" fmla="*/ 425 h 2764"/>
                <a:gd name="T34" fmla="*/ 1977 w 2955"/>
                <a:gd name="T35" fmla="*/ 638 h 2764"/>
                <a:gd name="T36" fmla="*/ 2090 w 2955"/>
                <a:gd name="T37" fmla="*/ 2339 h 2764"/>
                <a:gd name="T38" fmla="*/ 2303 w 2955"/>
                <a:gd name="T39" fmla="*/ 2126 h 2764"/>
                <a:gd name="T40" fmla="*/ 2303 w 2955"/>
                <a:gd name="T41" fmla="*/ 1913 h 2764"/>
                <a:gd name="T42" fmla="*/ 2090 w 2955"/>
                <a:gd name="T43" fmla="*/ 1701 h 2764"/>
                <a:gd name="T44" fmla="*/ 2303 w 2955"/>
                <a:gd name="T45" fmla="*/ 1913 h 2764"/>
                <a:gd name="T46" fmla="*/ 2090 w 2955"/>
                <a:gd name="T47" fmla="*/ 1488 h 2764"/>
                <a:gd name="T48" fmla="*/ 2303 w 2955"/>
                <a:gd name="T49" fmla="*/ 1276 h 2764"/>
                <a:gd name="T50" fmla="*/ 2303 w 2955"/>
                <a:gd name="T51" fmla="*/ 1063 h 2764"/>
                <a:gd name="T52" fmla="*/ 2090 w 2955"/>
                <a:gd name="T53" fmla="*/ 850 h 2764"/>
                <a:gd name="T54" fmla="*/ 2303 w 2955"/>
                <a:gd name="T55" fmla="*/ 1063 h 2764"/>
                <a:gd name="T56" fmla="*/ 2090 w 2955"/>
                <a:gd name="T57" fmla="*/ 638 h 2764"/>
                <a:gd name="T58" fmla="*/ 2303 w 2955"/>
                <a:gd name="T59" fmla="*/ 425 h 2764"/>
                <a:gd name="T60" fmla="*/ 2629 w 2955"/>
                <a:gd name="T61" fmla="*/ 2339 h 2764"/>
                <a:gd name="T62" fmla="*/ 2416 w 2955"/>
                <a:gd name="T63" fmla="*/ 2126 h 2764"/>
                <a:gd name="T64" fmla="*/ 2629 w 2955"/>
                <a:gd name="T65" fmla="*/ 2339 h 2764"/>
                <a:gd name="T66" fmla="*/ 2416 w 2955"/>
                <a:gd name="T67" fmla="*/ 1913 h 2764"/>
                <a:gd name="T68" fmla="*/ 2629 w 2955"/>
                <a:gd name="T69" fmla="*/ 1701 h 2764"/>
                <a:gd name="T70" fmla="*/ 2629 w 2955"/>
                <a:gd name="T71" fmla="*/ 1488 h 2764"/>
                <a:gd name="T72" fmla="*/ 2416 w 2955"/>
                <a:gd name="T73" fmla="*/ 1276 h 2764"/>
                <a:gd name="T74" fmla="*/ 2629 w 2955"/>
                <a:gd name="T75" fmla="*/ 1488 h 2764"/>
                <a:gd name="T76" fmla="*/ 2416 w 2955"/>
                <a:gd name="T77" fmla="*/ 1063 h 2764"/>
                <a:gd name="T78" fmla="*/ 2629 w 2955"/>
                <a:gd name="T79" fmla="*/ 850 h 2764"/>
                <a:gd name="T80" fmla="*/ 2629 w 2955"/>
                <a:gd name="T81" fmla="*/ 638 h 2764"/>
                <a:gd name="T82" fmla="*/ 2416 w 2955"/>
                <a:gd name="T83" fmla="*/ 425 h 2764"/>
                <a:gd name="T84" fmla="*/ 2629 w 2955"/>
                <a:gd name="T85" fmla="*/ 638 h 2764"/>
                <a:gd name="T86" fmla="*/ 1370 w 2955"/>
                <a:gd name="T87" fmla="*/ 1921 h 2764"/>
                <a:gd name="T88" fmla="*/ 1003 w 2955"/>
                <a:gd name="T89" fmla="*/ 2764 h 2764"/>
                <a:gd name="T90" fmla="*/ 685 w 2955"/>
                <a:gd name="T91" fmla="*/ 2183 h 2764"/>
                <a:gd name="T92" fmla="*/ 318 w 2955"/>
                <a:gd name="T93" fmla="*/ 2764 h 2764"/>
                <a:gd name="T94" fmla="*/ 845 w 2955"/>
                <a:gd name="T95" fmla="*/ 1602 h 2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5" h="2764">
                  <a:moveTo>
                    <a:pt x="1438" y="0"/>
                  </a:moveTo>
                  <a:lnTo>
                    <a:pt x="1438" y="1625"/>
                  </a:lnTo>
                  <a:lnTo>
                    <a:pt x="845" y="1266"/>
                  </a:lnTo>
                  <a:lnTo>
                    <a:pt x="0" y="1779"/>
                  </a:lnTo>
                  <a:lnTo>
                    <a:pt x="134" y="1961"/>
                  </a:lnTo>
                  <a:lnTo>
                    <a:pt x="845" y="1531"/>
                  </a:lnTo>
                  <a:lnTo>
                    <a:pt x="1438" y="1890"/>
                  </a:lnTo>
                  <a:lnTo>
                    <a:pt x="1438" y="2764"/>
                  </a:lnTo>
                  <a:lnTo>
                    <a:pt x="2955" y="2764"/>
                  </a:lnTo>
                  <a:lnTo>
                    <a:pt x="2955" y="0"/>
                  </a:lnTo>
                  <a:lnTo>
                    <a:pt x="1438" y="0"/>
                  </a:lnTo>
                  <a:close/>
                  <a:moveTo>
                    <a:pt x="1977" y="2339"/>
                  </a:moveTo>
                  <a:lnTo>
                    <a:pt x="1764" y="2339"/>
                  </a:lnTo>
                  <a:lnTo>
                    <a:pt x="1764" y="2126"/>
                  </a:lnTo>
                  <a:lnTo>
                    <a:pt x="1977" y="2126"/>
                  </a:lnTo>
                  <a:lnTo>
                    <a:pt x="1977" y="2339"/>
                  </a:lnTo>
                  <a:close/>
                  <a:moveTo>
                    <a:pt x="1977" y="1913"/>
                  </a:moveTo>
                  <a:lnTo>
                    <a:pt x="1764" y="1913"/>
                  </a:lnTo>
                  <a:lnTo>
                    <a:pt x="1764" y="1701"/>
                  </a:lnTo>
                  <a:lnTo>
                    <a:pt x="1977" y="1701"/>
                  </a:lnTo>
                  <a:lnTo>
                    <a:pt x="1977" y="1913"/>
                  </a:lnTo>
                  <a:close/>
                  <a:moveTo>
                    <a:pt x="1977" y="1488"/>
                  </a:moveTo>
                  <a:lnTo>
                    <a:pt x="1764" y="1488"/>
                  </a:lnTo>
                  <a:lnTo>
                    <a:pt x="1764" y="1276"/>
                  </a:lnTo>
                  <a:lnTo>
                    <a:pt x="1977" y="1276"/>
                  </a:lnTo>
                  <a:lnTo>
                    <a:pt x="1977" y="1488"/>
                  </a:lnTo>
                  <a:close/>
                  <a:moveTo>
                    <a:pt x="1977" y="1063"/>
                  </a:moveTo>
                  <a:lnTo>
                    <a:pt x="1764" y="1063"/>
                  </a:lnTo>
                  <a:lnTo>
                    <a:pt x="1764" y="850"/>
                  </a:lnTo>
                  <a:lnTo>
                    <a:pt x="1977" y="850"/>
                  </a:lnTo>
                  <a:lnTo>
                    <a:pt x="1977" y="1063"/>
                  </a:lnTo>
                  <a:close/>
                  <a:moveTo>
                    <a:pt x="1977" y="638"/>
                  </a:moveTo>
                  <a:lnTo>
                    <a:pt x="1764" y="638"/>
                  </a:lnTo>
                  <a:lnTo>
                    <a:pt x="1764" y="425"/>
                  </a:lnTo>
                  <a:lnTo>
                    <a:pt x="1977" y="425"/>
                  </a:lnTo>
                  <a:lnTo>
                    <a:pt x="1977" y="638"/>
                  </a:lnTo>
                  <a:close/>
                  <a:moveTo>
                    <a:pt x="2303" y="2339"/>
                  </a:moveTo>
                  <a:lnTo>
                    <a:pt x="2090" y="2339"/>
                  </a:lnTo>
                  <a:lnTo>
                    <a:pt x="2090" y="2126"/>
                  </a:lnTo>
                  <a:lnTo>
                    <a:pt x="2303" y="2126"/>
                  </a:lnTo>
                  <a:lnTo>
                    <a:pt x="2303" y="2339"/>
                  </a:lnTo>
                  <a:close/>
                  <a:moveTo>
                    <a:pt x="2303" y="1913"/>
                  </a:moveTo>
                  <a:lnTo>
                    <a:pt x="2090" y="1913"/>
                  </a:lnTo>
                  <a:lnTo>
                    <a:pt x="2090" y="1701"/>
                  </a:lnTo>
                  <a:lnTo>
                    <a:pt x="2303" y="1701"/>
                  </a:lnTo>
                  <a:lnTo>
                    <a:pt x="2303" y="1913"/>
                  </a:lnTo>
                  <a:close/>
                  <a:moveTo>
                    <a:pt x="2303" y="1488"/>
                  </a:moveTo>
                  <a:lnTo>
                    <a:pt x="2090" y="1488"/>
                  </a:lnTo>
                  <a:lnTo>
                    <a:pt x="2090" y="1276"/>
                  </a:lnTo>
                  <a:lnTo>
                    <a:pt x="2303" y="1276"/>
                  </a:lnTo>
                  <a:lnTo>
                    <a:pt x="2303" y="1488"/>
                  </a:lnTo>
                  <a:close/>
                  <a:moveTo>
                    <a:pt x="2303" y="1063"/>
                  </a:moveTo>
                  <a:lnTo>
                    <a:pt x="2090" y="1063"/>
                  </a:lnTo>
                  <a:lnTo>
                    <a:pt x="2090" y="850"/>
                  </a:lnTo>
                  <a:lnTo>
                    <a:pt x="2303" y="850"/>
                  </a:lnTo>
                  <a:lnTo>
                    <a:pt x="2303" y="1063"/>
                  </a:lnTo>
                  <a:close/>
                  <a:moveTo>
                    <a:pt x="2303" y="638"/>
                  </a:moveTo>
                  <a:lnTo>
                    <a:pt x="2090" y="638"/>
                  </a:lnTo>
                  <a:lnTo>
                    <a:pt x="2090" y="425"/>
                  </a:lnTo>
                  <a:lnTo>
                    <a:pt x="2303" y="425"/>
                  </a:lnTo>
                  <a:lnTo>
                    <a:pt x="2303" y="638"/>
                  </a:lnTo>
                  <a:close/>
                  <a:moveTo>
                    <a:pt x="2629" y="2339"/>
                  </a:moveTo>
                  <a:lnTo>
                    <a:pt x="2416" y="2339"/>
                  </a:lnTo>
                  <a:lnTo>
                    <a:pt x="2416" y="2126"/>
                  </a:lnTo>
                  <a:lnTo>
                    <a:pt x="2629" y="2126"/>
                  </a:lnTo>
                  <a:lnTo>
                    <a:pt x="2629" y="2339"/>
                  </a:lnTo>
                  <a:close/>
                  <a:moveTo>
                    <a:pt x="2629" y="1913"/>
                  </a:moveTo>
                  <a:lnTo>
                    <a:pt x="2416" y="1913"/>
                  </a:lnTo>
                  <a:lnTo>
                    <a:pt x="2416" y="1701"/>
                  </a:lnTo>
                  <a:lnTo>
                    <a:pt x="2629" y="1701"/>
                  </a:lnTo>
                  <a:lnTo>
                    <a:pt x="2629" y="1913"/>
                  </a:lnTo>
                  <a:close/>
                  <a:moveTo>
                    <a:pt x="2629" y="1488"/>
                  </a:moveTo>
                  <a:lnTo>
                    <a:pt x="2416" y="1488"/>
                  </a:lnTo>
                  <a:lnTo>
                    <a:pt x="2416" y="1276"/>
                  </a:lnTo>
                  <a:lnTo>
                    <a:pt x="2629" y="1276"/>
                  </a:lnTo>
                  <a:lnTo>
                    <a:pt x="2629" y="1488"/>
                  </a:lnTo>
                  <a:close/>
                  <a:moveTo>
                    <a:pt x="2629" y="1063"/>
                  </a:moveTo>
                  <a:lnTo>
                    <a:pt x="2416" y="1063"/>
                  </a:lnTo>
                  <a:lnTo>
                    <a:pt x="2416" y="850"/>
                  </a:lnTo>
                  <a:lnTo>
                    <a:pt x="2629" y="850"/>
                  </a:lnTo>
                  <a:lnTo>
                    <a:pt x="2629" y="1063"/>
                  </a:lnTo>
                  <a:close/>
                  <a:moveTo>
                    <a:pt x="2629" y="638"/>
                  </a:moveTo>
                  <a:lnTo>
                    <a:pt x="2416" y="638"/>
                  </a:lnTo>
                  <a:lnTo>
                    <a:pt x="2416" y="425"/>
                  </a:lnTo>
                  <a:lnTo>
                    <a:pt x="2629" y="425"/>
                  </a:lnTo>
                  <a:lnTo>
                    <a:pt x="2629" y="638"/>
                  </a:lnTo>
                  <a:close/>
                  <a:moveTo>
                    <a:pt x="845" y="1602"/>
                  </a:moveTo>
                  <a:lnTo>
                    <a:pt x="1370" y="1921"/>
                  </a:lnTo>
                  <a:lnTo>
                    <a:pt x="1370" y="2764"/>
                  </a:lnTo>
                  <a:lnTo>
                    <a:pt x="1003" y="2764"/>
                  </a:lnTo>
                  <a:lnTo>
                    <a:pt x="1003" y="2183"/>
                  </a:lnTo>
                  <a:lnTo>
                    <a:pt x="685" y="2183"/>
                  </a:lnTo>
                  <a:lnTo>
                    <a:pt x="685" y="2764"/>
                  </a:lnTo>
                  <a:lnTo>
                    <a:pt x="318" y="2764"/>
                  </a:lnTo>
                  <a:lnTo>
                    <a:pt x="318" y="1921"/>
                  </a:lnTo>
                  <a:lnTo>
                    <a:pt x="845" y="160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5186031" y="5784081"/>
              <a:ext cx="627660" cy="377851"/>
              <a:chOff x="5536971" y="5784081"/>
              <a:chExt cx="627660" cy="377851"/>
            </a:xfrm>
          </p:grpSpPr>
          <p:sp>
            <p:nvSpPr>
              <p:cNvPr id="70" name="Freeform 5"/>
              <p:cNvSpPr>
                <a:spLocks noChangeAspect="1" noEditPoints="1"/>
              </p:cNvSpPr>
              <p:nvPr/>
            </p:nvSpPr>
            <p:spPr bwMode="auto">
              <a:xfrm>
                <a:off x="5824402" y="5792129"/>
                <a:ext cx="340229" cy="217532"/>
              </a:xfrm>
              <a:custGeom>
                <a:avLst/>
                <a:gdLst>
                  <a:gd name="T0" fmla="*/ 54 w 266"/>
                  <a:gd name="T1" fmla="*/ 154 h 169"/>
                  <a:gd name="T2" fmla="*/ 25 w 266"/>
                  <a:gd name="T3" fmla="*/ 154 h 169"/>
                  <a:gd name="T4" fmla="*/ 0 w 266"/>
                  <a:gd name="T5" fmla="*/ 116 h 169"/>
                  <a:gd name="T6" fmla="*/ 29 w 266"/>
                  <a:gd name="T7" fmla="*/ 75 h 169"/>
                  <a:gd name="T8" fmla="*/ 55 w 266"/>
                  <a:gd name="T9" fmla="*/ 29 h 169"/>
                  <a:gd name="T10" fmla="*/ 99 w 266"/>
                  <a:gd name="T11" fmla="*/ 30 h 169"/>
                  <a:gd name="T12" fmla="*/ 144 w 266"/>
                  <a:gd name="T13" fmla="*/ 0 h 169"/>
                  <a:gd name="T14" fmla="*/ 200 w 266"/>
                  <a:gd name="T15" fmla="*/ 54 h 169"/>
                  <a:gd name="T16" fmla="*/ 182 w 266"/>
                  <a:gd name="T17" fmla="*/ 56 h 169"/>
                  <a:gd name="T18" fmla="*/ 141 w 266"/>
                  <a:gd name="T19" fmla="*/ 33 h 169"/>
                  <a:gd name="T20" fmla="*/ 91 w 266"/>
                  <a:gd name="T21" fmla="*/ 81 h 169"/>
                  <a:gd name="T22" fmla="*/ 50 w 266"/>
                  <a:gd name="T23" fmla="*/ 129 h 169"/>
                  <a:gd name="T24" fmla="*/ 54 w 266"/>
                  <a:gd name="T25" fmla="*/ 154 h 169"/>
                  <a:gd name="T26" fmla="*/ 89 w 266"/>
                  <a:gd name="T27" fmla="*/ 168 h 169"/>
                  <a:gd name="T28" fmla="*/ 245 w 266"/>
                  <a:gd name="T29" fmla="*/ 168 h 169"/>
                  <a:gd name="T30" fmla="*/ 266 w 266"/>
                  <a:gd name="T31" fmla="*/ 137 h 169"/>
                  <a:gd name="T32" fmla="*/ 242 w 266"/>
                  <a:gd name="T33" fmla="*/ 104 h 169"/>
                  <a:gd name="T34" fmla="*/ 220 w 266"/>
                  <a:gd name="T35" fmla="*/ 64 h 169"/>
                  <a:gd name="T36" fmla="*/ 179 w 266"/>
                  <a:gd name="T37" fmla="*/ 64 h 169"/>
                  <a:gd name="T38" fmla="*/ 141 w 266"/>
                  <a:gd name="T39" fmla="*/ 42 h 169"/>
                  <a:gd name="T40" fmla="*/ 98 w 266"/>
                  <a:gd name="T41" fmla="*/ 87 h 169"/>
                  <a:gd name="T42" fmla="*/ 58 w 266"/>
                  <a:gd name="T43" fmla="*/ 126 h 169"/>
                  <a:gd name="T44" fmla="*/ 89 w 266"/>
                  <a:gd name="T45"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169">
                    <a:moveTo>
                      <a:pt x="54" y="154"/>
                    </a:moveTo>
                    <a:cubicBezTo>
                      <a:pt x="25" y="154"/>
                      <a:pt x="25" y="154"/>
                      <a:pt x="25" y="154"/>
                    </a:cubicBezTo>
                    <a:cubicBezTo>
                      <a:pt x="25" y="154"/>
                      <a:pt x="1" y="149"/>
                      <a:pt x="0" y="116"/>
                    </a:cubicBezTo>
                    <a:cubicBezTo>
                      <a:pt x="0" y="83"/>
                      <a:pt x="29" y="75"/>
                      <a:pt x="29" y="75"/>
                    </a:cubicBezTo>
                    <a:cubicBezTo>
                      <a:pt x="29" y="75"/>
                      <a:pt x="27" y="41"/>
                      <a:pt x="55" y="29"/>
                    </a:cubicBezTo>
                    <a:cubicBezTo>
                      <a:pt x="83" y="17"/>
                      <a:pt x="99" y="30"/>
                      <a:pt x="99" y="30"/>
                    </a:cubicBezTo>
                    <a:cubicBezTo>
                      <a:pt x="99" y="30"/>
                      <a:pt x="109" y="0"/>
                      <a:pt x="144" y="0"/>
                    </a:cubicBezTo>
                    <a:cubicBezTo>
                      <a:pt x="175" y="0"/>
                      <a:pt x="207" y="30"/>
                      <a:pt x="200" y="54"/>
                    </a:cubicBezTo>
                    <a:cubicBezTo>
                      <a:pt x="189" y="54"/>
                      <a:pt x="182" y="56"/>
                      <a:pt x="182" y="56"/>
                    </a:cubicBezTo>
                    <a:cubicBezTo>
                      <a:pt x="182" y="56"/>
                      <a:pt x="174" y="33"/>
                      <a:pt x="141" y="33"/>
                    </a:cubicBezTo>
                    <a:cubicBezTo>
                      <a:pt x="113" y="33"/>
                      <a:pt x="84" y="60"/>
                      <a:pt x="91" y="81"/>
                    </a:cubicBezTo>
                    <a:cubicBezTo>
                      <a:pt x="91" y="81"/>
                      <a:pt x="50" y="83"/>
                      <a:pt x="50" y="129"/>
                    </a:cubicBezTo>
                    <a:cubicBezTo>
                      <a:pt x="50" y="140"/>
                      <a:pt x="52" y="148"/>
                      <a:pt x="54" y="154"/>
                    </a:cubicBezTo>
                    <a:close/>
                    <a:moveTo>
                      <a:pt x="89" y="168"/>
                    </a:moveTo>
                    <a:cubicBezTo>
                      <a:pt x="245" y="168"/>
                      <a:pt x="245" y="168"/>
                      <a:pt x="245" y="168"/>
                    </a:cubicBezTo>
                    <a:cubicBezTo>
                      <a:pt x="245" y="168"/>
                      <a:pt x="265" y="164"/>
                      <a:pt x="266" y="137"/>
                    </a:cubicBezTo>
                    <a:cubicBezTo>
                      <a:pt x="266" y="110"/>
                      <a:pt x="242" y="104"/>
                      <a:pt x="242" y="104"/>
                    </a:cubicBezTo>
                    <a:cubicBezTo>
                      <a:pt x="242" y="104"/>
                      <a:pt x="244" y="74"/>
                      <a:pt x="220" y="64"/>
                    </a:cubicBezTo>
                    <a:cubicBezTo>
                      <a:pt x="197" y="54"/>
                      <a:pt x="179" y="64"/>
                      <a:pt x="179" y="64"/>
                    </a:cubicBezTo>
                    <a:cubicBezTo>
                      <a:pt x="179" y="64"/>
                      <a:pt x="171" y="42"/>
                      <a:pt x="141" y="42"/>
                    </a:cubicBezTo>
                    <a:cubicBezTo>
                      <a:pt x="115" y="42"/>
                      <a:pt x="92" y="68"/>
                      <a:pt x="98" y="87"/>
                    </a:cubicBezTo>
                    <a:cubicBezTo>
                      <a:pt x="98" y="87"/>
                      <a:pt x="58" y="84"/>
                      <a:pt x="58" y="126"/>
                    </a:cubicBezTo>
                    <a:cubicBezTo>
                      <a:pt x="58" y="169"/>
                      <a:pt x="89" y="168"/>
                      <a:pt x="89" y="1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 name="Rectangle 70"/>
              <p:cNvSpPr/>
              <p:nvPr/>
            </p:nvSpPr>
            <p:spPr bwMode="auto">
              <a:xfrm>
                <a:off x="5738952" y="5784081"/>
                <a:ext cx="223698" cy="37785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9" name="Freeform 119"/>
              <p:cNvSpPr>
                <a:spLocks noChangeAspect="1" noEditPoints="1"/>
              </p:cNvSpPr>
              <p:nvPr/>
            </p:nvSpPr>
            <p:spPr bwMode="auto">
              <a:xfrm>
                <a:off x="5536971" y="5784081"/>
                <a:ext cx="403962" cy="377851"/>
              </a:xfrm>
              <a:custGeom>
                <a:avLst/>
                <a:gdLst>
                  <a:gd name="T0" fmla="*/ 1438 w 2955"/>
                  <a:gd name="T1" fmla="*/ 1625 h 2764"/>
                  <a:gd name="T2" fmla="*/ 0 w 2955"/>
                  <a:gd name="T3" fmla="*/ 1779 h 2764"/>
                  <a:gd name="T4" fmla="*/ 845 w 2955"/>
                  <a:gd name="T5" fmla="*/ 1531 h 2764"/>
                  <a:gd name="T6" fmla="*/ 1438 w 2955"/>
                  <a:gd name="T7" fmla="*/ 2764 h 2764"/>
                  <a:gd name="T8" fmla="*/ 2955 w 2955"/>
                  <a:gd name="T9" fmla="*/ 0 h 2764"/>
                  <a:gd name="T10" fmla="*/ 1977 w 2955"/>
                  <a:gd name="T11" fmla="*/ 2339 h 2764"/>
                  <a:gd name="T12" fmla="*/ 1764 w 2955"/>
                  <a:gd name="T13" fmla="*/ 2126 h 2764"/>
                  <a:gd name="T14" fmla="*/ 1977 w 2955"/>
                  <a:gd name="T15" fmla="*/ 2339 h 2764"/>
                  <a:gd name="T16" fmla="*/ 1764 w 2955"/>
                  <a:gd name="T17" fmla="*/ 1913 h 2764"/>
                  <a:gd name="T18" fmla="*/ 1977 w 2955"/>
                  <a:gd name="T19" fmla="*/ 1701 h 2764"/>
                  <a:gd name="T20" fmla="*/ 1977 w 2955"/>
                  <a:gd name="T21" fmla="*/ 1488 h 2764"/>
                  <a:gd name="T22" fmla="*/ 1764 w 2955"/>
                  <a:gd name="T23" fmla="*/ 1276 h 2764"/>
                  <a:gd name="T24" fmla="*/ 1977 w 2955"/>
                  <a:gd name="T25" fmla="*/ 1488 h 2764"/>
                  <a:gd name="T26" fmla="*/ 1764 w 2955"/>
                  <a:gd name="T27" fmla="*/ 1063 h 2764"/>
                  <a:gd name="T28" fmla="*/ 1977 w 2955"/>
                  <a:gd name="T29" fmla="*/ 850 h 2764"/>
                  <a:gd name="T30" fmla="*/ 1977 w 2955"/>
                  <a:gd name="T31" fmla="*/ 638 h 2764"/>
                  <a:gd name="T32" fmla="*/ 1764 w 2955"/>
                  <a:gd name="T33" fmla="*/ 425 h 2764"/>
                  <a:gd name="T34" fmla="*/ 1977 w 2955"/>
                  <a:gd name="T35" fmla="*/ 638 h 2764"/>
                  <a:gd name="T36" fmla="*/ 2090 w 2955"/>
                  <a:gd name="T37" fmla="*/ 2339 h 2764"/>
                  <a:gd name="T38" fmla="*/ 2303 w 2955"/>
                  <a:gd name="T39" fmla="*/ 2126 h 2764"/>
                  <a:gd name="T40" fmla="*/ 2303 w 2955"/>
                  <a:gd name="T41" fmla="*/ 1913 h 2764"/>
                  <a:gd name="T42" fmla="*/ 2090 w 2955"/>
                  <a:gd name="T43" fmla="*/ 1701 h 2764"/>
                  <a:gd name="T44" fmla="*/ 2303 w 2955"/>
                  <a:gd name="T45" fmla="*/ 1913 h 2764"/>
                  <a:gd name="T46" fmla="*/ 2090 w 2955"/>
                  <a:gd name="T47" fmla="*/ 1488 h 2764"/>
                  <a:gd name="T48" fmla="*/ 2303 w 2955"/>
                  <a:gd name="T49" fmla="*/ 1276 h 2764"/>
                  <a:gd name="T50" fmla="*/ 2303 w 2955"/>
                  <a:gd name="T51" fmla="*/ 1063 h 2764"/>
                  <a:gd name="T52" fmla="*/ 2090 w 2955"/>
                  <a:gd name="T53" fmla="*/ 850 h 2764"/>
                  <a:gd name="T54" fmla="*/ 2303 w 2955"/>
                  <a:gd name="T55" fmla="*/ 1063 h 2764"/>
                  <a:gd name="T56" fmla="*/ 2090 w 2955"/>
                  <a:gd name="T57" fmla="*/ 638 h 2764"/>
                  <a:gd name="T58" fmla="*/ 2303 w 2955"/>
                  <a:gd name="T59" fmla="*/ 425 h 2764"/>
                  <a:gd name="T60" fmla="*/ 2629 w 2955"/>
                  <a:gd name="T61" fmla="*/ 2339 h 2764"/>
                  <a:gd name="T62" fmla="*/ 2416 w 2955"/>
                  <a:gd name="T63" fmla="*/ 2126 h 2764"/>
                  <a:gd name="T64" fmla="*/ 2629 w 2955"/>
                  <a:gd name="T65" fmla="*/ 2339 h 2764"/>
                  <a:gd name="T66" fmla="*/ 2416 w 2955"/>
                  <a:gd name="T67" fmla="*/ 1913 h 2764"/>
                  <a:gd name="T68" fmla="*/ 2629 w 2955"/>
                  <a:gd name="T69" fmla="*/ 1701 h 2764"/>
                  <a:gd name="T70" fmla="*/ 2629 w 2955"/>
                  <a:gd name="T71" fmla="*/ 1488 h 2764"/>
                  <a:gd name="T72" fmla="*/ 2416 w 2955"/>
                  <a:gd name="T73" fmla="*/ 1276 h 2764"/>
                  <a:gd name="T74" fmla="*/ 2629 w 2955"/>
                  <a:gd name="T75" fmla="*/ 1488 h 2764"/>
                  <a:gd name="T76" fmla="*/ 2416 w 2955"/>
                  <a:gd name="T77" fmla="*/ 1063 h 2764"/>
                  <a:gd name="T78" fmla="*/ 2629 w 2955"/>
                  <a:gd name="T79" fmla="*/ 850 h 2764"/>
                  <a:gd name="T80" fmla="*/ 2629 w 2955"/>
                  <a:gd name="T81" fmla="*/ 638 h 2764"/>
                  <a:gd name="T82" fmla="*/ 2416 w 2955"/>
                  <a:gd name="T83" fmla="*/ 425 h 2764"/>
                  <a:gd name="T84" fmla="*/ 2629 w 2955"/>
                  <a:gd name="T85" fmla="*/ 638 h 2764"/>
                  <a:gd name="T86" fmla="*/ 1370 w 2955"/>
                  <a:gd name="T87" fmla="*/ 1921 h 2764"/>
                  <a:gd name="T88" fmla="*/ 1003 w 2955"/>
                  <a:gd name="T89" fmla="*/ 2764 h 2764"/>
                  <a:gd name="T90" fmla="*/ 685 w 2955"/>
                  <a:gd name="T91" fmla="*/ 2183 h 2764"/>
                  <a:gd name="T92" fmla="*/ 318 w 2955"/>
                  <a:gd name="T93" fmla="*/ 2764 h 2764"/>
                  <a:gd name="T94" fmla="*/ 845 w 2955"/>
                  <a:gd name="T95" fmla="*/ 1602 h 2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5" h="2764">
                    <a:moveTo>
                      <a:pt x="1438" y="0"/>
                    </a:moveTo>
                    <a:lnTo>
                      <a:pt x="1438" y="1625"/>
                    </a:lnTo>
                    <a:lnTo>
                      <a:pt x="845" y="1266"/>
                    </a:lnTo>
                    <a:lnTo>
                      <a:pt x="0" y="1779"/>
                    </a:lnTo>
                    <a:lnTo>
                      <a:pt x="134" y="1961"/>
                    </a:lnTo>
                    <a:lnTo>
                      <a:pt x="845" y="1531"/>
                    </a:lnTo>
                    <a:lnTo>
                      <a:pt x="1438" y="1890"/>
                    </a:lnTo>
                    <a:lnTo>
                      <a:pt x="1438" y="2764"/>
                    </a:lnTo>
                    <a:lnTo>
                      <a:pt x="2955" y="2764"/>
                    </a:lnTo>
                    <a:lnTo>
                      <a:pt x="2955" y="0"/>
                    </a:lnTo>
                    <a:lnTo>
                      <a:pt x="1438" y="0"/>
                    </a:lnTo>
                    <a:close/>
                    <a:moveTo>
                      <a:pt x="1977" y="2339"/>
                    </a:moveTo>
                    <a:lnTo>
                      <a:pt x="1764" y="2339"/>
                    </a:lnTo>
                    <a:lnTo>
                      <a:pt x="1764" y="2126"/>
                    </a:lnTo>
                    <a:lnTo>
                      <a:pt x="1977" y="2126"/>
                    </a:lnTo>
                    <a:lnTo>
                      <a:pt x="1977" y="2339"/>
                    </a:lnTo>
                    <a:close/>
                    <a:moveTo>
                      <a:pt x="1977" y="1913"/>
                    </a:moveTo>
                    <a:lnTo>
                      <a:pt x="1764" y="1913"/>
                    </a:lnTo>
                    <a:lnTo>
                      <a:pt x="1764" y="1701"/>
                    </a:lnTo>
                    <a:lnTo>
                      <a:pt x="1977" y="1701"/>
                    </a:lnTo>
                    <a:lnTo>
                      <a:pt x="1977" y="1913"/>
                    </a:lnTo>
                    <a:close/>
                    <a:moveTo>
                      <a:pt x="1977" y="1488"/>
                    </a:moveTo>
                    <a:lnTo>
                      <a:pt x="1764" y="1488"/>
                    </a:lnTo>
                    <a:lnTo>
                      <a:pt x="1764" y="1276"/>
                    </a:lnTo>
                    <a:lnTo>
                      <a:pt x="1977" y="1276"/>
                    </a:lnTo>
                    <a:lnTo>
                      <a:pt x="1977" y="1488"/>
                    </a:lnTo>
                    <a:close/>
                    <a:moveTo>
                      <a:pt x="1977" y="1063"/>
                    </a:moveTo>
                    <a:lnTo>
                      <a:pt x="1764" y="1063"/>
                    </a:lnTo>
                    <a:lnTo>
                      <a:pt x="1764" y="850"/>
                    </a:lnTo>
                    <a:lnTo>
                      <a:pt x="1977" y="850"/>
                    </a:lnTo>
                    <a:lnTo>
                      <a:pt x="1977" y="1063"/>
                    </a:lnTo>
                    <a:close/>
                    <a:moveTo>
                      <a:pt x="1977" y="638"/>
                    </a:moveTo>
                    <a:lnTo>
                      <a:pt x="1764" y="638"/>
                    </a:lnTo>
                    <a:lnTo>
                      <a:pt x="1764" y="425"/>
                    </a:lnTo>
                    <a:lnTo>
                      <a:pt x="1977" y="425"/>
                    </a:lnTo>
                    <a:lnTo>
                      <a:pt x="1977" y="638"/>
                    </a:lnTo>
                    <a:close/>
                    <a:moveTo>
                      <a:pt x="2303" y="2339"/>
                    </a:moveTo>
                    <a:lnTo>
                      <a:pt x="2090" y="2339"/>
                    </a:lnTo>
                    <a:lnTo>
                      <a:pt x="2090" y="2126"/>
                    </a:lnTo>
                    <a:lnTo>
                      <a:pt x="2303" y="2126"/>
                    </a:lnTo>
                    <a:lnTo>
                      <a:pt x="2303" y="2339"/>
                    </a:lnTo>
                    <a:close/>
                    <a:moveTo>
                      <a:pt x="2303" y="1913"/>
                    </a:moveTo>
                    <a:lnTo>
                      <a:pt x="2090" y="1913"/>
                    </a:lnTo>
                    <a:lnTo>
                      <a:pt x="2090" y="1701"/>
                    </a:lnTo>
                    <a:lnTo>
                      <a:pt x="2303" y="1701"/>
                    </a:lnTo>
                    <a:lnTo>
                      <a:pt x="2303" y="1913"/>
                    </a:lnTo>
                    <a:close/>
                    <a:moveTo>
                      <a:pt x="2303" y="1488"/>
                    </a:moveTo>
                    <a:lnTo>
                      <a:pt x="2090" y="1488"/>
                    </a:lnTo>
                    <a:lnTo>
                      <a:pt x="2090" y="1276"/>
                    </a:lnTo>
                    <a:lnTo>
                      <a:pt x="2303" y="1276"/>
                    </a:lnTo>
                    <a:lnTo>
                      <a:pt x="2303" y="1488"/>
                    </a:lnTo>
                    <a:close/>
                    <a:moveTo>
                      <a:pt x="2303" y="1063"/>
                    </a:moveTo>
                    <a:lnTo>
                      <a:pt x="2090" y="1063"/>
                    </a:lnTo>
                    <a:lnTo>
                      <a:pt x="2090" y="850"/>
                    </a:lnTo>
                    <a:lnTo>
                      <a:pt x="2303" y="850"/>
                    </a:lnTo>
                    <a:lnTo>
                      <a:pt x="2303" y="1063"/>
                    </a:lnTo>
                    <a:close/>
                    <a:moveTo>
                      <a:pt x="2303" y="638"/>
                    </a:moveTo>
                    <a:lnTo>
                      <a:pt x="2090" y="638"/>
                    </a:lnTo>
                    <a:lnTo>
                      <a:pt x="2090" y="425"/>
                    </a:lnTo>
                    <a:lnTo>
                      <a:pt x="2303" y="425"/>
                    </a:lnTo>
                    <a:lnTo>
                      <a:pt x="2303" y="638"/>
                    </a:lnTo>
                    <a:close/>
                    <a:moveTo>
                      <a:pt x="2629" y="2339"/>
                    </a:moveTo>
                    <a:lnTo>
                      <a:pt x="2416" y="2339"/>
                    </a:lnTo>
                    <a:lnTo>
                      <a:pt x="2416" y="2126"/>
                    </a:lnTo>
                    <a:lnTo>
                      <a:pt x="2629" y="2126"/>
                    </a:lnTo>
                    <a:lnTo>
                      <a:pt x="2629" y="2339"/>
                    </a:lnTo>
                    <a:close/>
                    <a:moveTo>
                      <a:pt x="2629" y="1913"/>
                    </a:moveTo>
                    <a:lnTo>
                      <a:pt x="2416" y="1913"/>
                    </a:lnTo>
                    <a:lnTo>
                      <a:pt x="2416" y="1701"/>
                    </a:lnTo>
                    <a:lnTo>
                      <a:pt x="2629" y="1701"/>
                    </a:lnTo>
                    <a:lnTo>
                      <a:pt x="2629" y="1913"/>
                    </a:lnTo>
                    <a:close/>
                    <a:moveTo>
                      <a:pt x="2629" y="1488"/>
                    </a:moveTo>
                    <a:lnTo>
                      <a:pt x="2416" y="1488"/>
                    </a:lnTo>
                    <a:lnTo>
                      <a:pt x="2416" y="1276"/>
                    </a:lnTo>
                    <a:lnTo>
                      <a:pt x="2629" y="1276"/>
                    </a:lnTo>
                    <a:lnTo>
                      <a:pt x="2629" y="1488"/>
                    </a:lnTo>
                    <a:close/>
                    <a:moveTo>
                      <a:pt x="2629" y="1063"/>
                    </a:moveTo>
                    <a:lnTo>
                      <a:pt x="2416" y="1063"/>
                    </a:lnTo>
                    <a:lnTo>
                      <a:pt x="2416" y="850"/>
                    </a:lnTo>
                    <a:lnTo>
                      <a:pt x="2629" y="850"/>
                    </a:lnTo>
                    <a:lnTo>
                      <a:pt x="2629" y="1063"/>
                    </a:lnTo>
                    <a:close/>
                    <a:moveTo>
                      <a:pt x="2629" y="638"/>
                    </a:moveTo>
                    <a:lnTo>
                      <a:pt x="2416" y="638"/>
                    </a:lnTo>
                    <a:lnTo>
                      <a:pt x="2416" y="425"/>
                    </a:lnTo>
                    <a:lnTo>
                      <a:pt x="2629" y="425"/>
                    </a:lnTo>
                    <a:lnTo>
                      <a:pt x="2629" y="638"/>
                    </a:lnTo>
                    <a:close/>
                    <a:moveTo>
                      <a:pt x="845" y="1602"/>
                    </a:moveTo>
                    <a:lnTo>
                      <a:pt x="1370" y="1921"/>
                    </a:lnTo>
                    <a:lnTo>
                      <a:pt x="1370" y="2764"/>
                    </a:lnTo>
                    <a:lnTo>
                      <a:pt x="1003" y="2764"/>
                    </a:lnTo>
                    <a:lnTo>
                      <a:pt x="1003" y="2183"/>
                    </a:lnTo>
                    <a:lnTo>
                      <a:pt x="685" y="2183"/>
                    </a:lnTo>
                    <a:lnTo>
                      <a:pt x="685" y="2764"/>
                    </a:lnTo>
                    <a:lnTo>
                      <a:pt x="318" y="2764"/>
                    </a:lnTo>
                    <a:lnTo>
                      <a:pt x="318" y="1921"/>
                    </a:lnTo>
                    <a:lnTo>
                      <a:pt x="845" y="160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89" name="Group 88"/>
          <p:cNvGrpSpPr/>
          <p:nvPr/>
        </p:nvGrpSpPr>
        <p:grpSpPr>
          <a:xfrm>
            <a:off x="6219825" y="3250043"/>
            <a:ext cx="2926080" cy="3273552"/>
            <a:chOff x="6219825" y="3250043"/>
            <a:chExt cx="2926080" cy="3273552"/>
          </a:xfrm>
        </p:grpSpPr>
        <p:sp>
          <p:nvSpPr>
            <p:cNvPr id="78" name="Rectangle 77"/>
            <p:cNvSpPr/>
            <p:nvPr/>
          </p:nvSpPr>
          <p:spPr bwMode="auto">
            <a:xfrm>
              <a:off x="6219825" y="3250043"/>
              <a:ext cx="2926080" cy="3273552"/>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Development </a:t>
              </a:r>
              <a:br>
                <a:rPr lang="en-US" sz="2800" dirty="0">
                  <a:gradFill>
                    <a:gsLst>
                      <a:gs pos="40594">
                        <a:schemeClr val="accent2"/>
                      </a:gs>
                      <a:gs pos="55000">
                        <a:schemeClr val="accent2"/>
                      </a:gs>
                    </a:gsLst>
                    <a:lin ang="5400000" scaled="0"/>
                  </a:gradFill>
                  <a:latin typeface="+mj-lt"/>
                </a:rPr>
              </a:br>
              <a:r>
                <a:rPr lang="en-US" sz="2800" dirty="0">
                  <a:gradFill>
                    <a:gsLst>
                      <a:gs pos="40594">
                        <a:schemeClr val="accent2"/>
                      </a:gs>
                      <a:gs pos="55000">
                        <a:schemeClr val="accent2"/>
                      </a:gs>
                    </a:gsLst>
                    <a:lin ang="5400000" scaled="0"/>
                  </a:gradFill>
                  <a:latin typeface="+mj-lt"/>
                </a:rPr>
                <a:t>environments</a:t>
              </a:r>
            </a:p>
          </p:txBody>
        </p:sp>
        <p:sp>
          <p:nvSpPr>
            <p:cNvPr id="80" name="TextBox 79"/>
            <p:cNvSpPr txBox="1"/>
            <p:nvPr/>
          </p:nvSpPr>
          <p:spPr>
            <a:xfrm>
              <a:off x="6226175" y="4974481"/>
              <a:ext cx="1318438" cy="1234184"/>
            </a:xfrm>
            <a:prstGeom prst="rect">
              <a:avLst/>
            </a:prstGeom>
            <a:noFill/>
          </p:spPr>
          <p:txBody>
            <a:bodyPr wrap="none" lIns="182880" tIns="146304" rIns="182880" bIns="146304" rtlCol="0">
              <a:spAutoFit/>
            </a:bodyPr>
            <a:lstStyle/>
            <a:p>
              <a:pPr>
                <a:lnSpc>
                  <a:spcPct val="90000"/>
                </a:lnSpc>
                <a:spcBef>
                  <a:spcPts val="3000"/>
                </a:spcBef>
              </a:pPr>
              <a:r>
                <a:rPr lang="en-US" sz="2000" dirty="0">
                  <a:gradFill>
                    <a:gsLst>
                      <a:gs pos="2917">
                        <a:schemeClr val="tx1"/>
                      </a:gs>
                      <a:gs pos="30000">
                        <a:schemeClr val="tx1"/>
                      </a:gs>
                    </a:gsLst>
                    <a:lin ang="5400000" scaled="0"/>
                  </a:gradFill>
                </a:rPr>
                <a:t>Eclipse</a:t>
              </a:r>
            </a:p>
            <a:p>
              <a:pPr>
                <a:lnSpc>
                  <a:spcPct val="90000"/>
                </a:lnSpc>
                <a:spcBef>
                  <a:spcPts val="3000"/>
                </a:spcBef>
              </a:pPr>
              <a:r>
                <a:rPr lang="en-US" sz="2000" dirty="0">
                  <a:gradFill>
                    <a:gsLst>
                      <a:gs pos="2917">
                        <a:schemeClr val="tx1"/>
                      </a:gs>
                      <a:gs pos="30000">
                        <a:schemeClr val="tx1"/>
                      </a:gs>
                    </a:gsLst>
                    <a:lin ang="5400000" scaled="0"/>
                  </a:gradFill>
                </a:rPr>
                <a:t>Others…</a:t>
              </a:r>
            </a:p>
          </p:txBody>
        </p:sp>
        <p:sp>
          <p:nvSpPr>
            <p:cNvPr id="81" name="Freeform 80"/>
            <p:cNvSpPr>
              <a:spLocks noChangeAspect="1" noEditPoints="1"/>
            </p:cNvSpPr>
            <p:nvPr/>
          </p:nvSpPr>
          <p:spPr bwMode="auto">
            <a:xfrm>
              <a:off x="6426910" y="4448095"/>
              <a:ext cx="1710444" cy="302499"/>
            </a:xfrm>
            <a:custGeom>
              <a:avLst/>
              <a:gdLst>
                <a:gd name="T0" fmla="*/ 1623 w 4896"/>
                <a:gd name="T1" fmla="*/ 227 h 864"/>
                <a:gd name="T2" fmla="*/ 1678 w 4896"/>
                <a:gd name="T3" fmla="*/ 172 h 864"/>
                <a:gd name="T4" fmla="*/ 4432 w 4896"/>
                <a:gd name="T5" fmla="*/ 238 h 864"/>
                <a:gd name="T6" fmla="*/ 4432 w 4896"/>
                <a:gd name="T7" fmla="*/ 161 h 864"/>
                <a:gd name="T8" fmla="*/ 1380 w 4896"/>
                <a:gd name="T9" fmla="*/ 691 h 864"/>
                <a:gd name="T10" fmla="*/ 1347 w 4896"/>
                <a:gd name="T11" fmla="*/ 615 h 864"/>
                <a:gd name="T12" fmla="*/ 1679 w 4896"/>
                <a:gd name="T13" fmla="*/ 691 h 864"/>
                <a:gd name="T14" fmla="*/ 1679 w 4896"/>
                <a:gd name="T15" fmla="*/ 691 h 864"/>
                <a:gd name="T16" fmla="*/ 1752 w 4896"/>
                <a:gd name="T17" fmla="*/ 678 h 864"/>
                <a:gd name="T18" fmla="*/ 1905 w 4896"/>
                <a:gd name="T19" fmla="*/ 564 h 864"/>
                <a:gd name="T20" fmla="*/ 1790 w 4896"/>
                <a:gd name="T21" fmla="*/ 343 h 864"/>
                <a:gd name="T22" fmla="*/ 1879 w 4896"/>
                <a:gd name="T23" fmla="*/ 363 h 864"/>
                <a:gd name="T24" fmla="*/ 1884 w 4896"/>
                <a:gd name="T25" fmla="*/ 483 h 864"/>
                <a:gd name="T26" fmla="*/ 2282 w 4896"/>
                <a:gd name="T27" fmla="*/ 691 h 864"/>
                <a:gd name="T28" fmla="*/ 2034 w 4896"/>
                <a:gd name="T29" fmla="*/ 542 h 864"/>
                <a:gd name="T30" fmla="*/ 2183 w 4896"/>
                <a:gd name="T31" fmla="*/ 650 h 864"/>
                <a:gd name="T32" fmla="*/ 2341 w 4896"/>
                <a:gd name="T33" fmla="*/ 321 h 864"/>
                <a:gd name="T34" fmla="*/ 2638 w 4896"/>
                <a:gd name="T35" fmla="*/ 633 h 864"/>
                <a:gd name="T36" fmla="*/ 2405 w 4896"/>
                <a:gd name="T37" fmla="*/ 593 h 864"/>
                <a:gd name="T38" fmla="*/ 2441 w 4896"/>
                <a:gd name="T39" fmla="*/ 408 h 864"/>
                <a:gd name="T40" fmla="*/ 2698 w 4896"/>
                <a:gd name="T41" fmla="*/ 450 h 864"/>
                <a:gd name="T42" fmla="*/ 2484 w 4896"/>
                <a:gd name="T43" fmla="*/ 539 h 864"/>
                <a:gd name="T44" fmla="*/ 2610 w 4896"/>
                <a:gd name="T45" fmla="*/ 619 h 864"/>
                <a:gd name="T46" fmla="*/ 2785 w 4896"/>
                <a:gd name="T47" fmla="*/ 691 h 864"/>
                <a:gd name="T48" fmla="*/ 3313 w 4896"/>
                <a:gd name="T49" fmla="*/ 560 h 864"/>
                <a:gd name="T50" fmla="*/ 3024 w 4896"/>
                <a:gd name="T51" fmla="*/ 671 h 864"/>
                <a:gd name="T52" fmla="*/ 3249 w 4896"/>
                <a:gd name="T53" fmla="*/ 568 h 864"/>
                <a:gd name="T54" fmla="*/ 3025 w 4896"/>
                <a:gd name="T55" fmla="*/ 303 h 864"/>
                <a:gd name="T56" fmla="*/ 3291 w 4896"/>
                <a:gd name="T57" fmla="*/ 250 h 864"/>
                <a:gd name="T58" fmla="*/ 3097 w 4896"/>
                <a:gd name="T59" fmla="*/ 338 h 864"/>
                <a:gd name="T60" fmla="*/ 3313 w 4896"/>
                <a:gd name="T61" fmla="*/ 560 h 864"/>
                <a:gd name="T62" fmla="*/ 3398 w 4896"/>
                <a:gd name="T63" fmla="*/ 371 h 864"/>
                <a:gd name="T64" fmla="*/ 3398 w 4896"/>
                <a:gd name="T65" fmla="*/ 231 h 864"/>
                <a:gd name="T66" fmla="*/ 3551 w 4896"/>
                <a:gd name="T67" fmla="*/ 371 h 864"/>
                <a:gd name="T68" fmla="*/ 3513 w 4896"/>
                <a:gd name="T69" fmla="*/ 649 h 864"/>
                <a:gd name="T70" fmla="*/ 3849 w 4896"/>
                <a:gd name="T71" fmla="*/ 691 h 864"/>
                <a:gd name="T72" fmla="*/ 3601 w 4896"/>
                <a:gd name="T73" fmla="*/ 542 h 864"/>
                <a:gd name="T74" fmla="*/ 3750 w 4896"/>
                <a:gd name="T75" fmla="*/ 650 h 864"/>
                <a:gd name="T76" fmla="*/ 3909 w 4896"/>
                <a:gd name="T77" fmla="*/ 321 h 864"/>
                <a:gd name="T78" fmla="*/ 4255 w 4896"/>
                <a:gd name="T79" fmla="*/ 628 h 864"/>
                <a:gd name="T80" fmla="*/ 3973 w 4896"/>
                <a:gd name="T81" fmla="*/ 515 h 864"/>
                <a:gd name="T82" fmla="*/ 4255 w 4896"/>
                <a:gd name="T83" fmla="*/ 372 h 864"/>
                <a:gd name="T84" fmla="*/ 4255 w 4896"/>
                <a:gd name="T85" fmla="*/ 524 h 864"/>
                <a:gd name="T86" fmla="*/ 4065 w 4896"/>
                <a:gd name="T87" fmla="*/ 402 h 864"/>
                <a:gd name="T88" fmla="*/ 4224 w 4896"/>
                <a:gd name="T89" fmla="*/ 614 h 864"/>
                <a:gd name="T90" fmla="*/ 4404 w 4896"/>
                <a:gd name="T91" fmla="*/ 321 h 864"/>
                <a:gd name="T92" fmla="*/ 4846 w 4896"/>
                <a:gd name="T93" fmla="*/ 647 h 864"/>
                <a:gd name="T94" fmla="*/ 4581 w 4896"/>
                <a:gd name="T95" fmla="*/ 365 h 864"/>
                <a:gd name="T96" fmla="*/ 4835 w 4896"/>
                <a:gd name="T97" fmla="*/ 507 h 864"/>
                <a:gd name="T98" fmla="*/ 4592 w 4896"/>
                <a:gd name="T99" fmla="*/ 508 h 864"/>
                <a:gd name="T100" fmla="*/ 4835 w 4896"/>
                <a:gd name="T101" fmla="*/ 507 h 864"/>
                <a:gd name="T102" fmla="*/ 0 w 4896"/>
                <a:gd name="T103" fmla="*/ 216 h 864"/>
                <a:gd name="T104" fmla="*/ 648 w 4896"/>
                <a:gd name="T105" fmla="*/ 864 h 864"/>
                <a:gd name="T106" fmla="*/ 86 w 4896"/>
                <a:gd name="T107" fmla="*/ 562 h 864"/>
                <a:gd name="T108" fmla="*/ 420 w 4896"/>
                <a:gd name="T109" fmla="*/ 432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96" h="864">
                  <a:moveTo>
                    <a:pt x="1689" y="199"/>
                  </a:moveTo>
                  <a:cubicBezTo>
                    <a:pt x="1689" y="210"/>
                    <a:pt x="1686" y="220"/>
                    <a:pt x="1678" y="227"/>
                  </a:cubicBezTo>
                  <a:cubicBezTo>
                    <a:pt x="1670" y="234"/>
                    <a:pt x="1661" y="238"/>
                    <a:pt x="1650" y="238"/>
                  </a:cubicBezTo>
                  <a:cubicBezTo>
                    <a:pt x="1640" y="238"/>
                    <a:pt x="1630" y="235"/>
                    <a:pt x="1623" y="227"/>
                  </a:cubicBezTo>
                  <a:cubicBezTo>
                    <a:pt x="1615" y="220"/>
                    <a:pt x="1612" y="211"/>
                    <a:pt x="1612" y="199"/>
                  </a:cubicBezTo>
                  <a:cubicBezTo>
                    <a:pt x="1612" y="189"/>
                    <a:pt x="1615" y="180"/>
                    <a:pt x="1623" y="172"/>
                  </a:cubicBezTo>
                  <a:cubicBezTo>
                    <a:pt x="1630" y="165"/>
                    <a:pt x="1639" y="161"/>
                    <a:pt x="1650" y="161"/>
                  </a:cubicBezTo>
                  <a:cubicBezTo>
                    <a:pt x="1661" y="161"/>
                    <a:pt x="1671" y="165"/>
                    <a:pt x="1678" y="172"/>
                  </a:cubicBezTo>
                  <a:cubicBezTo>
                    <a:pt x="1686" y="180"/>
                    <a:pt x="1689" y="189"/>
                    <a:pt x="1689" y="199"/>
                  </a:cubicBezTo>
                  <a:close/>
                  <a:moveTo>
                    <a:pt x="4471" y="199"/>
                  </a:moveTo>
                  <a:cubicBezTo>
                    <a:pt x="4471" y="210"/>
                    <a:pt x="4467" y="220"/>
                    <a:pt x="4460" y="227"/>
                  </a:cubicBezTo>
                  <a:cubicBezTo>
                    <a:pt x="4452" y="234"/>
                    <a:pt x="4443" y="238"/>
                    <a:pt x="4432" y="238"/>
                  </a:cubicBezTo>
                  <a:cubicBezTo>
                    <a:pt x="4421" y="238"/>
                    <a:pt x="4412" y="235"/>
                    <a:pt x="4405" y="227"/>
                  </a:cubicBezTo>
                  <a:cubicBezTo>
                    <a:pt x="4397" y="220"/>
                    <a:pt x="4394" y="211"/>
                    <a:pt x="4394" y="199"/>
                  </a:cubicBezTo>
                  <a:cubicBezTo>
                    <a:pt x="4394" y="189"/>
                    <a:pt x="4397" y="180"/>
                    <a:pt x="4405" y="172"/>
                  </a:cubicBezTo>
                  <a:cubicBezTo>
                    <a:pt x="4412" y="165"/>
                    <a:pt x="4421" y="161"/>
                    <a:pt x="4432" y="161"/>
                  </a:cubicBezTo>
                  <a:cubicBezTo>
                    <a:pt x="4443" y="161"/>
                    <a:pt x="4453" y="165"/>
                    <a:pt x="4460" y="172"/>
                  </a:cubicBezTo>
                  <a:cubicBezTo>
                    <a:pt x="4468" y="180"/>
                    <a:pt x="4471" y="189"/>
                    <a:pt x="4471" y="199"/>
                  </a:cubicBezTo>
                  <a:close/>
                  <a:moveTo>
                    <a:pt x="1572" y="173"/>
                  </a:moveTo>
                  <a:cubicBezTo>
                    <a:pt x="1380" y="691"/>
                    <a:pt x="1380" y="691"/>
                    <a:pt x="1380" y="691"/>
                  </a:cubicBezTo>
                  <a:cubicBezTo>
                    <a:pt x="1314" y="691"/>
                    <a:pt x="1314" y="691"/>
                    <a:pt x="1314" y="691"/>
                  </a:cubicBezTo>
                  <a:cubicBezTo>
                    <a:pt x="1125" y="173"/>
                    <a:pt x="1125" y="173"/>
                    <a:pt x="1125" y="173"/>
                  </a:cubicBezTo>
                  <a:cubicBezTo>
                    <a:pt x="1193" y="173"/>
                    <a:pt x="1193" y="173"/>
                    <a:pt x="1193" y="173"/>
                  </a:cubicBezTo>
                  <a:cubicBezTo>
                    <a:pt x="1347" y="615"/>
                    <a:pt x="1347" y="615"/>
                    <a:pt x="1347" y="615"/>
                  </a:cubicBezTo>
                  <a:cubicBezTo>
                    <a:pt x="1349" y="615"/>
                    <a:pt x="1349" y="615"/>
                    <a:pt x="1349" y="615"/>
                  </a:cubicBezTo>
                  <a:cubicBezTo>
                    <a:pt x="1507" y="173"/>
                    <a:pt x="1507" y="173"/>
                    <a:pt x="1507" y="173"/>
                  </a:cubicBezTo>
                  <a:lnTo>
                    <a:pt x="1572" y="173"/>
                  </a:lnTo>
                  <a:close/>
                  <a:moveTo>
                    <a:pt x="1679" y="691"/>
                  </a:moveTo>
                  <a:cubicBezTo>
                    <a:pt x="1620" y="691"/>
                    <a:pt x="1620" y="691"/>
                    <a:pt x="1620" y="691"/>
                  </a:cubicBezTo>
                  <a:cubicBezTo>
                    <a:pt x="1620" y="321"/>
                    <a:pt x="1620" y="321"/>
                    <a:pt x="1620" y="321"/>
                  </a:cubicBezTo>
                  <a:cubicBezTo>
                    <a:pt x="1679" y="321"/>
                    <a:pt x="1679" y="321"/>
                    <a:pt x="1679" y="321"/>
                  </a:cubicBezTo>
                  <a:lnTo>
                    <a:pt x="1679" y="691"/>
                  </a:lnTo>
                  <a:close/>
                  <a:moveTo>
                    <a:pt x="1980" y="592"/>
                  </a:moveTo>
                  <a:cubicBezTo>
                    <a:pt x="1980" y="624"/>
                    <a:pt x="1967" y="650"/>
                    <a:pt x="1943" y="670"/>
                  </a:cubicBezTo>
                  <a:cubicBezTo>
                    <a:pt x="1918" y="690"/>
                    <a:pt x="1885" y="700"/>
                    <a:pt x="1844" y="700"/>
                  </a:cubicBezTo>
                  <a:cubicBezTo>
                    <a:pt x="1809" y="700"/>
                    <a:pt x="1778" y="693"/>
                    <a:pt x="1752" y="678"/>
                  </a:cubicBezTo>
                  <a:cubicBezTo>
                    <a:pt x="1752" y="614"/>
                    <a:pt x="1752" y="614"/>
                    <a:pt x="1752" y="614"/>
                  </a:cubicBezTo>
                  <a:cubicBezTo>
                    <a:pt x="1781" y="638"/>
                    <a:pt x="1813" y="650"/>
                    <a:pt x="1848" y="650"/>
                  </a:cubicBezTo>
                  <a:cubicBezTo>
                    <a:pt x="1895" y="650"/>
                    <a:pt x="1919" y="633"/>
                    <a:pt x="1919" y="598"/>
                  </a:cubicBezTo>
                  <a:cubicBezTo>
                    <a:pt x="1919" y="584"/>
                    <a:pt x="1914" y="573"/>
                    <a:pt x="1905" y="564"/>
                  </a:cubicBezTo>
                  <a:cubicBezTo>
                    <a:pt x="1896" y="555"/>
                    <a:pt x="1875" y="543"/>
                    <a:pt x="1843" y="528"/>
                  </a:cubicBezTo>
                  <a:cubicBezTo>
                    <a:pt x="1810" y="514"/>
                    <a:pt x="1787" y="499"/>
                    <a:pt x="1773" y="483"/>
                  </a:cubicBezTo>
                  <a:cubicBezTo>
                    <a:pt x="1760" y="467"/>
                    <a:pt x="1753" y="446"/>
                    <a:pt x="1753" y="419"/>
                  </a:cubicBezTo>
                  <a:cubicBezTo>
                    <a:pt x="1753" y="389"/>
                    <a:pt x="1765" y="363"/>
                    <a:pt x="1790" y="343"/>
                  </a:cubicBezTo>
                  <a:cubicBezTo>
                    <a:pt x="1814" y="322"/>
                    <a:pt x="1846" y="312"/>
                    <a:pt x="1883" y="312"/>
                  </a:cubicBezTo>
                  <a:cubicBezTo>
                    <a:pt x="1913" y="312"/>
                    <a:pt x="1939" y="318"/>
                    <a:pt x="1963" y="329"/>
                  </a:cubicBezTo>
                  <a:cubicBezTo>
                    <a:pt x="1963" y="389"/>
                    <a:pt x="1963" y="389"/>
                    <a:pt x="1963" y="389"/>
                  </a:cubicBezTo>
                  <a:cubicBezTo>
                    <a:pt x="1939" y="371"/>
                    <a:pt x="1911" y="363"/>
                    <a:pt x="1879" y="363"/>
                  </a:cubicBezTo>
                  <a:cubicBezTo>
                    <a:pt x="1859" y="363"/>
                    <a:pt x="1844" y="367"/>
                    <a:pt x="1832" y="377"/>
                  </a:cubicBezTo>
                  <a:cubicBezTo>
                    <a:pt x="1820" y="387"/>
                    <a:pt x="1814" y="399"/>
                    <a:pt x="1814" y="414"/>
                  </a:cubicBezTo>
                  <a:cubicBezTo>
                    <a:pt x="1814" y="431"/>
                    <a:pt x="1818" y="443"/>
                    <a:pt x="1827" y="452"/>
                  </a:cubicBezTo>
                  <a:cubicBezTo>
                    <a:pt x="1837" y="461"/>
                    <a:pt x="1856" y="471"/>
                    <a:pt x="1884" y="483"/>
                  </a:cubicBezTo>
                  <a:cubicBezTo>
                    <a:pt x="1919" y="498"/>
                    <a:pt x="1944" y="514"/>
                    <a:pt x="1958" y="530"/>
                  </a:cubicBezTo>
                  <a:cubicBezTo>
                    <a:pt x="1973" y="547"/>
                    <a:pt x="1980" y="567"/>
                    <a:pt x="1980" y="592"/>
                  </a:cubicBezTo>
                  <a:close/>
                  <a:moveTo>
                    <a:pt x="2341" y="691"/>
                  </a:moveTo>
                  <a:cubicBezTo>
                    <a:pt x="2282" y="691"/>
                    <a:pt x="2282" y="691"/>
                    <a:pt x="2282" y="691"/>
                  </a:cubicBezTo>
                  <a:cubicBezTo>
                    <a:pt x="2282" y="633"/>
                    <a:pt x="2282" y="633"/>
                    <a:pt x="2282" y="633"/>
                  </a:cubicBezTo>
                  <a:cubicBezTo>
                    <a:pt x="2280" y="633"/>
                    <a:pt x="2280" y="633"/>
                    <a:pt x="2280" y="633"/>
                  </a:cubicBezTo>
                  <a:cubicBezTo>
                    <a:pt x="2256" y="678"/>
                    <a:pt x="2218" y="700"/>
                    <a:pt x="2167" y="700"/>
                  </a:cubicBezTo>
                  <a:cubicBezTo>
                    <a:pt x="2078" y="700"/>
                    <a:pt x="2034" y="648"/>
                    <a:pt x="2034" y="542"/>
                  </a:cubicBezTo>
                  <a:cubicBezTo>
                    <a:pt x="2034" y="321"/>
                    <a:pt x="2034" y="321"/>
                    <a:pt x="2034" y="321"/>
                  </a:cubicBezTo>
                  <a:cubicBezTo>
                    <a:pt x="2093" y="321"/>
                    <a:pt x="2093" y="321"/>
                    <a:pt x="2093" y="321"/>
                  </a:cubicBezTo>
                  <a:cubicBezTo>
                    <a:pt x="2093" y="533"/>
                    <a:pt x="2093" y="533"/>
                    <a:pt x="2093" y="533"/>
                  </a:cubicBezTo>
                  <a:cubicBezTo>
                    <a:pt x="2093" y="611"/>
                    <a:pt x="2123" y="650"/>
                    <a:pt x="2183" y="650"/>
                  </a:cubicBezTo>
                  <a:cubicBezTo>
                    <a:pt x="2212" y="650"/>
                    <a:pt x="2236" y="639"/>
                    <a:pt x="2254" y="618"/>
                  </a:cubicBezTo>
                  <a:cubicBezTo>
                    <a:pt x="2273" y="596"/>
                    <a:pt x="2282" y="569"/>
                    <a:pt x="2282" y="534"/>
                  </a:cubicBezTo>
                  <a:cubicBezTo>
                    <a:pt x="2282" y="321"/>
                    <a:pt x="2282" y="321"/>
                    <a:pt x="2282" y="321"/>
                  </a:cubicBezTo>
                  <a:cubicBezTo>
                    <a:pt x="2341" y="321"/>
                    <a:pt x="2341" y="321"/>
                    <a:pt x="2341" y="321"/>
                  </a:cubicBezTo>
                  <a:lnTo>
                    <a:pt x="2341" y="691"/>
                  </a:lnTo>
                  <a:close/>
                  <a:moveTo>
                    <a:pt x="2698" y="691"/>
                  </a:moveTo>
                  <a:cubicBezTo>
                    <a:pt x="2638" y="691"/>
                    <a:pt x="2638" y="691"/>
                    <a:pt x="2638" y="691"/>
                  </a:cubicBezTo>
                  <a:cubicBezTo>
                    <a:pt x="2638" y="633"/>
                    <a:pt x="2638" y="633"/>
                    <a:pt x="2638" y="633"/>
                  </a:cubicBezTo>
                  <a:cubicBezTo>
                    <a:pt x="2637" y="633"/>
                    <a:pt x="2637" y="633"/>
                    <a:pt x="2637" y="633"/>
                  </a:cubicBezTo>
                  <a:cubicBezTo>
                    <a:pt x="2611" y="678"/>
                    <a:pt x="2573" y="700"/>
                    <a:pt x="2523" y="700"/>
                  </a:cubicBezTo>
                  <a:cubicBezTo>
                    <a:pt x="2487" y="700"/>
                    <a:pt x="2459" y="691"/>
                    <a:pt x="2437" y="671"/>
                  </a:cubicBezTo>
                  <a:cubicBezTo>
                    <a:pt x="2416" y="652"/>
                    <a:pt x="2405" y="626"/>
                    <a:pt x="2405" y="593"/>
                  </a:cubicBezTo>
                  <a:cubicBezTo>
                    <a:pt x="2405" y="524"/>
                    <a:pt x="2446" y="484"/>
                    <a:pt x="2527" y="472"/>
                  </a:cubicBezTo>
                  <a:cubicBezTo>
                    <a:pt x="2638" y="457"/>
                    <a:pt x="2638" y="457"/>
                    <a:pt x="2638" y="457"/>
                  </a:cubicBezTo>
                  <a:cubicBezTo>
                    <a:pt x="2638" y="394"/>
                    <a:pt x="2613" y="363"/>
                    <a:pt x="2562" y="363"/>
                  </a:cubicBezTo>
                  <a:cubicBezTo>
                    <a:pt x="2517" y="363"/>
                    <a:pt x="2477" y="378"/>
                    <a:pt x="2441" y="408"/>
                  </a:cubicBezTo>
                  <a:cubicBezTo>
                    <a:pt x="2441" y="347"/>
                    <a:pt x="2441" y="347"/>
                    <a:pt x="2441" y="347"/>
                  </a:cubicBezTo>
                  <a:cubicBezTo>
                    <a:pt x="2452" y="339"/>
                    <a:pt x="2471" y="331"/>
                    <a:pt x="2497" y="323"/>
                  </a:cubicBezTo>
                  <a:cubicBezTo>
                    <a:pt x="2523" y="316"/>
                    <a:pt x="2547" y="312"/>
                    <a:pt x="2567" y="312"/>
                  </a:cubicBezTo>
                  <a:cubicBezTo>
                    <a:pt x="2654" y="312"/>
                    <a:pt x="2698" y="358"/>
                    <a:pt x="2698" y="450"/>
                  </a:cubicBezTo>
                  <a:lnTo>
                    <a:pt x="2698" y="691"/>
                  </a:lnTo>
                  <a:close/>
                  <a:moveTo>
                    <a:pt x="2638" y="504"/>
                  </a:moveTo>
                  <a:cubicBezTo>
                    <a:pt x="2549" y="517"/>
                    <a:pt x="2549" y="517"/>
                    <a:pt x="2549" y="517"/>
                  </a:cubicBezTo>
                  <a:cubicBezTo>
                    <a:pt x="2518" y="521"/>
                    <a:pt x="2497" y="528"/>
                    <a:pt x="2484" y="539"/>
                  </a:cubicBezTo>
                  <a:cubicBezTo>
                    <a:pt x="2472" y="549"/>
                    <a:pt x="2466" y="565"/>
                    <a:pt x="2466" y="588"/>
                  </a:cubicBezTo>
                  <a:cubicBezTo>
                    <a:pt x="2466" y="607"/>
                    <a:pt x="2472" y="622"/>
                    <a:pt x="2486" y="633"/>
                  </a:cubicBezTo>
                  <a:cubicBezTo>
                    <a:pt x="2499" y="644"/>
                    <a:pt x="2516" y="650"/>
                    <a:pt x="2537" y="650"/>
                  </a:cubicBezTo>
                  <a:cubicBezTo>
                    <a:pt x="2566" y="650"/>
                    <a:pt x="2590" y="639"/>
                    <a:pt x="2610" y="619"/>
                  </a:cubicBezTo>
                  <a:cubicBezTo>
                    <a:pt x="2629" y="598"/>
                    <a:pt x="2638" y="572"/>
                    <a:pt x="2638" y="541"/>
                  </a:cubicBezTo>
                  <a:lnTo>
                    <a:pt x="2638" y="504"/>
                  </a:lnTo>
                  <a:close/>
                  <a:moveTo>
                    <a:pt x="2844" y="691"/>
                  </a:moveTo>
                  <a:cubicBezTo>
                    <a:pt x="2785" y="691"/>
                    <a:pt x="2785" y="691"/>
                    <a:pt x="2785" y="691"/>
                  </a:cubicBezTo>
                  <a:cubicBezTo>
                    <a:pt x="2785" y="143"/>
                    <a:pt x="2785" y="143"/>
                    <a:pt x="2785" y="143"/>
                  </a:cubicBezTo>
                  <a:cubicBezTo>
                    <a:pt x="2844" y="143"/>
                    <a:pt x="2844" y="143"/>
                    <a:pt x="2844" y="143"/>
                  </a:cubicBezTo>
                  <a:lnTo>
                    <a:pt x="2844" y="691"/>
                  </a:lnTo>
                  <a:close/>
                  <a:moveTo>
                    <a:pt x="3313" y="560"/>
                  </a:moveTo>
                  <a:cubicBezTo>
                    <a:pt x="3313" y="604"/>
                    <a:pt x="3298" y="638"/>
                    <a:pt x="3267" y="663"/>
                  </a:cubicBezTo>
                  <a:cubicBezTo>
                    <a:pt x="3236" y="688"/>
                    <a:pt x="3194" y="700"/>
                    <a:pt x="3141" y="700"/>
                  </a:cubicBezTo>
                  <a:cubicBezTo>
                    <a:pt x="3122" y="700"/>
                    <a:pt x="3100" y="697"/>
                    <a:pt x="3076" y="691"/>
                  </a:cubicBezTo>
                  <a:cubicBezTo>
                    <a:pt x="3051" y="684"/>
                    <a:pt x="3034" y="678"/>
                    <a:pt x="3024" y="671"/>
                  </a:cubicBezTo>
                  <a:cubicBezTo>
                    <a:pt x="3024" y="599"/>
                    <a:pt x="3024" y="599"/>
                    <a:pt x="3024" y="599"/>
                  </a:cubicBezTo>
                  <a:cubicBezTo>
                    <a:pt x="3039" y="612"/>
                    <a:pt x="3058" y="623"/>
                    <a:pt x="3082" y="632"/>
                  </a:cubicBezTo>
                  <a:cubicBezTo>
                    <a:pt x="3106" y="641"/>
                    <a:pt x="3129" y="645"/>
                    <a:pt x="3149" y="645"/>
                  </a:cubicBezTo>
                  <a:cubicBezTo>
                    <a:pt x="3216" y="645"/>
                    <a:pt x="3249" y="619"/>
                    <a:pt x="3249" y="568"/>
                  </a:cubicBezTo>
                  <a:cubicBezTo>
                    <a:pt x="3249" y="546"/>
                    <a:pt x="3242" y="527"/>
                    <a:pt x="3228" y="512"/>
                  </a:cubicBezTo>
                  <a:cubicBezTo>
                    <a:pt x="3214" y="496"/>
                    <a:pt x="3184" y="476"/>
                    <a:pt x="3140" y="450"/>
                  </a:cubicBezTo>
                  <a:cubicBezTo>
                    <a:pt x="3098" y="426"/>
                    <a:pt x="3068" y="403"/>
                    <a:pt x="3051" y="382"/>
                  </a:cubicBezTo>
                  <a:cubicBezTo>
                    <a:pt x="3033" y="360"/>
                    <a:pt x="3025" y="334"/>
                    <a:pt x="3025" y="303"/>
                  </a:cubicBezTo>
                  <a:cubicBezTo>
                    <a:pt x="3025" y="262"/>
                    <a:pt x="3040" y="228"/>
                    <a:pt x="3071" y="203"/>
                  </a:cubicBezTo>
                  <a:cubicBezTo>
                    <a:pt x="3101" y="177"/>
                    <a:pt x="3141" y="164"/>
                    <a:pt x="3189" y="164"/>
                  </a:cubicBezTo>
                  <a:cubicBezTo>
                    <a:pt x="3236" y="164"/>
                    <a:pt x="3270" y="170"/>
                    <a:pt x="3291" y="182"/>
                  </a:cubicBezTo>
                  <a:cubicBezTo>
                    <a:pt x="3291" y="250"/>
                    <a:pt x="3291" y="250"/>
                    <a:pt x="3291" y="250"/>
                  </a:cubicBezTo>
                  <a:cubicBezTo>
                    <a:pt x="3264" y="229"/>
                    <a:pt x="3229" y="219"/>
                    <a:pt x="3186" y="219"/>
                  </a:cubicBezTo>
                  <a:cubicBezTo>
                    <a:pt x="3157" y="219"/>
                    <a:pt x="3134" y="226"/>
                    <a:pt x="3116" y="240"/>
                  </a:cubicBezTo>
                  <a:cubicBezTo>
                    <a:pt x="3098" y="255"/>
                    <a:pt x="3089" y="273"/>
                    <a:pt x="3089" y="297"/>
                  </a:cubicBezTo>
                  <a:cubicBezTo>
                    <a:pt x="3089" y="314"/>
                    <a:pt x="3091" y="328"/>
                    <a:pt x="3097" y="338"/>
                  </a:cubicBezTo>
                  <a:cubicBezTo>
                    <a:pt x="3102" y="349"/>
                    <a:pt x="3111" y="359"/>
                    <a:pt x="3124" y="369"/>
                  </a:cubicBezTo>
                  <a:cubicBezTo>
                    <a:pt x="3137" y="379"/>
                    <a:pt x="3159" y="393"/>
                    <a:pt x="3189" y="410"/>
                  </a:cubicBezTo>
                  <a:cubicBezTo>
                    <a:pt x="3235" y="436"/>
                    <a:pt x="3267" y="460"/>
                    <a:pt x="3286" y="482"/>
                  </a:cubicBezTo>
                  <a:cubicBezTo>
                    <a:pt x="3304" y="505"/>
                    <a:pt x="3313" y="531"/>
                    <a:pt x="3313" y="560"/>
                  </a:cubicBezTo>
                  <a:close/>
                  <a:moveTo>
                    <a:pt x="3551" y="688"/>
                  </a:moveTo>
                  <a:cubicBezTo>
                    <a:pt x="3537" y="696"/>
                    <a:pt x="3518" y="700"/>
                    <a:pt x="3495" y="700"/>
                  </a:cubicBezTo>
                  <a:cubicBezTo>
                    <a:pt x="3431" y="700"/>
                    <a:pt x="3398" y="663"/>
                    <a:pt x="3398" y="590"/>
                  </a:cubicBezTo>
                  <a:cubicBezTo>
                    <a:pt x="3398" y="371"/>
                    <a:pt x="3398" y="371"/>
                    <a:pt x="3398" y="371"/>
                  </a:cubicBezTo>
                  <a:cubicBezTo>
                    <a:pt x="3335" y="371"/>
                    <a:pt x="3335" y="371"/>
                    <a:pt x="3335" y="371"/>
                  </a:cubicBezTo>
                  <a:cubicBezTo>
                    <a:pt x="3335" y="321"/>
                    <a:pt x="3335" y="321"/>
                    <a:pt x="3335" y="321"/>
                  </a:cubicBezTo>
                  <a:cubicBezTo>
                    <a:pt x="3398" y="321"/>
                    <a:pt x="3398" y="321"/>
                    <a:pt x="3398" y="321"/>
                  </a:cubicBezTo>
                  <a:cubicBezTo>
                    <a:pt x="3398" y="231"/>
                    <a:pt x="3398" y="231"/>
                    <a:pt x="3398" y="231"/>
                  </a:cubicBezTo>
                  <a:cubicBezTo>
                    <a:pt x="3458" y="211"/>
                    <a:pt x="3458" y="211"/>
                    <a:pt x="3458" y="211"/>
                  </a:cubicBezTo>
                  <a:cubicBezTo>
                    <a:pt x="3458" y="321"/>
                    <a:pt x="3458" y="321"/>
                    <a:pt x="3458" y="321"/>
                  </a:cubicBezTo>
                  <a:cubicBezTo>
                    <a:pt x="3551" y="321"/>
                    <a:pt x="3551" y="321"/>
                    <a:pt x="3551" y="321"/>
                  </a:cubicBezTo>
                  <a:cubicBezTo>
                    <a:pt x="3551" y="371"/>
                    <a:pt x="3551" y="371"/>
                    <a:pt x="3551" y="371"/>
                  </a:cubicBezTo>
                  <a:cubicBezTo>
                    <a:pt x="3458" y="371"/>
                    <a:pt x="3458" y="371"/>
                    <a:pt x="3458" y="371"/>
                  </a:cubicBezTo>
                  <a:cubicBezTo>
                    <a:pt x="3458" y="580"/>
                    <a:pt x="3458" y="580"/>
                    <a:pt x="3458" y="580"/>
                  </a:cubicBezTo>
                  <a:cubicBezTo>
                    <a:pt x="3458" y="605"/>
                    <a:pt x="3462" y="623"/>
                    <a:pt x="3470" y="633"/>
                  </a:cubicBezTo>
                  <a:cubicBezTo>
                    <a:pt x="3479" y="644"/>
                    <a:pt x="3493" y="649"/>
                    <a:pt x="3513" y="649"/>
                  </a:cubicBezTo>
                  <a:cubicBezTo>
                    <a:pt x="3527" y="649"/>
                    <a:pt x="3540" y="645"/>
                    <a:pt x="3551" y="637"/>
                  </a:cubicBezTo>
                  <a:lnTo>
                    <a:pt x="3551" y="688"/>
                  </a:lnTo>
                  <a:close/>
                  <a:moveTo>
                    <a:pt x="3909" y="691"/>
                  </a:moveTo>
                  <a:cubicBezTo>
                    <a:pt x="3849" y="691"/>
                    <a:pt x="3849" y="691"/>
                    <a:pt x="3849" y="691"/>
                  </a:cubicBezTo>
                  <a:cubicBezTo>
                    <a:pt x="3849" y="633"/>
                    <a:pt x="3849" y="633"/>
                    <a:pt x="3849" y="633"/>
                  </a:cubicBezTo>
                  <a:cubicBezTo>
                    <a:pt x="3848" y="633"/>
                    <a:pt x="3848" y="633"/>
                    <a:pt x="3848" y="633"/>
                  </a:cubicBezTo>
                  <a:cubicBezTo>
                    <a:pt x="3823" y="678"/>
                    <a:pt x="3785" y="700"/>
                    <a:pt x="3734" y="700"/>
                  </a:cubicBezTo>
                  <a:cubicBezTo>
                    <a:pt x="3645" y="700"/>
                    <a:pt x="3601" y="648"/>
                    <a:pt x="3601" y="542"/>
                  </a:cubicBezTo>
                  <a:cubicBezTo>
                    <a:pt x="3601" y="321"/>
                    <a:pt x="3601" y="321"/>
                    <a:pt x="3601" y="321"/>
                  </a:cubicBezTo>
                  <a:cubicBezTo>
                    <a:pt x="3660" y="321"/>
                    <a:pt x="3660" y="321"/>
                    <a:pt x="3660" y="321"/>
                  </a:cubicBezTo>
                  <a:cubicBezTo>
                    <a:pt x="3660" y="533"/>
                    <a:pt x="3660" y="533"/>
                    <a:pt x="3660" y="533"/>
                  </a:cubicBezTo>
                  <a:cubicBezTo>
                    <a:pt x="3660" y="611"/>
                    <a:pt x="3690" y="650"/>
                    <a:pt x="3750" y="650"/>
                  </a:cubicBezTo>
                  <a:cubicBezTo>
                    <a:pt x="3780" y="650"/>
                    <a:pt x="3803" y="639"/>
                    <a:pt x="3822" y="618"/>
                  </a:cubicBezTo>
                  <a:cubicBezTo>
                    <a:pt x="3840" y="596"/>
                    <a:pt x="3849" y="569"/>
                    <a:pt x="3849" y="534"/>
                  </a:cubicBezTo>
                  <a:cubicBezTo>
                    <a:pt x="3849" y="321"/>
                    <a:pt x="3849" y="321"/>
                    <a:pt x="3849" y="321"/>
                  </a:cubicBezTo>
                  <a:cubicBezTo>
                    <a:pt x="3909" y="321"/>
                    <a:pt x="3909" y="321"/>
                    <a:pt x="3909" y="321"/>
                  </a:cubicBezTo>
                  <a:lnTo>
                    <a:pt x="3909" y="691"/>
                  </a:lnTo>
                  <a:close/>
                  <a:moveTo>
                    <a:pt x="4314" y="691"/>
                  </a:moveTo>
                  <a:cubicBezTo>
                    <a:pt x="4255" y="691"/>
                    <a:pt x="4255" y="691"/>
                    <a:pt x="4255" y="691"/>
                  </a:cubicBezTo>
                  <a:cubicBezTo>
                    <a:pt x="4255" y="628"/>
                    <a:pt x="4255" y="628"/>
                    <a:pt x="4255" y="628"/>
                  </a:cubicBezTo>
                  <a:cubicBezTo>
                    <a:pt x="4254" y="628"/>
                    <a:pt x="4254" y="628"/>
                    <a:pt x="4254" y="628"/>
                  </a:cubicBezTo>
                  <a:cubicBezTo>
                    <a:pt x="4226" y="676"/>
                    <a:pt x="4184" y="700"/>
                    <a:pt x="4126" y="700"/>
                  </a:cubicBezTo>
                  <a:cubicBezTo>
                    <a:pt x="4080" y="700"/>
                    <a:pt x="4042" y="684"/>
                    <a:pt x="4015" y="650"/>
                  </a:cubicBezTo>
                  <a:cubicBezTo>
                    <a:pt x="3987" y="616"/>
                    <a:pt x="3973" y="571"/>
                    <a:pt x="3973" y="515"/>
                  </a:cubicBezTo>
                  <a:cubicBezTo>
                    <a:pt x="3973" y="454"/>
                    <a:pt x="3988" y="405"/>
                    <a:pt x="4019" y="368"/>
                  </a:cubicBezTo>
                  <a:cubicBezTo>
                    <a:pt x="4050" y="331"/>
                    <a:pt x="4091" y="312"/>
                    <a:pt x="4143" y="312"/>
                  </a:cubicBezTo>
                  <a:cubicBezTo>
                    <a:pt x="4193" y="312"/>
                    <a:pt x="4230" y="332"/>
                    <a:pt x="4254" y="372"/>
                  </a:cubicBezTo>
                  <a:cubicBezTo>
                    <a:pt x="4255" y="372"/>
                    <a:pt x="4255" y="372"/>
                    <a:pt x="4255" y="372"/>
                  </a:cubicBezTo>
                  <a:cubicBezTo>
                    <a:pt x="4255" y="143"/>
                    <a:pt x="4255" y="143"/>
                    <a:pt x="4255" y="143"/>
                  </a:cubicBezTo>
                  <a:cubicBezTo>
                    <a:pt x="4314" y="143"/>
                    <a:pt x="4314" y="143"/>
                    <a:pt x="4314" y="143"/>
                  </a:cubicBezTo>
                  <a:lnTo>
                    <a:pt x="4314" y="691"/>
                  </a:lnTo>
                  <a:close/>
                  <a:moveTo>
                    <a:pt x="4255" y="524"/>
                  </a:moveTo>
                  <a:cubicBezTo>
                    <a:pt x="4255" y="469"/>
                    <a:pt x="4255" y="469"/>
                    <a:pt x="4255" y="469"/>
                  </a:cubicBezTo>
                  <a:cubicBezTo>
                    <a:pt x="4255" y="439"/>
                    <a:pt x="4245" y="413"/>
                    <a:pt x="4225" y="393"/>
                  </a:cubicBezTo>
                  <a:cubicBezTo>
                    <a:pt x="4204" y="373"/>
                    <a:pt x="4179" y="363"/>
                    <a:pt x="4150" y="363"/>
                  </a:cubicBezTo>
                  <a:cubicBezTo>
                    <a:pt x="4115" y="363"/>
                    <a:pt x="4086" y="376"/>
                    <a:pt x="4065" y="402"/>
                  </a:cubicBezTo>
                  <a:cubicBezTo>
                    <a:pt x="4044" y="429"/>
                    <a:pt x="4034" y="465"/>
                    <a:pt x="4034" y="512"/>
                  </a:cubicBezTo>
                  <a:cubicBezTo>
                    <a:pt x="4034" y="554"/>
                    <a:pt x="4044" y="588"/>
                    <a:pt x="4063" y="613"/>
                  </a:cubicBezTo>
                  <a:cubicBezTo>
                    <a:pt x="4083" y="637"/>
                    <a:pt x="4110" y="650"/>
                    <a:pt x="4143" y="650"/>
                  </a:cubicBezTo>
                  <a:cubicBezTo>
                    <a:pt x="4176" y="650"/>
                    <a:pt x="4203" y="638"/>
                    <a:pt x="4224" y="614"/>
                  </a:cubicBezTo>
                  <a:cubicBezTo>
                    <a:pt x="4245" y="591"/>
                    <a:pt x="4255" y="561"/>
                    <a:pt x="4255" y="524"/>
                  </a:cubicBezTo>
                  <a:close/>
                  <a:moveTo>
                    <a:pt x="4464" y="691"/>
                  </a:moveTo>
                  <a:cubicBezTo>
                    <a:pt x="4404" y="691"/>
                    <a:pt x="4404" y="691"/>
                    <a:pt x="4404" y="691"/>
                  </a:cubicBezTo>
                  <a:cubicBezTo>
                    <a:pt x="4404" y="321"/>
                    <a:pt x="4404" y="321"/>
                    <a:pt x="4404" y="321"/>
                  </a:cubicBezTo>
                  <a:cubicBezTo>
                    <a:pt x="4464" y="321"/>
                    <a:pt x="4464" y="321"/>
                    <a:pt x="4464" y="321"/>
                  </a:cubicBezTo>
                  <a:lnTo>
                    <a:pt x="4464" y="691"/>
                  </a:lnTo>
                  <a:close/>
                  <a:moveTo>
                    <a:pt x="4896" y="505"/>
                  </a:moveTo>
                  <a:cubicBezTo>
                    <a:pt x="4896" y="564"/>
                    <a:pt x="4879" y="611"/>
                    <a:pt x="4846" y="647"/>
                  </a:cubicBezTo>
                  <a:cubicBezTo>
                    <a:pt x="4812" y="682"/>
                    <a:pt x="4767" y="700"/>
                    <a:pt x="4711" y="700"/>
                  </a:cubicBezTo>
                  <a:cubicBezTo>
                    <a:pt x="4656" y="700"/>
                    <a:pt x="4613" y="683"/>
                    <a:pt x="4580" y="648"/>
                  </a:cubicBezTo>
                  <a:cubicBezTo>
                    <a:pt x="4547" y="613"/>
                    <a:pt x="4531" y="567"/>
                    <a:pt x="4531" y="510"/>
                  </a:cubicBezTo>
                  <a:cubicBezTo>
                    <a:pt x="4531" y="449"/>
                    <a:pt x="4548" y="401"/>
                    <a:pt x="4581" y="365"/>
                  </a:cubicBezTo>
                  <a:cubicBezTo>
                    <a:pt x="4615" y="330"/>
                    <a:pt x="4661" y="312"/>
                    <a:pt x="4720" y="312"/>
                  </a:cubicBezTo>
                  <a:cubicBezTo>
                    <a:pt x="4775" y="312"/>
                    <a:pt x="4818" y="329"/>
                    <a:pt x="4849" y="363"/>
                  </a:cubicBezTo>
                  <a:cubicBezTo>
                    <a:pt x="4880" y="398"/>
                    <a:pt x="4896" y="445"/>
                    <a:pt x="4896" y="505"/>
                  </a:cubicBezTo>
                  <a:close/>
                  <a:moveTo>
                    <a:pt x="4835" y="507"/>
                  </a:moveTo>
                  <a:cubicBezTo>
                    <a:pt x="4835" y="460"/>
                    <a:pt x="4825" y="425"/>
                    <a:pt x="4804" y="400"/>
                  </a:cubicBezTo>
                  <a:cubicBezTo>
                    <a:pt x="4783" y="375"/>
                    <a:pt x="4754" y="363"/>
                    <a:pt x="4716" y="363"/>
                  </a:cubicBezTo>
                  <a:cubicBezTo>
                    <a:pt x="4677" y="363"/>
                    <a:pt x="4647" y="375"/>
                    <a:pt x="4625" y="401"/>
                  </a:cubicBezTo>
                  <a:cubicBezTo>
                    <a:pt x="4603" y="426"/>
                    <a:pt x="4592" y="462"/>
                    <a:pt x="4592" y="508"/>
                  </a:cubicBezTo>
                  <a:cubicBezTo>
                    <a:pt x="4592" y="553"/>
                    <a:pt x="4603" y="587"/>
                    <a:pt x="4625" y="612"/>
                  </a:cubicBezTo>
                  <a:cubicBezTo>
                    <a:pt x="4648" y="637"/>
                    <a:pt x="4678" y="650"/>
                    <a:pt x="4716" y="650"/>
                  </a:cubicBezTo>
                  <a:cubicBezTo>
                    <a:pt x="4754" y="650"/>
                    <a:pt x="4784" y="637"/>
                    <a:pt x="4804" y="613"/>
                  </a:cubicBezTo>
                  <a:cubicBezTo>
                    <a:pt x="4825" y="588"/>
                    <a:pt x="4835" y="553"/>
                    <a:pt x="4835" y="507"/>
                  </a:cubicBezTo>
                  <a:close/>
                  <a:moveTo>
                    <a:pt x="648" y="0"/>
                  </a:moveTo>
                  <a:cubicBezTo>
                    <a:pt x="305" y="343"/>
                    <a:pt x="305" y="343"/>
                    <a:pt x="305" y="343"/>
                  </a:cubicBezTo>
                  <a:cubicBezTo>
                    <a:pt x="86" y="173"/>
                    <a:pt x="86" y="173"/>
                    <a:pt x="86" y="173"/>
                  </a:cubicBezTo>
                  <a:cubicBezTo>
                    <a:pt x="0" y="216"/>
                    <a:pt x="0" y="216"/>
                    <a:pt x="0" y="216"/>
                  </a:cubicBezTo>
                  <a:cubicBezTo>
                    <a:pt x="0" y="648"/>
                    <a:pt x="0" y="648"/>
                    <a:pt x="0" y="648"/>
                  </a:cubicBezTo>
                  <a:cubicBezTo>
                    <a:pt x="86" y="691"/>
                    <a:pt x="86" y="691"/>
                    <a:pt x="86" y="691"/>
                  </a:cubicBezTo>
                  <a:cubicBezTo>
                    <a:pt x="305" y="521"/>
                    <a:pt x="305" y="521"/>
                    <a:pt x="305" y="521"/>
                  </a:cubicBezTo>
                  <a:cubicBezTo>
                    <a:pt x="648" y="864"/>
                    <a:pt x="648" y="864"/>
                    <a:pt x="648" y="864"/>
                  </a:cubicBezTo>
                  <a:cubicBezTo>
                    <a:pt x="865" y="778"/>
                    <a:pt x="865" y="778"/>
                    <a:pt x="865" y="778"/>
                  </a:cubicBezTo>
                  <a:cubicBezTo>
                    <a:pt x="865" y="86"/>
                    <a:pt x="865" y="86"/>
                    <a:pt x="865" y="86"/>
                  </a:cubicBezTo>
                  <a:lnTo>
                    <a:pt x="648" y="0"/>
                  </a:lnTo>
                  <a:close/>
                  <a:moveTo>
                    <a:pt x="86" y="562"/>
                  </a:moveTo>
                  <a:cubicBezTo>
                    <a:pt x="86" y="302"/>
                    <a:pt x="86" y="302"/>
                    <a:pt x="86" y="302"/>
                  </a:cubicBezTo>
                  <a:cubicBezTo>
                    <a:pt x="216" y="432"/>
                    <a:pt x="216" y="432"/>
                    <a:pt x="216" y="432"/>
                  </a:cubicBezTo>
                  <a:lnTo>
                    <a:pt x="86" y="562"/>
                  </a:lnTo>
                  <a:close/>
                  <a:moveTo>
                    <a:pt x="420" y="432"/>
                  </a:moveTo>
                  <a:cubicBezTo>
                    <a:pt x="648" y="254"/>
                    <a:pt x="648" y="254"/>
                    <a:pt x="648" y="254"/>
                  </a:cubicBezTo>
                  <a:cubicBezTo>
                    <a:pt x="648" y="610"/>
                    <a:pt x="648" y="610"/>
                    <a:pt x="648" y="610"/>
                  </a:cubicBezTo>
                  <a:lnTo>
                    <a:pt x="420" y="43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90" name="Group 89"/>
          <p:cNvGrpSpPr/>
          <p:nvPr/>
        </p:nvGrpSpPr>
        <p:grpSpPr>
          <a:xfrm>
            <a:off x="9237345" y="3250043"/>
            <a:ext cx="2926080" cy="3273552"/>
            <a:chOff x="9237345" y="3250043"/>
            <a:chExt cx="2926080" cy="3273552"/>
          </a:xfrm>
        </p:grpSpPr>
        <p:sp>
          <p:nvSpPr>
            <p:cNvPr id="79" name="Rectangle 78"/>
            <p:cNvSpPr/>
            <p:nvPr/>
          </p:nvSpPr>
          <p:spPr bwMode="auto">
            <a:xfrm>
              <a:off x="9237345" y="3250043"/>
              <a:ext cx="2926080" cy="3273552"/>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Development </a:t>
              </a:r>
              <a:br>
                <a:rPr lang="en-US" sz="2800" dirty="0">
                  <a:gradFill>
                    <a:gsLst>
                      <a:gs pos="40594">
                        <a:schemeClr val="accent2"/>
                      </a:gs>
                      <a:gs pos="55000">
                        <a:schemeClr val="accent2"/>
                      </a:gs>
                    </a:gsLst>
                    <a:lin ang="5400000" scaled="0"/>
                  </a:gradFill>
                  <a:latin typeface="+mj-lt"/>
                </a:rPr>
              </a:br>
              <a:r>
                <a:rPr lang="en-US" sz="2800" dirty="0">
                  <a:gradFill>
                    <a:gsLst>
                      <a:gs pos="40594">
                        <a:schemeClr val="accent2"/>
                      </a:gs>
                      <a:gs pos="55000">
                        <a:schemeClr val="accent2"/>
                      </a:gs>
                    </a:gsLst>
                    <a:lin ang="5400000" scaled="0"/>
                  </a:gradFill>
                  <a:latin typeface="+mj-lt"/>
                </a:rPr>
                <a:t>frameworks </a:t>
              </a:r>
              <a:br>
                <a:rPr lang="en-US" sz="2800" dirty="0">
                  <a:gradFill>
                    <a:gsLst>
                      <a:gs pos="40594">
                        <a:schemeClr val="accent2"/>
                      </a:gs>
                      <a:gs pos="55000">
                        <a:schemeClr val="accent2"/>
                      </a:gs>
                    </a:gsLst>
                    <a:lin ang="5400000" scaled="0"/>
                  </a:gradFill>
                  <a:latin typeface="+mj-lt"/>
                </a:rPr>
              </a:br>
              <a:r>
                <a:rPr lang="en-US" sz="2800" dirty="0">
                  <a:gradFill>
                    <a:gsLst>
                      <a:gs pos="40594">
                        <a:schemeClr val="accent2"/>
                      </a:gs>
                      <a:gs pos="55000">
                        <a:schemeClr val="accent2"/>
                      </a:gs>
                    </a:gsLst>
                    <a:lin ang="5400000" scaled="0"/>
                  </a:gradFill>
                  <a:latin typeface="+mj-lt"/>
                </a:rPr>
                <a:t>and languages</a:t>
              </a:r>
            </a:p>
          </p:txBody>
        </p:sp>
        <p:sp>
          <p:nvSpPr>
            <p:cNvPr id="83" name="TextBox 82"/>
            <p:cNvSpPr txBox="1"/>
            <p:nvPr/>
          </p:nvSpPr>
          <p:spPr>
            <a:xfrm>
              <a:off x="9237345" y="4614354"/>
              <a:ext cx="1098439" cy="1909241"/>
            </a:xfrm>
            <a:prstGeom prst="rect">
              <a:avLst/>
            </a:prstGeom>
            <a:noFill/>
          </p:spPr>
          <p:txBody>
            <a:bodyPr wrap="square" lIns="182880" tIns="146304" rIns="182880" bIns="146304" rtlCol="0">
              <a:spAutoFit/>
            </a:bodyPr>
            <a:lstStyle/>
            <a:p>
              <a:pPr>
                <a:lnSpc>
                  <a:spcPct val="90000"/>
                </a:lnSpc>
                <a:spcBef>
                  <a:spcPts val="400"/>
                </a:spcBef>
              </a:pPr>
              <a:r>
                <a:rPr lang="en-US" sz="1600" dirty="0">
                  <a:gradFill>
                    <a:gsLst>
                      <a:gs pos="2917">
                        <a:schemeClr val="tx1"/>
                      </a:gs>
                      <a:gs pos="30000">
                        <a:schemeClr val="tx1"/>
                      </a:gs>
                    </a:gsLst>
                    <a:lin ang="5400000" scaled="0"/>
                  </a:gradFill>
                </a:rPr>
                <a:t>PHP</a:t>
              </a:r>
            </a:p>
            <a:p>
              <a:pPr>
                <a:lnSpc>
                  <a:spcPct val="90000"/>
                </a:lnSpc>
                <a:spcBef>
                  <a:spcPts val="400"/>
                </a:spcBef>
              </a:pPr>
              <a:r>
                <a:rPr lang="en-US" sz="1600" dirty="0">
                  <a:gradFill>
                    <a:gsLst>
                      <a:gs pos="2917">
                        <a:schemeClr val="tx1"/>
                      </a:gs>
                      <a:gs pos="30000">
                        <a:schemeClr val="tx1"/>
                      </a:gs>
                    </a:gsLst>
                    <a:lin ang="5400000" scaled="0"/>
                  </a:gradFill>
                </a:rPr>
                <a:t>Python</a:t>
              </a:r>
            </a:p>
            <a:p>
              <a:pPr>
                <a:lnSpc>
                  <a:spcPct val="90000"/>
                </a:lnSpc>
                <a:spcBef>
                  <a:spcPts val="400"/>
                </a:spcBef>
              </a:pPr>
              <a:r>
                <a:rPr lang="en-US" sz="1600" dirty="0">
                  <a:gradFill>
                    <a:gsLst>
                      <a:gs pos="2917">
                        <a:schemeClr val="tx1"/>
                      </a:gs>
                      <a:gs pos="30000">
                        <a:schemeClr val="tx1"/>
                      </a:gs>
                    </a:gsLst>
                    <a:lin ang="5400000" scaled="0"/>
                  </a:gradFill>
                </a:rPr>
                <a:t>Win32</a:t>
              </a:r>
            </a:p>
            <a:p>
              <a:pPr>
                <a:lnSpc>
                  <a:spcPct val="90000"/>
                </a:lnSpc>
                <a:spcBef>
                  <a:spcPts val="400"/>
                </a:spcBef>
              </a:pPr>
              <a:r>
                <a:rPr lang="en-US" sz="1600" dirty="0">
                  <a:gradFill>
                    <a:gsLst>
                      <a:gs pos="2917">
                        <a:schemeClr val="tx1"/>
                      </a:gs>
                      <a:gs pos="30000">
                        <a:schemeClr val="tx1"/>
                      </a:gs>
                    </a:gsLst>
                    <a:lin ang="5400000" scaled="0"/>
                  </a:gradFill>
                </a:rPr>
                <a:t>Ruby</a:t>
              </a:r>
            </a:p>
            <a:p>
              <a:pPr>
                <a:lnSpc>
                  <a:spcPct val="90000"/>
                </a:lnSpc>
                <a:spcBef>
                  <a:spcPts val="400"/>
                </a:spcBef>
              </a:pPr>
              <a:r>
                <a:rPr lang="en-US" sz="1600" dirty="0">
                  <a:gradFill>
                    <a:gsLst>
                      <a:gs pos="2917">
                        <a:schemeClr val="tx1"/>
                      </a:gs>
                      <a:gs pos="30000">
                        <a:schemeClr val="tx1"/>
                      </a:gs>
                    </a:gsLst>
                    <a:lin ang="5400000" scaled="0"/>
                  </a:gradFill>
                </a:rPr>
                <a:t>Go</a:t>
              </a:r>
            </a:p>
            <a:p>
              <a:pPr>
                <a:lnSpc>
                  <a:spcPct val="90000"/>
                </a:lnSpc>
                <a:spcBef>
                  <a:spcPts val="400"/>
                </a:spcBef>
              </a:pPr>
              <a:r>
                <a:rPr lang="en-US" sz="1600" dirty="0">
                  <a:gradFill>
                    <a:gsLst>
                      <a:gs pos="2917">
                        <a:schemeClr val="tx1"/>
                      </a:gs>
                      <a:gs pos="30000">
                        <a:schemeClr val="tx1"/>
                      </a:gs>
                    </a:gsLst>
                    <a:lin ang="5400000" scaled="0"/>
                  </a:gradFill>
                </a:rPr>
                <a:t>.NET</a:t>
              </a:r>
            </a:p>
          </p:txBody>
        </p:sp>
        <p:sp>
          <p:nvSpPr>
            <p:cNvPr id="84" name="TextBox 83"/>
            <p:cNvSpPr txBox="1"/>
            <p:nvPr/>
          </p:nvSpPr>
          <p:spPr>
            <a:xfrm>
              <a:off x="10464406" y="4614354"/>
              <a:ext cx="1234953" cy="1608646"/>
            </a:xfrm>
            <a:prstGeom prst="rect">
              <a:avLst/>
            </a:prstGeom>
            <a:noFill/>
          </p:spPr>
          <p:txBody>
            <a:bodyPr wrap="none" lIns="182880" tIns="146304" rIns="182880" bIns="146304" rtlCol="0">
              <a:spAutoFit/>
            </a:bodyPr>
            <a:lstStyle/>
            <a:p>
              <a:pPr>
                <a:lnSpc>
                  <a:spcPct val="90000"/>
                </a:lnSpc>
                <a:spcBef>
                  <a:spcPts val="400"/>
                </a:spcBef>
              </a:pPr>
              <a:r>
                <a:rPr lang="en-US" sz="1600" dirty="0">
                  <a:gradFill>
                    <a:gsLst>
                      <a:gs pos="2917">
                        <a:schemeClr val="tx1"/>
                      </a:gs>
                      <a:gs pos="30000">
                        <a:schemeClr val="tx1"/>
                      </a:gs>
                    </a:gsLst>
                    <a:lin ang="5400000" scaled="0"/>
                  </a:gradFill>
                </a:rPr>
                <a:t>Node</a:t>
              </a:r>
            </a:p>
            <a:p>
              <a:pPr>
                <a:lnSpc>
                  <a:spcPct val="90000"/>
                </a:lnSpc>
                <a:spcBef>
                  <a:spcPts val="400"/>
                </a:spcBef>
              </a:pPr>
              <a:r>
                <a:rPr lang="en-US" sz="1600" dirty="0">
                  <a:gradFill>
                    <a:gsLst>
                      <a:gs pos="2917">
                        <a:schemeClr val="tx1"/>
                      </a:gs>
                      <a:gs pos="30000">
                        <a:schemeClr val="tx1"/>
                      </a:gs>
                    </a:gsLst>
                    <a:lin ang="5400000" scaled="0"/>
                  </a:gradFill>
                </a:rPr>
                <a:t>Java</a:t>
              </a:r>
            </a:p>
            <a:p>
              <a:pPr>
                <a:lnSpc>
                  <a:spcPct val="90000"/>
                </a:lnSpc>
                <a:spcBef>
                  <a:spcPts val="400"/>
                </a:spcBef>
              </a:pPr>
              <a:r>
                <a:rPr lang="en-US" sz="1600" dirty="0" err="1">
                  <a:gradFill>
                    <a:gsLst>
                      <a:gs pos="2917">
                        <a:schemeClr val="tx1"/>
                      </a:gs>
                      <a:gs pos="30000">
                        <a:schemeClr val="tx1"/>
                      </a:gs>
                    </a:gsLst>
                    <a:lin ang="5400000" scaled="0"/>
                  </a:gradFill>
                </a:rPr>
                <a:t>Javascript</a:t>
              </a:r>
              <a:endParaRPr lang="en-US" sz="1600" dirty="0">
                <a:gradFill>
                  <a:gsLst>
                    <a:gs pos="2917">
                      <a:schemeClr val="tx1"/>
                    </a:gs>
                    <a:gs pos="30000">
                      <a:schemeClr val="tx1"/>
                    </a:gs>
                  </a:gsLst>
                  <a:lin ang="5400000" scaled="0"/>
                </a:gradFill>
              </a:endParaRPr>
            </a:p>
            <a:p>
              <a:pPr>
                <a:lnSpc>
                  <a:spcPct val="90000"/>
                </a:lnSpc>
                <a:spcBef>
                  <a:spcPts val="400"/>
                </a:spcBef>
              </a:pPr>
              <a:r>
                <a:rPr lang="en-US" sz="1600" dirty="0">
                  <a:gradFill>
                    <a:gsLst>
                      <a:gs pos="2917">
                        <a:schemeClr val="tx1"/>
                      </a:gs>
                      <a:gs pos="30000">
                        <a:schemeClr val="tx1"/>
                      </a:gs>
                    </a:gsLst>
                    <a:lin ang="5400000" scaled="0"/>
                  </a:gradFill>
                </a:rPr>
                <a:t>C++</a:t>
              </a:r>
            </a:p>
            <a:p>
              <a:pPr>
                <a:lnSpc>
                  <a:spcPct val="90000"/>
                </a:lnSpc>
                <a:spcBef>
                  <a:spcPts val="400"/>
                </a:spcBef>
              </a:pPr>
              <a:r>
                <a:rPr lang="en-US" sz="1600" dirty="0">
                  <a:gradFill>
                    <a:gsLst>
                      <a:gs pos="2917">
                        <a:schemeClr val="tx1"/>
                      </a:gs>
                      <a:gs pos="30000">
                        <a:schemeClr val="tx1"/>
                      </a:gs>
                    </a:gsLst>
                    <a:lin ang="5400000" scaled="0"/>
                  </a:gradFill>
                </a:rPr>
                <a:t>Perl</a:t>
              </a:r>
            </a:p>
          </p:txBody>
        </p:sp>
      </p:grpSp>
      <p:grpSp>
        <p:nvGrpSpPr>
          <p:cNvPr id="91" name="Group 90"/>
          <p:cNvGrpSpPr/>
          <p:nvPr/>
        </p:nvGrpSpPr>
        <p:grpSpPr>
          <a:xfrm>
            <a:off x="6219825" y="1569499"/>
            <a:ext cx="5943600" cy="1591056"/>
            <a:chOff x="6219825" y="1569499"/>
            <a:chExt cx="5943600" cy="1591056"/>
          </a:xfrm>
        </p:grpSpPr>
        <p:sp>
          <p:nvSpPr>
            <p:cNvPr id="77" name="Rectangle 76"/>
            <p:cNvSpPr/>
            <p:nvPr/>
          </p:nvSpPr>
          <p:spPr bwMode="auto">
            <a:xfrm>
              <a:off x="6219825" y="1569499"/>
              <a:ext cx="5943600" cy="1591056"/>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2800" dirty="0">
                  <a:gradFill>
                    <a:gsLst>
                      <a:gs pos="40594">
                        <a:schemeClr val="accent2"/>
                      </a:gs>
                      <a:gs pos="55000">
                        <a:schemeClr val="accent2"/>
                      </a:gs>
                    </a:gsLst>
                    <a:lin ang="5400000" scaled="0"/>
                  </a:gradFill>
                  <a:latin typeface="+mj-lt"/>
                </a:rPr>
                <a:t>Service </a:t>
              </a:r>
              <a:br>
                <a:rPr lang="en-US" sz="2800" dirty="0">
                  <a:gradFill>
                    <a:gsLst>
                      <a:gs pos="40594">
                        <a:schemeClr val="accent2"/>
                      </a:gs>
                      <a:gs pos="55000">
                        <a:schemeClr val="accent2"/>
                      </a:gs>
                    </a:gsLst>
                    <a:lin ang="5400000" scaled="0"/>
                  </a:gradFill>
                  <a:latin typeface="+mj-lt"/>
                </a:rPr>
              </a:br>
              <a:r>
                <a:rPr lang="en-US" sz="2800" dirty="0">
                  <a:gradFill>
                    <a:gsLst>
                      <a:gs pos="40594">
                        <a:schemeClr val="accent2"/>
                      </a:gs>
                      <a:gs pos="55000">
                        <a:schemeClr val="accent2"/>
                      </a:gs>
                    </a:gsLst>
                    <a:lin ang="5400000" scaled="0"/>
                  </a:gradFill>
                  <a:latin typeface="+mj-lt"/>
                </a:rPr>
                <a:t>Fabric</a:t>
              </a:r>
            </a:p>
          </p:txBody>
        </p:sp>
        <p:pic>
          <p:nvPicPr>
            <p:cNvPr id="85" name="Picture 84"/>
            <p:cNvPicPr>
              <a:picLocks noChangeAspect="1"/>
            </p:cNvPicPr>
            <p:nvPr/>
          </p:nvPicPr>
          <p:blipFill rotWithShape="1">
            <a:blip r:embed="rId3"/>
            <a:srcRect l="2279" t="21808" r="1610" b="5511"/>
            <a:stretch/>
          </p:blipFill>
          <p:spPr>
            <a:xfrm>
              <a:off x="7695565" y="1737415"/>
              <a:ext cx="4309764" cy="1255224"/>
            </a:xfrm>
            <a:prstGeom prst="rect">
              <a:avLst/>
            </a:prstGeom>
          </p:spPr>
        </p:pic>
      </p:grpSp>
    </p:spTree>
    <p:extLst>
      <p:ext uri="{BB962C8B-B14F-4D97-AF65-F5344CB8AC3E}">
        <p14:creationId xmlns:p14="http://schemas.microsoft.com/office/powerpoint/2010/main" val="20338041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ppt_x"/>
                                          </p:val>
                                        </p:tav>
                                        <p:tav tm="100000">
                                          <p:val>
                                            <p:strVal val="#ppt_x"/>
                                          </p:val>
                                        </p:tav>
                                      </p:tavLst>
                                    </p:anim>
                                    <p:anim calcmode="lin" valueType="num">
                                      <p:cBhvr additive="base">
                                        <p:cTn id="8" dur="500" fill="hold"/>
                                        <p:tgtEl>
                                          <p:spTgt spid="8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500" fill="hold"/>
                                        <p:tgtEl>
                                          <p:spTgt spid="87"/>
                                        </p:tgtEl>
                                        <p:attrNameLst>
                                          <p:attrName>ppt_x</p:attrName>
                                        </p:attrNameLst>
                                      </p:cBhvr>
                                      <p:tavLst>
                                        <p:tav tm="0">
                                          <p:val>
                                            <p:strVal val="#ppt_x"/>
                                          </p:val>
                                        </p:tav>
                                        <p:tav tm="100000">
                                          <p:val>
                                            <p:strVal val="#ppt_x"/>
                                          </p:val>
                                        </p:tav>
                                      </p:tavLst>
                                    </p:anim>
                                    <p:anim calcmode="lin" valueType="num">
                                      <p:cBhvr additive="base">
                                        <p:cTn id="12" dur="500" fill="hold"/>
                                        <p:tgtEl>
                                          <p:spTgt spid="87"/>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88"/>
                                        </p:tgtEl>
                                        <p:attrNameLst>
                                          <p:attrName>style.visibility</p:attrName>
                                        </p:attrNameLst>
                                      </p:cBhvr>
                                      <p:to>
                                        <p:strVal val="visible"/>
                                      </p:to>
                                    </p:set>
                                    <p:anim calcmode="lin" valueType="num">
                                      <p:cBhvr additive="base">
                                        <p:cTn id="15" dur="500" fill="hold"/>
                                        <p:tgtEl>
                                          <p:spTgt spid="88"/>
                                        </p:tgtEl>
                                        <p:attrNameLst>
                                          <p:attrName>ppt_x</p:attrName>
                                        </p:attrNameLst>
                                      </p:cBhvr>
                                      <p:tavLst>
                                        <p:tav tm="0">
                                          <p:val>
                                            <p:strVal val="#ppt_x"/>
                                          </p:val>
                                        </p:tav>
                                        <p:tav tm="100000">
                                          <p:val>
                                            <p:strVal val="#ppt_x"/>
                                          </p:val>
                                        </p:tav>
                                      </p:tavLst>
                                    </p:anim>
                                    <p:anim calcmode="lin" valueType="num">
                                      <p:cBhvr additive="base">
                                        <p:cTn id="16" dur="5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91"/>
                                        </p:tgtEl>
                                        <p:attrNameLst>
                                          <p:attrName>style.visibility</p:attrName>
                                        </p:attrNameLst>
                                      </p:cBhvr>
                                      <p:to>
                                        <p:strVal val="visible"/>
                                      </p:to>
                                    </p:set>
                                    <p:anim calcmode="lin" valueType="num">
                                      <p:cBhvr additive="base">
                                        <p:cTn id="19" dur="500" fill="hold"/>
                                        <p:tgtEl>
                                          <p:spTgt spid="91"/>
                                        </p:tgtEl>
                                        <p:attrNameLst>
                                          <p:attrName>ppt_x</p:attrName>
                                        </p:attrNameLst>
                                      </p:cBhvr>
                                      <p:tavLst>
                                        <p:tav tm="0">
                                          <p:val>
                                            <p:strVal val="#ppt_x"/>
                                          </p:val>
                                        </p:tav>
                                        <p:tav tm="100000">
                                          <p:val>
                                            <p:strVal val="#ppt_x"/>
                                          </p:val>
                                        </p:tav>
                                      </p:tavLst>
                                    </p:anim>
                                    <p:anim calcmode="lin" valueType="num">
                                      <p:cBhvr additive="base">
                                        <p:cTn id="20" dur="500" fill="hold"/>
                                        <p:tgtEl>
                                          <p:spTgt spid="91"/>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89"/>
                                        </p:tgtEl>
                                        <p:attrNameLst>
                                          <p:attrName>style.visibility</p:attrName>
                                        </p:attrNameLst>
                                      </p:cBhvr>
                                      <p:to>
                                        <p:strVal val="visible"/>
                                      </p:to>
                                    </p:set>
                                    <p:anim calcmode="lin" valueType="num">
                                      <p:cBhvr additive="base">
                                        <p:cTn id="23" dur="500" fill="hold"/>
                                        <p:tgtEl>
                                          <p:spTgt spid="89"/>
                                        </p:tgtEl>
                                        <p:attrNameLst>
                                          <p:attrName>ppt_x</p:attrName>
                                        </p:attrNameLst>
                                      </p:cBhvr>
                                      <p:tavLst>
                                        <p:tav tm="0">
                                          <p:val>
                                            <p:strVal val="#ppt_x"/>
                                          </p:val>
                                        </p:tav>
                                        <p:tav tm="100000">
                                          <p:val>
                                            <p:strVal val="#ppt_x"/>
                                          </p:val>
                                        </p:tav>
                                      </p:tavLst>
                                    </p:anim>
                                    <p:anim calcmode="lin" valueType="num">
                                      <p:cBhvr additive="base">
                                        <p:cTn id="24" dur="500" fill="hold"/>
                                        <p:tgtEl>
                                          <p:spTgt spid="89"/>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90"/>
                                        </p:tgtEl>
                                        <p:attrNameLst>
                                          <p:attrName>style.visibility</p:attrName>
                                        </p:attrNameLst>
                                      </p:cBhvr>
                                      <p:to>
                                        <p:strVal val="visible"/>
                                      </p:to>
                                    </p:set>
                                    <p:anim calcmode="lin" valueType="num">
                                      <p:cBhvr additive="base">
                                        <p:cTn id="27" dur="500" fill="hold"/>
                                        <p:tgtEl>
                                          <p:spTgt spid="90"/>
                                        </p:tgtEl>
                                        <p:attrNameLst>
                                          <p:attrName>ppt_x</p:attrName>
                                        </p:attrNameLst>
                                      </p:cBhvr>
                                      <p:tavLst>
                                        <p:tav tm="0">
                                          <p:val>
                                            <p:strVal val="#ppt_x"/>
                                          </p:val>
                                        </p:tav>
                                        <p:tav tm="100000">
                                          <p:val>
                                            <p:strVal val="#ppt_x"/>
                                          </p:val>
                                        </p:tav>
                                      </p:tavLst>
                                    </p:anim>
                                    <p:anim calcmode="lin" valueType="num">
                                      <p:cBhvr additive="base">
                                        <p:cTn id="28"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(6)</a:t>
            </a:r>
            <a:br>
              <a:rPr lang="en-US" sz="7200" dirty="0"/>
            </a:br>
            <a:r>
              <a:rPr lang="en-US" sz="5400" spc="-30" dirty="0"/>
              <a:t>Nano Server</a:t>
            </a:r>
          </a:p>
        </p:txBody>
      </p:sp>
    </p:spTree>
    <p:extLst>
      <p:ext uri="{BB962C8B-B14F-4D97-AF65-F5344CB8AC3E}">
        <p14:creationId xmlns:p14="http://schemas.microsoft.com/office/powerpoint/2010/main" val="2032591921"/>
      </p:ext>
    </p:extLst>
  </p:cSld>
  <p:clrMapOvr>
    <a:masterClrMapping/>
  </p:clrMapOvr>
  <p:transition spd="slow">
    <p:cover/>
  </p:transition>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1" name="Group 30"/>
          <p:cNvGrpSpPr/>
          <p:nvPr/>
        </p:nvGrpSpPr>
        <p:grpSpPr>
          <a:xfrm>
            <a:off x="274638" y="1280420"/>
            <a:ext cx="11888787" cy="757870"/>
            <a:chOff x="274638" y="1211264"/>
            <a:chExt cx="11888787" cy="757870"/>
          </a:xfrm>
        </p:grpSpPr>
        <p:sp>
          <p:nvSpPr>
            <p:cNvPr id="65" name="Rectangle 64"/>
            <p:cNvSpPr/>
            <p:nvPr/>
          </p:nvSpPr>
          <p:spPr bwMode="auto">
            <a:xfrm>
              <a:off x="274638" y="1211264"/>
              <a:ext cx="11888787"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30" name="Group 29"/>
            <p:cNvGrpSpPr/>
            <p:nvPr/>
          </p:nvGrpSpPr>
          <p:grpSpPr>
            <a:xfrm>
              <a:off x="491977" y="1375714"/>
              <a:ext cx="428469" cy="428971"/>
              <a:chOff x="9418638" y="-112713"/>
              <a:chExt cx="1355725" cy="1357313"/>
            </a:xfrm>
            <a:solidFill>
              <a:schemeClr val="accent2"/>
            </a:solidFill>
          </p:grpSpPr>
          <p:sp>
            <p:nvSpPr>
              <p:cNvPr id="23" name="Freeform 11"/>
              <p:cNvSpPr>
                <a:spLocks noEditPoints="1"/>
              </p:cNvSpPr>
              <p:nvPr/>
            </p:nvSpPr>
            <p:spPr bwMode="auto">
              <a:xfrm>
                <a:off x="9418638" y="-112713"/>
                <a:ext cx="1355725" cy="1357313"/>
              </a:xfrm>
              <a:custGeom>
                <a:avLst/>
                <a:gdLst>
                  <a:gd name="T0" fmla="*/ 1895 w 2120"/>
                  <a:gd name="T1" fmla="*/ 415 h 2120"/>
                  <a:gd name="T2" fmla="*/ 1054 w 2120"/>
                  <a:gd name="T3" fmla="*/ 0 h 2120"/>
                  <a:gd name="T4" fmla="*/ 409 w 2120"/>
                  <a:gd name="T5" fmla="*/ 225 h 2120"/>
                  <a:gd name="T6" fmla="*/ 0 w 2120"/>
                  <a:gd name="T7" fmla="*/ 1066 h 2120"/>
                  <a:gd name="T8" fmla="*/ 219 w 2120"/>
                  <a:gd name="T9" fmla="*/ 1712 h 2120"/>
                  <a:gd name="T10" fmla="*/ 1060 w 2120"/>
                  <a:gd name="T11" fmla="*/ 2120 h 2120"/>
                  <a:gd name="T12" fmla="*/ 1060 w 2120"/>
                  <a:gd name="T13" fmla="*/ 2120 h 2120"/>
                  <a:gd name="T14" fmla="*/ 1706 w 2120"/>
                  <a:gd name="T15" fmla="*/ 1901 h 2120"/>
                  <a:gd name="T16" fmla="*/ 2120 w 2120"/>
                  <a:gd name="T17" fmla="*/ 1060 h 2120"/>
                  <a:gd name="T18" fmla="*/ 1895 w 2120"/>
                  <a:gd name="T19" fmla="*/ 415 h 2120"/>
                  <a:gd name="T20" fmla="*/ 1759 w 2120"/>
                  <a:gd name="T21" fmla="*/ 1244 h 2120"/>
                  <a:gd name="T22" fmla="*/ 1724 w 2120"/>
                  <a:gd name="T23" fmla="*/ 1279 h 2120"/>
                  <a:gd name="T24" fmla="*/ 1682 w 2120"/>
                  <a:gd name="T25" fmla="*/ 1303 h 2120"/>
                  <a:gd name="T26" fmla="*/ 1795 w 2120"/>
                  <a:gd name="T27" fmla="*/ 1593 h 2120"/>
                  <a:gd name="T28" fmla="*/ 1611 w 2120"/>
                  <a:gd name="T29" fmla="*/ 1777 h 2120"/>
                  <a:gd name="T30" fmla="*/ 1161 w 2120"/>
                  <a:gd name="T31" fmla="*/ 1961 h 2120"/>
                  <a:gd name="T32" fmla="*/ 1042 w 2120"/>
                  <a:gd name="T33" fmla="*/ 1771 h 2120"/>
                  <a:gd name="T34" fmla="*/ 960 w 2120"/>
                  <a:gd name="T35" fmla="*/ 1807 h 2120"/>
                  <a:gd name="T36" fmla="*/ 1048 w 2120"/>
                  <a:gd name="T37" fmla="*/ 1966 h 2120"/>
                  <a:gd name="T38" fmla="*/ 456 w 2120"/>
                  <a:gd name="T39" fmla="*/ 1741 h 2120"/>
                  <a:gd name="T40" fmla="*/ 462 w 2120"/>
                  <a:gd name="T41" fmla="*/ 1741 h 2120"/>
                  <a:gd name="T42" fmla="*/ 723 w 2120"/>
                  <a:gd name="T43" fmla="*/ 1706 h 2120"/>
                  <a:gd name="T44" fmla="*/ 693 w 2120"/>
                  <a:gd name="T45" fmla="*/ 1611 h 2120"/>
                  <a:gd name="T46" fmla="*/ 462 w 2120"/>
                  <a:gd name="T47" fmla="*/ 1647 h 2120"/>
                  <a:gd name="T48" fmla="*/ 355 w 2120"/>
                  <a:gd name="T49" fmla="*/ 1635 h 2120"/>
                  <a:gd name="T50" fmla="*/ 344 w 2120"/>
                  <a:gd name="T51" fmla="*/ 1617 h 2120"/>
                  <a:gd name="T52" fmla="*/ 154 w 2120"/>
                  <a:gd name="T53" fmla="*/ 1066 h 2120"/>
                  <a:gd name="T54" fmla="*/ 255 w 2120"/>
                  <a:gd name="T55" fmla="*/ 652 h 2120"/>
                  <a:gd name="T56" fmla="*/ 486 w 2120"/>
                  <a:gd name="T57" fmla="*/ 604 h 2120"/>
                  <a:gd name="T58" fmla="*/ 622 w 2120"/>
                  <a:gd name="T59" fmla="*/ 616 h 2120"/>
                  <a:gd name="T60" fmla="*/ 646 w 2120"/>
                  <a:gd name="T61" fmla="*/ 521 h 2120"/>
                  <a:gd name="T62" fmla="*/ 486 w 2120"/>
                  <a:gd name="T63" fmla="*/ 509 h 2120"/>
                  <a:gd name="T64" fmla="*/ 326 w 2120"/>
                  <a:gd name="T65" fmla="*/ 527 h 2120"/>
                  <a:gd name="T66" fmla="*/ 503 w 2120"/>
                  <a:gd name="T67" fmla="*/ 344 h 2120"/>
                  <a:gd name="T68" fmla="*/ 989 w 2120"/>
                  <a:gd name="T69" fmla="*/ 160 h 2120"/>
                  <a:gd name="T70" fmla="*/ 865 w 2120"/>
                  <a:gd name="T71" fmla="*/ 403 h 2120"/>
                  <a:gd name="T72" fmla="*/ 960 w 2120"/>
                  <a:gd name="T73" fmla="*/ 426 h 2120"/>
                  <a:gd name="T74" fmla="*/ 1108 w 2120"/>
                  <a:gd name="T75" fmla="*/ 160 h 2120"/>
                  <a:gd name="T76" fmla="*/ 1777 w 2120"/>
                  <a:gd name="T77" fmla="*/ 509 h 2120"/>
                  <a:gd name="T78" fmla="*/ 1801 w 2120"/>
                  <a:gd name="T79" fmla="*/ 545 h 2120"/>
                  <a:gd name="T80" fmla="*/ 1676 w 2120"/>
                  <a:gd name="T81" fmla="*/ 900 h 2120"/>
                  <a:gd name="T82" fmla="*/ 1753 w 2120"/>
                  <a:gd name="T83" fmla="*/ 954 h 2120"/>
                  <a:gd name="T84" fmla="*/ 1878 w 2120"/>
                  <a:gd name="T85" fmla="*/ 675 h 2120"/>
                  <a:gd name="T86" fmla="*/ 1966 w 2120"/>
                  <a:gd name="T87" fmla="*/ 1060 h 2120"/>
                  <a:gd name="T88" fmla="*/ 1866 w 2120"/>
                  <a:gd name="T89" fmla="*/ 1469 h 2120"/>
                  <a:gd name="T90" fmla="*/ 1759 w 2120"/>
                  <a:gd name="T91" fmla="*/ 1244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0" h="2120">
                    <a:moveTo>
                      <a:pt x="1895" y="415"/>
                    </a:moveTo>
                    <a:cubicBezTo>
                      <a:pt x="1688" y="142"/>
                      <a:pt x="1374" y="0"/>
                      <a:pt x="1054" y="0"/>
                    </a:cubicBezTo>
                    <a:cubicBezTo>
                      <a:pt x="829" y="0"/>
                      <a:pt x="604" y="77"/>
                      <a:pt x="409" y="225"/>
                    </a:cubicBezTo>
                    <a:cubicBezTo>
                      <a:pt x="136" y="432"/>
                      <a:pt x="0" y="746"/>
                      <a:pt x="0" y="1066"/>
                    </a:cubicBezTo>
                    <a:cubicBezTo>
                      <a:pt x="0" y="1291"/>
                      <a:pt x="71" y="1516"/>
                      <a:pt x="219" y="1712"/>
                    </a:cubicBezTo>
                    <a:cubicBezTo>
                      <a:pt x="426" y="1984"/>
                      <a:pt x="740" y="2120"/>
                      <a:pt x="1060" y="2120"/>
                    </a:cubicBezTo>
                    <a:cubicBezTo>
                      <a:pt x="1060" y="2120"/>
                      <a:pt x="1060" y="2120"/>
                      <a:pt x="1060" y="2120"/>
                    </a:cubicBezTo>
                    <a:cubicBezTo>
                      <a:pt x="1285" y="2120"/>
                      <a:pt x="1516" y="2049"/>
                      <a:pt x="1706" y="1901"/>
                    </a:cubicBezTo>
                    <a:cubicBezTo>
                      <a:pt x="1978" y="1694"/>
                      <a:pt x="2120" y="1380"/>
                      <a:pt x="2120" y="1060"/>
                    </a:cubicBezTo>
                    <a:cubicBezTo>
                      <a:pt x="2120" y="835"/>
                      <a:pt x="2043" y="604"/>
                      <a:pt x="1895" y="415"/>
                    </a:cubicBezTo>
                    <a:close/>
                    <a:moveTo>
                      <a:pt x="1759" y="1244"/>
                    </a:moveTo>
                    <a:cubicBezTo>
                      <a:pt x="1747" y="1256"/>
                      <a:pt x="1735" y="1268"/>
                      <a:pt x="1724" y="1279"/>
                    </a:cubicBezTo>
                    <a:cubicBezTo>
                      <a:pt x="1712" y="1291"/>
                      <a:pt x="1694" y="1297"/>
                      <a:pt x="1682" y="1303"/>
                    </a:cubicBezTo>
                    <a:cubicBezTo>
                      <a:pt x="1747" y="1404"/>
                      <a:pt x="1789" y="1504"/>
                      <a:pt x="1795" y="1593"/>
                    </a:cubicBezTo>
                    <a:cubicBezTo>
                      <a:pt x="1741" y="1658"/>
                      <a:pt x="1682" y="1724"/>
                      <a:pt x="1611" y="1777"/>
                    </a:cubicBezTo>
                    <a:cubicBezTo>
                      <a:pt x="1475" y="1884"/>
                      <a:pt x="1321" y="1943"/>
                      <a:pt x="1161" y="1961"/>
                    </a:cubicBezTo>
                    <a:cubicBezTo>
                      <a:pt x="1119" y="1901"/>
                      <a:pt x="1078" y="1836"/>
                      <a:pt x="1042" y="1771"/>
                    </a:cubicBezTo>
                    <a:cubicBezTo>
                      <a:pt x="1019" y="1789"/>
                      <a:pt x="989" y="1801"/>
                      <a:pt x="960" y="1807"/>
                    </a:cubicBezTo>
                    <a:cubicBezTo>
                      <a:pt x="983" y="1860"/>
                      <a:pt x="1019" y="1919"/>
                      <a:pt x="1048" y="1966"/>
                    </a:cubicBezTo>
                    <a:cubicBezTo>
                      <a:pt x="835" y="1966"/>
                      <a:pt x="622" y="1889"/>
                      <a:pt x="456" y="1741"/>
                    </a:cubicBezTo>
                    <a:cubicBezTo>
                      <a:pt x="462" y="1741"/>
                      <a:pt x="462" y="1741"/>
                      <a:pt x="462" y="1741"/>
                    </a:cubicBezTo>
                    <a:cubicBezTo>
                      <a:pt x="545" y="1741"/>
                      <a:pt x="634" y="1724"/>
                      <a:pt x="723" y="1706"/>
                    </a:cubicBezTo>
                    <a:cubicBezTo>
                      <a:pt x="705" y="1676"/>
                      <a:pt x="693" y="1647"/>
                      <a:pt x="693" y="1611"/>
                    </a:cubicBezTo>
                    <a:cubicBezTo>
                      <a:pt x="610" y="1635"/>
                      <a:pt x="533" y="1647"/>
                      <a:pt x="462" y="1647"/>
                    </a:cubicBezTo>
                    <a:cubicBezTo>
                      <a:pt x="426" y="1647"/>
                      <a:pt x="391" y="1641"/>
                      <a:pt x="355" y="1635"/>
                    </a:cubicBezTo>
                    <a:cubicBezTo>
                      <a:pt x="349" y="1629"/>
                      <a:pt x="344" y="1623"/>
                      <a:pt x="344" y="1617"/>
                    </a:cubicBezTo>
                    <a:cubicBezTo>
                      <a:pt x="213" y="1451"/>
                      <a:pt x="154" y="1256"/>
                      <a:pt x="154" y="1066"/>
                    </a:cubicBezTo>
                    <a:cubicBezTo>
                      <a:pt x="154" y="918"/>
                      <a:pt x="184" y="776"/>
                      <a:pt x="255" y="652"/>
                    </a:cubicBezTo>
                    <a:cubicBezTo>
                      <a:pt x="320" y="616"/>
                      <a:pt x="403" y="604"/>
                      <a:pt x="486" y="604"/>
                    </a:cubicBezTo>
                    <a:cubicBezTo>
                      <a:pt x="533" y="604"/>
                      <a:pt x="575" y="610"/>
                      <a:pt x="622" y="616"/>
                    </a:cubicBezTo>
                    <a:cubicBezTo>
                      <a:pt x="622" y="586"/>
                      <a:pt x="634" y="551"/>
                      <a:pt x="646" y="521"/>
                    </a:cubicBezTo>
                    <a:cubicBezTo>
                      <a:pt x="592" y="515"/>
                      <a:pt x="539" y="509"/>
                      <a:pt x="486" y="509"/>
                    </a:cubicBezTo>
                    <a:cubicBezTo>
                      <a:pt x="432" y="509"/>
                      <a:pt x="379" y="515"/>
                      <a:pt x="326" y="527"/>
                    </a:cubicBezTo>
                    <a:cubicBezTo>
                      <a:pt x="379" y="462"/>
                      <a:pt x="432" y="397"/>
                      <a:pt x="503" y="344"/>
                    </a:cubicBezTo>
                    <a:cubicBezTo>
                      <a:pt x="652" y="231"/>
                      <a:pt x="817" y="172"/>
                      <a:pt x="989" y="160"/>
                    </a:cubicBezTo>
                    <a:cubicBezTo>
                      <a:pt x="942" y="237"/>
                      <a:pt x="900" y="314"/>
                      <a:pt x="865" y="403"/>
                    </a:cubicBezTo>
                    <a:cubicBezTo>
                      <a:pt x="900" y="403"/>
                      <a:pt x="930" y="415"/>
                      <a:pt x="960" y="426"/>
                    </a:cubicBezTo>
                    <a:cubicBezTo>
                      <a:pt x="995" y="332"/>
                      <a:pt x="1048" y="237"/>
                      <a:pt x="1108" y="160"/>
                    </a:cubicBezTo>
                    <a:cubicBezTo>
                      <a:pt x="1362" y="172"/>
                      <a:pt x="1605" y="290"/>
                      <a:pt x="1777" y="509"/>
                    </a:cubicBezTo>
                    <a:cubicBezTo>
                      <a:pt x="1783" y="521"/>
                      <a:pt x="1795" y="533"/>
                      <a:pt x="1801" y="545"/>
                    </a:cubicBezTo>
                    <a:cubicBezTo>
                      <a:pt x="1795" y="657"/>
                      <a:pt x="1753" y="782"/>
                      <a:pt x="1676" y="900"/>
                    </a:cubicBezTo>
                    <a:cubicBezTo>
                      <a:pt x="1706" y="912"/>
                      <a:pt x="1730" y="930"/>
                      <a:pt x="1753" y="954"/>
                    </a:cubicBezTo>
                    <a:cubicBezTo>
                      <a:pt x="1812" y="865"/>
                      <a:pt x="1854" y="770"/>
                      <a:pt x="1878" y="675"/>
                    </a:cubicBezTo>
                    <a:cubicBezTo>
                      <a:pt x="1937" y="800"/>
                      <a:pt x="1966" y="930"/>
                      <a:pt x="1966" y="1060"/>
                    </a:cubicBezTo>
                    <a:cubicBezTo>
                      <a:pt x="1966" y="1202"/>
                      <a:pt x="1931" y="1345"/>
                      <a:pt x="1866" y="1469"/>
                    </a:cubicBezTo>
                    <a:cubicBezTo>
                      <a:pt x="1848" y="1392"/>
                      <a:pt x="1806" y="1321"/>
                      <a:pt x="1759" y="1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0115551" y="671512"/>
                <a:ext cx="239713" cy="196850"/>
              </a:xfrm>
              <a:custGeom>
                <a:avLst/>
                <a:gdLst>
                  <a:gd name="T0" fmla="*/ 0 w 374"/>
                  <a:gd name="T1" fmla="*/ 222 h 306"/>
                  <a:gd name="T2" fmla="*/ 0 w 374"/>
                  <a:gd name="T3" fmla="*/ 228 h 306"/>
                  <a:gd name="T4" fmla="*/ 42 w 374"/>
                  <a:gd name="T5" fmla="*/ 306 h 306"/>
                  <a:gd name="T6" fmla="*/ 309 w 374"/>
                  <a:gd name="T7" fmla="*/ 120 h 306"/>
                  <a:gd name="T8" fmla="*/ 374 w 374"/>
                  <a:gd name="T9" fmla="*/ 66 h 306"/>
                  <a:gd name="T10" fmla="*/ 315 w 374"/>
                  <a:gd name="T11" fmla="*/ 12 h 306"/>
                  <a:gd name="T12" fmla="*/ 309 w 374"/>
                  <a:gd name="T13" fmla="*/ 0 h 306"/>
                  <a:gd name="T14" fmla="*/ 250 w 374"/>
                  <a:gd name="T15" fmla="*/ 48 h 306"/>
                  <a:gd name="T16" fmla="*/ 0 w 374"/>
                  <a:gd name="T17" fmla="*/ 22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306">
                    <a:moveTo>
                      <a:pt x="0" y="222"/>
                    </a:moveTo>
                    <a:cubicBezTo>
                      <a:pt x="0" y="222"/>
                      <a:pt x="0" y="222"/>
                      <a:pt x="0" y="228"/>
                    </a:cubicBezTo>
                    <a:cubicBezTo>
                      <a:pt x="24" y="252"/>
                      <a:pt x="36" y="276"/>
                      <a:pt x="42" y="306"/>
                    </a:cubicBezTo>
                    <a:cubicBezTo>
                      <a:pt x="137" y="252"/>
                      <a:pt x="226" y="192"/>
                      <a:pt x="309" y="120"/>
                    </a:cubicBezTo>
                    <a:cubicBezTo>
                      <a:pt x="333" y="102"/>
                      <a:pt x="350" y="84"/>
                      <a:pt x="374" y="66"/>
                    </a:cubicBezTo>
                    <a:cubicBezTo>
                      <a:pt x="350" y="54"/>
                      <a:pt x="333" y="36"/>
                      <a:pt x="315" y="12"/>
                    </a:cubicBezTo>
                    <a:cubicBezTo>
                      <a:pt x="315" y="6"/>
                      <a:pt x="309" y="6"/>
                      <a:pt x="309" y="0"/>
                    </a:cubicBezTo>
                    <a:cubicBezTo>
                      <a:pt x="285" y="12"/>
                      <a:pt x="267" y="30"/>
                      <a:pt x="250" y="48"/>
                    </a:cubicBezTo>
                    <a:cubicBezTo>
                      <a:pt x="172" y="114"/>
                      <a:pt x="84" y="168"/>
                      <a:pt x="0"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0074276" y="311150"/>
                <a:ext cx="274638" cy="211138"/>
              </a:xfrm>
              <a:custGeom>
                <a:avLst/>
                <a:gdLst>
                  <a:gd name="T0" fmla="*/ 36 w 428"/>
                  <a:gd name="T1" fmla="*/ 0 h 328"/>
                  <a:gd name="T2" fmla="*/ 0 w 428"/>
                  <a:gd name="T3" fmla="*/ 89 h 328"/>
                  <a:gd name="T4" fmla="*/ 321 w 428"/>
                  <a:gd name="T5" fmla="*/ 293 h 328"/>
                  <a:gd name="T6" fmla="*/ 363 w 428"/>
                  <a:gd name="T7" fmla="*/ 328 h 328"/>
                  <a:gd name="T8" fmla="*/ 416 w 428"/>
                  <a:gd name="T9" fmla="*/ 263 h 328"/>
                  <a:gd name="T10" fmla="*/ 428 w 428"/>
                  <a:gd name="T11" fmla="*/ 257 h 328"/>
                  <a:gd name="T12" fmla="*/ 381 w 428"/>
                  <a:gd name="T13" fmla="*/ 221 h 328"/>
                  <a:gd name="T14" fmla="*/ 36 w 428"/>
                  <a:gd name="T15" fmla="*/ 0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328">
                    <a:moveTo>
                      <a:pt x="36" y="0"/>
                    </a:moveTo>
                    <a:cubicBezTo>
                      <a:pt x="30" y="36"/>
                      <a:pt x="18" y="66"/>
                      <a:pt x="0" y="89"/>
                    </a:cubicBezTo>
                    <a:cubicBezTo>
                      <a:pt x="113" y="149"/>
                      <a:pt x="226" y="215"/>
                      <a:pt x="321" y="293"/>
                    </a:cubicBezTo>
                    <a:cubicBezTo>
                      <a:pt x="339" y="305"/>
                      <a:pt x="351" y="317"/>
                      <a:pt x="363" y="328"/>
                    </a:cubicBezTo>
                    <a:cubicBezTo>
                      <a:pt x="375" y="305"/>
                      <a:pt x="393" y="281"/>
                      <a:pt x="416" y="263"/>
                    </a:cubicBezTo>
                    <a:cubicBezTo>
                      <a:pt x="422" y="263"/>
                      <a:pt x="422" y="257"/>
                      <a:pt x="428" y="257"/>
                    </a:cubicBezTo>
                    <a:cubicBezTo>
                      <a:pt x="410" y="245"/>
                      <a:pt x="398" y="233"/>
                      <a:pt x="381" y="221"/>
                    </a:cubicBezTo>
                    <a:cubicBezTo>
                      <a:pt x="274" y="137"/>
                      <a:pt x="161" y="6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9907588" y="423862"/>
                <a:ext cx="85725" cy="352425"/>
              </a:xfrm>
              <a:custGeom>
                <a:avLst/>
                <a:gdLst>
                  <a:gd name="T0" fmla="*/ 100 w 135"/>
                  <a:gd name="T1" fmla="*/ 12 h 550"/>
                  <a:gd name="T2" fmla="*/ 83 w 135"/>
                  <a:gd name="T3" fmla="*/ 12 h 550"/>
                  <a:gd name="T4" fmla="*/ 6 w 135"/>
                  <a:gd name="T5" fmla="*/ 0 h 550"/>
                  <a:gd name="T6" fmla="*/ 0 w 135"/>
                  <a:gd name="T7" fmla="*/ 142 h 550"/>
                  <a:gd name="T8" fmla="*/ 41 w 135"/>
                  <a:gd name="T9" fmla="*/ 550 h 550"/>
                  <a:gd name="T10" fmla="*/ 135 w 135"/>
                  <a:gd name="T11" fmla="*/ 526 h 550"/>
                  <a:gd name="T12" fmla="*/ 94 w 135"/>
                  <a:gd name="T13" fmla="*/ 142 h 550"/>
                  <a:gd name="T14" fmla="*/ 100 w 135"/>
                  <a:gd name="T15" fmla="*/ 12 h 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550">
                    <a:moveTo>
                      <a:pt x="100" y="12"/>
                    </a:moveTo>
                    <a:cubicBezTo>
                      <a:pt x="94" y="12"/>
                      <a:pt x="88" y="12"/>
                      <a:pt x="83" y="12"/>
                    </a:cubicBezTo>
                    <a:cubicBezTo>
                      <a:pt x="53" y="12"/>
                      <a:pt x="30" y="6"/>
                      <a:pt x="6" y="0"/>
                    </a:cubicBezTo>
                    <a:cubicBezTo>
                      <a:pt x="0" y="48"/>
                      <a:pt x="0" y="95"/>
                      <a:pt x="0" y="142"/>
                    </a:cubicBezTo>
                    <a:cubicBezTo>
                      <a:pt x="0" y="278"/>
                      <a:pt x="12" y="420"/>
                      <a:pt x="41" y="550"/>
                    </a:cubicBezTo>
                    <a:cubicBezTo>
                      <a:pt x="71" y="538"/>
                      <a:pt x="100" y="526"/>
                      <a:pt x="135" y="526"/>
                    </a:cubicBezTo>
                    <a:cubicBezTo>
                      <a:pt x="106" y="402"/>
                      <a:pt x="94" y="272"/>
                      <a:pt x="94" y="142"/>
                    </a:cubicBezTo>
                    <a:cubicBezTo>
                      <a:pt x="94" y="101"/>
                      <a:pt x="94" y="54"/>
                      <a:pt x="10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9910763" y="822325"/>
                <a:ext cx="187325" cy="166688"/>
              </a:xfrm>
              <a:custGeom>
                <a:avLst/>
                <a:gdLst>
                  <a:gd name="T0" fmla="*/ 251 w 292"/>
                  <a:gd name="T1" fmla="*/ 47 h 261"/>
                  <a:gd name="T2" fmla="*/ 143 w 292"/>
                  <a:gd name="T3" fmla="*/ 0 h 261"/>
                  <a:gd name="T4" fmla="*/ 66 w 292"/>
                  <a:gd name="T5" fmla="*/ 23 h 261"/>
                  <a:gd name="T6" fmla="*/ 42 w 292"/>
                  <a:gd name="T7" fmla="*/ 207 h 261"/>
                  <a:gd name="T8" fmla="*/ 143 w 292"/>
                  <a:gd name="T9" fmla="*/ 261 h 261"/>
                  <a:gd name="T10" fmla="*/ 227 w 292"/>
                  <a:gd name="T11" fmla="*/ 231 h 261"/>
                  <a:gd name="T12" fmla="*/ 251 w 292"/>
                  <a:gd name="T13" fmla="*/ 47 h 261"/>
                </a:gdLst>
                <a:ahLst/>
                <a:cxnLst>
                  <a:cxn ang="0">
                    <a:pos x="T0" y="T1"/>
                  </a:cxn>
                  <a:cxn ang="0">
                    <a:pos x="T2" y="T3"/>
                  </a:cxn>
                  <a:cxn ang="0">
                    <a:pos x="T4" y="T5"/>
                  </a:cxn>
                  <a:cxn ang="0">
                    <a:pos x="T6" y="T7"/>
                  </a:cxn>
                  <a:cxn ang="0">
                    <a:pos x="T8" y="T9"/>
                  </a:cxn>
                  <a:cxn ang="0">
                    <a:pos x="T10" y="T11"/>
                  </a:cxn>
                  <a:cxn ang="0">
                    <a:pos x="T12" y="T13"/>
                  </a:cxn>
                </a:cxnLst>
                <a:rect l="0" t="0" r="r" b="b"/>
                <a:pathLst>
                  <a:path w="292" h="261">
                    <a:moveTo>
                      <a:pt x="251" y="47"/>
                    </a:moveTo>
                    <a:cubicBezTo>
                      <a:pt x="221" y="17"/>
                      <a:pt x="185" y="0"/>
                      <a:pt x="143" y="0"/>
                    </a:cubicBezTo>
                    <a:cubicBezTo>
                      <a:pt x="119" y="0"/>
                      <a:pt x="89" y="6"/>
                      <a:pt x="66" y="23"/>
                    </a:cubicBezTo>
                    <a:cubicBezTo>
                      <a:pt x="6" y="71"/>
                      <a:pt x="0" y="154"/>
                      <a:pt x="42" y="207"/>
                    </a:cubicBezTo>
                    <a:cubicBezTo>
                      <a:pt x="66" y="243"/>
                      <a:pt x="107" y="261"/>
                      <a:pt x="143" y="261"/>
                    </a:cubicBezTo>
                    <a:cubicBezTo>
                      <a:pt x="173" y="261"/>
                      <a:pt x="203" y="249"/>
                      <a:pt x="227" y="231"/>
                    </a:cubicBezTo>
                    <a:cubicBezTo>
                      <a:pt x="281" y="190"/>
                      <a:pt x="292" y="106"/>
                      <a:pt x="251"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10340976" y="509587"/>
                <a:ext cx="185738" cy="168275"/>
              </a:xfrm>
              <a:custGeom>
                <a:avLst/>
                <a:gdLst>
                  <a:gd name="T0" fmla="*/ 250 w 292"/>
                  <a:gd name="T1" fmla="*/ 54 h 262"/>
                  <a:gd name="T2" fmla="*/ 143 w 292"/>
                  <a:gd name="T3" fmla="*/ 0 h 262"/>
                  <a:gd name="T4" fmla="*/ 65 w 292"/>
                  <a:gd name="T5" fmla="*/ 30 h 262"/>
                  <a:gd name="T6" fmla="*/ 41 w 292"/>
                  <a:gd name="T7" fmla="*/ 214 h 262"/>
                  <a:gd name="T8" fmla="*/ 143 w 292"/>
                  <a:gd name="T9" fmla="*/ 262 h 262"/>
                  <a:gd name="T10" fmla="*/ 227 w 292"/>
                  <a:gd name="T11" fmla="*/ 238 h 262"/>
                  <a:gd name="T12" fmla="*/ 250 w 292"/>
                  <a:gd name="T13" fmla="*/ 54 h 262"/>
                </a:gdLst>
                <a:ahLst/>
                <a:cxnLst>
                  <a:cxn ang="0">
                    <a:pos x="T0" y="T1"/>
                  </a:cxn>
                  <a:cxn ang="0">
                    <a:pos x="T2" y="T3"/>
                  </a:cxn>
                  <a:cxn ang="0">
                    <a:pos x="T4" y="T5"/>
                  </a:cxn>
                  <a:cxn ang="0">
                    <a:pos x="T6" y="T7"/>
                  </a:cxn>
                  <a:cxn ang="0">
                    <a:pos x="T8" y="T9"/>
                  </a:cxn>
                  <a:cxn ang="0">
                    <a:pos x="T10" y="T11"/>
                  </a:cxn>
                  <a:cxn ang="0">
                    <a:pos x="T12" y="T13"/>
                  </a:cxn>
                </a:cxnLst>
                <a:rect l="0" t="0" r="r" b="b"/>
                <a:pathLst>
                  <a:path w="292" h="262">
                    <a:moveTo>
                      <a:pt x="250" y="54"/>
                    </a:moveTo>
                    <a:cubicBezTo>
                      <a:pt x="221" y="18"/>
                      <a:pt x="185" y="0"/>
                      <a:pt x="143" y="0"/>
                    </a:cubicBezTo>
                    <a:cubicBezTo>
                      <a:pt x="119" y="0"/>
                      <a:pt x="89" y="12"/>
                      <a:pt x="65" y="30"/>
                    </a:cubicBezTo>
                    <a:cubicBezTo>
                      <a:pt x="6" y="72"/>
                      <a:pt x="0" y="155"/>
                      <a:pt x="41" y="214"/>
                    </a:cubicBezTo>
                    <a:cubicBezTo>
                      <a:pt x="65" y="244"/>
                      <a:pt x="107" y="262"/>
                      <a:pt x="143" y="262"/>
                    </a:cubicBezTo>
                    <a:cubicBezTo>
                      <a:pt x="173" y="262"/>
                      <a:pt x="203" y="256"/>
                      <a:pt x="227" y="238"/>
                    </a:cubicBezTo>
                    <a:cubicBezTo>
                      <a:pt x="280" y="190"/>
                      <a:pt x="292" y="107"/>
                      <a:pt x="25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9864726" y="204787"/>
                <a:ext cx="190500" cy="165100"/>
              </a:xfrm>
              <a:custGeom>
                <a:avLst/>
                <a:gdLst>
                  <a:gd name="T0" fmla="*/ 148 w 297"/>
                  <a:gd name="T1" fmla="*/ 257 h 257"/>
                  <a:gd name="T2" fmla="*/ 232 w 297"/>
                  <a:gd name="T3" fmla="*/ 234 h 257"/>
                  <a:gd name="T4" fmla="*/ 249 w 297"/>
                  <a:gd name="T5" fmla="*/ 53 h 257"/>
                  <a:gd name="T6" fmla="*/ 148 w 297"/>
                  <a:gd name="T7" fmla="*/ 0 h 257"/>
                  <a:gd name="T8" fmla="*/ 71 w 297"/>
                  <a:gd name="T9" fmla="*/ 29 h 257"/>
                  <a:gd name="T10" fmla="*/ 47 w 297"/>
                  <a:gd name="T11" fmla="*/ 210 h 257"/>
                  <a:gd name="T12" fmla="*/ 148 w 297"/>
                  <a:gd name="T13" fmla="*/ 257 h 257"/>
                </a:gdLst>
                <a:ahLst/>
                <a:cxnLst>
                  <a:cxn ang="0">
                    <a:pos x="T0" y="T1"/>
                  </a:cxn>
                  <a:cxn ang="0">
                    <a:pos x="T2" y="T3"/>
                  </a:cxn>
                  <a:cxn ang="0">
                    <a:pos x="T4" y="T5"/>
                  </a:cxn>
                  <a:cxn ang="0">
                    <a:pos x="T6" y="T7"/>
                  </a:cxn>
                  <a:cxn ang="0">
                    <a:pos x="T8" y="T9"/>
                  </a:cxn>
                  <a:cxn ang="0">
                    <a:pos x="T10" y="T11"/>
                  </a:cxn>
                  <a:cxn ang="0">
                    <a:pos x="T12" y="T13"/>
                  </a:cxn>
                </a:cxnLst>
                <a:rect l="0" t="0" r="r" b="b"/>
                <a:pathLst>
                  <a:path w="297" h="257">
                    <a:moveTo>
                      <a:pt x="148" y="257"/>
                    </a:moveTo>
                    <a:cubicBezTo>
                      <a:pt x="178" y="257"/>
                      <a:pt x="208" y="251"/>
                      <a:pt x="232" y="234"/>
                    </a:cubicBezTo>
                    <a:cubicBezTo>
                      <a:pt x="285" y="187"/>
                      <a:pt x="297" y="105"/>
                      <a:pt x="249" y="53"/>
                    </a:cubicBezTo>
                    <a:cubicBezTo>
                      <a:pt x="226" y="18"/>
                      <a:pt x="190" y="0"/>
                      <a:pt x="148" y="0"/>
                    </a:cubicBezTo>
                    <a:cubicBezTo>
                      <a:pt x="119" y="0"/>
                      <a:pt x="95" y="12"/>
                      <a:pt x="71" y="29"/>
                    </a:cubicBezTo>
                    <a:cubicBezTo>
                      <a:pt x="12" y="70"/>
                      <a:pt x="0" y="152"/>
                      <a:pt x="47" y="210"/>
                    </a:cubicBezTo>
                    <a:cubicBezTo>
                      <a:pt x="71" y="239"/>
                      <a:pt x="107" y="257"/>
                      <a:pt x="148" y="2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 name="Text Placeholder 2"/>
          <p:cNvSpPr>
            <a:spLocks noGrp="1"/>
          </p:cNvSpPr>
          <p:nvPr>
            <p:ph type="body" sz="quarter" idx="10"/>
          </p:nvPr>
        </p:nvSpPr>
        <p:spPr>
          <a:xfrm>
            <a:off x="1088136" y="1400823"/>
            <a:ext cx="11073702" cy="517065"/>
          </a:xfrm>
        </p:spPr>
        <p:txBody>
          <a:bodyPr/>
          <a:lstStyle/>
          <a:p>
            <a:pPr lvl="1">
              <a:spcBef>
                <a:spcPts val="1000"/>
              </a:spcBef>
            </a:pPr>
            <a:r>
              <a:rPr lang="en-US" sz="2400" dirty="0">
                <a:latin typeface="+mj-lt"/>
              </a:rPr>
              <a:t>Experts: “Sony hackers were inside the company network for a long time”</a:t>
            </a:r>
          </a:p>
        </p:txBody>
      </p:sp>
      <p:sp>
        <p:nvSpPr>
          <p:cNvPr id="2" name="Title 1"/>
          <p:cNvSpPr>
            <a:spLocks noGrp="1"/>
          </p:cNvSpPr>
          <p:nvPr>
            <p:ph type="title"/>
          </p:nvPr>
        </p:nvSpPr>
        <p:spPr/>
        <p:txBody>
          <a:bodyPr/>
          <a:lstStyle/>
          <a:p>
            <a:r>
              <a:rPr lang="en-US" dirty="0"/>
              <a:t>Security impact – In the News…</a:t>
            </a:r>
          </a:p>
        </p:txBody>
      </p:sp>
      <p:grpSp>
        <p:nvGrpSpPr>
          <p:cNvPr id="32" name="Group 31"/>
          <p:cNvGrpSpPr/>
          <p:nvPr/>
        </p:nvGrpSpPr>
        <p:grpSpPr>
          <a:xfrm>
            <a:off x="274638" y="2075282"/>
            <a:ext cx="11888787" cy="757870"/>
            <a:chOff x="274638" y="2006126"/>
            <a:chExt cx="11888787" cy="757870"/>
          </a:xfrm>
        </p:grpSpPr>
        <p:sp>
          <p:nvSpPr>
            <p:cNvPr id="66" name="Rectangle 65"/>
            <p:cNvSpPr/>
            <p:nvPr/>
          </p:nvSpPr>
          <p:spPr bwMode="auto">
            <a:xfrm>
              <a:off x="274638" y="2006126"/>
              <a:ext cx="11888787"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8" name="Group 17"/>
            <p:cNvGrpSpPr/>
            <p:nvPr/>
          </p:nvGrpSpPr>
          <p:grpSpPr>
            <a:xfrm>
              <a:off x="497193" y="2250382"/>
              <a:ext cx="418036" cy="269358"/>
              <a:chOff x="1716088" y="598488"/>
              <a:chExt cx="9007475" cy="5803900"/>
            </a:xfrm>
            <a:solidFill>
              <a:schemeClr val="accent2"/>
            </a:solidFill>
          </p:grpSpPr>
          <p:sp>
            <p:nvSpPr>
              <p:cNvPr id="15" name="Freeform 5"/>
              <p:cNvSpPr>
                <a:spLocks noEditPoints="1"/>
              </p:cNvSpPr>
              <p:nvPr/>
            </p:nvSpPr>
            <p:spPr bwMode="auto">
              <a:xfrm>
                <a:off x="1716088" y="598488"/>
                <a:ext cx="9007475" cy="5803900"/>
              </a:xfrm>
              <a:custGeom>
                <a:avLst/>
                <a:gdLst>
                  <a:gd name="T0" fmla="*/ 2219 w 2399"/>
                  <a:gd name="T1" fmla="*/ 0 h 1545"/>
                  <a:gd name="T2" fmla="*/ 179 w 2399"/>
                  <a:gd name="T3" fmla="*/ 0 h 1545"/>
                  <a:gd name="T4" fmla="*/ 0 w 2399"/>
                  <a:gd name="T5" fmla="*/ 179 h 1545"/>
                  <a:gd name="T6" fmla="*/ 0 w 2399"/>
                  <a:gd name="T7" fmla="*/ 1365 h 1545"/>
                  <a:gd name="T8" fmla="*/ 179 w 2399"/>
                  <a:gd name="T9" fmla="*/ 1545 h 1545"/>
                  <a:gd name="T10" fmla="*/ 2219 w 2399"/>
                  <a:gd name="T11" fmla="*/ 1545 h 1545"/>
                  <a:gd name="T12" fmla="*/ 2399 w 2399"/>
                  <a:gd name="T13" fmla="*/ 1365 h 1545"/>
                  <a:gd name="T14" fmla="*/ 2399 w 2399"/>
                  <a:gd name="T15" fmla="*/ 179 h 1545"/>
                  <a:gd name="T16" fmla="*/ 2219 w 2399"/>
                  <a:gd name="T17" fmla="*/ 0 h 1545"/>
                  <a:gd name="T18" fmla="*/ 179 w 2399"/>
                  <a:gd name="T19" fmla="*/ 107 h 1545"/>
                  <a:gd name="T20" fmla="*/ 2219 w 2399"/>
                  <a:gd name="T21" fmla="*/ 107 h 1545"/>
                  <a:gd name="T22" fmla="*/ 2291 w 2399"/>
                  <a:gd name="T23" fmla="*/ 179 h 1545"/>
                  <a:gd name="T24" fmla="*/ 2291 w 2399"/>
                  <a:gd name="T25" fmla="*/ 377 h 1545"/>
                  <a:gd name="T26" fmla="*/ 108 w 2399"/>
                  <a:gd name="T27" fmla="*/ 377 h 1545"/>
                  <a:gd name="T28" fmla="*/ 108 w 2399"/>
                  <a:gd name="T29" fmla="*/ 179 h 1545"/>
                  <a:gd name="T30" fmla="*/ 179 w 2399"/>
                  <a:gd name="T31" fmla="*/ 107 h 1545"/>
                  <a:gd name="T32" fmla="*/ 2219 w 2399"/>
                  <a:gd name="T33" fmla="*/ 1437 h 1545"/>
                  <a:gd name="T34" fmla="*/ 179 w 2399"/>
                  <a:gd name="T35" fmla="*/ 1437 h 1545"/>
                  <a:gd name="T36" fmla="*/ 108 w 2399"/>
                  <a:gd name="T37" fmla="*/ 1365 h 1545"/>
                  <a:gd name="T38" fmla="*/ 108 w 2399"/>
                  <a:gd name="T39" fmla="*/ 772 h 1545"/>
                  <a:gd name="T40" fmla="*/ 2291 w 2399"/>
                  <a:gd name="T41" fmla="*/ 772 h 1545"/>
                  <a:gd name="T42" fmla="*/ 2291 w 2399"/>
                  <a:gd name="T43" fmla="*/ 1365 h 1545"/>
                  <a:gd name="T44" fmla="*/ 2219 w 2399"/>
                  <a:gd name="T45" fmla="*/ 1437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99" h="1545">
                    <a:moveTo>
                      <a:pt x="2219" y="0"/>
                    </a:moveTo>
                    <a:cubicBezTo>
                      <a:pt x="179" y="0"/>
                      <a:pt x="179" y="0"/>
                      <a:pt x="179" y="0"/>
                    </a:cubicBezTo>
                    <a:cubicBezTo>
                      <a:pt x="78" y="0"/>
                      <a:pt x="0" y="83"/>
                      <a:pt x="0" y="179"/>
                    </a:cubicBezTo>
                    <a:cubicBezTo>
                      <a:pt x="0" y="1365"/>
                      <a:pt x="0" y="1365"/>
                      <a:pt x="0" y="1365"/>
                    </a:cubicBezTo>
                    <a:cubicBezTo>
                      <a:pt x="0" y="1461"/>
                      <a:pt x="78" y="1545"/>
                      <a:pt x="179" y="1545"/>
                    </a:cubicBezTo>
                    <a:cubicBezTo>
                      <a:pt x="2219" y="1545"/>
                      <a:pt x="2219" y="1545"/>
                      <a:pt x="2219" y="1545"/>
                    </a:cubicBezTo>
                    <a:cubicBezTo>
                      <a:pt x="2321" y="1545"/>
                      <a:pt x="2399" y="1461"/>
                      <a:pt x="2399" y="1365"/>
                    </a:cubicBezTo>
                    <a:cubicBezTo>
                      <a:pt x="2399" y="179"/>
                      <a:pt x="2399" y="179"/>
                      <a:pt x="2399" y="179"/>
                    </a:cubicBezTo>
                    <a:cubicBezTo>
                      <a:pt x="2399" y="83"/>
                      <a:pt x="2321" y="0"/>
                      <a:pt x="2219" y="0"/>
                    </a:cubicBezTo>
                    <a:close/>
                    <a:moveTo>
                      <a:pt x="179" y="107"/>
                    </a:moveTo>
                    <a:cubicBezTo>
                      <a:pt x="2219" y="107"/>
                      <a:pt x="2219" y="107"/>
                      <a:pt x="2219" y="107"/>
                    </a:cubicBezTo>
                    <a:cubicBezTo>
                      <a:pt x="2261" y="107"/>
                      <a:pt x="2291" y="143"/>
                      <a:pt x="2291" y="179"/>
                    </a:cubicBezTo>
                    <a:cubicBezTo>
                      <a:pt x="2291" y="377"/>
                      <a:pt x="2291" y="377"/>
                      <a:pt x="2291" y="377"/>
                    </a:cubicBezTo>
                    <a:cubicBezTo>
                      <a:pt x="108" y="377"/>
                      <a:pt x="108" y="377"/>
                      <a:pt x="108" y="377"/>
                    </a:cubicBezTo>
                    <a:cubicBezTo>
                      <a:pt x="108" y="179"/>
                      <a:pt x="108" y="179"/>
                      <a:pt x="108" y="179"/>
                    </a:cubicBezTo>
                    <a:cubicBezTo>
                      <a:pt x="108" y="143"/>
                      <a:pt x="138" y="107"/>
                      <a:pt x="179" y="107"/>
                    </a:cubicBezTo>
                    <a:close/>
                    <a:moveTo>
                      <a:pt x="2219" y="1437"/>
                    </a:moveTo>
                    <a:cubicBezTo>
                      <a:pt x="179" y="1437"/>
                      <a:pt x="179" y="1437"/>
                      <a:pt x="179" y="1437"/>
                    </a:cubicBezTo>
                    <a:cubicBezTo>
                      <a:pt x="138" y="1437"/>
                      <a:pt x="108" y="1401"/>
                      <a:pt x="108" y="1365"/>
                    </a:cubicBezTo>
                    <a:cubicBezTo>
                      <a:pt x="108" y="772"/>
                      <a:pt x="108" y="772"/>
                      <a:pt x="108" y="772"/>
                    </a:cubicBezTo>
                    <a:cubicBezTo>
                      <a:pt x="2291" y="772"/>
                      <a:pt x="2291" y="772"/>
                      <a:pt x="2291" y="772"/>
                    </a:cubicBezTo>
                    <a:cubicBezTo>
                      <a:pt x="2291" y="1365"/>
                      <a:pt x="2291" y="1365"/>
                      <a:pt x="2291" y="1365"/>
                    </a:cubicBezTo>
                    <a:cubicBezTo>
                      <a:pt x="2291" y="1401"/>
                      <a:pt x="2261" y="1437"/>
                      <a:pt x="2219" y="1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2452688" y="4953001"/>
                <a:ext cx="1095375" cy="352425"/>
              </a:xfrm>
              <a:custGeom>
                <a:avLst/>
                <a:gdLst>
                  <a:gd name="T0" fmla="*/ 0 w 690"/>
                  <a:gd name="T1" fmla="*/ 0 h 222"/>
                  <a:gd name="T2" fmla="*/ 690 w 690"/>
                  <a:gd name="T3" fmla="*/ 0 h 222"/>
                  <a:gd name="T4" fmla="*/ 690 w 690"/>
                  <a:gd name="T5" fmla="*/ 222 h 222"/>
                  <a:gd name="T6" fmla="*/ 0 w 690"/>
                  <a:gd name="T7" fmla="*/ 222 h 222"/>
                  <a:gd name="T8" fmla="*/ 0 w 690"/>
                  <a:gd name="T9" fmla="*/ 0 h 222"/>
                  <a:gd name="T10" fmla="*/ 0 w 690"/>
                  <a:gd name="T11" fmla="*/ 0 h 222"/>
                </a:gdLst>
                <a:ahLst/>
                <a:cxnLst>
                  <a:cxn ang="0">
                    <a:pos x="T0" y="T1"/>
                  </a:cxn>
                  <a:cxn ang="0">
                    <a:pos x="T2" y="T3"/>
                  </a:cxn>
                  <a:cxn ang="0">
                    <a:pos x="T4" y="T5"/>
                  </a:cxn>
                  <a:cxn ang="0">
                    <a:pos x="T6" y="T7"/>
                  </a:cxn>
                  <a:cxn ang="0">
                    <a:pos x="T8" y="T9"/>
                  </a:cxn>
                  <a:cxn ang="0">
                    <a:pos x="T10" y="T11"/>
                  </a:cxn>
                </a:cxnLst>
                <a:rect l="0" t="0" r="r" b="b"/>
                <a:pathLst>
                  <a:path w="690" h="222">
                    <a:moveTo>
                      <a:pt x="0" y="0"/>
                    </a:moveTo>
                    <a:lnTo>
                      <a:pt x="690" y="0"/>
                    </a:lnTo>
                    <a:lnTo>
                      <a:pt x="690" y="222"/>
                    </a:lnTo>
                    <a:lnTo>
                      <a:pt x="0" y="22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3902076" y="4953001"/>
                <a:ext cx="2316163" cy="352425"/>
              </a:xfrm>
              <a:custGeom>
                <a:avLst/>
                <a:gdLst>
                  <a:gd name="T0" fmla="*/ 0 w 1459"/>
                  <a:gd name="T1" fmla="*/ 0 h 222"/>
                  <a:gd name="T2" fmla="*/ 1459 w 1459"/>
                  <a:gd name="T3" fmla="*/ 0 h 222"/>
                  <a:gd name="T4" fmla="*/ 1459 w 1459"/>
                  <a:gd name="T5" fmla="*/ 222 h 222"/>
                  <a:gd name="T6" fmla="*/ 0 w 1459"/>
                  <a:gd name="T7" fmla="*/ 222 h 222"/>
                  <a:gd name="T8" fmla="*/ 0 w 1459"/>
                  <a:gd name="T9" fmla="*/ 0 h 222"/>
                  <a:gd name="T10" fmla="*/ 0 w 1459"/>
                  <a:gd name="T11" fmla="*/ 0 h 222"/>
                </a:gdLst>
                <a:ahLst/>
                <a:cxnLst>
                  <a:cxn ang="0">
                    <a:pos x="T0" y="T1"/>
                  </a:cxn>
                  <a:cxn ang="0">
                    <a:pos x="T2" y="T3"/>
                  </a:cxn>
                  <a:cxn ang="0">
                    <a:pos x="T4" y="T5"/>
                  </a:cxn>
                  <a:cxn ang="0">
                    <a:pos x="T6" y="T7"/>
                  </a:cxn>
                  <a:cxn ang="0">
                    <a:pos x="T8" y="T9"/>
                  </a:cxn>
                  <a:cxn ang="0">
                    <a:pos x="T10" y="T11"/>
                  </a:cxn>
                </a:cxnLst>
                <a:rect l="0" t="0" r="r" b="b"/>
                <a:pathLst>
                  <a:path w="1459" h="222">
                    <a:moveTo>
                      <a:pt x="0" y="0"/>
                    </a:moveTo>
                    <a:lnTo>
                      <a:pt x="1459" y="0"/>
                    </a:lnTo>
                    <a:lnTo>
                      <a:pt x="1459" y="222"/>
                    </a:lnTo>
                    <a:lnTo>
                      <a:pt x="0" y="22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a:xfrm>
              <a:off x="1088136" y="2172695"/>
              <a:ext cx="9551987"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“Staples breach may have affected over a million credit cards”</a:t>
              </a:r>
            </a:p>
          </p:txBody>
        </p:sp>
      </p:grpSp>
      <p:grpSp>
        <p:nvGrpSpPr>
          <p:cNvPr id="33" name="Group 32"/>
          <p:cNvGrpSpPr/>
          <p:nvPr/>
        </p:nvGrpSpPr>
        <p:grpSpPr>
          <a:xfrm>
            <a:off x="274639" y="2870144"/>
            <a:ext cx="11887200" cy="757870"/>
            <a:chOff x="274639" y="2800988"/>
            <a:chExt cx="11887200" cy="757870"/>
          </a:xfrm>
        </p:grpSpPr>
        <p:sp>
          <p:nvSpPr>
            <p:cNvPr id="67" name="Rectangle 66"/>
            <p:cNvSpPr/>
            <p:nvPr/>
          </p:nvSpPr>
          <p:spPr bwMode="auto">
            <a:xfrm>
              <a:off x="274639" y="2800988"/>
              <a:ext cx="11887200"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36" name="Group 35"/>
            <p:cNvGrpSpPr/>
            <p:nvPr/>
          </p:nvGrpSpPr>
          <p:grpSpPr>
            <a:xfrm>
              <a:off x="476168" y="2976113"/>
              <a:ext cx="460086" cy="407621"/>
              <a:chOff x="517525" y="2955925"/>
              <a:chExt cx="361951" cy="320676"/>
            </a:xfrm>
            <a:solidFill>
              <a:schemeClr val="accent2"/>
            </a:solidFill>
          </p:grpSpPr>
          <p:sp>
            <p:nvSpPr>
              <p:cNvPr id="34" name="Freeform 21"/>
              <p:cNvSpPr>
                <a:spLocks noEditPoints="1"/>
              </p:cNvSpPr>
              <p:nvPr/>
            </p:nvSpPr>
            <p:spPr bwMode="auto">
              <a:xfrm>
                <a:off x="649288" y="3055938"/>
                <a:ext cx="230188" cy="220663"/>
              </a:xfrm>
              <a:custGeom>
                <a:avLst/>
                <a:gdLst>
                  <a:gd name="T0" fmla="*/ 1400 w 1451"/>
                  <a:gd name="T1" fmla="*/ 622 h 1384"/>
                  <a:gd name="T2" fmla="*/ 639 w 1451"/>
                  <a:gd name="T3" fmla="*/ 0 h 1384"/>
                  <a:gd name="T4" fmla="*/ 611 w 1451"/>
                  <a:gd name="T5" fmla="*/ 6 h 1384"/>
                  <a:gd name="T6" fmla="*/ 252 w 1451"/>
                  <a:gd name="T7" fmla="*/ 157 h 1384"/>
                  <a:gd name="T8" fmla="*/ 252 w 1451"/>
                  <a:gd name="T9" fmla="*/ 157 h 1384"/>
                  <a:gd name="T10" fmla="*/ 174 w 1451"/>
                  <a:gd name="T11" fmla="*/ 235 h 1384"/>
                  <a:gd name="T12" fmla="*/ 51 w 1451"/>
                  <a:gd name="T13" fmla="*/ 762 h 1384"/>
                  <a:gd name="T14" fmla="*/ 807 w 1451"/>
                  <a:gd name="T15" fmla="*/ 1384 h 1384"/>
                  <a:gd name="T16" fmla="*/ 840 w 1451"/>
                  <a:gd name="T17" fmla="*/ 1384 h 1384"/>
                  <a:gd name="T18" fmla="*/ 1199 w 1451"/>
                  <a:gd name="T19" fmla="*/ 1227 h 1384"/>
                  <a:gd name="T20" fmla="*/ 1271 w 1451"/>
                  <a:gd name="T21" fmla="*/ 1154 h 1384"/>
                  <a:gd name="T22" fmla="*/ 1271 w 1451"/>
                  <a:gd name="T23" fmla="*/ 1154 h 1384"/>
                  <a:gd name="T24" fmla="*/ 1400 w 1451"/>
                  <a:gd name="T25" fmla="*/ 622 h 1384"/>
                  <a:gd name="T26" fmla="*/ 902 w 1451"/>
                  <a:gd name="T27" fmla="*/ 818 h 1384"/>
                  <a:gd name="T28" fmla="*/ 818 w 1451"/>
                  <a:gd name="T29" fmla="*/ 852 h 1384"/>
                  <a:gd name="T30" fmla="*/ 745 w 1451"/>
                  <a:gd name="T31" fmla="*/ 728 h 1384"/>
                  <a:gd name="T32" fmla="*/ 527 w 1451"/>
                  <a:gd name="T33" fmla="*/ 863 h 1384"/>
                  <a:gd name="T34" fmla="*/ 465 w 1451"/>
                  <a:gd name="T35" fmla="*/ 784 h 1384"/>
                  <a:gd name="T36" fmla="*/ 695 w 1451"/>
                  <a:gd name="T37" fmla="*/ 639 h 1384"/>
                  <a:gd name="T38" fmla="*/ 471 w 1451"/>
                  <a:gd name="T39" fmla="*/ 235 h 1384"/>
                  <a:gd name="T40" fmla="*/ 555 w 1451"/>
                  <a:gd name="T41" fmla="*/ 202 h 1384"/>
                  <a:gd name="T42" fmla="*/ 773 w 1451"/>
                  <a:gd name="T43" fmla="*/ 588 h 1384"/>
                  <a:gd name="T44" fmla="*/ 874 w 1451"/>
                  <a:gd name="T45" fmla="*/ 521 h 1384"/>
                  <a:gd name="T46" fmla="*/ 936 w 1451"/>
                  <a:gd name="T47" fmla="*/ 605 h 1384"/>
                  <a:gd name="T48" fmla="*/ 824 w 1451"/>
                  <a:gd name="T49" fmla="*/ 678 h 1384"/>
                  <a:gd name="T50" fmla="*/ 902 w 1451"/>
                  <a:gd name="T51" fmla="*/ 818 h 1384"/>
                  <a:gd name="T52" fmla="*/ 902 w 1451"/>
                  <a:gd name="T53" fmla="*/ 818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51" h="1384">
                    <a:moveTo>
                      <a:pt x="1400" y="622"/>
                    </a:moveTo>
                    <a:cubicBezTo>
                      <a:pt x="1316" y="275"/>
                      <a:pt x="980" y="0"/>
                      <a:pt x="639" y="0"/>
                    </a:cubicBezTo>
                    <a:cubicBezTo>
                      <a:pt x="628" y="0"/>
                      <a:pt x="622" y="0"/>
                      <a:pt x="611" y="6"/>
                    </a:cubicBezTo>
                    <a:cubicBezTo>
                      <a:pt x="460" y="11"/>
                      <a:pt x="336" y="67"/>
                      <a:pt x="252" y="157"/>
                    </a:cubicBezTo>
                    <a:cubicBezTo>
                      <a:pt x="252" y="157"/>
                      <a:pt x="252" y="157"/>
                      <a:pt x="252" y="157"/>
                    </a:cubicBezTo>
                    <a:cubicBezTo>
                      <a:pt x="174" y="235"/>
                      <a:pt x="174" y="235"/>
                      <a:pt x="174" y="235"/>
                    </a:cubicBezTo>
                    <a:cubicBezTo>
                      <a:pt x="51" y="364"/>
                      <a:pt x="0" y="555"/>
                      <a:pt x="51" y="762"/>
                    </a:cubicBezTo>
                    <a:cubicBezTo>
                      <a:pt x="129" y="1115"/>
                      <a:pt x="465" y="1384"/>
                      <a:pt x="807" y="1384"/>
                    </a:cubicBezTo>
                    <a:cubicBezTo>
                      <a:pt x="818" y="1384"/>
                      <a:pt x="829" y="1384"/>
                      <a:pt x="840" y="1384"/>
                    </a:cubicBezTo>
                    <a:cubicBezTo>
                      <a:pt x="986" y="1378"/>
                      <a:pt x="1109" y="1322"/>
                      <a:pt x="1199" y="1227"/>
                    </a:cubicBezTo>
                    <a:cubicBezTo>
                      <a:pt x="1271" y="1154"/>
                      <a:pt x="1271" y="1154"/>
                      <a:pt x="1271" y="1154"/>
                    </a:cubicBezTo>
                    <a:cubicBezTo>
                      <a:pt x="1271" y="1154"/>
                      <a:pt x="1271" y="1154"/>
                      <a:pt x="1271" y="1154"/>
                    </a:cubicBezTo>
                    <a:cubicBezTo>
                      <a:pt x="1395" y="1025"/>
                      <a:pt x="1451" y="835"/>
                      <a:pt x="1400" y="622"/>
                    </a:cubicBezTo>
                    <a:close/>
                    <a:moveTo>
                      <a:pt x="902" y="818"/>
                    </a:moveTo>
                    <a:cubicBezTo>
                      <a:pt x="818" y="852"/>
                      <a:pt x="818" y="852"/>
                      <a:pt x="818" y="852"/>
                    </a:cubicBezTo>
                    <a:cubicBezTo>
                      <a:pt x="745" y="728"/>
                      <a:pt x="745" y="728"/>
                      <a:pt x="745" y="728"/>
                    </a:cubicBezTo>
                    <a:cubicBezTo>
                      <a:pt x="527" y="863"/>
                      <a:pt x="527" y="863"/>
                      <a:pt x="527" y="863"/>
                    </a:cubicBezTo>
                    <a:cubicBezTo>
                      <a:pt x="465" y="784"/>
                      <a:pt x="465" y="784"/>
                      <a:pt x="465" y="784"/>
                    </a:cubicBezTo>
                    <a:cubicBezTo>
                      <a:pt x="695" y="639"/>
                      <a:pt x="695" y="639"/>
                      <a:pt x="695" y="639"/>
                    </a:cubicBezTo>
                    <a:cubicBezTo>
                      <a:pt x="471" y="235"/>
                      <a:pt x="471" y="235"/>
                      <a:pt x="471" y="235"/>
                    </a:cubicBezTo>
                    <a:cubicBezTo>
                      <a:pt x="555" y="202"/>
                      <a:pt x="555" y="202"/>
                      <a:pt x="555" y="202"/>
                    </a:cubicBezTo>
                    <a:cubicBezTo>
                      <a:pt x="773" y="588"/>
                      <a:pt x="773" y="588"/>
                      <a:pt x="773" y="588"/>
                    </a:cubicBezTo>
                    <a:cubicBezTo>
                      <a:pt x="874" y="521"/>
                      <a:pt x="874" y="521"/>
                      <a:pt x="874" y="521"/>
                    </a:cubicBezTo>
                    <a:cubicBezTo>
                      <a:pt x="936" y="605"/>
                      <a:pt x="936" y="605"/>
                      <a:pt x="936" y="605"/>
                    </a:cubicBezTo>
                    <a:cubicBezTo>
                      <a:pt x="824" y="678"/>
                      <a:pt x="824" y="678"/>
                      <a:pt x="824" y="678"/>
                    </a:cubicBezTo>
                    <a:cubicBezTo>
                      <a:pt x="902" y="818"/>
                      <a:pt x="902" y="818"/>
                      <a:pt x="902" y="818"/>
                    </a:cubicBezTo>
                    <a:cubicBezTo>
                      <a:pt x="902" y="818"/>
                      <a:pt x="902" y="818"/>
                      <a:pt x="902" y="8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2"/>
              <p:cNvSpPr>
                <a:spLocks noEditPoints="1"/>
              </p:cNvSpPr>
              <p:nvPr/>
            </p:nvSpPr>
            <p:spPr bwMode="auto">
              <a:xfrm>
                <a:off x="517525" y="2955925"/>
                <a:ext cx="238125" cy="260350"/>
              </a:xfrm>
              <a:custGeom>
                <a:avLst/>
                <a:gdLst>
                  <a:gd name="T0" fmla="*/ 1313 w 1492"/>
                  <a:gd name="T1" fmla="*/ 185 h 1642"/>
                  <a:gd name="T2" fmla="*/ 1034 w 1492"/>
                  <a:gd name="T3" fmla="*/ 67 h 1642"/>
                  <a:gd name="T4" fmla="*/ 1151 w 1492"/>
                  <a:gd name="T5" fmla="*/ 84 h 1642"/>
                  <a:gd name="T6" fmla="*/ 1224 w 1492"/>
                  <a:gd name="T7" fmla="*/ 185 h 1642"/>
                  <a:gd name="T8" fmla="*/ 1151 w 1492"/>
                  <a:gd name="T9" fmla="*/ 274 h 1642"/>
                  <a:gd name="T10" fmla="*/ 498 w 1492"/>
                  <a:gd name="T11" fmla="*/ 185 h 1642"/>
                  <a:gd name="T12" fmla="*/ 218 w 1492"/>
                  <a:gd name="T13" fmla="*/ 67 h 1642"/>
                  <a:gd name="T14" fmla="*/ 341 w 1492"/>
                  <a:gd name="T15" fmla="*/ 84 h 1642"/>
                  <a:gd name="T16" fmla="*/ 408 w 1492"/>
                  <a:gd name="T17" fmla="*/ 185 h 1642"/>
                  <a:gd name="T18" fmla="*/ 341 w 1492"/>
                  <a:gd name="T19" fmla="*/ 274 h 1642"/>
                  <a:gd name="T20" fmla="*/ 73 w 1492"/>
                  <a:gd name="T21" fmla="*/ 185 h 1642"/>
                  <a:gd name="T22" fmla="*/ 0 w 1492"/>
                  <a:gd name="T23" fmla="*/ 1574 h 1642"/>
                  <a:gd name="T24" fmla="*/ 866 w 1492"/>
                  <a:gd name="T25" fmla="*/ 1642 h 1642"/>
                  <a:gd name="T26" fmla="*/ 554 w 1492"/>
                  <a:gd name="T27" fmla="*/ 1535 h 1642"/>
                  <a:gd name="T28" fmla="*/ 760 w 1492"/>
                  <a:gd name="T29" fmla="*/ 1266 h 1642"/>
                  <a:gd name="T30" fmla="*/ 554 w 1492"/>
                  <a:gd name="T31" fmla="*/ 1188 h 1642"/>
                  <a:gd name="T32" fmla="*/ 855 w 1492"/>
                  <a:gd name="T33" fmla="*/ 896 h 1642"/>
                  <a:gd name="T34" fmla="*/ 554 w 1492"/>
                  <a:gd name="T35" fmla="*/ 818 h 1642"/>
                  <a:gd name="T36" fmla="*/ 939 w 1492"/>
                  <a:gd name="T37" fmla="*/ 549 h 1642"/>
                  <a:gd name="T38" fmla="*/ 1006 w 1492"/>
                  <a:gd name="T39" fmla="*/ 728 h 1642"/>
                  <a:gd name="T40" fmla="*/ 1017 w 1492"/>
                  <a:gd name="T41" fmla="*/ 549 h 1642"/>
                  <a:gd name="T42" fmla="*/ 1425 w 1492"/>
                  <a:gd name="T43" fmla="*/ 543 h 1642"/>
                  <a:gd name="T44" fmla="*/ 1492 w 1492"/>
                  <a:gd name="T45" fmla="*/ 543 h 1642"/>
                  <a:gd name="T46" fmla="*/ 1420 w 1492"/>
                  <a:gd name="T47" fmla="*/ 185 h 1642"/>
                  <a:gd name="T48" fmla="*/ 107 w 1492"/>
                  <a:gd name="T49" fmla="*/ 1535 h 1642"/>
                  <a:gd name="T50" fmla="*/ 475 w 1492"/>
                  <a:gd name="T51" fmla="*/ 1266 h 1642"/>
                  <a:gd name="T52" fmla="*/ 475 w 1492"/>
                  <a:gd name="T53" fmla="*/ 1535 h 1642"/>
                  <a:gd name="T54" fmla="*/ 107 w 1492"/>
                  <a:gd name="T55" fmla="*/ 1188 h 1642"/>
                  <a:gd name="T56" fmla="*/ 475 w 1492"/>
                  <a:gd name="T57" fmla="*/ 896 h 1642"/>
                  <a:gd name="T58" fmla="*/ 475 w 1492"/>
                  <a:gd name="T59" fmla="*/ 1188 h 1642"/>
                  <a:gd name="T60" fmla="*/ 107 w 1492"/>
                  <a:gd name="T61" fmla="*/ 818 h 1642"/>
                  <a:gd name="T62" fmla="*/ 475 w 1492"/>
                  <a:gd name="T63" fmla="*/ 549 h 1642"/>
                  <a:gd name="T64" fmla="*/ 475 w 1492"/>
                  <a:gd name="T65" fmla="*/ 818 h 1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92" h="1642">
                    <a:moveTo>
                      <a:pt x="1420" y="185"/>
                    </a:moveTo>
                    <a:cubicBezTo>
                      <a:pt x="1313" y="185"/>
                      <a:pt x="1313" y="185"/>
                      <a:pt x="1313" y="185"/>
                    </a:cubicBezTo>
                    <a:cubicBezTo>
                      <a:pt x="1308" y="84"/>
                      <a:pt x="1241" y="0"/>
                      <a:pt x="1151" y="0"/>
                    </a:cubicBezTo>
                    <a:cubicBezTo>
                      <a:pt x="1107" y="0"/>
                      <a:pt x="1062" y="28"/>
                      <a:pt x="1034" y="67"/>
                    </a:cubicBezTo>
                    <a:cubicBezTo>
                      <a:pt x="1107" y="112"/>
                      <a:pt x="1107" y="112"/>
                      <a:pt x="1107" y="112"/>
                    </a:cubicBezTo>
                    <a:cubicBezTo>
                      <a:pt x="1118" y="95"/>
                      <a:pt x="1135" y="84"/>
                      <a:pt x="1151" y="84"/>
                    </a:cubicBezTo>
                    <a:cubicBezTo>
                      <a:pt x="1190" y="84"/>
                      <a:pt x="1224" y="129"/>
                      <a:pt x="1224" y="179"/>
                    </a:cubicBezTo>
                    <a:cubicBezTo>
                      <a:pt x="1224" y="185"/>
                      <a:pt x="1224" y="185"/>
                      <a:pt x="1224" y="185"/>
                    </a:cubicBezTo>
                    <a:cubicBezTo>
                      <a:pt x="1224" y="185"/>
                      <a:pt x="1224" y="185"/>
                      <a:pt x="1224" y="185"/>
                    </a:cubicBezTo>
                    <a:cubicBezTo>
                      <a:pt x="1218" y="235"/>
                      <a:pt x="1190" y="274"/>
                      <a:pt x="1151" y="274"/>
                    </a:cubicBezTo>
                    <a:cubicBezTo>
                      <a:pt x="1118" y="274"/>
                      <a:pt x="1084" y="235"/>
                      <a:pt x="1084" y="185"/>
                    </a:cubicBezTo>
                    <a:cubicBezTo>
                      <a:pt x="498" y="185"/>
                      <a:pt x="498" y="185"/>
                      <a:pt x="498" y="185"/>
                    </a:cubicBezTo>
                    <a:cubicBezTo>
                      <a:pt x="498" y="84"/>
                      <a:pt x="425" y="0"/>
                      <a:pt x="341" y="0"/>
                    </a:cubicBezTo>
                    <a:cubicBezTo>
                      <a:pt x="291" y="0"/>
                      <a:pt x="246" y="28"/>
                      <a:pt x="218" y="67"/>
                    </a:cubicBezTo>
                    <a:cubicBezTo>
                      <a:pt x="291" y="112"/>
                      <a:pt x="291" y="112"/>
                      <a:pt x="291" y="112"/>
                    </a:cubicBezTo>
                    <a:cubicBezTo>
                      <a:pt x="302" y="95"/>
                      <a:pt x="319" y="84"/>
                      <a:pt x="341" y="84"/>
                    </a:cubicBezTo>
                    <a:cubicBezTo>
                      <a:pt x="380" y="84"/>
                      <a:pt x="408" y="129"/>
                      <a:pt x="408" y="179"/>
                    </a:cubicBezTo>
                    <a:cubicBezTo>
                      <a:pt x="408" y="185"/>
                      <a:pt x="408" y="185"/>
                      <a:pt x="408" y="185"/>
                    </a:cubicBezTo>
                    <a:cubicBezTo>
                      <a:pt x="408" y="185"/>
                      <a:pt x="408" y="185"/>
                      <a:pt x="408" y="185"/>
                    </a:cubicBezTo>
                    <a:cubicBezTo>
                      <a:pt x="408" y="235"/>
                      <a:pt x="375" y="274"/>
                      <a:pt x="341" y="274"/>
                    </a:cubicBezTo>
                    <a:cubicBezTo>
                      <a:pt x="302" y="274"/>
                      <a:pt x="274" y="235"/>
                      <a:pt x="269" y="185"/>
                    </a:cubicBezTo>
                    <a:cubicBezTo>
                      <a:pt x="73" y="185"/>
                      <a:pt x="73" y="185"/>
                      <a:pt x="73" y="185"/>
                    </a:cubicBezTo>
                    <a:cubicBezTo>
                      <a:pt x="34" y="185"/>
                      <a:pt x="0" y="218"/>
                      <a:pt x="0" y="258"/>
                    </a:cubicBezTo>
                    <a:cubicBezTo>
                      <a:pt x="0" y="1574"/>
                      <a:pt x="0" y="1574"/>
                      <a:pt x="0" y="1574"/>
                    </a:cubicBezTo>
                    <a:cubicBezTo>
                      <a:pt x="0" y="1614"/>
                      <a:pt x="34" y="1642"/>
                      <a:pt x="73" y="1642"/>
                    </a:cubicBezTo>
                    <a:cubicBezTo>
                      <a:pt x="866" y="1642"/>
                      <a:pt x="866" y="1642"/>
                      <a:pt x="866" y="1642"/>
                    </a:cubicBezTo>
                    <a:cubicBezTo>
                      <a:pt x="850" y="1608"/>
                      <a:pt x="833" y="1574"/>
                      <a:pt x="816" y="1535"/>
                    </a:cubicBezTo>
                    <a:cubicBezTo>
                      <a:pt x="554" y="1535"/>
                      <a:pt x="554" y="1535"/>
                      <a:pt x="554" y="1535"/>
                    </a:cubicBezTo>
                    <a:cubicBezTo>
                      <a:pt x="554" y="1266"/>
                      <a:pt x="554" y="1266"/>
                      <a:pt x="554" y="1266"/>
                    </a:cubicBezTo>
                    <a:cubicBezTo>
                      <a:pt x="760" y="1266"/>
                      <a:pt x="760" y="1266"/>
                      <a:pt x="760" y="1266"/>
                    </a:cubicBezTo>
                    <a:cubicBezTo>
                      <a:pt x="760" y="1238"/>
                      <a:pt x="760" y="1216"/>
                      <a:pt x="760" y="1188"/>
                    </a:cubicBezTo>
                    <a:cubicBezTo>
                      <a:pt x="554" y="1188"/>
                      <a:pt x="554" y="1188"/>
                      <a:pt x="554" y="1188"/>
                    </a:cubicBezTo>
                    <a:cubicBezTo>
                      <a:pt x="554" y="896"/>
                      <a:pt x="554" y="896"/>
                      <a:pt x="554" y="896"/>
                    </a:cubicBezTo>
                    <a:cubicBezTo>
                      <a:pt x="855" y="896"/>
                      <a:pt x="855" y="896"/>
                      <a:pt x="855" y="896"/>
                    </a:cubicBezTo>
                    <a:cubicBezTo>
                      <a:pt x="872" y="868"/>
                      <a:pt x="894" y="846"/>
                      <a:pt x="917" y="818"/>
                    </a:cubicBezTo>
                    <a:cubicBezTo>
                      <a:pt x="554" y="818"/>
                      <a:pt x="554" y="818"/>
                      <a:pt x="554" y="818"/>
                    </a:cubicBezTo>
                    <a:cubicBezTo>
                      <a:pt x="554" y="549"/>
                      <a:pt x="554" y="549"/>
                      <a:pt x="554" y="549"/>
                    </a:cubicBezTo>
                    <a:cubicBezTo>
                      <a:pt x="939" y="549"/>
                      <a:pt x="939" y="549"/>
                      <a:pt x="939" y="549"/>
                    </a:cubicBezTo>
                    <a:cubicBezTo>
                      <a:pt x="939" y="795"/>
                      <a:pt x="939" y="795"/>
                      <a:pt x="939" y="795"/>
                    </a:cubicBezTo>
                    <a:cubicBezTo>
                      <a:pt x="1006" y="728"/>
                      <a:pt x="1006" y="728"/>
                      <a:pt x="1006" y="728"/>
                    </a:cubicBezTo>
                    <a:cubicBezTo>
                      <a:pt x="1012" y="723"/>
                      <a:pt x="1012" y="717"/>
                      <a:pt x="1017" y="717"/>
                    </a:cubicBezTo>
                    <a:cubicBezTo>
                      <a:pt x="1017" y="549"/>
                      <a:pt x="1017" y="549"/>
                      <a:pt x="1017" y="549"/>
                    </a:cubicBezTo>
                    <a:cubicBezTo>
                      <a:pt x="1375" y="549"/>
                      <a:pt x="1375" y="549"/>
                      <a:pt x="1375" y="549"/>
                    </a:cubicBezTo>
                    <a:cubicBezTo>
                      <a:pt x="1392" y="549"/>
                      <a:pt x="1408" y="543"/>
                      <a:pt x="1425" y="543"/>
                    </a:cubicBezTo>
                    <a:cubicBezTo>
                      <a:pt x="1436" y="543"/>
                      <a:pt x="1448" y="543"/>
                      <a:pt x="1459" y="543"/>
                    </a:cubicBezTo>
                    <a:cubicBezTo>
                      <a:pt x="1470" y="543"/>
                      <a:pt x="1481" y="543"/>
                      <a:pt x="1492" y="543"/>
                    </a:cubicBezTo>
                    <a:cubicBezTo>
                      <a:pt x="1492" y="258"/>
                      <a:pt x="1492" y="258"/>
                      <a:pt x="1492" y="258"/>
                    </a:cubicBezTo>
                    <a:cubicBezTo>
                      <a:pt x="1492" y="218"/>
                      <a:pt x="1459" y="185"/>
                      <a:pt x="1420" y="185"/>
                    </a:cubicBezTo>
                    <a:close/>
                    <a:moveTo>
                      <a:pt x="475" y="1535"/>
                    </a:moveTo>
                    <a:cubicBezTo>
                      <a:pt x="107" y="1535"/>
                      <a:pt x="107" y="1535"/>
                      <a:pt x="107" y="1535"/>
                    </a:cubicBezTo>
                    <a:cubicBezTo>
                      <a:pt x="107" y="1266"/>
                      <a:pt x="107" y="1266"/>
                      <a:pt x="107" y="1266"/>
                    </a:cubicBezTo>
                    <a:cubicBezTo>
                      <a:pt x="475" y="1266"/>
                      <a:pt x="475" y="1266"/>
                      <a:pt x="475" y="1266"/>
                    </a:cubicBezTo>
                    <a:cubicBezTo>
                      <a:pt x="475" y="1535"/>
                      <a:pt x="475" y="1535"/>
                      <a:pt x="475" y="1535"/>
                    </a:cubicBezTo>
                    <a:cubicBezTo>
                      <a:pt x="475" y="1535"/>
                      <a:pt x="475" y="1535"/>
                      <a:pt x="475" y="1535"/>
                    </a:cubicBezTo>
                    <a:close/>
                    <a:moveTo>
                      <a:pt x="475" y="1188"/>
                    </a:moveTo>
                    <a:cubicBezTo>
                      <a:pt x="107" y="1188"/>
                      <a:pt x="107" y="1188"/>
                      <a:pt x="107" y="1188"/>
                    </a:cubicBezTo>
                    <a:cubicBezTo>
                      <a:pt x="107" y="896"/>
                      <a:pt x="107" y="896"/>
                      <a:pt x="107" y="896"/>
                    </a:cubicBezTo>
                    <a:cubicBezTo>
                      <a:pt x="475" y="896"/>
                      <a:pt x="475" y="896"/>
                      <a:pt x="475" y="896"/>
                    </a:cubicBezTo>
                    <a:cubicBezTo>
                      <a:pt x="475" y="1188"/>
                      <a:pt x="475" y="1188"/>
                      <a:pt x="475" y="1188"/>
                    </a:cubicBezTo>
                    <a:cubicBezTo>
                      <a:pt x="475" y="1188"/>
                      <a:pt x="475" y="1188"/>
                      <a:pt x="475" y="1188"/>
                    </a:cubicBezTo>
                    <a:close/>
                    <a:moveTo>
                      <a:pt x="475" y="818"/>
                    </a:moveTo>
                    <a:cubicBezTo>
                      <a:pt x="107" y="818"/>
                      <a:pt x="107" y="818"/>
                      <a:pt x="107" y="818"/>
                    </a:cubicBezTo>
                    <a:cubicBezTo>
                      <a:pt x="107" y="549"/>
                      <a:pt x="107" y="549"/>
                      <a:pt x="107" y="549"/>
                    </a:cubicBezTo>
                    <a:cubicBezTo>
                      <a:pt x="475" y="549"/>
                      <a:pt x="475" y="549"/>
                      <a:pt x="475" y="549"/>
                    </a:cubicBezTo>
                    <a:cubicBezTo>
                      <a:pt x="475" y="818"/>
                      <a:pt x="475" y="818"/>
                      <a:pt x="475" y="818"/>
                    </a:cubicBezTo>
                    <a:cubicBezTo>
                      <a:pt x="475" y="818"/>
                      <a:pt x="475" y="818"/>
                      <a:pt x="475" y="8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Rectangle 12"/>
            <p:cNvSpPr/>
            <p:nvPr/>
          </p:nvSpPr>
          <p:spPr>
            <a:xfrm>
              <a:off x="1088136" y="2967557"/>
              <a:ext cx="9048721"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“Target cyber breach hits 40 million payment cards at holiday peak”</a:t>
              </a:r>
            </a:p>
          </p:txBody>
        </p:sp>
      </p:grpSp>
      <p:grpSp>
        <p:nvGrpSpPr>
          <p:cNvPr id="37" name="Group 36"/>
          <p:cNvGrpSpPr/>
          <p:nvPr/>
        </p:nvGrpSpPr>
        <p:grpSpPr>
          <a:xfrm>
            <a:off x="274638" y="3665005"/>
            <a:ext cx="11888787" cy="757870"/>
            <a:chOff x="274638" y="3595849"/>
            <a:chExt cx="11888787" cy="757870"/>
          </a:xfrm>
        </p:grpSpPr>
        <p:sp>
          <p:nvSpPr>
            <p:cNvPr id="68" name="Rectangle 67"/>
            <p:cNvSpPr/>
            <p:nvPr/>
          </p:nvSpPr>
          <p:spPr bwMode="auto">
            <a:xfrm>
              <a:off x="274638" y="3595849"/>
              <a:ext cx="11888787"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0" name="Freeform 26"/>
            <p:cNvSpPr>
              <a:spLocks noEditPoints="1"/>
            </p:cNvSpPr>
            <p:nvPr/>
          </p:nvSpPr>
          <p:spPr bwMode="auto">
            <a:xfrm>
              <a:off x="544000" y="3763715"/>
              <a:ext cx="324422" cy="422139"/>
            </a:xfrm>
            <a:custGeom>
              <a:avLst/>
              <a:gdLst>
                <a:gd name="T0" fmla="*/ 247 w 249"/>
                <a:gd name="T1" fmla="*/ 55 h 324"/>
                <a:gd name="T2" fmla="*/ 7 w 249"/>
                <a:gd name="T3" fmla="*/ 45 h 324"/>
                <a:gd name="T4" fmla="*/ 0 w 249"/>
                <a:gd name="T5" fmla="*/ 63 h 324"/>
                <a:gd name="T6" fmla="*/ 145 w 249"/>
                <a:gd name="T7" fmla="*/ 324 h 324"/>
                <a:gd name="T8" fmla="*/ 249 w 249"/>
                <a:gd name="T9" fmla="*/ 74 h 324"/>
                <a:gd name="T10" fmla="*/ 247 w 249"/>
                <a:gd name="T11" fmla="*/ 73 h 324"/>
                <a:gd name="T12" fmla="*/ 155 w 249"/>
                <a:gd name="T13" fmla="*/ 11 h 324"/>
                <a:gd name="T14" fmla="*/ 244 w 249"/>
                <a:gd name="T15" fmla="*/ 66 h 324"/>
                <a:gd name="T16" fmla="*/ 155 w 249"/>
                <a:gd name="T17" fmla="*/ 11 h 324"/>
                <a:gd name="T18" fmla="*/ 155 w 249"/>
                <a:gd name="T19" fmla="*/ 11 h 324"/>
                <a:gd name="T20" fmla="*/ 151 w 249"/>
                <a:gd name="T21" fmla="*/ 305 h 324"/>
                <a:gd name="T22" fmla="*/ 247 w 249"/>
                <a:gd name="T23" fmla="*/ 242 h 324"/>
                <a:gd name="T24" fmla="*/ 247 w 249"/>
                <a:gd name="T25" fmla="*/ 255 h 324"/>
                <a:gd name="T26" fmla="*/ 247 w 249"/>
                <a:gd name="T27" fmla="*/ 228 h 324"/>
                <a:gd name="T28" fmla="*/ 151 w 249"/>
                <a:gd name="T29" fmla="*/ 245 h 324"/>
                <a:gd name="T30" fmla="*/ 247 w 249"/>
                <a:gd name="T31" fmla="*/ 228 h 324"/>
                <a:gd name="T32" fmla="*/ 247 w 249"/>
                <a:gd name="T33" fmla="*/ 228 h 324"/>
                <a:gd name="T34" fmla="*/ 151 w 249"/>
                <a:gd name="T35" fmla="*/ 223 h 324"/>
                <a:gd name="T36" fmla="*/ 247 w 249"/>
                <a:gd name="T37" fmla="*/ 189 h 324"/>
                <a:gd name="T38" fmla="*/ 247 w 249"/>
                <a:gd name="T39" fmla="*/ 201 h 324"/>
                <a:gd name="T40" fmla="*/ 247 w 249"/>
                <a:gd name="T41" fmla="*/ 175 h 324"/>
                <a:gd name="T42" fmla="*/ 151 w 249"/>
                <a:gd name="T43" fmla="*/ 164 h 324"/>
                <a:gd name="T44" fmla="*/ 247 w 249"/>
                <a:gd name="T45" fmla="*/ 175 h 324"/>
                <a:gd name="T46" fmla="*/ 247 w 249"/>
                <a:gd name="T47" fmla="*/ 175 h 324"/>
                <a:gd name="T48" fmla="*/ 151 w 249"/>
                <a:gd name="T49" fmla="*/ 142 h 324"/>
                <a:gd name="T50" fmla="*/ 247 w 249"/>
                <a:gd name="T51" fmla="*/ 136 h 324"/>
                <a:gd name="T52" fmla="*/ 247 w 249"/>
                <a:gd name="T53" fmla="*/ 148 h 324"/>
                <a:gd name="T54" fmla="*/ 247 w 249"/>
                <a:gd name="T55" fmla="*/ 121 h 324"/>
                <a:gd name="T56" fmla="*/ 151 w 249"/>
                <a:gd name="T57" fmla="*/ 82 h 324"/>
                <a:gd name="T58" fmla="*/ 247 w 249"/>
                <a:gd name="T59" fmla="*/ 121 h 324"/>
                <a:gd name="T60" fmla="*/ 247 w 249"/>
                <a:gd name="T61" fmla="*/ 121 h 324"/>
                <a:gd name="T62" fmla="*/ 151 w 249"/>
                <a:gd name="T63" fmla="*/ 61 h 324"/>
                <a:gd name="T64" fmla="*/ 247 w 249"/>
                <a:gd name="T65" fmla="*/ 82 h 324"/>
                <a:gd name="T66" fmla="*/ 247 w 249"/>
                <a:gd name="T67" fmla="*/ 9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9" h="324">
                  <a:moveTo>
                    <a:pt x="247" y="73"/>
                  </a:moveTo>
                  <a:lnTo>
                    <a:pt x="247" y="55"/>
                  </a:lnTo>
                  <a:lnTo>
                    <a:pt x="150" y="0"/>
                  </a:lnTo>
                  <a:lnTo>
                    <a:pt x="7" y="45"/>
                  </a:lnTo>
                  <a:lnTo>
                    <a:pt x="7" y="61"/>
                  </a:lnTo>
                  <a:lnTo>
                    <a:pt x="0" y="63"/>
                  </a:lnTo>
                  <a:lnTo>
                    <a:pt x="0" y="276"/>
                  </a:lnTo>
                  <a:lnTo>
                    <a:pt x="145" y="324"/>
                  </a:lnTo>
                  <a:lnTo>
                    <a:pt x="249" y="264"/>
                  </a:lnTo>
                  <a:lnTo>
                    <a:pt x="249" y="74"/>
                  </a:lnTo>
                  <a:lnTo>
                    <a:pt x="247" y="73"/>
                  </a:lnTo>
                  <a:lnTo>
                    <a:pt x="247" y="73"/>
                  </a:lnTo>
                  <a:lnTo>
                    <a:pt x="247" y="73"/>
                  </a:lnTo>
                  <a:close/>
                  <a:moveTo>
                    <a:pt x="155" y="11"/>
                  </a:moveTo>
                  <a:lnTo>
                    <a:pt x="244" y="60"/>
                  </a:lnTo>
                  <a:lnTo>
                    <a:pt x="244" y="66"/>
                  </a:lnTo>
                  <a:lnTo>
                    <a:pt x="155" y="21"/>
                  </a:lnTo>
                  <a:lnTo>
                    <a:pt x="155" y="11"/>
                  </a:lnTo>
                  <a:lnTo>
                    <a:pt x="155" y="11"/>
                  </a:lnTo>
                  <a:lnTo>
                    <a:pt x="155" y="11"/>
                  </a:lnTo>
                  <a:close/>
                  <a:moveTo>
                    <a:pt x="247" y="255"/>
                  </a:moveTo>
                  <a:lnTo>
                    <a:pt x="151" y="305"/>
                  </a:lnTo>
                  <a:lnTo>
                    <a:pt x="151" y="286"/>
                  </a:lnTo>
                  <a:lnTo>
                    <a:pt x="247" y="242"/>
                  </a:lnTo>
                  <a:lnTo>
                    <a:pt x="247" y="255"/>
                  </a:lnTo>
                  <a:lnTo>
                    <a:pt x="247" y="255"/>
                  </a:lnTo>
                  <a:lnTo>
                    <a:pt x="247" y="255"/>
                  </a:lnTo>
                  <a:close/>
                  <a:moveTo>
                    <a:pt x="247" y="228"/>
                  </a:moveTo>
                  <a:lnTo>
                    <a:pt x="151" y="264"/>
                  </a:lnTo>
                  <a:lnTo>
                    <a:pt x="151" y="245"/>
                  </a:lnTo>
                  <a:lnTo>
                    <a:pt x="247" y="216"/>
                  </a:lnTo>
                  <a:lnTo>
                    <a:pt x="247" y="228"/>
                  </a:lnTo>
                  <a:lnTo>
                    <a:pt x="247" y="228"/>
                  </a:lnTo>
                  <a:lnTo>
                    <a:pt x="247" y="228"/>
                  </a:lnTo>
                  <a:close/>
                  <a:moveTo>
                    <a:pt x="247" y="201"/>
                  </a:moveTo>
                  <a:lnTo>
                    <a:pt x="151" y="223"/>
                  </a:lnTo>
                  <a:lnTo>
                    <a:pt x="151" y="204"/>
                  </a:lnTo>
                  <a:lnTo>
                    <a:pt x="247" y="189"/>
                  </a:lnTo>
                  <a:lnTo>
                    <a:pt x="247" y="201"/>
                  </a:lnTo>
                  <a:lnTo>
                    <a:pt x="247" y="201"/>
                  </a:lnTo>
                  <a:lnTo>
                    <a:pt x="247" y="201"/>
                  </a:lnTo>
                  <a:close/>
                  <a:moveTo>
                    <a:pt x="247" y="175"/>
                  </a:moveTo>
                  <a:lnTo>
                    <a:pt x="151" y="183"/>
                  </a:lnTo>
                  <a:lnTo>
                    <a:pt x="151" y="164"/>
                  </a:lnTo>
                  <a:lnTo>
                    <a:pt x="247" y="162"/>
                  </a:lnTo>
                  <a:lnTo>
                    <a:pt x="247" y="175"/>
                  </a:lnTo>
                  <a:lnTo>
                    <a:pt x="247" y="175"/>
                  </a:lnTo>
                  <a:lnTo>
                    <a:pt x="247" y="175"/>
                  </a:lnTo>
                  <a:close/>
                  <a:moveTo>
                    <a:pt x="247" y="148"/>
                  </a:moveTo>
                  <a:lnTo>
                    <a:pt x="151" y="142"/>
                  </a:lnTo>
                  <a:lnTo>
                    <a:pt x="151" y="123"/>
                  </a:lnTo>
                  <a:lnTo>
                    <a:pt x="247" y="136"/>
                  </a:lnTo>
                  <a:lnTo>
                    <a:pt x="247" y="148"/>
                  </a:lnTo>
                  <a:lnTo>
                    <a:pt x="247" y="148"/>
                  </a:lnTo>
                  <a:lnTo>
                    <a:pt x="247" y="148"/>
                  </a:lnTo>
                  <a:close/>
                  <a:moveTo>
                    <a:pt x="247" y="121"/>
                  </a:moveTo>
                  <a:lnTo>
                    <a:pt x="151" y="102"/>
                  </a:lnTo>
                  <a:lnTo>
                    <a:pt x="151" y="82"/>
                  </a:lnTo>
                  <a:lnTo>
                    <a:pt x="247" y="109"/>
                  </a:lnTo>
                  <a:lnTo>
                    <a:pt x="247" y="121"/>
                  </a:lnTo>
                  <a:lnTo>
                    <a:pt x="247" y="121"/>
                  </a:lnTo>
                  <a:lnTo>
                    <a:pt x="247" y="121"/>
                  </a:lnTo>
                  <a:close/>
                  <a:moveTo>
                    <a:pt x="247" y="95"/>
                  </a:moveTo>
                  <a:lnTo>
                    <a:pt x="151" y="61"/>
                  </a:lnTo>
                  <a:lnTo>
                    <a:pt x="151" y="41"/>
                  </a:lnTo>
                  <a:lnTo>
                    <a:pt x="247" y="82"/>
                  </a:lnTo>
                  <a:lnTo>
                    <a:pt x="247" y="95"/>
                  </a:lnTo>
                  <a:lnTo>
                    <a:pt x="247" y="95"/>
                  </a:lnTo>
                  <a:lnTo>
                    <a:pt x="247" y="9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Rectangle 18"/>
            <p:cNvSpPr/>
            <p:nvPr/>
          </p:nvSpPr>
          <p:spPr>
            <a:xfrm>
              <a:off x="1088136" y="3762418"/>
              <a:ext cx="9029944"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“Now at the Sands Casino: An Iranian hacker in every server”</a:t>
              </a:r>
            </a:p>
          </p:txBody>
        </p:sp>
      </p:grpSp>
      <p:grpSp>
        <p:nvGrpSpPr>
          <p:cNvPr id="38" name="Group 37"/>
          <p:cNvGrpSpPr/>
          <p:nvPr/>
        </p:nvGrpSpPr>
        <p:grpSpPr>
          <a:xfrm>
            <a:off x="274638" y="4459867"/>
            <a:ext cx="11888787" cy="757870"/>
            <a:chOff x="274638" y="4390711"/>
            <a:chExt cx="11888787" cy="757870"/>
          </a:xfrm>
        </p:grpSpPr>
        <p:sp>
          <p:nvSpPr>
            <p:cNvPr id="69" name="Rectangle 68"/>
            <p:cNvSpPr/>
            <p:nvPr/>
          </p:nvSpPr>
          <p:spPr bwMode="auto">
            <a:xfrm>
              <a:off x="274638" y="4390711"/>
              <a:ext cx="11888787"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8" name="Group 47"/>
            <p:cNvGrpSpPr/>
            <p:nvPr/>
          </p:nvGrpSpPr>
          <p:grpSpPr>
            <a:xfrm>
              <a:off x="493685" y="4557210"/>
              <a:ext cx="425051" cy="424873"/>
              <a:chOff x="3140076" y="2373313"/>
              <a:chExt cx="3740149" cy="3738562"/>
            </a:xfrm>
            <a:solidFill>
              <a:schemeClr val="accent2"/>
            </a:solidFill>
          </p:grpSpPr>
          <p:sp>
            <p:nvSpPr>
              <p:cNvPr id="45" name="Freeform 30"/>
              <p:cNvSpPr>
                <a:spLocks/>
              </p:cNvSpPr>
              <p:nvPr/>
            </p:nvSpPr>
            <p:spPr bwMode="auto">
              <a:xfrm>
                <a:off x="3140076" y="2373313"/>
                <a:ext cx="1679575" cy="1671637"/>
              </a:xfrm>
              <a:custGeom>
                <a:avLst/>
                <a:gdLst>
                  <a:gd name="T0" fmla="*/ 281 w 1049"/>
                  <a:gd name="T1" fmla="*/ 955 h 1045"/>
                  <a:gd name="T2" fmla="*/ 281 w 1049"/>
                  <a:gd name="T3" fmla="*/ 955 h 1045"/>
                  <a:gd name="T4" fmla="*/ 352 w 1049"/>
                  <a:gd name="T5" fmla="*/ 1026 h 1045"/>
                  <a:gd name="T6" fmla="*/ 419 w 1049"/>
                  <a:gd name="T7" fmla="*/ 1030 h 1045"/>
                  <a:gd name="T8" fmla="*/ 416 w 1049"/>
                  <a:gd name="T9" fmla="*/ 963 h 1045"/>
                  <a:gd name="T10" fmla="*/ 157 w 1049"/>
                  <a:gd name="T11" fmla="*/ 705 h 1045"/>
                  <a:gd name="T12" fmla="*/ 116 w 1049"/>
                  <a:gd name="T13" fmla="*/ 664 h 1045"/>
                  <a:gd name="T14" fmla="*/ 116 w 1049"/>
                  <a:gd name="T15" fmla="*/ 582 h 1045"/>
                  <a:gd name="T16" fmla="*/ 326 w 1049"/>
                  <a:gd name="T17" fmla="*/ 324 h 1045"/>
                  <a:gd name="T18" fmla="*/ 326 w 1049"/>
                  <a:gd name="T19" fmla="*/ 324 h 1045"/>
                  <a:gd name="T20" fmla="*/ 580 w 1049"/>
                  <a:gd name="T21" fmla="*/ 119 h 1045"/>
                  <a:gd name="T22" fmla="*/ 667 w 1049"/>
                  <a:gd name="T23" fmla="*/ 123 h 1045"/>
                  <a:gd name="T24" fmla="*/ 891 w 1049"/>
                  <a:gd name="T25" fmla="*/ 347 h 1045"/>
                  <a:gd name="T26" fmla="*/ 891 w 1049"/>
                  <a:gd name="T27" fmla="*/ 347 h 1045"/>
                  <a:gd name="T28" fmla="*/ 962 w 1049"/>
                  <a:gd name="T29" fmla="*/ 414 h 1045"/>
                  <a:gd name="T30" fmla="*/ 1030 w 1049"/>
                  <a:gd name="T31" fmla="*/ 418 h 1045"/>
                  <a:gd name="T32" fmla="*/ 1026 w 1049"/>
                  <a:gd name="T33" fmla="*/ 350 h 1045"/>
                  <a:gd name="T34" fmla="*/ 768 w 1049"/>
                  <a:gd name="T35" fmla="*/ 93 h 1045"/>
                  <a:gd name="T36" fmla="*/ 768 w 1049"/>
                  <a:gd name="T37" fmla="*/ 93 h 1045"/>
                  <a:gd name="T38" fmla="*/ 730 w 1049"/>
                  <a:gd name="T39" fmla="*/ 59 h 1045"/>
                  <a:gd name="T40" fmla="*/ 535 w 1049"/>
                  <a:gd name="T41" fmla="*/ 44 h 1045"/>
                  <a:gd name="T42" fmla="*/ 262 w 1049"/>
                  <a:gd name="T43" fmla="*/ 261 h 1045"/>
                  <a:gd name="T44" fmla="*/ 262 w 1049"/>
                  <a:gd name="T45" fmla="*/ 261 h 1045"/>
                  <a:gd name="T46" fmla="*/ 262 w 1049"/>
                  <a:gd name="T47" fmla="*/ 261 h 1045"/>
                  <a:gd name="T48" fmla="*/ 41 w 1049"/>
                  <a:gd name="T49" fmla="*/ 537 h 1045"/>
                  <a:gd name="T50" fmla="*/ 56 w 1049"/>
                  <a:gd name="T51" fmla="*/ 731 h 1045"/>
                  <a:gd name="T52" fmla="*/ 281 w 1049"/>
                  <a:gd name="T53" fmla="*/ 955 h 1045"/>
                  <a:gd name="T54" fmla="*/ 281 w 1049"/>
                  <a:gd name="T55" fmla="*/ 955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9" h="1045">
                    <a:moveTo>
                      <a:pt x="281" y="955"/>
                    </a:moveTo>
                    <a:cubicBezTo>
                      <a:pt x="281" y="955"/>
                      <a:pt x="281" y="955"/>
                      <a:pt x="281" y="955"/>
                    </a:cubicBezTo>
                    <a:cubicBezTo>
                      <a:pt x="352" y="1026"/>
                      <a:pt x="352" y="1026"/>
                      <a:pt x="352" y="1026"/>
                    </a:cubicBezTo>
                    <a:cubicBezTo>
                      <a:pt x="371" y="1045"/>
                      <a:pt x="401" y="1045"/>
                      <a:pt x="419" y="1030"/>
                    </a:cubicBezTo>
                    <a:cubicBezTo>
                      <a:pt x="434" y="1011"/>
                      <a:pt x="434" y="981"/>
                      <a:pt x="416" y="963"/>
                    </a:cubicBezTo>
                    <a:cubicBezTo>
                      <a:pt x="157" y="705"/>
                      <a:pt x="157" y="705"/>
                      <a:pt x="157" y="705"/>
                    </a:cubicBezTo>
                    <a:cubicBezTo>
                      <a:pt x="146" y="694"/>
                      <a:pt x="131" y="679"/>
                      <a:pt x="116" y="664"/>
                    </a:cubicBezTo>
                    <a:cubicBezTo>
                      <a:pt x="108" y="657"/>
                      <a:pt x="90" y="630"/>
                      <a:pt x="116" y="582"/>
                    </a:cubicBezTo>
                    <a:cubicBezTo>
                      <a:pt x="138" y="545"/>
                      <a:pt x="206" y="444"/>
                      <a:pt x="326" y="324"/>
                    </a:cubicBezTo>
                    <a:cubicBezTo>
                      <a:pt x="326" y="324"/>
                      <a:pt x="326" y="324"/>
                      <a:pt x="326" y="324"/>
                    </a:cubicBezTo>
                    <a:cubicBezTo>
                      <a:pt x="446" y="205"/>
                      <a:pt x="543" y="141"/>
                      <a:pt x="580" y="119"/>
                    </a:cubicBezTo>
                    <a:cubicBezTo>
                      <a:pt x="633" y="89"/>
                      <a:pt x="659" y="112"/>
                      <a:pt x="667" y="123"/>
                    </a:cubicBezTo>
                    <a:cubicBezTo>
                      <a:pt x="891" y="347"/>
                      <a:pt x="891" y="347"/>
                      <a:pt x="891" y="347"/>
                    </a:cubicBezTo>
                    <a:cubicBezTo>
                      <a:pt x="891" y="347"/>
                      <a:pt x="891" y="347"/>
                      <a:pt x="891" y="347"/>
                    </a:cubicBezTo>
                    <a:cubicBezTo>
                      <a:pt x="962" y="414"/>
                      <a:pt x="962" y="414"/>
                      <a:pt x="962" y="414"/>
                    </a:cubicBezTo>
                    <a:cubicBezTo>
                      <a:pt x="981" y="436"/>
                      <a:pt x="1011" y="436"/>
                      <a:pt x="1030" y="418"/>
                    </a:cubicBezTo>
                    <a:cubicBezTo>
                      <a:pt x="1049" y="403"/>
                      <a:pt x="1045" y="373"/>
                      <a:pt x="1026" y="350"/>
                    </a:cubicBezTo>
                    <a:cubicBezTo>
                      <a:pt x="768" y="93"/>
                      <a:pt x="768" y="93"/>
                      <a:pt x="768" y="93"/>
                    </a:cubicBezTo>
                    <a:cubicBezTo>
                      <a:pt x="768" y="93"/>
                      <a:pt x="768" y="93"/>
                      <a:pt x="768" y="93"/>
                    </a:cubicBezTo>
                    <a:cubicBezTo>
                      <a:pt x="730" y="59"/>
                      <a:pt x="730" y="59"/>
                      <a:pt x="730" y="59"/>
                    </a:cubicBezTo>
                    <a:cubicBezTo>
                      <a:pt x="674" y="0"/>
                      <a:pt x="599" y="3"/>
                      <a:pt x="535" y="44"/>
                    </a:cubicBezTo>
                    <a:cubicBezTo>
                      <a:pt x="472" y="82"/>
                      <a:pt x="371" y="153"/>
                      <a:pt x="262" y="261"/>
                    </a:cubicBezTo>
                    <a:cubicBezTo>
                      <a:pt x="262" y="261"/>
                      <a:pt x="262" y="261"/>
                      <a:pt x="262" y="261"/>
                    </a:cubicBezTo>
                    <a:cubicBezTo>
                      <a:pt x="262" y="261"/>
                      <a:pt x="262" y="261"/>
                      <a:pt x="262" y="261"/>
                    </a:cubicBezTo>
                    <a:cubicBezTo>
                      <a:pt x="153" y="369"/>
                      <a:pt x="78" y="474"/>
                      <a:pt x="41" y="537"/>
                    </a:cubicBezTo>
                    <a:cubicBezTo>
                      <a:pt x="4" y="601"/>
                      <a:pt x="0" y="675"/>
                      <a:pt x="56" y="731"/>
                    </a:cubicBezTo>
                    <a:cubicBezTo>
                      <a:pt x="281" y="955"/>
                      <a:pt x="281" y="955"/>
                      <a:pt x="281" y="955"/>
                    </a:cubicBezTo>
                    <a:cubicBezTo>
                      <a:pt x="281" y="955"/>
                      <a:pt x="281" y="955"/>
                      <a:pt x="281" y="9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5200650" y="4438650"/>
                <a:ext cx="1679575" cy="1673225"/>
              </a:xfrm>
              <a:custGeom>
                <a:avLst/>
                <a:gdLst>
                  <a:gd name="T0" fmla="*/ 768 w 1049"/>
                  <a:gd name="T1" fmla="*/ 90 h 1045"/>
                  <a:gd name="T2" fmla="*/ 768 w 1049"/>
                  <a:gd name="T3" fmla="*/ 90 h 1045"/>
                  <a:gd name="T4" fmla="*/ 697 w 1049"/>
                  <a:gd name="T5" fmla="*/ 19 h 1045"/>
                  <a:gd name="T6" fmla="*/ 629 w 1049"/>
                  <a:gd name="T7" fmla="*/ 15 h 1045"/>
                  <a:gd name="T8" fmla="*/ 633 w 1049"/>
                  <a:gd name="T9" fmla="*/ 82 h 1045"/>
                  <a:gd name="T10" fmla="*/ 891 w 1049"/>
                  <a:gd name="T11" fmla="*/ 340 h 1045"/>
                  <a:gd name="T12" fmla="*/ 929 w 1049"/>
                  <a:gd name="T13" fmla="*/ 381 h 1045"/>
                  <a:gd name="T14" fmla="*/ 929 w 1049"/>
                  <a:gd name="T15" fmla="*/ 463 h 1045"/>
                  <a:gd name="T16" fmla="*/ 723 w 1049"/>
                  <a:gd name="T17" fmla="*/ 721 h 1045"/>
                  <a:gd name="T18" fmla="*/ 723 w 1049"/>
                  <a:gd name="T19" fmla="*/ 721 h 1045"/>
                  <a:gd name="T20" fmla="*/ 464 w 1049"/>
                  <a:gd name="T21" fmla="*/ 926 h 1045"/>
                  <a:gd name="T22" fmla="*/ 378 w 1049"/>
                  <a:gd name="T23" fmla="*/ 926 h 1045"/>
                  <a:gd name="T24" fmla="*/ 153 w 1049"/>
                  <a:gd name="T25" fmla="*/ 702 h 1045"/>
                  <a:gd name="T26" fmla="*/ 153 w 1049"/>
                  <a:gd name="T27" fmla="*/ 702 h 1045"/>
                  <a:gd name="T28" fmla="*/ 86 w 1049"/>
                  <a:gd name="T29" fmla="*/ 631 h 1045"/>
                  <a:gd name="T30" fmla="*/ 19 w 1049"/>
                  <a:gd name="T31" fmla="*/ 627 h 1045"/>
                  <a:gd name="T32" fmla="*/ 22 w 1049"/>
                  <a:gd name="T33" fmla="*/ 695 h 1045"/>
                  <a:gd name="T34" fmla="*/ 281 w 1049"/>
                  <a:gd name="T35" fmla="*/ 952 h 1045"/>
                  <a:gd name="T36" fmla="*/ 281 w 1049"/>
                  <a:gd name="T37" fmla="*/ 952 h 1045"/>
                  <a:gd name="T38" fmla="*/ 314 w 1049"/>
                  <a:gd name="T39" fmla="*/ 986 h 1045"/>
                  <a:gd name="T40" fmla="*/ 513 w 1049"/>
                  <a:gd name="T41" fmla="*/ 1004 h 1045"/>
                  <a:gd name="T42" fmla="*/ 786 w 1049"/>
                  <a:gd name="T43" fmla="*/ 784 h 1045"/>
                  <a:gd name="T44" fmla="*/ 786 w 1049"/>
                  <a:gd name="T45" fmla="*/ 784 h 1045"/>
                  <a:gd name="T46" fmla="*/ 786 w 1049"/>
                  <a:gd name="T47" fmla="*/ 784 h 1045"/>
                  <a:gd name="T48" fmla="*/ 1007 w 1049"/>
                  <a:gd name="T49" fmla="*/ 508 h 1045"/>
                  <a:gd name="T50" fmla="*/ 992 w 1049"/>
                  <a:gd name="T51" fmla="*/ 314 h 1045"/>
                  <a:gd name="T52" fmla="*/ 768 w 1049"/>
                  <a:gd name="T53" fmla="*/ 90 h 1045"/>
                  <a:gd name="T54" fmla="*/ 768 w 1049"/>
                  <a:gd name="T55" fmla="*/ 90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9" h="1045">
                    <a:moveTo>
                      <a:pt x="768" y="90"/>
                    </a:moveTo>
                    <a:cubicBezTo>
                      <a:pt x="768" y="90"/>
                      <a:pt x="768" y="90"/>
                      <a:pt x="768" y="90"/>
                    </a:cubicBezTo>
                    <a:cubicBezTo>
                      <a:pt x="697" y="19"/>
                      <a:pt x="697" y="19"/>
                      <a:pt x="697" y="19"/>
                    </a:cubicBezTo>
                    <a:cubicBezTo>
                      <a:pt x="678" y="0"/>
                      <a:pt x="648" y="0"/>
                      <a:pt x="629" y="15"/>
                    </a:cubicBezTo>
                    <a:cubicBezTo>
                      <a:pt x="610" y="34"/>
                      <a:pt x="614" y="64"/>
                      <a:pt x="633" y="82"/>
                    </a:cubicBezTo>
                    <a:cubicBezTo>
                      <a:pt x="891" y="340"/>
                      <a:pt x="891" y="340"/>
                      <a:pt x="891" y="340"/>
                    </a:cubicBezTo>
                    <a:cubicBezTo>
                      <a:pt x="903" y="351"/>
                      <a:pt x="918" y="366"/>
                      <a:pt x="929" y="381"/>
                    </a:cubicBezTo>
                    <a:cubicBezTo>
                      <a:pt x="940" y="388"/>
                      <a:pt x="959" y="415"/>
                      <a:pt x="929" y="463"/>
                    </a:cubicBezTo>
                    <a:cubicBezTo>
                      <a:pt x="906" y="500"/>
                      <a:pt x="843" y="601"/>
                      <a:pt x="723" y="721"/>
                    </a:cubicBezTo>
                    <a:cubicBezTo>
                      <a:pt x="723" y="721"/>
                      <a:pt x="723" y="721"/>
                      <a:pt x="723" y="721"/>
                    </a:cubicBezTo>
                    <a:cubicBezTo>
                      <a:pt x="603" y="840"/>
                      <a:pt x="502" y="904"/>
                      <a:pt x="464" y="926"/>
                    </a:cubicBezTo>
                    <a:cubicBezTo>
                      <a:pt x="412" y="956"/>
                      <a:pt x="389" y="933"/>
                      <a:pt x="378" y="926"/>
                    </a:cubicBezTo>
                    <a:cubicBezTo>
                      <a:pt x="153" y="702"/>
                      <a:pt x="153" y="702"/>
                      <a:pt x="153" y="702"/>
                    </a:cubicBezTo>
                    <a:cubicBezTo>
                      <a:pt x="153" y="702"/>
                      <a:pt x="153" y="702"/>
                      <a:pt x="153" y="702"/>
                    </a:cubicBezTo>
                    <a:cubicBezTo>
                      <a:pt x="86" y="631"/>
                      <a:pt x="86" y="631"/>
                      <a:pt x="86" y="631"/>
                    </a:cubicBezTo>
                    <a:cubicBezTo>
                      <a:pt x="64" y="612"/>
                      <a:pt x="34" y="609"/>
                      <a:pt x="19" y="627"/>
                    </a:cubicBezTo>
                    <a:cubicBezTo>
                      <a:pt x="0" y="642"/>
                      <a:pt x="0" y="676"/>
                      <a:pt x="22" y="695"/>
                    </a:cubicBezTo>
                    <a:cubicBezTo>
                      <a:pt x="281" y="952"/>
                      <a:pt x="281" y="952"/>
                      <a:pt x="281" y="952"/>
                    </a:cubicBezTo>
                    <a:cubicBezTo>
                      <a:pt x="281" y="952"/>
                      <a:pt x="281" y="952"/>
                      <a:pt x="281" y="952"/>
                    </a:cubicBezTo>
                    <a:cubicBezTo>
                      <a:pt x="314" y="986"/>
                      <a:pt x="314" y="986"/>
                      <a:pt x="314" y="986"/>
                    </a:cubicBezTo>
                    <a:cubicBezTo>
                      <a:pt x="374" y="1045"/>
                      <a:pt x="449" y="1042"/>
                      <a:pt x="513" y="1004"/>
                    </a:cubicBezTo>
                    <a:cubicBezTo>
                      <a:pt x="577" y="963"/>
                      <a:pt x="678" y="892"/>
                      <a:pt x="786" y="784"/>
                    </a:cubicBezTo>
                    <a:cubicBezTo>
                      <a:pt x="786" y="784"/>
                      <a:pt x="786" y="784"/>
                      <a:pt x="786" y="784"/>
                    </a:cubicBezTo>
                    <a:cubicBezTo>
                      <a:pt x="786" y="784"/>
                      <a:pt x="786" y="784"/>
                      <a:pt x="786" y="784"/>
                    </a:cubicBezTo>
                    <a:cubicBezTo>
                      <a:pt x="895" y="676"/>
                      <a:pt x="970" y="571"/>
                      <a:pt x="1007" y="508"/>
                    </a:cubicBezTo>
                    <a:cubicBezTo>
                      <a:pt x="1045" y="444"/>
                      <a:pt x="1049" y="370"/>
                      <a:pt x="992" y="314"/>
                    </a:cubicBezTo>
                    <a:cubicBezTo>
                      <a:pt x="768" y="90"/>
                      <a:pt x="768" y="90"/>
                      <a:pt x="768" y="90"/>
                    </a:cubicBezTo>
                    <a:cubicBezTo>
                      <a:pt x="768" y="90"/>
                      <a:pt x="768" y="90"/>
                      <a:pt x="768"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noEditPoints="1"/>
              </p:cNvSpPr>
              <p:nvPr/>
            </p:nvSpPr>
            <p:spPr bwMode="auto">
              <a:xfrm>
                <a:off x="3140076" y="2373313"/>
                <a:ext cx="3740149" cy="3738562"/>
              </a:xfrm>
              <a:custGeom>
                <a:avLst/>
                <a:gdLst>
                  <a:gd name="T0" fmla="*/ 2295 w 2337"/>
                  <a:gd name="T1" fmla="*/ 538 h 2336"/>
                  <a:gd name="T2" fmla="*/ 2074 w 2337"/>
                  <a:gd name="T3" fmla="*/ 261 h 2336"/>
                  <a:gd name="T4" fmla="*/ 1801 w 2337"/>
                  <a:gd name="T5" fmla="*/ 44 h 2336"/>
                  <a:gd name="T6" fmla="*/ 1603 w 2337"/>
                  <a:gd name="T7" fmla="*/ 59 h 2336"/>
                  <a:gd name="T8" fmla="*/ 56 w 2337"/>
                  <a:gd name="T9" fmla="*/ 1604 h 2336"/>
                  <a:gd name="T10" fmla="*/ 41 w 2337"/>
                  <a:gd name="T11" fmla="*/ 1798 h 2336"/>
                  <a:gd name="T12" fmla="*/ 262 w 2337"/>
                  <a:gd name="T13" fmla="*/ 2075 h 2336"/>
                  <a:gd name="T14" fmla="*/ 535 w 2337"/>
                  <a:gd name="T15" fmla="*/ 2295 h 2336"/>
                  <a:gd name="T16" fmla="*/ 730 w 2337"/>
                  <a:gd name="T17" fmla="*/ 2277 h 2336"/>
                  <a:gd name="T18" fmla="*/ 2280 w 2337"/>
                  <a:gd name="T19" fmla="*/ 732 h 2336"/>
                  <a:gd name="T20" fmla="*/ 2295 w 2337"/>
                  <a:gd name="T21" fmla="*/ 538 h 2336"/>
                  <a:gd name="T22" fmla="*/ 753 w 2337"/>
                  <a:gd name="T23" fmla="*/ 1106 h 2336"/>
                  <a:gd name="T24" fmla="*/ 831 w 2337"/>
                  <a:gd name="T25" fmla="*/ 1106 h 2336"/>
                  <a:gd name="T26" fmla="*/ 831 w 2337"/>
                  <a:gd name="T27" fmla="*/ 1185 h 2336"/>
                  <a:gd name="T28" fmla="*/ 753 w 2337"/>
                  <a:gd name="T29" fmla="*/ 1185 h 2336"/>
                  <a:gd name="T30" fmla="*/ 753 w 2337"/>
                  <a:gd name="T31" fmla="*/ 1106 h 2336"/>
                  <a:gd name="T32" fmla="*/ 1082 w 2337"/>
                  <a:gd name="T33" fmla="*/ 1757 h 2336"/>
                  <a:gd name="T34" fmla="*/ 1056 w 2337"/>
                  <a:gd name="T35" fmla="*/ 1768 h 2336"/>
                  <a:gd name="T36" fmla="*/ 1030 w 2337"/>
                  <a:gd name="T37" fmla="*/ 1757 h 2336"/>
                  <a:gd name="T38" fmla="*/ 577 w 2337"/>
                  <a:gd name="T39" fmla="*/ 1304 h 2336"/>
                  <a:gd name="T40" fmla="*/ 577 w 2337"/>
                  <a:gd name="T41" fmla="*/ 1252 h 2336"/>
                  <a:gd name="T42" fmla="*/ 629 w 2337"/>
                  <a:gd name="T43" fmla="*/ 1252 h 2336"/>
                  <a:gd name="T44" fmla="*/ 1082 w 2337"/>
                  <a:gd name="T45" fmla="*/ 1705 h 2336"/>
                  <a:gd name="T46" fmla="*/ 1082 w 2337"/>
                  <a:gd name="T47" fmla="*/ 1757 h 2336"/>
                  <a:gd name="T48" fmla="*/ 1105 w 2337"/>
                  <a:gd name="T49" fmla="*/ 755 h 2336"/>
                  <a:gd name="T50" fmla="*/ 1183 w 2337"/>
                  <a:gd name="T51" fmla="*/ 755 h 2336"/>
                  <a:gd name="T52" fmla="*/ 1183 w 2337"/>
                  <a:gd name="T53" fmla="*/ 833 h 2336"/>
                  <a:gd name="T54" fmla="*/ 1105 w 2337"/>
                  <a:gd name="T55" fmla="*/ 833 h 2336"/>
                  <a:gd name="T56" fmla="*/ 1105 w 2337"/>
                  <a:gd name="T57" fmla="*/ 755 h 2336"/>
                  <a:gd name="T58" fmla="*/ 1127 w 2337"/>
                  <a:gd name="T59" fmla="*/ 1129 h 2336"/>
                  <a:gd name="T60" fmla="*/ 1206 w 2337"/>
                  <a:gd name="T61" fmla="*/ 1129 h 2336"/>
                  <a:gd name="T62" fmla="*/ 1206 w 2337"/>
                  <a:gd name="T63" fmla="*/ 1207 h 2336"/>
                  <a:gd name="T64" fmla="*/ 1131 w 2337"/>
                  <a:gd name="T65" fmla="*/ 1207 h 2336"/>
                  <a:gd name="T66" fmla="*/ 1127 w 2337"/>
                  <a:gd name="T67" fmla="*/ 1129 h 2336"/>
                  <a:gd name="T68" fmla="*/ 1239 w 2337"/>
                  <a:gd name="T69" fmla="*/ 1592 h 2336"/>
                  <a:gd name="T70" fmla="*/ 1161 w 2337"/>
                  <a:gd name="T71" fmla="*/ 1592 h 2336"/>
                  <a:gd name="T72" fmla="*/ 1161 w 2337"/>
                  <a:gd name="T73" fmla="*/ 1514 h 2336"/>
                  <a:gd name="T74" fmla="*/ 1239 w 2337"/>
                  <a:gd name="T75" fmla="*/ 1514 h 2336"/>
                  <a:gd name="T76" fmla="*/ 1239 w 2337"/>
                  <a:gd name="T77" fmla="*/ 1592 h 2336"/>
                  <a:gd name="T78" fmla="*/ 1591 w 2337"/>
                  <a:gd name="T79" fmla="*/ 1241 h 2336"/>
                  <a:gd name="T80" fmla="*/ 1513 w 2337"/>
                  <a:gd name="T81" fmla="*/ 1241 h 2336"/>
                  <a:gd name="T82" fmla="*/ 1513 w 2337"/>
                  <a:gd name="T83" fmla="*/ 1162 h 2336"/>
                  <a:gd name="T84" fmla="*/ 1591 w 2337"/>
                  <a:gd name="T85" fmla="*/ 1162 h 2336"/>
                  <a:gd name="T86" fmla="*/ 1591 w 2337"/>
                  <a:gd name="T87" fmla="*/ 1241 h 2336"/>
                  <a:gd name="T88" fmla="*/ 1760 w 2337"/>
                  <a:gd name="T89" fmla="*/ 1084 h 2336"/>
                  <a:gd name="T90" fmla="*/ 1734 w 2337"/>
                  <a:gd name="T91" fmla="*/ 1095 h 2336"/>
                  <a:gd name="T92" fmla="*/ 1708 w 2337"/>
                  <a:gd name="T93" fmla="*/ 1084 h 2336"/>
                  <a:gd name="T94" fmla="*/ 1251 w 2337"/>
                  <a:gd name="T95" fmla="*/ 631 h 2336"/>
                  <a:gd name="T96" fmla="*/ 1251 w 2337"/>
                  <a:gd name="T97" fmla="*/ 579 h 2336"/>
                  <a:gd name="T98" fmla="*/ 1307 w 2337"/>
                  <a:gd name="T99" fmla="*/ 579 h 2336"/>
                  <a:gd name="T100" fmla="*/ 1760 w 2337"/>
                  <a:gd name="T101" fmla="*/ 1032 h 2336"/>
                  <a:gd name="T102" fmla="*/ 1760 w 2337"/>
                  <a:gd name="T103" fmla="*/ 1084 h 2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37" h="2336">
                    <a:moveTo>
                      <a:pt x="2295" y="538"/>
                    </a:moveTo>
                    <a:cubicBezTo>
                      <a:pt x="2258" y="474"/>
                      <a:pt x="2183" y="370"/>
                      <a:pt x="2074" y="261"/>
                    </a:cubicBezTo>
                    <a:cubicBezTo>
                      <a:pt x="1966" y="153"/>
                      <a:pt x="1865" y="82"/>
                      <a:pt x="1801" y="44"/>
                    </a:cubicBezTo>
                    <a:cubicBezTo>
                      <a:pt x="1737" y="3"/>
                      <a:pt x="1663" y="0"/>
                      <a:pt x="1603" y="59"/>
                    </a:cubicBezTo>
                    <a:cubicBezTo>
                      <a:pt x="56" y="1604"/>
                      <a:pt x="56" y="1604"/>
                      <a:pt x="56" y="1604"/>
                    </a:cubicBezTo>
                    <a:cubicBezTo>
                      <a:pt x="0" y="1660"/>
                      <a:pt x="4" y="1734"/>
                      <a:pt x="41" y="1798"/>
                    </a:cubicBezTo>
                    <a:cubicBezTo>
                      <a:pt x="78" y="1862"/>
                      <a:pt x="153" y="1966"/>
                      <a:pt x="262" y="2075"/>
                    </a:cubicBezTo>
                    <a:cubicBezTo>
                      <a:pt x="371" y="2183"/>
                      <a:pt x="472" y="2254"/>
                      <a:pt x="535" y="2295"/>
                    </a:cubicBezTo>
                    <a:cubicBezTo>
                      <a:pt x="599" y="2333"/>
                      <a:pt x="674" y="2336"/>
                      <a:pt x="730" y="2277"/>
                    </a:cubicBezTo>
                    <a:cubicBezTo>
                      <a:pt x="2280" y="732"/>
                      <a:pt x="2280" y="732"/>
                      <a:pt x="2280" y="732"/>
                    </a:cubicBezTo>
                    <a:cubicBezTo>
                      <a:pt x="2337" y="676"/>
                      <a:pt x="2333" y="602"/>
                      <a:pt x="2295" y="538"/>
                    </a:cubicBezTo>
                    <a:close/>
                    <a:moveTo>
                      <a:pt x="753" y="1106"/>
                    </a:moveTo>
                    <a:cubicBezTo>
                      <a:pt x="775" y="1084"/>
                      <a:pt x="809" y="1084"/>
                      <a:pt x="831" y="1106"/>
                    </a:cubicBezTo>
                    <a:cubicBezTo>
                      <a:pt x="854" y="1129"/>
                      <a:pt x="854" y="1162"/>
                      <a:pt x="831" y="1185"/>
                    </a:cubicBezTo>
                    <a:cubicBezTo>
                      <a:pt x="809" y="1207"/>
                      <a:pt x="775" y="1207"/>
                      <a:pt x="753" y="1185"/>
                    </a:cubicBezTo>
                    <a:cubicBezTo>
                      <a:pt x="734" y="1162"/>
                      <a:pt x="734" y="1129"/>
                      <a:pt x="753" y="1106"/>
                    </a:cubicBezTo>
                    <a:close/>
                    <a:moveTo>
                      <a:pt x="1082" y="1757"/>
                    </a:moveTo>
                    <a:cubicBezTo>
                      <a:pt x="1075" y="1764"/>
                      <a:pt x="1067" y="1768"/>
                      <a:pt x="1056" y="1768"/>
                    </a:cubicBezTo>
                    <a:cubicBezTo>
                      <a:pt x="1048" y="1768"/>
                      <a:pt x="1037" y="1764"/>
                      <a:pt x="1030" y="1757"/>
                    </a:cubicBezTo>
                    <a:cubicBezTo>
                      <a:pt x="577" y="1304"/>
                      <a:pt x="577" y="1304"/>
                      <a:pt x="577" y="1304"/>
                    </a:cubicBezTo>
                    <a:cubicBezTo>
                      <a:pt x="562" y="1290"/>
                      <a:pt x="562" y="1267"/>
                      <a:pt x="577" y="1252"/>
                    </a:cubicBezTo>
                    <a:cubicBezTo>
                      <a:pt x="592" y="1237"/>
                      <a:pt x="614" y="1237"/>
                      <a:pt x="629" y="1252"/>
                    </a:cubicBezTo>
                    <a:cubicBezTo>
                      <a:pt x="1082" y="1705"/>
                      <a:pt x="1082" y="1705"/>
                      <a:pt x="1082" y="1705"/>
                    </a:cubicBezTo>
                    <a:cubicBezTo>
                      <a:pt x="1097" y="1719"/>
                      <a:pt x="1097" y="1742"/>
                      <a:pt x="1082" y="1757"/>
                    </a:cubicBezTo>
                    <a:close/>
                    <a:moveTo>
                      <a:pt x="1105" y="755"/>
                    </a:moveTo>
                    <a:cubicBezTo>
                      <a:pt x="1127" y="732"/>
                      <a:pt x="1161" y="732"/>
                      <a:pt x="1183" y="755"/>
                    </a:cubicBezTo>
                    <a:cubicBezTo>
                      <a:pt x="1206" y="777"/>
                      <a:pt x="1206" y="811"/>
                      <a:pt x="1183" y="833"/>
                    </a:cubicBezTo>
                    <a:cubicBezTo>
                      <a:pt x="1161" y="852"/>
                      <a:pt x="1127" y="852"/>
                      <a:pt x="1105" y="833"/>
                    </a:cubicBezTo>
                    <a:cubicBezTo>
                      <a:pt x="1086" y="811"/>
                      <a:pt x="1086" y="777"/>
                      <a:pt x="1105" y="755"/>
                    </a:cubicBezTo>
                    <a:close/>
                    <a:moveTo>
                      <a:pt x="1127" y="1129"/>
                    </a:moveTo>
                    <a:cubicBezTo>
                      <a:pt x="1150" y="1106"/>
                      <a:pt x="1187" y="1106"/>
                      <a:pt x="1206" y="1129"/>
                    </a:cubicBezTo>
                    <a:cubicBezTo>
                      <a:pt x="1228" y="1151"/>
                      <a:pt x="1228" y="1185"/>
                      <a:pt x="1206" y="1207"/>
                    </a:cubicBezTo>
                    <a:cubicBezTo>
                      <a:pt x="1187" y="1230"/>
                      <a:pt x="1150" y="1230"/>
                      <a:pt x="1131" y="1207"/>
                    </a:cubicBezTo>
                    <a:cubicBezTo>
                      <a:pt x="1108" y="1185"/>
                      <a:pt x="1108" y="1151"/>
                      <a:pt x="1127" y="1129"/>
                    </a:cubicBezTo>
                    <a:close/>
                    <a:moveTo>
                      <a:pt x="1239" y="1592"/>
                    </a:moveTo>
                    <a:cubicBezTo>
                      <a:pt x="1217" y="1611"/>
                      <a:pt x="1183" y="1611"/>
                      <a:pt x="1161" y="1592"/>
                    </a:cubicBezTo>
                    <a:cubicBezTo>
                      <a:pt x="1138" y="1570"/>
                      <a:pt x="1138" y="1536"/>
                      <a:pt x="1161" y="1514"/>
                    </a:cubicBezTo>
                    <a:cubicBezTo>
                      <a:pt x="1183" y="1491"/>
                      <a:pt x="1217" y="1491"/>
                      <a:pt x="1239" y="1514"/>
                    </a:cubicBezTo>
                    <a:cubicBezTo>
                      <a:pt x="1262" y="1536"/>
                      <a:pt x="1262" y="1570"/>
                      <a:pt x="1239" y="1592"/>
                    </a:cubicBezTo>
                    <a:close/>
                    <a:moveTo>
                      <a:pt x="1591" y="1241"/>
                    </a:moveTo>
                    <a:cubicBezTo>
                      <a:pt x="1569" y="1260"/>
                      <a:pt x="1535" y="1260"/>
                      <a:pt x="1513" y="1241"/>
                    </a:cubicBezTo>
                    <a:cubicBezTo>
                      <a:pt x="1494" y="1218"/>
                      <a:pt x="1494" y="1181"/>
                      <a:pt x="1513" y="1162"/>
                    </a:cubicBezTo>
                    <a:cubicBezTo>
                      <a:pt x="1535" y="1140"/>
                      <a:pt x="1569" y="1140"/>
                      <a:pt x="1591" y="1162"/>
                    </a:cubicBezTo>
                    <a:cubicBezTo>
                      <a:pt x="1614" y="1181"/>
                      <a:pt x="1614" y="1218"/>
                      <a:pt x="1591" y="1241"/>
                    </a:cubicBezTo>
                    <a:close/>
                    <a:moveTo>
                      <a:pt x="1760" y="1084"/>
                    </a:moveTo>
                    <a:cubicBezTo>
                      <a:pt x="1752" y="1091"/>
                      <a:pt x="1741" y="1095"/>
                      <a:pt x="1734" y="1095"/>
                    </a:cubicBezTo>
                    <a:cubicBezTo>
                      <a:pt x="1722" y="1095"/>
                      <a:pt x="1715" y="1091"/>
                      <a:pt x="1708" y="1084"/>
                    </a:cubicBezTo>
                    <a:cubicBezTo>
                      <a:pt x="1251" y="631"/>
                      <a:pt x="1251" y="631"/>
                      <a:pt x="1251" y="631"/>
                    </a:cubicBezTo>
                    <a:cubicBezTo>
                      <a:pt x="1239" y="616"/>
                      <a:pt x="1239" y="594"/>
                      <a:pt x="1251" y="579"/>
                    </a:cubicBezTo>
                    <a:cubicBezTo>
                      <a:pt x="1266" y="564"/>
                      <a:pt x="1292" y="564"/>
                      <a:pt x="1307" y="579"/>
                    </a:cubicBezTo>
                    <a:cubicBezTo>
                      <a:pt x="1760" y="1032"/>
                      <a:pt x="1760" y="1032"/>
                      <a:pt x="1760" y="1032"/>
                    </a:cubicBezTo>
                    <a:cubicBezTo>
                      <a:pt x="1775" y="1046"/>
                      <a:pt x="1775" y="1069"/>
                      <a:pt x="1760" y="10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088135" y="4557280"/>
              <a:ext cx="10653067"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“A cyberattack has caused confirmed physical damage for the second time ever”</a:t>
              </a:r>
            </a:p>
          </p:txBody>
        </p:sp>
      </p:grpSp>
      <p:grpSp>
        <p:nvGrpSpPr>
          <p:cNvPr id="39" name="Group 38"/>
          <p:cNvGrpSpPr/>
          <p:nvPr/>
        </p:nvGrpSpPr>
        <p:grpSpPr>
          <a:xfrm>
            <a:off x="274639" y="5254729"/>
            <a:ext cx="11887200" cy="757870"/>
            <a:chOff x="274639" y="5185573"/>
            <a:chExt cx="11887200" cy="757870"/>
          </a:xfrm>
        </p:grpSpPr>
        <p:sp>
          <p:nvSpPr>
            <p:cNvPr id="71" name="Rectangle 70"/>
            <p:cNvSpPr/>
            <p:nvPr/>
          </p:nvSpPr>
          <p:spPr bwMode="auto">
            <a:xfrm>
              <a:off x="274639" y="5185573"/>
              <a:ext cx="11887200"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2" name="Freeform 36"/>
            <p:cNvSpPr>
              <a:spLocks noEditPoints="1"/>
            </p:cNvSpPr>
            <p:nvPr/>
          </p:nvSpPr>
          <p:spPr bwMode="auto">
            <a:xfrm>
              <a:off x="469900" y="5330083"/>
              <a:ext cx="472622" cy="468851"/>
            </a:xfrm>
            <a:custGeom>
              <a:avLst/>
              <a:gdLst>
                <a:gd name="T0" fmla="*/ 1695 w 1884"/>
                <a:gd name="T1" fmla="*/ 866 h 1873"/>
                <a:gd name="T2" fmla="*/ 1013 w 1884"/>
                <a:gd name="T3" fmla="*/ 187 h 1873"/>
                <a:gd name="T4" fmla="*/ 1013 w 1884"/>
                <a:gd name="T5" fmla="*/ 0 h 1873"/>
                <a:gd name="T6" fmla="*/ 871 w 1884"/>
                <a:gd name="T7" fmla="*/ 0 h 1873"/>
                <a:gd name="T8" fmla="*/ 871 w 1884"/>
                <a:gd name="T9" fmla="*/ 187 h 1873"/>
                <a:gd name="T10" fmla="*/ 189 w 1884"/>
                <a:gd name="T11" fmla="*/ 866 h 1873"/>
                <a:gd name="T12" fmla="*/ 0 w 1884"/>
                <a:gd name="T13" fmla="*/ 866 h 1873"/>
                <a:gd name="T14" fmla="*/ 0 w 1884"/>
                <a:gd name="T15" fmla="*/ 1007 h 1873"/>
                <a:gd name="T16" fmla="*/ 189 w 1884"/>
                <a:gd name="T17" fmla="*/ 1007 h 1873"/>
                <a:gd name="T18" fmla="*/ 871 w 1884"/>
                <a:gd name="T19" fmla="*/ 1686 h 1873"/>
                <a:gd name="T20" fmla="*/ 871 w 1884"/>
                <a:gd name="T21" fmla="*/ 1873 h 1873"/>
                <a:gd name="T22" fmla="*/ 1013 w 1884"/>
                <a:gd name="T23" fmla="*/ 1873 h 1873"/>
                <a:gd name="T24" fmla="*/ 1013 w 1884"/>
                <a:gd name="T25" fmla="*/ 1686 h 1873"/>
                <a:gd name="T26" fmla="*/ 1695 w 1884"/>
                <a:gd name="T27" fmla="*/ 1007 h 1873"/>
                <a:gd name="T28" fmla="*/ 1884 w 1884"/>
                <a:gd name="T29" fmla="*/ 1007 h 1873"/>
                <a:gd name="T30" fmla="*/ 1884 w 1884"/>
                <a:gd name="T31" fmla="*/ 866 h 1873"/>
                <a:gd name="T32" fmla="*/ 1695 w 1884"/>
                <a:gd name="T33" fmla="*/ 866 h 1873"/>
                <a:gd name="T34" fmla="*/ 1695 w 1884"/>
                <a:gd name="T35" fmla="*/ 866 h 1873"/>
                <a:gd name="T36" fmla="*/ 1559 w 1884"/>
                <a:gd name="T37" fmla="*/ 1007 h 1873"/>
                <a:gd name="T38" fmla="*/ 1013 w 1884"/>
                <a:gd name="T39" fmla="*/ 1550 h 1873"/>
                <a:gd name="T40" fmla="*/ 1013 w 1884"/>
                <a:gd name="T41" fmla="*/ 1302 h 1873"/>
                <a:gd name="T42" fmla="*/ 871 w 1884"/>
                <a:gd name="T43" fmla="*/ 1302 h 1873"/>
                <a:gd name="T44" fmla="*/ 871 w 1884"/>
                <a:gd name="T45" fmla="*/ 1550 h 1873"/>
                <a:gd name="T46" fmla="*/ 325 w 1884"/>
                <a:gd name="T47" fmla="*/ 1007 h 1873"/>
                <a:gd name="T48" fmla="*/ 575 w 1884"/>
                <a:gd name="T49" fmla="*/ 1007 h 1873"/>
                <a:gd name="T50" fmla="*/ 575 w 1884"/>
                <a:gd name="T51" fmla="*/ 866 h 1873"/>
                <a:gd name="T52" fmla="*/ 325 w 1884"/>
                <a:gd name="T53" fmla="*/ 866 h 1873"/>
                <a:gd name="T54" fmla="*/ 871 w 1884"/>
                <a:gd name="T55" fmla="*/ 323 h 1873"/>
                <a:gd name="T56" fmla="*/ 871 w 1884"/>
                <a:gd name="T57" fmla="*/ 571 h 1873"/>
                <a:gd name="T58" fmla="*/ 1013 w 1884"/>
                <a:gd name="T59" fmla="*/ 571 h 1873"/>
                <a:gd name="T60" fmla="*/ 1013 w 1884"/>
                <a:gd name="T61" fmla="*/ 323 h 1873"/>
                <a:gd name="T62" fmla="*/ 1559 w 1884"/>
                <a:gd name="T63" fmla="*/ 866 h 1873"/>
                <a:gd name="T64" fmla="*/ 1309 w 1884"/>
                <a:gd name="T65" fmla="*/ 866 h 1873"/>
                <a:gd name="T66" fmla="*/ 1309 w 1884"/>
                <a:gd name="T67" fmla="*/ 1007 h 1873"/>
                <a:gd name="T68" fmla="*/ 1559 w 1884"/>
                <a:gd name="T69" fmla="*/ 1007 h 1873"/>
                <a:gd name="T70" fmla="*/ 1559 w 1884"/>
                <a:gd name="T71" fmla="*/ 1007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4" h="1873">
                  <a:moveTo>
                    <a:pt x="1695" y="866"/>
                  </a:moveTo>
                  <a:cubicBezTo>
                    <a:pt x="1662" y="510"/>
                    <a:pt x="1370" y="220"/>
                    <a:pt x="1013" y="187"/>
                  </a:cubicBezTo>
                  <a:cubicBezTo>
                    <a:pt x="1013" y="0"/>
                    <a:pt x="1013" y="0"/>
                    <a:pt x="1013" y="0"/>
                  </a:cubicBezTo>
                  <a:cubicBezTo>
                    <a:pt x="871" y="0"/>
                    <a:pt x="871" y="0"/>
                    <a:pt x="871" y="0"/>
                  </a:cubicBezTo>
                  <a:cubicBezTo>
                    <a:pt x="871" y="187"/>
                    <a:pt x="871" y="187"/>
                    <a:pt x="871" y="187"/>
                  </a:cubicBezTo>
                  <a:cubicBezTo>
                    <a:pt x="514" y="220"/>
                    <a:pt x="222" y="510"/>
                    <a:pt x="189" y="866"/>
                  </a:cubicBezTo>
                  <a:cubicBezTo>
                    <a:pt x="0" y="866"/>
                    <a:pt x="0" y="866"/>
                    <a:pt x="0" y="866"/>
                  </a:cubicBezTo>
                  <a:cubicBezTo>
                    <a:pt x="0" y="1007"/>
                    <a:pt x="0" y="1007"/>
                    <a:pt x="0" y="1007"/>
                  </a:cubicBezTo>
                  <a:cubicBezTo>
                    <a:pt x="189" y="1007"/>
                    <a:pt x="189" y="1007"/>
                    <a:pt x="189" y="1007"/>
                  </a:cubicBezTo>
                  <a:cubicBezTo>
                    <a:pt x="222" y="1363"/>
                    <a:pt x="514" y="1653"/>
                    <a:pt x="871" y="1686"/>
                  </a:cubicBezTo>
                  <a:cubicBezTo>
                    <a:pt x="871" y="1873"/>
                    <a:pt x="871" y="1873"/>
                    <a:pt x="871" y="1873"/>
                  </a:cubicBezTo>
                  <a:cubicBezTo>
                    <a:pt x="1013" y="1873"/>
                    <a:pt x="1013" y="1873"/>
                    <a:pt x="1013" y="1873"/>
                  </a:cubicBezTo>
                  <a:cubicBezTo>
                    <a:pt x="1013" y="1686"/>
                    <a:pt x="1013" y="1686"/>
                    <a:pt x="1013" y="1686"/>
                  </a:cubicBezTo>
                  <a:cubicBezTo>
                    <a:pt x="1370" y="1653"/>
                    <a:pt x="1662" y="1363"/>
                    <a:pt x="1695" y="1007"/>
                  </a:cubicBezTo>
                  <a:cubicBezTo>
                    <a:pt x="1884" y="1007"/>
                    <a:pt x="1884" y="1007"/>
                    <a:pt x="1884" y="1007"/>
                  </a:cubicBezTo>
                  <a:cubicBezTo>
                    <a:pt x="1884" y="866"/>
                    <a:pt x="1884" y="866"/>
                    <a:pt x="1884" y="866"/>
                  </a:cubicBezTo>
                  <a:cubicBezTo>
                    <a:pt x="1695" y="866"/>
                    <a:pt x="1695" y="866"/>
                    <a:pt x="1695" y="866"/>
                  </a:cubicBezTo>
                  <a:cubicBezTo>
                    <a:pt x="1695" y="866"/>
                    <a:pt x="1695" y="866"/>
                    <a:pt x="1695" y="866"/>
                  </a:cubicBezTo>
                  <a:close/>
                  <a:moveTo>
                    <a:pt x="1559" y="1007"/>
                  </a:moveTo>
                  <a:cubicBezTo>
                    <a:pt x="1526" y="1288"/>
                    <a:pt x="1295" y="1517"/>
                    <a:pt x="1013" y="1550"/>
                  </a:cubicBezTo>
                  <a:cubicBezTo>
                    <a:pt x="1013" y="1302"/>
                    <a:pt x="1013" y="1302"/>
                    <a:pt x="1013" y="1302"/>
                  </a:cubicBezTo>
                  <a:cubicBezTo>
                    <a:pt x="871" y="1302"/>
                    <a:pt x="871" y="1302"/>
                    <a:pt x="871" y="1302"/>
                  </a:cubicBezTo>
                  <a:cubicBezTo>
                    <a:pt x="871" y="1550"/>
                    <a:pt x="871" y="1550"/>
                    <a:pt x="871" y="1550"/>
                  </a:cubicBezTo>
                  <a:cubicBezTo>
                    <a:pt x="589" y="1517"/>
                    <a:pt x="358" y="1288"/>
                    <a:pt x="325" y="1007"/>
                  </a:cubicBezTo>
                  <a:cubicBezTo>
                    <a:pt x="575" y="1007"/>
                    <a:pt x="575" y="1007"/>
                    <a:pt x="575" y="1007"/>
                  </a:cubicBezTo>
                  <a:cubicBezTo>
                    <a:pt x="575" y="866"/>
                    <a:pt x="575" y="866"/>
                    <a:pt x="575" y="866"/>
                  </a:cubicBezTo>
                  <a:cubicBezTo>
                    <a:pt x="325" y="866"/>
                    <a:pt x="325" y="866"/>
                    <a:pt x="325" y="866"/>
                  </a:cubicBezTo>
                  <a:cubicBezTo>
                    <a:pt x="358" y="585"/>
                    <a:pt x="589" y="356"/>
                    <a:pt x="871" y="323"/>
                  </a:cubicBezTo>
                  <a:cubicBezTo>
                    <a:pt x="871" y="571"/>
                    <a:pt x="871" y="571"/>
                    <a:pt x="871" y="571"/>
                  </a:cubicBezTo>
                  <a:cubicBezTo>
                    <a:pt x="1013" y="571"/>
                    <a:pt x="1013" y="571"/>
                    <a:pt x="1013" y="571"/>
                  </a:cubicBezTo>
                  <a:cubicBezTo>
                    <a:pt x="1013" y="323"/>
                    <a:pt x="1013" y="323"/>
                    <a:pt x="1013" y="323"/>
                  </a:cubicBezTo>
                  <a:cubicBezTo>
                    <a:pt x="1295" y="356"/>
                    <a:pt x="1526" y="585"/>
                    <a:pt x="1559" y="866"/>
                  </a:cubicBezTo>
                  <a:cubicBezTo>
                    <a:pt x="1309" y="866"/>
                    <a:pt x="1309" y="866"/>
                    <a:pt x="1309" y="866"/>
                  </a:cubicBezTo>
                  <a:cubicBezTo>
                    <a:pt x="1309" y="1007"/>
                    <a:pt x="1309" y="1007"/>
                    <a:pt x="1309" y="1007"/>
                  </a:cubicBezTo>
                  <a:cubicBezTo>
                    <a:pt x="1559" y="1007"/>
                    <a:pt x="1559" y="1007"/>
                    <a:pt x="1559" y="1007"/>
                  </a:cubicBezTo>
                  <a:cubicBezTo>
                    <a:pt x="1559" y="1007"/>
                    <a:pt x="1559" y="1007"/>
                    <a:pt x="1559" y="100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Rectangle 20"/>
            <p:cNvSpPr/>
            <p:nvPr/>
          </p:nvSpPr>
          <p:spPr>
            <a:xfrm>
              <a:off x="1088136" y="5352142"/>
              <a:ext cx="9551987"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“Five out of every six large companies targeted by cyber attacks in 2014”</a:t>
              </a:r>
            </a:p>
          </p:txBody>
        </p:sp>
      </p:grpSp>
      <p:grpSp>
        <p:nvGrpSpPr>
          <p:cNvPr id="41" name="Group 40"/>
          <p:cNvGrpSpPr/>
          <p:nvPr/>
        </p:nvGrpSpPr>
        <p:grpSpPr>
          <a:xfrm>
            <a:off x="274638" y="6049590"/>
            <a:ext cx="11888787" cy="757870"/>
            <a:chOff x="274638" y="5980434"/>
            <a:chExt cx="11888787" cy="757870"/>
          </a:xfrm>
        </p:grpSpPr>
        <p:sp>
          <p:nvSpPr>
            <p:cNvPr id="72" name="Rectangle 71"/>
            <p:cNvSpPr/>
            <p:nvPr/>
          </p:nvSpPr>
          <p:spPr bwMode="auto">
            <a:xfrm>
              <a:off x="274638" y="5980434"/>
              <a:ext cx="11888787" cy="75787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6" name="Freeform 40"/>
            <p:cNvSpPr>
              <a:spLocks noEditPoints="1"/>
            </p:cNvSpPr>
            <p:nvPr/>
          </p:nvSpPr>
          <p:spPr bwMode="auto">
            <a:xfrm>
              <a:off x="496091" y="6149249"/>
              <a:ext cx="420241" cy="420241"/>
            </a:xfrm>
            <a:custGeom>
              <a:avLst/>
              <a:gdLst>
                <a:gd name="T0" fmla="*/ 1487 w 1544"/>
                <a:gd name="T1" fmla="*/ 888 h 1544"/>
                <a:gd name="T2" fmla="*/ 1421 w 1544"/>
                <a:gd name="T3" fmla="*/ 786 h 1544"/>
                <a:gd name="T4" fmla="*/ 1255 w 1544"/>
                <a:gd name="T5" fmla="*/ 694 h 1544"/>
                <a:gd name="T6" fmla="*/ 1208 w 1544"/>
                <a:gd name="T7" fmla="*/ 688 h 1544"/>
                <a:gd name="T8" fmla="*/ 1285 w 1544"/>
                <a:gd name="T9" fmla="*/ 732 h 1544"/>
                <a:gd name="T10" fmla="*/ 1146 w 1544"/>
                <a:gd name="T11" fmla="*/ 854 h 1544"/>
                <a:gd name="T12" fmla="*/ 1065 w 1544"/>
                <a:gd name="T13" fmla="*/ 733 h 1544"/>
                <a:gd name="T14" fmla="*/ 1229 w 1544"/>
                <a:gd name="T15" fmla="*/ 894 h 1544"/>
                <a:gd name="T16" fmla="*/ 1105 w 1544"/>
                <a:gd name="T17" fmla="*/ 1086 h 1544"/>
                <a:gd name="T18" fmla="*/ 1035 w 1544"/>
                <a:gd name="T19" fmla="*/ 1240 h 1544"/>
                <a:gd name="T20" fmla="*/ 847 w 1544"/>
                <a:gd name="T21" fmla="*/ 1333 h 1544"/>
                <a:gd name="T22" fmla="*/ 796 w 1544"/>
                <a:gd name="T23" fmla="*/ 1111 h 1544"/>
                <a:gd name="T24" fmla="*/ 544 w 1544"/>
                <a:gd name="T25" fmla="*/ 969 h 1544"/>
                <a:gd name="T26" fmla="*/ 491 w 1544"/>
                <a:gd name="T27" fmla="*/ 699 h 1544"/>
                <a:gd name="T28" fmla="*/ 775 w 1544"/>
                <a:gd name="T29" fmla="*/ 569 h 1544"/>
                <a:gd name="T30" fmla="*/ 872 w 1544"/>
                <a:gd name="T31" fmla="*/ 658 h 1544"/>
                <a:gd name="T32" fmla="*/ 1025 w 1544"/>
                <a:gd name="T33" fmla="*/ 652 h 1544"/>
                <a:gd name="T34" fmla="*/ 1049 w 1544"/>
                <a:gd name="T35" fmla="*/ 589 h 1544"/>
                <a:gd name="T36" fmla="*/ 949 w 1544"/>
                <a:gd name="T37" fmla="*/ 528 h 1544"/>
                <a:gd name="T38" fmla="*/ 910 w 1544"/>
                <a:gd name="T39" fmla="*/ 571 h 1544"/>
                <a:gd name="T40" fmla="*/ 872 w 1544"/>
                <a:gd name="T41" fmla="*/ 488 h 1544"/>
                <a:gd name="T42" fmla="*/ 800 w 1544"/>
                <a:gd name="T43" fmla="*/ 450 h 1544"/>
                <a:gd name="T44" fmla="*/ 860 w 1544"/>
                <a:gd name="T45" fmla="*/ 525 h 1544"/>
                <a:gd name="T46" fmla="*/ 783 w 1544"/>
                <a:gd name="T47" fmla="*/ 492 h 1544"/>
                <a:gd name="T48" fmla="*/ 674 w 1544"/>
                <a:gd name="T49" fmla="*/ 511 h 1544"/>
                <a:gd name="T50" fmla="*/ 550 w 1544"/>
                <a:gd name="T51" fmla="*/ 552 h 1544"/>
                <a:gd name="T52" fmla="*/ 644 w 1544"/>
                <a:gd name="T53" fmla="*/ 471 h 1544"/>
                <a:gd name="T54" fmla="*/ 614 w 1544"/>
                <a:gd name="T55" fmla="*/ 392 h 1544"/>
                <a:gd name="T56" fmla="*/ 724 w 1544"/>
                <a:gd name="T57" fmla="*/ 328 h 1544"/>
                <a:gd name="T58" fmla="*/ 749 w 1544"/>
                <a:gd name="T59" fmla="*/ 299 h 1544"/>
                <a:gd name="T60" fmla="*/ 796 w 1544"/>
                <a:gd name="T61" fmla="*/ 317 h 1544"/>
                <a:gd name="T62" fmla="*/ 899 w 1544"/>
                <a:gd name="T63" fmla="*/ 272 h 1544"/>
                <a:gd name="T64" fmla="*/ 922 w 1544"/>
                <a:gd name="T65" fmla="*/ 249 h 1544"/>
                <a:gd name="T66" fmla="*/ 938 w 1544"/>
                <a:gd name="T67" fmla="*/ 228 h 1544"/>
                <a:gd name="T68" fmla="*/ 882 w 1544"/>
                <a:gd name="T69" fmla="*/ 209 h 1544"/>
                <a:gd name="T70" fmla="*/ 880 w 1544"/>
                <a:gd name="T71" fmla="*/ 206 h 1544"/>
                <a:gd name="T72" fmla="*/ 893 w 1544"/>
                <a:gd name="T73" fmla="*/ 189 h 1544"/>
                <a:gd name="T74" fmla="*/ 882 w 1544"/>
                <a:gd name="T75" fmla="*/ 175 h 1544"/>
                <a:gd name="T76" fmla="*/ 846 w 1544"/>
                <a:gd name="T77" fmla="*/ 219 h 1544"/>
                <a:gd name="T78" fmla="*/ 838 w 1544"/>
                <a:gd name="T79" fmla="*/ 286 h 1544"/>
                <a:gd name="T80" fmla="*/ 774 w 1544"/>
                <a:gd name="T81" fmla="*/ 247 h 1544"/>
                <a:gd name="T82" fmla="*/ 714 w 1544"/>
                <a:gd name="T83" fmla="*/ 245 h 1544"/>
                <a:gd name="T84" fmla="*/ 763 w 1544"/>
                <a:gd name="T85" fmla="*/ 186 h 1544"/>
                <a:gd name="T86" fmla="*/ 886 w 1544"/>
                <a:gd name="T87" fmla="*/ 149 h 1544"/>
                <a:gd name="T88" fmla="*/ 1222 w 1544"/>
                <a:gd name="T89" fmla="*/ 144 h 1544"/>
                <a:gd name="T90" fmla="*/ 313 w 1544"/>
                <a:gd name="T91" fmla="*/ 189 h 1544"/>
                <a:gd name="T92" fmla="*/ 300 w 1544"/>
                <a:gd name="T93" fmla="*/ 260 h 1544"/>
                <a:gd name="T94" fmla="*/ 256 w 1544"/>
                <a:gd name="T95" fmla="*/ 311 h 1544"/>
                <a:gd name="T96" fmla="*/ 203 w 1544"/>
                <a:gd name="T97" fmla="*/ 385 h 1544"/>
                <a:gd name="T98" fmla="*/ 94 w 1544"/>
                <a:gd name="T99" fmla="*/ 405 h 1544"/>
                <a:gd name="T100" fmla="*/ 64 w 1544"/>
                <a:gd name="T101" fmla="*/ 602 h 1544"/>
                <a:gd name="T102" fmla="*/ 28 w 1544"/>
                <a:gd name="T103" fmla="*/ 979 h 1544"/>
                <a:gd name="T104" fmla="*/ 142 w 1544"/>
                <a:gd name="T105" fmla="*/ 1085 h 1544"/>
                <a:gd name="T106" fmla="*/ 291 w 1544"/>
                <a:gd name="T107" fmla="*/ 1235 h 1544"/>
                <a:gd name="T108" fmla="*/ 772 w 1544"/>
                <a:gd name="T109" fmla="*/ 1544 h 1544"/>
                <a:gd name="T110" fmla="*/ 569 w 1544"/>
                <a:gd name="T111" fmla="*/ 245 h 1544"/>
                <a:gd name="T112" fmla="*/ 608 w 1544"/>
                <a:gd name="T113" fmla="*/ 202 h 1544"/>
                <a:gd name="T114" fmla="*/ 683 w 1544"/>
                <a:gd name="T115" fmla="*/ 263 h 1544"/>
                <a:gd name="T116" fmla="*/ 611 w 1544"/>
                <a:gd name="T117" fmla="*/ 288 h 1544"/>
                <a:gd name="T118" fmla="*/ 589 w 1544"/>
                <a:gd name="T119" fmla="*/ 278 h 1544"/>
                <a:gd name="T120" fmla="*/ 1188 w 1544"/>
                <a:gd name="T121" fmla="*/ 1196 h 1544"/>
                <a:gd name="T122" fmla="*/ 1118 w 1544"/>
                <a:gd name="T123" fmla="*/ 1249 h 1544"/>
                <a:gd name="T124" fmla="*/ 1196 w 1544"/>
                <a:gd name="T125" fmla="*/ 1147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1544">
                  <a:moveTo>
                    <a:pt x="1516" y="810"/>
                  </a:moveTo>
                  <a:cubicBezTo>
                    <a:pt x="1510" y="818"/>
                    <a:pt x="1493" y="838"/>
                    <a:pt x="1493" y="843"/>
                  </a:cubicBezTo>
                  <a:cubicBezTo>
                    <a:pt x="1491" y="847"/>
                    <a:pt x="1491" y="861"/>
                    <a:pt x="1491" y="866"/>
                  </a:cubicBezTo>
                  <a:cubicBezTo>
                    <a:pt x="1491" y="871"/>
                    <a:pt x="1488" y="885"/>
                    <a:pt x="1487" y="888"/>
                  </a:cubicBezTo>
                  <a:cubicBezTo>
                    <a:pt x="1483" y="891"/>
                    <a:pt x="1474" y="904"/>
                    <a:pt x="1471" y="908"/>
                  </a:cubicBezTo>
                  <a:cubicBezTo>
                    <a:pt x="1469" y="911"/>
                    <a:pt x="1458" y="911"/>
                    <a:pt x="1457" y="900"/>
                  </a:cubicBezTo>
                  <a:cubicBezTo>
                    <a:pt x="1454" y="889"/>
                    <a:pt x="1443" y="850"/>
                    <a:pt x="1440" y="839"/>
                  </a:cubicBezTo>
                  <a:cubicBezTo>
                    <a:pt x="1437" y="829"/>
                    <a:pt x="1424" y="793"/>
                    <a:pt x="1421" y="786"/>
                  </a:cubicBezTo>
                  <a:cubicBezTo>
                    <a:pt x="1416" y="780"/>
                    <a:pt x="1402" y="758"/>
                    <a:pt x="1398" y="752"/>
                  </a:cubicBezTo>
                  <a:cubicBezTo>
                    <a:pt x="1394" y="746"/>
                    <a:pt x="1374" y="727"/>
                    <a:pt x="1363" y="724"/>
                  </a:cubicBezTo>
                  <a:cubicBezTo>
                    <a:pt x="1352" y="722"/>
                    <a:pt x="1315" y="713"/>
                    <a:pt x="1304" y="710"/>
                  </a:cubicBezTo>
                  <a:cubicBezTo>
                    <a:pt x="1291" y="707"/>
                    <a:pt x="1258" y="697"/>
                    <a:pt x="1255" y="694"/>
                  </a:cubicBezTo>
                  <a:cubicBezTo>
                    <a:pt x="1251" y="691"/>
                    <a:pt x="1240" y="680"/>
                    <a:pt x="1235" y="675"/>
                  </a:cubicBezTo>
                  <a:cubicBezTo>
                    <a:pt x="1232" y="672"/>
                    <a:pt x="1221" y="664"/>
                    <a:pt x="1219" y="666"/>
                  </a:cubicBezTo>
                  <a:cubicBezTo>
                    <a:pt x="1218" y="666"/>
                    <a:pt x="1211" y="671"/>
                    <a:pt x="1210" y="671"/>
                  </a:cubicBezTo>
                  <a:cubicBezTo>
                    <a:pt x="1208" y="672"/>
                    <a:pt x="1205" y="680"/>
                    <a:pt x="1208" y="688"/>
                  </a:cubicBezTo>
                  <a:cubicBezTo>
                    <a:pt x="1211" y="694"/>
                    <a:pt x="1221" y="718"/>
                    <a:pt x="1222" y="724"/>
                  </a:cubicBezTo>
                  <a:cubicBezTo>
                    <a:pt x="1226" y="730"/>
                    <a:pt x="1235" y="746"/>
                    <a:pt x="1240" y="744"/>
                  </a:cubicBezTo>
                  <a:cubicBezTo>
                    <a:pt x="1243" y="741"/>
                    <a:pt x="1257" y="735"/>
                    <a:pt x="1261" y="732"/>
                  </a:cubicBezTo>
                  <a:cubicBezTo>
                    <a:pt x="1265" y="730"/>
                    <a:pt x="1279" y="728"/>
                    <a:pt x="1285" y="732"/>
                  </a:cubicBezTo>
                  <a:cubicBezTo>
                    <a:pt x="1290" y="736"/>
                    <a:pt x="1307" y="752"/>
                    <a:pt x="1312" y="757"/>
                  </a:cubicBezTo>
                  <a:cubicBezTo>
                    <a:pt x="1316" y="761"/>
                    <a:pt x="1318" y="780"/>
                    <a:pt x="1304" y="791"/>
                  </a:cubicBezTo>
                  <a:cubicBezTo>
                    <a:pt x="1288" y="800"/>
                    <a:pt x="1235" y="836"/>
                    <a:pt x="1219" y="846"/>
                  </a:cubicBezTo>
                  <a:cubicBezTo>
                    <a:pt x="1204" y="857"/>
                    <a:pt x="1154" y="871"/>
                    <a:pt x="1146" y="854"/>
                  </a:cubicBezTo>
                  <a:cubicBezTo>
                    <a:pt x="1138" y="835"/>
                    <a:pt x="1108" y="774"/>
                    <a:pt x="1100" y="757"/>
                  </a:cubicBezTo>
                  <a:cubicBezTo>
                    <a:pt x="1091" y="738"/>
                    <a:pt x="1066" y="691"/>
                    <a:pt x="1065" y="693"/>
                  </a:cubicBezTo>
                  <a:cubicBezTo>
                    <a:pt x="1063" y="693"/>
                    <a:pt x="1055" y="693"/>
                    <a:pt x="1054" y="694"/>
                  </a:cubicBezTo>
                  <a:cubicBezTo>
                    <a:pt x="1052" y="694"/>
                    <a:pt x="1055" y="713"/>
                    <a:pt x="1065" y="733"/>
                  </a:cubicBezTo>
                  <a:cubicBezTo>
                    <a:pt x="1074" y="755"/>
                    <a:pt x="1104" y="829"/>
                    <a:pt x="1113" y="849"/>
                  </a:cubicBezTo>
                  <a:cubicBezTo>
                    <a:pt x="1121" y="869"/>
                    <a:pt x="1149" y="921"/>
                    <a:pt x="1158" y="916"/>
                  </a:cubicBezTo>
                  <a:cubicBezTo>
                    <a:pt x="1166" y="911"/>
                    <a:pt x="1196" y="897"/>
                    <a:pt x="1204" y="893"/>
                  </a:cubicBezTo>
                  <a:cubicBezTo>
                    <a:pt x="1211" y="888"/>
                    <a:pt x="1232" y="885"/>
                    <a:pt x="1229" y="894"/>
                  </a:cubicBezTo>
                  <a:cubicBezTo>
                    <a:pt x="1226" y="904"/>
                    <a:pt x="1215" y="936"/>
                    <a:pt x="1211" y="947"/>
                  </a:cubicBezTo>
                  <a:cubicBezTo>
                    <a:pt x="1210" y="957"/>
                    <a:pt x="1194" y="988"/>
                    <a:pt x="1185" y="996"/>
                  </a:cubicBezTo>
                  <a:cubicBezTo>
                    <a:pt x="1177" y="1004"/>
                    <a:pt x="1146" y="1030"/>
                    <a:pt x="1138" y="1038"/>
                  </a:cubicBezTo>
                  <a:cubicBezTo>
                    <a:pt x="1129" y="1047"/>
                    <a:pt x="1105" y="1076"/>
                    <a:pt x="1105" y="1086"/>
                  </a:cubicBezTo>
                  <a:cubicBezTo>
                    <a:pt x="1107" y="1097"/>
                    <a:pt x="1107" y="1133"/>
                    <a:pt x="1107" y="1144"/>
                  </a:cubicBezTo>
                  <a:cubicBezTo>
                    <a:pt x="1107" y="1154"/>
                    <a:pt x="1104" y="1182"/>
                    <a:pt x="1099" y="1185"/>
                  </a:cubicBezTo>
                  <a:cubicBezTo>
                    <a:pt x="1094" y="1190"/>
                    <a:pt x="1077" y="1201"/>
                    <a:pt x="1071" y="1204"/>
                  </a:cubicBezTo>
                  <a:cubicBezTo>
                    <a:pt x="1066" y="1207"/>
                    <a:pt x="1046" y="1227"/>
                    <a:pt x="1035" y="1240"/>
                  </a:cubicBezTo>
                  <a:cubicBezTo>
                    <a:pt x="1025" y="1252"/>
                    <a:pt x="991" y="1294"/>
                    <a:pt x="980" y="1305"/>
                  </a:cubicBezTo>
                  <a:cubicBezTo>
                    <a:pt x="971" y="1316"/>
                    <a:pt x="938" y="1343"/>
                    <a:pt x="930" y="1343"/>
                  </a:cubicBezTo>
                  <a:cubicBezTo>
                    <a:pt x="922" y="1344"/>
                    <a:pt x="896" y="1348"/>
                    <a:pt x="888" y="1349"/>
                  </a:cubicBezTo>
                  <a:cubicBezTo>
                    <a:pt x="879" y="1349"/>
                    <a:pt x="854" y="1344"/>
                    <a:pt x="847" y="1333"/>
                  </a:cubicBezTo>
                  <a:cubicBezTo>
                    <a:pt x="841" y="1324"/>
                    <a:pt x="818" y="1282"/>
                    <a:pt x="810" y="1268"/>
                  </a:cubicBezTo>
                  <a:cubicBezTo>
                    <a:pt x="803" y="1255"/>
                    <a:pt x="785" y="1212"/>
                    <a:pt x="786" y="1204"/>
                  </a:cubicBezTo>
                  <a:cubicBezTo>
                    <a:pt x="788" y="1197"/>
                    <a:pt x="796" y="1172"/>
                    <a:pt x="797" y="1165"/>
                  </a:cubicBezTo>
                  <a:cubicBezTo>
                    <a:pt x="799" y="1157"/>
                    <a:pt x="800" y="1126"/>
                    <a:pt x="796" y="1111"/>
                  </a:cubicBezTo>
                  <a:cubicBezTo>
                    <a:pt x="791" y="1097"/>
                    <a:pt x="772" y="1047"/>
                    <a:pt x="768" y="1032"/>
                  </a:cubicBezTo>
                  <a:cubicBezTo>
                    <a:pt x="763" y="1018"/>
                    <a:pt x="735" y="977"/>
                    <a:pt x="718" y="979"/>
                  </a:cubicBezTo>
                  <a:cubicBezTo>
                    <a:pt x="700" y="980"/>
                    <a:pt x="641" y="983"/>
                    <a:pt x="624" y="983"/>
                  </a:cubicBezTo>
                  <a:cubicBezTo>
                    <a:pt x="607" y="985"/>
                    <a:pt x="555" y="979"/>
                    <a:pt x="544" y="969"/>
                  </a:cubicBezTo>
                  <a:cubicBezTo>
                    <a:pt x="535" y="961"/>
                    <a:pt x="502" y="929"/>
                    <a:pt x="492" y="919"/>
                  </a:cubicBezTo>
                  <a:cubicBezTo>
                    <a:pt x="483" y="910"/>
                    <a:pt x="460" y="872"/>
                    <a:pt x="460" y="858"/>
                  </a:cubicBezTo>
                  <a:cubicBezTo>
                    <a:pt x="461" y="843"/>
                    <a:pt x="467" y="789"/>
                    <a:pt x="469" y="775"/>
                  </a:cubicBezTo>
                  <a:cubicBezTo>
                    <a:pt x="471" y="760"/>
                    <a:pt x="481" y="710"/>
                    <a:pt x="491" y="699"/>
                  </a:cubicBezTo>
                  <a:cubicBezTo>
                    <a:pt x="500" y="688"/>
                    <a:pt x="533" y="649"/>
                    <a:pt x="542" y="636"/>
                  </a:cubicBezTo>
                  <a:cubicBezTo>
                    <a:pt x="552" y="625"/>
                    <a:pt x="591" y="592"/>
                    <a:pt x="610" y="589"/>
                  </a:cubicBezTo>
                  <a:cubicBezTo>
                    <a:pt x="627" y="586"/>
                    <a:pt x="689" y="575"/>
                    <a:pt x="708" y="572"/>
                  </a:cubicBezTo>
                  <a:cubicBezTo>
                    <a:pt x="725" y="569"/>
                    <a:pt x="775" y="564"/>
                    <a:pt x="775" y="569"/>
                  </a:cubicBezTo>
                  <a:cubicBezTo>
                    <a:pt x="777" y="574"/>
                    <a:pt x="782" y="591"/>
                    <a:pt x="782" y="596"/>
                  </a:cubicBezTo>
                  <a:cubicBezTo>
                    <a:pt x="783" y="600"/>
                    <a:pt x="793" y="616"/>
                    <a:pt x="800" y="621"/>
                  </a:cubicBezTo>
                  <a:cubicBezTo>
                    <a:pt x="807" y="625"/>
                    <a:pt x="833" y="642"/>
                    <a:pt x="841" y="647"/>
                  </a:cubicBezTo>
                  <a:cubicBezTo>
                    <a:pt x="847" y="652"/>
                    <a:pt x="871" y="661"/>
                    <a:pt x="872" y="658"/>
                  </a:cubicBezTo>
                  <a:cubicBezTo>
                    <a:pt x="875" y="653"/>
                    <a:pt x="885" y="641"/>
                    <a:pt x="888" y="636"/>
                  </a:cubicBezTo>
                  <a:cubicBezTo>
                    <a:pt x="891" y="633"/>
                    <a:pt x="908" y="625"/>
                    <a:pt x="919" y="627"/>
                  </a:cubicBezTo>
                  <a:cubicBezTo>
                    <a:pt x="930" y="630"/>
                    <a:pt x="969" y="641"/>
                    <a:pt x="980" y="644"/>
                  </a:cubicBezTo>
                  <a:cubicBezTo>
                    <a:pt x="991" y="647"/>
                    <a:pt x="1024" y="653"/>
                    <a:pt x="1025" y="652"/>
                  </a:cubicBezTo>
                  <a:cubicBezTo>
                    <a:pt x="1029" y="650"/>
                    <a:pt x="1038" y="644"/>
                    <a:pt x="1041" y="642"/>
                  </a:cubicBezTo>
                  <a:cubicBezTo>
                    <a:pt x="1044" y="641"/>
                    <a:pt x="1052" y="633"/>
                    <a:pt x="1054" y="628"/>
                  </a:cubicBezTo>
                  <a:cubicBezTo>
                    <a:pt x="1055" y="624"/>
                    <a:pt x="1058" y="610"/>
                    <a:pt x="1060" y="607"/>
                  </a:cubicBezTo>
                  <a:cubicBezTo>
                    <a:pt x="1060" y="602"/>
                    <a:pt x="1057" y="589"/>
                    <a:pt x="1049" y="589"/>
                  </a:cubicBezTo>
                  <a:cubicBezTo>
                    <a:pt x="1043" y="588"/>
                    <a:pt x="1016" y="583"/>
                    <a:pt x="1008" y="582"/>
                  </a:cubicBezTo>
                  <a:cubicBezTo>
                    <a:pt x="1000" y="580"/>
                    <a:pt x="979" y="572"/>
                    <a:pt x="975" y="567"/>
                  </a:cubicBezTo>
                  <a:cubicBezTo>
                    <a:pt x="974" y="564"/>
                    <a:pt x="965" y="549"/>
                    <a:pt x="961" y="546"/>
                  </a:cubicBezTo>
                  <a:cubicBezTo>
                    <a:pt x="958" y="541"/>
                    <a:pt x="950" y="530"/>
                    <a:pt x="949" y="528"/>
                  </a:cubicBezTo>
                  <a:cubicBezTo>
                    <a:pt x="947" y="527"/>
                    <a:pt x="941" y="524"/>
                    <a:pt x="939" y="524"/>
                  </a:cubicBezTo>
                  <a:cubicBezTo>
                    <a:pt x="936" y="522"/>
                    <a:pt x="932" y="525"/>
                    <a:pt x="930" y="530"/>
                  </a:cubicBezTo>
                  <a:cubicBezTo>
                    <a:pt x="929" y="535"/>
                    <a:pt x="924" y="553"/>
                    <a:pt x="922" y="558"/>
                  </a:cubicBezTo>
                  <a:cubicBezTo>
                    <a:pt x="921" y="563"/>
                    <a:pt x="913" y="574"/>
                    <a:pt x="910" y="571"/>
                  </a:cubicBezTo>
                  <a:cubicBezTo>
                    <a:pt x="907" y="566"/>
                    <a:pt x="894" y="550"/>
                    <a:pt x="891" y="547"/>
                  </a:cubicBezTo>
                  <a:cubicBezTo>
                    <a:pt x="888" y="542"/>
                    <a:pt x="879" y="528"/>
                    <a:pt x="879" y="525"/>
                  </a:cubicBezTo>
                  <a:cubicBezTo>
                    <a:pt x="879" y="522"/>
                    <a:pt x="879" y="510"/>
                    <a:pt x="880" y="507"/>
                  </a:cubicBezTo>
                  <a:cubicBezTo>
                    <a:pt x="880" y="503"/>
                    <a:pt x="875" y="491"/>
                    <a:pt x="872" y="488"/>
                  </a:cubicBezTo>
                  <a:cubicBezTo>
                    <a:pt x="868" y="485"/>
                    <a:pt x="850" y="472"/>
                    <a:pt x="847" y="469"/>
                  </a:cubicBezTo>
                  <a:cubicBezTo>
                    <a:pt x="843" y="466"/>
                    <a:pt x="829" y="456"/>
                    <a:pt x="825" y="455"/>
                  </a:cubicBezTo>
                  <a:cubicBezTo>
                    <a:pt x="822" y="453"/>
                    <a:pt x="813" y="449"/>
                    <a:pt x="810" y="449"/>
                  </a:cubicBezTo>
                  <a:cubicBezTo>
                    <a:pt x="808" y="447"/>
                    <a:pt x="800" y="446"/>
                    <a:pt x="800" y="450"/>
                  </a:cubicBezTo>
                  <a:cubicBezTo>
                    <a:pt x="802" y="453"/>
                    <a:pt x="802" y="464"/>
                    <a:pt x="802" y="467"/>
                  </a:cubicBezTo>
                  <a:cubicBezTo>
                    <a:pt x="802" y="471"/>
                    <a:pt x="808" y="483"/>
                    <a:pt x="813" y="486"/>
                  </a:cubicBezTo>
                  <a:cubicBezTo>
                    <a:pt x="819" y="489"/>
                    <a:pt x="839" y="502"/>
                    <a:pt x="844" y="507"/>
                  </a:cubicBezTo>
                  <a:cubicBezTo>
                    <a:pt x="850" y="510"/>
                    <a:pt x="863" y="522"/>
                    <a:pt x="860" y="525"/>
                  </a:cubicBezTo>
                  <a:cubicBezTo>
                    <a:pt x="857" y="528"/>
                    <a:pt x="847" y="539"/>
                    <a:pt x="844" y="542"/>
                  </a:cubicBezTo>
                  <a:cubicBezTo>
                    <a:pt x="841" y="547"/>
                    <a:pt x="830" y="550"/>
                    <a:pt x="825" y="546"/>
                  </a:cubicBezTo>
                  <a:cubicBezTo>
                    <a:pt x="822" y="541"/>
                    <a:pt x="808" y="522"/>
                    <a:pt x="803" y="517"/>
                  </a:cubicBezTo>
                  <a:cubicBezTo>
                    <a:pt x="799" y="511"/>
                    <a:pt x="786" y="496"/>
                    <a:pt x="783" y="492"/>
                  </a:cubicBezTo>
                  <a:cubicBezTo>
                    <a:pt x="780" y="489"/>
                    <a:pt x="771" y="478"/>
                    <a:pt x="768" y="475"/>
                  </a:cubicBezTo>
                  <a:cubicBezTo>
                    <a:pt x="764" y="472"/>
                    <a:pt x="750" y="466"/>
                    <a:pt x="744" y="469"/>
                  </a:cubicBezTo>
                  <a:cubicBezTo>
                    <a:pt x="738" y="472"/>
                    <a:pt x="714" y="483"/>
                    <a:pt x="707" y="486"/>
                  </a:cubicBezTo>
                  <a:cubicBezTo>
                    <a:pt x="700" y="491"/>
                    <a:pt x="678" y="505"/>
                    <a:pt x="674" y="511"/>
                  </a:cubicBezTo>
                  <a:cubicBezTo>
                    <a:pt x="669" y="519"/>
                    <a:pt x="652" y="544"/>
                    <a:pt x="646" y="552"/>
                  </a:cubicBezTo>
                  <a:cubicBezTo>
                    <a:pt x="641" y="558"/>
                    <a:pt x="622" y="577"/>
                    <a:pt x="616" y="575"/>
                  </a:cubicBezTo>
                  <a:cubicBezTo>
                    <a:pt x="608" y="575"/>
                    <a:pt x="583" y="572"/>
                    <a:pt x="575" y="571"/>
                  </a:cubicBezTo>
                  <a:cubicBezTo>
                    <a:pt x="569" y="569"/>
                    <a:pt x="550" y="560"/>
                    <a:pt x="550" y="552"/>
                  </a:cubicBezTo>
                  <a:cubicBezTo>
                    <a:pt x="550" y="542"/>
                    <a:pt x="550" y="513"/>
                    <a:pt x="550" y="505"/>
                  </a:cubicBezTo>
                  <a:cubicBezTo>
                    <a:pt x="550" y="496"/>
                    <a:pt x="557" y="474"/>
                    <a:pt x="566" y="475"/>
                  </a:cubicBezTo>
                  <a:cubicBezTo>
                    <a:pt x="575" y="475"/>
                    <a:pt x="607" y="477"/>
                    <a:pt x="616" y="477"/>
                  </a:cubicBezTo>
                  <a:cubicBezTo>
                    <a:pt x="624" y="477"/>
                    <a:pt x="646" y="475"/>
                    <a:pt x="644" y="471"/>
                  </a:cubicBezTo>
                  <a:cubicBezTo>
                    <a:pt x="641" y="466"/>
                    <a:pt x="632" y="452"/>
                    <a:pt x="628" y="447"/>
                  </a:cubicBezTo>
                  <a:cubicBezTo>
                    <a:pt x="627" y="444"/>
                    <a:pt x="617" y="430"/>
                    <a:pt x="616" y="427"/>
                  </a:cubicBezTo>
                  <a:cubicBezTo>
                    <a:pt x="614" y="424"/>
                    <a:pt x="610" y="411"/>
                    <a:pt x="608" y="408"/>
                  </a:cubicBezTo>
                  <a:cubicBezTo>
                    <a:pt x="607" y="405"/>
                    <a:pt x="608" y="396"/>
                    <a:pt x="614" y="392"/>
                  </a:cubicBezTo>
                  <a:cubicBezTo>
                    <a:pt x="622" y="391"/>
                    <a:pt x="646" y="383"/>
                    <a:pt x="652" y="381"/>
                  </a:cubicBezTo>
                  <a:cubicBezTo>
                    <a:pt x="658" y="380"/>
                    <a:pt x="680" y="371"/>
                    <a:pt x="683" y="366"/>
                  </a:cubicBezTo>
                  <a:cubicBezTo>
                    <a:pt x="688" y="363"/>
                    <a:pt x="700" y="347"/>
                    <a:pt x="705" y="344"/>
                  </a:cubicBezTo>
                  <a:cubicBezTo>
                    <a:pt x="708" y="339"/>
                    <a:pt x="721" y="328"/>
                    <a:pt x="724" y="328"/>
                  </a:cubicBezTo>
                  <a:cubicBezTo>
                    <a:pt x="727" y="328"/>
                    <a:pt x="738" y="327"/>
                    <a:pt x="739" y="327"/>
                  </a:cubicBezTo>
                  <a:cubicBezTo>
                    <a:pt x="743" y="327"/>
                    <a:pt x="750" y="325"/>
                    <a:pt x="750" y="322"/>
                  </a:cubicBezTo>
                  <a:cubicBezTo>
                    <a:pt x="749" y="320"/>
                    <a:pt x="747" y="313"/>
                    <a:pt x="747" y="311"/>
                  </a:cubicBezTo>
                  <a:cubicBezTo>
                    <a:pt x="746" y="308"/>
                    <a:pt x="746" y="302"/>
                    <a:pt x="749" y="299"/>
                  </a:cubicBezTo>
                  <a:cubicBezTo>
                    <a:pt x="750" y="297"/>
                    <a:pt x="757" y="291"/>
                    <a:pt x="758" y="289"/>
                  </a:cubicBezTo>
                  <a:cubicBezTo>
                    <a:pt x="760" y="286"/>
                    <a:pt x="766" y="285"/>
                    <a:pt x="768" y="288"/>
                  </a:cubicBezTo>
                  <a:cubicBezTo>
                    <a:pt x="769" y="291"/>
                    <a:pt x="774" y="302"/>
                    <a:pt x="775" y="305"/>
                  </a:cubicBezTo>
                  <a:cubicBezTo>
                    <a:pt x="777" y="308"/>
                    <a:pt x="788" y="317"/>
                    <a:pt x="796" y="317"/>
                  </a:cubicBezTo>
                  <a:cubicBezTo>
                    <a:pt x="805" y="317"/>
                    <a:pt x="833" y="319"/>
                    <a:pt x="841" y="319"/>
                  </a:cubicBezTo>
                  <a:cubicBezTo>
                    <a:pt x="850" y="319"/>
                    <a:pt x="874" y="316"/>
                    <a:pt x="875" y="311"/>
                  </a:cubicBezTo>
                  <a:cubicBezTo>
                    <a:pt x="877" y="306"/>
                    <a:pt x="885" y="291"/>
                    <a:pt x="886" y="286"/>
                  </a:cubicBezTo>
                  <a:cubicBezTo>
                    <a:pt x="888" y="283"/>
                    <a:pt x="896" y="272"/>
                    <a:pt x="899" y="272"/>
                  </a:cubicBezTo>
                  <a:cubicBezTo>
                    <a:pt x="902" y="274"/>
                    <a:pt x="913" y="277"/>
                    <a:pt x="916" y="277"/>
                  </a:cubicBezTo>
                  <a:cubicBezTo>
                    <a:pt x="919" y="278"/>
                    <a:pt x="927" y="278"/>
                    <a:pt x="925" y="275"/>
                  </a:cubicBezTo>
                  <a:cubicBezTo>
                    <a:pt x="924" y="272"/>
                    <a:pt x="919" y="263"/>
                    <a:pt x="918" y="260"/>
                  </a:cubicBezTo>
                  <a:cubicBezTo>
                    <a:pt x="918" y="256"/>
                    <a:pt x="918" y="249"/>
                    <a:pt x="922" y="249"/>
                  </a:cubicBezTo>
                  <a:cubicBezTo>
                    <a:pt x="927" y="247"/>
                    <a:pt x="943" y="244"/>
                    <a:pt x="946" y="242"/>
                  </a:cubicBezTo>
                  <a:cubicBezTo>
                    <a:pt x="950" y="242"/>
                    <a:pt x="961" y="239"/>
                    <a:pt x="960" y="238"/>
                  </a:cubicBezTo>
                  <a:cubicBezTo>
                    <a:pt x="958" y="236"/>
                    <a:pt x="952" y="233"/>
                    <a:pt x="950" y="231"/>
                  </a:cubicBezTo>
                  <a:cubicBezTo>
                    <a:pt x="949" y="230"/>
                    <a:pt x="941" y="228"/>
                    <a:pt x="938" y="228"/>
                  </a:cubicBezTo>
                  <a:cubicBezTo>
                    <a:pt x="933" y="228"/>
                    <a:pt x="919" y="231"/>
                    <a:pt x="916" y="231"/>
                  </a:cubicBezTo>
                  <a:cubicBezTo>
                    <a:pt x="911" y="233"/>
                    <a:pt x="900" y="233"/>
                    <a:pt x="897" y="230"/>
                  </a:cubicBezTo>
                  <a:cubicBezTo>
                    <a:pt x="896" y="228"/>
                    <a:pt x="891" y="220"/>
                    <a:pt x="889" y="217"/>
                  </a:cubicBezTo>
                  <a:cubicBezTo>
                    <a:pt x="886" y="216"/>
                    <a:pt x="883" y="209"/>
                    <a:pt x="882" y="209"/>
                  </a:cubicBezTo>
                  <a:cubicBezTo>
                    <a:pt x="882" y="209"/>
                    <a:pt x="882" y="209"/>
                    <a:pt x="882" y="209"/>
                  </a:cubicBezTo>
                  <a:cubicBezTo>
                    <a:pt x="880" y="209"/>
                    <a:pt x="880" y="209"/>
                    <a:pt x="880" y="209"/>
                  </a:cubicBezTo>
                  <a:cubicBezTo>
                    <a:pt x="880" y="209"/>
                    <a:pt x="880" y="209"/>
                    <a:pt x="880" y="209"/>
                  </a:cubicBezTo>
                  <a:cubicBezTo>
                    <a:pt x="882" y="208"/>
                    <a:pt x="880" y="208"/>
                    <a:pt x="880" y="206"/>
                  </a:cubicBezTo>
                  <a:cubicBezTo>
                    <a:pt x="879" y="206"/>
                    <a:pt x="877" y="203"/>
                    <a:pt x="875" y="202"/>
                  </a:cubicBezTo>
                  <a:cubicBezTo>
                    <a:pt x="875" y="202"/>
                    <a:pt x="875" y="199"/>
                    <a:pt x="877" y="199"/>
                  </a:cubicBezTo>
                  <a:cubicBezTo>
                    <a:pt x="879" y="197"/>
                    <a:pt x="883" y="195"/>
                    <a:pt x="885" y="194"/>
                  </a:cubicBezTo>
                  <a:cubicBezTo>
                    <a:pt x="886" y="194"/>
                    <a:pt x="891" y="191"/>
                    <a:pt x="893" y="189"/>
                  </a:cubicBezTo>
                  <a:cubicBezTo>
                    <a:pt x="894" y="188"/>
                    <a:pt x="897" y="181"/>
                    <a:pt x="899" y="180"/>
                  </a:cubicBezTo>
                  <a:cubicBezTo>
                    <a:pt x="899" y="178"/>
                    <a:pt x="900" y="174"/>
                    <a:pt x="899" y="174"/>
                  </a:cubicBezTo>
                  <a:cubicBezTo>
                    <a:pt x="897" y="174"/>
                    <a:pt x="893" y="172"/>
                    <a:pt x="891" y="172"/>
                  </a:cubicBezTo>
                  <a:cubicBezTo>
                    <a:pt x="889" y="172"/>
                    <a:pt x="885" y="174"/>
                    <a:pt x="882" y="175"/>
                  </a:cubicBezTo>
                  <a:cubicBezTo>
                    <a:pt x="880" y="175"/>
                    <a:pt x="872" y="181"/>
                    <a:pt x="871" y="183"/>
                  </a:cubicBezTo>
                  <a:cubicBezTo>
                    <a:pt x="868" y="183"/>
                    <a:pt x="860" y="189"/>
                    <a:pt x="858" y="192"/>
                  </a:cubicBezTo>
                  <a:cubicBezTo>
                    <a:pt x="857" y="194"/>
                    <a:pt x="850" y="203"/>
                    <a:pt x="849" y="206"/>
                  </a:cubicBezTo>
                  <a:cubicBezTo>
                    <a:pt x="847" y="208"/>
                    <a:pt x="844" y="217"/>
                    <a:pt x="846" y="219"/>
                  </a:cubicBezTo>
                  <a:cubicBezTo>
                    <a:pt x="849" y="220"/>
                    <a:pt x="857" y="227"/>
                    <a:pt x="860" y="228"/>
                  </a:cubicBezTo>
                  <a:cubicBezTo>
                    <a:pt x="861" y="230"/>
                    <a:pt x="866" y="238"/>
                    <a:pt x="864" y="242"/>
                  </a:cubicBezTo>
                  <a:cubicBezTo>
                    <a:pt x="863" y="245"/>
                    <a:pt x="855" y="261"/>
                    <a:pt x="854" y="266"/>
                  </a:cubicBezTo>
                  <a:cubicBezTo>
                    <a:pt x="850" y="270"/>
                    <a:pt x="843" y="285"/>
                    <a:pt x="838" y="286"/>
                  </a:cubicBezTo>
                  <a:cubicBezTo>
                    <a:pt x="835" y="286"/>
                    <a:pt x="822" y="291"/>
                    <a:pt x="818" y="292"/>
                  </a:cubicBezTo>
                  <a:cubicBezTo>
                    <a:pt x="814" y="292"/>
                    <a:pt x="802" y="291"/>
                    <a:pt x="800" y="286"/>
                  </a:cubicBezTo>
                  <a:cubicBezTo>
                    <a:pt x="799" y="281"/>
                    <a:pt x="791" y="264"/>
                    <a:pt x="789" y="260"/>
                  </a:cubicBezTo>
                  <a:cubicBezTo>
                    <a:pt x="786" y="255"/>
                    <a:pt x="778" y="245"/>
                    <a:pt x="774" y="247"/>
                  </a:cubicBezTo>
                  <a:cubicBezTo>
                    <a:pt x="769" y="249"/>
                    <a:pt x="755" y="255"/>
                    <a:pt x="750" y="256"/>
                  </a:cubicBezTo>
                  <a:cubicBezTo>
                    <a:pt x="746" y="258"/>
                    <a:pt x="733" y="261"/>
                    <a:pt x="732" y="261"/>
                  </a:cubicBezTo>
                  <a:cubicBezTo>
                    <a:pt x="728" y="260"/>
                    <a:pt x="722" y="256"/>
                    <a:pt x="721" y="256"/>
                  </a:cubicBezTo>
                  <a:cubicBezTo>
                    <a:pt x="718" y="255"/>
                    <a:pt x="713" y="250"/>
                    <a:pt x="714" y="245"/>
                  </a:cubicBezTo>
                  <a:cubicBezTo>
                    <a:pt x="714" y="241"/>
                    <a:pt x="716" y="227"/>
                    <a:pt x="716" y="224"/>
                  </a:cubicBezTo>
                  <a:cubicBezTo>
                    <a:pt x="716" y="219"/>
                    <a:pt x="721" y="208"/>
                    <a:pt x="725" y="206"/>
                  </a:cubicBezTo>
                  <a:cubicBezTo>
                    <a:pt x="728" y="205"/>
                    <a:pt x="741" y="200"/>
                    <a:pt x="744" y="199"/>
                  </a:cubicBezTo>
                  <a:cubicBezTo>
                    <a:pt x="747" y="197"/>
                    <a:pt x="760" y="189"/>
                    <a:pt x="763" y="186"/>
                  </a:cubicBezTo>
                  <a:cubicBezTo>
                    <a:pt x="764" y="183"/>
                    <a:pt x="775" y="172"/>
                    <a:pt x="778" y="169"/>
                  </a:cubicBezTo>
                  <a:cubicBezTo>
                    <a:pt x="780" y="166"/>
                    <a:pt x="793" y="158"/>
                    <a:pt x="800" y="156"/>
                  </a:cubicBezTo>
                  <a:cubicBezTo>
                    <a:pt x="807" y="155"/>
                    <a:pt x="829" y="152"/>
                    <a:pt x="835" y="150"/>
                  </a:cubicBezTo>
                  <a:cubicBezTo>
                    <a:pt x="841" y="149"/>
                    <a:pt x="871" y="147"/>
                    <a:pt x="886" y="149"/>
                  </a:cubicBezTo>
                  <a:cubicBezTo>
                    <a:pt x="904" y="149"/>
                    <a:pt x="958" y="152"/>
                    <a:pt x="975" y="153"/>
                  </a:cubicBezTo>
                  <a:cubicBezTo>
                    <a:pt x="991" y="155"/>
                    <a:pt x="1055" y="158"/>
                    <a:pt x="1079" y="156"/>
                  </a:cubicBezTo>
                  <a:cubicBezTo>
                    <a:pt x="1104" y="156"/>
                    <a:pt x="1182" y="153"/>
                    <a:pt x="1204" y="152"/>
                  </a:cubicBezTo>
                  <a:cubicBezTo>
                    <a:pt x="1211" y="152"/>
                    <a:pt x="1218" y="149"/>
                    <a:pt x="1222" y="144"/>
                  </a:cubicBezTo>
                  <a:cubicBezTo>
                    <a:pt x="1096" y="53"/>
                    <a:pt x="941" y="0"/>
                    <a:pt x="772" y="0"/>
                  </a:cubicBezTo>
                  <a:cubicBezTo>
                    <a:pt x="594" y="0"/>
                    <a:pt x="430" y="59"/>
                    <a:pt x="299" y="161"/>
                  </a:cubicBezTo>
                  <a:cubicBezTo>
                    <a:pt x="302" y="163"/>
                    <a:pt x="303" y="164"/>
                    <a:pt x="305" y="167"/>
                  </a:cubicBezTo>
                  <a:cubicBezTo>
                    <a:pt x="306" y="170"/>
                    <a:pt x="311" y="184"/>
                    <a:pt x="313" y="189"/>
                  </a:cubicBezTo>
                  <a:cubicBezTo>
                    <a:pt x="316" y="192"/>
                    <a:pt x="320" y="206"/>
                    <a:pt x="322" y="208"/>
                  </a:cubicBezTo>
                  <a:cubicBezTo>
                    <a:pt x="322" y="211"/>
                    <a:pt x="325" y="219"/>
                    <a:pt x="325" y="222"/>
                  </a:cubicBezTo>
                  <a:cubicBezTo>
                    <a:pt x="327" y="225"/>
                    <a:pt x="325" y="235"/>
                    <a:pt x="320" y="238"/>
                  </a:cubicBezTo>
                  <a:cubicBezTo>
                    <a:pt x="317" y="242"/>
                    <a:pt x="303" y="256"/>
                    <a:pt x="300" y="260"/>
                  </a:cubicBezTo>
                  <a:cubicBezTo>
                    <a:pt x="295" y="264"/>
                    <a:pt x="284" y="277"/>
                    <a:pt x="284" y="280"/>
                  </a:cubicBezTo>
                  <a:cubicBezTo>
                    <a:pt x="283" y="281"/>
                    <a:pt x="281" y="289"/>
                    <a:pt x="280" y="291"/>
                  </a:cubicBezTo>
                  <a:cubicBezTo>
                    <a:pt x="280" y="294"/>
                    <a:pt x="275" y="300"/>
                    <a:pt x="272" y="302"/>
                  </a:cubicBezTo>
                  <a:cubicBezTo>
                    <a:pt x="269" y="303"/>
                    <a:pt x="259" y="310"/>
                    <a:pt x="256" y="311"/>
                  </a:cubicBezTo>
                  <a:cubicBezTo>
                    <a:pt x="253" y="313"/>
                    <a:pt x="245" y="322"/>
                    <a:pt x="242" y="328"/>
                  </a:cubicBezTo>
                  <a:cubicBezTo>
                    <a:pt x="241" y="335"/>
                    <a:pt x="234" y="356"/>
                    <a:pt x="233" y="364"/>
                  </a:cubicBezTo>
                  <a:cubicBezTo>
                    <a:pt x="231" y="371"/>
                    <a:pt x="225" y="388"/>
                    <a:pt x="222" y="386"/>
                  </a:cubicBezTo>
                  <a:cubicBezTo>
                    <a:pt x="217" y="386"/>
                    <a:pt x="206" y="385"/>
                    <a:pt x="203" y="385"/>
                  </a:cubicBezTo>
                  <a:cubicBezTo>
                    <a:pt x="200" y="383"/>
                    <a:pt x="189" y="372"/>
                    <a:pt x="188" y="360"/>
                  </a:cubicBezTo>
                  <a:cubicBezTo>
                    <a:pt x="184" y="345"/>
                    <a:pt x="180" y="305"/>
                    <a:pt x="178" y="294"/>
                  </a:cubicBezTo>
                  <a:cubicBezTo>
                    <a:pt x="178" y="291"/>
                    <a:pt x="177" y="286"/>
                    <a:pt x="175" y="283"/>
                  </a:cubicBezTo>
                  <a:cubicBezTo>
                    <a:pt x="144" y="320"/>
                    <a:pt x="117" y="361"/>
                    <a:pt x="94" y="405"/>
                  </a:cubicBezTo>
                  <a:cubicBezTo>
                    <a:pt x="94" y="406"/>
                    <a:pt x="94" y="408"/>
                    <a:pt x="94" y="408"/>
                  </a:cubicBezTo>
                  <a:cubicBezTo>
                    <a:pt x="97" y="424"/>
                    <a:pt x="109" y="478"/>
                    <a:pt x="114" y="496"/>
                  </a:cubicBezTo>
                  <a:cubicBezTo>
                    <a:pt x="117" y="513"/>
                    <a:pt x="122" y="563"/>
                    <a:pt x="113" y="569"/>
                  </a:cubicBezTo>
                  <a:cubicBezTo>
                    <a:pt x="103" y="575"/>
                    <a:pt x="73" y="596"/>
                    <a:pt x="64" y="602"/>
                  </a:cubicBezTo>
                  <a:cubicBezTo>
                    <a:pt x="56" y="608"/>
                    <a:pt x="31" y="628"/>
                    <a:pt x="27" y="633"/>
                  </a:cubicBezTo>
                  <a:cubicBezTo>
                    <a:pt x="23" y="636"/>
                    <a:pt x="16" y="642"/>
                    <a:pt x="11" y="650"/>
                  </a:cubicBezTo>
                  <a:cubicBezTo>
                    <a:pt x="3" y="689"/>
                    <a:pt x="0" y="730"/>
                    <a:pt x="0" y="772"/>
                  </a:cubicBezTo>
                  <a:cubicBezTo>
                    <a:pt x="0" y="843"/>
                    <a:pt x="11" y="913"/>
                    <a:pt x="28" y="979"/>
                  </a:cubicBezTo>
                  <a:cubicBezTo>
                    <a:pt x="31" y="979"/>
                    <a:pt x="33" y="980"/>
                    <a:pt x="34" y="980"/>
                  </a:cubicBezTo>
                  <a:cubicBezTo>
                    <a:pt x="38" y="982"/>
                    <a:pt x="56" y="991"/>
                    <a:pt x="64" y="1000"/>
                  </a:cubicBezTo>
                  <a:cubicBezTo>
                    <a:pt x="70" y="1008"/>
                    <a:pt x="98" y="1036"/>
                    <a:pt x="106" y="1044"/>
                  </a:cubicBezTo>
                  <a:cubicBezTo>
                    <a:pt x="116" y="1054"/>
                    <a:pt x="141" y="1079"/>
                    <a:pt x="142" y="1085"/>
                  </a:cubicBezTo>
                  <a:cubicBezTo>
                    <a:pt x="144" y="1091"/>
                    <a:pt x="152" y="1111"/>
                    <a:pt x="153" y="1116"/>
                  </a:cubicBezTo>
                  <a:cubicBezTo>
                    <a:pt x="155" y="1122"/>
                    <a:pt x="170" y="1143"/>
                    <a:pt x="183" y="1151"/>
                  </a:cubicBezTo>
                  <a:cubicBezTo>
                    <a:pt x="194" y="1158"/>
                    <a:pt x="238" y="1182"/>
                    <a:pt x="250" y="1188"/>
                  </a:cubicBezTo>
                  <a:cubicBezTo>
                    <a:pt x="263" y="1196"/>
                    <a:pt x="295" y="1222"/>
                    <a:pt x="291" y="1235"/>
                  </a:cubicBezTo>
                  <a:cubicBezTo>
                    <a:pt x="288" y="1247"/>
                    <a:pt x="277" y="1285"/>
                    <a:pt x="274" y="1296"/>
                  </a:cubicBezTo>
                  <a:cubicBezTo>
                    <a:pt x="270" y="1307"/>
                    <a:pt x="259" y="1332"/>
                    <a:pt x="255" y="1332"/>
                  </a:cubicBezTo>
                  <a:cubicBezTo>
                    <a:pt x="252" y="1332"/>
                    <a:pt x="247" y="1332"/>
                    <a:pt x="241" y="1332"/>
                  </a:cubicBezTo>
                  <a:cubicBezTo>
                    <a:pt x="380" y="1463"/>
                    <a:pt x="567" y="1544"/>
                    <a:pt x="772" y="1544"/>
                  </a:cubicBezTo>
                  <a:cubicBezTo>
                    <a:pt x="1197" y="1544"/>
                    <a:pt x="1541" y="1202"/>
                    <a:pt x="1544" y="779"/>
                  </a:cubicBezTo>
                  <a:cubicBezTo>
                    <a:pt x="1537" y="788"/>
                    <a:pt x="1521" y="805"/>
                    <a:pt x="1516" y="810"/>
                  </a:cubicBezTo>
                  <a:close/>
                  <a:moveTo>
                    <a:pt x="561" y="255"/>
                  </a:moveTo>
                  <a:cubicBezTo>
                    <a:pt x="563" y="252"/>
                    <a:pt x="566" y="247"/>
                    <a:pt x="569" y="245"/>
                  </a:cubicBezTo>
                  <a:cubicBezTo>
                    <a:pt x="572" y="242"/>
                    <a:pt x="585" y="233"/>
                    <a:pt x="588" y="231"/>
                  </a:cubicBezTo>
                  <a:cubicBezTo>
                    <a:pt x="591" y="228"/>
                    <a:pt x="600" y="220"/>
                    <a:pt x="600" y="219"/>
                  </a:cubicBezTo>
                  <a:cubicBezTo>
                    <a:pt x="600" y="217"/>
                    <a:pt x="600" y="213"/>
                    <a:pt x="602" y="211"/>
                  </a:cubicBezTo>
                  <a:cubicBezTo>
                    <a:pt x="602" y="209"/>
                    <a:pt x="605" y="203"/>
                    <a:pt x="608" y="202"/>
                  </a:cubicBezTo>
                  <a:cubicBezTo>
                    <a:pt x="611" y="202"/>
                    <a:pt x="622" y="197"/>
                    <a:pt x="625" y="195"/>
                  </a:cubicBezTo>
                  <a:cubicBezTo>
                    <a:pt x="628" y="194"/>
                    <a:pt x="641" y="195"/>
                    <a:pt x="646" y="202"/>
                  </a:cubicBezTo>
                  <a:cubicBezTo>
                    <a:pt x="649" y="206"/>
                    <a:pt x="664" y="228"/>
                    <a:pt x="669" y="235"/>
                  </a:cubicBezTo>
                  <a:cubicBezTo>
                    <a:pt x="674" y="241"/>
                    <a:pt x="685" y="261"/>
                    <a:pt x="683" y="263"/>
                  </a:cubicBezTo>
                  <a:cubicBezTo>
                    <a:pt x="682" y="264"/>
                    <a:pt x="675" y="270"/>
                    <a:pt x="674" y="272"/>
                  </a:cubicBezTo>
                  <a:cubicBezTo>
                    <a:pt x="672" y="274"/>
                    <a:pt x="664" y="280"/>
                    <a:pt x="660" y="281"/>
                  </a:cubicBezTo>
                  <a:cubicBezTo>
                    <a:pt x="653" y="283"/>
                    <a:pt x="636" y="289"/>
                    <a:pt x="630" y="291"/>
                  </a:cubicBezTo>
                  <a:cubicBezTo>
                    <a:pt x="625" y="294"/>
                    <a:pt x="611" y="294"/>
                    <a:pt x="611" y="288"/>
                  </a:cubicBezTo>
                  <a:cubicBezTo>
                    <a:pt x="613" y="283"/>
                    <a:pt x="614" y="264"/>
                    <a:pt x="616" y="258"/>
                  </a:cubicBezTo>
                  <a:cubicBezTo>
                    <a:pt x="616" y="253"/>
                    <a:pt x="616" y="242"/>
                    <a:pt x="614" y="247"/>
                  </a:cubicBezTo>
                  <a:cubicBezTo>
                    <a:pt x="613" y="250"/>
                    <a:pt x="605" y="261"/>
                    <a:pt x="603" y="266"/>
                  </a:cubicBezTo>
                  <a:cubicBezTo>
                    <a:pt x="600" y="269"/>
                    <a:pt x="592" y="278"/>
                    <a:pt x="589" y="278"/>
                  </a:cubicBezTo>
                  <a:cubicBezTo>
                    <a:pt x="585" y="278"/>
                    <a:pt x="572" y="280"/>
                    <a:pt x="569" y="280"/>
                  </a:cubicBezTo>
                  <a:cubicBezTo>
                    <a:pt x="566" y="280"/>
                    <a:pt x="557" y="278"/>
                    <a:pt x="557" y="275"/>
                  </a:cubicBezTo>
                  <a:cubicBezTo>
                    <a:pt x="558" y="272"/>
                    <a:pt x="561" y="256"/>
                    <a:pt x="561" y="255"/>
                  </a:cubicBezTo>
                  <a:close/>
                  <a:moveTo>
                    <a:pt x="1188" y="1196"/>
                  </a:moveTo>
                  <a:cubicBezTo>
                    <a:pt x="1185" y="1205"/>
                    <a:pt x="1160" y="1247"/>
                    <a:pt x="1155" y="1255"/>
                  </a:cubicBezTo>
                  <a:cubicBezTo>
                    <a:pt x="1151" y="1263"/>
                    <a:pt x="1144" y="1269"/>
                    <a:pt x="1141" y="1268"/>
                  </a:cubicBezTo>
                  <a:cubicBezTo>
                    <a:pt x="1138" y="1268"/>
                    <a:pt x="1129" y="1265"/>
                    <a:pt x="1126" y="1263"/>
                  </a:cubicBezTo>
                  <a:cubicBezTo>
                    <a:pt x="1122" y="1263"/>
                    <a:pt x="1116" y="1255"/>
                    <a:pt x="1118" y="1249"/>
                  </a:cubicBezTo>
                  <a:cubicBezTo>
                    <a:pt x="1119" y="1243"/>
                    <a:pt x="1124" y="1219"/>
                    <a:pt x="1126" y="1212"/>
                  </a:cubicBezTo>
                  <a:cubicBezTo>
                    <a:pt x="1127" y="1205"/>
                    <a:pt x="1135" y="1183"/>
                    <a:pt x="1141" y="1179"/>
                  </a:cubicBezTo>
                  <a:cubicBezTo>
                    <a:pt x="1146" y="1174"/>
                    <a:pt x="1168" y="1160"/>
                    <a:pt x="1172" y="1155"/>
                  </a:cubicBezTo>
                  <a:cubicBezTo>
                    <a:pt x="1179" y="1152"/>
                    <a:pt x="1194" y="1143"/>
                    <a:pt x="1196" y="1147"/>
                  </a:cubicBezTo>
                  <a:cubicBezTo>
                    <a:pt x="1196" y="1151"/>
                    <a:pt x="1196" y="1163"/>
                    <a:pt x="1196" y="1166"/>
                  </a:cubicBezTo>
                  <a:cubicBezTo>
                    <a:pt x="1197" y="1171"/>
                    <a:pt x="1193" y="1186"/>
                    <a:pt x="1188" y="119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21"/>
            <p:cNvSpPr/>
            <p:nvPr/>
          </p:nvSpPr>
          <p:spPr>
            <a:xfrm>
              <a:off x="1088136" y="6147003"/>
              <a:ext cx="8994755" cy="424732"/>
            </a:xfrm>
            <a:prstGeom prst="rect">
              <a:avLst/>
            </a:prstGeom>
          </p:spPr>
          <p:txBody>
            <a:bodyPr wrap="square">
              <a:spAutoFit/>
            </a:bodyPr>
            <a:lstStyle/>
            <a:p>
              <a:pPr marL="0" lvl="1" defTabSz="931863" fontAlgn="base">
                <a:lnSpc>
                  <a:spcPct val="90000"/>
                </a:lnSpc>
                <a:spcBef>
                  <a:spcPts val="1000"/>
                </a:spcBef>
                <a:spcAft>
                  <a:spcPct val="0"/>
                </a:spcAft>
                <a:buSzPct val="90000"/>
              </a:pPr>
              <a:r>
                <a:rPr lang="en-US" sz="2400" dirty="0">
                  <a:gradFill>
                    <a:gsLst>
                      <a:gs pos="1250">
                        <a:schemeClr val="tx1"/>
                      </a:gs>
                      <a:gs pos="100000">
                        <a:schemeClr val="tx1"/>
                      </a:gs>
                    </a:gsLst>
                    <a:lin ang="5400000" scaled="0"/>
                  </a:gradFill>
                  <a:latin typeface="+mj-lt"/>
                  <a:ea typeface="MS PGothic" pitchFamily="34" charset="-128"/>
                </a:rPr>
                <a:t>“Home Depot confirms cyber attack from foreign entity”</a:t>
              </a:r>
            </a:p>
          </p:txBody>
        </p:sp>
      </p:grpSp>
    </p:spTree>
    <p:extLst>
      <p:ext uri="{BB962C8B-B14F-4D97-AF65-F5344CB8AC3E}">
        <p14:creationId xmlns:p14="http://schemas.microsoft.com/office/powerpoint/2010/main" val="9854948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40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60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500" fill="hold"/>
                                        <p:tgtEl>
                                          <p:spTgt spid="37"/>
                                        </p:tgtEl>
                                        <p:attrNameLst>
                                          <p:attrName>ppt_x</p:attrName>
                                        </p:attrNameLst>
                                      </p:cBhvr>
                                      <p:tavLst>
                                        <p:tav tm="0">
                                          <p:val>
                                            <p:strVal val="#ppt_x"/>
                                          </p:val>
                                        </p:tav>
                                        <p:tav tm="100000">
                                          <p:val>
                                            <p:strVal val="#ppt_x"/>
                                          </p:val>
                                        </p:tav>
                                      </p:tavLst>
                                    </p:anim>
                                    <p:anim calcmode="lin" valueType="num">
                                      <p:cBhvr additive="base">
                                        <p:cTn id="24" dur="500" fill="hold"/>
                                        <p:tgtEl>
                                          <p:spTgt spid="37"/>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80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ppt_x"/>
                                          </p:val>
                                        </p:tav>
                                        <p:tav tm="100000">
                                          <p:val>
                                            <p:strVal val="#ppt_x"/>
                                          </p:val>
                                        </p:tav>
                                      </p:tavLst>
                                    </p:anim>
                                    <p:anim calcmode="lin" valueType="num">
                                      <p:cBhvr additive="base">
                                        <p:cTn id="28" dur="500" fill="hold"/>
                                        <p:tgtEl>
                                          <p:spTgt spid="38"/>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100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ppt_x"/>
                                          </p:val>
                                        </p:tav>
                                        <p:tav tm="100000">
                                          <p:val>
                                            <p:strVal val="#ppt_x"/>
                                          </p:val>
                                        </p:tav>
                                      </p:tavLst>
                                    </p:anim>
                                    <p:anim calcmode="lin" valueType="num">
                                      <p:cBhvr additive="base">
                                        <p:cTn id="32" dur="500" fill="hold"/>
                                        <p:tgtEl>
                                          <p:spTgt spid="39"/>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12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ppt_x"/>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The story so far…</a:t>
            </a:r>
            <a:endParaRPr lang="en-US" dirty="0"/>
          </a:p>
        </p:txBody>
      </p:sp>
      <p:sp>
        <p:nvSpPr>
          <p:cNvPr id="6" name="TextBox 5"/>
          <p:cNvSpPr txBox="1"/>
          <p:nvPr/>
        </p:nvSpPr>
        <p:spPr>
          <a:xfrm>
            <a:off x="356444" y="5577556"/>
            <a:ext cx="2817445" cy="794021"/>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dirty="0">
                <a:gradFill>
                  <a:gsLst>
                    <a:gs pos="2917">
                      <a:schemeClr val="tx1"/>
                    </a:gs>
                    <a:gs pos="100000">
                      <a:schemeClr val="tx1"/>
                    </a:gs>
                  </a:gsLst>
                  <a:lin ang="5400000" scaled="0"/>
                </a:gradFill>
                <a:latin typeface="Segoe UI"/>
              </a:rPr>
              <a:t>Windows NT to</a:t>
            </a:r>
            <a:br>
              <a:rPr lang="en-US" dirty="0">
                <a:gradFill>
                  <a:gsLst>
                    <a:gs pos="2917">
                      <a:schemeClr val="tx1"/>
                    </a:gs>
                    <a:gs pos="100000">
                      <a:schemeClr val="tx1"/>
                    </a:gs>
                  </a:gsLst>
                  <a:lin ang="5400000" scaled="0"/>
                </a:gradFill>
                <a:latin typeface="Segoe UI"/>
              </a:rPr>
            </a:br>
            <a:r>
              <a:rPr lang="en-US" dirty="0">
                <a:gradFill>
                  <a:gsLst>
                    <a:gs pos="2917">
                      <a:schemeClr val="tx1"/>
                    </a:gs>
                    <a:gs pos="100000">
                      <a:schemeClr val="tx1"/>
                    </a:gs>
                  </a:gsLst>
                  <a:lin ang="5400000" scaled="0"/>
                </a:gradFill>
                <a:latin typeface="Segoe UI"/>
              </a:rPr>
              <a:t>Windows Server 2003</a:t>
            </a:r>
          </a:p>
        </p:txBody>
      </p:sp>
      <p:grpSp>
        <p:nvGrpSpPr>
          <p:cNvPr id="2" name="Group 1"/>
          <p:cNvGrpSpPr/>
          <p:nvPr/>
        </p:nvGrpSpPr>
        <p:grpSpPr>
          <a:xfrm>
            <a:off x="508411" y="2216199"/>
            <a:ext cx="1691640" cy="3300420"/>
            <a:chOff x="508411" y="2216199"/>
            <a:chExt cx="1691640" cy="3300420"/>
          </a:xfrm>
        </p:grpSpPr>
        <p:sp>
          <p:nvSpPr>
            <p:cNvPr id="5" name="Rectangle 4"/>
            <p:cNvSpPr/>
            <p:nvPr/>
          </p:nvSpPr>
          <p:spPr bwMode="auto">
            <a:xfrm>
              <a:off x="508411" y="3445516"/>
              <a:ext cx="1691640" cy="2071103"/>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Windows/</a:t>
              </a:r>
              <a:br>
                <a:rPr lang="en-US" dirty="0">
                  <a:gradFill>
                    <a:gsLst>
                      <a:gs pos="0">
                        <a:srgbClr val="FFFFFF"/>
                      </a:gs>
                      <a:gs pos="100000">
                        <a:srgbClr val="FFFFFF"/>
                      </a:gs>
                    </a:gsLst>
                    <a:lin ang="5400000" scaled="0"/>
                  </a:gradFill>
                  <a:latin typeface="Segoe UI"/>
                  <a:ea typeface="Segoe UI" pitchFamily="34" charset="0"/>
                  <a:cs typeface="Segoe UI" pitchFamily="34" charset="0"/>
                </a:rPr>
              </a:br>
              <a:r>
                <a:rPr lang="en-US" dirty="0">
                  <a:gradFill>
                    <a:gsLst>
                      <a:gs pos="0">
                        <a:srgbClr val="FFFFFF"/>
                      </a:gs>
                      <a:gs pos="100000">
                        <a:srgbClr val="FFFFFF"/>
                      </a:gs>
                    </a:gsLst>
                    <a:lin ang="5400000" scaled="0"/>
                  </a:gradFill>
                  <a:latin typeface="Segoe UI"/>
                  <a:ea typeface="Segoe UI" pitchFamily="34" charset="0"/>
                  <a:cs typeface="Segoe UI" pitchFamily="34" charset="0"/>
                </a:rPr>
                <a:t>Windows NT</a:t>
              </a:r>
            </a:p>
          </p:txBody>
        </p:sp>
        <p:sp>
          <p:nvSpPr>
            <p:cNvPr id="7" name="Rectangle 6"/>
            <p:cNvSpPr/>
            <p:nvPr/>
          </p:nvSpPr>
          <p:spPr bwMode="auto">
            <a:xfrm>
              <a:off x="508411" y="2216199"/>
              <a:ext cx="1691640" cy="112573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Roles and features</a:t>
              </a:r>
            </a:p>
          </p:txBody>
        </p:sp>
      </p:grpSp>
      <p:sp>
        <p:nvSpPr>
          <p:cNvPr id="12" name="TextBox 11"/>
          <p:cNvSpPr txBox="1"/>
          <p:nvPr/>
        </p:nvSpPr>
        <p:spPr>
          <a:xfrm>
            <a:off x="3230484" y="5577556"/>
            <a:ext cx="3020518" cy="794021"/>
          </a:xfrm>
          <a:prstGeom prst="rect">
            <a:avLst/>
          </a:prstGeom>
          <a:noFill/>
        </p:spPr>
        <p:txBody>
          <a:bodyPr wrap="none" lIns="182854" tIns="146283" rIns="182854" bIns="146283" rtlCol="0">
            <a:spAutoFit/>
          </a:bodyPr>
          <a:lstStyle/>
          <a:p>
            <a:pPr algn="ctr" defTabSz="932563">
              <a:lnSpc>
                <a:spcPct val="90000"/>
              </a:lnSpc>
              <a:spcAft>
                <a:spcPts val="600"/>
              </a:spcAft>
              <a:defRPr/>
            </a:pPr>
            <a:r>
              <a:rPr lang="en-US" dirty="0">
                <a:gradFill>
                  <a:gsLst>
                    <a:gs pos="2917">
                      <a:schemeClr val="tx1"/>
                    </a:gs>
                    <a:gs pos="100000">
                      <a:schemeClr val="tx1"/>
                    </a:gs>
                  </a:gsLst>
                  <a:lin ang="5400000" scaled="0"/>
                </a:gradFill>
                <a:latin typeface="Segoe UI"/>
              </a:rPr>
              <a:t>Windows Server 2008 and</a:t>
            </a:r>
            <a:br>
              <a:rPr lang="en-US" dirty="0">
                <a:gradFill>
                  <a:gsLst>
                    <a:gs pos="2917">
                      <a:schemeClr val="tx1"/>
                    </a:gs>
                    <a:gs pos="100000">
                      <a:schemeClr val="tx1"/>
                    </a:gs>
                  </a:gsLst>
                  <a:lin ang="5400000" scaled="0"/>
                </a:gradFill>
                <a:latin typeface="Segoe UI"/>
              </a:rPr>
            </a:br>
            <a:r>
              <a:rPr lang="en-US" dirty="0">
                <a:gradFill>
                  <a:gsLst>
                    <a:gs pos="2917">
                      <a:schemeClr val="tx1"/>
                    </a:gs>
                    <a:gs pos="100000">
                      <a:schemeClr val="tx1"/>
                    </a:gs>
                  </a:gsLst>
                  <a:lin ang="5400000" scaled="0"/>
                </a:gradFill>
                <a:latin typeface="Segoe UI"/>
              </a:rPr>
              <a:t>Windows Server 2008 R2</a:t>
            </a:r>
          </a:p>
        </p:txBody>
      </p:sp>
      <p:grpSp>
        <p:nvGrpSpPr>
          <p:cNvPr id="3" name="Group 2"/>
          <p:cNvGrpSpPr/>
          <p:nvPr/>
        </p:nvGrpSpPr>
        <p:grpSpPr>
          <a:xfrm>
            <a:off x="3000153" y="2229931"/>
            <a:ext cx="3391250" cy="3286688"/>
            <a:chOff x="3076353" y="2229931"/>
            <a:chExt cx="3391250" cy="3286688"/>
          </a:xfrm>
        </p:grpSpPr>
        <p:sp>
          <p:nvSpPr>
            <p:cNvPr id="10" name="Rectangle 9"/>
            <p:cNvSpPr/>
            <p:nvPr/>
          </p:nvSpPr>
          <p:spPr bwMode="auto">
            <a:xfrm>
              <a:off x="4883201" y="2783138"/>
              <a:ext cx="1584402" cy="273348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Full server</a:t>
              </a:r>
            </a:p>
          </p:txBody>
        </p:sp>
        <p:sp>
          <p:nvSpPr>
            <p:cNvPr id="11" name="Rectangle 10"/>
            <p:cNvSpPr/>
            <p:nvPr/>
          </p:nvSpPr>
          <p:spPr bwMode="auto">
            <a:xfrm>
              <a:off x="3076353" y="4574359"/>
              <a:ext cx="1691640" cy="9422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Server Core</a:t>
              </a:r>
            </a:p>
          </p:txBody>
        </p:sp>
        <p:sp>
          <p:nvSpPr>
            <p:cNvPr id="13" name="Rectangle 12"/>
            <p:cNvSpPr/>
            <p:nvPr/>
          </p:nvSpPr>
          <p:spPr bwMode="auto">
            <a:xfrm>
              <a:off x="3077135"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4" name="Rectangle 13"/>
            <p:cNvSpPr/>
            <p:nvPr/>
          </p:nvSpPr>
          <p:spPr bwMode="auto">
            <a:xfrm>
              <a:off x="3693731"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5" name="Rectangle 14"/>
            <p:cNvSpPr/>
            <p:nvPr/>
          </p:nvSpPr>
          <p:spPr bwMode="auto">
            <a:xfrm>
              <a:off x="4310328"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7" name="Rectangle 16"/>
            <p:cNvSpPr/>
            <p:nvPr/>
          </p:nvSpPr>
          <p:spPr bwMode="auto">
            <a:xfrm>
              <a:off x="4883201" y="2231677"/>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8" name="Rectangle 17"/>
            <p:cNvSpPr/>
            <p:nvPr/>
          </p:nvSpPr>
          <p:spPr bwMode="auto">
            <a:xfrm>
              <a:off x="5446802" y="2229931"/>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9" name="Rectangle 18"/>
            <p:cNvSpPr/>
            <p:nvPr/>
          </p:nvSpPr>
          <p:spPr bwMode="auto">
            <a:xfrm>
              <a:off x="6010403" y="2229931"/>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34" name="Group 33"/>
          <p:cNvGrpSpPr/>
          <p:nvPr/>
        </p:nvGrpSpPr>
        <p:grpSpPr>
          <a:xfrm>
            <a:off x="2340811" y="4815840"/>
            <a:ext cx="476230" cy="473263"/>
            <a:chOff x="228600" y="1219200"/>
            <a:chExt cx="685800" cy="685800"/>
          </a:xfrm>
        </p:grpSpPr>
        <p:sp>
          <p:nvSpPr>
            <p:cNvPr id="35"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36" name="Oval 35"/>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37" name="Group 36"/>
          <p:cNvGrpSpPr/>
          <p:nvPr/>
        </p:nvGrpSpPr>
        <p:grpSpPr>
          <a:xfrm>
            <a:off x="6547961" y="4815840"/>
            <a:ext cx="476230" cy="473263"/>
            <a:chOff x="228600" y="1219200"/>
            <a:chExt cx="685800" cy="685800"/>
          </a:xfrm>
        </p:grpSpPr>
        <p:sp>
          <p:nvSpPr>
            <p:cNvPr id="51"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52" name="Oval 51"/>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50" name="TextBox 49"/>
          <p:cNvSpPr txBox="1"/>
          <p:nvPr/>
        </p:nvSpPr>
        <p:spPr>
          <a:xfrm>
            <a:off x="8217488" y="5577556"/>
            <a:ext cx="3020518" cy="794021"/>
          </a:xfrm>
          <a:prstGeom prst="rect">
            <a:avLst/>
          </a:prstGeom>
          <a:noFill/>
        </p:spPr>
        <p:txBody>
          <a:bodyPr wrap="none" lIns="182854" tIns="146283" rIns="182854" bIns="146283" rtlCol="0">
            <a:spAutoFit/>
          </a:bodyPr>
          <a:lstStyle/>
          <a:p>
            <a:pPr algn="ctr" defTabSz="932563">
              <a:lnSpc>
                <a:spcPct val="90000"/>
              </a:lnSpc>
              <a:spcAft>
                <a:spcPts val="600"/>
              </a:spcAft>
              <a:defRPr/>
            </a:pPr>
            <a:r>
              <a:rPr lang="en-US" dirty="0">
                <a:gradFill>
                  <a:gsLst>
                    <a:gs pos="2917">
                      <a:schemeClr val="tx1"/>
                    </a:gs>
                    <a:gs pos="100000">
                      <a:schemeClr val="tx1"/>
                    </a:gs>
                  </a:gsLst>
                  <a:lin ang="5400000" scaled="0"/>
                </a:gradFill>
                <a:latin typeface="Segoe UI"/>
              </a:rPr>
              <a:t>Windows Server 2012 and</a:t>
            </a:r>
            <a:br>
              <a:rPr lang="en-US" dirty="0">
                <a:gradFill>
                  <a:gsLst>
                    <a:gs pos="2917">
                      <a:schemeClr val="tx1"/>
                    </a:gs>
                    <a:gs pos="100000">
                      <a:schemeClr val="tx1"/>
                    </a:gs>
                  </a:gsLst>
                  <a:lin ang="5400000" scaled="0"/>
                </a:gradFill>
                <a:latin typeface="Segoe UI"/>
              </a:rPr>
            </a:br>
            <a:r>
              <a:rPr lang="en-US" dirty="0">
                <a:gradFill>
                  <a:gsLst>
                    <a:gs pos="2917">
                      <a:schemeClr val="tx1"/>
                    </a:gs>
                    <a:gs pos="100000">
                      <a:schemeClr val="tx1"/>
                    </a:gs>
                  </a:gsLst>
                  <a:lin ang="5400000" scaled="0"/>
                </a:gradFill>
                <a:latin typeface="Segoe UI"/>
              </a:rPr>
              <a:t>Windows Server 2012 R2</a:t>
            </a:r>
          </a:p>
        </p:txBody>
      </p:sp>
      <p:grpSp>
        <p:nvGrpSpPr>
          <p:cNvPr id="9" name="Group 8"/>
          <p:cNvGrpSpPr/>
          <p:nvPr/>
        </p:nvGrpSpPr>
        <p:grpSpPr>
          <a:xfrm>
            <a:off x="7207070" y="1719583"/>
            <a:ext cx="4960570" cy="3797036"/>
            <a:chOff x="7207070" y="1719583"/>
            <a:chExt cx="4960570" cy="3797036"/>
          </a:xfrm>
        </p:grpSpPr>
        <p:sp>
          <p:nvSpPr>
            <p:cNvPr id="38" name="Rectangle 37"/>
            <p:cNvSpPr/>
            <p:nvPr/>
          </p:nvSpPr>
          <p:spPr bwMode="auto">
            <a:xfrm>
              <a:off x="7207070" y="4574359"/>
              <a:ext cx="4956291" cy="9422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Server Core</a:t>
              </a:r>
            </a:p>
          </p:txBody>
        </p:sp>
        <p:sp>
          <p:nvSpPr>
            <p:cNvPr id="39" name="Rectangle 38"/>
            <p:cNvSpPr/>
            <p:nvPr/>
          </p:nvSpPr>
          <p:spPr bwMode="auto">
            <a:xfrm>
              <a:off x="7212448"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0" name="Rectangle 39"/>
            <p:cNvSpPr/>
            <p:nvPr/>
          </p:nvSpPr>
          <p:spPr bwMode="auto">
            <a:xfrm>
              <a:off x="7763383"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1" name="Rectangle 40"/>
            <p:cNvSpPr/>
            <p:nvPr/>
          </p:nvSpPr>
          <p:spPr bwMode="auto">
            <a:xfrm>
              <a:off x="8314318"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2" name="Rectangle 41"/>
            <p:cNvSpPr/>
            <p:nvPr/>
          </p:nvSpPr>
          <p:spPr bwMode="auto">
            <a:xfrm>
              <a:off x="9440149" y="2609716"/>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3" name="Rectangle 42"/>
            <p:cNvSpPr/>
            <p:nvPr/>
          </p:nvSpPr>
          <p:spPr bwMode="auto">
            <a:xfrm>
              <a:off x="10004861" y="2609716"/>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4" name="Rectangle 43"/>
            <p:cNvSpPr/>
            <p:nvPr/>
          </p:nvSpPr>
          <p:spPr bwMode="auto">
            <a:xfrm>
              <a:off x="10569573" y="2609716"/>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5" name="Rectangle 44"/>
            <p:cNvSpPr/>
            <p:nvPr/>
          </p:nvSpPr>
          <p:spPr bwMode="auto">
            <a:xfrm>
              <a:off x="8865252" y="3993909"/>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6" name="Rectangle 45"/>
            <p:cNvSpPr/>
            <p:nvPr/>
          </p:nvSpPr>
          <p:spPr bwMode="auto">
            <a:xfrm>
              <a:off x="9440149" y="3205358"/>
              <a:ext cx="2723212" cy="124575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Minimal server interface</a:t>
              </a:r>
            </a:p>
          </p:txBody>
        </p:sp>
        <p:sp>
          <p:nvSpPr>
            <p:cNvPr id="47" name="Rectangle 46"/>
            <p:cNvSpPr/>
            <p:nvPr/>
          </p:nvSpPr>
          <p:spPr bwMode="auto">
            <a:xfrm>
              <a:off x="11129480" y="2288349"/>
              <a:ext cx="1033879" cy="77856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dirty="0">
                  <a:gradFill>
                    <a:gsLst>
                      <a:gs pos="0">
                        <a:srgbClr val="FFFFFF"/>
                      </a:gs>
                      <a:gs pos="100000">
                        <a:srgbClr val="FFFFFF"/>
                      </a:gs>
                    </a:gsLst>
                    <a:lin ang="5400000" scaled="0"/>
                  </a:gradFill>
                  <a:latin typeface="Segoe UI"/>
                  <a:ea typeface="Segoe UI" pitchFamily="34" charset="0"/>
                  <a:cs typeface="Segoe UI" pitchFamily="34" charset="0"/>
                </a:rPr>
                <a:t>GUI shell</a:t>
              </a:r>
            </a:p>
          </p:txBody>
        </p:sp>
        <p:sp>
          <p:nvSpPr>
            <p:cNvPr id="53" name="Rectangle 52"/>
            <p:cNvSpPr/>
            <p:nvPr/>
          </p:nvSpPr>
          <p:spPr bwMode="auto">
            <a:xfrm>
              <a:off x="11129481" y="1719583"/>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4" name="Rectangle 53"/>
            <p:cNvSpPr/>
            <p:nvPr/>
          </p:nvSpPr>
          <p:spPr bwMode="auto">
            <a:xfrm>
              <a:off x="11710440" y="1719583"/>
              <a:ext cx="457200" cy="4572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spTree>
    <p:extLst>
      <p:ext uri="{BB962C8B-B14F-4D97-AF65-F5344CB8AC3E}">
        <p14:creationId xmlns:p14="http://schemas.microsoft.com/office/powerpoint/2010/main" val="25588220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ipe(left)">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left)">
                                      <p:cBhvr>
                                        <p:cTn id="27" dur="500"/>
                                        <p:tgtEl>
                                          <p:spTgt spid="37"/>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fade">
                                      <p:cBhvr>
                                        <p:cTn id="31" dur="500"/>
                                        <p:tgtEl>
                                          <p:spTgt spid="5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P spid="50" grpId="0"/>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The next step in the journey…</a:t>
            </a:r>
          </a:p>
        </p:txBody>
      </p:sp>
      <p:grpSp>
        <p:nvGrpSpPr>
          <p:cNvPr id="14" name="Group 13"/>
          <p:cNvGrpSpPr/>
          <p:nvPr/>
        </p:nvGrpSpPr>
        <p:grpSpPr>
          <a:xfrm>
            <a:off x="6548631" y="5508438"/>
            <a:ext cx="1826094" cy="970976"/>
            <a:chOff x="6548631" y="5508438"/>
            <a:chExt cx="1826094" cy="970976"/>
          </a:xfrm>
        </p:grpSpPr>
        <p:sp>
          <p:nvSpPr>
            <p:cNvPr id="6" name="Rectangle 5"/>
            <p:cNvSpPr/>
            <p:nvPr/>
          </p:nvSpPr>
          <p:spPr bwMode="auto">
            <a:xfrm>
              <a:off x="6548631" y="5974279"/>
              <a:ext cx="1826094" cy="50513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sz="2000" dirty="0">
                  <a:gradFill>
                    <a:gsLst>
                      <a:gs pos="0">
                        <a:srgbClr val="FFFFFF"/>
                      </a:gs>
                      <a:gs pos="100000">
                        <a:srgbClr val="FFFFFF"/>
                      </a:gs>
                    </a:gsLst>
                    <a:lin ang="5400000" scaled="0"/>
                  </a:gradFill>
                  <a:latin typeface="Segoe UI"/>
                  <a:ea typeface="Segoe UI" pitchFamily="34" charset="0"/>
                  <a:cs typeface="Segoe UI" pitchFamily="34" charset="0"/>
                </a:rPr>
                <a:t>Nano Server</a:t>
              </a:r>
            </a:p>
          </p:txBody>
        </p:sp>
        <p:sp>
          <p:nvSpPr>
            <p:cNvPr id="7" name="Rectangle 6"/>
            <p:cNvSpPr/>
            <p:nvPr/>
          </p:nvSpPr>
          <p:spPr bwMode="auto">
            <a:xfrm>
              <a:off x="6548632" y="5508438"/>
              <a:ext cx="430682" cy="430682"/>
            </a:xfrm>
            <a:prstGeom prst="rect">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8" name="Rectangle 7"/>
            <p:cNvSpPr/>
            <p:nvPr/>
          </p:nvSpPr>
          <p:spPr bwMode="auto">
            <a:xfrm>
              <a:off x="7013768" y="5512658"/>
              <a:ext cx="430682" cy="430682"/>
            </a:xfrm>
            <a:prstGeom prst="rect">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9" name="Rectangle 8"/>
            <p:cNvSpPr/>
            <p:nvPr/>
          </p:nvSpPr>
          <p:spPr bwMode="auto">
            <a:xfrm>
              <a:off x="7478906" y="5512658"/>
              <a:ext cx="430682" cy="430682"/>
            </a:xfrm>
            <a:prstGeom prst="rect">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3" name="Rectangle 12"/>
            <p:cNvSpPr/>
            <p:nvPr/>
          </p:nvSpPr>
          <p:spPr bwMode="auto">
            <a:xfrm>
              <a:off x="7944042" y="5508438"/>
              <a:ext cx="430682" cy="430682"/>
            </a:xfrm>
            <a:prstGeom prst="rect">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3" name="Group 52"/>
          <p:cNvGrpSpPr/>
          <p:nvPr/>
        </p:nvGrpSpPr>
        <p:grpSpPr>
          <a:xfrm>
            <a:off x="462019" y="1217038"/>
            <a:ext cx="8871625" cy="1181862"/>
            <a:chOff x="446779" y="1217038"/>
            <a:chExt cx="8871625" cy="1181862"/>
          </a:xfrm>
        </p:grpSpPr>
        <p:grpSp>
          <p:nvGrpSpPr>
            <p:cNvPr id="32" name="Group 31"/>
            <p:cNvGrpSpPr/>
            <p:nvPr/>
          </p:nvGrpSpPr>
          <p:grpSpPr>
            <a:xfrm>
              <a:off x="446779" y="1395206"/>
              <a:ext cx="437141" cy="434418"/>
              <a:chOff x="228600" y="1219200"/>
              <a:chExt cx="685800" cy="685800"/>
            </a:xfrm>
          </p:grpSpPr>
          <p:sp>
            <p:nvSpPr>
              <p:cNvPr id="3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34" name="Oval 3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44" name="TextBox 43"/>
            <p:cNvSpPr txBox="1"/>
            <p:nvPr/>
          </p:nvSpPr>
          <p:spPr>
            <a:xfrm>
              <a:off x="970338" y="1217038"/>
              <a:ext cx="8348066" cy="1181862"/>
            </a:xfrm>
            <a:prstGeom prst="rect">
              <a:avLst/>
            </a:prstGeom>
            <a:noFill/>
          </p:spPr>
          <p:txBody>
            <a:bodyPr wrap="square" lIns="182880" tIns="146304" rIns="182880" bIns="146304" rtlCol="0">
              <a:spAutoFit/>
            </a:bodyPr>
            <a:lstStyle/>
            <a:p>
              <a:pPr defTabSz="931863" fontAlgn="base">
                <a:lnSpc>
                  <a:spcPct val="90000"/>
                </a:lnSpc>
                <a:spcBef>
                  <a:spcPct val="20000"/>
                </a:spcBef>
                <a:spcAft>
                  <a:spcPct val="0"/>
                </a:spcAft>
                <a:buSzPct val="90000"/>
              </a:pPr>
              <a:r>
                <a:rPr lang="en-US" sz="3200" b="1" dirty="0">
                  <a:gradFill>
                    <a:gsLst>
                      <a:gs pos="1250">
                        <a:schemeClr val="tx1"/>
                      </a:gs>
                      <a:gs pos="99000">
                        <a:schemeClr val="tx1"/>
                      </a:gs>
                    </a:gsLst>
                    <a:lin ang="5400000" scaled="0"/>
                  </a:gradFill>
                  <a:latin typeface="+mj-lt"/>
                  <a:ea typeface="MS PGothic" pitchFamily="34" charset="-128"/>
                </a:rPr>
                <a:t>Nano Server: </a:t>
              </a:r>
              <a:r>
                <a:rPr lang="en-US" sz="3200" dirty="0">
                  <a:gradFill>
                    <a:gsLst>
                      <a:gs pos="1250">
                        <a:schemeClr val="tx1"/>
                      </a:gs>
                      <a:gs pos="99000">
                        <a:schemeClr val="tx1"/>
                      </a:gs>
                    </a:gsLst>
                    <a:lin ang="5400000" scaled="0"/>
                  </a:gradFill>
                  <a:latin typeface="+mj-lt"/>
                  <a:ea typeface="MS PGothic" pitchFamily="34" charset="-128"/>
                </a:rPr>
                <a:t>A new headless, 64-bit only, deployment option for Windows Server</a:t>
              </a:r>
            </a:p>
          </p:txBody>
        </p:sp>
      </p:grpSp>
      <p:grpSp>
        <p:nvGrpSpPr>
          <p:cNvPr id="15" name="Group 14"/>
          <p:cNvGrpSpPr/>
          <p:nvPr/>
        </p:nvGrpSpPr>
        <p:grpSpPr>
          <a:xfrm>
            <a:off x="8405308" y="3023033"/>
            <a:ext cx="1823273" cy="3456383"/>
            <a:chOff x="8405308" y="3023033"/>
            <a:chExt cx="1823273" cy="3456383"/>
          </a:xfrm>
        </p:grpSpPr>
        <p:sp>
          <p:nvSpPr>
            <p:cNvPr id="18" name="Rectangle 17"/>
            <p:cNvSpPr/>
            <p:nvPr/>
          </p:nvSpPr>
          <p:spPr bwMode="auto">
            <a:xfrm>
              <a:off x="8405308" y="3486867"/>
              <a:ext cx="1823273" cy="2992549"/>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sz="2000" dirty="0">
                  <a:gradFill>
                    <a:gsLst>
                      <a:gs pos="0">
                        <a:srgbClr val="FFFFFF"/>
                      </a:gs>
                      <a:gs pos="100000">
                        <a:srgbClr val="FFFFFF"/>
                      </a:gs>
                    </a:gsLst>
                    <a:lin ang="5400000" scaled="0"/>
                  </a:gradFill>
                  <a:latin typeface="Segoe UI"/>
                  <a:ea typeface="Segoe UI" pitchFamily="34" charset="0"/>
                  <a:cs typeface="Segoe UI" pitchFamily="34" charset="0"/>
                </a:rPr>
                <a:t>Server</a:t>
              </a:r>
              <a:br>
                <a:rPr lang="en-US" sz="2000" dirty="0">
                  <a:gradFill>
                    <a:gsLst>
                      <a:gs pos="0">
                        <a:srgbClr val="FFFFFF"/>
                      </a:gs>
                      <a:gs pos="100000">
                        <a:srgbClr val="FFFFFF"/>
                      </a:gs>
                    </a:gsLst>
                    <a:lin ang="5400000" scaled="0"/>
                  </a:gradFill>
                  <a:latin typeface="Segoe UI"/>
                  <a:ea typeface="Segoe UI" pitchFamily="34" charset="0"/>
                  <a:cs typeface="Segoe UI" pitchFamily="34" charset="0"/>
                </a:rPr>
              </a:br>
              <a:r>
                <a:rPr lang="en-US" sz="2000" dirty="0">
                  <a:gradFill>
                    <a:gsLst>
                      <a:gs pos="0">
                        <a:srgbClr val="FFFFFF"/>
                      </a:gs>
                      <a:gs pos="100000">
                        <a:srgbClr val="FFFFFF"/>
                      </a:gs>
                    </a:gsLst>
                    <a:lin ang="5400000" scaled="0"/>
                  </a:gradFill>
                  <a:latin typeface="Segoe UI"/>
                  <a:ea typeface="Segoe UI" pitchFamily="34" charset="0"/>
                  <a:cs typeface="Segoe UI" pitchFamily="34" charset="0"/>
                </a:rPr>
                <a:t>Core</a:t>
              </a:r>
            </a:p>
          </p:txBody>
        </p:sp>
        <p:sp>
          <p:nvSpPr>
            <p:cNvPr id="19" name="Rectangle 18"/>
            <p:cNvSpPr/>
            <p:nvPr/>
          </p:nvSpPr>
          <p:spPr bwMode="auto">
            <a:xfrm>
              <a:off x="8414098"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0" name="Rectangle 19"/>
            <p:cNvSpPr/>
            <p:nvPr/>
          </p:nvSpPr>
          <p:spPr bwMode="auto">
            <a:xfrm>
              <a:off x="8875365"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1" name="Rectangle 20"/>
            <p:cNvSpPr/>
            <p:nvPr/>
          </p:nvSpPr>
          <p:spPr bwMode="auto">
            <a:xfrm>
              <a:off x="9336633"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2" name="Rectangle 21"/>
            <p:cNvSpPr/>
            <p:nvPr/>
          </p:nvSpPr>
          <p:spPr bwMode="auto">
            <a:xfrm>
              <a:off x="9797899" y="3023033"/>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4" name="Group 53"/>
          <p:cNvGrpSpPr/>
          <p:nvPr/>
        </p:nvGrpSpPr>
        <p:grpSpPr>
          <a:xfrm>
            <a:off x="462019" y="2247793"/>
            <a:ext cx="8721828" cy="1864998"/>
            <a:chOff x="446779" y="2247793"/>
            <a:chExt cx="8721828" cy="1864998"/>
          </a:xfrm>
        </p:grpSpPr>
        <p:grpSp>
          <p:nvGrpSpPr>
            <p:cNvPr id="35" name="Group 34"/>
            <p:cNvGrpSpPr/>
            <p:nvPr/>
          </p:nvGrpSpPr>
          <p:grpSpPr>
            <a:xfrm>
              <a:off x="446779" y="2481935"/>
              <a:ext cx="437141" cy="434418"/>
              <a:chOff x="228600" y="1219200"/>
              <a:chExt cx="685800" cy="685800"/>
            </a:xfrm>
          </p:grpSpPr>
          <p:sp>
            <p:nvSpPr>
              <p:cNvPr id="3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37" name="Oval 3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47" name="TextBox 46"/>
            <p:cNvSpPr txBox="1"/>
            <p:nvPr/>
          </p:nvSpPr>
          <p:spPr>
            <a:xfrm>
              <a:off x="970338" y="2247793"/>
              <a:ext cx="8198269" cy="1864998"/>
            </a:xfrm>
            <a:prstGeom prst="rect">
              <a:avLst/>
            </a:prstGeom>
            <a:noFill/>
          </p:spPr>
          <p:txBody>
            <a:bodyPr wrap="square" lIns="182880" tIns="146304" rIns="182880" bIns="146304" rtlCol="0">
              <a:spAutoFit/>
            </a:bodyPr>
            <a:lstStyle/>
            <a:p>
              <a:r>
                <a:rPr lang="en-US" sz="3200" dirty="0">
                  <a:gradFill>
                    <a:gsLst>
                      <a:gs pos="1250">
                        <a:schemeClr val="tx1"/>
                      </a:gs>
                      <a:gs pos="99000">
                        <a:schemeClr val="tx1"/>
                      </a:gs>
                    </a:gsLst>
                    <a:lin ang="5400000" scaled="0"/>
                  </a:gradFill>
                  <a:latin typeface="+mj-lt"/>
                  <a:ea typeface="MS PGothic" pitchFamily="34" charset="-128"/>
                </a:rPr>
                <a:t>Deep refactoring with cloud emphasis</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Cloud fabric &amp; infrastructure (clustering, storage, networking)</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Born-in-the-cloud applications (PaaS v2, ASP.NET v5)</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VMs &amp; Containers (Hyper-V &amp; Docker)</a:t>
              </a:r>
            </a:p>
          </p:txBody>
        </p:sp>
      </p:grpSp>
      <p:grpSp>
        <p:nvGrpSpPr>
          <p:cNvPr id="16" name="Group 15"/>
          <p:cNvGrpSpPr/>
          <p:nvPr/>
        </p:nvGrpSpPr>
        <p:grpSpPr>
          <a:xfrm>
            <a:off x="10259164" y="1371600"/>
            <a:ext cx="1823275" cy="5107815"/>
            <a:chOff x="10259164" y="1371600"/>
            <a:chExt cx="1823275" cy="5107815"/>
          </a:xfrm>
        </p:grpSpPr>
        <p:sp>
          <p:nvSpPr>
            <p:cNvPr id="23" name="Rectangle 22"/>
            <p:cNvSpPr/>
            <p:nvPr/>
          </p:nvSpPr>
          <p:spPr bwMode="auto">
            <a:xfrm>
              <a:off x="10259166" y="1828654"/>
              <a:ext cx="1823273" cy="465076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sz="2000" dirty="0">
                  <a:gradFill>
                    <a:gsLst>
                      <a:gs pos="0">
                        <a:srgbClr val="FFFFFF"/>
                      </a:gs>
                      <a:gs pos="100000">
                        <a:srgbClr val="FFFFFF"/>
                      </a:gs>
                    </a:gsLst>
                    <a:lin ang="5400000" scaled="0"/>
                  </a:gradFill>
                  <a:latin typeface="Segoe UI"/>
                  <a:ea typeface="Segoe UI" pitchFamily="34" charset="0"/>
                  <a:cs typeface="Segoe UI" pitchFamily="34" charset="0"/>
                </a:rPr>
                <a:t>Server</a:t>
              </a:r>
              <a:br>
                <a:rPr lang="en-US" sz="2000" dirty="0">
                  <a:gradFill>
                    <a:gsLst>
                      <a:gs pos="0">
                        <a:srgbClr val="FFFFFF"/>
                      </a:gs>
                      <a:gs pos="100000">
                        <a:srgbClr val="FFFFFF"/>
                      </a:gs>
                    </a:gsLst>
                    <a:lin ang="5400000" scaled="0"/>
                  </a:gradFill>
                  <a:latin typeface="Segoe UI"/>
                  <a:ea typeface="Segoe UI" pitchFamily="34" charset="0"/>
                  <a:cs typeface="Segoe UI" pitchFamily="34" charset="0"/>
                </a:rPr>
              </a:br>
              <a:r>
                <a:rPr lang="en-US" sz="2000" dirty="0">
                  <a:gradFill>
                    <a:gsLst>
                      <a:gs pos="0">
                        <a:srgbClr val="FFFFFF"/>
                      </a:gs>
                      <a:gs pos="100000">
                        <a:srgbClr val="FFFFFF"/>
                      </a:gs>
                    </a:gsLst>
                    <a:lin ang="5400000" scaled="0"/>
                  </a:gradFill>
                  <a:latin typeface="Segoe UI"/>
                  <a:ea typeface="Segoe UI" pitchFamily="34" charset="0"/>
                  <a:cs typeface="Segoe UI" pitchFamily="34" charset="0"/>
                </a:rPr>
                <a:t>with a desktop experience</a:t>
              </a:r>
            </a:p>
          </p:txBody>
        </p:sp>
        <p:sp>
          <p:nvSpPr>
            <p:cNvPr id="24" name="Rectangle 23"/>
            <p:cNvSpPr/>
            <p:nvPr/>
          </p:nvSpPr>
          <p:spPr bwMode="auto">
            <a:xfrm>
              <a:off x="10259164"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5" name="Rectangle 24"/>
            <p:cNvSpPr/>
            <p:nvPr/>
          </p:nvSpPr>
          <p:spPr bwMode="auto">
            <a:xfrm>
              <a:off x="10720433"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 name="Rectangle 25"/>
            <p:cNvSpPr/>
            <p:nvPr/>
          </p:nvSpPr>
          <p:spPr bwMode="auto">
            <a:xfrm>
              <a:off x="11181700"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7" name="Rectangle 26"/>
            <p:cNvSpPr/>
            <p:nvPr/>
          </p:nvSpPr>
          <p:spPr bwMode="auto">
            <a:xfrm>
              <a:off x="11642966" y="1371600"/>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5" name="Group 54"/>
          <p:cNvGrpSpPr/>
          <p:nvPr/>
        </p:nvGrpSpPr>
        <p:grpSpPr>
          <a:xfrm>
            <a:off x="462019" y="3867930"/>
            <a:ext cx="7121797" cy="2542106"/>
            <a:chOff x="446779" y="3867930"/>
            <a:chExt cx="7121797" cy="2542106"/>
          </a:xfrm>
        </p:grpSpPr>
        <p:grpSp>
          <p:nvGrpSpPr>
            <p:cNvPr id="38" name="Group 37"/>
            <p:cNvGrpSpPr/>
            <p:nvPr/>
          </p:nvGrpSpPr>
          <p:grpSpPr>
            <a:xfrm>
              <a:off x="446779" y="4085860"/>
              <a:ext cx="437141" cy="434418"/>
              <a:chOff x="228600" y="1219200"/>
              <a:chExt cx="685800" cy="685800"/>
            </a:xfrm>
          </p:grpSpPr>
          <p:sp>
            <p:nvSpPr>
              <p:cNvPr id="39"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40" name="Oval 39"/>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48" name="TextBox 47"/>
            <p:cNvSpPr txBox="1"/>
            <p:nvPr/>
          </p:nvSpPr>
          <p:spPr>
            <a:xfrm>
              <a:off x="970338" y="3867930"/>
              <a:ext cx="6598238" cy="2542106"/>
            </a:xfrm>
            <a:prstGeom prst="rect">
              <a:avLst/>
            </a:prstGeom>
            <a:noFill/>
          </p:spPr>
          <p:txBody>
            <a:bodyPr wrap="square" lIns="182880" tIns="146304" rIns="182880" bIns="146304" rtlCol="0">
              <a:spAutoFit/>
            </a:bodyPr>
            <a:lstStyle/>
            <a:p>
              <a:r>
                <a:rPr lang="en-US" sz="3200" dirty="0">
                  <a:gradFill>
                    <a:gsLst>
                      <a:gs pos="1250">
                        <a:schemeClr val="tx1"/>
                      </a:gs>
                      <a:gs pos="99000">
                        <a:schemeClr val="tx1"/>
                      </a:gs>
                    </a:gsLst>
                    <a:lin ang="5400000" scaled="0"/>
                  </a:gradFill>
                  <a:latin typeface="+mj-lt"/>
                  <a:ea typeface="MS PGothic" pitchFamily="34" charset="-128"/>
                </a:rPr>
                <a:t>Extend the Server Core pattern</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Roles &amp; features live outside of Nano Server</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No binaries or metadata in OS image</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Standalone packages install like apps</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Full driver support</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Antimalware</a:t>
              </a:r>
            </a:p>
          </p:txBody>
        </p:sp>
      </p:grpSp>
    </p:spTree>
    <p:extLst>
      <p:ext uri="{BB962C8B-B14F-4D97-AF65-F5344CB8AC3E}">
        <p14:creationId xmlns:p14="http://schemas.microsoft.com/office/powerpoint/2010/main" val="2787998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fade">
                                      <p:cBhvr>
                                        <p:cTn id="23" dur="500"/>
                                        <p:tgtEl>
                                          <p:spTgt spid="55"/>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Servicing improvements*</a:t>
            </a:r>
          </a:p>
        </p:txBody>
      </p:sp>
      <p:graphicFrame>
        <p:nvGraphicFramePr>
          <p:cNvPr id="3" name="Content Placeholder 5"/>
          <p:cNvGraphicFramePr>
            <a:graphicFrameLocks noGrp="1"/>
          </p:cNvGraphicFramePr>
          <p:nvPr>
            <p:ph idx="4294967295"/>
            <p:extLst/>
          </p:nvPr>
        </p:nvGraphicFramePr>
        <p:xfrm>
          <a:off x="4268802" y="1213740"/>
          <a:ext cx="3856038" cy="49815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ontent Placeholder 5"/>
          <p:cNvGraphicFramePr>
            <a:graphicFrameLocks/>
          </p:cNvGraphicFramePr>
          <p:nvPr>
            <p:extLst/>
          </p:nvPr>
        </p:nvGraphicFramePr>
        <p:xfrm>
          <a:off x="383762" y="1211263"/>
          <a:ext cx="3603038" cy="498653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Content Placeholder 5"/>
          <p:cNvGraphicFramePr>
            <a:graphicFrameLocks/>
          </p:cNvGraphicFramePr>
          <p:nvPr>
            <p:extLst/>
          </p:nvPr>
        </p:nvGraphicFramePr>
        <p:xfrm>
          <a:off x="8406842" y="1275659"/>
          <a:ext cx="3858221" cy="4982773"/>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p:cNvSpPr txBox="1"/>
          <p:nvPr/>
        </p:nvSpPr>
        <p:spPr>
          <a:xfrm>
            <a:off x="3385450" y="6316262"/>
            <a:ext cx="5741776" cy="572422"/>
          </a:xfrm>
          <a:prstGeom prst="rect">
            <a:avLst/>
          </a:prstGeom>
          <a:noFill/>
        </p:spPr>
        <p:txBody>
          <a:bodyPr wrap="none" lIns="182854" tIns="146283" rIns="182854" bIns="146283" rtlCol="0">
            <a:spAutoFit/>
          </a:bodyPr>
          <a:lstStyle/>
          <a:p>
            <a:pPr defTabSz="932563">
              <a:lnSpc>
                <a:spcPct val="90000"/>
              </a:lnSpc>
              <a:spcAft>
                <a:spcPts val="600"/>
              </a:spcAft>
              <a:defRPr/>
            </a:pPr>
            <a:r>
              <a:rPr lang="en-US" sz="2000" dirty="0">
                <a:gradFill>
                  <a:gsLst>
                    <a:gs pos="1250">
                      <a:schemeClr val="accent2"/>
                    </a:gs>
                    <a:gs pos="100000">
                      <a:schemeClr val="accent2"/>
                    </a:gs>
                  </a:gsLst>
                  <a:lin ang="5400000" scaled="0"/>
                </a:gradFill>
                <a:latin typeface="Segoe UI"/>
              </a:rPr>
              <a:t>* Analysis based on all patches released in 2014</a:t>
            </a:r>
          </a:p>
        </p:txBody>
      </p:sp>
      <p:sp>
        <p:nvSpPr>
          <p:cNvPr id="10" name="TextBox 9"/>
          <p:cNvSpPr txBox="1"/>
          <p:nvPr/>
        </p:nvSpPr>
        <p:spPr>
          <a:xfrm>
            <a:off x="666834" y="1152782"/>
            <a:ext cx="2974210"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Important bulletins</a:t>
            </a:r>
          </a:p>
        </p:txBody>
      </p:sp>
      <p:sp>
        <p:nvSpPr>
          <p:cNvPr id="22" name="TextBox 21"/>
          <p:cNvSpPr txBox="1"/>
          <p:nvPr/>
        </p:nvSpPr>
        <p:spPr>
          <a:xfrm>
            <a:off x="4612555" y="1152782"/>
            <a:ext cx="2367365"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Critical bulletins</a:t>
            </a:r>
          </a:p>
        </p:txBody>
      </p:sp>
      <p:sp>
        <p:nvSpPr>
          <p:cNvPr id="23" name="TextBox 22"/>
          <p:cNvSpPr txBox="1"/>
          <p:nvPr/>
        </p:nvSpPr>
        <p:spPr>
          <a:xfrm>
            <a:off x="8762848" y="1152782"/>
            <a:ext cx="2320647"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Reboots required</a:t>
            </a:r>
          </a:p>
        </p:txBody>
      </p:sp>
    </p:spTree>
    <p:extLst>
      <p:ext uri="{BB962C8B-B14F-4D97-AF65-F5344CB8AC3E}">
        <p14:creationId xmlns:p14="http://schemas.microsoft.com/office/powerpoint/2010/main" val="420855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wipe(down)">
                                      <p:cBhvr>
                                        <p:cTn id="7" dur="500"/>
                                        <p:tgtEl>
                                          <p:spTgt spid="4">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down)">
                                      <p:cBhvr>
                                        <p:cTn id="11" dur="500"/>
                                        <p:tgtEl>
                                          <p:spTgt spid="4">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down)">
                                      <p:cBhvr>
                                        <p:cTn id="15" dur="500"/>
                                        <p:tgtEl>
                                          <p:spTgt spid="4">
                                            <p:graphicEl>
                                              <a:chart seriesIdx="1" categoryIdx="-4" bldStep="series"/>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wipe(down)">
                                      <p:cBhvr>
                                        <p:cTn id="19" dur="500"/>
                                        <p:tgtEl>
                                          <p:spTgt spid="4">
                                            <p:graphicEl>
                                              <a:chart seriesIdx="2" categoryIdx="-4" bldStep="series"/>
                                            </p:graphic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down)">
                                      <p:cBhvr>
                                        <p:cTn id="28" dur="500"/>
                                        <p:tgtEl>
                                          <p:spTgt spid="3">
                                            <p:graphicEl>
                                              <a:chart seriesIdx="-3" categoryIdx="-3" bldStep="gridLegend"/>
                                            </p:graphicEl>
                                          </p:spTgt>
                                        </p:tgtEl>
                                      </p:cBhvr>
                                    </p:animEffect>
                                  </p:childTnLst>
                                </p:cTn>
                              </p:par>
                            </p:childTnLst>
                          </p:cTn>
                        </p:par>
                        <p:par>
                          <p:cTn id="29" fill="hold">
                            <p:stCondLst>
                              <p:cond delay="500"/>
                            </p:stCondLst>
                            <p:childTnLst>
                              <p:par>
                                <p:cTn id="30" presetID="22" presetClass="entr" presetSubtype="4" fill="hold" grpId="0" nodeType="afterEffect">
                                  <p:stCondLst>
                                    <p:cond delay="0"/>
                                  </p:stCondLst>
                                  <p:childTnLst>
                                    <p:set>
                                      <p:cBhvr>
                                        <p:cTn id="31"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down)">
                                      <p:cBhvr>
                                        <p:cTn id="32" dur="500"/>
                                        <p:tgtEl>
                                          <p:spTgt spid="3">
                                            <p:graphicEl>
                                              <a:chart seriesIdx="0" categoryIdx="-4" bldStep="series"/>
                                            </p:graphicEl>
                                          </p:spTgt>
                                        </p:tgtEl>
                                      </p:cBhvr>
                                    </p:animEffect>
                                  </p:childTnLst>
                                </p:cTn>
                              </p:par>
                            </p:childTnLst>
                          </p:cTn>
                        </p:par>
                        <p:par>
                          <p:cTn id="33" fill="hold">
                            <p:stCondLst>
                              <p:cond delay="1000"/>
                            </p:stCondLst>
                            <p:childTnLst>
                              <p:par>
                                <p:cTn id="34" presetID="22" presetClass="entr" presetSubtype="4" fill="hold" grpId="0" nodeType="after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down)">
                                      <p:cBhvr>
                                        <p:cTn id="36" dur="500"/>
                                        <p:tgtEl>
                                          <p:spTgt spid="3">
                                            <p:graphicEl>
                                              <a:chart seriesIdx="1" categoryIdx="-4" bldStep="series"/>
                                            </p:graphicEl>
                                          </p:spTgt>
                                        </p:tgtEl>
                                      </p:cBhvr>
                                    </p:animEffect>
                                  </p:childTnLst>
                                </p:cTn>
                              </p:par>
                            </p:childTnLst>
                          </p:cTn>
                        </p:par>
                        <p:par>
                          <p:cTn id="37" fill="hold">
                            <p:stCondLst>
                              <p:cond delay="1500"/>
                            </p:stCondLst>
                            <p:childTnLst>
                              <p:par>
                                <p:cTn id="38" presetID="22" presetClass="entr" presetSubtype="4" fill="hold" grpId="0" nodeType="afterEffect">
                                  <p:stCondLst>
                                    <p:cond delay="0"/>
                                  </p:stCondLst>
                                  <p:childTnLst>
                                    <p:set>
                                      <p:cBhvr>
                                        <p:cTn id="39" dur="1" fill="hold">
                                          <p:stCondLst>
                                            <p:cond delay="0"/>
                                          </p:stCondLst>
                                        </p:cTn>
                                        <p:tgtEl>
                                          <p:spTgt spid="3">
                                            <p:graphicEl>
                                              <a:chart seriesIdx="2" categoryIdx="-4" bldStep="series"/>
                                            </p:graphicEl>
                                          </p:spTgt>
                                        </p:tgtEl>
                                        <p:attrNameLst>
                                          <p:attrName>style.visibility</p:attrName>
                                        </p:attrNameLst>
                                      </p:cBhvr>
                                      <p:to>
                                        <p:strVal val="visible"/>
                                      </p:to>
                                    </p:set>
                                    <p:animEffect transition="in" filter="wipe(down)">
                                      <p:cBhvr>
                                        <p:cTn id="40" dur="500"/>
                                        <p:tgtEl>
                                          <p:spTgt spid="3">
                                            <p:graphicEl>
                                              <a:chart seriesIdx="2" categoryIdx="-4" bldStep="series"/>
                                            </p:graphicEl>
                                          </p:spTgt>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down)">
                                      <p:cBhvr>
                                        <p:cTn id="49" dur="500"/>
                                        <p:tgtEl>
                                          <p:spTgt spid="5">
                                            <p:graphicEl>
                                              <a:chart seriesIdx="-3" categoryIdx="-3" bldStep="gridLegend"/>
                                            </p:graphicEl>
                                          </p:spTgt>
                                        </p:tgtEl>
                                      </p:cBhvr>
                                    </p:animEffect>
                                  </p:childTnLst>
                                </p:cTn>
                              </p:par>
                            </p:childTnLst>
                          </p:cTn>
                        </p:par>
                        <p:par>
                          <p:cTn id="50" fill="hold">
                            <p:stCondLst>
                              <p:cond delay="500"/>
                            </p:stCondLst>
                            <p:childTnLst>
                              <p:par>
                                <p:cTn id="51" presetID="22" presetClass="entr" presetSubtype="4" fill="hold" grpId="0" nodeType="afterEffect">
                                  <p:stCondLst>
                                    <p:cond delay="0"/>
                                  </p:stCondLst>
                                  <p:childTnLst>
                                    <p:set>
                                      <p:cBhvr>
                                        <p:cTn id="52"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53" dur="500"/>
                                        <p:tgtEl>
                                          <p:spTgt spid="5">
                                            <p:graphicEl>
                                              <a:chart seriesIdx="0" categoryIdx="-4" bldStep="series"/>
                                            </p:graphicEl>
                                          </p:spTgt>
                                        </p:tgtEl>
                                      </p:cBhvr>
                                    </p:animEffect>
                                  </p:childTnLst>
                                </p:cTn>
                              </p:par>
                            </p:childTnLst>
                          </p:cTn>
                        </p:par>
                        <p:par>
                          <p:cTn id="54" fill="hold">
                            <p:stCondLst>
                              <p:cond delay="1000"/>
                            </p:stCondLst>
                            <p:childTnLst>
                              <p:par>
                                <p:cTn id="55" presetID="22" presetClass="entr" presetSubtype="4" fill="hold" grpId="0" nodeType="afterEffect">
                                  <p:stCondLst>
                                    <p:cond delay="0"/>
                                  </p:stCondLst>
                                  <p:childTnLst>
                                    <p:set>
                                      <p:cBhvr>
                                        <p:cTn id="56"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57" dur="500"/>
                                        <p:tgtEl>
                                          <p:spTgt spid="5">
                                            <p:graphicEl>
                                              <a:chart seriesIdx="1" categoryIdx="-4" bldStep="series"/>
                                            </p:graphicEl>
                                          </p:spTgt>
                                        </p:tgtEl>
                                      </p:cBhvr>
                                    </p:animEffect>
                                  </p:childTnLst>
                                </p:cTn>
                              </p:par>
                            </p:childTnLst>
                          </p:cTn>
                        </p:par>
                        <p:par>
                          <p:cTn id="58" fill="hold">
                            <p:stCondLst>
                              <p:cond delay="1500"/>
                            </p:stCondLst>
                            <p:childTnLst>
                              <p:par>
                                <p:cTn id="59" presetID="22" presetClass="entr" presetSubtype="4" fill="hold" grpId="0" nodeType="afterEffect">
                                  <p:stCondLst>
                                    <p:cond delay="0"/>
                                  </p:stCondLst>
                                  <p:childTnLst>
                                    <p:set>
                                      <p:cBhvr>
                                        <p:cTn id="60"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down)">
                                      <p:cBhvr>
                                        <p:cTn id="61" dur="500"/>
                                        <p:tgtEl>
                                          <p:spTgt spid="5">
                                            <p:graphicEl>
                                              <a:chart seriesIdx="2" categoryIdx="-4" bldStep="series"/>
                                            </p:graphicEl>
                                          </p:spTgt>
                                        </p:tgtEl>
                                      </p:cBhvr>
                                    </p:animEffect>
                                  </p:childTnLst>
                                </p:cTn>
                              </p:par>
                            </p:childTnLst>
                          </p:cTn>
                        </p:par>
                        <p:par>
                          <p:cTn id="62" fill="hold">
                            <p:stCondLst>
                              <p:cond delay="2000"/>
                            </p:stCondLst>
                            <p:childTnLst>
                              <p:par>
                                <p:cTn id="63" presetID="10" presetClass="entr" presetSubtype="0" fill="hold" grpId="0"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Graphic spid="4" grpId="0" uiExpand="1">
        <p:bldSub>
          <a:bldChart bld="series"/>
        </p:bldSub>
      </p:bldGraphic>
      <p:bldGraphic spid="5" grpId="0" uiExpand="1">
        <p:bldSub>
          <a:bldChart bld="series"/>
        </p:bldSub>
      </p:bldGraphic>
      <p:bldP spid="10" grpId="0"/>
      <p:bldP spid="22" grpId="0"/>
      <p:bldP spid="2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274638" y="1241426"/>
            <a:ext cx="8229599" cy="1798637"/>
          </a:xfrm>
        </p:spPr>
        <p:txBody>
          <a:bodyPr/>
          <a:lstStyle/>
          <a:p>
            <a:r>
              <a:rPr lang="en-US" dirty="0"/>
              <a:t>So what is a</a:t>
            </a:r>
            <a:br>
              <a:rPr lang="en-US" dirty="0"/>
            </a:br>
            <a:r>
              <a:rPr lang="en-US" dirty="0"/>
              <a:t>“Shielded Virtual Machine”?</a:t>
            </a:r>
          </a:p>
        </p:txBody>
      </p:sp>
      <p:sp>
        <p:nvSpPr>
          <p:cNvPr id="3" name="Title 5"/>
          <p:cNvSpPr txBox="1">
            <a:spLocks/>
          </p:cNvSpPr>
          <p:nvPr/>
        </p:nvSpPr>
        <p:spPr>
          <a:xfrm>
            <a:off x="274639" y="3040064"/>
            <a:ext cx="8229599" cy="2252257"/>
          </a:xfrm>
          <a:prstGeom prst="rect">
            <a:avLst/>
          </a:prstGeom>
          <a:noFill/>
        </p:spPr>
        <p:txBody>
          <a:bodyPr vert="horz" wrap="square" lIns="146283" tIns="91427" rIns="146283" bIns="91427" rtlCol="0" anchor="t" anchorCtr="0">
            <a:spAutoFit/>
          </a:bodyPr>
          <a:lstStyle>
            <a:lvl1pPr algn="l" defTabSz="932667" rtl="0" eaLnBrk="1" latinLnBrk="0" hangingPunct="1">
              <a:lnSpc>
                <a:spcPct val="90000"/>
              </a:lnSpc>
              <a:spcBef>
                <a:spcPct val="0"/>
              </a:spcBef>
              <a:buNone/>
              <a:defRPr lang="en-US" sz="6600" b="1" kern="1200" cap="none" spc="-100" baseline="0">
                <a:ln w="3175">
                  <a:noFill/>
                </a:ln>
                <a:gradFill>
                  <a:gsLst>
                    <a:gs pos="100000">
                      <a:schemeClr val="tx1"/>
                    </a:gs>
                    <a:gs pos="0">
                      <a:schemeClr val="tx1"/>
                    </a:gs>
                  </a:gsLst>
                  <a:lin ang="5400000" scaled="0"/>
                </a:gradFill>
                <a:effectLst>
                  <a:outerShdw blurRad="38100" dist="38100" dir="2700000" algn="tl">
                    <a:srgbClr val="000000">
                      <a:alpha val="43137"/>
                    </a:srgbClr>
                  </a:outerShdw>
                </a:effectLst>
                <a:latin typeface="+mj-lt"/>
                <a:ea typeface="+mn-ea"/>
                <a:cs typeface="Segoe UI" pitchFamily="34" charset="0"/>
              </a:defRPr>
            </a:lvl1pPr>
          </a:lstStyle>
          <a:p>
            <a:pPr defTabSz="932487"/>
            <a:r>
              <a:rPr lang="en-US" sz="3199" b="0" dirty="0">
                <a:gradFill>
                  <a:gsLst>
                    <a:gs pos="1250">
                      <a:schemeClr val="tx1"/>
                    </a:gs>
                    <a:gs pos="100000">
                      <a:schemeClr val="tx1"/>
                    </a:gs>
                  </a:gsLst>
                  <a:lin ang="5400000" scaled="0"/>
                </a:gradFill>
                <a:effectLst/>
                <a:cs typeface="Consolas" panose="020B0609020204030204" pitchFamily="49" charset="0"/>
              </a:rPr>
              <a:t>The data and state of a Shielded VM are protected against inspection, theft, and tampering from both malware and datacenter administrators</a:t>
            </a:r>
            <a:r>
              <a:rPr lang="en-US" sz="2400" baseline="30000" dirty="0">
                <a:gradFill>
                  <a:gsLst>
                    <a:gs pos="1250">
                      <a:schemeClr val="tx1"/>
                    </a:gs>
                    <a:gs pos="100000">
                      <a:schemeClr val="tx1"/>
                    </a:gs>
                  </a:gsLst>
                  <a:lin ang="5400000" scaled="0"/>
                </a:gradFill>
                <a:effectLst/>
                <a:cs typeface="Consolas" panose="020B0609020204030204" pitchFamily="49" charset="0"/>
              </a:rPr>
              <a:t>1</a:t>
            </a:r>
            <a:br>
              <a:rPr lang="en-US" sz="3199" b="0" baseline="30000" dirty="0">
                <a:gradFill>
                  <a:gsLst>
                    <a:gs pos="1250">
                      <a:schemeClr val="tx1"/>
                    </a:gs>
                    <a:gs pos="100000">
                      <a:schemeClr val="tx1"/>
                    </a:gs>
                  </a:gsLst>
                  <a:lin ang="5400000" scaled="0"/>
                </a:gradFill>
                <a:effectLst/>
                <a:latin typeface="+mn-lt"/>
                <a:cs typeface="Consolas" panose="020B0609020204030204" pitchFamily="49" charset="0"/>
              </a:rPr>
            </a:br>
            <a:br>
              <a:rPr lang="en-US" sz="3199" b="0" dirty="0">
                <a:gradFill>
                  <a:gsLst>
                    <a:gs pos="1250">
                      <a:schemeClr val="tx1"/>
                    </a:gs>
                    <a:gs pos="100000">
                      <a:schemeClr val="tx1"/>
                    </a:gs>
                  </a:gsLst>
                  <a:lin ang="5400000" scaled="0"/>
                </a:gradFill>
                <a:effectLst/>
                <a:latin typeface="+mn-lt"/>
                <a:cs typeface="Consolas" panose="020B0609020204030204" pitchFamily="49" charset="0"/>
              </a:rPr>
            </a:br>
            <a:r>
              <a:rPr lang="en-US" sz="2400" spc="0" baseline="30000" dirty="0">
                <a:gradFill>
                  <a:gsLst>
                    <a:gs pos="1250">
                      <a:schemeClr val="tx1"/>
                    </a:gs>
                    <a:gs pos="100000">
                      <a:schemeClr val="tx1"/>
                    </a:gs>
                  </a:gsLst>
                  <a:lin ang="5400000" scaled="0"/>
                </a:gradFill>
                <a:effectLst/>
                <a:latin typeface="Segoe UI Semilight" panose="020B0402040204020203" pitchFamily="34" charset="0"/>
                <a:cs typeface="Segoe UI Semilight" panose="020B0402040204020203" pitchFamily="34" charset="0"/>
              </a:rPr>
              <a:t>1</a:t>
            </a:r>
            <a:r>
              <a:rPr lang="en-US" sz="3199" b="0" spc="0" baseline="30000" dirty="0">
                <a:gradFill>
                  <a:gsLst>
                    <a:gs pos="1250">
                      <a:schemeClr val="tx1"/>
                    </a:gs>
                    <a:gs pos="100000">
                      <a:schemeClr val="tx1"/>
                    </a:gs>
                  </a:gsLst>
                  <a:lin ang="5400000" scaled="0"/>
                </a:gradFill>
                <a:effectLst/>
                <a:latin typeface="Segoe UI Semilight" panose="020B0402040204020203" pitchFamily="34" charset="0"/>
                <a:cs typeface="Segoe UI Semilight" panose="020B0402040204020203" pitchFamily="34" charset="0"/>
              </a:rPr>
              <a:t> </a:t>
            </a:r>
            <a:r>
              <a:rPr lang="en-US" sz="2000" b="0" spc="0" dirty="0">
                <a:gradFill>
                  <a:gsLst>
                    <a:gs pos="1250">
                      <a:schemeClr val="tx1"/>
                    </a:gs>
                    <a:gs pos="100000">
                      <a:schemeClr val="tx1"/>
                    </a:gs>
                  </a:gsLst>
                  <a:lin ang="5400000" scaled="0"/>
                </a:gradFill>
                <a:effectLst/>
                <a:latin typeface="Segoe UI Semilight" panose="020B0402040204020203" pitchFamily="34" charset="0"/>
                <a:cs typeface="Segoe UI Semilight" panose="020B0402040204020203" pitchFamily="34" charset="0"/>
              </a:rPr>
              <a:t>Fabric admins, storage admins, server admins, network admins</a:t>
            </a:r>
            <a:endParaRPr lang="en-US" sz="2800" b="0" spc="0" dirty="0">
              <a:gradFill>
                <a:gsLst>
                  <a:gs pos="1250">
                    <a:schemeClr val="tx1"/>
                  </a:gs>
                  <a:gs pos="100000">
                    <a:schemeClr val="tx1"/>
                  </a:gs>
                </a:gsLst>
                <a:lin ang="5400000" scaled="0"/>
              </a:gradFill>
              <a:effectLst/>
              <a:latin typeface="Segoe UI Semilight" panose="020B0402040204020203" pitchFamily="34" charset="0"/>
              <a:cs typeface="Segoe UI Semilight" panose="020B0402040204020203"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48901" y="296863"/>
            <a:ext cx="3087574" cy="6697662"/>
          </a:xfrm>
          <a:prstGeom prst="rect">
            <a:avLst/>
          </a:prstGeom>
        </p:spPr>
      </p:pic>
    </p:spTree>
    <p:extLst>
      <p:ext uri="{BB962C8B-B14F-4D97-AF65-F5344CB8AC3E}">
        <p14:creationId xmlns:p14="http://schemas.microsoft.com/office/powerpoint/2010/main" val="377911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64" presetClass="path" presetSubtype="0" decel="100000" fill="hold" grpId="1" nodeType="withEffect">
                                  <p:stCondLst>
                                    <p:cond delay="0"/>
                                  </p:stCondLst>
                                  <p:childTnLst>
                                    <p:animMotion origin="layout" path="M 1.31478E-6 0.14299 L 1.31478E-6 -1.52065E-6 " pathEditMode="relative" rAng="0" ptsTypes="AA">
                                      <p:cBhvr>
                                        <p:cTn id="9" dur="1000" fill="hold"/>
                                        <p:tgtEl>
                                          <p:spTgt spid="3"/>
                                        </p:tgtEl>
                                        <p:attrNameLst>
                                          <p:attrName>ppt_x</p:attrName>
                                          <p:attrName>ppt_y</p:attrName>
                                        </p:attrNameLst>
                                      </p:cBhvr>
                                      <p:rCtr x="0" y="-71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Deployment improvements</a:t>
            </a:r>
          </a:p>
        </p:txBody>
      </p:sp>
      <p:graphicFrame>
        <p:nvGraphicFramePr>
          <p:cNvPr id="5" name="Content Placeholder 5"/>
          <p:cNvGraphicFramePr>
            <a:graphicFrameLocks noGrp="1"/>
          </p:cNvGraphicFramePr>
          <p:nvPr>
            <p:ph idx="4294967295"/>
            <p:extLst/>
          </p:nvPr>
        </p:nvGraphicFramePr>
        <p:xfrm>
          <a:off x="8393106" y="1516063"/>
          <a:ext cx="3857625" cy="4983162"/>
        </p:xfrm>
        <a:graphic>
          <a:graphicData uri="http://schemas.openxmlformats.org/drawingml/2006/chart">
            <c:chart xmlns:c="http://schemas.openxmlformats.org/drawingml/2006/chart" xmlns:r="http://schemas.openxmlformats.org/officeDocument/2006/relationships" r:id="rId2"/>
          </a:graphicData>
        </a:graphic>
      </p:graphicFrame>
      <p:grpSp>
        <p:nvGrpSpPr>
          <p:cNvPr id="3" name="Group 2"/>
          <p:cNvGrpSpPr/>
          <p:nvPr/>
        </p:nvGrpSpPr>
        <p:grpSpPr>
          <a:xfrm>
            <a:off x="432648" y="1326045"/>
            <a:ext cx="3858221" cy="5172765"/>
            <a:chOff x="275483" y="1326045"/>
            <a:chExt cx="3858221" cy="5172765"/>
          </a:xfrm>
        </p:grpSpPr>
        <p:graphicFrame>
          <p:nvGraphicFramePr>
            <p:cNvPr id="7" name="Content Placeholder 9"/>
            <p:cNvGraphicFramePr>
              <a:graphicFrameLocks/>
            </p:cNvGraphicFramePr>
            <p:nvPr>
              <p:extLst/>
            </p:nvPr>
          </p:nvGraphicFramePr>
          <p:xfrm>
            <a:off x="275483" y="1516037"/>
            <a:ext cx="3858221" cy="4982773"/>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039309" y="1326045"/>
              <a:ext cx="2629866"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Setup time (Sec)</a:t>
              </a:r>
            </a:p>
          </p:txBody>
        </p:sp>
      </p:grpSp>
      <p:grpSp>
        <p:nvGrpSpPr>
          <p:cNvPr id="4" name="Group 3"/>
          <p:cNvGrpSpPr/>
          <p:nvPr/>
        </p:nvGrpSpPr>
        <p:grpSpPr>
          <a:xfrm>
            <a:off x="4396752" y="1326045"/>
            <a:ext cx="3858221" cy="5172765"/>
            <a:chOff x="4239587" y="1326045"/>
            <a:chExt cx="3858221" cy="5172765"/>
          </a:xfrm>
        </p:grpSpPr>
        <p:graphicFrame>
          <p:nvGraphicFramePr>
            <p:cNvPr id="14" name="Content Placeholder 5"/>
            <p:cNvGraphicFramePr>
              <a:graphicFrameLocks/>
            </p:cNvGraphicFramePr>
            <p:nvPr>
              <p:extLst/>
            </p:nvPr>
          </p:nvGraphicFramePr>
          <p:xfrm>
            <a:off x="4239587" y="1516037"/>
            <a:ext cx="3858221" cy="4982773"/>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p:cNvSpPr txBox="1"/>
            <p:nvPr/>
          </p:nvSpPr>
          <p:spPr>
            <a:xfrm>
              <a:off x="5028892" y="1326045"/>
              <a:ext cx="3068916"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Disk footprint (GB)</a:t>
              </a:r>
            </a:p>
          </p:txBody>
        </p:sp>
      </p:grpSp>
      <p:sp>
        <p:nvSpPr>
          <p:cNvPr id="17" name="TextBox 16"/>
          <p:cNvSpPr txBox="1"/>
          <p:nvPr/>
        </p:nvSpPr>
        <p:spPr>
          <a:xfrm>
            <a:off x="8701368" y="1326043"/>
            <a:ext cx="2270883" cy="572422"/>
          </a:xfrm>
          <a:prstGeom prst="rect">
            <a:avLst/>
          </a:prstGeom>
          <a:noFill/>
        </p:spPr>
        <p:txBody>
          <a:bodyPr wrap="squar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VHD size (GB)</a:t>
            </a:r>
          </a:p>
        </p:txBody>
      </p:sp>
    </p:spTree>
    <p:extLst>
      <p:ext uri="{BB962C8B-B14F-4D97-AF65-F5344CB8AC3E}">
        <p14:creationId xmlns:p14="http://schemas.microsoft.com/office/powerpoint/2010/main" val="11121221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17" grpId="0"/>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Nano Server Quick Start</a:t>
            </a:r>
          </a:p>
        </p:txBody>
      </p:sp>
      <p:sp>
        <p:nvSpPr>
          <p:cNvPr id="2" name="Text Placeholder 1"/>
          <p:cNvSpPr>
            <a:spLocks noGrp="1"/>
          </p:cNvSpPr>
          <p:nvPr>
            <p:ph type="body" sz="quarter" idx="10"/>
          </p:nvPr>
        </p:nvSpPr>
        <p:spPr>
          <a:xfrm>
            <a:off x="1021080" y="1212850"/>
            <a:ext cx="10347960" cy="2468368"/>
          </a:xfrm>
        </p:spPr>
        <p:txBody>
          <a:bodyPr/>
          <a:lstStyle/>
          <a:p>
            <a:r>
              <a:rPr lang="en-US" sz="3600" dirty="0"/>
              <a:t>Scripts included in Nano Server folder to make it easy to build a customized Nano Server image</a:t>
            </a:r>
          </a:p>
          <a:p>
            <a:pPr marL="228600" lvl="1" indent="-228600">
              <a:buFont typeface="Arial" panose="020B0604020202020204" pitchFamily="34" charset="0"/>
              <a:buChar char="•"/>
            </a:pPr>
            <a:r>
              <a:rPr lang="en-US" dirty="0"/>
              <a:t>NanoServerImageGenerator.psm1</a:t>
            </a:r>
          </a:p>
          <a:p>
            <a:pPr marL="228600" lvl="1" indent="-228600">
              <a:buFont typeface="Arial" panose="020B0604020202020204" pitchFamily="34" charset="0"/>
              <a:buChar char="•"/>
            </a:pPr>
            <a:r>
              <a:rPr lang="en-US" dirty="0"/>
              <a:t>Convert-WindowsImage.ps1</a:t>
            </a:r>
          </a:p>
          <a:p>
            <a:r>
              <a:rPr lang="en-US" sz="3600" dirty="0"/>
              <a:t>Use scripts to generate a Nano Server image for</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404296" y="2532661"/>
            <a:ext cx="2058708" cy="4465814"/>
          </a:xfrm>
          <a:prstGeom prst="rect">
            <a:avLst/>
          </a:prstGeom>
        </p:spPr>
      </p:pic>
      <p:grpSp>
        <p:nvGrpSpPr>
          <p:cNvPr id="6" name="Group 5"/>
          <p:cNvGrpSpPr/>
          <p:nvPr/>
        </p:nvGrpSpPr>
        <p:grpSpPr>
          <a:xfrm>
            <a:off x="441844" y="1334246"/>
            <a:ext cx="437141" cy="434418"/>
            <a:chOff x="228600" y="1219200"/>
            <a:chExt cx="685800" cy="685800"/>
          </a:xfrm>
        </p:grpSpPr>
        <p:sp>
          <p:nvSpPr>
            <p:cNvPr id="7"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Oval 7"/>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 name="Group 8"/>
          <p:cNvGrpSpPr/>
          <p:nvPr/>
        </p:nvGrpSpPr>
        <p:grpSpPr>
          <a:xfrm>
            <a:off x="441844" y="3106775"/>
            <a:ext cx="437141" cy="434418"/>
            <a:chOff x="228600" y="1219200"/>
            <a:chExt cx="685800" cy="685800"/>
          </a:xfrm>
        </p:grpSpPr>
        <p:sp>
          <p:nvSpPr>
            <p:cNvPr id="10"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1" name="Oval 10"/>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9" name="Group 18"/>
          <p:cNvGrpSpPr/>
          <p:nvPr/>
        </p:nvGrpSpPr>
        <p:grpSpPr>
          <a:xfrm>
            <a:off x="1206768" y="3863142"/>
            <a:ext cx="1902192" cy="738664"/>
            <a:chOff x="1161048" y="3863142"/>
            <a:chExt cx="1902192" cy="738664"/>
          </a:xfrm>
        </p:grpSpPr>
        <p:sp>
          <p:nvSpPr>
            <p:cNvPr id="14" name="Freeform 127"/>
            <p:cNvSpPr>
              <a:spLocks noChangeAspect="1" noEditPoints="1"/>
            </p:cNvSpPr>
            <p:nvPr/>
          </p:nvSpPr>
          <p:spPr bwMode="auto">
            <a:xfrm>
              <a:off x="1161048" y="4010038"/>
              <a:ext cx="576313" cy="444873"/>
            </a:xfrm>
            <a:custGeom>
              <a:avLst/>
              <a:gdLst>
                <a:gd name="T0" fmla="*/ 0 w 804"/>
                <a:gd name="T1" fmla="*/ 0 h 623"/>
                <a:gd name="T2" fmla="*/ 0 w 804"/>
                <a:gd name="T3" fmla="*/ 195 h 623"/>
                <a:gd name="T4" fmla="*/ 804 w 804"/>
                <a:gd name="T5" fmla="*/ 195 h 623"/>
                <a:gd name="T6" fmla="*/ 804 w 804"/>
                <a:gd name="T7" fmla="*/ 0 h 623"/>
                <a:gd name="T8" fmla="*/ 0 w 804"/>
                <a:gd name="T9" fmla="*/ 0 h 623"/>
                <a:gd name="T10" fmla="*/ 539 w 804"/>
                <a:gd name="T11" fmla="*/ 161 h 623"/>
                <a:gd name="T12" fmla="*/ 433 w 804"/>
                <a:gd name="T13" fmla="*/ 161 h 623"/>
                <a:gd name="T14" fmla="*/ 433 w 804"/>
                <a:gd name="T15" fmla="*/ 138 h 623"/>
                <a:gd name="T16" fmla="*/ 539 w 804"/>
                <a:gd name="T17" fmla="*/ 138 h 623"/>
                <a:gd name="T18" fmla="*/ 539 w 804"/>
                <a:gd name="T19" fmla="*/ 161 h 623"/>
                <a:gd name="T20" fmla="*/ 583 w 804"/>
                <a:gd name="T21" fmla="*/ 164 h 623"/>
                <a:gd name="T22" fmla="*/ 568 w 804"/>
                <a:gd name="T23" fmla="*/ 149 h 623"/>
                <a:gd name="T24" fmla="*/ 583 w 804"/>
                <a:gd name="T25" fmla="*/ 135 h 623"/>
                <a:gd name="T26" fmla="*/ 597 w 804"/>
                <a:gd name="T27" fmla="*/ 149 h 623"/>
                <a:gd name="T28" fmla="*/ 583 w 804"/>
                <a:gd name="T29" fmla="*/ 164 h 623"/>
                <a:gd name="T30" fmla="*/ 769 w 804"/>
                <a:gd name="T31" fmla="*/ 159 h 623"/>
                <a:gd name="T32" fmla="*/ 686 w 804"/>
                <a:gd name="T33" fmla="*/ 159 h 623"/>
                <a:gd name="T34" fmla="*/ 686 w 804"/>
                <a:gd name="T35" fmla="*/ 37 h 623"/>
                <a:gd name="T36" fmla="*/ 769 w 804"/>
                <a:gd name="T37" fmla="*/ 37 h 623"/>
                <a:gd name="T38" fmla="*/ 769 w 804"/>
                <a:gd name="T39" fmla="*/ 159 h 623"/>
                <a:gd name="T40" fmla="*/ 0 w 804"/>
                <a:gd name="T41" fmla="*/ 214 h 623"/>
                <a:gd name="T42" fmla="*/ 0 w 804"/>
                <a:gd name="T43" fmla="*/ 409 h 623"/>
                <a:gd name="T44" fmla="*/ 804 w 804"/>
                <a:gd name="T45" fmla="*/ 409 h 623"/>
                <a:gd name="T46" fmla="*/ 804 w 804"/>
                <a:gd name="T47" fmla="*/ 214 h 623"/>
                <a:gd name="T48" fmla="*/ 0 w 804"/>
                <a:gd name="T49" fmla="*/ 214 h 623"/>
                <a:gd name="T50" fmla="*/ 539 w 804"/>
                <a:gd name="T51" fmla="*/ 375 h 623"/>
                <a:gd name="T52" fmla="*/ 433 w 804"/>
                <a:gd name="T53" fmla="*/ 375 h 623"/>
                <a:gd name="T54" fmla="*/ 433 w 804"/>
                <a:gd name="T55" fmla="*/ 352 h 623"/>
                <a:gd name="T56" fmla="*/ 539 w 804"/>
                <a:gd name="T57" fmla="*/ 352 h 623"/>
                <a:gd name="T58" fmla="*/ 539 w 804"/>
                <a:gd name="T59" fmla="*/ 375 h 623"/>
                <a:gd name="T60" fmla="*/ 583 w 804"/>
                <a:gd name="T61" fmla="*/ 378 h 623"/>
                <a:gd name="T62" fmla="*/ 568 w 804"/>
                <a:gd name="T63" fmla="*/ 363 h 623"/>
                <a:gd name="T64" fmla="*/ 583 w 804"/>
                <a:gd name="T65" fmla="*/ 349 h 623"/>
                <a:gd name="T66" fmla="*/ 597 w 804"/>
                <a:gd name="T67" fmla="*/ 363 h 623"/>
                <a:gd name="T68" fmla="*/ 583 w 804"/>
                <a:gd name="T69" fmla="*/ 378 h 623"/>
                <a:gd name="T70" fmla="*/ 769 w 804"/>
                <a:gd name="T71" fmla="*/ 373 h 623"/>
                <a:gd name="T72" fmla="*/ 686 w 804"/>
                <a:gd name="T73" fmla="*/ 373 h 623"/>
                <a:gd name="T74" fmla="*/ 686 w 804"/>
                <a:gd name="T75" fmla="*/ 251 h 623"/>
                <a:gd name="T76" fmla="*/ 769 w 804"/>
                <a:gd name="T77" fmla="*/ 251 h 623"/>
                <a:gd name="T78" fmla="*/ 769 w 804"/>
                <a:gd name="T79" fmla="*/ 373 h 623"/>
                <a:gd name="T80" fmla="*/ 0 w 804"/>
                <a:gd name="T81" fmla="*/ 428 h 623"/>
                <a:gd name="T82" fmla="*/ 0 w 804"/>
                <a:gd name="T83" fmla="*/ 623 h 623"/>
                <a:gd name="T84" fmla="*/ 804 w 804"/>
                <a:gd name="T85" fmla="*/ 623 h 623"/>
                <a:gd name="T86" fmla="*/ 804 w 804"/>
                <a:gd name="T87" fmla="*/ 428 h 623"/>
                <a:gd name="T88" fmla="*/ 0 w 804"/>
                <a:gd name="T89" fmla="*/ 428 h 623"/>
                <a:gd name="T90" fmla="*/ 539 w 804"/>
                <a:gd name="T91" fmla="*/ 589 h 623"/>
                <a:gd name="T92" fmla="*/ 433 w 804"/>
                <a:gd name="T93" fmla="*/ 589 h 623"/>
                <a:gd name="T94" fmla="*/ 433 w 804"/>
                <a:gd name="T95" fmla="*/ 566 h 623"/>
                <a:gd name="T96" fmla="*/ 539 w 804"/>
                <a:gd name="T97" fmla="*/ 566 h 623"/>
                <a:gd name="T98" fmla="*/ 539 w 804"/>
                <a:gd name="T99" fmla="*/ 589 h 623"/>
                <a:gd name="T100" fmla="*/ 583 w 804"/>
                <a:gd name="T101" fmla="*/ 592 h 623"/>
                <a:gd name="T102" fmla="*/ 568 w 804"/>
                <a:gd name="T103" fmla="*/ 577 h 623"/>
                <a:gd name="T104" fmla="*/ 583 w 804"/>
                <a:gd name="T105" fmla="*/ 563 h 623"/>
                <a:gd name="T106" fmla="*/ 597 w 804"/>
                <a:gd name="T107" fmla="*/ 577 h 623"/>
                <a:gd name="T108" fmla="*/ 583 w 804"/>
                <a:gd name="T109" fmla="*/ 592 h 623"/>
                <a:gd name="T110" fmla="*/ 769 w 804"/>
                <a:gd name="T111" fmla="*/ 587 h 623"/>
                <a:gd name="T112" fmla="*/ 686 w 804"/>
                <a:gd name="T113" fmla="*/ 587 h 623"/>
                <a:gd name="T114" fmla="*/ 686 w 804"/>
                <a:gd name="T115" fmla="*/ 465 h 623"/>
                <a:gd name="T116" fmla="*/ 769 w 804"/>
                <a:gd name="T117" fmla="*/ 465 h 623"/>
                <a:gd name="T118" fmla="*/ 769 w 804"/>
                <a:gd name="T119" fmla="*/ 587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623">
                  <a:moveTo>
                    <a:pt x="0" y="0"/>
                  </a:moveTo>
                  <a:cubicBezTo>
                    <a:pt x="0" y="195"/>
                    <a:pt x="0" y="195"/>
                    <a:pt x="0" y="195"/>
                  </a:cubicBezTo>
                  <a:cubicBezTo>
                    <a:pt x="804" y="195"/>
                    <a:pt x="804" y="195"/>
                    <a:pt x="804" y="195"/>
                  </a:cubicBezTo>
                  <a:cubicBezTo>
                    <a:pt x="804" y="0"/>
                    <a:pt x="804" y="0"/>
                    <a:pt x="804" y="0"/>
                  </a:cubicBezTo>
                  <a:lnTo>
                    <a:pt x="0" y="0"/>
                  </a:lnTo>
                  <a:close/>
                  <a:moveTo>
                    <a:pt x="539" y="161"/>
                  </a:moveTo>
                  <a:cubicBezTo>
                    <a:pt x="433" y="161"/>
                    <a:pt x="433" y="161"/>
                    <a:pt x="433" y="161"/>
                  </a:cubicBezTo>
                  <a:cubicBezTo>
                    <a:pt x="433" y="138"/>
                    <a:pt x="433" y="138"/>
                    <a:pt x="433" y="138"/>
                  </a:cubicBezTo>
                  <a:cubicBezTo>
                    <a:pt x="539" y="138"/>
                    <a:pt x="539" y="138"/>
                    <a:pt x="539" y="138"/>
                  </a:cubicBezTo>
                  <a:lnTo>
                    <a:pt x="539" y="161"/>
                  </a:lnTo>
                  <a:close/>
                  <a:moveTo>
                    <a:pt x="583" y="164"/>
                  </a:moveTo>
                  <a:cubicBezTo>
                    <a:pt x="575" y="164"/>
                    <a:pt x="568" y="157"/>
                    <a:pt x="568" y="149"/>
                  </a:cubicBezTo>
                  <a:cubicBezTo>
                    <a:pt x="568" y="141"/>
                    <a:pt x="575" y="135"/>
                    <a:pt x="583" y="135"/>
                  </a:cubicBezTo>
                  <a:cubicBezTo>
                    <a:pt x="591" y="135"/>
                    <a:pt x="597" y="141"/>
                    <a:pt x="597" y="149"/>
                  </a:cubicBezTo>
                  <a:cubicBezTo>
                    <a:pt x="597" y="157"/>
                    <a:pt x="591" y="164"/>
                    <a:pt x="583" y="164"/>
                  </a:cubicBezTo>
                  <a:close/>
                  <a:moveTo>
                    <a:pt x="769" y="159"/>
                  </a:moveTo>
                  <a:cubicBezTo>
                    <a:pt x="686" y="159"/>
                    <a:pt x="686" y="159"/>
                    <a:pt x="686" y="159"/>
                  </a:cubicBezTo>
                  <a:cubicBezTo>
                    <a:pt x="686" y="37"/>
                    <a:pt x="686" y="37"/>
                    <a:pt x="686" y="37"/>
                  </a:cubicBezTo>
                  <a:cubicBezTo>
                    <a:pt x="769" y="37"/>
                    <a:pt x="769" y="37"/>
                    <a:pt x="769" y="37"/>
                  </a:cubicBezTo>
                  <a:lnTo>
                    <a:pt x="769" y="159"/>
                  </a:lnTo>
                  <a:close/>
                  <a:moveTo>
                    <a:pt x="0" y="214"/>
                  </a:moveTo>
                  <a:cubicBezTo>
                    <a:pt x="0" y="409"/>
                    <a:pt x="0" y="409"/>
                    <a:pt x="0" y="409"/>
                  </a:cubicBezTo>
                  <a:cubicBezTo>
                    <a:pt x="804" y="409"/>
                    <a:pt x="804" y="409"/>
                    <a:pt x="804" y="409"/>
                  </a:cubicBezTo>
                  <a:cubicBezTo>
                    <a:pt x="804" y="214"/>
                    <a:pt x="804" y="214"/>
                    <a:pt x="804" y="214"/>
                  </a:cubicBezTo>
                  <a:lnTo>
                    <a:pt x="0" y="214"/>
                  </a:lnTo>
                  <a:close/>
                  <a:moveTo>
                    <a:pt x="539" y="375"/>
                  </a:moveTo>
                  <a:cubicBezTo>
                    <a:pt x="433" y="375"/>
                    <a:pt x="433" y="375"/>
                    <a:pt x="433" y="375"/>
                  </a:cubicBezTo>
                  <a:cubicBezTo>
                    <a:pt x="433" y="352"/>
                    <a:pt x="433" y="352"/>
                    <a:pt x="433" y="352"/>
                  </a:cubicBezTo>
                  <a:cubicBezTo>
                    <a:pt x="539" y="352"/>
                    <a:pt x="539" y="352"/>
                    <a:pt x="539" y="352"/>
                  </a:cubicBezTo>
                  <a:lnTo>
                    <a:pt x="539" y="375"/>
                  </a:lnTo>
                  <a:close/>
                  <a:moveTo>
                    <a:pt x="583" y="378"/>
                  </a:moveTo>
                  <a:cubicBezTo>
                    <a:pt x="575" y="378"/>
                    <a:pt x="568" y="371"/>
                    <a:pt x="568" y="363"/>
                  </a:cubicBezTo>
                  <a:cubicBezTo>
                    <a:pt x="568" y="355"/>
                    <a:pt x="575" y="349"/>
                    <a:pt x="583" y="349"/>
                  </a:cubicBezTo>
                  <a:cubicBezTo>
                    <a:pt x="591" y="349"/>
                    <a:pt x="597" y="355"/>
                    <a:pt x="597" y="363"/>
                  </a:cubicBezTo>
                  <a:cubicBezTo>
                    <a:pt x="597" y="371"/>
                    <a:pt x="591" y="378"/>
                    <a:pt x="583" y="378"/>
                  </a:cubicBezTo>
                  <a:close/>
                  <a:moveTo>
                    <a:pt x="769" y="373"/>
                  </a:moveTo>
                  <a:cubicBezTo>
                    <a:pt x="686" y="373"/>
                    <a:pt x="686" y="373"/>
                    <a:pt x="686" y="373"/>
                  </a:cubicBezTo>
                  <a:cubicBezTo>
                    <a:pt x="686" y="251"/>
                    <a:pt x="686" y="251"/>
                    <a:pt x="686" y="251"/>
                  </a:cubicBezTo>
                  <a:cubicBezTo>
                    <a:pt x="769" y="251"/>
                    <a:pt x="769" y="251"/>
                    <a:pt x="769" y="251"/>
                  </a:cubicBezTo>
                  <a:lnTo>
                    <a:pt x="769" y="373"/>
                  </a:lnTo>
                  <a:close/>
                  <a:moveTo>
                    <a:pt x="0" y="428"/>
                  </a:moveTo>
                  <a:cubicBezTo>
                    <a:pt x="0" y="623"/>
                    <a:pt x="0" y="623"/>
                    <a:pt x="0" y="623"/>
                  </a:cubicBezTo>
                  <a:cubicBezTo>
                    <a:pt x="804" y="623"/>
                    <a:pt x="804" y="623"/>
                    <a:pt x="804" y="623"/>
                  </a:cubicBezTo>
                  <a:cubicBezTo>
                    <a:pt x="804" y="428"/>
                    <a:pt x="804" y="428"/>
                    <a:pt x="804" y="428"/>
                  </a:cubicBezTo>
                  <a:lnTo>
                    <a:pt x="0" y="428"/>
                  </a:lnTo>
                  <a:close/>
                  <a:moveTo>
                    <a:pt x="539" y="589"/>
                  </a:moveTo>
                  <a:cubicBezTo>
                    <a:pt x="433" y="589"/>
                    <a:pt x="433" y="589"/>
                    <a:pt x="433" y="589"/>
                  </a:cubicBezTo>
                  <a:cubicBezTo>
                    <a:pt x="433" y="566"/>
                    <a:pt x="433" y="566"/>
                    <a:pt x="433" y="566"/>
                  </a:cubicBezTo>
                  <a:cubicBezTo>
                    <a:pt x="539" y="566"/>
                    <a:pt x="539" y="566"/>
                    <a:pt x="539" y="566"/>
                  </a:cubicBezTo>
                  <a:lnTo>
                    <a:pt x="539" y="589"/>
                  </a:lnTo>
                  <a:close/>
                  <a:moveTo>
                    <a:pt x="583" y="592"/>
                  </a:moveTo>
                  <a:cubicBezTo>
                    <a:pt x="575" y="592"/>
                    <a:pt x="568" y="585"/>
                    <a:pt x="568" y="577"/>
                  </a:cubicBezTo>
                  <a:cubicBezTo>
                    <a:pt x="568" y="569"/>
                    <a:pt x="575" y="563"/>
                    <a:pt x="583" y="563"/>
                  </a:cubicBezTo>
                  <a:cubicBezTo>
                    <a:pt x="591" y="563"/>
                    <a:pt x="597" y="569"/>
                    <a:pt x="597" y="577"/>
                  </a:cubicBezTo>
                  <a:cubicBezTo>
                    <a:pt x="597" y="585"/>
                    <a:pt x="591" y="592"/>
                    <a:pt x="583" y="592"/>
                  </a:cubicBezTo>
                  <a:close/>
                  <a:moveTo>
                    <a:pt x="769" y="587"/>
                  </a:moveTo>
                  <a:cubicBezTo>
                    <a:pt x="686" y="587"/>
                    <a:pt x="686" y="587"/>
                    <a:pt x="686" y="587"/>
                  </a:cubicBezTo>
                  <a:cubicBezTo>
                    <a:pt x="686" y="465"/>
                    <a:pt x="686" y="465"/>
                    <a:pt x="686" y="465"/>
                  </a:cubicBezTo>
                  <a:cubicBezTo>
                    <a:pt x="769" y="465"/>
                    <a:pt x="769" y="465"/>
                    <a:pt x="769" y="465"/>
                  </a:cubicBezTo>
                  <a:lnTo>
                    <a:pt x="769" y="587"/>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tx1"/>
                    </a:gs>
                    <a:gs pos="100000">
                      <a:schemeClr val="tx1"/>
                    </a:gs>
                  </a:gsLst>
                  <a:lin ang="5400000" scaled="0"/>
                </a:gradFill>
              </a:endParaRPr>
            </a:p>
          </p:txBody>
        </p:sp>
        <p:sp>
          <p:nvSpPr>
            <p:cNvPr id="15" name="TextBox 14"/>
            <p:cNvSpPr txBox="1"/>
            <p:nvPr/>
          </p:nvSpPr>
          <p:spPr>
            <a:xfrm>
              <a:off x="1737361" y="3863142"/>
              <a:ext cx="1325879" cy="738664"/>
            </a:xfrm>
            <a:prstGeom prst="rect">
              <a:avLst/>
            </a:prstGeom>
            <a:noFill/>
          </p:spPr>
          <p:txBody>
            <a:bodyPr wrap="square" lIns="182880" tIns="146304" rIns="182880" bIns="146304" rtlCol="0">
              <a:spAutoFit/>
            </a:bodyPr>
            <a:lstStyle/>
            <a:p>
              <a:pPr marL="0" lvl="1">
                <a:lnSpc>
                  <a:spcPct val="90000"/>
                </a:lnSpc>
                <a:spcAft>
                  <a:spcPts val="600"/>
                </a:spcAft>
              </a:pPr>
              <a:r>
                <a:rPr lang="en-US" sz="1600" b="1" dirty="0">
                  <a:gradFill>
                    <a:gsLst>
                      <a:gs pos="2917">
                        <a:schemeClr val="tx1"/>
                      </a:gs>
                      <a:gs pos="100000">
                        <a:schemeClr val="tx1"/>
                      </a:gs>
                    </a:gsLst>
                    <a:lin ang="5400000" scaled="0"/>
                  </a:gradFill>
                </a:rPr>
                <a:t>PHYSICAL MACHINE</a:t>
              </a:r>
            </a:p>
          </p:txBody>
        </p:sp>
      </p:grpSp>
      <p:grpSp>
        <p:nvGrpSpPr>
          <p:cNvPr id="18" name="Group 17"/>
          <p:cNvGrpSpPr/>
          <p:nvPr/>
        </p:nvGrpSpPr>
        <p:grpSpPr>
          <a:xfrm>
            <a:off x="3713529" y="3863142"/>
            <a:ext cx="1910031" cy="738664"/>
            <a:chOff x="4368849" y="3863142"/>
            <a:chExt cx="1910031" cy="738664"/>
          </a:xfrm>
        </p:grpSpPr>
        <p:sp>
          <p:nvSpPr>
            <p:cNvPr id="16" name="TextBox 15"/>
            <p:cNvSpPr txBox="1"/>
            <p:nvPr/>
          </p:nvSpPr>
          <p:spPr>
            <a:xfrm>
              <a:off x="4823660" y="3863142"/>
              <a:ext cx="1455220" cy="738664"/>
            </a:xfrm>
            <a:prstGeom prst="rect">
              <a:avLst/>
            </a:prstGeom>
            <a:noFill/>
          </p:spPr>
          <p:txBody>
            <a:bodyPr wrap="square" lIns="182880" tIns="146304" rIns="182880" bIns="146304" rtlCol="0">
              <a:spAutoFit/>
            </a:bodyPr>
            <a:lstStyle/>
            <a:p>
              <a:pPr marL="0" lvl="1">
                <a:lnSpc>
                  <a:spcPct val="90000"/>
                </a:lnSpc>
                <a:spcAft>
                  <a:spcPts val="600"/>
                </a:spcAft>
              </a:pPr>
              <a:r>
                <a:rPr lang="en-US" sz="1600" b="1" dirty="0">
                  <a:gradFill>
                    <a:gsLst>
                      <a:gs pos="2917">
                        <a:schemeClr val="tx1"/>
                      </a:gs>
                      <a:gs pos="100000">
                        <a:schemeClr val="tx1"/>
                      </a:gs>
                    </a:gsLst>
                    <a:lin ang="5400000" scaled="0"/>
                  </a:gradFill>
                </a:rPr>
                <a:t>VIRTUAL MACHINE</a:t>
              </a:r>
            </a:p>
          </p:txBody>
        </p:sp>
        <p:sp>
          <p:nvSpPr>
            <p:cNvPr id="17" name="Freeform 6"/>
            <p:cNvSpPr>
              <a:spLocks noChangeAspect="1"/>
            </p:cNvSpPr>
            <p:nvPr/>
          </p:nvSpPr>
          <p:spPr bwMode="auto">
            <a:xfrm>
              <a:off x="4368849" y="3974589"/>
              <a:ext cx="454811" cy="454811"/>
            </a:xfrm>
            <a:custGeom>
              <a:avLst/>
              <a:gdLst>
                <a:gd name="T0" fmla="*/ 1652 w 2261"/>
                <a:gd name="T1" fmla="*/ 822 h 2261"/>
                <a:gd name="T2" fmla="*/ 1652 w 2261"/>
                <a:gd name="T3" fmla="*/ 1075 h 2261"/>
                <a:gd name="T4" fmla="*/ 1432 w 2261"/>
                <a:gd name="T5" fmla="*/ 1075 h 2261"/>
                <a:gd name="T6" fmla="*/ 1432 w 2261"/>
                <a:gd name="T7" fmla="*/ 822 h 2261"/>
                <a:gd name="T8" fmla="*/ 1172 w 2261"/>
                <a:gd name="T9" fmla="*/ 822 h 2261"/>
                <a:gd name="T10" fmla="*/ 1172 w 2261"/>
                <a:gd name="T11" fmla="*/ 602 h 2261"/>
                <a:gd name="T12" fmla="*/ 1432 w 2261"/>
                <a:gd name="T13" fmla="*/ 602 h 2261"/>
                <a:gd name="T14" fmla="*/ 1432 w 2261"/>
                <a:gd name="T15" fmla="*/ 0 h 2261"/>
                <a:gd name="T16" fmla="*/ 830 w 2261"/>
                <a:gd name="T17" fmla="*/ 0 h 2261"/>
                <a:gd name="T18" fmla="*/ 830 w 2261"/>
                <a:gd name="T19" fmla="*/ 602 h 2261"/>
                <a:gd name="T20" fmla="*/ 1082 w 2261"/>
                <a:gd name="T21" fmla="*/ 602 h 2261"/>
                <a:gd name="T22" fmla="*/ 1082 w 2261"/>
                <a:gd name="T23" fmla="*/ 822 h 2261"/>
                <a:gd name="T24" fmla="*/ 830 w 2261"/>
                <a:gd name="T25" fmla="*/ 822 h 2261"/>
                <a:gd name="T26" fmla="*/ 830 w 2261"/>
                <a:gd name="T27" fmla="*/ 1075 h 2261"/>
                <a:gd name="T28" fmla="*/ 603 w 2261"/>
                <a:gd name="T29" fmla="*/ 1075 h 2261"/>
                <a:gd name="T30" fmla="*/ 603 w 2261"/>
                <a:gd name="T31" fmla="*/ 822 h 2261"/>
                <a:gd name="T32" fmla="*/ 0 w 2261"/>
                <a:gd name="T33" fmla="*/ 822 h 2261"/>
                <a:gd name="T34" fmla="*/ 0 w 2261"/>
                <a:gd name="T35" fmla="*/ 1424 h 2261"/>
                <a:gd name="T36" fmla="*/ 253 w 2261"/>
                <a:gd name="T37" fmla="*/ 1424 h 2261"/>
                <a:gd name="T38" fmla="*/ 253 w 2261"/>
                <a:gd name="T39" fmla="*/ 1658 h 2261"/>
                <a:gd name="T40" fmla="*/ 0 w 2261"/>
                <a:gd name="T41" fmla="*/ 1658 h 2261"/>
                <a:gd name="T42" fmla="*/ 0 w 2261"/>
                <a:gd name="T43" fmla="*/ 2261 h 2261"/>
                <a:gd name="T44" fmla="*/ 603 w 2261"/>
                <a:gd name="T45" fmla="*/ 2261 h 2261"/>
                <a:gd name="T46" fmla="*/ 603 w 2261"/>
                <a:gd name="T47" fmla="*/ 1658 h 2261"/>
                <a:gd name="T48" fmla="*/ 350 w 2261"/>
                <a:gd name="T49" fmla="*/ 1658 h 2261"/>
                <a:gd name="T50" fmla="*/ 350 w 2261"/>
                <a:gd name="T51" fmla="*/ 1424 h 2261"/>
                <a:gd name="T52" fmla="*/ 603 w 2261"/>
                <a:gd name="T53" fmla="*/ 1424 h 2261"/>
                <a:gd name="T54" fmla="*/ 603 w 2261"/>
                <a:gd name="T55" fmla="*/ 1172 h 2261"/>
                <a:gd name="T56" fmla="*/ 830 w 2261"/>
                <a:gd name="T57" fmla="*/ 1172 h 2261"/>
                <a:gd name="T58" fmla="*/ 830 w 2261"/>
                <a:gd name="T59" fmla="*/ 1424 h 2261"/>
                <a:gd name="T60" fmla="*/ 1082 w 2261"/>
                <a:gd name="T61" fmla="*/ 1424 h 2261"/>
                <a:gd name="T62" fmla="*/ 1082 w 2261"/>
                <a:gd name="T63" fmla="*/ 1658 h 2261"/>
                <a:gd name="T64" fmla="*/ 830 w 2261"/>
                <a:gd name="T65" fmla="*/ 1658 h 2261"/>
                <a:gd name="T66" fmla="*/ 830 w 2261"/>
                <a:gd name="T67" fmla="*/ 2261 h 2261"/>
                <a:gd name="T68" fmla="*/ 1432 w 2261"/>
                <a:gd name="T69" fmla="*/ 2261 h 2261"/>
                <a:gd name="T70" fmla="*/ 1432 w 2261"/>
                <a:gd name="T71" fmla="*/ 1658 h 2261"/>
                <a:gd name="T72" fmla="*/ 1172 w 2261"/>
                <a:gd name="T73" fmla="*/ 1658 h 2261"/>
                <a:gd name="T74" fmla="*/ 1172 w 2261"/>
                <a:gd name="T75" fmla="*/ 1424 h 2261"/>
                <a:gd name="T76" fmla="*/ 1432 w 2261"/>
                <a:gd name="T77" fmla="*/ 1424 h 2261"/>
                <a:gd name="T78" fmla="*/ 1432 w 2261"/>
                <a:gd name="T79" fmla="*/ 1172 h 2261"/>
                <a:gd name="T80" fmla="*/ 1652 w 2261"/>
                <a:gd name="T81" fmla="*/ 1172 h 2261"/>
                <a:gd name="T82" fmla="*/ 1652 w 2261"/>
                <a:gd name="T83" fmla="*/ 1424 h 2261"/>
                <a:gd name="T84" fmla="*/ 2261 w 2261"/>
                <a:gd name="T85" fmla="*/ 1424 h 2261"/>
                <a:gd name="T86" fmla="*/ 2261 w 2261"/>
                <a:gd name="T87" fmla="*/ 822 h 2261"/>
                <a:gd name="T88" fmla="*/ 1652 w 2261"/>
                <a:gd name="T89" fmla="*/ 822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1" h="2261">
                  <a:moveTo>
                    <a:pt x="1652" y="822"/>
                  </a:moveTo>
                  <a:lnTo>
                    <a:pt x="1652" y="1075"/>
                  </a:lnTo>
                  <a:lnTo>
                    <a:pt x="1432" y="1075"/>
                  </a:lnTo>
                  <a:lnTo>
                    <a:pt x="1432" y="822"/>
                  </a:lnTo>
                  <a:lnTo>
                    <a:pt x="1172" y="822"/>
                  </a:lnTo>
                  <a:lnTo>
                    <a:pt x="1172" y="602"/>
                  </a:lnTo>
                  <a:lnTo>
                    <a:pt x="1432" y="602"/>
                  </a:lnTo>
                  <a:lnTo>
                    <a:pt x="1432" y="0"/>
                  </a:lnTo>
                  <a:lnTo>
                    <a:pt x="830" y="0"/>
                  </a:lnTo>
                  <a:lnTo>
                    <a:pt x="830" y="602"/>
                  </a:lnTo>
                  <a:lnTo>
                    <a:pt x="1082" y="602"/>
                  </a:lnTo>
                  <a:lnTo>
                    <a:pt x="1082" y="822"/>
                  </a:lnTo>
                  <a:lnTo>
                    <a:pt x="830" y="822"/>
                  </a:lnTo>
                  <a:lnTo>
                    <a:pt x="830" y="1075"/>
                  </a:lnTo>
                  <a:lnTo>
                    <a:pt x="603" y="1075"/>
                  </a:lnTo>
                  <a:lnTo>
                    <a:pt x="603" y="822"/>
                  </a:lnTo>
                  <a:lnTo>
                    <a:pt x="0" y="822"/>
                  </a:lnTo>
                  <a:lnTo>
                    <a:pt x="0" y="1424"/>
                  </a:lnTo>
                  <a:lnTo>
                    <a:pt x="253" y="1424"/>
                  </a:lnTo>
                  <a:lnTo>
                    <a:pt x="253" y="1658"/>
                  </a:lnTo>
                  <a:lnTo>
                    <a:pt x="0" y="1658"/>
                  </a:lnTo>
                  <a:lnTo>
                    <a:pt x="0" y="2261"/>
                  </a:lnTo>
                  <a:lnTo>
                    <a:pt x="603" y="2261"/>
                  </a:lnTo>
                  <a:lnTo>
                    <a:pt x="603" y="1658"/>
                  </a:lnTo>
                  <a:lnTo>
                    <a:pt x="350" y="1658"/>
                  </a:lnTo>
                  <a:lnTo>
                    <a:pt x="350" y="1424"/>
                  </a:lnTo>
                  <a:lnTo>
                    <a:pt x="603" y="1424"/>
                  </a:lnTo>
                  <a:lnTo>
                    <a:pt x="603" y="1172"/>
                  </a:lnTo>
                  <a:lnTo>
                    <a:pt x="830" y="1172"/>
                  </a:lnTo>
                  <a:lnTo>
                    <a:pt x="830" y="1424"/>
                  </a:lnTo>
                  <a:lnTo>
                    <a:pt x="1082" y="1424"/>
                  </a:lnTo>
                  <a:lnTo>
                    <a:pt x="1082" y="1658"/>
                  </a:lnTo>
                  <a:lnTo>
                    <a:pt x="830" y="1658"/>
                  </a:lnTo>
                  <a:lnTo>
                    <a:pt x="830" y="2261"/>
                  </a:lnTo>
                  <a:lnTo>
                    <a:pt x="1432" y="2261"/>
                  </a:lnTo>
                  <a:lnTo>
                    <a:pt x="1432" y="1658"/>
                  </a:lnTo>
                  <a:lnTo>
                    <a:pt x="1172" y="1658"/>
                  </a:lnTo>
                  <a:lnTo>
                    <a:pt x="1172" y="1424"/>
                  </a:lnTo>
                  <a:lnTo>
                    <a:pt x="1432" y="1424"/>
                  </a:lnTo>
                  <a:lnTo>
                    <a:pt x="1432" y="1172"/>
                  </a:lnTo>
                  <a:lnTo>
                    <a:pt x="1652" y="1172"/>
                  </a:lnTo>
                  <a:lnTo>
                    <a:pt x="1652" y="1424"/>
                  </a:lnTo>
                  <a:lnTo>
                    <a:pt x="2261" y="1424"/>
                  </a:lnTo>
                  <a:lnTo>
                    <a:pt x="2261" y="822"/>
                  </a:lnTo>
                  <a:lnTo>
                    <a:pt x="1652" y="82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tx1"/>
                    </a:gs>
                    <a:gs pos="100000">
                      <a:schemeClr val="tx1"/>
                    </a:gs>
                  </a:gsLst>
                  <a:lin ang="5400000" scaled="0"/>
                </a:gradFill>
              </a:endParaRPr>
            </a:p>
          </p:txBody>
        </p:sp>
      </p:grpSp>
    </p:spTree>
    <p:extLst>
      <p:ext uri="{BB962C8B-B14F-4D97-AF65-F5344CB8AC3E}">
        <p14:creationId xmlns:p14="http://schemas.microsoft.com/office/powerpoint/2010/main" val="2303453155"/>
      </p:ext>
    </p:extLst>
  </p:cSld>
  <p:clrMapOvr>
    <a:masterClrMapping/>
  </p:clrMapOvr>
  <p:transition>
    <p:fade/>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Nano Server customizations</a:t>
            </a:r>
          </a:p>
        </p:txBody>
      </p:sp>
      <p:sp>
        <p:nvSpPr>
          <p:cNvPr id="2" name="Text Placeholder 1"/>
          <p:cNvSpPr>
            <a:spLocks noGrp="1"/>
          </p:cNvSpPr>
          <p:nvPr>
            <p:ph type="body" sz="quarter" idx="10"/>
          </p:nvPr>
        </p:nvSpPr>
        <p:spPr>
          <a:xfrm>
            <a:off x="1006158" y="1212850"/>
            <a:ext cx="11887200" cy="5139869"/>
          </a:xfrm>
        </p:spPr>
        <p:txBody>
          <a:bodyPr/>
          <a:lstStyle/>
          <a:p>
            <a:r>
              <a:rPr lang="en-US" dirty="0"/>
              <a:t>Required</a:t>
            </a:r>
          </a:p>
          <a:p>
            <a:pPr marL="228600" lvl="1" indent="-228600">
              <a:buFont typeface="Arial" panose="020B0604020202020204" pitchFamily="34" charset="0"/>
              <a:buChar char="•"/>
            </a:pPr>
            <a:r>
              <a:rPr lang="en-US" dirty="0"/>
              <a:t>Add right set of drivers for hardware or VM*</a:t>
            </a:r>
          </a:p>
          <a:p>
            <a:pPr marL="228600" lvl="1" indent="-228600">
              <a:buFont typeface="Arial" panose="020B0604020202020204" pitchFamily="34" charset="0"/>
              <a:buChar char="•"/>
            </a:pPr>
            <a:r>
              <a:rPr lang="en-US" dirty="0"/>
              <a:t>Add required roles or features*</a:t>
            </a:r>
          </a:p>
          <a:p>
            <a:pPr marL="228600" lvl="1" indent="-228600">
              <a:buFont typeface="Arial" panose="020B0604020202020204" pitchFamily="34" charset="0"/>
              <a:buChar char="•"/>
            </a:pPr>
            <a:r>
              <a:rPr lang="en-US" dirty="0"/>
              <a:t>Set administrator password*</a:t>
            </a:r>
          </a:p>
          <a:p>
            <a:pPr marL="228600" lvl="1" indent="-228600">
              <a:buFont typeface="Arial" panose="020B0604020202020204" pitchFamily="34" charset="0"/>
              <a:buChar char="•"/>
            </a:pPr>
            <a:r>
              <a:rPr lang="en-US" dirty="0"/>
              <a:t>Convert WIM to VHD/X*</a:t>
            </a:r>
          </a:p>
          <a:p>
            <a:r>
              <a:rPr lang="en-US" dirty="0"/>
              <a:t>Optional</a:t>
            </a:r>
          </a:p>
          <a:p>
            <a:pPr marL="228600" lvl="1" indent="-228600">
              <a:buFont typeface="Arial" panose="020B0604020202020204" pitchFamily="34" charset="0"/>
              <a:buChar char="•"/>
            </a:pPr>
            <a:r>
              <a:rPr lang="en-US" dirty="0"/>
              <a:t>Set computer name*</a:t>
            </a:r>
          </a:p>
          <a:p>
            <a:pPr marL="228600" lvl="1" indent="-228600">
              <a:buFont typeface="Arial" panose="020B0604020202020204" pitchFamily="34" charset="0"/>
              <a:buChar char="•"/>
            </a:pPr>
            <a:r>
              <a:rPr lang="en-US" dirty="0"/>
              <a:t>Run commands on first boot, e.g., set a static IP address</a:t>
            </a:r>
          </a:p>
          <a:p>
            <a:pPr marL="228600" lvl="1" indent="-228600">
              <a:buFont typeface="Arial" panose="020B0604020202020204" pitchFamily="34" charset="0"/>
              <a:buChar char="•"/>
            </a:pPr>
            <a:r>
              <a:rPr lang="en-US" dirty="0"/>
              <a:t>Domain join*</a:t>
            </a:r>
          </a:p>
          <a:p>
            <a:pPr marL="228600" lvl="1" indent="-228600">
              <a:buFont typeface="Arial" panose="020B0604020202020204" pitchFamily="34" charset="0"/>
              <a:buChar char="•"/>
            </a:pPr>
            <a:r>
              <a:rPr lang="en-US" dirty="0"/>
              <a:t>Dual boot</a:t>
            </a:r>
          </a:p>
          <a:p>
            <a:pPr marL="228600" lvl="1" indent="-228600">
              <a:buFont typeface="Arial" panose="020B0604020202020204" pitchFamily="34" charset="0"/>
              <a:buChar char="•"/>
            </a:pPr>
            <a:r>
              <a:rPr lang="en-US" dirty="0"/>
              <a:t>Enabling Emergency Management Services (EMS)*</a:t>
            </a:r>
          </a:p>
          <a:p>
            <a:pPr marL="228600" lvl="1" indent="-228600">
              <a:buFont typeface="Arial" panose="020B0604020202020204" pitchFamily="34" charset="0"/>
              <a:buChar char="•"/>
            </a:pPr>
            <a:r>
              <a:rPr lang="en-US" dirty="0"/>
              <a:t>Installing agents and tools</a:t>
            </a:r>
          </a:p>
          <a:p>
            <a:pPr lvl="1"/>
            <a:endParaRPr lang="en-US" dirty="0"/>
          </a:p>
        </p:txBody>
      </p:sp>
      <p:sp>
        <p:nvSpPr>
          <p:cNvPr id="4" name="TextBox 3"/>
          <p:cNvSpPr txBox="1"/>
          <p:nvPr/>
        </p:nvSpPr>
        <p:spPr>
          <a:xfrm>
            <a:off x="1017790" y="5873463"/>
            <a:ext cx="5967479" cy="572422"/>
          </a:xfrm>
          <a:prstGeom prst="rect">
            <a:avLst/>
          </a:prstGeom>
          <a:noFill/>
        </p:spPr>
        <p:txBody>
          <a:bodyPr wrap="none" lIns="182854" tIns="146283" rIns="182854" bIns="146283" rtlCol="0">
            <a:spAutoFit/>
          </a:bodyPr>
          <a:lstStyle/>
          <a:p>
            <a:pPr defTabSz="932563">
              <a:lnSpc>
                <a:spcPct val="90000"/>
              </a:lnSpc>
              <a:spcAft>
                <a:spcPts val="600"/>
              </a:spcAft>
              <a:defRPr/>
            </a:pPr>
            <a:r>
              <a:rPr lang="en-US" sz="2000" dirty="0">
                <a:gradFill>
                  <a:gsLst>
                    <a:gs pos="2917">
                      <a:schemeClr val="accent2"/>
                    </a:gs>
                    <a:gs pos="100000">
                      <a:schemeClr val="accent2"/>
                    </a:gs>
                  </a:gsLst>
                  <a:lin ang="5400000" scaled="0"/>
                </a:gradFill>
                <a:latin typeface="Segoe UI"/>
              </a:rPr>
              <a:t>* supported by </a:t>
            </a:r>
            <a:r>
              <a:rPr lang="en-US" sz="2000" dirty="0">
                <a:gradFill>
                  <a:gsLst>
                    <a:gs pos="2917">
                      <a:schemeClr val="accent2"/>
                    </a:gs>
                    <a:gs pos="100000">
                      <a:schemeClr val="accent2"/>
                    </a:gs>
                  </a:gsLst>
                  <a:lin ang="5400000" scaled="0"/>
                </a:gradFill>
              </a:rPr>
              <a:t>NanoServerImageGenerator.psm1</a:t>
            </a:r>
            <a:endParaRPr lang="en-US" sz="2000" dirty="0">
              <a:gradFill>
                <a:gsLst>
                  <a:gs pos="2917">
                    <a:schemeClr val="accent2"/>
                  </a:gs>
                  <a:gs pos="100000">
                    <a:schemeClr val="accent2"/>
                  </a:gs>
                </a:gsLst>
                <a:lin ang="5400000" scaled="0"/>
              </a:gradFill>
              <a:latin typeface="Segoe UI"/>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04296" y="2532661"/>
            <a:ext cx="2058708" cy="4465814"/>
          </a:xfrm>
          <a:prstGeom prst="rect">
            <a:avLst/>
          </a:prstGeom>
        </p:spPr>
      </p:pic>
      <p:grpSp>
        <p:nvGrpSpPr>
          <p:cNvPr id="7" name="Group 6"/>
          <p:cNvGrpSpPr/>
          <p:nvPr/>
        </p:nvGrpSpPr>
        <p:grpSpPr>
          <a:xfrm>
            <a:off x="441844" y="1334246"/>
            <a:ext cx="437141" cy="434418"/>
            <a:chOff x="228600" y="1219200"/>
            <a:chExt cx="685800" cy="685800"/>
          </a:xfrm>
        </p:grpSpPr>
        <p:sp>
          <p:nvSpPr>
            <p:cNvPr id="8"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9" name="Oval 8"/>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0" name="Group 9"/>
          <p:cNvGrpSpPr/>
          <p:nvPr/>
        </p:nvGrpSpPr>
        <p:grpSpPr>
          <a:xfrm>
            <a:off x="441844" y="3350615"/>
            <a:ext cx="437141" cy="434418"/>
            <a:chOff x="228600" y="1219200"/>
            <a:chExt cx="685800" cy="685800"/>
          </a:xfrm>
        </p:grpSpPr>
        <p:sp>
          <p:nvSpPr>
            <p:cNvPr id="11"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2" name="Oval 11"/>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62656185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 calcmode="lin" valueType="num">
                                      <p:cBhvr additive="base">
                                        <p:cTn id="1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 calcmode="lin" valueType="num">
                                      <p:cBhvr additive="base">
                                        <p:cTn id="19"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decel="100000" fill="hold" grpId="0" nodeType="clickEffect">
                                  <p:stCondLst>
                                    <p:cond delay="0"/>
                                  </p:stCondLst>
                                  <p:childTnLst>
                                    <p:set>
                                      <p:cBhvr>
                                        <p:cTn id="32" dur="1" fill="hold">
                                          <p:stCondLst>
                                            <p:cond delay="0"/>
                                          </p:stCondLst>
                                        </p:cTn>
                                        <p:tgtEl>
                                          <p:spTgt spid="2">
                                            <p:txEl>
                                              <p:pRg st="5" end="5"/>
                                            </p:txEl>
                                          </p:spTgt>
                                        </p:tgtEl>
                                        <p:attrNameLst>
                                          <p:attrName>style.visibility</p:attrName>
                                        </p:attrNameLst>
                                      </p:cBhvr>
                                      <p:to>
                                        <p:strVal val="visible"/>
                                      </p:to>
                                    </p:set>
                                    <p:anim calcmode="lin" valueType="num">
                                      <p:cBhvr additive="base">
                                        <p:cTn id="33"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
                                            <p:txEl>
                                              <p:pRg st="5" end="5"/>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
                                            <p:txEl>
                                              <p:pRg st="7" end="7"/>
                                            </p:txEl>
                                          </p:spTgt>
                                        </p:tgtEl>
                                        <p:attrNameLst>
                                          <p:attrName>style.visibility</p:attrName>
                                        </p:attrNameLst>
                                      </p:cBhvr>
                                      <p:to>
                                        <p:strVal val="visible"/>
                                      </p:to>
                                    </p:set>
                                    <p:anim calcmode="lin" valueType="num">
                                      <p:cBhvr additive="base">
                                        <p:cTn id="41"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7" end="7"/>
                                            </p:txEl>
                                          </p:spTgt>
                                        </p:tgtEl>
                                        <p:attrNameLst>
                                          <p:attrName>ppt_y</p:attrName>
                                        </p:attrNameLst>
                                      </p:cBhvr>
                                      <p:tavLst>
                                        <p:tav tm="0">
                                          <p:val>
                                            <p:strVal val="1+#ppt_h/2"/>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2">
                                            <p:txEl>
                                              <p:pRg st="8" end="8"/>
                                            </p:txEl>
                                          </p:spTgt>
                                        </p:tgtEl>
                                        <p:attrNameLst>
                                          <p:attrName>style.visibility</p:attrName>
                                        </p:attrNameLst>
                                      </p:cBhvr>
                                      <p:to>
                                        <p:strVal val="visible"/>
                                      </p:to>
                                    </p:set>
                                    <p:anim calcmode="lin" valueType="num">
                                      <p:cBhvr additive="base">
                                        <p:cTn id="45"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
                                            <p:txEl>
                                              <p:pRg st="8" end="8"/>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2">
                                            <p:txEl>
                                              <p:pRg st="9" end="9"/>
                                            </p:txEl>
                                          </p:spTgt>
                                        </p:tgtEl>
                                        <p:attrNameLst>
                                          <p:attrName>style.visibility</p:attrName>
                                        </p:attrNameLst>
                                      </p:cBhvr>
                                      <p:to>
                                        <p:strVal val="visible"/>
                                      </p:to>
                                    </p:set>
                                    <p:anim calcmode="lin" valueType="num">
                                      <p:cBhvr additive="base">
                                        <p:cTn id="49"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
                                            <p:txEl>
                                              <p:pRg st="10" end="10"/>
                                            </p:txEl>
                                          </p:spTgt>
                                        </p:tgtEl>
                                        <p:attrNameLst>
                                          <p:attrName>style.visibility</p:attrName>
                                        </p:attrNameLst>
                                      </p:cBhvr>
                                      <p:to>
                                        <p:strVal val="visible"/>
                                      </p:to>
                                    </p:set>
                                    <p:anim calcmode="lin" valueType="num">
                                      <p:cBhvr additive="base">
                                        <p:cTn id="53"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
                                            <p:txEl>
                                              <p:pRg st="10" end="1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0"/>
                                  </p:stCondLst>
                                  <p:childTnLst>
                                    <p:set>
                                      <p:cBhvr>
                                        <p:cTn id="56" dur="1" fill="hold">
                                          <p:stCondLst>
                                            <p:cond delay="0"/>
                                          </p:stCondLst>
                                        </p:cTn>
                                        <p:tgtEl>
                                          <p:spTgt spid="2">
                                            <p:txEl>
                                              <p:pRg st="11" end="11"/>
                                            </p:txEl>
                                          </p:spTgt>
                                        </p:tgtEl>
                                        <p:attrNameLst>
                                          <p:attrName>style.visibility</p:attrName>
                                        </p:attrNameLst>
                                      </p:cBhvr>
                                      <p:to>
                                        <p:strVal val="visible"/>
                                      </p:to>
                                    </p:set>
                                    <p:anim calcmode="lin" valueType="num">
                                      <p:cBhvr additive="base">
                                        <p:cTn id="57" dur="500" fill="hold"/>
                                        <p:tgtEl>
                                          <p:spTgt spid="2">
                                            <p:txEl>
                                              <p:pRg st="11" end="1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
                                            <p:txEl>
                                              <p:pRg st="11" end="1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500" fill="hold"/>
                                        <p:tgtEl>
                                          <p:spTgt spid="10"/>
                                        </p:tgtEl>
                                        <p:attrNameLst>
                                          <p:attrName>ppt_x</p:attrName>
                                        </p:attrNameLst>
                                      </p:cBhvr>
                                      <p:tavLst>
                                        <p:tav tm="0">
                                          <p:val>
                                            <p:strVal val="#ppt_x"/>
                                          </p:val>
                                        </p:tav>
                                        <p:tav tm="100000">
                                          <p:val>
                                            <p:strVal val="#ppt_x"/>
                                          </p:val>
                                        </p:tav>
                                      </p:tavLst>
                                    </p:anim>
                                    <p:anim calcmode="lin" valueType="num">
                                      <p:cBhvr additive="base">
                                        <p:cTn id="62" dur="50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500"/>
                            </p:stCondLst>
                            <p:childTnLst>
                              <p:par>
                                <p:cTn id="64" presetID="10" presetClass="entr" presetSubtype="0" fill="hold" grpId="0" nodeType="after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fade">
                                      <p:cBhvr>
                                        <p:cTn id="6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4" grpId="0"/>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Core PowerShell on Nano Server</a:t>
            </a:r>
          </a:p>
        </p:txBody>
      </p:sp>
      <p:sp>
        <p:nvSpPr>
          <p:cNvPr id="2" name="Text Placeholder 1"/>
          <p:cNvSpPr>
            <a:spLocks noGrp="1"/>
          </p:cNvSpPr>
          <p:nvPr>
            <p:ph type="body" sz="quarter" idx="10"/>
          </p:nvPr>
        </p:nvSpPr>
        <p:spPr>
          <a:xfrm>
            <a:off x="1021398" y="1212850"/>
            <a:ext cx="11887200" cy="4385688"/>
          </a:xfrm>
        </p:spPr>
        <p:txBody>
          <a:bodyPr/>
          <a:lstStyle/>
          <a:p>
            <a:r>
              <a:rPr lang="en-US" sz="3200" dirty="0">
                <a:gradFill>
                  <a:gsLst>
                    <a:gs pos="2917">
                      <a:schemeClr val="tx1"/>
                    </a:gs>
                    <a:gs pos="100000">
                      <a:schemeClr val="tx1"/>
                    </a:gs>
                  </a:gsLst>
                  <a:lin ang="0" scaled="0"/>
                </a:gradFill>
              </a:rPr>
              <a:t>Built on .NET Core Runtime</a:t>
            </a:r>
          </a:p>
          <a:p>
            <a:pPr lvl="1"/>
            <a:r>
              <a:rPr lang="en-US" sz="1800" dirty="0">
                <a:gradFill>
                  <a:gsLst>
                    <a:gs pos="2917">
                      <a:schemeClr val="tx1"/>
                    </a:gs>
                    <a:gs pos="100000">
                      <a:schemeClr val="tx1"/>
                    </a:gs>
                  </a:gsLst>
                  <a:lin ang="0" scaled="0"/>
                </a:gradFill>
              </a:rPr>
              <a:t>Lean, composable, open source, cross platform</a:t>
            </a:r>
          </a:p>
          <a:p>
            <a:r>
              <a:rPr lang="en-US" sz="3200" dirty="0">
                <a:gradFill>
                  <a:gsLst>
                    <a:gs pos="2917">
                      <a:schemeClr val="tx1"/>
                    </a:gs>
                    <a:gs pos="100000">
                      <a:schemeClr val="tx1"/>
                    </a:gs>
                  </a:gsLst>
                  <a:lin ang="0" scaled="0"/>
                </a:gradFill>
              </a:rPr>
              <a:t>Reduced disk footprint: 55MB total</a:t>
            </a:r>
          </a:p>
          <a:p>
            <a:pPr lvl="1"/>
            <a:r>
              <a:rPr lang="en-US" sz="1800" dirty="0">
                <a:gradFill>
                  <a:gsLst>
                    <a:gs pos="2917">
                      <a:schemeClr val="tx1"/>
                    </a:gs>
                    <a:gs pos="100000">
                      <a:schemeClr val="tx1"/>
                    </a:gs>
                  </a:gsLst>
                  <a:lin ang="0" scaled="0"/>
                </a:gradFill>
              </a:rPr>
              <a:t>CoreCLR (45MB) + PowerShell (8MB) + Modules (2MB)</a:t>
            </a:r>
          </a:p>
          <a:p>
            <a:r>
              <a:rPr lang="en-US" sz="3200" dirty="0">
                <a:gradFill>
                  <a:gsLst>
                    <a:gs pos="2917">
                      <a:schemeClr val="tx1"/>
                    </a:gs>
                    <a:gs pos="100000">
                      <a:schemeClr val="tx1"/>
                    </a:gs>
                  </a:gsLst>
                  <a:lin ang="0" scaled="0"/>
                </a:gradFill>
              </a:rPr>
              <a:t>Full language, subset of features, most cmdlets</a:t>
            </a:r>
          </a:p>
          <a:p>
            <a:r>
              <a:rPr lang="en-US" sz="3200" dirty="0">
                <a:gradFill>
                  <a:gsLst>
                    <a:gs pos="2917">
                      <a:schemeClr val="tx1"/>
                    </a:gs>
                    <a:gs pos="100000">
                      <a:schemeClr val="tx1"/>
                    </a:gs>
                  </a:gsLst>
                  <a:lin ang="0" scaled="0"/>
                </a:gradFill>
              </a:rPr>
              <a:t>PowerShell remoting (server-side only)</a:t>
            </a:r>
          </a:p>
          <a:p>
            <a:pPr marL="228600" lvl="1" indent="-228600">
              <a:buFont typeface="Arial" panose="020B0604020202020204" pitchFamily="34" charset="0"/>
              <a:buChar char="•"/>
            </a:pPr>
            <a:r>
              <a:rPr lang="en-US" sz="1800" dirty="0">
                <a:gradFill>
                  <a:gsLst>
                    <a:gs pos="2917">
                      <a:schemeClr val="tx1"/>
                    </a:gs>
                    <a:gs pos="100000">
                      <a:schemeClr val="tx1"/>
                    </a:gs>
                  </a:gsLst>
                  <a:lin ang="0" scaled="0"/>
                </a:gradFill>
              </a:rPr>
              <a:t>Backwards compatible with existing PowerShell remoting clients to PS 2.0</a:t>
            </a:r>
          </a:p>
          <a:p>
            <a:pPr marL="228600" lvl="1" indent="-228600">
              <a:buFont typeface="Arial" panose="020B0604020202020204" pitchFamily="34" charset="0"/>
              <a:buChar char="•"/>
            </a:pPr>
            <a:r>
              <a:rPr lang="en-US" sz="1800" dirty="0">
                <a:gradFill>
                  <a:gsLst>
                    <a:gs pos="2917">
                      <a:schemeClr val="tx1"/>
                    </a:gs>
                    <a:gs pos="100000">
                      <a:schemeClr val="tx1"/>
                    </a:gs>
                  </a:gsLst>
                  <a:lin ang="0" scaled="0"/>
                </a:gradFill>
              </a:rPr>
              <a:t>File transfer over PowerShell remoting</a:t>
            </a:r>
          </a:p>
          <a:p>
            <a:pPr marL="228600" lvl="1" indent="-228600">
              <a:buFont typeface="Arial" panose="020B0604020202020204" pitchFamily="34" charset="0"/>
              <a:buChar char="•"/>
            </a:pPr>
            <a:r>
              <a:rPr lang="en-US" sz="1800" dirty="0">
                <a:gradFill>
                  <a:gsLst>
                    <a:gs pos="2917">
                      <a:schemeClr val="tx1"/>
                    </a:gs>
                    <a:gs pos="100000">
                      <a:schemeClr val="tx1"/>
                    </a:gs>
                  </a:gsLst>
                  <a:lin ang="0" scaled="0"/>
                </a:gradFill>
              </a:rPr>
              <a:t>Remote script authoring &amp; debugging in ISE</a:t>
            </a:r>
          </a:p>
          <a:p>
            <a:r>
              <a:rPr lang="en-US" sz="3200" dirty="0">
                <a:gradFill>
                  <a:gsLst>
                    <a:gs pos="2917">
                      <a:schemeClr val="tx1"/>
                    </a:gs>
                    <a:gs pos="100000">
                      <a:schemeClr val="tx1"/>
                    </a:gs>
                  </a:gsLst>
                  <a:lin ang="0" scaled="0"/>
                </a:gradFill>
              </a:rPr>
              <a:t>Cmdlets for managing Nano Server components</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89056" y="2530300"/>
            <a:ext cx="2058708" cy="4465814"/>
          </a:xfrm>
          <a:prstGeom prst="rect">
            <a:avLst/>
          </a:prstGeom>
        </p:spPr>
      </p:pic>
      <p:grpSp>
        <p:nvGrpSpPr>
          <p:cNvPr id="14" name="Group 13"/>
          <p:cNvGrpSpPr/>
          <p:nvPr/>
        </p:nvGrpSpPr>
        <p:grpSpPr>
          <a:xfrm>
            <a:off x="441843" y="1303766"/>
            <a:ext cx="437141" cy="434418"/>
            <a:chOff x="441844" y="1334246"/>
            <a:chExt cx="437141" cy="434418"/>
          </a:xfrm>
        </p:grpSpPr>
        <p:sp>
          <p:nvSpPr>
            <p:cNvPr id="12"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3" name="Oval 12"/>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5" name="Group 14"/>
          <p:cNvGrpSpPr/>
          <p:nvPr/>
        </p:nvGrpSpPr>
        <p:grpSpPr>
          <a:xfrm>
            <a:off x="441843" y="2118755"/>
            <a:ext cx="437141" cy="434418"/>
            <a:chOff x="441844" y="1334246"/>
            <a:chExt cx="437141" cy="434418"/>
          </a:xfrm>
        </p:grpSpPr>
        <p:sp>
          <p:nvSpPr>
            <p:cNvPr id="16"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7" name="Oval 16"/>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8" name="Group 17"/>
          <p:cNvGrpSpPr/>
          <p:nvPr/>
        </p:nvGrpSpPr>
        <p:grpSpPr>
          <a:xfrm>
            <a:off x="441843" y="2979464"/>
            <a:ext cx="437141" cy="434418"/>
            <a:chOff x="441844" y="1334246"/>
            <a:chExt cx="437141" cy="434418"/>
          </a:xfrm>
        </p:grpSpPr>
        <p:sp>
          <p:nvSpPr>
            <p:cNvPr id="19"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0" name="Oval 19"/>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21" name="Group 20"/>
          <p:cNvGrpSpPr/>
          <p:nvPr/>
        </p:nvGrpSpPr>
        <p:grpSpPr>
          <a:xfrm>
            <a:off x="441843" y="3501044"/>
            <a:ext cx="437141" cy="434418"/>
            <a:chOff x="441844" y="1334246"/>
            <a:chExt cx="437141" cy="434418"/>
          </a:xfrm>
        </p:grpSpPr>
        <p:sp>
          <p:nvSpPr>
            <p:cNvPr id="22"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3" name="Oval 22"/>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24" name="Group 23"/>
          <p:cNvGrpSpPr/>
          <p:nvPr/>
        </p:nvGrpSpPr>
        <p:grpSpPr>
          <a:xfrm>
            <a:off x="441843" y="4938188"/>
            <a:ext cx="437141" cy="434418"/>
            <a:chOff x="441844" y="1334246"/>
            <a:chExt cx="437141" cy="434418"/>
          </a:xfrm>
        </p:grpSpPr>
        <p:sp>
          <p:nvSpPr>
            <p:cNvPr id="25"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6" name="Oval 25"/>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626068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 calcmode="lin" valueType="num">
                                      <p:cBhvr additive="base">
                                        <p:cTn id="21"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decel="100000" fill="hold" grpId="0"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 calcmode="lin" valueType="num">
                                      <p:cBhvr additive="base">
                                        <p:cTn id="3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ppt_x"/>
                                          </p:val>
                                        </p:tav>
                                        <p:tav tm="100000">
                                          <p:val>
                                            <p:strVal val="#ppt_x"/>
                                          </p:val>
                                        </p:tav>
                                      </p:tavLst>
                                    </p:anim>
                                    <p:anim calcmode="lin" valueType="num">
                                      <p:cBhvr additive="base">
                                        <p:cTn id="4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decel="100000" fill="hold" grpId="0" nodeType="clickEffect">
                                  <p:stCondLst>
                                    <p:cond delay="0"/>
                                  </p:stCondLst>
                                  <p:childTnLst>
                                    <p:set>
                                      <p:cBhvr>
                                        <p:cTn id="44" dur="1" fill="hold">
                                          <p:stCondLst>
                                            <p:cond delay="0"/>
                                          </p:stCondLst>
                                        </p:cTn>
                                        <p:tgtEl>
                                          <p:spTgt spid="2">
                                            <p:txEl>
                                              <p:pRg st="5" end="5"/>
                                            </p:txEl>
                                          </p:spTgt>
                                        </p:tgtEl>
                                        <p:attrNameLst>
                                          <p:attrName>style.visibility</p:attrName>
                                        </p:attrNameLst>
                                      </p:cBhvr>
                                      <p:to>
                                        <p:strVal val="visible"/>
                                      </p:to>
                                    </p:set>
                                    <p:anim calcmode="lin" valueType="num">
                                      <p:cBhvr additive="base">
                                        <p:cTn id="45"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 calcmode="lin" valueType="num">
                                      <p:cBhvr additive="base">
                                        <p:cTn id="49"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
                                            <p:txEl>
                                              <p:pRg st="6" end="6"/>
                                            </p:txEl>
                                          </p:spTgt>
                                        </p:tgtEl>
                                        <p:attrNameLst>
                                          <p:attrName>ppt_y</p:attrName>
                                        </p:attrNameLst>
                                      </p:cBhvr>
                                      <p:tavLst>
                                        <p:tav tm="0">
                                          <p:val>
                                            <p:strVal val="1+#ppt_h/2"/>
                                          </p:val>
                                        </p:tav>
                                        <p:tav tm="100000">
                                          <p:val>
                                            <p:strVal val="#ppt_y"/>
                                          </p:val>
                                        </p:tav>
                                      </p:tavLst>
                                    </p:anim>
                                  </p:childTnLst>
                                </p:cTn>
                              </p:par>
                              <p:par>
                                <p:cTn id="51" presetID="2" presetClass="entr" presetSubtype="4" decel="100000" fill="hold" nodeType="with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additive="base">
                                        <p:cTn id="53" dur="500" fill="hold"/>
                                        <p:tgtEl>
                                          <p:spTgt spid="21"/>
                                        </p:tgtEl>
                                        <p:attrNameLst>
                                          <p:attrName>ppt_x</p:attrName>
                                        </p:attrNameLst>
                                      </p:cBhvr>
                                      <p:tavLst>
                                        <p:tav tm="0">
                                          <p:val>
                                            <p:strVal val="#ppt_x"/>
                                          </p:val>
                                        </p:tav>
                                        <p:tav tm="100000">
                                          <p:val>
                                            <p:strVal val="#ppt_x"/>
                                          </p:val>
                                        </p:tav>
                                      </p:tavLst>
                                    </p:anim>
                                    <p:anim calcmode="lin" valueType="num">
                                      <p:cBhvr additive="base">
                                        <p:cTn id="54" dur="500" fill="hold"/>
                                        <p:tgtEl>
                                          <p:spTgt spid="21"/>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0"/>
                                  </p:stCondLst>
                                  <p:childTnLst>
                                    <p:set>
                                      <p:cBhvr>
                                        <p:cTn id="56" dur="1" fill="hold">
                                          <p:stCondLst>
                                            <p:cond delay="0"/>
                                          </p:stCondLst>
                                        </p:cTn>
                                        <p:tgtEl>
                                          <p:spTgt spid="2">
                                            <p:txEl>
                                              <p:pRg st="7" end="7"/>
                                            </p:txEl>
                                          </p:spTgt>
                                        </p:tgtEl>
                                        <p:attrNameLst>
                                          <p:attrName>style.visibility</p:attrName>
                                        </p:attrNameLst>
                                      </p:cBhvr>
                                      <p:to>
                                        <p:strVal val="visible"/>
                                      </p:to>
                                    </p:set>
                                    <p:anim calcmode="lin" valueType="num">
                                      <p:cBhvr additive="base">
                                        <p:cTn id="57"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
                                            <p:txEl>
                                              <p:pRg st="7" end="7"/>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grpId="0" nodeType="withEffect">
                                  <p:stCondLst>
                                    <p:cond delay="0"/>
                                  </p:stCondLst>
                                  <p:childTnLst>
                                    <p:set>
                                      <p:cBhvr>
                                        <p:cTn id="60" dur="1" fill="hold">
                                          <p:stCondLst>
                                            <p:cond delay="0"/>
                                          </p:stCondLst>
                                        </p:cTn>
                                        <p:tgtEl>
                                          <p:spTgt spid="2">
                                            <p:txEl>
                                              <p:pRg st="8" end="8"/>
                                            </p:txEl>
                                          </p:spTgt>
                                        </p:tgtEl>
                                        <p:attrNameLst>
                                          <p:attrName>style.visibility</p:attrName>
                                        </p:attrNameLst>
                                      </p:cBhvr>
                                      <p:to>
                                        <p:strVal val="visible"/>
                                      </p:to>
                                    </p:set>
                                    <p:anim calcmode="lin" valueType="num">
                                      <p:cBhvr additive="base">
                                        <p:cTn id="6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decel="100000" fill="hold" grpId="0" nodeType="clickEffect">
                                  <p:stCondLst>
                                    <p:cond delay="0"/>
                                  </p:stCondLst>
                                  <p:childTnLst>
                                    <p:set>
                                      <p:cBhvr>
                                        <p:cTn id="66" dur="1" fill="hold">
                                          <p:stCondLst>
                                            <p:cond delay="0"/>
                                          </p:stCondLst>
                                        </p:cTn>
                                        <p:tgtEl>
                                          <p:spTgt spid="2">
                                            <p:txEl>
                                              <p:pRg st="9" end="9"/>
                                            </p:txEl>
                                          </p:spTgt>
                                        </p:tgtEl>
                                        <p:attrNameLst>
                                          <p:attrName>style.visibility</p:attrName>
                                        </p:attrNameLst>
                                      </p:cBhvr>
                                      <p:to>
                                        <p:strVal val="visible"/>
                                      </p:to>
                                    </p:set>
                                    <p:anim calcmode="lin" valueType="num">
                                      <p:cBhvr additive="base">
                                        <p:cTn id="67"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9" end="9"/>
                                            </p:txEl>
                                          </p:spTgt>
                                        </p:tgtEl>
                                        <p:attrNameLst>
                                          <p:attrName>ppt_y</p:attrName>
                                        </p:attrNameLst>
                                      </p:cBhvr>
                                      <p:tavLst>
                                        <p:tav tm="0">
                                          <p:val>
                                            <p:strVal val="1+#ppt_h/2"/>
                                          </p:val>
                                        </p:tav>
                                        <p:tav tm="100000">
                                          <p:val>
                                            <p:strVal val="#ppt_y"/>
                                          </p:val>
                                        </p:tav>
                                      </p:tavLst>
                                    </p:anim>
                                  </p:childTnLst>
                                </p:cTn>
                              </p:par>
                              <p:par>
                                <p:cTn id="69" presetID="2" presetClass="entr" presetSubtype="4" decel="100000" fill="hold" nodeType="with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ppt_x"/>
                                          </p:val>
                                        </p:tav>
                                        <p:tav tm="100000">
                                          <p:val>
                                            <p:strVal val="#ppt_x"/>
                                          </p:val>
                                        </p:tav>
                                      </p:tavLst>
                                    </p:anim>
                                    <p:anim calcmode="lin" valueType="num">
                                      <p:cBhvr additive="base">
                                        <p:cTn id="7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Setup and Boot Event Collection</a:t>
            </a:r>
          </a:p>
        </p:txBody>
      </p:sp>
      <p:sp>
        <p:nvSpPr>
          <p:cNvPr id="2" name="Text Placeholder 1"/>
          <p:cNvSpPr>
            <a:spLocks noGrp="1"/>
          </p:cNvSpPr>
          <p:nvPr>
            <p:ph type="body" sz="quarter" idx="4294967295"/>
          </p:nvPr>
        </p:nvSpPr>
        <p:spPr>
          <a:xfrm>
            <a:off x="274638" y="1009650"/>
            <a:ext cx="11884025" cy="752475"/>
          </a:xfrm>
        </p:spPr>
        <p:txBody>
          <a:bodyPr/>
          <a:lstStyle/>
          <a:p>
            <a:pPr marL="0" indent="0">
              <a:buNone/>
            </a:pPr>
            <a:r>
              <a:rPr lang="en-US" dirty="0"/>
              <a:t>Broader environment visibility</a:t>
            </a:r>
          </a:p>
        </p:txBody>
      </p:sp>
      <p:grpSp>
        <p:nvGrpSpPr>
          <p:cNvPr id="161" name="Group 160"/>
          <p:cNvGrpSpPr/>
          <p:nvPr/>
        </p:nvGrpSpPr>
        <p:grpSpPr>
          <a:xfrm>
            <a:off x="469192" y="5023113"/>
            <a:ext cx="1554039" cy="1554039"/>
            <a:chOff x="349202" y="5023113"/>
            <a:chExt cx="1554039" cy="1554039"/>
          </a:xfrm>
        </p:grpSpPr>
        <p:sp>
          <p:nvSpPr>
            <p:cNvPr id="9" name="Rectangle 8"/>
            <p:cNvSpPr/>
            <p:nvPr/>
          </p:nvSpPr>
          <p:spPr bwMode="auto">
            <a:xfrm>
              <a:off x="349202" y="5023113"/>
              <a:ext cx="1554039" cy="1554039"/>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b" anchorCtr="0" compatLnSpc="1">
              <a:prstTxWarp prst="textNoShape">
                <a:avLst/>
              </a:prstTxWarp>
            </a:bodyPr>
            <a:lstStyle/>
            <a:p>
              <a:pPr algn="ctr" defTabSz="931932" fontAlgn="base">
                <a:lnSpc>
                  <a:spcPct val="90000"/>
                </a:lnSpc>
                <a:spcBef>
                  <a:spcPct val="0"/>
                </a:spcBef>
                <a:spcAft>
                  <a:spcPct val="0"/>
                </a:spcAft>
              </a:pPr>
              <a:r>
                <a:rPr lang="en-US" sz="1400" dirty="0">
                  <a:gradFill>
                    <a:gsLst>
                      <a:gs pos="2917">
                        <a:schemeClr val="bg1"/>
                      </a:gs>
                      <a:gs pos="100000">
                        <a:schemeClr val="bg1"/>
                      </a:gs>
                    </a:gsLst>
                    <a:lin ang="0" scaled="0"/>
                  </a:gradFill>
                  <a:latin typeface="Segoe UI"/>
                </a:rPr>
                <a:t>Lower MTTR</a:t>
              </a:r>
              <a:endParaRPr lang="en-US" sz="1400" spc="-51" dirty="0">
                <a:gradFill>
                  <a:gsLst>
                    <a:gs pos="2917">
                      <a:schemeClr val="bg1"/>
                    </a:gs>
                    <a:gs pos="100000">
                      <a:schemeClr val="bg1"/>
                    </a:gs>
                  </a:gsLst>
                  <a:lin ang="0" scaled="0"/>
                </a:gradFill>
                <a:latin typeface="Segoe UI"/>
              </a:endParaRPr>
            </a:p>
          </p:txBody>
        </p:sp>
        <p:pic>
          <p:nvPicPr>
            <p:cNvPr id="10" name="Picture 9"/>
            <p:cNvPicPr>
              <a:picLocks noChangeAspect="1" noChangeArrowheads="1"/>
            </p:cNvPicPr>
            <p:nvPr/>
          </p:nvPicPr>
          <p:blipFill>
            <a:blip r:embed="rId3" cstate="email">
              <a:biLevel thresh="50000"/>
              <a:extLst>
                <a:ext uri="{28A0092B-C50C-407E-A947-70E740481C1C}">
                  <a14:useLocalDpi xmlns:a14="http://schemas.microsoft.com/office/drawing/2010/main"/>
                </a:ext>
              </a:extLst>
            </a:blip>
            <a:srcRect/>
            <a:stretch>
              <a:fillRect/>
            </a:stretch>
          </p:blipFill>
          <p:spPr bwMode="auto">
            <a:xfrm>
              <a:off x="851565" y="5272833"/>
              <a:ext cx="549312" cy="741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1" name="TextBox 10"/>
          <p:cNvSpPr txBox="1"/>
          <p:nvPr/>
        </p:nvSpPr>
        <p:spPr>
          <a:xfrm>
            <a:off x="2140189" y="1719170"/>
            <a:ext cx="5497577" cy="1548044"/>
          </a:xfrm>
          <a:prstGeom prst="rect">
            <a:avLst/>
          </a:prstGeom>
          <a:solidFill>
            <a:schemeClr val="bg1">
              <a:lumMod val="85000"/>
            </a:schemeClr>
          </a:solidFill>
        </p:spPr>
        <p:txBody>
          <a:bodyPr wrap="square" lIns="182854" tIns="146283" rIns="182854" bIns="146283" rtlCol="0" anchor="t">
            <a:noAutofit/>
          </a:bodyPr>
          <a:lstStyle/>
          <a:p>
            <a:pPr defTabSz="932563">
              <a:lnSpc>
                <a:spcPct val="90000"/>
              </a:lnSpc>
              <a:spcAft>
                <a:spcPts val="600"/>
              </a:spcAft>
            </a:pPr>
            <a:r>
              <a:rPr lang="en-US" sz="1600" dirty="0">
                <a:solidFill>
                  <a:schemeClr val="tx1">
                    <a:lumMod val="50000"/>
                  </a:schemeClr>
                </a:solidFill>
                <a:latin typeface="Segoe UI"/>
              </a:rPr>
              <a:t>Remotely view debug errors, events from your deployment process, boot loader, OS, and services</a:t>
            </a:r>
          </a:p>
          <a:p>
            <a:pPr defTabSz="932563">
              <a:lnSpc>
                <a:spcPct val="90000"/>
              </a:lnSpc>
              <a:spcAft>
                <a:spcPts val="600"/>
              </a:spcAft>
            </a:pPr>
            <a:endParaRPr lang="en-US" sz="1600" dirty="0">
              <a:solidFill>
                <a:schemeClr val="tx1">
                  <a:lumMod val="50000"/>
                </a:schemeClr>
              </a:solidFill>
              <a:latin typeface="Segoe UI"/>
            </a:endParaRPr>
          </a:p>
          <a:p>
            <a:pPr defTabSz="932563">
              <a:lnSpc>
                <a:spcPct val="90000"/>
              </a:lnSpc>
              <a:spcAft>
                <a:spcPts val="600"/>
              </a:spcAft>
            </a:pPr>
            <a:r>
              <a:rPr lang="en-US" sz="1600" dirty="0">
                <a:solidFill>
                  <a:schemeClr val="tx1">
                    <a:lumMod val="50000"/>
                  </a:schemeClr>
                </a:solidFill>
                <a:latin typeface="Segoe UI"/>
              </a:rPr>
              <a:t>Troubleshoot issues without requiring physical access</a:t>
            </a:r>
          </a:p>
        </p:txBody>
      </p:sp>
      <p:sp>
        <p:nvSpPr>
          <p:cNvPr id="12" name="TextBox 11"/>
          <p:cNvSpPr txBox="1"/>
          <p:nvPr/>
        </p:nvSpPr>
        <p:spPr>
          <a:xfrm>
            <a:off x="2140189" y="3371141"/>
            <a:ext cx="5497577" cy="1554039"/>
          </a:xfrm>
          <a:prstGeom prst="rect">
            <a:avLst/>
          </a:prstGeom>
          <a:solidFill>
            <a:schemeClr val="tx1">
              <a:lumMod val="20000"/>
              <a:lumOff val="80000"/>
            </a:schemeClr>
          </a:solidFill>
        </p:spPr>
        <p:txBody>
          <a:bodyPr wrap="square" lIns="182854" tIns="146283" rIns="182854" bIns="146283" rtlCol="0" anchor="t">
            <a:noAutofit/>
          </a:bodyPr>
          <a:lstStyle/>
          <a:p>
            <a:pPr defTabSz="932563">
              <a:lnSpc>
                <a:spcPct val="90000"/>
              </a:lnSpc>
              <a:spcAft>
                <a:spcPts val="600"/>
              </a:spcAft>
            </a:pPr>
            <a:r>
              <a:rPr lang="en-US" sz="1600" dirty="0">
                <a:solidFill>
                  <a:schemeClr val="tx1">
                    <a:lumMod val="50000"/>
                  </a:schemeClr>
                </a:solidFill>
                <a:latin typeface="Segoe UI"/>
              </a:rPr>
              <a:t>Works on both physical and virtual machines</a:t>
            </a:r>
          </a:p>
          <a:p>
            <a:pPr defTabSz="932563">
              <a:lnSpc>
                <a:spcPct val="90000"/>
              </a:lnSpc>
              <a:spcAft>
                <a:spcPts val="600"/>
              </a:spcAft>
            </a:pPr>
            <a:endParaRPr lang="en-US" sz="1600" dirty="0">
              <a:solidFill>
                <a:schemeClr val="tx1">
                  <a:lumMod val="50000"/>
                </a:schemeClr>
              </a:solidFill>
              <a:latin typeface="Segoe UI"/>
            </a:endParaRPr>
          </a:p>
          <a:p>
            <a:pPr defTabSz="932563">
              <a:lnSpc>
                <a:spcPct val="90000"/>
              </a:lnSpc>
              <a:spcAft>
                <a:spcPts val="600"/>
              </a:spcAft>
            </a:pPr>
            <a:r>
              <a:rPr lang="en-US" sz="1600" dirty="0">
                <a:solidFill>
                  <a:schemeClr val="tx1">
                    <a:lumMod val="50000"/>
                  </a:schemeClr>
                </a:solidFill>
                <a:latin typeface="Segoe UI"/>
              </a:rPr>
              <a:t>Requires little additional infrastructure and can be set up using PowerShell or an unattend file</a:t>
            </a:r>
          </a:p>
        </p:txBody>
      </p:sp>
      <p:sp>
        <p:nvSpPr>
          <p:cNvPr id="13" name="TextBox 12"/>
          <p:cNvSpPr txBox="1"/>
          <p:nvPr/>
        </p:nvSpPr>
        <p:spPr>
          <a:xfrm>
            <a:off x="2138586" y="5023113"/>
            <a:ext cx="5499180" cy="1554038"/>
          </a:xfrm>
          <a:prstGeom prst="rect">
            <a:avLst/>
          </a:prstGeom>
          <a:solidFill>
            <a:schemeClr val="bg1">
              <a:lumMod val="85000"/>
            </a:schemeClr>
          </a:solidFill>
        </p:spPr>
        <p:txBody>
          <a:bodyPr wrap="square" lIns="182854" tIns="146283" rIns="182854" bIns="146283" rtlCol="0" anchor="t">
            <a:noAutofit/>
          </a:bodyPr>
          <a:lstStyle/>
          <a:p>
            <a:pPr defTabSz="932563">
              <a:lnSpc>
                <a:spcPct val="90000"/>
              </a:lnSpc>
              <a:spcAft>
                <a:spcPts val="600"/>
              </a:spcAft>
            </a:pPr>
            <a:r>
              <a:rPr lang="en-US" sz="1600" dirty="0">
                <a:solidFill>
                  <a:schemeClr val="tx1">
                    <a:lumMod val="50000"/>
                  </a:schemeClr>
                </a:solidFill>
                <a:latin typeface="Segoe UI"/>
              </a:rPr>
              <a:t>Access to data is real-time and can be correlated with other diagnostic data to identify problems faster</a:t>
            </a:r>
          </a:p>
        </p:txBody>
      </p:sp>
      <p:sp>
        <p:nvSpPr>
          <p:cNvPr id="14" name="Rectangle 13"/>
          <p:cNvSpPr/>
          <p:nvPr/>
        </p:nvSpPr>
        <p:spPr bwMode="auto">
          <a:xfrm>
            <a:off x="7763128" y="1718559"/>
            <a:ext cx="2157898" cy="1072878"/>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t" anchorCtr="0" compatLnSpc="1">
            <a:prstTxWarp prst="textNoShape">
              <a:avLst/>
            </a:prstTxWarp>
          </a:bodyPr>
          <a:lstStyle/>
          <a:p>
            <a:pPr algn="ctr" defTabSz="932219" fontAlgn="base">
              <a:spcBef>
                <a:spcPct val="0"/>
              </a:spcBef>
              <a:spcAft>
                <a:spcPct val="0"/>
              </a:spcAft>
            </a:pPr>
            <a:r>
              <a:rPr lang="en-US" sz="1599" dirty="0">
                <a:gradFill>
                  <a:gsLst>
                    <a:gs pos="2917">
                      <a:schemeClr val="bg1"/>
                    </a:gs>
                    <a:gs pos="100000">
                      <a:schemeClr val="bg1"/>
                    </a:gs>
                  </a:gsLst>
                  <a:lin ang="5400000" scaled="0"/>
                </a:gradFill>
                <a:latin typeface="Segoe UI"/>
              </a:rPr>
              <a:t>Physical machines</a:t>
            </a:r>
          </a:p>
        </p:txBody>
      </p:sp>
      <p:sp>
        <p:nvSpPr>
          <p:cNvPr id="15" name="Rectangle 14"/>
          <p:cNvSpPr/>
          <p:nvPr/>
        </p:nvSpPr>
        <p:spPr bwMode="auto">
          <a:xfrm>
            <a:off x="9973460" y="1718559"/>
            <a:ext cx="2157898" cy="1072878"/>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t" anchorCtr="0" compatLnSpc="1">
            <a:prstTxWarp prst="textNoShape">
              <a:avLst/>
            </a:prstTxWarp>
          </a:bodyPr>
          <a:lstStyle/>
          <a:p>
            <a:pPr algn="ctr" defTabSz="932219" fontAlgn="base">
              <a:spcBef>
                <a:spcPct val="0"/>
              </a:spcBef>
              <a:spcAft>
                <a:spcPct val="0"/>
              </a:spcAft>
            </a:pPr>
            <a:r>
              <a:rPr lang="en-US" sz="1599" dirty="0">
                <a:gradFill>
                  <a:gsLst>
                    <a:gs pos="2917">
                      <a:schemeClr val="bg1"/>
                    </a:gs>
                    <a:gs pos="100000">
                      <a:schemeClr val="bg1"/>
                    </a:gs>
                  </a:gsLst>
                  <a:lin ang="5400000" scaled="0"/>
                </a:gradFill>
                <a:latin typeface="Segoe UI"/>
              </a:rPr>
              <a:t>Virtual machines</a:t>
            </a:r>
          </a:p>
        </p:txBody>
      </p:sp>
      <p:sp>
        <p:nvSpPr>
          <p:cNvPr id="214" name="Rectangle 213"/>
          <p:cNvSpPr/>
          <p:nvPr/>
        </p:nvSpPr>
        <p:spPr bwMode="auto">
          <a:xfrm>
            <a:off x="7763128" y="3725830"/>
            <a:ext cx="4368230" cy="1547003"/>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t" anchorCtr="0" compatLnSpc="1">
            <a:prstTxWarp prst="textNoShape">
              <a:avLst/>
            </a:prstTxWarp>
          </a:bodyPr>
          <a:lstStyle/>
          <a:p>
            <a:pPr algn="ctr" defTabSz="932219" fontAlgn="base">
              <a:spcBef>
                <a:spcPct val="0"/>
              </a:spcBef>
              <a:spcAft>
                <a:spcPct val="0"/>
              </a:spcAft>
            </a:pPr>
            <a:r>
              <a:rPr lang="en-US" sz="1599" dirty="0">
                <a:gradFill>
                  <a:gsLst>
                    <a:gs pos="2917">
                      <a:schemeClr val="bg1"/>
                    </a:gs>
                    <a:gs pos="100000">
                      <a:schemeClr val="bg1"/>
                    </a:gs>
                  </a:gsLst>
                  <a:lin ang="5400000" scaled="0"/>
                </a:gradFill>
                <a:latin typeface="Segoe UI"/>
              </a:rPr>
              <a:t>ETW Collector</a:t>
            </a:r>
          </a:p>
        </p:txBody>
      </p:sp>
      <p:grpSp>
        <p:nvGrpSpPr>
          <p:cNvPr id="210" name="Group 209"/>
          <p:cNvGrpSpPr/>
          <p:nvPr/>
        </p:nvGrpSpPr>
        <p:grpSpPr bwMode="black">
          <a:xfrm>
            <a:off x="8517411" y="4205810"/>
            <a:ext cx="721129" cy="586670"/>
            <a:chOff x="5184775" y="225425"/>
            <a:chExt cx="1500188" cy="1220788"/>
          </a:xfrm>
          <a:solidFill>
            <a:schemeClr val="bg1"/>
          </a:solidFill>
        </p:grpSpPr>
        <p:sp>
          <p:nvSpPr>
            <p:cNvPr id="211" name="Freeform 86"/>
            <p:cNvSpPr>
              <a:spLocks noEditPoints="1"/>
            </p:cNvSpPr>
            <p:nvPr/>
          </p:nvSpPr>
          <p:spPr bwMode="black">
            <a:xfrm>
              <a:off x="5184775" y="344488"/>
              <a:ext cx="1095375" cy="1101725"/>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endParaRPr lang="en-US" sz="1599">
                <a:solidFill>
                  <a:srgbClr val="442359"/>
                </a:solidFill>
                <a:latin typeface="Segoe UI"/>
              </a:endParaRPr>
            </a:p>
          </p:txBody>
        </p:sp>
        <p:sp>
          <p:nvSpPr>
            <p:cNvPr id="212" name="Oval 87"/>
            <p:cNvSpPr>
              <a:spLocks noChangeArrowheads="1"/>
            </p:cNvSpPr>
            <p:nvPr/>
          </p:nvSpPr>
          <p:spPr bwMode="black">
            <a:xfrm>
              <a:off x="5630863" y="812800"/>
              <a:ext cx="203200" cy="203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endParaRPr lang="en-US" sz="1599">
                <a:solidFill>
                  <a:srgbClr val="442359"/>
                </a:solidFill>
                <a:latin typeface="Segoe UI"/>
              </a:endParaRPr>
            </a:p>
          </p:txBody>
        </p:sp>
        <p:sp>
          <p:nvSpPr>
            <p:cNvPr id="213" name="Freeform 88"/>
            <p:cNvSpPr>
              <a:spLocks noEditPoints="1"/>
            </p:cNvSpPr>
            <p:nvPr/>
          </p:nvSpPr>
          <p:spPr bwMode="black">
            <a:xfrm>
              <a:off x="6129338" y="225425"/>
              <a:ext cx="555625" cy="59848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endParaRPr lang="en-US" sz="1599">
                <a:solidFill>
                  <a:srgbClr val="442359"/>
                </a:solidFill>
                <a:latin typeface="Segoe UI"/>
              </a:endParaRPr>
            </a:p>
          </p:txBody>
        </p:sp>
      </p:grpSp>
      <p:sp>
        <p:nvSpPr>
          <p:cNvPr id="224" name="Right Arrow 223"/>
          <p:cNvSpPr/>
          <p:nvPr/>
        </p:nvSpPr>
        <p:spPr bwMode="auto">
          <a:xfrm>
            <a:off x="9707391" y="4425786"/>
            <a:ext cx="608064" cy="203935"/>
          </a:xfrm>
          <a:prstGeom prst="rightArrow">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19" fontAlgn="base">
              <a:spcBef>
                <a:spcPct val="0"/>
              </a:spcBef>
              <a:spcAft>
                <a:spcPct val="0"/>
              </a:spcAft>
            </a:pPr>
            <a:endParaRPr lang="en-US" sz="2000" dirty="0">
              <a:gradFill>
                <a:gsLst>
                  <a:gs pos="16814">
                    <a:srgbClr val="FFFFFF"/>
                  </a:gs>
                  <a:gs pos="46000">
                    <a:srgbClr val="FFFFFF"/>
                  </a:gs>
                </a:gsLst>
                <a:lin ang="5400000" scaled="0"/>
              </a:gradFill>
              <a:latin typeface="Segoe UI"/>
            </a:endParaRPr>
          </a:p>
        </p:txBody>
      </p:sp>
      <p:sp>
        <p:nvSpPr>
          <p:cNvPr id="225" name="TextBox 224"/>
          <p:cNvSpPr txBox="1"/>
          <p:nvPr/>
        </p:nvSpPr>
        <p:spPr>
          <a:xfrm>
            <a:off x="10666641" y="4792479"/>
            <a:ext cx="779747" cy="447752"/>
          </a:xfrm>
          <a:prstGeom prst="rect">
            <a:avLst/>
          </a:prstGeom>
          <a:noFill/>
        </p:spPr>
        <p:txBody>
          <a:bodyPr wrap="none" lIns="0" tIns="0" rIns="0" bIns="0" rtlCol="0" anchor="ctr">
            <a:noAutofit/>
          </a:bodyPr>
          <a:lstStyle/>
          <a:p>
            <a:pPr algn="ctr" defTabSz="932563" fontAlgn="base">
              <a:lnSpc>
                <a:spcPct val="90000"/>
              </a:lnSpc>
              <a:spcBef>
                <a:spcPct val="0"/>
              </a:spcBef>
              <a:spcAft>
                <a:spcPts val="600"/>
              </a:spcAft>
            </a:pPr>
            <a:r>
              <a:rPr lang="en-US" sz="1199" dirty="0">
                <a:gradFill>
                  <a:gsLst>
                    <a:gs pos="2917">
                      <a:schemeClr val="bg1"/>
                    </a:gs>
                    <a:gs pos="100000">
                      <a:schemeClr val="bg1"/>
                    </a:gs>
                  </a:gsLst>
                  <a:lin ang="5400000" scaled="0"/>
                </a:gradFill>
                <a:latin typeface="Segoe UI"/>
              </a:rPr>
              <a:t>ETL Files</a:t>
            </a:r>
          </a:p>
        </p:txBody>
      </p:sp>
      <p:sp>
        <p:nvSpPr>
          <p:cNvPr id="226" name="TextBox 225"/>
          <p:cNvSpPr txBox="1"/>
          <p:nvPr/>
        </p:nvSpPr>
        <p:spPr>
          <a:xfrm>
            <a:off x="8447961" y="4790567"/>
            <a:ext cx="779747" cy="447752"/>
          </a:xfrm>
          <a:prstGeom prst="rect">
            <a:avLst/>
          </a:prstGeom>
          <a:noFill/>
        </p:spPr>
        <p:txBody>
          <a:bodyPr wrap="none" lIns="0" tIns="0" rIns="0" bIns="0" rtlCol="0" anchor="ctr">
            <a:noAutofit/>
          </a:bodyPr>
          <a:lstStyle/>
          <a:p>
            <a:pPr algn="ctr" defTabSz="932563">
              <a:lnSpc>
                <a:spcPct val="90000"/>
              </a:lnSpc>
              <a:spcAft>
                <a:spcPts val="600"/>
              </a:spcAft>
            </a:pPr>
            <a:r>
              <a:rPr lang="en-US" sz="1199" dirty="0">
                <a:gradFill>
                  <a:gsLst>
                    <a:gs pos="2917">
                      <a:schemeClr val="bg1"/>
                    </a:gs>
                    <a:gs pos="100000">
                      <a:schemeClr val="bg1"/>
                    </a:gs>
                  </a:gsLst>
                  <a:lin ang="5400000" scaled="0"/>
                </a:gradFill>
                <a:latin typeface="Segoe UI"/>
              </a:rPr>
              <a:t>Service</a:t>
            </a:r>
          </a:p>
        </p:txBody>
      </p:sp>
      <p:sp>
        <p:nvSpPr>
          <p:cNvPr id="233" name="TextBox 232"/>
          <p:cNvSpPr txBox="1"/>
          <p:nvPr/>
        </p:nvSpPr>
        <p:spPr>
          <a:xfrm>
            <a:off x="9632163" y="3024416"/>
            <a:ext cx="819078" cy="514304"/>
          </a:xfrm>
          <a:prstGeom prst="rect">
            <a:avLst/>
          </a:prstGeom>
          <a:noFill/>
        </p:spPr>
        <p:txBody>
          <a:bodyPr wrap="none" lIns="0" tIns="0" rIns="0" bIns="0" rtlCol="0" anchor="t">
            <a:noAutofit/>
          </a:bodyPr>
          <a:lstStyle/>
          <a:p>
            <a:pPr algn="ctr" defTabSz="932563">
              <a:lnSpc>
                <a:spcPct val="90000"/>
              </a:lnSpc>
              <a:spcAft>
                <a:spcPts val="600"/>
              </a:spcAft>
            </a:pPr>
            <a:r>
              <a:rPr lang="en-US" sz="1399" dirty="0">
                <a:gradFill>
                  <a:gsLst>
                    <a:gs pos="2917">
                      <a:schemeClr val="accent2"/>
                    </a:gs>
                    <a:gs pos="100000">
                      <a:schemeClr val="accent2"/>
                    </a:gs>
                  </a:gsLst>
                  <a:lin ang="5400000" scaled="0"/>
                </a:gradFill>
                <a:latin typeface="Segoe UI"/>
              </a:rPr>
              <a:t>ETW Messages</a:t>
            </a:r>
          </a:p>
        </p:txBody>
      </p:sp>
      <p:grpSp>
        <p:nvGrpSpPr>
          <p:cNvPr id="241" name="Group 240"/>
          <p:cNvGrpSpPr/>
          <p:nvPr/>
        </p:nvGrpSpPr>
        <p:grpSpPr bwMode="black">
          <a:xfrm>
            <a:off x="8486736" y="5707427"/>
            <a:ext cx="597199" cy="461881"/>
            <a:chOff x="813584" y="4312262"/>
            <a:chExt cx="478309" cy="370027"/>
          </a:xfrm>
          <a:solidFill>
            <a:schemeClr val="accent2"/>
          </a:solidFill>
        </p:grpSpPr>
        <p:sp>
          <p:nvSpPr>
            <p:cNvPr id="242" name="Freeform 79"/>
            <p:cNvSpPr>
              <a:spLocks/>
            </p:cNvSpPr>
            <p:nvPr/>
          </p:nvSpPr>
          <p:spPr bwMode="black">
            <a:xfrm>
              <a:off x="813584" y="4503897"/>
              <a:ext cx="478309" cy="178392"/>
            </a:xfrm>
            <a:custGeom>
              <a:avLst/>
              <a:gdLst>
                <a:gd name="T0" fmla="*/ 159 w 260"/>
                <a:gd name="T1" fmla="*/ 7 h 97"/>
                <a:gd name="T2" fmla="*/ 143 w 260"/>
                <a:gd name="T3" fmla="*/ 23 h 97"/>
                <a:gd name="T4" fmla="*/ 121 w 260"/>
                <a:gd name="T5" fmla="*/ 23 h 97"/>
                <a:gd name="T6" fmla="*/ 105 w 260"/>
                <a:gd name="T7" fmla="*/ 7 h 97"/>
                <a:gd name="T8" fmla="*/ 105 w 260"/>
                <a:gd name="T9" fmla="*/ 0 h 97"/>
                <a:gd name="T10" fmla="*/ 0 w 260"/>
                <a:gd name="T11" fmla="*/ 0 h 97"/>
                <a:gd name="T12" fmla="*/ 0 w 260"/>
                <a:gd name="T13" fmla="*/ 81 h 97"/>
                <a:gd name="T14" fmla="*/ 16 w 260"/>
                <a:gd name="T15" fmla="*/ 97 h 97"/>
                <a:gd name="T16" fmla="*/ 244 w 260"/>
                <a:gd name="T17" fmla="*/ 97 h 97"/>
                <a:gd name="T18" fmla="*/ 260 w 260"/>
                <a:gd name="T19" fmla="*/ 81 h 97"/>
                <a:gd name="T20" fmla="*/ 260 w 260"/>
                <a:gd name="T21" fmla="*/ 0 h 97"/>
                <a:gd name="T22" fmla="*/ 159 w 260"/>
                <a:gd name="T23" fmla="*/ 0 h 97"/>
                <a:gd name="T24" fmla="*/ 159 w 260"/>
                <a:gd name="T25"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97">
                  <a:moveTo>
                    <a:pt x="159" y="7"/>
                  </a:moveTo>
                  <a:cubicBezTo>
                    <a:pt x="159" y="16"/>
                    <a:pt x="152" y="23"/>
                    <a:pt x="143" y="23"/>
                  </a:cubicBezTo>
                  <a:cubicBezTo>
                    <a:pt x="121" y="23"/>
                    <a:pt x="121" y="23"/>
                    <a:pt x="121" y="23"/>
                  </a:cubicBezTo>
                  <a:cubicBezTo>
                    <a:pt x="112" y="23"/>
                    <a:pt x="105" y="16"/>
                    <a:pt x="105" y="7"/>
                  </a:cubicBezTo>
                  <a:cubicBezTo>
                    <a:pt x="105" y="0"/>
                    <a:pt x="105" y="0"/>
                    <a:pt x="105" y="0"/>
                  </a:cubicBezTo>
                  <a:cubicBezTo>
                    <a:pt x="0" y="0"/>
                    <a:pt x="0" y="0"/>
                    <a:pt x="0" y="0"/>
                  </a:cubicBezTo>
                  <a:cubicBezTo>
                    <a:pt x="0" y="81"/>
                    <a:pt x="0" y="81"/>
                    <a:pt x="0" y="81"/>
                  </a:cubicBezTo>
                  <a:cubicBezTo>
                    <a:pt x="0" y="90"/>
                    <a:pt x="8" y="97"/>
                    <a:pt x="16" y="97"/>
                  </a:cubicBezTo>
                  <a:cubicBezTo>
                    <a:pt x="244" y="97"/>
                    <a:pt x="244" y="97"/>
                    <a:pt x="244" y="97"/>
                  </a:cubicBezTo>
                  <a:cubicBezTo>
                    <a:pt x="253" y="97"/>
                    <a:pt x="260" y="90"/>
                    <a:pt x="260" y="81"/>
                  </a:cubicBezTo>
                  <a:cubicBezTo>
                    <a:pt x="260" y="0"/>
                    <a:pt x="260" y="0"/>
                    <a:pt x="260" y="0"/>
                  </a:cubicBezTo>
                  <a:cubicBezTo>
                    <a:pt x="159" y="0"/>
                    <a:pt x="159" y="0"/>
                    <a:pt x="159" y="0"/>
                  </a:cubicBezTo>
                  <a:lnTo>
                    <a:pt x="159" y="7"/>
                  </a:lnTo>
                  <a:close/>
                </a:path>
              </a:pathLst>
            </a:custGeom>
            <a:grpFill/>
            <a:ln>
              <a:noFill/>
            </a:ln>
          </p:spPr>
          <p:txBody>
            <a:bodyPr vert="horz" wrap="square" lIns="91427" tIns="45713" rIns="91427" bIns="45713" numCol="1" anchor="t" anchorCtr="0" compatLnSpc="1">
              <a:prstTxWarp prst="textNoShape">
                <a:avLst/>
              </a:prstTxWarp>
            </a:bodyPr>
            <a:lstStyle/>
            <a:p>
              <a:pPr defTabSz="932563"/>
              <a:endParaRPr lang="en-US" sz="1599">
                <a:solidFill>
                  <a:srgbClr val="442359"/>
                </a:solidFill>
                <a:latin typeface="Segoe UI"/>
              </a:endParaRPr>
            </a:p>
          </p:txBody>
        </p:sp>
        <p:sp>
          <p:nvSpPr>
            <p:cNvPr id="243" name="Freeform 80"/>
            <p:cNvSpPr>
              <a:spLocks noEditPoints="1"/>
            </p:cNvSpPr>
            <p:nvPr/>
          </p:nvSpPr>
          <p:spPr bwMode="black">
            <a:xfrm>
              <a:off x="813584" y="4312262"/>
              <a:ext cx="478309" cy="176834"/>
            </a:xfrm>
            <a:custGeom>
              <a:avLst/>
              <a:gdLst>
                <a:gd name="T0" fmla="*/ 244 w 260"/>
                <a:gd name="T1" fmla="*/ 39 h 96"/>
                <a:gd name="T2" fmla="*/ 212 w 260"/>
                <a:gd name="T3" fmla="*/ 39 h 96"/>
                <a:gd name="T4" fmla="*/ 212 w 260"/>
                <a:gd name="T5" fmla="*/ 19 h 96"/>
                <a:gd name="T6" fmla="*/ 189 w 260"/>
                <a:gd name="T7" fmla="*/ 0 h 96"/>
                <a:gd name="T8" fmla="*/ 70 w 260"/>
                <a:gd name="T9" fmla="*/ 0 h 96"/>
                <a:gd name="T10" fmla="*/ 47 w 260"/>
                <a:gd name="T11" fmla="*/ 19 h 96"/>
                <a:gd name="T12" fmla="*/ 47 w 260"/>
                <a:gd name="T13" fmla="*/ 39 h 96"/>
                <a:gd name="T14" fmla="*/ 16 w 260"/>
                <a:gd name="T15" fmla="*/ 39 h 96"/>
                <a:gd name="T16" fmla="*/ 0 w 260"/>
                <a:gd name="T17" fmla="*/ 54 h 96"/>
                <a:gd name="T18" fmla="*/ 0 w 260"/>
                <a:gd name="T19" fmla="*/ 96 h 96"/>
                <a:gd name="T20" fmla="*/ 105 w 260"/>
                <a:gd name="T21" fmla="*/ 96 h 96"/>
                <a:gd name="T22" fmla="*/ 105 w 260"/>
                <a:gd name="T23" fmla="*/ 89 h 96"/>
                <a:gd name="T24" fmla="*/ 121 w 260"/>
                <a:gd name="T25" fmla="*/ 74 h 96"/>
                <a:gd name="T26" fmla="*/ 143 w 260"/>
                <a:gd name="T27" fmla="*/ 74 h 96"/>
                <a:gd name="T28" fmla="*/ 159 w 260"/>
                <a:gd name="T29" fmla="*/ 89 h 96"/>
                <a:gd name="T30" fmla="*/ 159 w 260"/>
                <a:gd name="T31" fmla="*/ 96 h 96"/>
                <a:gd name="T32" fmla="*/ 260 w 260"/>
                <a:gd name="T33" fmla="*/ 96 h 96"/>
                <a:gd name="T34" fmla="*/ 260 w 260"/>
                <a:gd name="T35" fmla="*/ 54 h 96"/>
                <a:gd name="T36" fmla="*/ 244 w 260"/>
                <a:gd name="T37" fmla="*/ 39 h 96"/>
                <a:gd name="T38" fmla="*/ 197 w 260"/>
                <a:gd name="T39" fmla="*/ 39 h 96"/>
                <a:gd name="T40" fmla="*/ 61 w 260"/>
                <a:gd name="T41" fmla="*/ 39 h 96"/>
                <a:gd name="T42" fmla="*/ 61 w 260"/>
                <a:gd name="T43" fmla="*/ 19 h 96"/>
                <a:gd name="T44" fmla="*/ 70 w 260"/>
                <a:gd name="T45" fmla="*/ 14 h 96"/>
                <a:gd name="T46" fmla="*/ 189 w 260"/>
                <a:gd name="T47" fmla="*/ 14 h 96"/>
                <a:gd name="T48" fmla="*/ 197 w 260"/>
                <a:gd name="T49" fmla="*/ 19 h 96"/>
                <a:gd name="T50" fmla="*/ 197 w 260"/>
                <a:gd name="T51" fmla="*/ 3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0" h="96">
                  <a:moveTo>
                    <a:pt x="244" y="39"/>
                  </a:moveTo>
                  <a:cubicBezTo>
                    <a:pt x="212" y="39"/>
                    <a:pt x="212" y="39"/>
                    <a:pt x="212" y="39"/>
                  </a:cubicBezTo>
                  <a:cubicBezTo>
                    <a:pt x="212" y="19"/>
                    <a:pt x="212" y="19"/>
                    <a:pt x="212" y="19"/>
                  </a:cubicBezTo>
                  <a:cubicBezTo>
                    <a:pt x="212" y="8"/>
                    <a:pt x="202" y="0"/>
                    <a:pt x="189" y="0"/>
                  </a:cubicBezTo>
                  <a:cubicBezTo>
                    <a:pt x="70" y="0"/>
                    <a:pt x="70" y="0"/>
                    <a:pt x="70" y="0"/>
                  </a:cubicBezTo>
                  <a:cubicBezTo>
                    <a:pt x="57" y="0"/>
                    <a:pt x="47" y="8"/>
                    <a:pt x="47" y="19"/>
                  </a:cubicBezTo>
                  <a:cubicBezTo>
                    <a:pt x="47" y="39"/>
                    <a:pt x="47" y="39"/>
                    <a:pt x="47" y="39"/>
                  </a:cubicBezTo>
                  <a:cubicBezTo>
                    <a:pt x="16" y="39"/>
                    <a:pt x="16" y="39"/>
                    <a:pt x="16" y="39"/>
                  </a:cubicBezTo>
                  <a:cubicBezTo>
                    <a:pt x="8" y="39"/>
                    <a:pt x="0" y="46"/>
                    <a:pt x="0" y="54"/>
                  </a:cubicBezTo>
                  <a:cubicBezTo>
                    <a:pt x="0" y="96"/>
                    <a:pt x="0" y="96"/>
                    <a:pt x="0" y="96"/>
                  </a:cubicBezTo>
                  <a:cubicBezTo>
                    <a:pt x="105" y="96"/>
                    <a:pt x="105" y="96"/>
                    <a:pt x="105" y="96"/>
                  </a:cubicBezTo>
                  <a:cubicBezTo>
                    <a:pt x="105" y="89"/>
                    <a:pt x="105" y="89"/>
                    <a:pt x="105" y="89"/>
                  </a:cubicBezTo>
                  <a:cubicBezTo>
                    <a:pt x="105" y="81"/>
                    <a:pt x="112" y="74"/>
                    <a:pt x="121" y="74"/>
                  </a:cubicBezTo>
                  <a:cubicBezTo>
                    <a:pt x="143" y="74"/>
                    <a:pt x="143" y="74"/>
                    <a:pt x="143" y="74"/>
                  </a:cubicBezTo>
                  <a:cubicBezTo>
                    <a:pt x="152" y="74"/>
                    <a:pt x="159" y="81"/>
                    <a:pt x="159" y="89"/>
                  </a:cubicBezTo>
                  <a:cubicBezTo>
                    <a:pt x="159" y="96"/>
                    <a:pt x="159" y="96"/>
                    <a:pt x="159" y="96"/>
                  </a:cubicBezTo>
                  <a:cubicBezTo>
                    <a:pt x="260" y="96"/>
                    <a:pt x="260" y="96"/>
                    <a:pt x="260" y="96"/>
                  </a:cubicBezTo>
                  <a:cubicBezTo>
                    <a:pt x="260" y="54"/>
                    <a:pt x="260" y="54"/>
                    <a:pt x="260" y="54"/>
                  </a:cubicBezTo>
                  <a:cubicBezTo>
                    <a:pt x="260" y="46"/>
                    <a:pt x="253" y="39"/>
                    <a:pt x="244" y="39"/>
                  </a:cubicBezTo>
                  <a:close/>
                  <a:moveTo>
                    <a:pt x="197" y="39"/>
                  </a:moveTo>
                  <a:cubicBezTo>
                    <a:pt x="61" y="39"/>
                    <a:pt x="61" y="39"/>
                    <a:pt x="61" y="39"/>
                  </a:cubicBezTo>
                  <a:cubicBezTo>
                    <a:pt x="61" y="19"/>
                    <a:pt x="61" y="19"/>
                    <a:pt x="61" y="19"/>
                  </a:cubicBezTo>
                  <a:cubicBezTo>
                    <a:pt x="61" y="17"/>
                    <a:pt x="64" y="14"/>
                    <a:pt x="70" y="14"/>
                  </a:cubicBezTo>
                  <a:cubicBezTo>
                    <a:pt x="189" y="14"/>
                    <a:pt x="189" y="14"/>
                    <a:pt x="189" y="14"/>
                  </a:cubicBezTo>
                  <a:cubicBezTo>
                    <a:pt x="194" y="14"/>
                    <a:pt x="197" y="17"/>
                    <a:pt x="197" y="19"/>
                  </a:cubicBezTo>
                  <a:lnTo>
                    <a:pt x="197" y="39"/>
                  </a:lnTo>
                  <a:close/>
                </a:path>
              </a:pathLst>
            </a:custGeom>
            <a:grpFill/>
            <a:ln>
              <a:noFill/>
            </a:ln>
          </p:spPr>
          <p:txBody>
            <a:bodyPr vert="horz" wrap="square" lIns="91427" tIns="45713" rIns="91427" bIns="45713" numCol="1" anchor="t" anchorCtr="0" compatLnSpc="1">
              <a:prstTxWarp prst="textNoShape">
                <a:avLst/>
              </a:prstTxWarp>
            </a:bodyPr>
            <a:lstStyle/>
            <a:p>
              <a:pPr defTabSz="932563"/>
              <a:endParaRPr lang="en-US" sz="1599">
                <a:solidFill>
                  <a:srgbClr val="442359"/>
                </a:solidFill>
                <a:latin typeface="Segoe UI"/>
              </a:endParaRPr>
            </a:p>
          </p:txBody>
        </p:sp>
      </p:grpSp>
      <p:sp>
        <p:nvSpPr>
          <p:cNvPr id="244" name="Freeform 8"/>
          <p:cNvSpPr>
            <a:spLocks noEditPoints="1"/>
          </p:cNvSpPr>
          <p:nvPr/>
        </p:nvSpPr>
        <p:spPr bwMode="black">
          <a:xfrm>
            <a:off x="10042145" y="5653067"/>
            <a:ext cx="521714" cy="521578"/>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chemeClr val="accent2"/>
          </a:solidFill>
          <a:ln>
            <a:noFill/>
          </a:ln>
        </p:spPr>
        <p:txBody>
          <a:bodyPr vert="horz" wrap="square" lIns="82293" tIns="41147" rIns="82293" bIns="41147" numCol="1" anchor="t" anchorCtr="0" compatLnSpc="1">
            <a:prstTxWarp prst="textNoShape">
              <a:avLst/>
            </a:prstTxWarp>
          </a:bodyPr>
          <a:lstStyle/>
          <a:p>
            <a:pPr defTabSz="932563"/>
            <a:endParaRPr lang="en-US" sz="1599">
              <a:solidFill>
                <a:srgbClr val="442359"/>
              </a:solidFill>
              <a:latin typeface="Segoe UI"/>
            </a:endParaRPr>
          </a:p>
        </p:txBody>
      </p:sp>
      <p:sp>
        <p:nvSpPr>
          <p:cNvPr id="245" name="TextBox 244"/>
          <p:cNvSpPr txBox="1"/>
          <p:nvPr/>
        </p:nvSpPr>
        <p:spPr>
          <a:xfrm>
            <a:off x="9190929" y="6152263"/>
            <a:ext cx="1701546" cy="489194"/>
          </a:xfrm>
          <a:prstGeom prst="rect">
            <a:avLst/>
          </a:prstGeom>
          <a:noFill/>
        </p:spPr>
        <p:txBody>
          <a:bodyPr wrap="square" lIns="182854" tIns="146283" rIns="182854" bIns="146283" rtlCol="0">
            <a:spAutoFit/>
          </a:bodyPr>
          <a:lstStyle/>
          <a:p>
            <a:pPr algn="ctr" defTabSz="932563">
              <a:lnSpc>
                <a:spcPct val="90000"/>
              </a:lnSpc>
              <a:spcAft>
                <a:spcPts val="600"/>
              </a:spcAft>
            </a:pPr>
            <a:r>
              <a:rPr lang="en-US" sz="1399" dirty="0">
                <a:gradFill>
                  <a:gsLst>
                    <a:gs pos="2917">
                      <a:schemeClr val="accent2"/>
                    </a:gs>
                    <a:gs pos="100000">
                      <a:schemeClr val="accent2"/>
                    </a:gs>
                  </a:gsLst>
                  <a:lin ang="5400000" scaled="0"/>
                </a:gradFill>
                <a:latin typeface="Segoe UI"/>
              </a:rPr>
              <a:t>Analysis tools</a:t>
            </a:r>
          </a:p>
        </p:txBody>
      </p:sp>
      <p:grpSp>
        <p:nvGrpSpPr>
          <p:cNvPr id="163" name="Group 162"/>
          <p:cNvGrpSpPr/>
          <p:nvPr/>
        </p:nvGrpSpPr>
        <p:grpSpPr>
          <a:xfrm>
            <a:off x="470835" y="1719170"/>
            <a:ext cx="1554039" cy="1554039"/>
            <a:chOff x="350845" y="1719170"/>
            <a:chExt cx="1554039" cy="1554039"/>
          </a:xfrm>
        </p:grpSpPr>
        <p:sp>
          <p:nvSpPr>
            <p:cNvPr id="4" name="Rectangle 3"/>
            <p:cNvSpPr/>
            <p:nvPr/>
          </p:nvSpPr>
          <p:spPr bwMode="auto">
            <a:xfrm>
              <a:off x="350845" y="1719170"/>
              <a:ext cx="1554039" cy="1554039"/>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b" anchorCtr="0" compatLnSpc="1">
              <a:prstTxWarp prst="textNoShape">
                <a:avLst/>
              </a:prstTxWarp>
            </a:bodyPr>
            <a:lstStyle/>
            <a:p>
              <a:pPr algn="ctr" defTabSz="931932" fontAlgn="base">
                <a:lnSpc>
                  <a:spcPct val="90000"/>
                </a:lnSpc>
                <a:spcBef>
                  <a:spcPct val="0"/>
                </a:spcBef>
                <a:spcAft>
                  <a:spcPct val="0"/>
                </a:spcAft>
              </a:pPr>
              <a:r>
                <a:rPr lang="en-US" sz="1400" spc="-51" dirty="0">
                  <a:gradFill>
                    <a:gsLst>
                      <a:gs pos="2917">
                        <a:schemeClr val="bg1"/>
                      </a:gs>
                      <a:gs pos="100000">
                        <a:schemeClr val="bg1"/>
                      </a:gs>
                    </a:gsLst>
                    <a:lin ang="0" scaled="0"/>
                  </a:gradFill>
                  <a:latin typeface="Segoe UI"/>
                </a:rPr>
                <a:t>Greater visibility</a:t>
              </a:r>
            </a:p>
          </p:txBody>
        </p:sp>
        <p:sp>
          <p:nvSpPr>
            <p:cNvPr id="184" name="Freeform 303"/>
            <p:cNvSpPr>
              <a:spLocks noChangeAspect="1" noEditPoints="1"/>
            </p:cNvSpPr>
            <p:nvPr/>
          </p:nvSpPr>
          <p:spPr bwMode="auto">
            <a:xfrm>
              <a:off x="783181" y="2044826"/>
              <a:ext cx="689367" cy="689367"/>
            </a:xfrm>
            <a:custGeom>
              <a:avLst/>
              <a:gdLst>
                <a:gd name="T0" fmla="*/ 104 w 118"/>
                <a:gd name="T1" fmla="*/ 62 h 118"/>
                <a:gd name="T2" fmla="*/ 105 w 118"/>
                <a:gd name="T3" fmla="*/ 61 h 118"/>
                <a:gd name="T4" fmla="*/ 104 w 118"/>
                <a:gd name="T5" fmla="*/ 59 h 118"/>
                <a:gd name="T6" fmla="*/ 84 w 118"/>
                <a:gd name="T7" fmla="*/ 39 h 118"/>
                <a:gd name="T8" fmla="*/ 95 w 118"/>
                <a:gd name="T9" fmla="*/ 28 h 118"/>
                <a:gd name="T10" fmla="*/ 103 w 118"/>
                <a:gd name="T11" fmla="*/ 30 h 118"/>
                <a:gd name="T12" fmla="*/ 118 w 118"/>
                <a:gd name="T13" fmla="*/ 15 h 118"/>
                <a:gd name="T14" fmla="*/ 103 w 118"/>
                <a:gd name="T15" fmla="*/ 0 h 118"/>
                <a:gd name="T16" fmla="*/ 88 w 118"/>
                <a:gd name="T17" fmla="*/ 15 h 118"/>
                <a:gd name="T18" fmla="*/ 91 w 118"/>
                <a:gd name="T19" fmla="*/ 24 h 118"/>
                <a:gd name="T20" fmla="*/ 79 w 118"/>
                <a:gd name="T21" fmla="*/ 36 h 118"/>
                <a:gd name="T22" fmla="*/ 57 w 118"/>
                <a:gd name="T23" fmla="*/ 30 h 118"/>
                <a:gd name="T24" fmla="*/ 10 w 118"/>
                <a:gd name="T25" fmla="*/ 59 h 118"/>
                <a:gd name="T26" fmla="*/ 8 w 118"/>
                <a:gd name="T27" fmla="*/ 61 h 118"/>
                <a:gd name="T28" fmla="*/ 10 w 118"/>
                <a:gd name="T29" fmla="*/ 63 h 118"/>
                <a:gd name="T30" fmla="*/ 32 w 118"/>
                <a:gd name="T31" fmla="*/ 81 h 118"/>
                <a:gd name="T32" fmla="*/ 23 w 118"/>
                <a:gd name="T33" fmla="*/ 91 h 118"/>
                <a:gd name="T34" fmla="*/ 15 w 118"/>
                <a:gd name="T35" fmla="*/ 88 h 118"/>
                <a:gd name="T36" fmla="*/ 0 w 118"/>
                <a:gd name="T37" fmla="*/ 103 h 118"/>
                <a:gd name="T38" fmla="*/ 15 w 118"/>
                <a:gd name="T39" fmla="*/ 118 h 118"/>
                <a:gd name="T40" fmla="*/ 30 w 118"/>
                <a:gd name="T41" fmla="*/ 103 h 118"/>
                <a:gd name="T42" fmla="*/ 27 w 118"/>
                <a:gd name="T43" fmla="*/ 95 h 118"/>
                <a:gd name="T44" fmla="*/ 38 w 118"/>
                <a:gd name="T45" fmla="*/ 84 h 118"/>
                <a:gd name="T46" fmla="*/ 59 w 118"/>
                <a:gd name="T47" fmla="*/ 89 h 118"/>
                <a:gd name="T48" fmla="*/ 59 w 118"/>
                <a:gd name="T49" fmla="*/ 89 h 118"/>
                <a:gd name="T50" fmla="*/ 104 w 118"/>
                <a:gd name="T51" fmla="*/ 62 h 118"/>
                <a:gd name="T52" fmla="*/ 59 w 118"/>
                <a:gd name="T53" fmla="*/ 83 h 118"/>
                <a:gd name="T54" fmla="*/ 59 w 118"/>
                <a:gd name="T55" fmla="*/ 83 h 118"/>
                <a:gd name="T56" fmla="*/ 16 w 118"/>
                <a:gd name="T57" fmla="*/ 61 h 118"/>
                <a:gd name="T58" fmla="*/ 58 w 118"/>
                <a:gd name="T59" fmla="*/ 36 h 118"/>
                <a:gd name="T60" fmla="*/ 98 w 118"/>
                <a:gd name="T61" fmla="*/ 61 h 118"/>
                <a:gd name="T62" fmla="*/ 59 w 118"/>
                <a:gd name="T63" fmla="*/ 83 h 118"/>
                <a:gd name="T64" fmla="*/ 15 w 118"/>
                <a:gd name="T65" fmla="*/ 29 h 118"/>
                <a:gd name="T66" fmla="*/ 30 w 118"/>
                <a:gd name="T67" fmla="*/ 14 h 118"/>
                <a:gd name="T68" fmla="*/ 15 w 118"/>
                <a:gd name="T69" fmla="*/ 0 h 118"/>
                <a:gd name="T70" fmla="*/ 0 w 118"/>
                <a:gd name="T71" fmla="*/ 14 h 118"/>
                <a:gd name="T72" fmla="*/ 15 w 118"/>
                <a:gd name="T73" fmla="*/ 29 h 118"/>
                <a:gd name="T74" fmla="*/ 15 w 118"/>
                <a:gd name="T75" fmla="*/ 4 h 118"/>
                <a:gd name="T76" fmla="*/ 25 w 118"/>
                <a:gd name="T77" fmla="*/ 14 h 118"/>
                <a:gd name="T78" fmla="*/ 15 w 118"/>
                <a:gd name="T79" fmla="*/ 25 h 118"/>
                <a:gd name="T80" fmla="*/ 5 w 118"/>
                <a:gd name="T81" fmla="*/ 14 h 118"/>
                <a:gd name="T82" fmla="*/ 15 w 118"/>
                <a:gd name="T83" fmla="*/ 4 h 118"/>
                <a:gd name="T84" fmla="*/ 103 w 118"/>
                <a:gd name="T85" fmla="*/ 89 h 118"/>
                <a:gd name="T86" fmla="*/ 89 w 118"/>
                <a:gd name="T87" fmla="*/ 103 h 118"/>
                <a:gd name="T88" fmla="*/ 103 w 118"/>
                <a:gd name="T89" fmla="*/ 118 h 118"/>
                <a:gd name="T90" fmla="*/ 118 w 118"/>
                <a:gd name="T91" fmla="*/ 103 h 118"/>
                <a:gd name="T92" fmla="*/ 103 w 118"/>
                <a:gd name="T93" fmla="*/ 89 h 118"/>
                <a:gd name="T94" fmla="*/ 103 w 118"/>
                <a:gd name="T95" fmla="*/ 114 h 118"/>
                <a:gd name="T96" fmla="*/ 93 w 118"/>
                <a:gd name="T97" fmla="*/ 103 h 118"/>
                <a:gd name="T98" fmla="*/ 103 w 118"/>
                <a:gd name="T99" fmla="*/ 93 h 118"/>
                <a:gd name="T100" fmla="*/ 114 w 118"/>
                <a:gd name="T101" fmla="*/ 103 h 118"/>
                <a:gd name="T102" fmla="*/ 103 w 118"/>
                <a:gd name="T103" fmla="*/ 114 h 118"/>
                <a:gd name="T104" fmla="*/ 74 w 118"/>
                <a:gd name="T105" fmla="*/ 59 h 118"/>
                <a:gd name="T106" fmla="*/ 59 w 118"/>
                <a:gd name="T107" fmla="*/ 74 h 118"/>
                <a:gd name="T108" fmla="*/ 44 w 118"/>
                <a:gd name="T109" fmla="*/ 59 h 118"/>
                <a:gd name="T110" fmla="*/ 59 w 118"/>
                <a:gd name="T111" fmla="*/ 44 h 118"/>
                <a:gd name="T112" fmla="*/ 74 w 118"/>
                <a:gd name="T113"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18">
                  <a:moveTo>
                    <a:pt x="104" y="62"/>
                  </a:moveTo>
                  <a:cubicBezTo>
                    <a:pt x="105" y="61"/>
                    <a:pt x="105" y="61"/>
                    <a:pt x="105" y="61"/>
                  </a:cubicBezTo>
                  <a:cubicBezTo>
                    <a:pt x="104" y="59"/>
                    <a:pt x="104" y="59"/>
                    <a:pt x="104" y="59"/>
                  </a:cubicBezTo>
                  <a:cubicBezTo>
                    <a:pt x="98" y="50"/>
                    <a:pt x="91" y="43"/>
                    <a:pt x="84" y="39"/>
                  </a:cubicBezTo>
                  <a:cubicBezTo>
                    <a:pt x="95" y="28"/>
                    <a:pt x="95" y="28"/>
                    <a:pt x="95" y="28"/>
                  </a:cubicBezTo>
                  <a:cubicBezTo>
                    <a:pt x="97" y="29"/>
                    <a:pt x="100" y="30"/>
                    <a:pt x="103" y="30"/>
                  </a:cubicBezTo>
                  <a:cubicBezTo>
                    <a:pt x="111" y="30"/>
                    <a:pt x="118" y="23"/>
                    <a:pt x="118" y="15"/>
                  </a:cubicBezTo>
                  <a:cubicBezTo>
                    <a:pt x="118" y="7"/>
                    <a:pt x="111" y="0"/>
                    <a:pt x="103" y="0"/>
                  </a:cubicBezTo>
                  <a:cubicBezTo>
                    <a:pt x="95" y="0"/>
                    <a:pt x="88" y="7"/>
                    <a:pt x="88" y="15"/>
                  </a:cubicBezTo>
                  <a:cubicBezTo>
                    <a:pt x="88" y="18"/>
                    <a:pt x="89" y="21"/>
                    <a:pt x="91" y="24"/>
                  </a:cubicBezTo>
                  <a:cubicBezTo>
                    <a:pt x="79" y="36"/>
                    <a:pt x="79" y="36"/>
                    <a:pt x="79" y="36"/>
                  </a:cubicBezTo>
                  <a:cubicBezTo>
                    <a:pt x="72" y="32"/>
                    <a:pt x="65" y="30"/>
                    <a:pt x="57" y="30"/>
                  </a:cubicBezTo>
                  <a:cubicBezTo>
                    <a:pt x="42" y="31"/>
                    <a:pt x="26" y="41"/>
                    <a:pt x="10" y="59"/>
                  </a:cubicBezTo>
                  <a:cubicBezTo>
                    <a:pt x="8" y="61"/>
                    <a:pt x="8" y="61"/>
                    <a:pt x="8" y="61"/>
                  </a:cubicBezTo>
                  <a:cubicBezTo>
                    <a:pt x="10" y="63"/>
                    <a:pt x="10" y="63"/>
                    <a:pt x="10" y="63"/>
                  </a:cubicBezTo>
                  <a:cubicBezTo>
                    <a:pt x="17" y="71"/>
                    <a:pt x="25" y="77"/>
                    <a:pt x="32" y="81"/>
                  </a:cubicBezTo>
                  <a:cubicBezTo>
                    <a:pt x="23" y="91"/>
                    <a:pt x="23" y="91"/>
                    <a:pt x="23" y="91"/>
                  </a:cubicBezTo>
                  <a:cubicBezTo>
                    <a:pt x="21" y="89"/>
                    <a:pt x="18" y="88"/>
                    <a:pt x="15" y="88"/>
                  </a:cubicBezTo>
                  <a:cubicBezTo>
                    <a:pt x="7" y="88"/>
                    <a:pt x="0" y="95"/>
                    <a:pt x="0" y="103"/>
                  </a:cubicBezTo>
                  <a:cubicBezTo>
                    <a:pt x="0" y="111"/>
                    <a:pt x="7" y="118"/>
                    <a:pt x="15" y="118"/>
                  </a:cubicBezTo>
                  <a:cubicBezTo>
                    <a:pt x="23" y="118"/>
                    <a:pt x="30" y="111"/>
                    <a:pt x="30" y="103"/>
                  </a:cubicBezTo>
                  <a:cubicBezTo>
                    <a:pt x="30" y="100"/>
                    <a:pt x="29" y="97"/>
                    <a:pt x="27" y="95"/>
                  </a:cubicBezTo>
                  <a:cubicBezTo>
                    <a:pt x="38" y="84"/>
                    <a:pt x="38" y="84"/>
                    <a:pt x="38" y="84"/>
                  </a:cubicBezTo>
                  <a:cubicBezTo>
                    <a:pt x="45" y="87"/>
                    <a:pt x="52" y="89"/>
                    <a:pt x="59" y="89"/>
                  </a:cubicBezTo>
                  <a:cubicBezTo>
                    <a:pt x="59" y="89"/>
                    <a:pt x="59" y="89"/>
                    <a:pt x="59" y="89"/>
                  </a:cubicBezTo>
                  <a:cubicBezTo>
                    <a:pt x="76" y="89"/>
                    <a:pt x="91" y="80"/>
                    <a:pt x="104" y="62"/>
                  </a:cubicBezTo>
                  <a:close/>
                  <a:moveTo>
                    <a:pt x="59" y="83"/>
                  </a:moveTo>
                  <a:cubicBezTo>
                    <a:pt x="59" y="83"/>
                    <a:pt x="59" y="83"/>
                    <a:pt x="59" y="83"/>
                  </a:cubicBezTo>
                  <a:cubicBezTo>
                    <a:pt x="45" y="83"/>
                    <a:pt x="30" y="76"/>
                    <a:pt x="16" y="61"/>
                  </a:cubicBezTo>
                  <a:cubicBezTo>
                    <a:pt x="30" y="45"/>
                    <a:pt x="44" y="37"/>
                    <a:pt x="58" y="36"/>
                  </a:cubicBezTo>
                  <a:cubicBezTo>
                    <a:pt x="72" y="35"/>
                    <a:pt x="85" y="44"/>
                    <a:pt x="98" y="61"/>
                  </a:cubicBezTo>
                  <a:cubicBezTo>
                    <a:pt x="87" y="76"/>
                    <a:pt x="73" y="83"/>
                    <a:pt x="59" y="83"/>
                  </a:cubicBezTo>
                  <a:close/>
                  <a:moveTo>
                    <a:pt x="15" y="29"/>
                  </a:moveTo>
                  <a:cubicBezTo>
                    <a:pt x="23" y="29"/>
                    <a:pt x="30" y="23"/>
                    <a:pt x="30" y="14"/>
                  </a:cubicBezTo>
                  <a:cubicBezTo>
                    <a:pt x="30" y="6"/>
                    <a:pt x="23" y="0"/>
                    <a:pt x="15" y="0"/>
                  </a:cubicBezTo>
                  <a:cubicBezTo>
                    <a:pt x="7" y="0"/>
                    <a:pt x="0" y="6"/>
                    <a:pt x="0" y="14"/>
                  </a:cubicBezTo>
                  <a:cubicBezTo>
                    <a:pt x="0" y="23"/>
                    <a:pt x="7" y="29"/>
                    <a:pt x="15" y="29"/>
                  </a:cubicBezTo>
                  <a:close/>
                  <a:moveTo>
                    <a:pt x="15" y="4"/>
                  </a:moveTo>
                  <a:cubicBezTo>
                    <a:pt x="20" y="4"/>
                    <a:pt x="25" y="9"/>
                    <a:pt x="25" y="14"/>
                  </a:cubicBezTo>
                  <a:cubicBezTo>
                    <a:pt x="25" y="20"/>
                    <a:pt x="20" y="25"/>
                    <a:pt x="15" y="25"/>
                  </a:cubicBezTo>
                  <a:cubicBezTo>
                    <a:pt x="9" y="25"/>
                    <a:pt x="5" y="20"/>
                    <a:pt x="5" y="14"/>
                  </a:cubicBezTo>
                  <a:cubicBezTo>
                    <a:pt x="5" y="9"/>
                    <a:pt x="9" y="4"/>
                    <a:pt x="15" y="4"/>
                  </a:cubicBezTo>
                  <a:close/>
                  <a:moveTo>
                    <a:pt x="103" y="89"/>
                  </a:moveTo>
                  <a:cubicBezTo>
                    <a:pt x="95" y="89"/>
                    <a:pt x="89" y="95"/>
                    <a:pt x="89" y="103"/>
                  </a:cubicBezTo>
                  <a:cubicBezTo>
                    <a:pt x="89" y="112"/>
                    <a:pt x="95" y="118"/>
                    <a:pt x="103" y="118"/>
                  </a:cubicBezTo>
                  <a:cubicBezTo>
                    <a:pt x="112" y="118"/>
                    <a:pt x="118" y="112"/>
                    <a:pt x="118" y="103"/>
                  </a:cubicBezTo>
                  <a:cubicBezTo>
                    <a:pt x="118" y="95"/>
                    <a:pt x="112" y="89"/>
                    <a:pt x="103" y="89"/>
                  </a:cubicBezTo>
                  <a:close/>
                  <a:moveTo>
                    <a:pt x="103" y="114"/>
                  </a:moveTo>
                  <a:cubicBezTo>
                    <a:pt x="98" y="114"/>
                    <a:pt x="93" y="109"/>
                    <a:pt x="93" y="103"/>
                  </a:cubicBezTo>
                  <a:cubicBezTo>
                    <a:pt x="93" y="98"/>
                    <a:pt x="98" y="93"/>
                    <a:pt x="103" y="93"/>
                  </a:cubicBezTo>
                  <a:cubicBezTo>
                    <a:pt x="109" y="93"/>
                    <a:pt x="114" y="98"/>
                    <a:pt x="114" y="103"/>
                  </a:cubicBezTo>
                  <a:cubicBezTo>
                    <a:pt x="114" y="109"/>
                    <a:pt x="109" y="114"/>
                    <a:pt x="103" y="114"/>
                  </a:cubicBezTo>
                  <a:close/>
                  <a:moveTo>
                    <a:pt x="74" y="59"/>
                  </a:moveTo>
                  <a:cubicBezTo>
                    <a:pt x="74" y="67"/>
                    <a:pt x="68" y="74"/>
                    <a:pt x="59" y="74"/>
                  </a:cubicBezTo>
                  <a:cubicBezTo>
                    <a:pt x="51" y="74"/>
                    <a:pt x="44" y="67"/>
                    <a:pt x="44" y="59"/>
                  </a:cubicBezTo>
                  <a:cubicBezTo>
                    <a:pt x="44" y="51"/>
                    <a:pt x="51" y="44"/>
                    <a:pt x="59" y="44"/>
                  </a:cubicBezTo>
                  <a:cubicBezTo>
                    <a:pt x="68" y="44"/>
                    <a:pt x="74" y="51"/>
                    <a:pt x="74" y="59"/>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bg1"/>
                    </a:gs>
                    <a:gs pos="100000">
                      <a:schemeClr val="bg1"/>
                    </a:gs>
                  </a:gsLst>
                  <a:lin ang="0" scaled="0"/>
                </a:gradFill>
              </a:endParaRPr>
            </a:p>
          </p:txBody>
        </p:sp>
      </p:grpSp>
      <p:sp>
        <p:nvSpPr>
          <p:cNvPr id="188" name="Freeform 187"/>
          <p:cNvSpPr>
            <a:spLocks noChangeAspect="1" noEditPoints="1"/>
          </p:cNvSpPr>
          <p:nvPr/>
        </p:nvSpPr>
        <p:spPr bwMode="auto">
          <a:xfrm>
            <a:off x="9199250" y="2233634"/>
            <a:ext cx="484340" cy="351776"/>
          </a:xfrm>
          <a:custGeom>
            <a:avLst/>
            <a:gdLst>
              <a:gd name="T0" fmla="*/ 138 w 277"/>
              <a:gd name="T1" fmla="*/ 0 h 201"/>
              <a:gd name="T2" fmla="*/ 0 w 277"/>
              <a:gd name="T3" fmla="*/ 119 h 201"/>
              <a:gd name="T4" fmla="*/ 138 w 277"/>
              <a:gd name="T5" fmla="*/ 201 h 201"/>
              <a:gd name="T6" fmla="*/ 277 w 277"/>
              <a:gd name="T7" fmla="*/ 81 h 201"/>
              <a:gd name="T8" fmla="*/ 4 w 277"/>
              <a:gd name="T9" fmla="*/ 117 h 201"/>
              <a:gd name="T10" fmla="*/ 4 w 277"/>
              <a:gd name="T11" fmla="*/ 88 h 201"/>
              <a:gd name="T12" fmla="*/ 134 w 277"/>
              <a:gd name="T13" fmla="*/ 194 h 201"/>
              <a:gd name="T14" fmla="*/ 4 w 277"/>
              <a:gd name="T15" fmla="*/ 84 h 201"/>
              <a:gd name="T16" fmla="*/ 273 w 277"/>
              <a:gd name="T17" fmla="*/ 84 h 201"/>
              <a:gd name="T18" fmla="*/ 119 w 277"/>
              <a:gd name="T19" fmla="*/ 181 h 201"/>
              <a:gd name="T20" fmla="*/ 128 w 277"/>
              <a:gd name="T21" fmla="*/ 177 h 201"/>
              <a:gd name="T22" fmla="*/ 112 w 277"/>
              <a:gd name="T23" fmla="*/ 169 h 201"/>
              <a:gd name="T24" fmla="*/ 117 w 277"/>
              <a:gd name="T25" fmla="*/ 167 h 201"/>
              <a:gd name="T26" fmla="*/ 125 w 277"/>
              <a:gd name="T27" fmla="*/ 177 h 201"/>
              <a:gd name="T28" fmla="*/ 121 w 277"/>
              <a:gd name="T29" fmla="*/ 178 h 201"/>
              <a:gd name="T30" fmla="*/ 117 w 277"/>
              <a:gd name="T31" fmla="*/ 167 h 201"/>
              <a:gd name="T32" fmla="*/ 103 w 277"/>
              <a:gd name="T33" fmla="*/ 169 h 201"/>
              <a:gd name="T34" fmla="*/ 101 w 277"/>
              <a:gd name="T35" fmla="*/ 153 h 201"/>
              <a:gd name="T36" fmla="*/ 99 w 277"/>
              <a:gd name="T37" fmla="*/ 168 h 201"/>
              <a:gd name="T38" fmla="*/ 99 w 277"/>
              <a:gd name="T39" fmla="*/ 156 h 201"/>
              <a:gd name="T40" fmla="*/ 103 w 277"/>
              <a:gd name="T41" fmla="*/ 166 h 201"/>
              <a:gd name="T42" fmla="*/ 95 w 277"/>
              <a:gd name="T43" fmla="*/ 157 h 201"/>
              <a:gd name="T44" fmla="*/ 78 w 277"/>
              <a:gd name="T45" fmla="*/ 156 h 201"/>
              <a:gd name="T46" fmla="*/ 87 w 277"/>
              <a:gd name="T47" fmla="*/ 152 h 201"/>
              <a:gd name="T48" fmla="*/ 71 w 277"/>
              <a:gd name="T49" fmla="*/ 145 h 201"/>
              <a:gd name="T50" fmla="*/ 76 w 277"/>
              <a:gd name="T51" fmla="*/ 143 h 201"/>
              <a:gd name="T52" fmla="*/ 83 w 277"/>
              <a:gd name="T53" fmla="*/ 152 h 201"/>
              <a:gd name="T54" fmla="*/ 80 w 277"/>
              <a:gd name="T55" fmla="*/ 153 h 201"/>
              <a:gd name="T56" fmla="*/ 76 w 277"/>
              <a:gd name="T57" fmla="*/ 143 h 201"/>
              <a:gd name="T58" fmla="*/ 17 w 277"/>
              <a:gd name="T59" fmla="*/ 105 h 201"/>
              <a:gd name="T60" fmla="*/ 17 w 277"/>
              <a:gd name="T61" fmla="*/ 117 h 201"/>
              <a:gd name="T62" fmla="*/ 37 w 277"/>
              <a:gd name="T63" fmla="*/ 131 h 201"/>
              <a:gd name="T64" fmla="*/ 45 w 277"/>
              <a:gd name="T65" fmla="*/ 127 h 201"/>
              <a:gd name="T66" fmla="*/ 30 w 277"/>
              <a:gd name="T67" fmla="*/ 120 h 201"/>
              <a:gd name="T68" fmla="*/ 34 w 277"/>
              <a:gd name="T69" fmla="*/ 118 h 201"/>
              <a:gd name="T70" fmla="*/ 42 w 277"/>
              <a:gd name="T71" fmla="*/ 127 h 201"/>
              <a:gd name="T72" fmla="*/ 38 w 277"/>
              <a:gd name="T73" fmla="*/ 128 h 201"/>
              <a:gd name="T74" fmla="*/ 34 w 277"/>
              <a:gd name="T75" fmla="*/ 118 h 201"/>
              <a:gd name="T76" fmla="*/ 62 w 277"/>
              <a:gd name="T77" fmla="*/ 145 h 201"/>
              <a:gd name="T78" fmla="*/ 59 w 277"/>
              <a:gd name="T79" fmla="*/ 128 h 201"/>
              <a:gd name="T80" fmla="*/ 58 w 277"/>
              <a:gd name="T81" fmla="*/ 144 h 201"/>
              <a:gd name="T82" fmla="*/ 58 w 277"/>
              <a:gd name="T83" fmla="*/ 131 h 201"/>
              <a:gd name="T84" fmla="*/ 62 w 277"/>
              <a:gd name="T85" fmla="*/ 142 h 201"/>
              <a:gd name="T86" fmla="*/ 54 w 277"/>
              <a:gd name="T87" fmla="*/ 13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7" h="201">
                <a:moveTo>
                  <a:pt x="277" y="81"/>
                </a:moveTo>
                <a:cubicBezTo>
                  <a:pt x="138" y="0"/>
                  <a:pt x="138" y="0"/>
                  <a:pt x="138" y="0"/>
                </a:cubicBezTo>
                <a:cubicBezTo>
                  <a:pt x="0" y="81"/>
                  <a:pt x="0" y="81"/>
                  <a:pt x="0" y="81"/>
                </a:cubicBezTo>
                <a:cubicBezTo>
                  <a:pt x="0" y="119"/>
                  <a:pt x="0" y="119"/>
                  <a:pt x="0" y="119"/>
                </a:cubicBezTo>
                <a:cubicBezTo>
                  <a:pt x="5" y="122"/>
                  <a:pt x="21" y="132"/>
                  <a:pt x="21" y="132"/>
                </a:cubicBezTo>
                <a:cubicBezTo>
                  <a:pt x="138" y="201"/>
                  <a:pt x="138" y="201"/>
                  <a:pt x="138" y="201"/>
                </a:cubicBezTo>
                <a:cubicBezTo>
                  <a:pt x="202" y="163"/>
                  <a:pt x="277" y="119"/>
                  <a:pt x="277" y="119"/>
                </a:cubicBezTo>
                <a:cubicBezTo>
                  <a:pt x="277" y="81"/>
                  <a:pt x="277" y="81"/>
                  <a:pt x="277" y="81"/>
                </a:cubicBezTo>
                <a:close/>
                <a:moveTo>
                  <a:pt x="134" y="194"/>
                </a:moveTo>
                <a:cubicBezTo>
                  <a:pt x="4" y="117"/>
                  <a:pt x="4" y="117"/>
                  <a:pt x="4" y="117"/>
                </a:cubicBezTo>
                <a:cubicBezTo>
                  <a:pt x="4" y="112"/>
                  <a:pt x="4" y="112"/>
                  <a:pt x="4" y="112"/>
                </a:cubicBezTo>
                <a:cubicBezTo>
                  <a:pt x="4" y="88"/>
                  <a:pt x="4" y="88"/>
                  <a:pt x="4" y="88"/>
                </a:cubicBezTo>
                <a:cubicBezTo>
                  <a:pt x="134" y="165"/>
                  <a:pt x="134" y="165"/>
                  <a:pt x="134" y="165"/>
                </a:cubicBezTo>
                <a:cubicBezTo>
                  <a:pt x="134" y="194"/>
                  <a:pt x="134" y="194"/>
                  <a:pt x="134" y="194"/>
                </a:cubicBezTo>
                <a:close/>
                <a:moveTo>
                  <a:pt x="138" y="163"/>
                </a:moveTo>
                <a:cubicBezTo>
                  <a:pt x="4" y="84"/>
                  <a:pt x="4" y="84"/>
                  <a:pt x="4" y="84"/>
                </a:cubicBezTo>
                <a:cubicBezTo>
                  <a:pt x="138" y="4"/>
                  <a:pt x="138" y="4"/>
                  <a:pt x="138" y="4"/>
                </a:cubicBezTo>
                <a:cubicBezTo>
                  <a:pt x="273" y="84"/>
                  <a:pt x="273" y="84"/>
                  <a:pt x="273" y="84"/>
                </a:cubicBezTo>
                <a:cubicBezTo>
                  <a:pt x="138" y="163"/>
                  <a:pt x="138" y="163"/>
                  <a:pt x="138" y="163"/>
                </a:cubicBezTo>
                <a:close/>
                <a:moveTo>
                  <a:pt x="119" y="181"/>
                </a:moveTo>
                <a:cubicBezTo>
                  <a:pt x="121" y="182"/>
                  <a:pt x="122" y="182"/>
                  <a:pt x="123" y="182"/>
                </a:cubicBezTo>
                <a:cubicBezTo>
                  <a:pt x="126" y="182"/>
                  <a:pt x="128" y="180"/>
                  <a:pt x="128" y="177"/>
                </a:cubicBezTo>
                <a:cubicBezTo>
                  <a:pt x="128" y="172"/>
                  <a:pt x="125" y="167"/>
                  <a:pt x="121" y="165"/>
                </a:cubicBezTo>
                <a:cubicBezTo>
                  <a:pt x="116" y="162"/>
                  <a:pt x="112" y="164"/>
                  <a:pt x="112" y="169"/>
                </a:cubicBezTo>
                <a:cubicBezTo>
                  <a:pt x="112" y="173"/>
                  <a:pt x="115" y="179"/>
                  <a:pt x="119" y="181"/>
                </a:cubicBezTo>
                <a:close/>
                <a:moveTo>
                  <a:pt x="117" y="167"/>
                </a:moveTo>
                <a:cubicBezTo>
                  <a:pt x="117" y="167"/>
                  <a:pt x="118" y="167"/>
                  <a:pt x="119" y="167"/>
                </a:cubicBezTo>
                <a:cubicBezTo>
                  <a:pt x="122" y="169"/>
                  <a:pt x="125" y="173"/>
                  <a:pt x="125" y="177"/>
                </a:cubicBezTo>
                <a:cubicBezTo>
                  <a:pt x="125" y="179"/>
                  <a:pt x="124" y="179"/>
                  <a:pt x="123" y="179"/>
                </a:cubicBezTo>
                <a:cubicBezTo>
                  <a:pt x="123" y="179"/>
                  <a:pt x="122" y="179"/>
                  <a:pt x="121" y="178"/>
                </a:cubicBezTo>
                <a:cubicBezTo>
                  <a:pt x="118" y="177"/>
                  <a:pt x="115" y="172"/>
                  <a:pt x="115" y="169"/>
                </a:cubicBezTo>
                <a:cubicBezTo>
                  <a:pt x="115" y="167"/>
                  <a:pt x="116" y="167"/>
                  <a:pt x="117" y="167"/>
                </a:cubicBezTo>
                <a:close/>
                <a:moveTo>
                  <a:pt x="99" y="168"/>
                </a:moveTo>
                <a:cubicBezTo>
                  <a:pt x="101" y="168"/>
                  <a:pt x="102" y="169"/>
                  <a:pt x="103" y="169"/>
                </a:cubicBezTo>
                <a:cubicBezTo>
                  <a:pt x="106" y="169"/>
                  <a:pt x="107" y="167"/>
                  <a:pt x="107" y="164"/>
                </a:cubicBezTo>
                <a:cubicBezTo>
                  <a:pt x="107" y="161"/>
                  <a:pt x="105" y="156"/>
                  <a:pt x="101" y="153"/>
                </a:cubicBezTo>
                <a:cubicBezTo>
                  <a:pt x="96" y="151"/>
                  <a:pt x="92" y="153"/>
                  <a:pt x="92" y="157"/>
                </a:cubicBezTo>
                <a:cubicBezTo>
                  <a:pt x="92" y="161"/>
                  <a:pt x="95" y="165"/>
                  <a:pt x="99" y="168"/>
                </a:cubicBezTo>
                <a:close/>
                <a:moveTo>
                  <a:pt x="97" y="155"/>
                </a:moveTo>
                <a:cubicBezTo>
                  <a:pt x="97" y="155"/>
                  <a:pt x="98" y="155"/>
                  <a:pt x="99" y="156"/>
                </a:cubicBezTo>
                <a:cubicBezTo>
                  <a:pt x="102" y="158"/>
                  <a:pt x="105" y="161"/>
                  <a:pt x="105" y="164"/>
                </a:cubicBezTo>
                <a:cubicBezTo>
                  <a:pt x="105" y="166"/>
                  <a:pt x="104" y="166"/>
                  <a:pt x="103" y="166"/>
                </a:cubicBezTo>
                <a:cubicBezTo>
                  <a:pt x="103" y="166"/>
                  <a:pt x="102" y="166"/>
                  <a:pt x="101" y="165"/>
                </a:cubicBezTo>
                <a:cubicBezTo>
                  <a:pt x="98" y="163"/>
                  <a:pt x="95" y="160"/>
                  <a:pt x="95" y="157"/>
                </a:cubicBezTo>
                <a:cubicBezTo>
                  <a:pt x="95" y="155"/>
                  <a:pt x="97" y="155"/>
                  <a:pt x="97" y="155"/>
                </a:cubicBezTo>
                <a:close/>
                <a:moveTo>
                  <a:pt x="78" y="156"/>
                </a:moveTo>
                <a:cubicBezTo>
                  <a:pt x="80" y="157"/>
                  <a:pt x="80" y="157"/>
                  <a:pt x="81" y="157"/>
                </a:cubicBezTo>
                <a:cubicBezTo>
                  <a:pt x="84" y="157"/>
                  <a:pt x="87" y="155"/>
                  <a:pt x="87" y="152"/>
                </a:cubicBezTo>
                <a:cubicBezTo>
                  <a:pt x="87" y="148"/>
                  <a:pt x="83" y="143"/>
                  <a:pt x="80" y="141"/>
                </a:cubicBezTo>
                <a:cubicBezTo>
                  <a:pt x="76" y="138"/>
                  <a:pt x="71" y="140"/>
                  <a:pt x="71" y="145"/>
                </a:cubicBezTo>
                <a:cubicBezTo>
                  <a:pt x="71" y="149"/>
                  <a:pt x="75" y="154"/>
                  <a:pt x="78" y="156"/>
                </a:cubicBezTo>
                <a:close/>
                <a:moveTo>
                  <a:pt x="76" y="143"/>
                </a:moveTo>
                <a:cubicBezTo>
                  <a:pt x="77" y="143"/>
                  <a:pt x="77" y="143"/>
                  <a:pt x="78" y="143"/>
                </a:cubicBezTo>
                <a:cubicBezTo>
                  <a:pt x="80" y="145"/>
                  <a:pt x="83" y="149"/>
                  <a:pt x="83" y="152"/>
                </a:cubicBezTo>
                <a:cubicBezTo>
                  <a:pt x="83" y="154"/>
                  <a:pt x="82" y="154"/>
                  <a:pt x="81" y="154"/>
                </a:cubicBezTo>
                <a:cubicBezTo>
                  <a:pt x="81" y="154"/>
                  <a:pt x="80" y="154"/>
                  <a:pt x="80" y="153"/>
                </a:cubicBezTo>
                <a:cubicBezTo>
                  <a:pt x="77" y="152"/>
                  <a:pt x="75" y="148"/>
                  <a:pt x="75" y="145"/>
                </a:cubicBezTo>
                <a:cubicBezTo>
                  <a:pt x="75" y="143"/>
                  <a:pt x="76" y="143"/>
                  <a:pt x="76" y="143"/>
                </a:cubicBezTo>
                <a:close/>
                <a:moveTo>
                  <a:pt x="10" y="107"/>
                </a:moveTo>
                <a:cubicBezTo>
                  <a:pt x="10" y="104"/>
                  <a:pt x="13" y="103"/>
                  <a:pt x="17" y="105"/>
                </a:cubicBezTo>
                <a:cubicBezTo>
                  <a:pt x="20" y="107"/>
                  <a:pt x="23" y="111"/>
                  <a:pt x="23" y="115"/>
                </a:cubicBezTo>
                <a:cubicBezTo>
                  <a:pt x="23" y="118"/>
                  <a:pt x="20" y="119"/>
                  <a:pt x="17" y="117"/>
                </a:cubicBezTo>
                <a:cubicBezTo>
                  <a:pt x="13" y="115"/>
                  <a:pt x="10" y="111"/>
                  <a:pt x="10" y="107"/>
                </a:cubicBezTo>
                <a:close/>
                <a:moveTo>
                  <a:pt x="37" y="131"/>
                </a:moveTo>
                <a:cubicBezTo>
                  <a:pt x="38" y="132"/>
                  <a:pt x="39" y="132"/>
                  <a:pt x="41" y="132"/>
                </a:cubicBezTo>
                <a:cubicBezTo>
                  <a:pt x="44" y="132"/>
                  <a:pt x="45" y="130"/>
                  <a:pt x="45" y="127"/>
                </a:cubicBezTo>
                <a:cubicBezTo>
                  <a:pt x="45" y="123"/>
                  <a:pt x="42" y="118"/>
                  <a:pt x="38" y="116"/>
                </a:cubicBezTo>
                <a:cubicBezTo>
                  <a:pt x="34" y="113"/>
                  <a:pt x="30" y="115"/>
                  <a:pt x="30" y="120"/>
                </a:cubicBezTo>
                <a:cubicBezTo>
                  <a:pt x="30" y="124"/>
                  <a:pt x="33" y="129"/>
                  <a:pt x="37" y="131"/>
                </a:cubicBezTo>
                <a:close/>
                <a:moveTo>
                  <a:pt x="34" y="118"/>
                </a:moveTo>
                <a:cubicBezTo>
                  <a:pt x="35" y="118"/>
                  <a:pt x="36" y="118"/>
                  <a:pt x="37" y="118"/>
                </a:cubicBezTo>
                <a:cubicBezTo>
                  <a:pt x="40" y="120"/>
                  <a:pt x="42" y="124"/>
                  <a:pt x="42" y="127"/>
                </a:cubicBezTo>
                <a:cubicBezTo>
                  <a:pt x="42" y="129"/>
                  <a:pt x="41" y="129"/>
                  <a:pt x="41" y="129"/>
                </a:cubicBezTo>
                <a:cubicBezTo>
                  <a:pt x="40" y="129"/>
                  <a:pt x="39" y="129"/>
                  <a:pt x="38" y="128"/>
                </a:cubicBezTo>
                <a:cubicBezTo>
                  <a:pt x="35" y="127"/>
                  <a:pt x="33" y="123"/>
                  <a:pt x="33" y="120"/>
                </a:cubicBezTo>
                <a:cubicBezTo>
                  <a:pt x="33" y="118"/>
                  <a:pt x="34" y="118"/>
                  <a:pt x="34" y="118"/>
                </a:cubicBezTo>
                <a:close/>
                <a:moveTo>
                  <a:pt x="58" y="144"/>
                </a:moveTo>
                <a:cubicBezTo>
                  <a:pt x="59" y="144"/>
                  <a:pt x="60" y="145"/>
                  <a:pt x="62" y="145"/>
                </a:cubicBezTo>
                <a:cubicBezTo>
                  <a:pt x="64" y="145"/>
                  <a:pt x="66" y="143"/>
                  <a:pt x="66" y="140"/>
                </a:cubicBezTo>
                <a:cubicBezTo>
                  <a:pt x="66" y="136"/>
                  <a:pt x="63" y="131"/>
                  <a:pt x="59" y="128"/>
                </a:cubicBezTo>
                <a:cubicBezTo>
                  <a:pt x="55" y="126"/>
                  <a:pt x="50" y="128"/>
                  <a:pt x="50" y="132"/>
                </a:cubicBezTo>
                <a:cubicBezTo>
                  <a:pt x="50" y="136"/>
                  <a:pt x="54" y="141"/>
                  <a:pt x="58" y="144"/>
                </a:cubicBezTo>
                <a:close/>
                <a:moveTo>
                  <a:pt x="55" y="130"/>
                </a:moveTo>
                <a:cubicBezTo>
                  <a:pt x="56" y="130"/>
                  <a:pt x="56" y="130"/>
                  <a:pt x="58" y="131"/>
                </a:cubicBezTo>
                <a:cubicBezTo>
                  <a:pt x="61" y="133"/>
                  <a:pt x="63" y="137"/>
                  <a:pt x="63" y="140"/>
                </a:cubicBezTo>
                <a:cubicBezTo>
                  <a:pt x="63" y="142"/>
                  <a:pt x="62" y="142"/>
                  <a:pt x="62" y="142"/>
                </a:cubicBezTo>
                <a:cubicBezTo>
                  <a:pt x="61" y="142"/>
                  <a:pt x="60" y="142"/>
                  <a:pt x="59" y="141"/>
                </a:cubicBezTo>
                <a:cubicBezTo>
                  <a:pt x="56" y="139"/>
                  <a:pt x="54" y="135"/>
                  <a:pt x="54" y="132"/>
                </a:cubicBezTo>
                <a:cubicBezTo>
                  <a:pt x="54" y="130"/>
                  <a:pt x="55" y="130"/>
                  <a:pt x="55" y="13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9" name="Freeform 7"/>
          <p:cNvSpPr>
            <a:spLocks noChangeAspect="1" noEditPoints="1"/>
          </p:cNvSpPr>
          <p:nvPr/>
        </p:nvSpPr>
        <p:spPr bwMode="auto">
          <a:xfrm>
            <a:off x="10152540" y="2192570"/>
            <a:ext cx="533588" cy="382880"/>
          </a:xfrm>
          <a:custGeom>
            <a:avLst/>
            <a:gdLst>
              <a:gd name="T0" fmla="*/ 117 w 277"/>
              <a:gd name="T1" fmla="*/ 168 h 199"/>
              <a:gd name="T2" fmla="*/ 117 w 277"/>
              <a:gd name="T3" fmla="*/ 159 h 199"/>
              <a:gd name="T4" fmla="*/ 7 w 277"/>
              <a:gd name="T5" fmla="*/ 90 h 199"/>
              <a:gd name="T6" fmla="*/ 3 w 277"/>
              <a:gd name="T7" fmla="*/ 116 h 199"/>
              <a:gd name="T8" fmla="*/ 7 w 277"/>
              <a:gd name="T9" fmla="*/ 90 h 199"/>
              <a:gd name="T10" fmla="*/ 142 w 277"/>
              <a:gd name="T11" fmla="*/ 40 h 199"/>
              <a:gd name="T12" fmla="*/ 142 w 277"/>
              <a:gd name="T13" fmla="*/ 159 h 199"/>
              <a:gd name="T14" fmla="*/ 142 w 277"/>
              <a:gd name="T15" fmla="*/ 40 h 199"/>
              <a:gd name="T16" fmla="*/ 13 w 277"/>
              <a:gd name="T17" fmla="*/ 83 h 199"/>
              <a:gd name="T18" fmla="*/ 140 w 277"/>
              <a:gd name="T19" fmla="*/ 39 h 199"/>
              <a:gd name="T20" fmla="*/ 13 w 277"/>
              <a:gd name="T21" fmla="*/ 83 h 199"/>
              <a:gd name="T22" fmla="*/ 37 w 277"/>
              <a:gd name="T23" fmla="*/ 99 h 199"/>
              <a:gd name="T24" fmla="*/ 13 w 277"/>
              <a:gd name="T25" fmla="*/ 114 h 199"/>
              <a:gd name="T26" fmla="*/ 13 w 277"/>
              <a:gd name="T27" fmla="*/ 116 h 199"/>
              <a:gd name="T28" fmla="*/ 132 w 277"/>
              <a:gd name="T29" fmla="*/ 171 h 199"/>
              <a:gd name="T30" fmla="*/ 140 w 277"/>
              <a:gd name="T31" fmla="*/ 164 h 199"/>
              <a:gd name="T32" fmla="*/ 39 w 277"/>
              <a:gd name="T33" fmla="*/ 101 h 199"/>
              <a:gd name="T34" fmla="*/ 135 w 277"/>
              <a:gd name="T35" fmla="*/ 171 h 199"/>
              <a:gd name="T36" fmla="*/ 139 w 277"/>
              <a:gd name="T37" fmla="*/ 190 h 199"/>
              <a:gd name="T38" fmla="*/ 140 w 277"/>
              <a:gd name="T39" fmla="*/ 168 h 199"/>
              <a:gd name="T40" fmla="*/ 135 w 277"/>
              <a:gd name="T41" fmla="*/ 171 h 199"/>
              <a:gd name="T42" fmla="*/ 27 w 277"/>
              <a:gd name="T43" fmla="*/ 131 h 199"/>
              <a:gd name="T44" fmla="*/ 142 w 277"/>
              <a:gd name="T45" fmla="*/ 199 h 199"/>
              <a:gd name="T46" fmla="*/ 137 w 277"/>
              <a:gd name="T47" fmla="*/ 196 h 199"/>
              <a:gd name="T48" fmla="*/ 134 w 277"/>
              <a:gd name="T49" fmla="*/ 197 h 199"/>
              <a:gd name="T50" fmla="*/ 132 w 277"/>
              <a:gd name="T51" fmla="*/ 196 h 199"/>
              <a:gd name="T52" fmla="*/ 55 w 277"/>
              <a:gd name="T53" fmla="*/ 147 h 199"/>
              <a:gd name="T54" fmla="*/ 9 w 277"/>
              <a:gd name="T55" fmla="*/ 120 h 199"/>
              <a:gd name="T56" fmla="*/ 7 w 277"/>
              <a:gd name="T57" fmla="*/ 117 h 199"/>
              <a:gd name="T58" fmla="*/ 2 w 277"/>
              <a:gd name="T59" fmla="*/ 119 h 199"/>
              <a:gd name="T60" fmla="*/ 0 w 277"/>
              <a:gd name="T61" fmla="*/ 119 h 199"/>
              <a:gd name="T62" fmla="*/ 0 w 277"/>
              <a:gd name="T63" fmla="*/ 93 h 199"/>
              <a:gd name="T64" fmla="*/ 7 w 277"/>
              <a:gd name="T65" fmla="*/ 88 h 199"/>
              <a:gd name="T66" fmla="*/ 7 w 277"/>
              <a:gd name="T67" fmla="*/ 79 h 199"/>
              <a:gd name="T68" fmla="*/ 140 w 277"/>
              <a:gd name="T69" fmla="*/ 1 h 199"/>
              <a:gd name="T70" fmla="*/ 144 w 277"/>
              <a:gd name="T71" fmla="*/ 1 h 199"/>
              <a:gd name="T72" fmla="*/ 277 w 277"/>
              <a:gd name="T73" fmla="*/ 79 h 199"/>
              <a:gd name="T74" fmla="*/ 277 w 277"/>
              <a:gd name="T75" fmla="*/ 79 h 199"/>
              <a:gd name="T76" fmla="*/ 277 w 277"/>
              <a:gd name="T77" fmla="*/ 117 h 199"/>
              <a:gd name="T78" fmla="*/ 275 w 277"/>
              <a:gd name="T79" fmla="*/ 120 h 199"/>
              <a:gd name="T80" fmla="*/ 272 w 277"/>
              <a:gd name="T81" fmla="*/ 116 h 199"/>
              <a:gd name="T82" fmla="*/ 144 w 277"/>
              <a:gd name="T83" fmla="*/ 160 h 199"/>
              <a:gd name="T84" fmla="*/ 272 w 277"/>
              <a:gd name="T85" fmla="*/ 116 h 199"/>
              <a:gd name="T86" fmla="*/ 246 w 277"/>
              <a:gd name="T87" fmla="*/ 99 h 199"/>
              <a:gd name="T88" fmla="*/ 272 w 277"/>
              <a:gd name="T89" fmla="*/ 85 h 199"/>
              <a:gd name="T90" fmla="*/ 272 w 277"/>
              <a:gd name="T91" fmla="*/ 83 h 199"/>
              <a:gd name="T92" fmla="*/ 144 w 277"/>
              <a:gd name="T93" fmla="*/ 39 h 199"/>
              <a:gd name="T94" fmla="*/ 272 w 277"/>
              <a:gd name="T95" fmla="*/ 83 h 199"/>
              <a:gd name="T96" fmla="*/ 98 w 277"/>
              <a:gd name="T97" fmla="*/ 152 h 199"/>
              <a:gd name="T98" fmla="*/ 108 w 277"/>
              <a:gd name="T99" fmla="*/ 1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199">
                <a:moveTo>
                  <a:pt x="122" y="166"/>
                </a:moveTo>
                <a:cubicBezTo>
                  <a:pt x="122" y="169"/>
                  <a:pt x="120" y="170"/>
                  <a:pt x="117" y="168"/>
                </a:cubicBezTo>
                <a:cubicBezTo>
                  <a:pt x="114" y="167"/>
                  <a:pt x="112" y="163"/>
                  <a:pt x="112" y="160"/>
                </a:cubicBezTo>
                <a:cubicBezTo>
                  <a:pt x="112" y="159"/>
                  <a:pt x="114" y="158"/>
                  <a:pt x="117" y="159"/>
                </a:cubicBezTo>
                <a:cubicBezTo>
                  <a:pt x="120" y="160"/>
                  <a:pt x="122" y="163"/>
                  <a:pt x="122" y="166"/>
                </a:cubicBezTo>
                <a:close/>
                <a:moveTo>
                  <a:pt x="7" y="90"/>
                </a:moveTo>
                <a:cubicBezTo>
                  <a:pt x="3" y="93"/>
                  <a:pt x="3" y="93"/>
                  <a:pt x="3" y="93"/>
                </a:cubicBezTo>
                <a:cubicBezTo>
                  <a:pt x="3" y="116"/>
                  <a:pt x="3" y="116"/>
                  <a:pt x="3" y="116"/>
                </a:cubicBezTo>
                <a:cubicBezTo>
                  <a:pt x="7" y="113"/>
                  <a:pt x="7" y="113"/>
                  <a:pt x="7" y="113"/>
                </a:cubicBezTo>
                <a:cubicBezTo>
                  <a:pt x="7" y="90"/>
                  <a:pt x="7" y="90"/>
                  <a:pt x="7" y="90"/>
                </a:cubicBezTo>
                <a:cubicBezTo>
                  <a:pt x="7" y="90"/>
                  <a:pt x="7" y="90"/>
                  <a:pt x="7" y="90"/>
                </a:cubicBezTo>
                <a:close/>
                <a:moveTo>
                  <a:pt x="142" y="40"/>
                </a:moveTo>
                <a:cubicBezTo>
                  <a:pt x="41" y="99"/>
                  <a:pt x="41" y="99"/>
                  <a:pt x="41" y="99"/>
                </a:cubicBezTo>
                <a:cubicBezTo>
                  <a:pt x="142" y="159"/>
                  <a:pt x="142" y="159"/>
                  <a:pt x="142" y="159"/>
                </a:cubicBezTo>
                <a:cubicBezTo>
                  <a:pt x="243" y="99"/>
                  <a:pt x="243" y="99"/>
                  <a:pt x="243" y="99"/>
                </a:cubicBezTo>
                <a:cubicBezTo>
                  <a:pt x="142" y="40"/>
                  <a:pt x="142" y="40"/>
                  <a:pt x="142" y="40"/>
                </a:cubicBezTo>
                <a:cubicBezTo>
                  <a:pt x="142" y="40"/>
                  <a:pt x="142" y="40"/>
                  <a:pt x="142" y="40"/>
                </a:cubicBezTo>
                <a:close/>
                <a:moveTo>
                  <a:pt x="13" y="83"/>
                </a:moveTo>
                <a:cubicBezTo>
                  <a:pt x="39" y="98"/>
                  <a:pt x="39" y="98"/>
                  <a:pt x="39" y="98"/>
                </a:cubicBezTo>
                <a:cubicBezTo>
                  <a:pt x="140" y="39"/>
                  <a:pt x="140" y="39"/>
                  <a:pt x="140" y="39"/>
                </a:cubicBezTo>
                <a:cubicBezTo>
                  <a:pt x="140" y="7"/>
                  <a:pt x="140" y="7"/>
                  <a:pt x="140" y="7"/>
                </a:cubicBezTo>
                <a:cubicBezTo>
                  <a:pt x="13" y="83"/>
                  <a:pt x="13" y="83"/>
                  <a:pt x="13" y="83"/>
                </a:cubicBezTo>
                <a:close/>
                <a:moveTo>
                  <a:pt x="13" y="114"/>
                </a:moveTo>
                <a:cubicBezTo>
                  <a:pt x="37" y="99"/>
                  <a:pt x="37" y="99"/>
                  <a:pt x="37" y="99"/>
                </a:cubicBezTo>
                <a:cubicBezTo>
                  <a:pt x="13" y="85"/>
                  <a:pt x="13" y="85"/>
                  <a:pt x="13" y="85"/>
                </a:cubicBezTo>
                <a:cubicBezTo>
                  <a:pt x="13" y="114"/>
                  <a:pt x="13" y="114"/>
                  <a:pt x="13" y="114"/>
                </a:cubicBezTo>
                <a:cubicBezTo>
                  <a:pt x="13" y="114"/>
                  <a:pt x="13" y="114"/>
                  <a:pt x="13" y="114"/>
                </a:cubicBezTo>
                <a:close/>
                <a:moveTo>
                  <a:pt x="13" y="116"/>
                </a:moveTo>
                <a:cubicBezTo>
                  <a:pt x="132" y="187"/>
                  <a:pt x="132" y="187"/>
                  <a:pt x="132" y="187"/>
                </a:cubicBezTo>
                <a:cubicBezTo>
                  <a:pt x="132" y="171"/>
                  <a:pt x="132" y="171"/>
                  <a:pt x="132" y="171"/>
                </a:cubicBezTo>
                <a:cubicBezTo>
                  <a:pt x="132" y="170"/>
                  <a:pt x="132" y="169"/>
                  <a:pt x="133" y="169"/>
                </a:cubicBezTo>
                <a:cubicBezTo>
                  <a:pt x="140" y="164"/>
                  <a:pt x="140" y="164"/>
                  <a:pt x="140" y="164"/>
                </a:cubicBezTo>
                <a:cubicBezTo>
                  <a:pt x="140" y="160"/>
                  <a:pt x="140" y="160"/>
                  <a:pt x="140" y="160"/>
                </a:cubicBezTo>
                <a:cubicBezTo>
                  <a:pt x="39" y="101"/>
                  <a:pt x="39" y="101"/>
                  <a:pt x="39" y="101"/>
                </a:cubicBezTo>
                <a:cubicBezTo>
                  <a:pt x="13" y="116"/>
                  <a:pt x="13" y="116"/>
                  <a:pt x="13" y="116"/>
                </a:cubicBezTo>
                <a:close/>
                <a:moveTo>
                  <a:pt x="135" y="171"/>
                </a:moveTo>
                <a:cubicBezTo>
                  <a:pt x="135" y="189"/>
                  <a:pt x="135" y="189"/>
                  <a:pt x="135" y="189"/>
                </a:cubicBezTo>
                <a:cubicBezTo>
                  <a:pt x="139" y="190"/>
                  <a:pt x="139" y="190"/>
                  <a:pt x="139" y="190"/>
                </a:cubicBezTo>
                <a:cubicBezTo>
                  <a:pt x="140" y="189"/>
                  <a:pt x="140" y="189"/>
                  <a:pt x="140" y="189"/>
                </a:cubicBezTo>
                <a:cubicBezTo>
                  <a:pt x="140" y="168"/>
                  <a:pt x="140" y="168"/>
                  <a:pt x="140" y="168"/>
                </a:cubicBezTo>
                <a:cubicBezTo>
                  <a:pt x="135" y="171"/>
                  <a:pt x="135" y="171"/>
                  <a:pt x="135" y="171"/>
                </a:cubicBezTo>
                <a:cubicBezTo>
                  <a:pt x="135" y="171"/>
                  <a:pt x="135" y="171"/>
                  <a:pt x="135" y="171"/>
                </a:cubicBezTo>
                <a:close/>
                <a:moveTo>
                  <a:pt x="53" y="146"/>
                </a:moveTo>
                <a:cubicBezTo>
                  <a:pt x="27" y="131"/>
                  <a:pt x="27" y="131"/>
                  <a:pt x="27" y="131"/>
                </a:cubicBezTo>
                <a:moveTo>
                  <a:pt x="144" y="198"/>
                </a:moveTo>
                <a:cubicBezTo>
                  <a:pt x="142" y="199"/>
                  <a:pt x="142" y="199"/>
                  <a:pt x="142" y="199"/>
                </a:cubicBezTo>
                <a:cubicBezTo>
                  <a:pt x="140" y="198"/>
                  <a:pt x="140" y="198"/>
                  <a:pt x="140" y="198"/>
                </a:cubicBezTo>
                <a:cubicBezTo>
                  <a:pt x="137" y="196"/>
                  <a:pt x="137" y="196"/>
                  <a:pt x="137" y="196"/>
                </a:cubicBezTo>
                <a:cubicBezTo>
                  <a:pt x="135" y="197"/>
                  <a:pt x="135" y="197"/>
                  <a:pt x="135" y="197"/>
                </a:cubicBezTo>
                <a:cubicBezTo>
                  <a:pt x="134" y="197"/>
                  <a:pt x="134" y="197"/>
                  <a:pt x="134" y="197"/>
                </a:cubicBezTo>
                <a:cubicBezTo>
                  <a:pt x="133" y="197"/>
                  <a:pt x="133" y="197"/>
                  <a:pt x="133" y="197"/>
                </a:cubicBezTo>
                <a:cubicBezTo>
                  <a:pt x="132" y="197"/>
                  <a:pt x="132" y="196"/>
                  <a:pt x="132" y="196"/>
                </a:cubicBezTo>
                <a:cubicBezTo>
                  <a:pt x="132" y="193"/>
                  <a:pt x="132" y="193"/>
                  <a:pt x="132" y="193"/>
                </a:cubicBezTo>
                <a:cubicBezTo>
                  <a:pt x="55" y="147"/>
                  <a:pt x="55" y="147"/>
                  <a:pt x="55" y="147"/>
                </a:cubicBezTo>
                <a:cubicBezTo>
                  <a:pt x="21" y="128"/>
                  <a:pt x="21" y="128"/>
                  <a:pt x="21" y="128"/>
                </a:cubicBezTo>
                <a:cubicBezTo>
                  <a:pt x="9" y="120"/>
                  <a:pt x="9" y="120"/>
                  <a:pt x="9" y="120"/>
                </a:cubicBezTo>
                <a:cubicBezTo>
                  <a:pt x="7" y="119"/>
                  <a:pt x="7" y="119"/>
                  <a:pt x="7" y="119"/>
                </a:cubicBezTo>
                <a:cubicBezTo>
                  <a:pt x="7" y="117"/>
                  <a:pt x="7" y="117"/>
                  <a:pt x="7" y="117"/>
                </a:cubicBezTo>
                <a:cubicBezTo>
                  <a:pt x="7" y="117"/>
                  <a:pt x="7" y="117"/>
                  <a:pt x="7" y="117"/>
                </a:cubicBezTo>
                <a:cubicBezTo>
                  <a:pt x="2" y="119"/>
                  <a:pt x="2" y="119"/>
                  <a:pt x="2" y="119"/>
                </a:cubicBezTo>
                <a:cubicBezTo>
                  <a:pt x="2" y="119"/>
                  <a:pt x="2" y="119"/>
                  <a:pt x="1" y="119"/>
                </a:cubicBezTo>
                <a:cubicBezTo>
                  <a:pt x="1" y="119"/>
                  <a:pt x="1" y="119"/>
                  <a:pt x="0" y="119"/>
                </a:cubicBezTo>
                <a:cubicBezTo>
                  <a:pt x="0" y="118"/>
                  <a:pt x="0" y="118"/>
                  <a:pt x="0" y="118"/>
                </a:cubicBezTo>
                <a:cubicBezTo>
                  <a:pt x="0" y="93"/>
                  <a:pt x="0" y="93"/>
                  <a:pt x="0" y="93"/>
                </a:cubicBezTo>
                <a:cubicBezTo>
                  <a:pt x="0" y="92"/>
                  <a:pt x="0" y="91"/>
                  <a:pt x="0" y="91"/>
                </a:cubicBezTo>
                <a:cubicBezTo>
                  <a:pt x="7" y="88"/>
                  <a:pt x="7" y="88"/>
                  <a:pt x="7" y="88"/>
                </a:cubicBezTo>
                <a:cubicBezTo>
                  <a:pt x="7" y="81"/>
                  <a:pt x="7" y="81"/>
                  <a:pt x="7" y="81"/>
                </a:cubicBezTo>
                <a:cubicBezTo>
                  <a:pt x="7" y="79"/>
                  <a:pt x="7" y="79"/>
                  <a:pt x="7" y="79"/>
                </a:cubicBezTo>
                <a:cubicBezTo>
                  <a:pt x="9" y="78"/>
                  <a:pt x="9" y="78"/>
                  <a:pt x="9" y="78"/>
                </a:cubicBezTo>
                <a:cubicBezTo>
                  <a:pt x="140" y="1"/>
                  <a:pt x="140" y="1"/>
                  <a:pt x="140" y="1"/>
                </a:cubicBezTo>
                <a:cubicBezTo>
                  <a:pt x="142" y="0"/>
                  <a:pt x="142" y="0"/>
                  <a:pt x="142" y="0"/>
                </a:cubicBezTo>
                <a:cubicBezTo>
                  <a:pt x="144" y="1"/>
                  <a:pt x="144" y="1"/>
                  <a:pt x="144" y="1"/>
                </a:cubicBezTo>
                <a:cubicBezTo>
                  <a:pt x="275" y="78"/>
                  <a:pt x="275" y="78"/>
                  <a:pt x="275" y="78"/>
                </a:cubicBezTo>
                <a:cubicBezTo>
                  <a:pt x="277" y="79"/>
                  <a:pt x="277" y="79"/>
                  <a:pt x="277" y="79"/>
                </a:cubicBezTo>
                <a:cubicBezTo>
                  <a:pt x="277" y="79"/>
                  <a:pt x="277" y="79"/>
                  <a:pt x="277" y="79"/>
                </a:cubicBezTo>
                <a:cubicBezTo>
                  <a:pt x="277" y="79"/>
                  <a:pt x="277" y="79"/>
                  <a:pt x="277" y="79"/>
                </a:cubicBezTo>
                <a:cubicBezTo>
                  <a:pt x="277" y="82"/>
                  <a:pt x="277" y="82"/>
                  <a:pt x="277" y="82"/>
                </a:cubicBezTo>
                <a:cubicBezTo>
                  <a:pt x="277" y="117"/>
                  <a:pt x="277" y="117"/>
                  <a:pt x="277" y="117"/>
                </a:cubicBezTo>
                <a:cubicBezTo>
                  <a:pt x="277" y="119"/>
                  <a:pt x="277" y="119"/>
                  <a:pt x="277" y="119"/>
                </a:cubicBezTo>
                <a:cubicBezTo>
                  <a:pt x="275" y="120"/>
                  <a:pt x="275" y="120"/>
                  <a:pt x="275" y="120"/>
                </a:cubicBezTo>
                <a:cubicBezTo>
                  <a:pt x="262" y="128"/>
                  <a:pt x="144" y="198"/>
                  <a:pt x="144" y="198"/>
                </a:cubicBezTo>
                <a:close/>
                <a:moveTo>
                  <a:pt x="272" y="116"/>
                </a:moveTo>
                <a:cubicBezTo>
                  <a:pt x="244" y="101"/>
                  <a:pt x="244" y="101"/>
                  <a:pt x="244" y="101"/>
                </a:cubicBezTo>
                <a:cubicBezTo>
                  <a:pt x="144" y="160"/>
                  <a:pt x="144" y="160"/>
                  <a:pt x="144" y="160"/>
                </a:cubicBezTo>
                <a:cubicBezTo>
                  <a:pt x="144" y="191"/>
                  <a:pt x="144" y="191"/>
                  <a:pt x="144" y="191"/>
                </a:cubicBezTo>
                <a:cubicBezTo>
                  <a:pt x="272" y="116"/>
                  <a:pt x="272" y="116"/>
                  <a:pt x="272" y="116"/>
                </a:cubicBezTo>
                <a:close/>
                <a:moveTo>
                  <a:pt x="272" y="85"/>
                </a:moveTo>
                <a:cubicBezTo>
                  <a:pt x="246" y="99"/>
                  <a:pt x="246" y="99"/>
                  <a:pt x="246" y="99"/>
                </a:cubicBezTo>
                <a:cubicBezTo>
                  <a:pt x="272" y="114"/>
                  <a:pt x="272" y="114"/>
                  <a:pt x="272" y="114"/>
                </a:cubicBezTo>
                <a:cubicBezTo>
                  <a:pt x="272" y="85"/>
                  <a:pt x="272" y="85"/>
                  <a:pt x="272" y="85"/>
                </a:cubicBezTo>
                <a:cubicBezTo>
                  <a:pt x="272" y="85"/>
                  <a:pt x="272" y="85"/>
                  <a:pt x="272" y="85"/>
                </a:cubicBezTo>
                <a:close/>
                <a:moveTo>
                  <a:pt x="272" y="83"/>
                </a:moveTo>
                <a:cubicBezTo>
                  <a:pt x="144" y="7"/>
                  <a:pt x="144" y="7"/>
                  <a:pt x="144" y="7"/>
                </a:cubicBezTo>
                <a:cubicBezTo>
                  <a:pt x="144" y="39"/>
                  <a:pt x="144" y="39"/>
                  <a:pt x="144" y="39"/>
                </a:cubicBezTo>
                <a:cubicBezTo>
                  <a:pt x="244" y="98"/>
                  <a:pt x="244" y="98"/>
                  <a:pt x="244" y="98"/>
                </a:cubicBezTo>
                <a:cubicBezTo>
                  <a:pt x="272" y="83"/>
                  <a:pt x="272" y="83"/>
                  <a:pt x="272" y="83"/>
                </a:cubicBezTo>
                <a:close/>
                <a:moveTo>
                  <a:pt x="103" y="150"/>
                </a:moveTo>
                <a:cubicBezTo>
                  <a:pt x="100" y="148"/>
                  <a:pt x="98" y="149"/>
                  <a:pt x="98" y="152"/>
                </a:cubicBezTo>
                <a:cubicBezTo>
                  <a:pt x="98" y="155"/>
                  <a:pt x="100" y="159"/>
                  <a:pt x="103" y="160"/>
                </a:cubicBezTo>
                <a:cubicBezTo>
                  <a:pt x="106" y="161"/>
                  <a:pt x="108" y="160"/>
                  <a:pt x="108" y="158"/>
                </a:cubicBezTo>
                <a:cubicBezTo>
                  <a:pt x="108" y="155"/>
                  <a:pt x="106" y="152"/>
                  <a:pt x="103" y="15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2" name="Group 161"/>
          <p:cNvGrpSpPr/>
          <p:nvPr/>
        </p:nvGrpSpPr>
        <p:grpSpPr>
          <a:xfrm>
            <a:off x="470835" y="3371141"/>
            <a:ext cx="1554039" cy="1554039"/>
            <a:chOff x="350845" y="3371141"/>
            <a:chExt cx="1554039" cy="1554039"/>
          </a:xfrm>
        </p:grpSpPr>
        <p:sp>
          <p:nvSpPr>
            <p:cNvPr id="7" name="Rectangle 6"/>
            <p:cNvSpPr/>
            <p:nvPr/>
          </p:nvSpPr>
          <p:spPr bwMode="auto">
            <a:xfrm>
              <a:off x="350845" y="3371141"/>
              <a:ext cx="1554039" cy="1554039"/>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b" anchorCtr="0" compatLnSpc="1">
              <a:prstTxWarp prst="textNoShape">
                <a:avLst/>
              </a:prstTxWarp>
            </a:bodyPr>
            <a:lstStyle/>
            <a:p>
              <a:pPr algn="ctr" defTabSz="931932" fontAlgn="base">
                <a:lnSpc>
                  <a:spcPct val="90000"/>
                </a:lnSpc>
                <a:spcBef>
                  <a:spcPct val="0"/>
                </a:spcBef>
                <a:spcAft>
                  <a:spcPct val="0"/>
                </a:spcAft>
              </a:pPr>
              <a:r>
                <a:rPr lang="en-US" sz="1400" dirty="0">
                  <a:gradFill>
                    <a:gsLst>
                      <a:gs pos="2917">
                        <a:schemeClr val="bg1"/>
                      </a:gs>
                      <a:gs pos="100000">
                        <a:schemeClr val="bg1"/>
                      </a:gs>
                    </a:gsLst>
                    <a:lin ang="0" scaled="0"/>
                  </a:gradFill>
                  <a:latin typeface="Segoe UI"/>
                </a:rPr>
                <a:t>Simple setup</a:t>
              </a:r>
              <a:endParaRPr lang="en-US" sz="1400" spc="-51" dirty="0">
                <a:gradFill>
                  <a:gsLst>
                    <a:gs pos="2917">
                      <a:schemeClr val="bg1"/>
                    </a:gs>
                    <a:gs pos="100000">
                      <a:schemeClr val="bg1"/>
                    </a:gs>
                  </a:gsLst>
                  <a:lin ang="0" scaled="0"/>
                </a:gradFill>
                <a:latin typeface="Segoe UI"/>
              </a:endParaRPr>
            </a:p>
          </p:txBody>
        </p:sp>
        <p:sp>
          <p:nvSpPr>
            <p:cNvPr id="190" name="Freeform 5"/>
            <p:cNvSpPr>
              <a:spLocks noChangeAspect="1" noEditPoints="1"/>
            </p:cNvSpPr>
            <p:nvPr/>
          </p:nvSpPr>
          <p:spPr bwMode="auto">
            <a:xfrm>
              <a:off x="802981" y="3716929"/>
              <a:ext cx="649766" cy="649766"/>
            </a:xfrm>
            <a:custGeom>
              <a:avLst/>
              <a:gdLst>
                <a:gd name="T0" fmla="*/ 0 w 374"/>
                <a:gd name="T1" fmla="*/ 374 h 374"/>
                <a:gd name="T2" fmla="*/ 374 w 374"/>
                <a:gd name="T3" fmla="*/ 0 h 374"/>
                <a:gd name="T4" fmla="*/ 263 w 374"/>
                <a:gd name="T5" fmla="*/ 36 h 374"/>
                <a:gd name="T6" fmla="*/ 301 w 374"/>
                <a:gd name="T7" fmla="*/ 192 h 374"/>
                <a:gd name="T8" fmla="*/ 263 w 374"/>
                <a:gd name="T9" fmla="*/ 36 h 374"/>
                <a:gd name="T10" fmla="*/ 311 w 374"/>
                <a:gd name="T11" fmla="*/ 254 h 374"/>
                <a:gd name="T12" fmla="*/ 214 w 374"/>
                <a:gd name="T13" fmla="*/ 238 h 374"/>
                <a:gd name="T14" fmla="*/ 107 w 374"/>
                <a:gd name="T15" fmla="*/ 58 h 374"/>
                <a:gd name="T16" fmla="*/ 145 w 374"/>
                <a:gd name="T17" fmla="*/ 192 h 374"/>
                <a:gd name="T18" fmla="*/ 107 w 374"/>
                <a:gd name="T19" fmla="*/ 58 h 374"/>
                <a:gd name="T20" fmla="*/ 93 w 374"/>
                <a:gd name="T21" fmla="*/ 133 h 374"/>
                <a:gd name="T22" fmla="*/ 53 w 374"/>
                <a:gd name="T23" fmla="*/ 192 h 374"/>
                <a:gd name="T24" fmla="*/ 96 w 374"/>
                <a:gd name="T25" fmla="*/ 331 h 374"/>
                <a:gd name="T26" fmla="*/ 96 w 374"/>
                <a:gd name="T27" fmla="*/ 235 h 374"/>
                <a:gd name="T28" fmla="*/ 145 w 374"/>
                <a:gd name="T29" fmla="*/ 283 h 374"/>
                <a:gd name="T30" fmla="*/ 107 w 374"/>
                <a:gd name="T31" fmla="*/ 275 h 374"/>
                <a:gd name="T32" fmla="*/ 156 w 374"/>
                <a:gd name="T33" fmla="*/ 275 h 374"/>
                <a:gd name="T34" fmla="*/ 159 w 374"/>
                <a:gd name="T35" fmla="*/ 83 h 374"/>
                <a:gd name="T36" fmla="*/ 197 w 374"/>
                <a:gd name="T37" fmla="*/ 192 h 374"/>
                <a:gd name="T38" fmla="*/ 159 w 374"/>
                <a:gd name="T39" fmla="*/ 83 h 374"/>
                <a:gd name="T40" fmla="*/ 187 w 374"/>
                <a:gd name="T41" fmla="*/ 312 h 374"/>
                <a:gd name="T42" fmla="*/ 204 w 374"/>
                <a:gd name="T43" fmla="*/ 312 h 374"/>
                <a:gd name="T44" fmla="*/ 195 w 374"/>
                <a:gd name="T45" fmla="*/ 288 h 374"/>
                <a:gd name="T46" fmla="*/ 195 w 374"/>
                <a:gd name="T47" fmla="*/ 270 h 374"/>
                <a:gd name="T48" fmla="*/ 195 w 374"/>
                <a:gd name="T49" fmla="*/ 288 h 374"/>
                <a:gd name="T50" fmla="*/ 187 w 374"/>
                <a:gd name="T51" fmla="*/ 245 h 374"/>
                <a:gd name="T52" fmla="*/ 204 w 374"/>
                <a:gd name="T53" fmla="*/ 245 h 374"/>
                <a:gd name="T54" fmla="*/ 209 w 374"/>
                <a:gd name="T55" fmla="*/ 156 h 374"/>
                <a:gd name="T56" fmla="*/ 249 w 374"/>
                <a:gd name="T57" fmla="*/ 192 h 374"/>
                <a:gd name="T58" fmla="*/ 209 w 374"/>
                <a:gd name="T59" fmla="*/ 156 h 374"/>
                <a:gd name="T60" fmla="*/ 214 w 374"/>
                <a:gd name="T61" fmla="*/ 319 h 374"/>
                <a:gd name="T62" fmla="*/ 299 w 374"/>
                <a:gd name="T63" fmla="*/ 304 h 374"/>
                <a:gd name="T64" fmla="*/ 325 w 374"/>
                <a:gd name="T65" fmla="*/ 288 h 374"/>
                <a:gd name="T66" fmla="*/ 214 w 374"/>
                <a:gd name="T67" fmla="*/ 270 h 374"/>
                <a:gd name="T68" fmla="*/ 325 w 374"/>
                <a:gd name="T69" fmla="*/ 2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4" h="374">
                  <a:moveTo>
                    <a:pt x="0" y="0"/>
                  </a:moveTo>
                  <a:cubicBezTo>
                    <a:pt x="0" y="374"/>
                    <a:pt x="0" y="374"/>
                    <a:pt x="0" y="374"/>
                  </a:cubicBezTo>
                  <a:cubicBezTo>
                    <a:pt x="374" y="374"/>
                    <a:pt x="374" y="374"/>
                    <a:pt x="374" y="374"/>
                  </a:cubicBezTo>
                  <a:cubicBezTo>
                    <a:pt x="374" y="0"/>
                    <a:pt x="374" y="0"/>
                    <a:pt x="374" y="0"/>
                  </a:cubicBezTo>
                  <a:lnTo>
                    <a:pt x="0" y="0"/>
                  </a:lnTo>
                  <a:close/>
                  <a:moveTo>
                    <a:pt x="263" y="36"/>
                  </a:moveTo>
                  <a:cubicBezTo>
                    <a:pt x="301" y="36"/>
                    <a:pt x="301" y="36"/>
                    <a:pt x="301" y="36"/>
                  </a:cubicBezTo>
                  <a:cubicBezTo>
                    <a:pt x="301" y="192"/>
                    <a:pt x="301" y="192"/>
                    <a:pt x="301" y="192"/>
                  </a:cubicBezTo>
                  <a:cubicBezTo>
                    <a:pt x="263" y="192"/>
                    <a:pt x="263" y="192"/>
                    <a:pt x="263" y="192"/>
                  </a:cubicBezTo>
                  <a:lnTo>
                    <a:pt x="263" y="36"/>
                  </a:lnTo>
                  <a:close/>
                  <a:moveTo>
                    <a:pt x="311" y="238"/>
                  </a:moveTo>
                  <a:cubicBezTo>
                    <a:pt x="311" y="238"/>
                    <a:pt x="311" y="238"/>
                    <a:pt x="311" y="254"/>
                  </a:cubicBezTo>
                  <a:cubicBezTo>
                    <a:pt x="311" y="254"/>
                    <a:pt x="311" y="254"/>
                    <a:pt x="214" y="254"/>
                  </a:cubicBezTo>
                  <a:cubicBezTo>
                    <a:pt x="214" y="254"/>
                    <a:pt x="214" y="254"/>
                    <a:pt x="214" y="238"/>
                  </a:cubicBezTo>
                  <a:cubicBezTo>
                    <a:pt x="214" y="238"/>
                    <a:pt x="214" y="238"/>
                    <a:pt x="311" y="238"/>
                  </a:cubicBezTo>
                  <a:close/>
                  <a:moveTo>
                    <a:pt x="107" y="58"/>
                  </a:moveTo>
                  <a:cubicBezTo>
                    <a:pt x="145" y="58"/>
                    <a:pt x="145" y="58"/>
                    <a:pt x="145" y="58"/>
                  </a:cubicBezTo>
                  <a:cubicBezTo>
                    <a:pt x="145" y="192"/>
                    <a:pt x="145" y="192"/>
                    <a:pt x="145" y="192"/>
                  </a:cubicBezTo>
                  <a:cubicBezTo>
                    <a:pt x="107" y="192"/>
                    <a:pt x="107" y="192"/>
                    <a:pt x="107" y="192"/>
                  </a:cubicBezTo>
                  <a:lnTo>
                    <a:pt x="107" y="58"/>
                  </a:lnTo>
                  <a:close/>
                  <a:moveTo>
                    <a:pt x="53" y="133"/>
                  </a:moveTo>
                  <a:cubicBezTo>
                    <a:pt x="93" y="133"/>
                    <a:pt x="93" y="133"/>
                    <a:pt x="93" y="133"/>
                  </a:cubicBezTo>
                  <a:cubicBezTo>
                    <a:pt x="93" y="192"/>
                    <a:pt x="93" y="192"/>
                    <a:pt x="93" y="192"/>
                  </a:cubicBezTo>
                  <a:cubicBezTo>
                    <a:pt x="53" y="192"/>
                    <a:pt x="53" y="192"/>
                    <a:pt x="53" y="192"/>
                  </a:cubicBezTo>
                  <a:lnTo>
                    <a:pt x="53" y="133"/>
                  </a:lnTo>
                  <a:close/>
                  <a:moveTo>
                    <a:pt x="96" y="331"/>
                  </a:moveTo>
                  <a:cubicBezTo>
                    <a:pt x="71" y="331"/>
                    <a:pt x="48" y="310"/>
                    <a:pt x="48" y="283"/>
                  </a:cubicBezTo>
                  <a:cubicBezTo>
                    <a:pt x="48" y="257"/>
                    <a:pt x="71" y="235"/>
                    <a:pt x="96" y="235"/>
                  </a:cubicBezTo>
                  <a:cubicBezTo>
                    <a:pt x="96" y="283"/>
                    <a:pt x="96" y="283"/>
                    <a:pt x="96" y="283"/>
                  </a:cubicBezTo>
                  <a:cubicBezTo>
                    <a:pt x="145" y="283"/>
                    <a:pt x="145" y="283"/>
                    <a:pt x="145" y="283"/>
                  </a:cubicBezTo>
                  <a:cubicBezTo>
                    <a:pt x="145" y="310"/>
                    <a:pt x="123" y="331"/>
                    <a:pt x="96" y="331"/>
                  </a:cubicBezTo>
                  <a:close/>
                  <a:moveTo>
                    <a:pt x="107" y="275"/>
                  </a:moveTo>
                  <a:cubicBezTo>
                    <a:pt x="107" y="275"/>
                    <a:pt x="107" y="275"/>
                    <a:pt x="107" y="226"/>
                  </a:cubicBezTo>
                  <a:cubicBezTo>
                    <a:pt x="135" y="226"/>
                    <a:pt x="156" y="249"/>
                    <a:pt x="156" y="275"/>
                  </a:cubicBezTo>
                  <a:cubicBezTo>
                    <a:pt x="156" y="275"/>
                    <a:pt x="156" y="275"/>
                    <a:pt x="107" y="275"/>
                  </a:cubicBezTo>
                  <a:close/>
                  <a:moveTo>
                    <a:pt x="159" y="83"/>
                  </a:moveTo>
                  <a:cubicBezTo>
                    <a:pt x="197" y="83"/>
                    <a:pt x="197" y="83"/>
                    <a:pt x="197" y="83"/>
                  </a:cubicBezTo>
                  <a:cubicBezTo>
                    <a:pt x="197" y="192"/>
                    <a:pt x="197" y="192"/>
                    <a:pt x="197" y="192"/>
                  </a:cubicBezTo>
                  <a:cubicBezTo>
                    <a:pt x="159" y="192"/>
                    <a:pt x="159" y="192"/>
                    <a:pt x="159" y="192"/>
                  </a:cubicBezTo>
                  <a:lnTo>
                    <a:pt x="159" y="83"/>
                  </a:lnTo>
                  <a:close/>
                  <a:moveTo>
                    <a:pt x="195" y="319"/>
                  </a:moveTo>
                  <a:cubicBezTo>
                    <a:pt x="191" y="319"/>
                    <a:pt x="187" y="316"/>
                    <a:pt x="187" y="312"/>
                  </a:cubicBezTo>
                  <a:cubicBezTo>
                    <a:pt x="187" y="307"/>
                    <a:pt x="191" y="304"/>
                    <a:pt x="195" y="304"/>
                  </a:cubicBezTo>
                  <a:cubicBezTo>
                    <a:pt x="200" y="304"/>
                    <a:pt x="204" y="307"/>
                    <a:pt x="204" y="312"/>
                  </a:cubicBezTo>
                  <a:cubicBezTo>
                    <a:pt x="204" y="316"/>
                    <a:pt x="200" y="319"/>
                    <a:pt x="195" y="319"/>
                  </a:cubicBezTo>
                  <a:close/>
                  <a:moveTo>
                    <a:pt x="195" y="288"/>
                  </a:moveTo>
                  <a:cubicBezTo>
                    <a:pt x="191" y="288"/>
                    <a:pt x="187" y="284"/>
                    <a:pt x="187" y="279"/>
                  </a:cubicBezTo>
                  <a:cubicBezTo>
                    <a:pt x="187" y="273"/>
                    <a:pt x="191" y="270"/>
                    <a:pt x="195" y="270"/>
                  </a:cubicBezTo>
                  <a:cubicBezTo>
                    <a:pt x="200" y="270"/>
                    <a:pt x="204" y="273"/>
                    <a:pt x="204" y="279"/>
                  </a:cubicBezTo>
                  <a:cubicBezTo>
                    <a:pt x="204" y="284"/>
                    <a:pt x="200" y="288"/>
                    <a:pt x="195" y="288"/>
                  </a:cubicBezTo>
                  <a:close/>
                  <a:moveTo>
                    <a:pt x="195" y="254"/>
                  </a:moveTo>
                  <a:cubicBezTo>
                    <a:pt x="191" y="254"/>
                    <a:pt x="187" y="250"/>
                    <a:pt x="187" y="245"/>
                  </a:cubicBezTo>
                  <a:cubicBezTo>
                    <a:pt x="187" y="241"/>
                    <a:pt x="191" y="238"/>
                    <a:pt x="195" y="238"/>
                  </a:cubicBezTo>
                  <a:cubicBezTo>
                    <a:pt x="200" y="238"/>
                    <a:pt x="204" y="241"/>
                    <a:pt x="204" y="245"/>
                  </a:cubicBezTo>
                  <a:cubicBezTo>
                    <a:pt x="204" y="250"/>
                    <a:pt x="200" y="254"/>
                    <a:pt x="195" y="254"/>
                  </a:cubicBezTo>
                  <a:close/>
                  <a:moveTo>
                    <a:pt x="209" y="156"/>
                  </a:moveTo>
                  <a:cubicBezTo>
                    <a:pt x="249" y="156"/>
                    <a:pt x="249" y="156"/>
                    <a:pt x="249" y="156"/>
                  </a:cubicBezTo>
                  <a:cubicBezTo>
                    <a:pt x="249" y="192"/>
                    <a:pt x="249" y="192"/>
                    <a:pt x="249" y="192"/>
                  </a:cubicBezTo>
                  <a:cubicBezTo>
                    <a:pt x="209" y="192"/>
                    <a:pt x="209" y="192"/>
                    <a:pt x="209" y="192"/>
                  </a:cubicBezTo>
                  <a:lnTo>
                    <a:pt x="209" y="156"/>
                  </a:lnTo>
                  <a:close/>
                  <a:moveTo>
                    <a:pt x="299" y="319"/>
                  </a:moveTo>
                  <a:cubicBezTo>
                    <a:pt x="214" y="319"/>
                    <a:pt x="214" y="319"/>
                    <a:pt x="214" y="319"/>
                  </a:cubicBezTo>
                  <a:cubicBezTo>
                    <a:pt x="214" y="304"/>
                    <a:pt x="214" y="304"/>
                    <a:pt x="214" y="304"/>
                  </a:cubicBezTo>
                  <a:cubicBezTo>
                    <a:pt x="299" y="304"/>
                    <a:pt x="299" y="304"/>
                    <a:pt x="299" y="304"/>
                  </a:cubicBezTo>
                  <a:cubicBezTo>
                    <a:pt x="299" y="319"/>
                    <a:pt x="299" y="319"/>
                    <a:pt x="299" y="319"/>
                  </a:cubicBezTo>
                  <a:close/>
                  <a:moveTo>
                    <a:pt x="325" y="288"/>
                  </a:moveTo>
                  <a:cubicBezTo>
                    <a:pt x="325" y="288"/>
                    <a:pt x="325" y="288"/>
                    <a:pt x="214" y="288"/>
                  </a:cubicBezTo>
                  <a:cubicBezTo>
                    <a:pt x="214" y="288"/>
                    <a:pt x="214" y="288"/>
                    <a:pt x="214" y="270"/>
                  </a:cubicBezTo>
                  <a:cubicBezTo>
                    <a:pt x="214" y="270"/>
                    <a:pt x="214" y="270"/>
                    <a:pt x="325" y="270"/>
                  </a:cubicBezTo>
                  <a:cubicBezTo>
                    <a:pt x="325" y="270"/>
                    <a:pt x="325" y="270"/>
                    <a:pt x="325" y="28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bg1"/>
                    </a:gs>
                    <a:gs pos="100000">
                      <a:schemeClr val="bg1"/>
                    </a:gs>
                  </a:gsLst>
                  <a:lin ang="0" scaled="0"/>
                </a:gradFill>
              </a:endParaRPr>
            </a:p>
          </p:txBody>
        </p:sp>
      </p:grpSp>
      <p:cxnSp>
        <p:nvCxnSpPr>
          <p:cNvPr id="165" name="Straight Arrow Connector 164"/>
          <p:cNvCxnSpPr/>
          <p:nvPr/>
        </p:nvCxnSpPr>
        <p:spPr>
          <a:xfrm>
            <a:off x="8812514" y="2914650"/>
            <a:ext cx="0" cy="456491"/>
          </a:xfrm>
          <a:prstGeom prst="straightConnector1">
            <a:avLst/>
          </a:prstGeom>
          <a:ln w="666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a:off x="11060965" y="2914649"/>
            <a:ext cx="0" cy="456492"/>
          </a:xfrm>
          <a:prstGeom prst="straightConnector1">
            <a:avLst/>
          </a:prstGeom>
          <a:ln w="666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01" name="Freeform 7"/>
          <p:cNvSpPr>
            <a:spLocks noChangeAspect="1" noEditPoints="1"/>
          </p:cNvSpPr>
          <p:nvPr/>
        </p:nvSpPr>
        <p:spPr bwMode="auto">
          <a:xfrm>
            <a:off x="10765780" y="2192570"/>
            <a:ext cx="533588" cy="382880"/>
          </a:xfrm>
          <a:custGeom>
            <a:avLst/>
            <a:gdLst>
              <a:gd name="T0" fmla="*/ 117 w 277"/>
              <a:gd name="T1" fmla="*/ 168 h 199"/>
              <a:gd name="T2" fmla="*/ 117 w 277"/>
              <a:gd name="T3" fmla="*/ 159 h 199"/>
              <a:gd name="T4" fmla="*/ 7 w 277"/>
              <a:gd name="T5" fmla="*/ 90 h 199"/>
              <a:gd name="T6" fmla="*/ 3 w 277"/>
              <a:gd name="T7" fmla="*/ 116 h 199"/>
              <a:gd name="T8" fmla="*/ 7 w 277"/>
              <a:gd name="T9" fmla="*/ 90 h 199"/>
              <a:gd name="T10" fmla="*/ 142 w 277"/>
              <a:gd name="T11" fmla="*/ 40 h 199"/>
              <a:gd name="T12" fmla="*/ 142 w 277"/>
              <a:gd name="T13" fmla="*/ 159 h 199"/>
              <a:gd name="T14" fmla="*/ 142 w 277"/>
              <a:gd name="T15" fmla="*/ 40 h 199"/>
              <a:gd name="T16" fmla="*/ 13 w 277"/>
              <a:gd name="T17" fmla="*/ 83 h 199"/>
              <a:gd name="T18" fmla="*/ 140 w 277"/>
              <a:gd name="T19" fmla="*/ 39 h 199"/>
              <a:gd name="T20" fmla="*/ 13 w 277"/>
              <a:gd name="T21" fmla="*/ 83 h 199"/>
              <a:gd name="T22" fmla="*/ 37 w 277"/>
              <a:gd name="T23" fmla="*/ 99 h 199"/>
              <a:gd name="T24" fmla="*/ 13 w 277"/>
              <a:gd name="T25" fmla="*/ 114 h 199"/>
              <a:gd name="T26" fmla="*/ 13 w 277"/>
              <a:gd name="T27" fmla="*/ 116 h 199"/>
              <a:gd name="T28" fmla="*/ 132 w 277"/>
              <a:gd name="T29" fmla="*/ 171 h 199"/>
              <a:gd name="T30" fmla="*/ 140 w 277"/>
              <a:gd name="T31" fmla="*/ 164 h 199"/>
              <a:gd name="T32" fmla="*/ 39 w 277"/>
              <a:gd name="T33" fmla="*/ 101 h 199"/>
              <a:gd name="T34" fmla="*/ 135 w 277"/>
              <a:gd name="T35" fmla="*/ 171 h 199"/>
              <a:gd name="T36" fmla="*/ 139 w 277"/>
              <a:gd name="T37" fmla="*/ 190 h 199"/>
              <a:gd name="T38" fmla="*/ 140 w 277"/>
              <a:gd name="T39" fmla="*/ 168 h 199"/>
              <a:gd name="T40" fmla="*/ 135 w 277"/>
              <a:gd name="T41" fmla="*/ 171 h 199"/>
              <a:gd name="T42" fmla="*/ 27 w 277"/>
              <a:gd name="T43" fmla="*/ 131 h 199"/>
              <a:gd name="T44" fmla="*/ 142 w 277"/>
              <a:gd name="T45" fmla="*/ 199 h 199"/>
              <a:gd name="T46" fmla="*/ 137 w 277"/>
              <a:gd name="T47" fmla="*/ 196 h 199"/>
              <a:gd name="T48" fmla="*/ 134 w 277"/>
              <a:gd name="T49" fmla="*/ 197 h 199"/>
              <a:gd name="T50" fmla="*/ 132 w 277"/>
              <a:gd name="T51" fmla="*/ 196 h 199"/>
              <a:gd name="T52" fmla="*/ 55 w 277"/>
              <a:gd name="T53" fmla="*/ 147 h 199"/>
              <a:gd name="T54" fmla="*/ 9 w 277"/>
              <a:gd name="T55" fmla="*/ 120 h 199"/>
              <a:gd name="T56" fmla="*/ 7 w 277"/>
              <a:gd name="T57" fmla="*/ 117 h 199"/>
              <a:gd name="T58" fmla="*/ 2 w 277"/>
              <a:gd name="T59" fmla="*/ 119 h 199"/>
              <a:gd name="T60" fmla="*/ 0 w 277"/>
              <a:gd name="T61" fmla="*/ 119 h 199"/>
              <a:gd name="T62" fmla="*/ 0 w 277"/>
              <a:gd name="T63" fmla="*/ 93 h 199"/>
              <a:gd name="T64" fmla="*/ 7 w 277"/>
              <a:gd name="T65" fmla="*/ 88 h 199"/>
              <a:gd name="T66" fmla="*/ 7 w 277"/>
              <a:gd name="T67" fmla="*/ 79 h 199"/>
              <a:gd name="T68" fmla="*/ 140 w 277"/>
              <a:gd name="T69" fmla="*/ 1 h 199"/>
              <a:gd name="T70" fmla="*/ 144 w 277"/>
              <a:gd name="T71" fmla="*/ 1 h 199"/>
              <a:gd name="T72" fmla="*/ 277 w 277"/>
              <a:gd name="T73" fmla="*/ 79 h 199"/>
              <a:gd name="T74" fmla="*/ 277 w 277"/>
              <a:gd name="T75" fmla="*/ 79 h 199"/>
              <a:gd name="T76" fmla="*/ 277 w 277"/>
              <a:gd name="T77" fmla="*/ 117 h 199"/>
              <a:gd name="T78" fmla="*/ 275 w 277"/>
              <a:gd name="T79" fmla="*/ 120 h 199"/>
              <a:gd name="T80" fmla="*/ 272 w 277"/>
              <a:gd name="T81" fmla="*/ 116 h 199"/>
              <a:gd name="T82" fmla="*/ 144 w 277"/>
              <a:gd name="T83" fmla="*/ 160 h 199"/>
              <a:gd name="T84" fmla="*/ 272 w 277"/>
              <a:gd name="T85" fmla="*/ 116 h 199"/>
              <a:gd name="T86" fmla="*/ 246 w 277"/>
              <a:gd name="T87" fmla="*/ 99 h 199"/>
              <a:gd name="T88" fmla="*/ 272 w 277"/>
              <a:gd name="T89" fmla="*/ 85 h 199"/>
              <a:gd name="T90" fmla="*/ 272 w 277"/>
              <a:gd name="T91" fmla="*/ 83 h 199"/>
              <a:gd name="T92" fmla="*/ 144 w 277"/>
              <a:gd name="T93" fmla="*/ 39 h 199"/>
              <a:gd name="T94" fmla="*/ 272 w 277"/>
              <a:gd name="T95" fmla="*/ 83 h 199"/>
              <a:gd name="T96" fmla="*/ 98 w 277"/>
              <a:gd name="T97" fmla="*/ 152 h 199"/>
              <a:gd name="T98" fmla="*/ 108 w 277"/>
              <a:gd name="T99" fmla="*/ 1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199">
                <a:moveTo>
                  <a:pt x="122" y="166"/>
                </a:moveTo>
                <a:cubicBezTo>
                  <a:pt x="122" y="169"/>
                  <a:pt x="120" y="170"/>
                  <a:pt x="117" y="168"/>
                </a:cubicBezTo>
                <a:cubicBezTo>
                  <a:pt x="114" y="167"/>
                  <a:pt x="112" y="163"/>
                  <a:pt x="112" y="160"/>
                </a:cubicBezTo>
                <a:cubicBezTo>
                  <a:pt x="112" y="159"/>
                  <a:pt x="114" y="158"/>
                  <a:pt x="117" y="159"/>
                </a:cubicBezTo>
                <a:cubicBezTo>
                  <a:pt x="120" y="160"/>
                  <a:pt x="122" y="163"/>
                  <a:pt x="122" y="166"/>
                </a:cubicBezTo>
                <a:close/>
                <a:moveTo>
                  <a:pt x="7" y="90"/>
                </a:moveTo>
                <a:cubicBezTo>
                  <a:pt x="3" y="93"/>
                  <a:pt x="3" y="93"/>
                  <a:pt x="3" y="93"/>
                </a:cubicBezTo>
                <a:cubicBezTo>
                  <a:pt x="3" y="116"/>
                  <a:pt x="3" y="116"/>
                  <a:pt x="3" y="116"/>
                </a:cubicBezTo>
                <a:cubicBezTo>
                  <a:pt x="7" y="113"/>
                  <a:pt x="7" y="113"/>
                  <a:pt x="7" y="113"/>
                </a:cubicBezTo>
                <a:cubicBezTo>
                  <a:pt x="7" y="90"/>
                  <a:pt x="7" y="90"/>
                  <a:pt x="7" y="90"/>
                </a:cubicBezTo>
                <a:cubicBezTo>
                  <a:pt x="7" y="90"/>
                  <a:pt x="7" y="90"/>
                  <a:pt x="7" y="90"/>
                </a:cubicBezTo>
                <a:close/>
                <a:moveTo>
                  <a:pt x="142" y="40"/>
                </a:moveTo>
                <a:cubicBezTo>
                  <a:pt x="41" y="99"/>
                  <a:pt x="41" y="99"/>
                  <a:pt x="41" y="99"/>
                </a:cubicBezTo>
                <a:cubicBezTo>
                  <a:pt x="142" y="159"/>
                  <a:pt x="142" y="159"/>
                  <a:pt x="142" y="159"/>
                </a:cubicBezTo>
                <a:cubicBezTo>
                  <a:pt x="243" y="99"/>
                  <a:pt x="243" y="99"/>
                  <a:pt x="243" y="99"/>
                </a:cubicBezTo>
                <a:cubicBezTo>
                  <a:pt x="142" y="40"/>
                  <a:pt x="142" y="40"/>
                  <a:pt x="142" y="40"/>
                </a:cubicBezTo>
                <a:cubicBezTo>
                  <a:pt x="142" y="40"/>
                  <a:pt x="142" y="40"/>
                  <a:pt x="142" y="40"/>
                </a:cubicBezTo>
                <a:close/>
                <a:moveTo>
                  <a:pt x="13" y="83"/>
                </a:moveTo>
                <a:cubicBezTo>
                  <a:pt x="39" y="98"/>
                  <a:pt x="39" y="98"/>
                  <a:pt x="39" y="98"/>
                </a:cubicBezTo>
                <a:cubicBezTo>
                  <a:pt x="140" y="39"/>
                  <a:pt x="140" y="39"/>
                  <a:pt x="140" y="39"/>
                </a:cubicBezTo>
                <a:cubicBezTo>
                  <a:pt x="140" y="7"/>
                  <a:pt x="140" y="7"/>
                  <a:pt x="140" y="7"/>
                </a:cubicBezTo>
                <a:cubicBezTo>
                  <a:pt x="13" y="83"/>
                  <a:pt x="13" y="83"/>
                  <a:pt x="13" y="83"/>
                </a:cubicBezTo>
                <a:close/>
                <a:moveTo>
                  <a:pt x="13" y="114"/>
                </a:moveTo>
                <a:cubicBezTo>
                  <a:pt x="37" y="99"/>
                  <a:pt x="37" y="99"/>
                  <a:pt x="37" y="99"/>
                </a:cubicBezTo>
                <a:cubicBezTo>
                  <a:pt x="13" y="85"/>
                  <a:pt x="13" y="85"/>
                  <a:pt x="13" y="85"/>
                </a:cubicBezTo>
                <a:cubicBezTo>
                  <a:pt x="13" y="114"/>
                  <a:pt x="13" y="114"/>
                  <a:pt x="13" y="114"/>
                </a:cubicBezTo>
                <a:cubicBezTo>
                  <a:pt x="13" y="114"/>
                  <a:pt x="13" y="114"/>
                  <a:pt x="13" y="114"/>
                </a:cubicBezTo>
                <a:close/>
                <a:moveTo>
                  <a:pt x="13" y="116"/>
                </a:moveTo>
                <a:cubicBezTo>
                  <a:pt x="132" y="187"/>
                  <a:pt x="132" y="187"/>
                  <a:pt x="132" y="187"/>
                </a:cubicBezTo>
                <a:cubicBezTo>
                  <a:pt x="132" y="171"/>
                  <a:pt x="132" y="171"/>
                  <a:pt x="132" y="171"/>
                </a:cubicBezTo>
                <a:cubicBezTo>
                  <a:pt x="132" y="170"/>
                  <a:pt x="132" y="169"/>
                  <a:pt x="133" y="169"/>
                </a:cubicBezTo>
                <a:cubicBezTo>
                  <a:pt x="140" y="164"/>
                  <a:pt x="140" y="164"/>
                  <a:pt x="140" y="164"/>
                </a:cubicBezTo>
                <a:cubicBezTo>
                  <a:pt x="140" y="160"/>
                  <a:pt x="140" y="160"/>
                  <a:pt x="140" y="160"/>
                </a:cubicBezTo>
                <a:cubicBezTo>
                  <a:pt x="39" y="101"/>
                  <a:pt x="39" y="101"/>
                  <a:pt x="39" y="101"/>
                </a:cubicBezTo>
                <a:cubicBezTo>
                  <a:pt x="13" y="116"/>
                  <a:pt x="13" y="116"/>
                  <a:pt x="13" y="116"/>
                </a:cubicBezTo>
                <a:close/>
                <a:moveTo>
                  <a:pt x="135" y="171"/>
                </a:moveTo>
                <a:cubicBezTo>
                  <a:pt x="135" y="189"/>
                  <a:pt x="135" y="189"/>
                  <a:pt x="135" y="189"/>
                </a:cubicBezTo>
                <a:cubicBezTo>
                  <a:pt x="139" y="190"/>
                  <a:pt x="139" y="190"/>
                  <a:pt x="139" y="190"/>
                </a:cubicBezTo>
                <a:cubicBezTo>
                  <a:pt x="140" y="189"/>
                  <a:pt x="140" y="189"/>
                  <a:pt x="140" y="189"/>
                </a:cubicBezTo>
                <a:cubicBezTo>
                  <a:pt x="140" y="168"/>
                  <a:pt x="140" y="168"/>
                  <a:pt x="140" y="168"/>
                </a:cubicBezTo>
                <a:cubicBezTo>
                  <a:pt x="135" y="171"/>
                  <a:pt x="135" y="171"/>
                  <a:pt x="135" y="171"/>
                </a:cubicBezTo>
                <a:cubicBezTo>
                  <a:pt x="135" y="171"/>
                  <a:pt x="135" y="171"/>
                  <a:pt x="135" y="171"/>
                </a:cubicBezTo>
                <a:close/>
                <a:moveTo>
                  <a:pt x="53" y="146"/>
                </a:moveTo>
                <a:cubicBezTo>
                  <a:pt x="27" y="131"/>
                  <a:pt x="27" y="131"/>
                  <a:pt x="27" y="131"/>
                </a:cubicBezTo>
                <a:moveTo>
                  <a:pt x="144" y="198"/>
                </a:moveTo>
                <a:cubicBezTo>
                  <a:pt x="142" y="199"/>
                  <a:pt x="142" y="199"/>
                  <a:pt x="142" y="199"/>
                </a:cubicBezTo>
                <a:cubicBezTo>
                  <a:pt x="140" y="198"/>
                  <a:pt x="140" y="198"/>
                  <a:pt x="140" y="198"/>
                </a:cubicBezTo>
                <a:cubicBezTo>
                  <a:pt x="137" y="196"/>
                  <a:pt x="137" y="196"/>
                  <a:pt x="137" y="196"/>
                </a:cubicBezTo>
                <a:cubicBezTo>
                  <a:pt x="135" y="197"/>
                  <a:pt x="135" y="197"/>
                  <a:pt x="135" y="197"/>
                </a:cubicBezTo>
                <a:cubicBezTo>
                  <a:pt x="134" y="197"/>
                  <a:pt x="134" y="197"/>
                  <a:pt x="134" y="197"/>
                </a:cubicBezTo>
                <a:cubicBezTo>
                  <a:pt x="133" y="197"/>
                  <a:pt x="133" y="197"/>
                  <a:pt x="133" y="197"/>
                </a:cubicBezTo>
                <a:cubicBezTo>
                  <a:pt x="132" y="197"/>
                  <a:pt x="132" y="196"/>
                  <a:pt x="132" y="196"/>
                </a:cubicBezTo>
                <a:cubicBezTo>
                  <a:pt x="132" y="193"/>
                  <a:pt x="132" y="193"/>
                  <a:pt x="132" y="193"/>
                </a:cubicBezTo>
                <a:cubicBezTo>
                  <a:pt x="55" y="147"/>
                  <a:pt x="55" y="147"/>
                  <a:pt x="55" y="147"/>
                </a:cubicBezTo>
                <a:cubicBezTo>
                  <a:pt x="21" y="128"/>
                  <a:pt x="21" y="128"/>
                  <a:pt x="21" y="128"/>
                </a:cubicBezTo>
                <a:cubicBezTo>
                  <a:pt x="9" y="120"/>
                  <a:pt x="9" y="120"/>
                  <a:pt x="9" y="120"/>
                </a:cubicBezTo>
                <a:cubicBezTo>
                  <a:pt x="7" y="119"/>
                  <a:pt x="7" y="119"/>
                  <a:pt x="7" y="119"/>
                </a:cubicBezTo>
                <a:cubicBezTo>
                  <a:pt x="7" y="117"/>
                  <a:pt x="7" y="117"/>
                  <a:pt x="7" y="117"/>
                </a:cubicBezTo>
                <a:cubicBezTo>
                  <a:pt x="7" y="117"/>
                  <a:pt x="7" y="117"/>
                  <a:pt x="7" y="117"/>
                </a:cubicBezTo>
                <a:cubicBezTo>
                  <a:pt x="2" y="119"/>
                  <a:pt x="2" y="119"/>
                  <a:pt x="2" y="119"/>
                </a:cubicBezTo>
                <a:cubicBezTo>
                  <a:pt x="2" y="119"/>
                  <a:pt x="2" y="119"/>
                  <a:pt x="1" y="119"/>
                </a:cubicBezTo>
                <a:cubicBezTo>
                  <a:pt x="1" y="119"/>
                  <a:pt x="1" y="119"/>
                  <a:pt x="0" y="119"/>
                </a:cubicBezTo>
                <a:cubicBezTo>
                  <a:pt x="0" y="118"/>
                  <a:pt x="0" y="118"/>
                  <a:pt x="0" y="118"/>
                </a:cubicBezTo>
                <a:cubicBezTo>
                  <a:pt x="0" y="93"/>
                  <a:pt x="0" y="93"/>
                  <a:pt x="0" y="93"/>
                </a:cubicBezTo>
                <a:cubicBezTo>
                  <a:pt x="0" y="92"/>
                  <a:pt x="0" y="91"/>
                  <a:pt x="0" y="91"/>
                </a:cubicBezTo>
                <a:cubicBezTo>
                  <a:pt x="7" y="88"/>
                  <a:pt x="7" y="88"/>
                  <a:pt x="7" y="88"/>
                </a:cubicBezTo>
                <a:cubicBezTo>
                  <a:pt x="7" y="81"/>
                  <a:pt x="7" y="81"/>
                  <a:pt x="7" y="81"/>
                </a:cubicBezTo>
                <a:cubicBezTo>
                  <a:pt x="7" y="79"/>
                  <a:pt x="7" y="79"/>
                  <a:pt x="7" y="79"/>
                </a:cubicBezTo>
                <a:cubicBezTo>
                  <a:pt x="9" y="78"/>
                  <a:pt x="9" y="78"/>
                  <a:pt x="9" y="78"/>
                </a:cubicBezTo>
                <a:cubicBezTo>
                  <a:pt x="140" y="1"/>
                  <a:pt x="140" y="1"/>
                  <a:pt x="140" y="1"/>
                </a:cubicBezTo>
                <a:cubicBezTo>
                  <a:pt x="142" y="0"/>
                  <a:pt x="142" y="0"/>
                  <a:pt x="142" y="0"/>
                </a:cubicBezTo>
                <a:cubicBezTo>
                  <a:pt x="144" y="1"/>
                  <a:pt x="144" y="1"/>
                  <a:pt x="144" y="1"/>
                </a:cubicBezTo>
                <a:cubicBezTo>
                  <a:pt x="275" y="78"/>
                  <a:pt x="275" y="78"/>
                  <a:pt x="275" y="78"/>
                </a:cubicBezTo>
                <a:cubicBezTo>
                  <a:pt x="277" y="79"/>
                  <a:pt x="277" y="79"/>
                  <a:pt x="277" y="79"/>
                </a:cubicBezTo>
                <a:cubicBezTo>
                  <a:pt x="277" y="79"/>
                  <a:pt x="277" y="79"/>
                  <a:pt x="277" y="79"/>
                </a:cubicBezTo>
                <a:cubicBezTo>
                  <a:pt x="277" y="79"/>
                  <a:pt x="277" y="79"/>
                  <a:pt x="277" y="79"/>
                </a:cubicBezTo>
                <a:cubicBezTo>
                  <a:pt x="277" y="82"/>
                  <a:pt x="277" y="82"/>
                  <a:pt x="277" y="82"/>
                </a:cubicBezTo>
                <a:cubicBezTo>
                  <a:pt x="277" y="117"/>
                  <a:pt x="277" y="117"/>
                  <a:pt x="277" y="117"/>
                </a:cubicBezTo>
                <a:cubicBezTo>
                  <a:pt x="277" y="119"/>
                  <a:pt x="277" y="119"/>
                  <a:pt x="277" y="119"/>
                </a:cubicBezTo>
                <a:cubicBezTo>
                  <a:pt x="275" y="120"/>
                  <a:pt x="275" y="120"/>
                  <a:pt x="275" y="120"/>
                </a:cubicBezTo>
                <a:cubicBezTo>
                  <a:pt x="262" y="128"/>
                  <a:pt x="144" y="198"/>
                  <a:pt x="144" y="198"/>
                </a:cubicBezTo>
                <a:close/>
                <a:moveTo>
                  <a:pt x="272" y="116"/>
                </a:moveTo>
                <a:cubicBezTo>
                  <a:pt x="244" y="101"/>
                  <a:pt x="244" y="101"/>
                  <a:pt x="244" y="101"/>
                </a:cubicBezTo>
                <a:cubicBezTo>
                  <a:pt x="144" y="160"/>
                  <a:pt x="144" y="160"/>
                  <a:pt x="144" y="160"/>
                </a:cubicBezTo>
                <a:cubicBezTo>
                  <a:pt x="144" y="191"/>
                  <a:pt x="144" y="191"/>
                  <a:pt x="144" y="191"/>
                </a:cubicBezTo>
                <a:cubicBezTo>
                  <a:pt x="272" y="116"/>
                  <a:pt x="272" y="116"/>
                  <a:pt x="272" y="116"/>
                </a:cubicBezTo>
                <a:close/>
                <a:moveTo>
                  <a:pt x="272" y="85"/>
                </a:moveTo>
                <a:cubicBezTo>
                  <a:pt x="246" y="99"/>
                  <a:pt x="246" y="99"/>
                  <a:pt x="246" y="99"/>
                </a:cubicBezTo>
                <a:cubicBezTo>
                  <a:pt x="272" y="114"/>
                  <a:pt x="272" y="114"/>
                  <a:pt x="272" y="114"/>
                </a:cubicBezTo>
                <a:cubicBezTo>
                  <a:pt x="272" y="85"/>
                  <a:pt x="272" y="85"/>
                  <a:pt x="272" y="85"/>
                </a:cubicBezTo>
                <a:cubicBezTo>
                  <a:pt x="272" y="85"/>
                  <a:pt x="272" y="85"/>
                  <a:pt x="272" y="85"/>
                </a:cubicBezTo>
                <a:close/>
                <a:moveTo>
                  <a:pt x="272" y="83"/>
                </a:moveTo>
                <a:cubicBezTo>
                  <a:pt x="144" y="7"/>
                  <a:pt x="144" y="7"/>
                  <a:pt x="144" y="7"/>
                </a:cubicBezTo>
                <a:cubicBezTo>
                  <a:pt x="144" y="39"/>
                  <a:pt x="144" y="39"/>
                  <a:pt x="144" y="39"/>
                </a:cubicBezTo>
                <a:cubicBezTo>
                  <a:pt x="244" y="98"/>
                  <a:pt x="244" y="98"/>
                  <a:pt x="244" y="98"/>
                </a:cubicBezTo>
                <a:cubicBezTo>
                  <a:pt x="272" y="83"/>
                  <a:pt x="272" y="83"/>
                  <a:pt x="272" y="83"/>
                </a:cubicBezTo>
                <a:close/>
                <a:moveTo>
                  <a:pt x="103" y="150"/>
                </a:moveTo>
                <a:cubicBezTo>
                  <a:pt x="100" y="148"/>
                  <a:pt x="98" y="149"/>
                  <a:pt x="98" y="152"/>
                </a:cubicBezTo>
                <a:cubicBezTo>
                  <a:pt x="98" y="155"/>
                  <a:pt x="100" y="159"/>
                  <a:pt x="103" y="160"/>
                </a:cubicBezTo>
                <a:cubicBezTo>
                  <a:pt x="106" y="161"/>
                  <a:pt x="108" y="160"/>
                  <a:pt x="108" y="158"/>
                </a:cubicBezTo>
                <a:cubicBezTo>
                  <a:pt x="108" y="155"/>
                  <a:pt x="106" y="152"/>
                  <a:pt x="103" y="15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2" name="Freeform 7"/>
          <p:cNvSpPr>
            <a:spLocks noChangeAspect="1" noEditPoints="1"/>
          </p:cNvSpPr>
          <p:nvPr/>
        </p:nvSpPr>
        <p:spPr bwMode="auto">
          <a:xfrm>
            <a:off x="11379020" y="2192570"/>
            <a:ext cx="533588" cy="382880"/>
          </a:xfrm>
          <a:custGeom>
            <a:avLst/>
            <a:gdLst>
              <a:gd name="T0" fmla="*/ 117 w 277"/>
              <a:gd name="T1" fmla="*/ 168 h 199"/>
              <a:gd name="T2" fmla="*/ 117 w 277"/>
              <a:gd name="T3" fmla="*/ 159 h 199"/>
              <a:gd name="T4" fmla="*/ 7 w 277"/>
              <a:gd name="T5" fmla="*/ 90 h 199"/>
              <a:gd name="T6" fmla="*/ 3 w 277"/>
              <a:gd name="T7" fmla="*/ 116 h 199"/>
              <a:gd name="T8" fmla="*/ 7 w 277"/>
              <a:gd name="T9" fmla="*/ 90 h 199"/>
              <a:gd name="T10" fmla="*/ 142 w 277"/>
              <a:gd name="T11" fmla="*/ 40 h 199"/>
              <a:gd name="T12" fmla="*/ 142 w 277"/>
              <a:gd name="T13" fmla="*/ 159 h 199"/>
              <a:gd name="T14" fmla="*/ 142 w 277"/>
              <a:gd name="T15" fmla="*/ 40 h 199"/>
              <a:gd name="T16" fmla="*/ 13 w 277"/>
              <a:gd name="T17" fmla="*/ 83 h 199"/>
              <a:gd name="T18" fmla="*/ 140 w 277"/>
              <a:gd name="T19" fmla="*/ 39 h 199"/>
              <a:gd name="T20" fmla="*/ 13 w 277"/>
              <a:gd name="T21" fmla="*/ 83 h 199"/>
              <a:gd name="T22" fmla="*/ 37 w 277"/>
              <a:gd name="T23" fmla="*/ 99 h 199"/>
              <a:gd name="T24" fmla="*/ 13 w 277"/>
              <a:gd name="T25" fmla="*/ 114 h 199"/>
              <a:gd name="T26" fmla="*/ 13 w 277"/>
              <a:gd name="T27" fmla="*/ 116 h 199"/>
              <a:gd name="T28" fmla="*/ 132 w 277"/>
              <a:gd name="T29" fmla="*/ 171 h 199"/>
              <a:gd name="T30" fmla="*/ 140 w 277"/>
              <a:gd name="T31" fmla="*/ 164 h 199"/>
              <a:gd name="T32" fmla="*/ 39 w 277"/>
              <a:gd name="T33" fmla="*/ 101 h 199"/>
              <a:gd name="T34" fmla="*/ 135 w 277"/>
              <a:gd name="T35" fmla="*/ 171 h 199"/>
              <a:gd name="T36" fmla="*/ 139 w 277"/>
              <a:gd name="T37" fmla="*/ 190 h 199"/>
              <a:gd name="T38" fmla="*/ 140 w 277"/>
              <a:gd name="T39" fmla="*/ 168 h 199"/>
              <a:gd name="T40" fmla="*/ 135 w 277"/>
              <a:gd name="T41" fmla="*/ 171 h 199"/>
              <a:gd name="T42" fmla="*/ 27 w 277"/>
              <a:gd name="T43" fmla="*/ 131 h 199"/>
              <a:gd name="T44" fmla="*/ 142 w 277"/>
              <a:gd name="T45" fmla="*/ 199 h 199"/>
              <a:gd name="T46" fmla="*/ 137 w 277"/>
              <a:gd name="T47" fmla="*/ 196 h 199"/>
              <a:gd name="T48" fmla="*/ 134 w 277"/>
              <a:gd name="T49" fmla="*/ 197 h 199"/>
              <a:gd name="T50" fmla="*/ 132 w 277"/>
              <a:gd name="T51" fmla="*/ 196 h 199"/>
              <a:gd name="T52" fmla="*/ 55 w 277"/>
              <a:gd name="T53" fmla="*/ 147 h 199"/>
              <a:gd name="T54" fmla="*/ 9 w 277"/>
              <a:gd name="T55" fmla="*/ 120 h 199"/>
              <a:gd name="T56" fmla="*/ 7 w 277"/>
              <a:gd name="T57" fmla="*/ 117 h 199"/>
              <a:gd name="T58" fmla="*/ 2 w 277"/>
              <a:gd name="T59" fmla="*/ 119 h 199"/>
              <a:gd name="T60" fmla="*/ 0 w 277"/>
              <a:gd name="T61" fmla="*/ 119 h 199"/>
              <a:gd name="T62" fmla="*/ 0 w 277"/>
              <a:gd name="T63" fmla="*/ 93 h 199"/>
              <a:gd name="T64" fmla="*/ 7 w 277"/>
              <a:gd name="T65" fmla="*/ 88 h 199"/>
              <a:gd name="T66" fmla="*/ 7 w 277"/>
              <a:gd name="T67" fmla="*/ 79 h 199"/>
              <a:gd name="T68" fmla="*/ 140 w 277"/>
              <a:gd name="T69" fmla="*/ 1 h 199"/>
              <a:gd name="T70" fmla="*/ 144 w 277"/>
              <a:gd name="T71" fmla="*/ 1 h 199"/>
              <a:gd name="T72" fmla="*/ 277 w 277"/>
              <a:gd name="T73" fmla="*/ 79 h 199"/>
              <a:gd name="T74" fmla="*/ 277 w 277"/>
              <a:gd name="T75" fmla="*/ 79 h 199"/>
              <a:gd name="T76" fmla="*/ 277 w 277"/>
              <a:gd name="T77" fmla="*/ 117 h 199"/>
              <a:gd name="T78" fmla="*/ 275 w 277"/>
              <a:gd name="T79" fmla="*/ 120 h 199"/>
              <a:gd name="T80" fmla="*/ 272 w 277"/>
              <a:gd name="T81" fmla="*/ 116 h 199"/>
              <a:gd name="T82" fmla="*/ 144 w 277"/>
              <a:gd name="T83" fmla="*/ 160 h 199"/>
              <a:gd name="T84" fmla="*/ 272 w 277"/>
              <a:gd name="T85" fmla="*/ 116 h 199"/>
              <a:gd name="T86" fmla="*/ 246 w 277"/>
              <a:gd name="T87" fmla="*/ 99 h 199"/>
              <a:gd name="T88" fmla="*/ 272 w 277"/>
              <a:gd name="T89" fmla="*/ 85 h 199"/>
              <a:gd name="T90" fmla="*/ 272 w 277"/>
              <a:gd name="T91" fmla="*/ 83 h 199"/>
              <a:gd name="T92" fmla="*/ 144 w 277"/>
              <a:gd name="T93" fmla="*/ 39 h 199"/>
              <a:gd name="T94" fmla="*/ 272 w 277"/>
              <a:gd name="T95" fmla="*/ 83 h 199"/>
              <a:gd name="T96" fmla="*/ 98 w 277"/>
              <a:gd name="T97" fmla="*/ 152 h 199"/>
              <a:gd name="T98" fmla="*/ 108 w 277"/>
              <a:gd name="T99" fmla="*/ 1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199">
                <a:moveTo>
                  <a:pt x="122" y="166"/>
                </a:moveTo>
                <a:cubicBezTo>
                  <a:pt x="122" y="169"/>
                  <a:pt x="120" y="170"/>
                  <a:pt x="117" y="168"/>
                </a:cubicBezTo>
                <a:cubicBezTo>
                  <a:pt x="114" y="167"/>
                  <a:pt x="112" y="163"/>
                  <a:pt x="112" y="160"/>
                </a:cubicBezTo>
                <a:cubicBezTo>
                  <a:pt x="112" y="159"/>
                  <a:pt x="114" y="158"/>
                  <a:pt x="117" y="159"/>
                </a:cubicBezTo>
                <a:cubicBezTo>
                  <a:pt x="120" y="160"/>
                  <a:pt x="122" y="163"/>
                  <a:pt x="122" y="166"/>
                </a:cubicBezTo>
                <a:close/>
                <a:moveTo>
                  <a:pt x="7" y="90"/>
                </a:moveTo>
                <a:cubicBezTo>
                  <a:pt x="3" y="93"/>
                  <a:pt x="3" y="93"/>
                  <a:pt x="3" y="93"/>
                </a:cubicBezTo>
                <a:cubicBezTo>
                  <a:pt x="3" y="116"/>
                  <a:pt x="3" y="116"/>
                  <a:pt x="3" y="116"/>
                </a:cubicBezTo>
                <a:cubicBezTo>
                  <a:pt x="7" y="113"/>
                  <a:pt x="7" y="113"/>
                  <a:pt x="7" y="113"/>
                </a:cubicBezTo>
                <a:cubicBezTo>
                  <a:pt x="7" y="90"/>
                  <a:pt x="7" y="90"/>
                  <a:pt x="7" y="90"/>
                </a:cubicBezTo>
                <a:cubicBezTo>
                  <a:pt x="7" y="90"/>
                  <a:pt x="7" y="90"/>
                  <a:pt x="7" y="90"/>
                </a:cubicBezTo>
                <a:close/>
                <a:moveTo>
                  <a:pt x="142" y="40"/>
                </a:moveTo>
                <a:cubicBezTo>
                  <a:pt x="41" y="99"/>
                  <a:pt x="41" y="99"/>
                  <a:pt x="41" y="99"/>
                </a:cubicBezTo>
                <a:cubicBezTo>
                  <a:pt x="142" y="159"/>
                  <a:pt x="142" y="159"/>
                  <a:pt x="142" y="159"/>
                </a:cubicBezTo>
                <a:cubicBezTo>
                  <a:pt x="243" y="99"/>
                  <a:pt x="243" y="99"/>
                  <a:pt x="243" y="99"/>
                </a:cubicBezTo>
                <a:cubicBezTo>
                  <a:pt x="142" y="40"/>
                  <a:pt x="142" y="40"/>
                  <a:pt x="142" y="40"/>
                </a:cubicBezTo>
                <a:cubicBezTo>
                  <a:pt x="142" y="40"/>
                  <a:pt x="142" y="40"/>
                  <a:pt x="142" y="40"/>
                </a:cubicBezTo>
                <a:close/>
                <a:moveTo>
                  <a:pt x="13" y="83"/>
                </a:moveTo>
                <a:cubicBezTo>
                  <a:pt x="39" y="98"/>
                  <a:pt x="39" y="98"/>
                  <a:pt x="39" y="98"/>
                </a:cubicBezTo>
                <a:cubicBezTo>
                  <a:pt x="140" y="39"/>
                  <a:pt x="140" y="39"/>
                  <a:pt x="140" y="39"/>
                </a:cubicBezTo>
                <a:cubicBezTo>
                  <a:pt x="140" y="7"/>
                  <a:pt x="140" y="7"/>
                  <a:pt x="140" y="7"/>
                </a:cubicBezTo>
                <a:cubicBezTo>
                  <a:pt x="13" y="83"/>
                  <a:pt x="13" y="83"/>
                  <a:pt x="13" y="83"/>
                </a:cubicBezTo>
                <a:close/>
                <a:moveTo>
                  <a:pt x="13" y="114"/>
                </a:moveTo>
                <a:cubicBezTo>
                  <a:pt x="37" y="99"/>
                  <a:pt x="37" y="99"/>
                  <a:pt x="37" y="99"/>
                </a:cubicBezTo>
                <a:cubicBezTo>
                  <a:pt x="13" y="85"/>
                  <a:pt x="13" y="85"/>
                  <a:pt x="13" y="85"/>
                </a:cubicBezTo>
                <a:cubicBezTo>
                  <a:pt x="13" y="114"/>
                  <a:pt x="13" y="114"/>
                  <a:pt x="13" y="114"/>
                </a:cubicBezTo>
                <a:cubicBezTo>
                  <a:pt x="13" y="114"/>
                  <a:pt x="13" y="114"/>
                  <a:pt x="13" y="114"/>
                </a:cubicBezTo>
                <a:close/>
                <a:moveTo>
                  <a:pt x="13" y="116"/>
                </a:moveTo>
                <a:cubicBezTo>
                  <a:pt x="132" y="187"/>
                  <a:pt x="132" y="187"/>
                  <a:pt x="132" y="187"/>
                </a:cubicBezTo>
                <a:cubicBezTo>
                  <a:pt x="132" y="171"/>
                  <a:pt x="132" y="171"/>
                  <a:pt x="132" y="171"/>
                </a:cubicBezTo>
                <a:cubicBezTo>
                  <a:pt x="132" y="170"/>
                  <a:pt x="132" y="169"/>
                  <a:pt x="133" y="169"/>
                </a:cubicBezTo>
                <a:cubicBezTo>
                  <a:pt x="140" y="164"/>
                  <a:pt x="140" y="164"/>
                  <a:pt x="140" y="164"/>
                </a:cubicBezTo>
                <a:cubicBezTo>
                  <a:pt x="140" y="160"/>
                  <a:pt x="140" y="160"/>
                  <a:pt x="140" y="160"/>
                </a:cubicBezTo>
                <a:cubicBezTo>
                  <a:pt x="39" y="101"/>
                  <a:pt x="39" y="101"/>
                  <a:pt x="39" y="101"/>
                </a:cubicBezTo>
                <a:cubicBezTo>
                  <a:pt x="13" y="116"/>
                  <a:pt x="13" y="116"/>
                  <a:pt x="13" y="116"/>
                </a:cubicBezTo>
                <a:close/>
                <a:moveTo>
                  <a:pt x="135" y="171"/>
                </a:moveTo>
                <a:cubicBezTo>
                  <a:pt x="135" y="189"/>
                  <a:pt x="135" y="189"/>
                  <a:pt x="135" y="189"/>
                </a:cubicBezTo>
                <a:cubicBezTo>
                  <a:pt x="139" y="190"/>
                  <a:pt x="139" y="190"/>
                  <a:pt x="139" y="190"/>
                </a:cubicBezTo>
                <a:cubicBezTo>
                  <a:pt x="140" y="189"/>
                  <a:pt x="140" y="189"/>
                  <a:pt x="140" y="189"/>
                </a:cubicBezTo>
                <a:cubicBezTo>
                  <a:pt x="140" y="168"/>
                  <a:pt x="140" y="168"/>
                  <a:pt x="140" y="168"/>
                </a:cubicBezTo>
                <a:cubicBezTo>
                  <a:pt x="135" y="171"/>
                  <a:pt x="135" y="171"/>
                  <a:pt x="135" y="171"/>
                </a:cubicBezTo>
                <a:cubicBezTo>
                  <a:pt x="135" y="171"/>
                  <a:pt x="135" y="171"/>
                  <a:pt x="135" y="171"/>
                </a:cubicBezTo>
                <a:close/>
                <a:moveTo>
                  <a:pt x="53" y="146"/>
                </a:moveTo>
                <a:cubicBezTo>
                  <a:pt x="27" y="131"/>
                  <a:pt x="27" y="131"/>
                  <a:pt x="27" y="131"/>
                </a:cubicBezTo>
                <a:moveTo>
                  <a:pt x="144" y="198"/>
                </a:moveTo>
                <a:cubicBezTo>
                  <a:pt x="142" y="199"/>
                  <a:pt x="142" y="199"/>
                  <a:pt x="142" y="199"/>
                </a:cubicBezTo>
                <a:cubicBezTo>
                  <a:pt x="140" y="198"/>
                  <a:pt x="140" y="198"/>
                  <a:pt x="140" y="198"/>
                </a:cubicBezTo>
                <a:cubicBezTo>
                  <a:pt x="137" y="196"/>
                  <a:pt x="137" y="196"/>
                  <a:pt x="137" y="196"/>
                </a:cubicBezTo>
                <a:cubicBezTo>
                  <a:pt x="135" y="197"/>
                  <a:pt x="135" y="197"/>
                  <a:pt x="135" y="197"/>
                </a:cubicBezTo>
                <a:cubicBezTo>
                  <a:pt x="134" y="197"/>
                  <a:pt x="134" y="197"/>
                  <a:pt x="134" y="197"/>
                </a:cubicBezTo>
                <a:cubicBezTo>
                  <a:pt x="133" y="197"/>
                  <a:pt x="133" y="197"/>
                  <a:pt x="133" y="197"/>
                </a:cubicBezTo>
                <a:cubicBezTo>
                  <a:pt x="132" y="197"/>
                  <a:pt x="132" y="196"/>
                  <a:pt x="132" y="196"/>
                </a:cubicBezTo>
                <a:cubicBezTo>
                  <a:pt x="132" y="193"/>
                  <a:pt x="132" y="193"/>
                  <a:pt x="132" y="193"/>
                </a:cubicBezTo>
                <a:cubicBezTo>
                  <a:pt x="55" y="147"/>
                  <a:pt x="55" y="147"/>
                  <a:pt x="55" y="147"/>
                </a:cubicBezTo>
                <a:cubicBezTo>
                  <a:pt x="21" y="128"/>
                  <a:pt x="21" y="128"/>
                  <a:pt x="21" y="128"/>
                </a:cubicBezTo>
                <a:cubicBezTo>
                  <a:pt x="9" y="120"/>
                  <a:pt x="9" y="120"/>
                  <a:pt x="9" y="120"/>
                </a:cubicBezTo>
                <a:cubicBezTo>
                  <a:pt x="7" y="119"/>
                  <a:pt x="7" y="119"/>
                  <a:pt x="7" y="119"/>
                </a:cubicBezTo>
                <a:cubicBezTo>
                  <a:pt x="7" y="117"/>
                  <a:pt x="7" y="117"/>
                  <a:pt x="7" y="117"/>
                </a:cubicBezTo>
                <a:cubicBezTo>
                  <a:pt x="7" y="117"/>
                  <a:pt x="7" y="117"/>
                  <a:pt x="7" y="117"/>
                </a:cubicBezTo>
                <a:cubicBezTo>
                  <a:pt x="2" y="119"/>
                  <a:pt x="2" y="119"/>
                  <a:pt x="2" y="119"/>
                </a:cubicBezTo>
                <a:cubicBezTo>
                  <a:pt x="2" y="119"/>
                  <a:pt x="2" y="119"/>
                  <a:pt x="1" y="119"/>
                </a:cubicBezTo>
                <a:cubicBezTo>
                  <a:pt x="1" y="119"/>
                  <a:pt x="1" y="119"/>
                  <a:pt x="0" y="119"/>
                </a:cubicBezTo>
                <a:cubicBezTo>
                  <a:pt x="0" y="118"/>
                  <a:pt x="0" y="118"/>
                  <a:pt x="0" y="118"/>
                </a:cubicBezTo>
                <a:cubicBezTo>
                  <a:pt x="0" y="93"/>
                  <a:pt x="0" y="93"/>
                  <a:pt x="0" y="93"/>
                </a:cubicBezTo>
                <a:cubicBezTo>
                  <a:pt x="0" y="92"/>
                  <a:pt x="0" y="91"/>
                  <a:pt x="0" y="91"/>
                </a:cubicBezTo>
                <a:cubicBezTo>
                  <a:pt x="7" y="88"/>
                  <a:pt x="7" y="88"/>
                  <a:pt x="7" y="88"/>
                </a:cubicBezTo>
                <a:cubicBezTo>
                  <a:pt x="7" y="81"/>
                  <a:pt x="7" y="81"/>
                  <a:pt x="7" y="81"/>
                </a:cubicBezTo>
                <a:cubicBezTo>
                  <a:pt x="7" y="79"/>
                  <a:pt x="7" y="79"/>
                  <a:pt x="7" y="79"/>
                </a:cubicBezTo>
                <a:cubicBezTo>
                  <a:pt x="9" y="78"/>
                  <a:pt x="9" y="78"/>
                  <a:pt x="9" y="78"/>
                </a:cubicBezTo>
                <a:cubicBezTo>
                  <a:pt x="140" y="1"/>
                  <a:pt x="140" y="1"/>
                  <a:pt x="140" y="1"/>
                </a:cubicBezTo>
                <a:cubicBezTo>
                  <a:pt x="142" y="0"/>
                  <a:pt x="142" y="0"/>
                  <a:pt x="142" y="0"/>
                </a:cubicBezTo>
                <a:cubicBezTo>
                  <a:pt x="144" y="1"/>
                  <a:pt x="144" y="1"/>
                  <a:pt x="144" y="1"/>
                </a:cubicBezTo>
                <a:cubicBezTo>
                  <a:pt x="275" y="78"/>
                  <a:pt x="275" y="78"/>
                  <a:pt x="275" y="78"/>
                </a:cubicBezTo>
                <a:cubicBezTo>
                  <a:pt x="277" y="79"/>
                  <a:pt x="277" y="79"/>
                  <a:pt x="277" y="79"/>
                </a:cubicBezTo>
                <a:cubicBezTo>
                  <a:pt x="277" y="79"/>
                  <a:pt x="277" y="79"/>
                  <a:pt x="277" y="79"/>
                </a:cubicBezTo>
                <a:cubicBezTo>
                  <a:pt x="277" y="79"/>
                  <a:pt x="277" y="79"/>
                  <a:pt x="277" y="79"/>
                </a:cubicBezTo>
                <a:cubicBezTo>
                  <a:pt x="277" y="82"/>
                  <a:pt x="277" y="82"/>
                  <a:pt x="277" y="82"/>
                </a:cubicBezTo>
                <a:cubicBezTo>
                  <a:pt x="277" y="117"/>
                  <a:pt x="277" y="117"/>
                  <a:pt x="277" y="117"/>
                </a:cubicBezTo>
                <a:cubicBezTo>
                  <a:pt x="277" y="119"/>
                  <a:pt x="277" y="119"/>
                  <a:pt x="277" y="119"/>
                </a:cubicBezTo>
                <a:cubicBezTo>
                  <a:pt x="275" y="120"/>
                  <a:pt x="275" y="120"/>
                  <a:pt x="275" y="120"/>
                </a:cubicBezTo>
                <a:cubicBezTo>
                  <a:pt x="262" y="128"/>
                  <a:pt x="144" y="198"/>
                  <a:pt x="144" y="198"/>
                </a:cubicBezTo>
                <a:close/>
                <a:moveTo>
                  <a:pt x="272" y="116"/>
                </a:moveTo>
                <a:cubicBezTo>
                  <a:pt x="244" y="101"/>
                  <a:pt x="244" y="101"/>
                  <a:pt x="244" y="101"/>
                </a:cubicBezTo>
                <a:cubicBezTo>
                  <a:pt x="144" y="160"/>
                  <a:pt x="144" y="160"/>
                  <a:pt x="144" y="160"/>
                </a:cubicBezTo>
                <a:cubicBezTo>
                  <a:pt x="144" y="191"/>
                  <a:pt x="144" y="191"/>
                  <a:pt x="144" y="191"/>
                </a:cubicBezTo>
                <a:cubicBezTo>
                  <a:pt x="272" y="116"/>
                  <a:pt x="272" y="116"/>
                  <a:pt x="272" y="116"/>
                </a:cubicBezTo>
                <a:close/>
                <a:moveTo>
                  <a:pt x="272" y="85"/>
                </a:moveTo>
                <a:cubicBezTo>
                  <a:pt x="246" y="99"/>
                  <a:pt x="246" y="99"/>
                  <a:pt x="246" y="99"/>
                </a:cubicBezTo>
                <a:cubicBezTo>
                  <a:pt x="272" y="114"/>
                  <a:pt x="272" y="114"/>
                  <a:pt x="272" y="114"/>
                </a:cubicBezTo>
                <a:cubicBezTo>
                  <a:pt x="272" y="85"/>
                  <a:pt x="272" y="85"/>
                  <a:pt x="272" y="85"/>
                </a:cubicBezTo>
                <a:cubicBezTo>
                  <a:pt x="272" y="85"/>
                  <a:pt x="272" y="85"/>
                  <a:pt x="272" y="85"/>
                </a:cubicBezTo>
                <a:close/>
                <a:moveTo>
                  <a:pt x="272" y="83"/>
                </a:moveTo>
                <a:cubicBezTo>
                  <a:pt x="144" y="7"/>
                  <a:pt x="144" y="7"/>
                  <a:pt x="144" y="7"/>
                </a:cubicBezTo>
                <a:cubicBezTo>
                  <a:pt x="144" y="39"/>
                  <a:pt x="144" y="39"/>
                  <a:pt x="144" y="39"/>
                </a:cubicBezTo>
                <a:cubicBezTo>
                  <a:pt x="244" y="98"/>
                  <a:pt x="244" y="98"/>
                  <a:pt x="244" y="98"/>
                </a:cubicBezTo>
                <a:cubicBezTo>
                  <a:pt x="272" y="83"/>
                  <a:pt x="272" y="83"/>
                  <a:pt x="272" y="83"/>
                </a:cubicBezTo>
                <a:close/>
                <a:moveTo>
                  <a:pt x="103" y="150"/>
                </a:moveTo>
                <a:cubicBezTo>
                  <a:pt x="100" y="148"/>
                  <a:pt x="98" y="149"/>
                  <a:pt x="98" y="152"/>
                </a:cubicBezTo>
                <a:cubicBezTo>
                  <a:pt x="98" y="155"/>
                  <a:pt x="100" y="159"/>
                  <a:pt x="103" y="160"/>
                </a:cubicBezTo>
                <a:cubicBezTo>
                  <a:pt x="106" y="161"/>
                  <a:pt x="108" y="160"/>
                  <a:pt x="108" y="158"/>
                </a:cubicBezTo>
                <a:cubicBezTo>
                  <a:pt x="108" y="155"/>
                  <a:pt x="106" y="152"/>
                  <a:pt x="103" y="15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noChangeAspect="1" noEditPoints="1"/>
          </p:cNvSpPr>
          <p:nvPr/>
        </p:nvSpPr>
        <p:spPr bwMode="auto">
          <a:xfrm>
            <a:off x="8599595" y="2233634"/>
            <a:ext cx="484340" cy="351776"/>
          </a:xfrm>
          <a:custGeom>
            <a:avLst/>
            <a:gdLst>
              <a:gd name="T0" fmla="*/ 138 w 277"/>
              <a:gd name="T1" fmla="*/ 0 h 201"/>
              <a:gd name="T2" fmla="*/ 0 w 277"/>
              <a:gd name="T3" fmla="*/ 119 h 201"/>
              <a:gd name="T4" fmla="*/ 138 w 277"/>
              <a:gd name="T5" fmla="*/ 201 h 201"/>
              <a:gd name="T6" fmla="*/ 277 w 277"/>
              <a:gd name="T7" fmla="*/ 81 h 201"/>
              <a:gd name="T8" fmla="*/ 4 w 277"/>
              <a:gd name="T9" fmla="*/ 117 h 201"/>
              <a:gd name="T10" fmla="*/ 4 w 277"/>
              <a:gd name="T11" fmla="*/ 88 h 201"/>
              <a:gd name="T12" fmla="*/ 134 w 277"/>
              <a:gd name="T13" fmla="*/ 194 h 201"/>
              <a:gd name="T14" fmla="*/ 4 w 277"/>
              <a:gd name="T15" fmla="*/ 84 h 201"/>
              <a:gd name="T16" fmla="*/ 273 w 277"/>
              <a:gd name="T17" fmla="*/ 84 h 201"/>
              <a:gd name="T18" fmla="*/ 119 w 277"/>
              <a:gd name="T19" fmla="*/ 181 h 201"/>
              <a:gd name="T20" fmla="*/ 128 w 277"/>
              <a:gd name="T21" fmla="*/ 177 h 201"/>
              <a:gd name="T22" fmla="*/ 112 w 277"/>
              <a:gd name="T23" fmla="*/ 169 h 201"/>
              <a:gd name="T24" fmla="*/ 117 w 277"/>
              <a:gd name="T25" fmla="*/ 167 h 201"/>
              <a:gd name="T26" fmla="*/ 125 w 277"/>
              <a:gd name="T27" fmla="*/ 177 h 201"/>
              <a:gd name="T28" fmla="*/ 121 w 277"/>
              <a:gd name="T29" fmla="*/ 178 h 201"/>
              <a:gd name="T30" fmla="*/ 117 w 277"/>
              <a:gd name="T31" fmla="*/ 167 h 201"/>
              <a:gd name="T32" fmla="*/ 103 w 277"/>
              <a:gd name="T33" fmla="*/ 169 h 201"/>
              <a:gd name="T34" fmla="*/ 101 w 277"/>
              <a:gd name="T35" fmla="*/ 153 h 201"/>
              <a:gd name="T36" fmla="*/ 99 w 277"/>
              <a:gd name="T37" fmla="*/ 168 h 201"/>
              <a:gd name="T38" fmla="*/ 99 w 277"/>
              <a:gd name="T39" fmla="*/ 156 h 201"/>
              <a:gd name="T40" fmla="*/ 103 w 277"/>
              <a:gd name="T41" fmla="*/ 166 h 201"/>
              <a:gd name="T42" fmla="*/ 95 w 277"/>
              <a:gd name="T43" fmla="*/ 157 h 201"/>
              <a:gd name="T44" fmla="*/ 78 w 277"/>
              <a:gd name="T45" fmla="*/ 156 h 201"/>
              <a:gd name="T46" fmla="*/ 87 w 277"/>
              <a:gd name="T47" fmla="*/ 152 h 201"/>
              <a:gd name="T48" fmla="*/ 71 w 277"/>
              <a:gd name="T49" fmla="*/ 145 h 201"/>
              <a:gd name="T50" fmla="*/ 76 w 277"/>
              <a:gd name="T51" fmla="*/ 143 h 201"/>
              <a:gd name="T52" fmla="*/ 83 w 277"/>
              <a:gd name="T53" fmla="*/ 152 h 201"/>
              <a:gd name="T54" fmla="*/ 80 w 277"/>
              <a:gd name="T55" fmla="*/ 153 h 201"/>
              <a:gd name="T56" fmla="*/ 76 w 277"/>
              <a:gd name="T57" fmla="*/ 143 h 201"/>
              <a:gd name="T58" fmla="*/ 17 w 277"/>
              <a:gd name="T59" fmla="*/ 105 h 201"/>
              <a:gd name="T60" fmla="*/ 17 w 277"/>
              <a:gd name="T61" fmla="*/ 117 h 201"/>
              <a:gd name="T62" fmla="*/ 37 w 277"/>
              <a:gd name="T63" fmla="*/ 131 h 201"/>
              <a:gd name="T64" fmla="*/ 45 w 277"/>
              <a:gd name="T65" fmla="*/ 127 h 201"/>
              <a:gd name="T66" fmla="*/ 30 w 277"/>
              <a:gd name="T67" fmla="*/ 120 h 201"/>
              <a:gd name="T68" fmla="*/ 34 w 277"/>
              <a:gd name="T69" fmla="*/ 118 h 201"/>
              <a:gd name="T70" fmla="*/ 42 w 277"/>
              <a:gd name="T71" fmla="*/ 127 h 201"/>
              <a:gd name="T72" fmla="*/ 38 w 277"/>
              <a:gd name="T73" fmla="*/ 128 h 201"/>
              <a:gd name="T74" fmla="*/ 34 w 277"/>
              <a:gd name="T75" fmla="*/ 118 h 201"/>
              <a:gd name="T76" fmla="*/ 62 w 277"/>
              <a:gd name="T77" fmla="*/ 145 h 201"/>
              <a:gd name="T78" fmla="*/ 59 w 277"/>
              <a:gd name="T79" fmla="*/ 128 h 201"/>
              <a:gd name="T80" fmla="*/ 58 w 277"/>
              <a:gd name="T81" fmla="*/ 144 h 201"/>
              <a:gd name="T82" fmla="*/ 58 w 277"/>
              <a:gd name="T83" fmla="*/ 131 h 201"/>
              <a:gd name="T84" fmla="*/ 62 w 277"/>
              <a:gd name="T85" fmla="*/ 142 h 201"/>
              <a:gd name="T86" fmla="*/ 54 w 277"/>
              <a:gd name="T87" fmla="*/ 13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7" h="201">
                <a:moveTo>
                  <a:pt x="277" y="81"/>
                </a:moveTo>
                <a:cubicBezTo>
                  <a:pt x="138" y="0"/>
                  <a:pt x="138" y="0"/>
                  <a:pt x="138" y="0"/>
                </a:cubicBezTo>
                <a:cubicBezTo>
                  <a:pt x="0" y="81"/>
                  <a:pt x="0" y="81"/>
                  <a:pt x="0" y="81"/>
                </a:cubicBezTo>
                <a:cubicBezTo>
                  <a:pt x="0" y="119"/>
                  <a:pt x="0" y="119"/>
                  <a:pt x="0" y="119"/>
                </a:cubicBezTo>
                <a:cubicBezTo>
                  <a:pt x="5" y="122"/>
                  <a:pt x="21" y="132"/>
                  <a:pt x="21" y="132"/>
                </a:cubicBezTo>
                <a:cubicBezTo>
                  <a:pt x="138" y="201"/>
                  <a:pt x="138" y="201"/>
                  <a:pt x="138" y="201"/>
                </a:cubicBezTo>
                <a:cubicBezTo>
                  <a:pt x="202" y="163"/>
                  <a:pt x="277" y="119"/>
                  <a:pt x="277" y="119"/>
                </a:cubicBezTo>
                <a:cubicBezTo>
                  <a:pt x="277" y="81"/>
                  <a:pt x="277" y="81"/>
                  <a:pt x="277" y="81"/>
                </a:cubicBezTo>
                <a:close/>
                <a:moveTo>
                  <a:pt x="134" y="194"/>
                </a:moveTo>
                <a:cubicBezTo>
                  <a:pt x="4" y="117"/>
                  <a:pt x="4" y="117"/>
                  <a:pt x="4" y="117"/>
                </a:cubicBezTo>
                <a:cubicBezTo>
                  <a:pt x="4" y="112"/>
                  <a:pt x="4" y="112"/>
                  <a:pt x="4" y="112"/>
                </a:cubicBezTo>
                <a:cubicBezTo>
                  <a:pt x="4" y="88"/>
                  <a:pt x="4" y="88"/>
                  <a:pt x="4" y="88"/>
                </a:cubicBezTo>
                <a:cubicBezTo>
                  <a:pt x="134" y="165"/>
                  <a:pt x="134" y="165"/>
                  <a:pt x="134" y="165"/>
                </a:cubicBezTo>
                <a:cubicBezTo>
                  <a:pt x="134" y="194"/>
                  <a:pt x="134" y="194"/>
                  <a:pt x="134" y="194"/>
                </a:cubicBezTo>
                <a:close/>
                <a:moveTo>
                  <a:pt x="138" y="163"/>
                </a:moveTo>
                <a:cubicBezTo>
                  <a:pt x="4" y="84"/>
                  <a:pt x="4" y="84"/>
                  <a:pt x="4" y="84"/>
                </a:cubicBezTo>
                <a:cubicBezTo>
                  <a:pt x="138" y="4"/>
                  <a:pt x="138" y="4"/>
                  <a:pt x="138" y="4"/>
                </a:cubicBezTo>
                <a:cubicBezTo>
                  <a:pt x="273" y="84"/>
                  <a:pt x="273" y="84"/>
                  <a:pt x="273" y="84"/>
                </a:cubicBezTo>
                <a:cubicBezTo>
                  <a:pt x="138" y="163"/>
                  <a:pt x="138" y="163"/>
                  <a:pt x="138" y="163"/>
                </a:cubicBezTo>
                <a:close/>
                <a:moveTo>
                  <a:pt x="119" y="181"/>
                </a:moveTo>
                <a:cubicBezTo>
                  <a:pt x="121" y="182"/>
                  <a:pt x="122" y="182"/>
                  <a:pt x="123" y="182"/>
                </a:cubicBezTo>
                <a:cubicBezTo>
                  <a:pt x="126" y="182"/>
                  <a:pt x="128" y="180"/>
                  <a:pt x="128" y="177"/>
                </a:cubicBezTo>
                <a:cubicBezTo>
                  <a:pt x="128" y="172"/>
                  <a:pt x="125" y="167"/>
                  <a:pt x="121" y="165"/>
                </a:cubicBezTo>
                <a:cubicBezTo>
                  <a:pt x="116" y="162"/>
                  <a:pt x="112" y="164"/>
                  <a:pt x="112" y="169"/>
                </a:cubicBezTo>
                <a:cubicBezTo>
                  <a:pt x="112" y="173"/>
                  <a:pt x="115" y="179"/>
                  <a:pt x="119" y="181"/>
                </a:cubicBezTo>
                <a:close/>
                <a:moveTo>
                  <a:pt x="117" y="167"/>
                </a:moveTo>
                <a:cubicBezTo>
                  <a:pt x="117" y="167"/>
                  <a:pt x="118" y="167"/>
                  <a:pt x="119" y="167"/>
                </a:cubicBezTo>
                <a:cubicBezTo>
                  <a:pt x="122" y="169"/>
                  <a:pt x="125" y="173"/>
                  <a:pt x="125" y="177"/>
                </a:cubicBezTo>
                <a:cubicBezTo>
                  <a:pt x="125" y="179"/>
                  <a:pt x="124" y="179"/>
                  <a:pt x="123" y="179"/>
                </a:cubicBezTo>
                <a:cubicBezTo>
                  <a:pt x="123" y="179"/>
                  <a:pt x="122" y="179"/>
                  <a:pt x="121" y="178"/>
                </a:cubicBezTo>
                <a:cubicBezTo>
                  <a:pt x="118" y="177"/>
                  <a:pt x="115" y="172"/>
                  <a:pt x="115" y="169"/>
                </a:cubicBezTo>
                <a:cubicBezTo>
                  <a:pt x="115" y="167"/>
                  <a:pt x="116" y="167"/>
                  <a:pt x="117" y="167"/>
                </a:cubicBezTo>
                <a:close/>
                <a:moveTo>
                  <a:pt x="99" y="168"/>
                </a:moveTo>
                <a:cubicBezTo>
                  <a:pt x="101" y="168"/>
                  <a:pt x="102" y="169"/>
                  <a:pt x="103" y="169"/>
                </a:cubicBezTo>
                <a:cubicBezTo>
                  <a:pt x="106" y="169"/>
                  <a:pt x="107" y="167"/>
                  <a:pt x="107" y="164"/>
                </a:cubicBezTo>
                <a:cubicBezTo>
                  <a:pt x="107" y="161"/>
                  <a:pt x="105" y="156"/>
                  <a:pt x="101" y="153"/>
                </a:cubicBezTo>
                <a:cubicBezTo>
                  <a:pt x="96" y="151"/>
                  <a:pt x="92" y="153"/>
                  <a:pt x="92" y="157"/>
                </a:cubicBezTo>
                <a:cubicBezTo>
                  <a:pt x="92" y="161"/>
                  <a:pt x="95" y="165"/>
                  <a:pt x="99" y="168"/>
                </a:cubicBezTo>
                <a:close/>
                <a:moveTo>
                  <a:pt x="97" y="155"/>
                </a:moveTo>
                <a:cubicBezTo>
                  <a:pt x="97" y="155"/>
                  <a:pt x="98" y="155"/>
                  <a:pt x="99" y="156"/>
                </a:cubicBezTo>
                <a:cubicBezTo>
                  <a:pt x="102" y="158"/>
                  <a:pt x="105" y="161"/>
                  <a:pt x="105" y="164"/>
                </a:cubicBezTo>
                <a:cubicBezTo>
                  <a:pt x="105" y="166"/>
                  <a:pt x="104" y="166"/>
                  <a:pt x="103" y="166"/>
                </a:cubicBezTo>
                <a:cubicBezTo>
                  <a:pt x="103" y="166"/>
                  <a:pt x="102" y="166"/>
                  <a:pt x="101" y="165"/>
                </a:cubicBezTo>
                <a:cubicBezTo>
                  <a:pt x="98" y="163"/>
                  <a:pt x="95" y="160"/>
                  <a:pt x="95" y="157"/>
                </a:cubicBezTo>
                <a:cubicBezTo>
                  <a:pt x="95" y="155"/>
                  <a:pt x="97" y="155"/>
                  <a:pt x="97" y="155"/>
                </a:cubicBezTo>
                <a:close/>
                <a:moveTo>
                  <a:pt x="78" y="156"/>
                </a:moveTo>
                <a:cubicBezTo>
                  <a:pt x="80" y="157"/>
                  <a:pt x="80" y="157"/>
                  <a:pt x="81" y="157"/>
                </a:cubicBezTo>
                <a:cubicBezTo>
                  <a:pt x="84" y="157"/>
                  <a:pt x="87" y="155"/>
                  <a:pt x="87" y="152"/>
                </a:cubicBezTo>
                <a:cubicBezTo>
                  <a:pt x="87" y="148"/>
                  <a:pt x="83" y="143"/>
                  <a:pt x="80" y="141"/>
                </a:cubicBezTo>
                <a:cubicBezTo>
                  <a:pt x="76" y="138"/>
                  <a:pt x="71" y="140"/>
                  <a:pt x="71" y="145"/>
                </a:cubicBezTo>
                <a:cubicBezTo>
                  <a:pt x="71" y="149"/>
                  <a:pt x="75" y="154"/>
                  <a:pt x="78" y="156"/>
                </a:cubicBezTo>
                <a:close/>
                <a:moveTo>
                  <a:pt x="76" y="143"/>
                </a:moveTo>
                <a:cubicBezTo>
                  <a:pt x="77" y="143"/>
                  <a:pt x="77" y="143"/>
                  <a:pt x="78" y="143"/>
                </a:cubicBezTo>
                <a:cubicBezTo>
                  <a:pt x="80" y="145"/>
                  <a:pt x="83" y="149"/>
                  <a:pt x="83" y="152"/>
                </a:cubicBezTo>
                <a:cubicBezTo>
                  <a:pt x="83" y="154"/>
                  <a:pt x="82" y="154"/>
                  <a:pt x="81" y="154"/>
                </a:cubicBezTo>
                <a:cubicBezTo>
                  <a:pt x="81" y="154"/>
                  <a:pt x="80" y="154"/>
                  <a:pt x="80" y="153"/>
                </a:cubicBezTo>
                <a:cubicBezTo>
                  <a:pt x="77" y="152"/>
                  <a:pt x="75" y="148"/>
                  <a:pt x="75" y="145"/>
                </a:cubicBezTo>
                <a:cubicBezTo>
                  <a:pt x="75" y="143"/>
                  <a:pt x="76" y="143"/>
                  <a:pt x="76" y="143"/>
                </a:cubicBezTo>
                <a:close/>
                <a:moveTo>
                  <a:pt x="10" y="107"/>
                </a:moveTo>
                <a:cubicBezTo>
                  <a:pt x="10" y="104"/>
                  <a:pt x="13" y="103"/>
                  <a:pt x="17" y="105"/>
                </a:cubicBezTo>
                <a:cubicBezTo>
                  <a:pt x="20" y="107"/>
                  <a:pt x="23" y="111"/>
                  <a:pt x="23" y="115"/>
                </a:cubicBezTo>
                <a:cubicBezTo>
                  <a:pt x="23" y="118"/>
                  <a:pt x="20" y="119"/>
                  <a:pt x="17" y="117"/>
                </a:cubicBezTo>
                <a:cubicBezTo>
                  <a:pt x="13" y="115"/>
                  <a:pt x="10" y="111"/>
                  <a:pt x="10" y="107"/>
                </a:cubicBezTo>
                <a:close/>
                <a:moveTo>
                  <a:pt x="37" y="131"/>
                </a:moveTo>
                <a:cubicBezTo>
                  <a:pt x="38" y="132"/>
                  <a:pt x="39" y="132"/>
                  <a:pt x="41" y="132"/>
                </a:cubicBezTo>
                <a:cubicBezTo>
                  <a:pt x="44" y="132"/>
                  <a:pt x="45" y="130"/>
                  <a:pt x="45" y="127"/>
                </a:cubicBezTo>
                <a:cubicBezTo>
                  <a:pt x="45" y="123"/>
                  <a:pt x="42" y="118"/>
                  <a:pt x="38" y="116"/>
                </a:cubicBezTo>
                <a:cubicBezTo>
                  <a:pt x="34" y="113"/>
                  <a:pt x="30" y="115"/>
                  <a:pt x="30" y="120"/>
                </a:cubicBezTo>
                <a:cubicBezTo>
                  <a:pt x="30" y="124"/>
                  <a:pt x="33" y="129"/>
                  <a:pt x="37" y="131"/>
                </a:cubicBezTo>
                <a:close/>
                <a:moveTo>
                  <a:pt x="34" y="118"/>
                </a:moveTo>
                <a:cubicBezTo>
                  <a:pt x="35" y="118"/>
                  <a:pt x="36" y="118"/>
                  <a:pt x="37" y="118"/>
                </a:cubicBezTo>
                <a:cubicBezTo>
                  <a:pt x="40" y="120"/>
                  <a:pt x="42" y="124"/>
                  <a:pt x="42" y="127"/>
                </a:cubicBezTo>
                <a:cubicBezTo>
                  <a:pt x="42" y="129"/>
                  <a:pt x="41" y="129"/>
                  <a:pt x="41" y="129"/>
                </a:cubicBezTo>
                <a:cubicBezTo>
                  <a:pt x="40" y="129"/>
                  <a:pt x="39" y="129"/>
                  <a:pt x="38" y="128"/>
                </a:cubicBezTo>
                <a:cubicBezTo>
                  <a:pt x="35" y="127"/>
                  <a:pt x="33" y="123"/>
                  <a:pt x="33" y="120"/>
                </a:cubicBezTo>
                <a:cubicBezTo>
                  <a:pt x="33" y="118"/>
                  <a:pt x="34" y="118"/>
                  <a:pt x="34" y="118"/>
                </a:cubicBezTo>
                <a:close/>
                <a:moveTo>
                  <a:pt x="58" y="144"/>
                </a:moveTo>
                <a:cubicBezTo>
                  <a:pt x="59" y="144"/>
                  <a:pt x="60" y="145"/>
                  <a:pt x="62" y="145"/>
                </a:cubicBezTo>
                <a:cubicBezTo>
                  <a:pt x="64" y="145"/>
                  <a:pt x="66" y="143"/>
                  <a:pt x="66" y="140"/>
                </a:cubicBezTo>
                <a:cubicBezTo>
                  <a:pt x="66" y="136"/>
                  <a:pt x="63" y="131"/>
                  <a:pt x="59" y="128"/>
                </a:cubicBezTo>
                <a:cubicBezTo>
                  <a:pt x="55" y="126"/>
                  <a:pt x="50" y="128"/>
                  <a:pt x="50" y="132"/>
                </a:cubicBezTo>
                <a:cubicBezTo>
                  <a:pt x="50" y="136"/>
                  <a:pt x="54" y="141"/>
                  <a:pt x="58" y="144"/>
                </a:cubicBezTo>
                <a:close/>
                <a:moveTo>
                  <a:pt x="55" y="130"/>
                </a:moveTo>
                <a:cubicBezTo>
                  <a:pt x="56" y="130"/>
                  <a:pt x="56" y="130"/>
                  <a:pt x="58" y="131"/>
                </a:cubicBezTo>
                <a:cubicBezTo>
                  <a:pt x="61" y="133"/>
                  <a:pt x="63" y="137"/>
                  <a:pt x="63" y="140"/>
                </a:cubicBezTo>
                <a:cubicBezTo>
                  <a:pt x="63" y="142"/>
                  <a:pt x="62" y="142"/>
                  <a:pt x="62" y="142"/>
                </a:cubicBezTo>
                <a:cubicBezTo>
                  <a:pt x="61" y="142"/>
                  <a:pt x="60" y="142"/>
                  <a:pt x="59" y="141"/>
                </a:cubicBezTo>
                <a:cubicBezTo>
                  <a:pt x="56" y="139"/>
                  <a:pt x="54" y="135"/>
                  <a:pt x="54" y="132"/>
                </a:cubicBezTo>
                <a:cubicBezTo>
                  <a:pt x="54" y="130"/>
                  <a:pt x="55" y="130"/>
                  <a:pt x="55" y="13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noChangeAspect="1" noEditPoints="1"/>
          </p:cNvSpPr>
          <p:nvPr/>
        </p:nvSpPr>
        <p:spPr bwMode="auto">
          <a:xfrm>
            <a:off x="7999939" y="2233634"/>
            <a:ext cx="484340" cy="351776"/>
          </a:xfrm>
          <a:custGeom>
            <a:avLst/>
            <a:gdLst>
              <a:gd name="T0" fmla="*/ 138 w 277"/>
              <a:gd name="T1" fmla="*/ 0 h 201"/>
              <a:gd name="T2" fmla="*/ 0 w 277"/>
              <a:gd name="T3" fmla="*/ 119 h 201"/>
              <a:gd name="T4" fmla="*/ 138 w 277"/>
              <a:gd name="T5" fmla="*/ 201 h 201"/>
              <a:gd name="T6" fmla="*/ 277 w 277"/>
              <a:gd name="T7" fmla="*/ 81 h 201"/>
              <a:gd name="T8" fmla="*/ 4 w 277"/>
              <a:gd name="T9" fmla="*/ 117 h 201"/>
              <a:gd name="T10" fmla="*/ 4 w 277"/>
              <a:gd name="T11" fmla="*/ 88 h 201"/>
              <a:gd name="T12" fmla="*/ 134 w 277"/>
              <a:gd name="T13" fmla="*/ 194 h 201"/>
              <a:gd name="T14" fmla="*/ 4 w 277"/>
              <a:gd name="T15" fmla="*/ 84 h 201"/>
              <a:gd name="T16" fmla="*/ 273 w 277"/>
              <a:gd name="T17" fmla="*/ 84 h 201"/>
              <a:gd name="T18" fmla="*/ 119 w 277"/>
              <a:gd name="T19" fmla="*/ 181 h 201"/>
              <a:gd name="T20" fmla="*/ 128 w 277"/>
              <a:gd name="T21" fmla="*/ 177 h 201"/>
              <a:gd name="T22" fmla="*/ 112 w 277"/>
              <a:gd name="T23" fmla="*/ 169 h 201"/>
              <a:gd name="T24" fmla="*/ 117 w 277"/>
              <a:gd name="T25" fmla="*/ 167 h 201"/>
              <a:gd name="T26" fmla="*/ 125 w 277"/>
              <a:gd name="T27" fmla="*/ 177 h 201"/>
              <a:gd name="T28" fmla="*/ 121 w 277"/>
              <a:gd name="T29" fmla="*/ 178 h 201"/>
              <a:gd name="T30" fmla="*/ 117 w 277"/>
              <a:gd name="T31" fmla="*/ 167 h 201"/>
              <a:gd name="T32" fmla="*/ 103 w 277"/>
              <a:gd name="T33" fmla="*/ 169 h 201"/>
              <a:gd name="T34" fmla="*/ 101 w 277"/>
              <a:gd name="T35" fmla="*/ 153 h 201"/>
              <a:gd name="T36" fmla="*/ 99 w 277"/>
              <a:gd name="T37" fmla="*/ 168 h 201"/>
              <a:gd name="T38" fmla="*/ 99 w 277"/>
              <a:gd name="T39" fmla="*/ 156 h 201"/>
              <a:gd name="T40" fmla="*/ 103 w 277"/>
              <a:gd name="T41" fmla="*/ 166 h 201"/>
              <a:gd name="T42" fmla="*/ 95 w 277"/>
              <a:gd name="T43" fmla="*/ 157 h 201"/>
              <a:gd name="T44" fmla="*/ 78 w 277"/>
              <a:gd name="T45" fmla="*/ 156 h 201"/>
              <a:gd name="T46" fmla="*/ 87 w 277"/>
              <a:gd name="T47" fmla="*/ 152 h 201"/>
              <a:gd name="T48" fmla="*/ 71 w 277"/>
              <a:gd name="T49" fmla="*/ 145 h 201"/>
              <a:gd name="T50" fmla="*/ 76 w 277"/>
              <a:gd name="T51" fmla="*/ 143 h 201"/>
              <a:gd name="T52" fmla="*/ 83 w 277"/>
              <a:gd name="T53" fmla="*/ 152 h 201"/>
              <a:gd name="T54" fmla="*/ 80 w 277"/>
              <a:gd name="T55" fmla="*/ 153 h 201"/>
              <a:gd name="T56" fmla="*/ 76 w 277"/>
              <a:gd name="T57" fmla="*/ 143 h 201"/>
              <a:gd name="T58" fmla="*/ 17 w 277"/>
              <a:gd name="T59" fmla="*/ 105 h 201"/>
              <a:gd name="T60" fmla="*/ 17 w 277"/>
              <a:gd name="T61" fmla="*/ 117 h 201"/>
              <a:gd name="T62" fmla="*/ 37 w 277"/>
              <a:gd name="T63" fmla="*/ 131 h 201"/>
              <a:gd name="T64" fmla="*/ 45 w 277"/>
              <a:gd name="T65" fmla="*/ 127 h 201"/>
              <a:gd name="T66" fmla="*/ 30 w 277"/>
              <a:gd name="T67" fmla="*/ 120 h 201"/>
              <a:gd name="T68" fmla="*/ 34 w 277"/>
              <a:gd name="T69" fmla="*/ 118 h 201"/>
              <a:gd name="T70" fmla="*/ 42 w 277"/>
              <a:gd name="T71" fmla="*/ 127 h 201"/>
              <a:gd name="T72" fmla="*/ 38 w 277"/>
              <a:gd name="T73" fmla="*/ 128 h 201"/>
              <a:gd name="T74" fmla="*/ 34 w 277"/>
              <a:gd name="T75" fmla="*/ 118 h 201"/>
              <a:gd name="T76" fmla="*/ 62 w 277"/>
              <a:gd name="T77" fmla="*/ 145 h 201"/>
              <a:gd name="T78" fmla="*/ 59 w 277"/>
              <a:gd name="T79" fmla="*/ 128 h 201"/>
              <a:gd name="T80" fmla="*/ 58 w 277"/>
              <a:gd name="T81" fmla="*/ 144 h 201"/>
              <a:gd name="T82" fmla="*/ 58 w 277"/>
              <a:gd name="T83" fmla="*/ 131 h 201"/>
              <a:gd name="T84" fmla="*/ 62 w 277"/>
              <a:gd name="T85" fmla="*/ 142 h 201"/>
              <a:gd name="T86" fmla="*/ 54 w 277"/>
              <a:gd name="T87" fmla="*/ 13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7" h="201">
                <a:moveTo>
                  <a:pt x="277" y="81"/>
                </a:moveTo>
                <a:cubicBezTo>
                  <a:pt x="138" y="0"/>
                  <a:pt x="138" y="0"/>
                  <a:pt x="138" y="0"/>
                </a:cubicBezTo>
                <a:cubicBezTo>
                  <a:pt x="0" y="81"/>
                  <a:pt x="0" y="81"/>
                  <a:pt x="0" y="81"/>
                </a:cubicBezTo>
                <a:cubicBezTo>
                  <a:pt x="0" y="119"/>
                  <a:pt x="0" y="119"/>
                  <a:pt x="0" y="119"/>
                </a:cubicBezTo>
                <a:cubicBezTo>
                  <a:pt x="5" y="122"/>
                  <a:pt x="21" y="132"/>
                  <a:pt x="21" y="132"/>
                </a:cubicBezTo>
                <a:cubicBezTo>
                  <a:pt x="138" y="201"/>
                  <a:pt x="138" y="201"/>
                  <a:pt x="138" y="201"/>
                </a:cubicBezTo>
                <a:cubicBezTo>
                  <a:pt x="202" y="163"/>
                  <a:pt x="277" y="119"/>
                  <a:pt x="277" y="119"/>
                </a:cubicBezTo>
                <a:cubicBezTo>
                  <a:pt x="277" y="81"/>
                  <a:pt x="277" y="81"/>
                  <a:pt x="277" y="81"/>
                </a:cubicBezTo>
                <a:close/>
                <a:moveTo>
                  <a:pt x="134" y="194"/>
                </a:moveTo>
                <a:cubicBezTo>
                  <a:pt x="4" y="117"/>
                  <a:pt x="4" y="117"/>
                  <a:pt x="4" y="117"/>
                </a:cubicBezTo>
                <a:cubicBezTo>
                  <a:pt x="4" y="112"/>
                  <a:pt x="4" y="112"/>
                  <a:pt x="4" y="112"/>
                </a:cubicBezTo>
                <a:cubicBezTo>
                  <a:pt x="4" y="88"/>
                  <a:pt x="4" y="88"/>
                  <a:pt x="4" y="88"/>
                </a:cubicBezTo>
                <a:cubicBezTo>
                  <a:pt x="134" y="165"/>
                  <a:pt x="134" y="165"/>
                  <a:pt x="134" y="165"/>
                </a:cubicBezTo>
                <a:cubicBezTo>
                  <a:pt x="134" y="194"/>
                  <a:pt x="134" y="194"/>
                  <a:pt x="134" y="194"/>
                </a:cubicBezTo>
                <a:close/>
                <a:moveTo>
                  <a:pt x="138" y="163"/>
                </a:moveTo>
                <a:cubicBezTo>
                  <a:pt x="4" y="84"/>
                  <a:pt x="4" y="84"/>
                  <a:pt x="4" y="84"/>
                </a:cubicBezTo>
                <a:cubicBezTo>
                  <a:pt x="138" y="4"/>
                  <a:pt x="138" y="4"/>
                  <a:pt x="138" y="4"/>
                </a:cubicBezTo>
                <a:cubicBezTo>
                  <a:pt x="273" y="84"/>
                  <a:pt x="273" y="84"/>
                  <a:pt x="273" y="84"/>
                </a:cubicBezTo>
                <a:cubicBezTo>
                  <a:pt x="138" y="163"/>
                  <a:pt x="138" y="163"/>
                  <a:pt x="138" y="163"/>
                </a:cubicBezTo>
                <a:close/>
                <a:moveTo>
                  <a:pt x="119" y="181"/>
                </a:moveTo>
                <a:cubicBezTo>
                  <a:pt x="121" y="182"/>
                  <a:pt x="122" y="182"/>
                  <a:pt x="123" y="182"/>
                </a:cubicBezTo>
                <a:cubicBezTo>
                  <a:pt x="126" y="182"/>
                  <a:pt x="128" y="180"/>
                  <a:pt x="128" y="177"/>
                </a:cubicBezTo>
                <a:cubicBezTo>
                  <a:pt x="128" y="172"/>
                  <a:pt x="125" y="167"/>
                  <a:pt x="121" y="165"/>
                </a:cubicBezTo>
                <a:cubicBezTo>
                  <a:pt x="116" y="162"/>
                  <a:pt x="112" y="164"/>
                  <a:pt x="112" y="169"/>
                </a:cubicBezTo>
                <a:cubicBezTo>
                  <a:pt x="112" y="173"/>
                  <a:pt x="115" y="179"/>
                  <a:pt x="119" y="181"/>
                </a:cubicBezTo>
                <a:close/>
                <a:moveTo>
                  <a:pt x="117" y="167"/>
                </a:moveTo>
                <a:cubicBezTo>
                  <a:pt x="117" y="167"/>
                  <a:pt x="118" y="167"/>
                  <a:pt x="119" y="167"/>
                </a:cubicBezTo>
                <a:cubicBezTo>
                  <a:pt x="122" y="169"/>
                  <a:pt x="125" y="173"/>
                  <a:pt x="125" y="177"/>
                </a:cubicBezTo>
                <a:cubicBezTo>
                  <a:pt x="125" y="179"/>
                  <a:pt x="124" y="179"/>
                  <a:pt x="123" y="179"/>
                </a:cubicBezTo>
                <a:cubicBezTo>
                  <a:pt x="123" y="179"/>
                  <a:pt x="122" y="179"/>
                  <a:pt x="121" y="178"/>
                </a:cubicBezTo>
                <a:cubicBezTo>
                  <a:pt x="118" y="177"/>
                  <a:pt x="115" y="172"/>
                  <a:pt x="115" y="169"/>
                </a:cubicBezTo>
                <a:cubicBezTo>
                  <a:pt x="115" y="167"/>
                  <a:pt x="116" y="167"/>
                  <a:pt x="117" y="167"/>
                </a:cubicBezTo>
                <a:close/>
                <a:moveTo>
                  <a:pt x="99" y="168"/>
                </a:moveTo>
                <a:cubicBezTo>
                  <a:pt x="101" y="168"/>
                  <a:pt x="102" y="169"/>
                  <a:pt x="103" y="169"/>
                </a:cubicBezTo>
                <a:cubicBezTo>
                  <a:pt x="106" y="169"/>
                  <a:pt x="107" y="167"/>
                  <a:pt x="107" y="164"/>
                </a:cubicBezTo>
                <a:cubicBezTo>
                  <a:pt x="107" y="161"/>
                  <a:pt x="105" y="156"/>
                  <a:pt x="101" y="153"/>
                </a:cubicBezTo>
                <a:cubicBezTo>
                  <a:pt x="96" y="151"/>
                  <a:pt x="92" y="153"/>
                  <a:pt x="92" y="157"/>
                </a:cubicBezTo>
                <a:cubicBezTo>
                  <a:pt x="92" y="161"/>
                  <a:pt x="95" y="165"/>
                  <a:pt x="99" y="168"/>
                </a:cubicBezTo>
                <a:close/>
                <a:moveTo>
                  <a:pt x="97" y="155"/>
                </a:moveTo>
                <a:cubicBezTo>
                  <a:pt x="97" y="155"/>
                  <a:pt x="98" y="155"/>
                  <a:pt x="99" y="156"/>
                </a:cubicBezTo>
                <a:cubicBezTo>
                  <a:pt x="102" y="158"/>
                  <a:pt x="105" y="161"/>
                  <a:pt x="105" y="164"/>
                </a:cubicBezTo>
                <a:cubicBezTo>
                  <a:pt x="105" y="166"/>
                  <a:pt x="104" y="166"/>
                  <a:pt x="103" y="166"/>
                </a:cubicBezTo>
                <a:cubicBezTo>
                  <a:pt x="103" y="166"/>
                  <a:pt x="102" y="166"/>
                  <a:pt x="101" y="165"/>
                </a:cubicBezTo>
                <a:cubicBezTo>
                  <a:pt x="98" y="163"/>
                  <a:pt x="95" y="160"/>
                  <a:pt x="95" y="157"/>
                </a:cubicBezTo>
                <a:cubicBezTo>
                  <a:pt x="95" y="155"/>
                  <a:pt x="97" y="155"/>
                  <a:pt x="97" y="155"/>
                </a:cubicBezTo>
                <a:close/>
                <a:moveTo>
                  <a:pt x="78" y="156"/>
                </a:moveTo>
                <a:cubicBezTo>
                  <a:pt x="80" y="157"/>
                  <a:pt x="80" y="157"/>
                  <a:pt x="81" y="157"/>
                </a:cubicBezTo>
                <a:cubicBezTo>
                  <a:pt x="84" y="157"/>
                  <a:pt x="87" y="155"/>
                  <a:pt x="87" y="152"/>
                </a:cubicBezTo>
                <a:cubicBezTo>
                  <a:pt x="87" y="148"/>
                  <a:pt x="83" y="143"/>
                  <a:pt x="80" y="141"/>
                </a:cubicBezTo>
                <a:cubicBezTo>
                  <a:pt x="76" y="138"/>
                  <a:pt x="71" y="140"/>
                  <a:pt x="71" y="145"/>
                </a:cubicBezTo>
                <a:cubicBezTo>
                  <a:pt x="71" y="149"/>
                  <a:pt x="75" y="154"/>
                  <a:pt x="78" y="156"/>
                </a:cubicBezTo>
                <a:close/>
                <a:moveTo>
                  <a:pt x="76" y="143"/>
                </a:moveTo>
                <a:cubicBezTo>
                  <a:pt x="77" y="143"/>
                  <a:pt x="77" y="143"/>
                  <a:pt x="78" y="143"/>
                </a:cubicBezTo>
                <a:cubicBezTo>
                  <a:pt x="80" y="145"/>
                  <a:pt x="83" y="149"/>
                  <a:pt x="83" y="152"/>
                </a:cubicBezTo>
                <a:cubicBezTo>
                  <a:pt x="83" y="154"/>
                  <a:pt x="82" y="154"/>
                  <a:pt x="81" y="154"/>
                </a:cubicBezTo>
                <a:cubicBezTo>
                  <a:pt x="81" y="154"/>
                  <a:pt x="80" y="154"/>
                  <a:pt x="80" y="153"/>
                </a:cubicBezTo>
                <a:cubicBezTo>
                  <a:pt x="77" y="152"/>
                  <a:pt x="75" y="148"/>
                  <a:pt x="75" y="145"/>
                </a:cubicBezTo>
                <a:cubicBezTo>
                  <a:pt x="75" y="143"/>
                  <a:pt x="76" y="143"/>
                  <a:pt x="76" y="143"/>
                </a:cubicBezTo>
                <a:close/>
                <a:moveTo>
                  <a:pt x="10" y="107"/>
                </a:moveTo>
                <a:cubicBezTo>
                  <a:pt x="10" y="104"/>
                  <a:pt x="13" y="103"/>
                  <a:pt x="17" y="105"/>
                </a:cubicBezTo>
                <a:cubicBezTo>
                  <a:pt x="20" y="107"/>
                  <a:pt x="23" y="111"/>
                  <a:pt x="23" y="115"/>
                </a:cubicBezTo>
                <a:cubicBezTo>
                  <a:pt x="23" y="118"/>
                  <a:pt x="20" y="119"/>
                  <a:pt x="17" y="117"/>
                </a:cubicBezTo>
                <a:cubicBezTo>
                  <a:pt x="13" y="115"/>
                  <a:pt x="10" y="111"/>
                  <a:pt x="10" y="107"/>
                </a:cubicBezTo>
                <a:close/>
                <a:moveTo>
                  <a:pt x="37" y="131"/>
                </a:moveTo>
                <a:cubicBezTo>
                  <a:pt x="38" y="132"/>
                  <a:pt x="39" y="132"/>
                  <a:pt x="41" y="132"/>
                </a:cubicBezTo>
                <a:cubicBezTo>
                  <a:pt x="44" y="132"/>
                  <a:pt x="45" y="130"/>
                  <a:pt x="45" y="127"/>
                </a:cubicBezTo>
                <a:cubicBezTo>
                  <a:pt x="45" y="123"/>
                  <a:pt x="42" y="118"/>
                  <a:pt x="38" y="116"/>
                </a:cubicBezTo>
                <a:cubicBezTo>
                  <a:pt x="34" y="113"/>
                  <a:pt x="30" y="115"/>
                  <a:pt x="30" y="120"/>
                </a:cubicBezTo>
                <a:cubicBezTo>
                  <a:pt x="30" y="124"/>
                  <a:pt x="33" y="129"/>
                  <a:pt x="37" y="131"/>
                </a:cubicBezTo>
                <a:close/>
                <a:moveTo>
                  <a:pt x="34" y="118"/>
                </a:moveTo>
                <a:cubicBezTo>
                  <a:pt x="35" y="118"/>
                  <a:pt x="36" y="118"/>
                  <a:pt x="37" y="118"/>
                </a:cubicBezTo>
                <a:cubicBezTo>
                  <a:pt x="40" y="120"/>
                  <a:pt x="42" y="124"/>
                  <a:pt x="42" y="127"/>
                </a:cubicBezTo>
                <a:cubicBezTo>
                  <a:pt x="42" y="129"/>
                  <a:pt x="41" y="129"/>
                  <a:pt x="41" y="129"/>
                </a:cubicBezTo>
                <a:cubicBezTo>
                  <a:pt x="40" y="129"/>
                  <a:pt x="39" y="129"/>
                  <a:pt x="38" y="128"/>
                </a:cubicBezTo>
                <a:cubicBezTo>
                  <a:pt x="35" y="127"/>
                  <a:pt x="33" y="123"/>
                  <a:pt x="33" y="120"/>
                </a:cubicBezTo>
                <a:cubicBezTo>
                  <a:pt x="33" y="118"/>
                  <a:pt x="34" y="118"/>
                  <a:pt x="34" y="118"/>
                </a:cubicBezTo>
                <a:close/>
                <a:moveTo>
                  <a:pt x="58" y="144"/>
                </a:moveTo>
                <a:cubicBezTo>
                  <a:pt x="59" y="144"/>
                  <a:pt x="60" y="145"/>
                  <a:pt x="62" y="145"/>
                </a:cubicBezTo>
                <a:cubicBezTo>
                  <a:pt x="64" y="145"/>
                  <a:pt x="66" y="143"/>
                  <a:pt x="66" y="140"/>
                </a:cubicBezTo>
                <a:cubicBezTo>
                  <a:pt x="66" y="136"/>
                  <a:pt x="63" y="131"/>
                  <a:pt x="59" y="128"/>
                </a:cubicBezTo>
                <a:cubicBezTo>
                  <a:pt x="55" y="126"/>
                  <a:pt x="50" y="128"/>
                  <a:pt x="50" y="132"/>
                </a:cubicBezTo>
                <a:cubicBezTo>
                  <a:pt x="50" y="136"/>
                  <a:pt x="54" y="141"/>
                  <a:pt x="58" y="144"/>
                </a:cubicBezTo>
                <a:close/>
                <a:moveTo>
                  <a:pt x="55" y="130"/>
                </a:moveTo>
                <a:cubicBezTo>
                  <a:pt x="56" y="130"/>
                  <a:pt x="56" y="130"/>
                  <a:pt x="58" y="131"/>
                </a:cubicBezTo>
                <a:cubicBezTo>
                  <a:pt x="61" y="133"/>
                  <a:pt x="63" y="137"/>
                  <a:pt x="63" y="140"/>
                </a:cubicBezTo>
                <a:cubicBezTo>
                  <a:pt x="63" y="142"/>
                  <a:pt x="62" y="142"/>
                  <a:pt x="62" y="142"/>
                </a:cubicBezTo>
                <a:cubicBezTo>
                  <a:pt x="61" y="142"/>
                  <a:pt x="60" y="142"/>
                  <a:pt x="59" y="141"/>
                </a:cubicBezTo>
                <a:cubicBezTo>
                  <a:pt x="56" y="139"/>
                  <a:pt x="54" y="135"/>
                  <a:pt x="54" y="132"/>
                </a:cubicBezTo>
                <a:cubicBezTo>
                  <a:pt x="54" y="130"/>
                  <a:pt x="55" y="130"/>
                  <a:pt x="55" y="13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9" name="Group 168"/>
          <p:cNvGrpSpPr/>
          <p:nvPr/>
        </p:nvGrpSpPr>
        <p:grpSpPr>
          <a:xfrm>
            <a:off x="10868798" y="4178439"/>
            <a:ext cx="430570" cy="546871"/>
            <a:chOff x="10734294" y="296494"/>
            <a:chExt cx="430570" cy="546871"/>
          </a:xfrm>
          <a:gradFill>
            <a:gsLst>
              <a:gs pos="16814">
                <a:srgbClr val="FFFFFF"/>
              </a:gs>
              <a:gs pos="46000">
                <a:srgbClr val="FFFFFF"/>
              </a:gs>
            </a:gsLst>
            <a:lin ang="5400000" scaled="0"/>
          </a:gradFill>
        </p:grpSpPr>
        <p:sp>
          <p:nvSpPr>
            <p:cNvPr id="205" name="Freeform 11"/>
            <p:cNvSpPr>
              <a:spLocks noChangeAspect="1" noEditPoints="1"/>
            </p:cNvSpPr>
            <p:nvPr/>
          </p:nvSpPr>
          <p:spPr bwMode="auto">
            <a:xfrm>
              <a:off x="10734294" y="296494"/>
              <a:ext cx="405185" cy="540247"/>
            </a:xfrm>
            <a:custGeom>
              <a:avLst/>
              <a:gdLst>
                <a:gd name="T0" fmla="*/ 231 w 231"/>
                <a:gd name="T1" fmla="*/ 62 h 308"/>
                <a:gd name="T2" fmla="*/ 0 w 231"/>
                <a:gd name="T3" fmla="*/ 62 h 308"/>
                <a:gd name="T4" fmla="*/ 0 w 231"/>
                <a:gd name="T5" fmla="*/ 261 h 308"/>
                <a:gd name="T6" fmla="*/ 231 w 231"/>
                <a:gd name="T7" fmla="*/ 261 h 308"/>
                <a:gd name="T8" fmla="*/ 231 w 231"/>
                <a:gd name="T9" fmla="*/ 62 h 308"/>
                <a:gd name="T10" fmla="*/ 215 w 231"/>
                <a:gd name="T11" fmla="*/ 255 h 308"/>
                <a:gd name="T12" fmla="*/ 15 w 231"/>
                <a:gd name="T13" fmla="*/ 255 h 308"/>
                <a:gd name="T14" fmla="*/ 15 w 231"/>
                <a:gd name="T15" fmla="*/ 87 h 308"/>
                <a:gd name="T16" fmla="*/ 115 w 231"/>
                <a:gd name="T17" fmla="*/ 106 h 308"/>
                <a:gd name="T18" fmla="*/ 215 w 231"/>
                <a:gd name="T19" fmla="*/ 87 h 308"/>
                <a:gd name="T20" fmla="*/ 215 w 231"/>
                <a:gd name="T21" fmla="*/ 255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308">
                  <a:moveTo>
                    <a:pt x="231" y="62"/>
                  </a:moveTo>
                  <a:cubicBezTo>
                    <a:pt x="153" y="0"/>
                    <a:pt x="6" y="40"/>
                    <a:pt x="0" y="62"/>
                  </a:cubicBezTo>
                  <a:cubicBezTo>
                    <a:pt x="0" y="78"/>
                    <a:pt x="0" y="246"/>
                    <a:pt x="0" y="261"/>
                  </a:cubicBezTo>
                  <a:cubicBezTo>
                    <a:pt x="31" y="308"/>
                    <a:pt x="197" y="308"/>
                    <a:pt x="231" y="261"/>
                  </a:cubicBezTo>
                  <a:cubicBezTo>
                    <a:pt x="231" y="246"/>
                    <a:pt x="231" y="78"/>
                    <a:pt x="231" y="62"/>
                  </a:cubicBezTo>
                  <a:close/>
                  <a:moveTo>
                    <a:pt x="215" y="255"/>
                  </a:moveTo>
                  <a:cubicBezTo>
                    <a:pt x="187" y="289"/>
                    <a:pt x="40" y="292"/>
                    <a:pt x="15" y="255"/>
                  </a:cubicBezTo>
                  <a:cubicBezTo>
                    <a:pt x="15" y="240"/>
                    <a:pt x="15" y="93"/>
                    <a:pt x="15" y="87"/>
                  </a:cubicBezTo>
                  <a:cubicBezTo>
                    <a:pt x="34" y="99"/>
                    <a:pt x="72" y="106"/>
                    <a:pt x="115" y="106"/>
                  </a:cubicBezTo>
                  <a:cubicBezTo>
                    <a:pt x="159" y="106"/>
                    <a:pt x="197" y="99"/>
                    <a:pt x="215" y="87"/>
                  </a:cubicBezTo>
                  <a:cubicBezTo>
                    <a:pt x="215" y="93"/>
                    <a:pt x="215" y="255"/>
                    <a:pt x="215"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566"/>
            <p:cNvSpPr>
              <a:spLocks noChangeAspect="1" noEditPoints="1"/>
            </p:cNvSpPr>
            <p:nvPr/>
          </p:nvSpPr>
          <p:spPr bwMode="auto">
            <a:xfrm>
              <a:off x="10910816" y="600051"/>
              <a:ext cx="254048" cy="243314"/>
            </a:xfrm>
            <a:custGeom>
              <a:avLst/>
              <a:gdLst>
                <a:gd name="T0" fmla="*/ 36 w 213"/>
                <a:gd name="T1" fmla="*/ 0 h 204"/>
                <a:gd name="T2" fmla="*/ 36 w 213"/>
                <a:gd name="T3" fmla="*/ 24 h 204"/>
                <a:gd name="T4" fmla="*/ 0 w 213"/>
                <a:gd name="T5" fmla="*/ 24 h 204"/>
                <a:gd name="T6" fmla="*/ 0 w 213"/>
                <a:gd name="T7" fmla="*/ 28 h 204"/>
                <a:gd name="T8" fmla="*/ 0 w 213"/>
                <a:gd name="T9" fmla="*/ 31 h 204"/>
                <a:gd name="T10" fmla="*/ 0 w 213"/>
                <a:gd name="T11" fmla="*/ 54 h 204"/>
                <a:gd name="T12" fmla="*/ 0 w 213"/>
                <a:gd name="T13" fmla="*/ 59 h 204"/>
                <a:gd name="T14" fmla="*/ 0 w 213"/>
                <a:gd name="T15" fmla="*/ 62 h 204"/>
                <a:gd name="T16" fmla="*/ 36 w 213"/>
                <a:gd name="T17" fmla="*/ 62 h 204"/>
                <a:gd name="T18" fmla="*/ 36 w 213"/>
                <a:gd name="T19" fmla="*/ 85 h 204"/>
                <a:gd name="T20" fmla="*/ 0 w 213"/>
                <a:gd name="T21" fmla="*/ 85 h 204"/>
                <a:gd name="T22" fmla="*/ 0 w 213"/>
                <a:gd name="T23" fmla="*/ 88 h 204"/>
                <a:gd name="T24" fmla="*/ 0 w 213"/>
                <a:gd name="T25" fmla="*/ 90 h 204"/>
                <a:gd name="T26" fmla="*/ 0 w 213"/>
                <a:gd name="T27" fmla="*/ 114 h 204"/>
                <a:gd name="T28" fmla="*/ 0 w 213"/>
                <a:gd name="T29" fmla="*/ 116 h 204"/>
                <a:gd name="T30" fmla="*/ 0 w 213"/>
                <a:gd name="T31" fmla="*/ 121 h 204"/>
                <a:gd name="T32" fmla="*/ 36 w 213"/>
                <a:gd name="T33" fmla="*/ 121 h 204"/>
                <a:gd name="T34" fmla="*/ 36 w 213"/>
                <a:gd name="T35" fmla="*/ 144 h 204"/>
                <a:gd name="T36" fmla="*/ 0 w 213"/>
                <a:gd name="T37" fmla="*/ 144 h 204"/>
                <a:gd name="T38" fmla="*/ 0 w 213"/>
                <a:gd name="T39" fmla="*/ 149 h 204"/>
                <a:gd name="T40" fmla="*/ 0 w 213"/>
                <a:gd name="T41" fmla="*/ 151 h 204"/>
                <a:gd name="T42" fmla="*/ 0 w 213"/>
                <a:gd name="T43" fmla="*/ 175 h 204"/>
                <a:gd name="T44" fmla="*/ 0 w 213"/>
                <a:gd name="T45" fmla="*/ 175 h 204"/>
                <a:gd name="T46" fmla="*/ 0 w 213"/>
                <a:gd name="T47" fmla="*/ 182 h 204"/>
                <a:gd name="T48" fmla="*/ 36 w 213"/>
                <a:gd name="T49" fmla="*/ 182 h 204"/>
                <a:gd name="T50" fmla="*/ 36 w 213"/>
                <a:gd name="T51" fmla="*/ 204 h 204"/>
                <a:gd name="T52" fmla="*/ 213 w 213"/>
                <a:gd name="T53" fmla="*/ 204 h 204"/>
                <a:gd name="T54" fmla="*/ 213 w 213"/>
                <a:gd name="T55" fmla="*/ 0 h 204"/>
                <a:gd name="T56" fmla="*/ 36 w 213"/>
                <a:gd name="T57" fmla="*/ 0 h 204"/>
                <a:gd name="T58" fmla="*/ 66 w 213"/>
                <a:gd name="T59" fmla="*/ 175 h 204"/>
                <a:gd name="T60" fmla="*/ 10 w 213"/>
                <a:gd name="T61" fmla="*/ 175 h 204"/>
                <a:gd name="T62" fmla="*/ 10 w 213"/>
                <a:gd name="T63" fmla="*/ 151 h 204"/>
                <a:gd name="T64" fmla="*/ 66 w 213"/>
                <a:gd name="T65" fmla="*/ 151 h 204"/>
                <a:gd name="T66" fmla="*/ 66 w 213"/>
                <a:gd name="T67" fmla="*/ 175 h 204"/>
                <a:gd name="T68" fmla="*/ 66 w 213"/>
                <a:gd name="T69" fmla="*/ 114 h 204"/>
                <a:gd name="T70" fmla="*/ 10 w 213"/>
                <a:gd name="T71" fmla="*/ 114 h 204"/>
                <a:gd name="T72" fmla="*/ 10 w 213"/>
                <a:gd name="T73" fmla="*/ 90 h 204"/>
                <a:gd name="T74" fmla="*/ 66 w 213"/>
                <a:gd name="T75" fmla="*/ 90 h 204"/>
                <a:gd name="T76" fmla="*/ 66 w 213"/>
                <a:gd name="T77" fmla="*/ 114 h 204"/>
                <a:gd name="T78" fmla="*/ 66 w 213"/>
                <a:gd name="T79" fmla="*/ 54 h 204"/>
                <a:gd name="T80" fmla="*/ 10 w 213"/>
                <a:gd name="T81" fmla="*/ 54 h 204"/>
                <a:gd name="T82" fmla="*/ 10 w 213"/>
                <a:gd name="T83" fmla="*/ 31 h 204"/>
                <a:gd name="T84" fmla="*/ 36 w 213"/>
                <a:gd name="T85" fmla="*/ 31 h 204"/>
                <a:gd name="T86" fmla="*/ 66 w 213"/>
                <a:gd name="T87" fmla="*/ 31 h 204"/>
                <a:gd name="T88" fmla="*/ 66 w 213"/>
                <a:gd name="T89" fmla="*/ 5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204">
                  <a:moveTo>
                    <a:pt x="36" y="0"/>
                  </a:moveTo>
                  <a:lnTo>
                    <a:pt x="36" y="24"/>
                  </a:lnTo>
                  <a:lnTo>
                    <a:pt x="0" y="24"/>
                  </a:lnTo>
                  <a:lnTo>
                    <a:pt x="0" y="28"/>
                  </a:lnTo>
                  <a:lnTo>
                    <a:pt x="0" y="31"/>
                  </a:lnTo>
                  <a:lnTo>
                    <a:pt x="0" y="54"/>
                  </a:lnTo>
                  <a:lnTo>
                    <a:pt x="0" y="59"/>
                  </a:lnTo>
                  <a:lnTo>
                    <a:pt x="0" y="62"/>
                  </a:lnTo>
                  <a:lnTo>
                    <a:pt x="36" y="62"/>
                  </a:lnTo>
                  <a:lnTo>
                    <a:pt x="36" y="85"/>
                  </a:lnTo>
                  <a:lnTo>
                    <a:pt x="0" y="85"/>
                  </a:lnTo>
                  <a:lnTo>
                    <a:pt x="0" y="88"/>
                  </a:lnTo>
                  <a:lnTo>
                    <a:pt x="0" y="90"/>
                  </a:lnTo>
                  <a:lnTo>
                    <a:pt x="0" y="114"/>
                  </a:lnTo>
                  <a:lnTo>
                    <a:pt x="0" y="116"/>
                  </a:lnTo>
                  <a:lnTo>
                    <a:pt x="0" y="121"/>
                  </a:lnTo>
                  <a:lnTo>
                    <a:pt x="36" y="121"/>
                  </a:lnTo>
                  <a:lnTo>
                    <a:pt x="36" y="144"/>
                  </a:lnTo>
                  <a:lnTo>
                    <a:pt x="0" y="144"/>
                  </a:lnTo>
                  <a:lnTo>
                    <a:pt x="0" y="149"/>
                  </a:lnTo>
                  <a:lnTo>
                    <a:pt x="0" y="151"/>
                  </a:lnTo>
                  <a:lnTo>
                    <a:pt x="0" y="175"/>
                  </a:lnTo>
                  <a:lnTo>
                    <a:pt x="0" y="175"/>
                  </a:lnTo>
                  <a:lnTo>
                    <a:pt x="0" y="182"/>
                  </a:lnTo>
                  <a:lnTo>
                    <a:pt x="36" y="182"/>
                  </a:lnTo>
                  <a:lnTo>
                    <a:pt x="36" y="204"/>
                  </a:lnTo>
                  <a:lnTo>
                    <a:pt x="213" y="204"/>
                  </a:lnTo>
                  <a:lnTo>
                    <a:pt x="213" y="0"/>
                  </a:lnTo>
                  <a:lnTo>
                    <a:pt x="36" y="0"/>
                  </a:lnTo>
                  <a:close/>
                  <a:moveTo>
                    <a:pt x="66" y="175"/>
                  </a:moveTo>
                  <a:lnTo>
                    <a:pt x="10" y="175"/>
                  </a:lnTo>
                  <a:lnTo>
                    <a:pt x="10" y="151"/>
                  </a:lnTo>
                  <a:lnTo>
                    <a:pt x="66" y="151"/>
                  </a:lnTo>
                  <a:lnTo>
                    <a:pt x="66" y="175"/>
                  </a:lnTo>
                  <a:close/>
                  <a:moveTo>
                    <a:pt x="66" y="114"/>
                  </a:moveTo>
                  <a:lnTo>
                    <a:pt x="10" y="114"/>
                  </a:lnTo>
                  <a:lnTo>
                    <a:pt x="10" y="90"/>
                  </a:lnTo>
                  <a:lnTo>
                    <a:pt x="66" y="90"/>
                  </a:lnTo>
                  <a:lnTo>
                    <a:pt x="66" y="114"/>
                  </a:lnTo>
                  <a:close/>
                  <a:moveTo>
                    <a:pt x="66" y="54"/>
                  </a:moveTo>
                  <a:lnTo>
                    <a:pt x="10" y="54"/>
                  </a:lnTo>
                  <a:lnTo>
                    <a:pt x="10" y="31"/>
                  </a:lnTo>
                  <a:lnTo>
                    <a:pt x="36" y="31"/>
                  </a:lnTo>
                  <a:lnTo>
                    <a:pt x="66" y="31"/>
                  </a:lnTo>
                  <a:lnTo>
                    <a:pt x="6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 name="Freeform 5"/>
          <p:cNvSpPr>
            <a:spLocks noChangeAspect="1" noEditPoints="1"/>
          </p:cNvSpPr>
          <p:nvPr/>
        </p:nvSpPr>
        <p:spPr bwMode="auto">
          <a:xfrm>
            <a:off x="9349141" y="5676217"/>
            <a:ext cx="517251" cy="517251"/>
          </a:xfrm>
          <a:custGeom>
            <a:avLst/>
            <a:gdLst>
              <a:gd name="T0" fmla="*/ 0 w 374"/>
              <a:gd name="T1" fmla="*/ 374 h 374"/>
              <a:gd name="T2" fmla="*/ 374 w 374"/>
              <a:gd name="T3" fmla="*/ 0 h 374"/>
              <a:gd name="T4" fmla="*/ 263 w 374"/>
              <a:gd name="T5" fmla="*/ 36 h 374"/>
              <a:gd name="T6" fmla="*/ 301 w 374"/>
              <a:gd name="T7" fmla="*/ 192 h 374"/>
              <a:gd name="T8" fmla="*/ 263 w 374"/>
              <a:gd name="T9" fmla="*/ 36 h 374"/>
              <a:gd name="T10" fmla="*/ 311 w 374"/>
              <a:gd name="T11" fmla="*/ 254 h 374"/>
              <a:gd name="T12" fmla="*/ 214 w 374"/>
              <a:gd name="T13" fmla="*/ 238 h 374"/>
              <a:gd name="T14" fmla="*/ 107 w 374"/>
              <a:gd name="T15" fmla="*/ 58 h 374"/>
              <a:gd name="T16" fmla="*/ 145 w 374"/>
              <a:gd name="T17" fmla="*/ 192 h 374"/>
              <a:gd name="T18" fmla="*/ 107 w 374"/>
              <a:gd name="T19" fmla="*/ 58 h 374"/>
              <a:gd name="T20" fmla="*/ 93 w 374"/>
              <a:gd name="T21" fmla="*/ 133 h 374"/>
              <a:gd name="T22" fmla="*/ 53 w 374"/>
              <a:gd name="T23" fmla="*/ 192 h 374"/>
              <a:gd name="T24" fmla="*/ 96 w 374"/>
              <a:gd name="T25" fmla="*/ 331 h 374"/>
              <a:gd name="T26" fmla="*/ 96 w 374"/>
              <a:gd name="T27" fmla="*/ 235 h 374"/>
              <a:gd name="T28" fmla="*/ 145 w 374"/>
              <a:gd name="T29" fmla="*/ 283 h 374"/>
              <a:gd name="T30" fmla="*/ 107 w 374"/>
              <a:gd name="T31" fmla="*/ 275 h 374"/>
              <a:gd name="T32" fmla="*/ 156 w 374"/>
              <a:gd name="T33" fmla="*/ 275 h 374"/>
              <a:gd name="T34" fmla="*/ 159 w 374"/>
              <a:gd name="T35" fmla="*/ 83 h 374"/>
              <a:gd name="T36" fmla="*/ 197 w 374"/>
              <a:gd name="T37" fmla="*/ 192 h 374"/>
              <a:gd name="T38" fmla="*/ 159 w 374"/>
              <a:gd name="T39" fmla="*/ 83 h 374"/>
              <a:gd name="T40" fmla="*/ 187 w 374"/>
              <a:gd name="T41" fmla="*/ 312 h 374"/>
              <a:gd name="T42" fmla="*/ 204 w 374"/>
              <a:gd name="T43" fmla="*/ 312 h 374"/>
              <a:gd name="T44" fmla="*/ 195 w 374"/>
              <a:gd name="T45" fmla="*/ 288 h 374"/>
              <a:gd name="T46" fmla="*/ 195 w 374"/>
              <a:gd name="T47" fmla="*/ 270 h 374"/>
              <a:gd name="T48" fmla="*/ 195 w 374"/>
              <a:gd name="T49" fmla="*/ 288 h 374"/>
              <a:gd name="T50" fmla="*/ 187 w 374"/>
              <a:gd name="T51" fmla="*/ 245 h 374"/>
              <a:gd name="T52" fmla="*/ 204 w 374"/>
              <a:gd name="T53" fmla="*/ 245 h 374"/>
              <a:gd name="T54" fmla="*/ 209 w 374"/>
              <a:gd name="T55" fmla="*/ 156 h 374"/>
              <a:gd name="T56" fmla="*/ 249 w 374"/>
              <a:gd name="T57" fmla="*/ 192 h 374"/>
              <a:gd name="T58" fmla="*/ 209 w 374"/>
              <a:gd name="T59" fmla="*/ 156 h 374"/>
              <a:gd name="T60" fmla="*/ 214 w 374"/>
              <a:gd name="T61" fmla="*/ 319 h 374"/>
              <a:gd name="T62" fmla="*/ 299 w 374"/>
              <a:gd name="T63" fmla="*/ 304 h 374"/>
              <a:gd name="T64" fmla="*/ 325 w 374"/>
              <a:gd name="T65" fmla="*/ 288 h 374"/>
              <a:gd name="T66" fmla="*/ 214 w 374"/>
              <a:gd name="T67" fmla="*/ 270 h 374"/>
              <a:gd name="T68" fmla="*/ 325 w 374"/>
              <a:gd name="T69" fmla="*/ 2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4" h="374">
                <a:moveTo>
                  <a:pt x="0" y="0"/>
                </a:moveTo>
                <a:cubicBezTo>
                  <a:pt x="0" y="374"/>
                  <a:pt x="0" y="374"/>
                  <a:pt x="0" y="374"/>
                </a:cubicBezTo>
                <a:cubicBezTo>
                  <a:pt x="374" y="374"/>
                  <a:pt x="374" y="374"/>
                  <a:pt x="374" y="374"/>
                </a:cubicBezTo>
                <a:cubicBezTo>
                  <a:pt x="374" y="0"/>
                  <a:pt x="374" y="0"/>
                  <a:pt x="374" y="0"/>
                </a:cubicBezTo>
                <a:lnTo>
                  <a:pt x="0" y="0"/>
                </a:lnTo>
                <a:close/>
                <a:moveTo>
                  <a:pt x="263" y="36"/>
                </a:moveTo>
                <a:cubicBezTo>
                  <a:pt x="301" y="36"/>
                  <a:pt x="301" y="36"/>
                  <a:pt x="301" y="36"/>
                </a:cubicBezTo>
                <a:cubicBezTo>
                  <a:pt x="301" y="192"/>
                  <a:pt x="301" y="192"/>
                  <a:pt x="301" y="192"/>
                </a:cubicBezTo>
                <a:cubicBezTo>
                  <a:pt x="263" y="192"/>
                  <a:pt x="263" y="192"/>
                  <a:pt x="263" y="192"/>
                </a:cubicBezTo>
                <a:lnTo>
                  <a:pt x="263" y="36"/>
                </a:lnTo>
                <a:close/>
                <a:moveTo>
                  <a:pt x="311" y="238"/>
                </a:moveTo>
                <a:cubicBezTo>
                  <a:pt x="311" y="238"/>
                  <a:pt x="311" y="238"/>
                  <a:pt x="311" y="254"/>
                </a:cubicBezTo>
                <a:cubicBezTo>
                  <a:pt x="311" y="254"/>
                  <a:pt x="311" y="254"/>
                  <a:pt x="214" y="254"/>
                </a:cubicBezTo>
                <a:cubicBezTo>
                  <a:pt x="214" y="254"/>
                  <a:pt x="214" y="254"/>
                  <a:pt x="214" y="238"/>
                </a:cubicBezTo>
                <a:cubicBezTo>
                  <a:pt x="214" y="238"/>
                  <a:pt x="214" y="238"/>
                  <a:pt x="311" y="238"/>
                </a:cubicBezTo>
                <a:close/>
                <a:moveTo>
                  <a:pt x="107" y="58"/>
                </a:moveTo>
                <a:cubicBezTo>
                  <a:pt x="145" y="58"/>
                  <a:pt x="145" y="58"/>
                  <a:pt x="145" y="58"/>
                </a:cubicBezTo>
                <a:cubicBezTo>
                  <a:pt x="145" y="192"/>
                  <a:pt x="145" y="192"/>
                  <a:pt x="145" y="192"/>
                </a:cubicBezTo>
                <a:cubicBezTo>
                  <a:pt x="107" y="192"/>
                  <a:pt x="107" y="192"/>
                  <a:pt x="107" y="192"/>
                </a:cubicBezTo>
                <a:lnTo>
                  <a:pt x="107" y="58"/>
                </a:lnTo>
                <a:close/>
                <a:moveTo>
                  <a:pt x="53" y="133"/>
                </a:moveTo>
                <a:cubicBezTo>
                  <a:pt x="93" y="133"/>
                  <a:pt x="93" y="133"/>
                  <a:pt x="93" y="133"/>
                </a:cubicBezTo>
                <a:cubicBezTo>
                  <a:pt x="93" y="192"/>
                  <a:pt x="93" y="192"/>
                  <a:pt x="93" y="192"/>
                </a:cubicBezTo>
                <a:cubicBezTo>
                  <a:pt x="53" y="192"/>
                  <a:pt x="53" y="192"/>
                  <a:pt x="53" y="192"/>
                </a:cubicBezTo>
                <a:lnTo>
                  <a:pt x="53" y="133"/>
                </a:lnTo>
                <a:close/>
                <a:moveTo>
                  <a:pt x="96" y="331"/>
                </a:moveTo>
                <a:cubicBezTo>
                  <a:pt x="71" y="331"/>
                  <a:pt x="48" y="310"/>
                  <a:pt x="48" y="283"/>
                </a:cubicBezTo>
                <a:cubicBezTo>
                  <a:pt x="48" y="257"/>
                  <a:pt x="71" y="235"/>
                  <a:pt x="96" y="235"/>
                </a:cubicBezTo>
                <a:cubicBezTo>
                  <a:pt x="96" y="283"/>
                  <a:pt x="96" y="283"/>
                  <a:pt x="96" y="283"/>
                </a:cubicBezTo>
                <a:cubicBezTo>
                  <a:pt x="145" y="283"/>
                  <a:pt x="145" y="283"/>
                  <a:pt x="145" y="283"/>
                </a:cubicBezTo>
                <a:cubicBezTo>
                  <a:pt x="145" y="310"/>
                  <a:pt x="123" y="331"/>
                  <a:pt x="96" y="331"/>
                </a:cubicBezTo>
                <a:close/>
                <a:moveTo>
                  <a:pt x="107" y="275"/>
                </a:moveTo>
                <a:cubicBezTo>
                  <a:pt x="107" y="275"/>
                  <a:pt x="107" y="275"/>
                  <a:pt x="107" y="226"/>
                </a:cubicBezTo>
                <a:cubicBezTo>
                  <a:pt x="135" y="226"/>
                  <a:pt x="156" y="249"/>
                  <a:pt x="156" y="275"/>
                </a:cubicBezTo>
                <a:cubicBezTo>
                  <a:pt x="156" y="275"/>
                  <a:pt x="156" y="275"/>
                  <a:pt x="107" y="275"/>
                </a:cubicBezTo>
                <a:close/>
                <a:moveTo>
                  <a:pt x="159" y="83"/>
                </a:moveTo>
                <a:cubicBezTo>
                  <a:pt x="197" y="83"/>
                  <a:pt x="197" y="83"/>
                  <a:pt x="197" y="83"/>
                </a:cubicBezTo>
                <a:cubicBezTo>
                  <a:pt x="197" y="192"/>
                  <a:pt x="197" y="192"/>
                  <a:pt x="197" y="192"/>
                </a:cubicBezTo>
                <a:cubicBezTo>
                  <a:pt x="159" y="192"/>
                  <a:pt x="159" y="192"/>
                  <a:pt x="159" y="192"/>
                </a:cubicBezTo>
                <a:lnTo>
                  <a:pt x="159" y="83"/>
                </a:lnTo>
                <a:close/>
                <a:moveTo>
                  <a:pt x="195" y="319"/>
                </a:moveTo>
                <a:cubicBezTo>
                  <a:pt x="191" y="319"/>
                  <a:pt x="187" y="316"/>
                  <a:pt x="187" y="312"/>
                </a:cubicBezTo>
                <a:cubicBezTo>
                  <a:pt x="187" y="307"/>
                  <a:pt x="191" y="304"/>
                  <a:pt x="195" y="304"/>
                </a:cubicBezTo>
                <a:cubicBezTo>
                  <a:pt x="200" y="304"/>
                  <a:pt x="204" y="307"/>
                  <a:pt x="204" y="312"/>
                </a:cubicBezTo>
                <a:cubicBezTo>
                  <a:pt x="204" y="316"/>
                  <a:pt x="200" y="319"/>
                  <a:pt x="195" y="319"/>
                </a:cubicBezTo>
                <a:close/>
                <a:moveTo>
                  <a:pt x="195" y="288"/>
                </a:moveTo>
                <a:cubicBezTo>
                  <a:pt x="191" y="288"/>
                  <a:pt x="187" y="284"/>
                  <a:pt x="187" y="279"/>
                </a:cubicBezTo>
                <a:cubicBezTo>
                  <a:pt x="187" y="273"/>
                  <a:pt x="191" y="270"/>
                  <a:pt x="195" y="270"/>
                </a:cubicBezTo>
                <a:cubicBezTo>
                  <a:pt x="200" y="270"/>
                  <a:pt x="204" y="273"/>
                  <a:pt x="204" y="279"/>
                </a:cubicBezTo>
                <a:cubicBezTo>
                  <a:pt x="204" y="284"/>
                  <a:pt x="200" y="288"/>
                  <a:pt x="195" y="288"/>
                </a:cubicBezTo>
                <a:close/>
                <a:moveTo>
                  <a:pt x="195" y="254"/>
                </a:moveTo>
                <a:cubicBezTo>
                  <a:pt x="191" y="254"/>
                  <a:pt x="187" y="250"/>
                  <a:pt x="187" y="245"/>
                </a:cubicBezTo>
                <a:cubicBezTo>
                  <a:pt x="187" y="241"/>
                  <a:pt x="191" y="238"/>
                  <a:pt x="195" y="238"/>
                </a:cubicBezTo>
                <a:cubicBezTo>
                  <a:pt x="200" y="238"/>
                  <a:pt x="204" y="241"/>
                  <a:pt x="204" y="245"/>
                </a:cubicBezTo>
                <a:cubicBezTo>
                  <a:pt x="204" y="250"/>
                  <a:pt x="200" y="254"/>
                  <a:pt x="195" y="254"/>
                </a:cubicBezTo>
                <a:close/>
                <a:moveTo>
                  <a:pt x="209" y="156"/>
                </a:moveTo>
                <a:cubicBezTo>
                  <a:pt x="249" y="156"/>
                  <a:pt x="249" y="156"/>
                  <a:pt x="249" y="156"/>
                </a:cubicBezTo>
                <a:cubicBezTo>
                  <a:pt x="249" y="192"/>
                  <a:pt x="249" y="192"/>
                  <a:pt x="249" y="192"/>
                </a:cubicBezTo>
                <a:cubicBezTo>
                  <a:pt x="209" y="192"/>
                  <a:pt x="209" y="192"/>
                  <a:pt x="209" y="192"/>
                </a:cubicBezTo>
                <a:lnTo>
                  <a:pt x="209" y="156"/>
                </a:lnTo>
                <a:close/>
                <a:moveTo>
                  <a:pt x="299" y="319"/>
                </a:moveTo>
                <a:cubicBezTo>
                  <a:pt x="214" y="319"/>
                  <a:pt x="214" y="319"/>
                  <a:pt x="214" y="319"/>
                </a:cubicBezTo>
                <a:cubicBezTo>
                  <a:pt x="214" y="304"/>
                  <a:pt x="214" y="304"/>
                  <a:pt x="214" y="304"/>
                </a:cubicBezTo>
                <a:cubicBezTo>
                  <a:pt x="299" y="304"/>
                  <a:pt x="299" y="304"/>
                  <a:pt x="299" y="304"/>
                </a:cubicBezTo>
                <a:cubicBezTo>
                  <a:pt x="299" y="319"/>
                  <a:pt x="299" y="319"/>
                  <a:pt x="299" y="319"/>
                </a:cubicBezTo>
                <a:close/>
                <a:moveTo>
                  <a:pt x="325" y="288"/>
                </a:moveTo>
                <a:cubicBezTo>
                  <a:pt x="325" y="288"/>
                  <a:pt x="325" y="288"/>
                  <a:pt x="214" y="288"/>
                </a:cubicBezTo>
                <a:cubicBezTo>
                  <a:pt x="214" y="288"/>
                  <a:pt x="214" y="288"/>
                  <a:pt x="214" y="270"/>
                </a:cubicBezTo>
                <a:cubicBezTo>
                  <a:pt x="214" y="270"/>
                  <a:pt x="214" y="270"/>
                  <a:pt x="325" y="270"/>
                </a:cubicBezTo>
                <a:cubicBezTo>
                  <a:pt x="325" y="270"/>
                  <a:pt x="325" y="270"/>
                  <a:pt x="325" y="28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78" name="Group 177"/>
          <p:cNvGrpSpPr/>
          <p:nvPr/>
        </p:nvGrpSpPr>
        <p:grpSpPr>
          <a:xfrm>
            <a:off x="10642715" y="5430520"/>
            <a:ext cx="485025" cy="583580"/>
            <a:chOff x="10673195" y="5413149"/>
            <a:chExt cx="485025" cy="600951"/>
          </a:xfrm>
        </p:grpSpPr>
        <p:cxnSp>
          <p:nvCxnSpPr>
            <p:cNvPr id="218" name="Straight Arrow Connector 217"/>
            <p:cNvCxnSpPr/>
            <p:nvPr/>
          </p:nvCxnSpPr>
          <p:spPr>
            <a:xfrm flipV="1">
              <a:off x="11101870" y="5413149"/>
              <a:ext cx="0" cy="600951"/>
            </a:xfrm>
            <a:prstGeom prst="straightConnector1">
              <a:avLst/>
            </a:prstGeom>
            <a:ln w="66675">
              <a:solidFill>
                <a:schemeClr val="accent2"/>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a:off x="10673195" y="5980784"/>
              <a:ext cx="485025" cy="0"/>
            </a:xfrm>
            <a:prstGeom prst="straightConnector1">
              <a:avLst/>
            </a:prstGeom>
            <a:ln w="66675">
              <a:solidFill>
                <a:schemeClr val="accent2"/>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18287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Nano Server Recovery Console</a:t>
            </a:r>
          </a:p>
        </p:txBody>
      </p:sp>
      <p:sp>
        <p:nvSpPr>
          <p:cNvPr id="2" name="Text Placeholder 1"/>
          <p:cNvSpPr>
            <a:spLocks noGrp="1"/>
          </p:cNvSpPr>
          <p:nvPr>
            <p:ph type="body" sz="quarter" idx="10"/>
          </p:nvPr>
        </p:nvSpPr>
        <p:spPr>
          <a:xfrm>
            <a:off x="1006998" y="1201275"/>
            <a:ext cx="9437768" cy="3539430"/>
          </a:xfrm>
        </p:spPr>
        <p:txBody>
          <a:bodyPr/>
          <a:lstStyle/>
          <a:p>
            <a:r>
              <a:rPr lang="en-US" dirty="0"/>
              <a:t>Provides local access to basic configuration and network settings:</a:t>
            </a:r>
          </a:p>
          <a:p>
            <a:pPr marL="231775" lvl="1" indent="-231775">
              <a:buFont typeface="Arial" panose="020B0604020202020204" pitchFamily="34" charset="0"/>
              <a:buChar char="•"/>
            </a:pPr>
            <a:r>
              <a:rPr lang="en-US" dirty="0"/>
              <a:t>Computer name</a:t>
            </a:r>
          </a:p>
          <a:p>
            <a:pPr marL="231775" lvl="1" indent="-231775">
              <a:buFont typeface="Arial" panose="020B0604020202020204" pitchFamily="34" charset="0"/>
              <a:buChar char="•"/>
            </a:pPr>
            <a:r>
              <a:rPr lang="en-US" dirty="0"/>
              <a:t>Domain or workgroup name</a:t>
            </a:r>
          </a:p>
          <a:p>
            <a:pPr marL="231775" lvl="1" indent="-231775">
              <a:buFont typeface="Arial" panose="020B0604020202020204" pitchFamily="34" charset="0"/>
              <a:buChar char="•"/>
            </a:pPr>
            <a:r>
              <a:rPr lang="en-US" dirty="0"/>
              <a:t>Ipconfig/all information for each network adapter</a:t>
            </a:r>
          </a:p>
          <a:p>
            <a:r>
              <a:rPr lang="en-US" dirty="0"/>
              <a:t>Provides ability to configure local NICs</a:t>
            </a:r>
            <a:br>
              <a:rPr lang="en-US" dirty="0"/>
            </a:br>
            <a:r>
              <a:rPr lang="en-US" dirty="0"/>
              <a:t>and Firewall settings</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89056" y="2530300"/>
            <a:ext cx="2058708" cy="4465814"/>
          </a:xfrm>
          <a:prstGeom prst="rect">
            <a:avLst/>
          </a:prstGeom>
        </p:spPr>
      </p:pic>
      <p:grpSp>
        <p:nvGrpSpPr>
          <p:cNvPr id="6" name="Group 5"/>
          <p:cNvGrpSpPr/>
          <p:nvPr/>
        </p:nvGrpSpPr>
        <p:grpSpPr>
          <a:xfrm>
            <a:off x="441843" y="1303766"/>
            <a:ext cx="437141" cy="434418"/>
            <a:chOff x="441844" y="1334246"/>
            <a:chExt cx="437141" cy="434418"/>
          </a:xfrm>
        </p:grpSpPr>
        <p:sp>
          <p:nvSpPr>
            <p:cNvPr id="7"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Oval 7"/>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5" name="Group 14"/>
          <p:cNvGrpSpPr/>
          <p:nvPr/>
        </p:nvGrpSpPr>
        <p:grpSpPr>
          <a:xfrm>
            <a:off x="441843" y="3577100"/>
            <a:ext cx="437141" cy="434418"/>
            <a:chOff x="441844" y="1334246"/>
            <a:chExt cx="437141" cy="434418"/>
          </a:xfrm>
        </p:grpSpPr>
        <p:sp>
          <p:nvSpPr>
            <p:cNvPr id="16"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7" name="Oval 16"/>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7272259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
                                            <p:txEl>
                                              <p:pRg st="1" end="1"/>
                                            </p:txEl>
                                          </p:spTgt>
                                        </p:tgtEl>
                                        <p:attrNameLst>
                                          <p:attrName>style.visibility</p:attrName>
                                        </p:attrNameLst>
                                      </p:cBhvr>
                                      <p:to>
                                        <p:strVal val="visible"/>
                                      </p:to>
                                    </p:set>
                                    <p:anim calcmode="lin" valueType="num">
                                      <p:cBhvr additive="base">
                                        <p:cTn id="15"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 calcmode="lin" valueType="num">
                                      <p:cBhvr additive="base">
                                        <p:cTn id="23"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decel="100000" fill="hold" grpId="0" nodeType="clickEffect">
                                  <p:stCondLst>
                                    <p:cond delay="0"/>
                                  </p:stCondLst>
                                  <p:childTnLst>
                                    <p:set>
                                      <p:cBhvr>
                                        <p:cTn id="28" dur="1" fill="hold">
                                          <p:stCondLst>
                                            <p:cond delay="0"/>
                                          </p:stCondLst>
                                        </p:cTn>
                                        <p:tgtEl>
                                          <p:spTgt spid="2">
                                            <p:txEl>
                                              <p:pRg st="4" end="4"/>
                                            </p:txEl>
                                          </p:spTgt>
                                        </p:tgtEl>
                                        <p:attrNameLst>
                                          <p:attrName>style.visibility</p:attrName>
                                        </p:attrNameLst>
                                      </p:cBhvr>
                                      <p:to>
                                        <p:strVal val="visible"/>
                                      </p:to>
                                    </p:set>
                                    <p:anim calcmode="lin" valueType="num">
                                      <p:cBhvr additive="base">
                                        <p:cTn id="29"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4" end="4"/>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Nano Server resources and feedback</a:t>
            </a:r>
          </a:p>
        </p:txBody>
      </p:sp>
      <p:sp>
        <p:nvSpPr>
          <p:cNvPr id="3" name="Text Placeholder 2"/>
          <p:cNvSpPr>
            <a:spLocks noGrp="1"/>
          </p:cNvSpPr>
          <p:nvPr>
            <p:ph type="body" sz="quarter" idx="10"/>
          </p:nvPr>
        </p:nvSpPr>
        <p:spPr>
          <a:xfrm>
            <a:off x="1018572" y="1212850"/>
            <a:ext cx="9735287" cy="4478149"/>
          </a:xfrm>
        </p:spPr>
        <p:txBody>
          <a:bodyPr/>
          <a:lstStyle/>
          <a:p>
            <a:r>
              <a:rPr lang="en-US" sz="3600" dirty="0"/>
              <a:t>Shift your org and tools to full remote management of Server Core</a:t>
            </a:r>
          </a:p>
          <a:p>
            <a:pPr marL="231775" lvl="1" indent="-231775">
              <a:buFont typeface="Arial" panose="020B0604020202020204" pitchFamily="34" charset="0"/>
              <a:buChar char="•"/>
            </a:pPr>
            <a:r>
              <a:rPr lang="en-US" sz="1800" dirty="0"/>
              <a:t>Inventory tools and agents that only run locally</a:t>
            </a:r>
          </a:p>
          <a:p>
            <a:pPr marL="231775" lvl="1" indent="-231775">
              <a:buFont typeface="Arial" panose="020B0604020202020204" pitchFamily="34" charset="0"/>
              <a:buChar char="•"/>
            </a:pPr>
            <a:r>
              <a:rPr lang="en-US" sz="1800" dirty="0"/>
              <a:t>Check with your ISV for a remotable version</a:t>
            </a:r>
          </a:p>
          <a:p>
            <a:pPr marL="231775" lvl="1" indent="-231775">
              <a:buFont typeface="Arial" panose="020B0604020202020204" pitchFamily="34" charset="0"/>
              <a:buChar char="•"/>
            </a:pPr>
            <a:r>
              <a:rPr lang="en-US" sz="1800" dirty="0"/>
              <a:t>Send list of those with no remote equivalent and ISV to </a:t>
            </a:r>
            <a:r>
              <a:rPr lang="en-US" sz="1800" dirty="0">
                <a:hlinkClick r:id="rId2"/>
              </a:rPr>
              <a:t>nanoserver@microsoft.com</a:t>
            </a:r>
            <a:endParaRPr lang="en-US" sz="1800" dirty="0"/>
          </a:p>
          <a:p>
            <a:r>
              <a:rPr lang="en-US" sz="3600" dirty="0"/>
              <a:t>Deploy Nano Server, your apps, and your tools</a:t>
            </a:r>
          </a:p>
          <a:p>
            <a:pPr lvl="1"/>
            <a:r>
              <a:rPr lang="en-US" sz="1800" dirty="0"/>
              <a:t>Deployment guide at: </a:t>
            </a:r>
            <a:r>
              <a:rPr lang="en-US" sz="1800" dirty="0">
                <a:hlinkClick r:id="rId3"/>
              </a:rPr>
              <a:t>https://msdn.microsoft.com/en-us/library/mt126167.aspx</a:t>
            </a:r>
            <a:r>
              <a:rPr lang="en-US" sz="1800" dirty="0"/>
              <a:t> </a:t>
            </a:r>
          </a:p>
          <a:p>
            <a:pPr lvl="1"/>
            <a:r>
              <a:rPr lang="en-US" sz="1800" dirty="0"/>
              <a:t>Give use feedback and let us know where you encounter difficulties:  </a:t>
            </a:r>
            <a:r>
              <a:rPr lang="en-US" sz="1800" dirty="0">
                <a:hlinkClick r:id="rId4"/>
              </a:rPr>
              <a:t>http://windowsserver.uservoice.com/forums/295068-nano-server</a:t>
            </a:r>
            <a:endParaRPr lang="en-US" sz="1800" dirty="0"/>
          </a:p>
          <a:p>
            <a:r>
              <a:rPr lang="en-US" sz="3600" dirty="0"/>
              <a:t>Remote Management feedback</a:t>
            </a:r>
          </a:p>
          <a:p>
            <a:pPr lvl="1"/>
            <a:r>
              <a:rPr lang="en-US" sz="1800" dirty="0">
                <a:hlinkClick r:id="rId5"/>
              </a:rPr>
              <a:t>http://windowsserver.uservoice.com/forums/295071-remote-management-tools</a:t>
            </a:r>
            <a:endParaRPr lang="en-US" sz="1800" dirty="0"/>
          </a:p>
        </p:txBody>
      </p:sp>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89056" y="2517421"/>
            <a:ext cx="2058708" cy="4465814"/>
          </a:xfrm>
          <a:prstGeom prst="rect">
            <a:avLst/>
          </a:prstGeom>
        </p:spPr>
      </p:pic>
      <p:grpSp>
        <p:nvGrpSpPr>
          <p:cNvPr id="6" name="Group 5"/>
          <p:cNvGrpSpPr/>
          <p:nvPr/>
        </p:nvGrpSpPr>
        <p:grpSpPr>
          <a:xfrm>
            <a:off x="441843" y="1303766"/>
            <a:ext cx="437141" cy="434418"/>
            <a:chOff x="441844" y="1334246"/>
            <a:chExt cx="437141" cy="434418"/>
          </a:xfrm>
        </p:grpSpPr>
        <p:sp>
          <p:nvSpPr>
            <p:cNvPr id="7"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Oval 7"/>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2" name="Group 11"/>
          <p:cNvGrpSpPr/>
          <p:nvPr/>
        </p:nvGrpSpPr>
        <p:grpSpPr>
          <a:xfrm>
            <a:off x="441843" y="3315847"/>
            <a:ext cx="437141" cy="434418"/>
            <a:chOff x="441844" y="1334246"/>
            <a:chExt cx="437141" cy="434418"/>
          </a:xfrm>
        </p:grpSpPr>
        <p:sp>
          <p:nvSpPr>
            <p:cNvPr id="13"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4" name="Oval 13"/>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5" name="Group 14"/>
          <p:cNvGrpSpPr/>
          <p:nvPr/>
        </p:nvGrpSpPr>
        <p:grpSpPr>
          <a:xfrm>
            <a:off x="441843" y="4764614"/>
            <a:ext cx="437141" cy="434418"/>
            <a:chOff x="441844" y="1334246"/>
            <a:chExt cx="437141" cy="434418"/>
          </a:xfrm>
        </p:grpSpPr>
        <p:sp>
          <p:nvSpPr>
            <p:cNvPr id="16"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7" name="Oval 16"/>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635577387"/>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Nano resources and feedback</a:t>
            </a:r>
          </a:p>
        </p:txBody>
      </p:sp>
      <p:sp>
        <p:nvSpPr>
          <p:cNvPr id="2" name="Text Placeholder 1"/>
          <p:cNvSpPr>
            <a:spLocks noGrp="1"/>
          </p:cNvSpPr>
          <p:nvPr>
            <p:ph type="body" sz="quarter" idx="10"/>
          </p:nvPr>
        </p:nvSpPr>
        <p:spPr>
          <a:xfrm>
            <a:off x="1015415" y="1212850"/>
            <a:ext cx="9287116" cy="4793620"/>
          </a:xfrm>
        </p:spPr>
        <p:txBody>
          <a:bodyPr/>
          <a:lstStyle/>
          <a:p>
            <a:r>
              <a:rPr lang="en-US" sz="3200" dirty="0"/>
              <a:t>Blogs</a:t>
            </a:r>
          </a:p>
          <a:p>
            <a:r>
              <a:rPr lang="en-US" sz="1800" dirty="0">
                <a:latin typeface="+mn-lt"/>
              </a:rPr>
              <a:t>Nano Server: </a:t>
            </a:r>
            <a:r>
              <a:rPr lang="en-US" sz="1800" dirty="0">
                <a:latin typeface="+mn-lt"/>
                <a:hlinkClick r:id="rId3"/>
              </a:rPr>
              <a:t>http://blogs.technet.com/b/nanoserver/</a:t>
            </a:r>
            <a:r>
              <a:rPr lang="en-US" sz="1800" dirty="0">
                <a:latin typeface="+mn-lt"/>
              </a:rPr>
              <a:t> </a:t>
            </a:r>
          </a:p>
          <a:p>
            <a:r>
              <a:rPr lang="en-US" sz="1800" dirty="0">
                <a:latin typeface="+mn-lt"/>
              </a:rPr>
              <a:t>Server Core: </a:t>
            </a:r>
            <a:r>
              <a:rPr lang="en-US" sz="1800" dirty="0">
                <a:latin typeface="+mn-lt"/>
                <a:hlinkClick r:id="rId4"/>
              </a:rPr>
              <a:t>http://blogs.technet.com/b/server_core/</a:t>
            </a:r>
            <a:r>
              <a:rPr lang="en-US" sz="1800" dirty="0">
                <a:latin typeface="+mn-lt"/>
              </a:rPr>
              <a:t> </a:t>
            </a:r>
          </a:p>
          <a:p>
            <a:endParaRPr lang="en-US" sz="900" dirty="0"/>
          </a:p>
          <a:p>
            <a:r>
              <a:rPr lang="en-US" sz="3200" dirty="0"/>
              <a:t>Deeper training</a:t>
            </a:r>
          </a:p>
          <a:p>
            <a:r>
              <a:rPr lang="en-US" sz="1800" dirty="0">
                <a:latin typeface="+mn-lt"/>
              </a:rPr>
              <a:t>Microsoft Virtual Academy: </a:t>
            </a:r>
            <a:r>
              <a:rPr lang="en-US" sz="1800" dirty="0">
                <a:latin typeface="+mn-lt"/>
                <a:hlinkClick r:id="rId5"/>
              </a:rPr>
              <a:t>https://www.microsoftvirtualacademy.com/</a:t>
            </a:r>
            <a:br>
              <a:rPr lang="en-US" sz="1800" dirty="0">
                <a:latin typeface="+mn-lt"/>
                <a:hlinkClick r:id="rId5"/>
              </a:rPr>
            </a:br>
            <a:r>
              <a:rPr lang="en-US" sz="1800" dirty="0" err="1">
                <a:latin typeface="+mn-lt"/>
                <a:hlinkClick r:id="rId5"/>
              </a:rPr>
              <a:t>en</a:t>
            </a:r>
            <a:r>
              <a:rPr lang="en-US" sz="1800" dirty="0">
                <a:latin typeface="+mn-lt"/>
                <a:hlinkClick r:id="rId5"/>
              </a:rPr>
              <a:t>-US/training-courses/a-deep-dive-into-nano-server-13785</a:t>
            </a:r>
            <a:r>
              <a:rPr lang="en-US" sz="1800" dirty="0">
                <a:latin typeface="+mn-lt"/>
              </a:rPr>
              <a:t> </a:t>
            </a:r>
          </a:p>
          <a:p>
            <a:endParaRPr lang="en-US" sz="900" dirty="0"/>
          </a:p>
          <a:p>
            <a:r>
              <a:rPr lang="en-US" sz="3200" dirty="0"/>
              <a:t>Documentation</a:t>
            </a:r>
          </a:p>
          <a:p>
            <a:r>
              <a:rPr lang="en-US" sz="1800" dirty="0">
                <a:latin typeface="+mn-lt"/>
              </a:rPr>
              <a:t>TechNet: </a:t>
            </a:r>
            <a:r>
              <a:rPr lang="en-US" sz="1800" dirty="0">
                <a:latin typeface="+mn-lt"/>
                <a:hlinkClick r:id="rId6"/>
              </a:rPr>
              <a:t>http://aka.ms/nanoserver</a:t>
            </a:r>
            <a:r>
              <a:rPr lang="en-US" sz="1800" dirty="0">
                <a:latin typeface="+mn-lt"/>
              </a:rPr>
              <a:t> </a:t>
            </a:r>
          </a:p>
          <a:p>
            <a:endParaRPr lang="en-US" sz="900" dirty="0">
              <a:latin typeface="+mn-lt"/>
            </a:endParaRPr>
          </a:p>
          <a:p>
            <a:r>
              <a:rPr lang="en-US" sz="3200" dirty="0"/>
              <a:t>Technical preview</a:t>
            </a:r>
          </a:p>
          <a:p>
            <a:r>
              <a:rPr lang="en-US" sz="1800" dirty="0">
                <a:latin typeface="+mn-lt"/>
              </a:rPr>
              <a:t>Windows Server: </a:t>
            </a:r>
            <a:r>
              <a:rPr lang="en-US" sz="1800" dirty="0">
                <a:latin typeface="+mn-lt"/>
                <a:hlinkClick r:id="rId7"/>
              </a:rPr>
              <a:t>https://www.microsoft.com/en</a:t>
            </a:r>
            <a:br>
              <a:rPr lang="en-US" sz="1800" dirty="0">
                <a:latin typeface="+mn-lt"/>
                <a:hlinkClick r:id="rId7"/>
              </a:rPr>
            </a:br>
            <a:r>
              <a:rPr lang="en-US" sz="1800" dirty="0">
                <a:latin typeface="+mn-lt"/>
                <a:hlinkClick r:id="rId7"/>
              </a:rPr>
              <a:t>us/</a:t>
            </a:r>
            <a:r>
              <a:rPr lang="en-US" sz="1800" dirty="0" err="1">
                <a:latin typeface="+mn-lt"/>
                <a:hlinkClick r:id="rId7"/>
              </a:rPr>
              <a:t>evalcenter</a:t>
            </a:r>
            <a:r>
              <a:rPr lang="en-US" sz="1800" dirty="0">
                <a:latin typeface="+mn-lt"/>
                <a:hlinkClick r:id="rId7"/>
              </a:rPr>
              <a:t>/evaluate-windows-server-technical-preview</a:t>
            </a:r>
            <a:r>
              <a:rPr lang="en-US" sz="1800" dirty="0">
                <a:latin typeface="+mn-lt"/>
              </a:rPr>
              <a:t> </a:t>
            </a:r>
          </a:p>
        </p:txBody>
      </p:sp>
      <p:pic>
        <p:nvPicPr>
          <p:cNvPr id="4" name="Picture 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389056" y="2530300"/>
            <a:ext cx="2058708" cy="4465814"/>
          </a:xfrm>
          <a:prstGeom prst="rect">
            <a:avLst/>
          </a:prstGeom>
        </p:spPr>
      </p:pic>
      <p:grpSp>
        <p:nvGrpSpPr>
          <p:cNvPr id="5" name="Group 4"/>
          <p:cNvGrpSpPr/>
          <p:nvPr/>
        </p:nvGrpSpPr>
        <p:grpSpPr>
          <a:xfrm>
            <a:off x="441843" y="1303766"/>
            <a:ext cx="437141" cy="434418"/>
            <a:chOff x="441844" y="1334246"/>
            <a:chExt cx="437141" cy="434418"/>
          </a:xfrm>
        </p:grpSpPr>
        <p:sp>
          <p:nvSpPr>
            <p:cNvPr id="6"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7" name="Oval 6"/>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 name="Group 7"/>
          <p:cNvGrpSpPr/>
          <p:nvPr/>
        </p:nvGrpSpPr>
        <p:grpSpPr>
          <a:xfrm>
            <a:off x="441843" y="2575069"/>
            <a:ext cx="437141" cy="434418"/>
            <a:chOff x="441844" y="1334246"/>
            <a:chExt cx="437141" cy="434418"/>
          </a:xfrm>
        </p:grpSpPr>
        <p:sp>
          <p:nvSpPr>
            <p:cNvPr id="9"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0" name="Oval 9"/>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1" name="Group 10"/>
          <p:cNvGrpSpPr/>
          <p:nvPr/>
        </p:nvGrpSpPr>
        <p:grpSpPr>
          <a:xfrm>
            <a:off x="441843" y="3815487"/>
            <a:ext cx="437141" cy="434418"/>
            <a:chOff x="441844" y="1334246"/>
            <a:chExt cx="437141" cy="434418"/>
          </a:xfrm>
        </p:grpSpPr>
        <p:sp>
          <p:nvSpPr>
            <p:cNvPr id="12"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3" name="Oval 12"/>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4" name="Group 13"/>
          <p:cNvGrpSpPr/>
          <p:nvPr/>
        </p:nvGrpSpPr>
        <p:grpSpPr>
          <a:xfrm>
            <a:off x="441843" y="4824416"/>
            <a:ext cx="437141" cy="434418"/>
            <a:chOff x="441844" y="1334246"/>
            <a:chExt cx="437141" cy="434418"/>
          </a:xfrm>
        </p:grpSpPr>
        <p:sp>
          <p:nvSpPr>
            <p:cNvPr id="15"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6" name="Oval 15"/>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8815650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(7)</a:t>
            </a:r>
            <a:br>
              <a:rPr lang="en-US" sz="7200" dirty="0"/>
            </a:br>
            <a:r>
              <a:rPr lang="en-US" sz="5400" spc="-30" dirty="0"/>
              <a:t>Software-defined Storage</a:t>
            </a:r>
          </a:p>
        </p:txBody>
      </p:sp>
    </p:spTree>
    <p:extLst>
      <p:ext uri="{BB962C8B-B14F-4D97-AF65-F5344CB8AC3E}">
        <p14:creationId xmlns:p14="http://schemas.microsoft.com/office/powerpoint/2010/main" val="282723472"/>
      </p:ext>
    </p:extLst>
  </p:cSld>
  <p:clrMapOvr>
    <a:masterClrMapping/>
  </p:clrMapOvr>
  <p:transition spd="slow">
    <p:cover/>
  </p:transition>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Storage tiering for Spaces</a:t>
            </a:r>
          </a:p>
        </p:txBody>
      </p:sp>
      <p:sp>
        <p:nvSpPr>
          <p:cNvPr id="3" name="Text Placeholder 2"/>
          <p:cNvSpPr>
            <a:spLocks noGrp="1"/>
          </p:cNvSpPr>
          <p:nvPr>
            <p:ph type="body" sz="quarter" idx="10"/>
          </p:nvPr>
        </p:nvSpPr>
        <p:spPr>
          <a:xfrm>
            <a:off x="274638" y="1550980"/>
            <a:ext cx="6400800" cy="4718215"/>
          </a:xfrm>
        </p:spPr>
        <p:txBody>
          <a:bodyPr/>
          <a:lstStyle/>
          <a:p>
            <a:pPr lvl="1">
              <a:spcBef>
                <a:spcPts val="1200"/>
              </a:spcBef>
              <a:buClr>
                <a:srgbClr val="EFEFEF"/>
              </a:buClr>
            </a:pPr>
            <a:r>
              <a:rPr lang="en-US" sz="3200" dirty="0">
                <a:gradFill>
                  <a:gsLst>
                    <a:gs pos="5941">
                      <a:schemeClr val="accent2"/>
                    </a:gs>
                    <a:gs pos="17699">
                      <a:schemeClr val="accent2"/>
                    </a:gs>
                  </a:gsLst>
                  <a:lin ang="5400000" scaled="0"/>
                </a:gradFill>
                <a:latin typeface="+mj-lt"/>
                <a:cs typeface="Segoe UI" pitchFamily="34" charset="0"/>
              </a:rPr>
              <a:t>Optimizing storage </a:t>
            </a:r>
            <a:br>
              <a:rPr lang="en-US" sz="3200" dirty="0">
                <a:gradFill>
                  <a:gsLst>
                    <a:gs pos="5941">
                      <a:schemeClr val="accent2"/>
                    </a:gs>
                    <a:gs pos="17699">
                      <a:schemeClr val="accent2"/>
                    </a:gs>
                  </a:gsLst>
                  <a:lin ang="5400000" scaled="0"/>
                </a:gradFill>
                <a:latin typeface="+mj-lt"/>
                <a:cs typeface="Segoe UI" pitchFamily="34" charset="0"/>
              </a:rPr>
            </a:br>
            <a:r>
              <a:rPr lang="en-US" sz="3200" dirty="0">
                <a:gradFill>
                  <a:gsLst>
                    <a:gs pos="5941">
                      <a:schemeClr val="accent2"/>
                    </a:gs>
                    <a:gs pos="17699">
                      <a:schemeClr val="accent2"/>
                    </a:gs>
                  </a:gsLst>
                  <a:lin ang="5400000" scaled="0"/>
                </a:gradFill>
                <a:latin typeface="+mj-lt"/>
                <a:cs typeface="Segoe UI" pitchFamily="34" charset="0"/>
              </a:rPr>
              <a:t>performance on Storage Spaces</a:t>
            </a:r>
          </a:p>
          <a:p>
            <a:pPr lvl="1" defTabSz="471454">
              <a:spcBef>
                <a:spcPts val="1800"/>
              </a:spcBef>
              <a:buClr>
                <a:srgbClr val="EFEFEF"/>
              </a:buClr>
            </a:pPr>
            <a:r>
              <a:rPr lang="en-US" sz="1800" dirty="0">
                <a:gradFill>
                  <a:gsLst>
                    <a:gs pos="2542">
                      <a:schemeClr val="tx1"/>
                    </a:gs>
                    <a:gs pos="17797">
                      <a:schemeClr val="tx1"/>
                    </a:gs>
                  </a:gsLst>
                  <a:lin ang="5400000" scaled="0"/>
                </a:gradFill>
              </a:rPr>
              <a:t>Disk pool consists of both high performance SSDs </a:t>
            </a:r>
            <a:br>
              <a:rPr lang="en-US" sz="1800" dirty="0">
                <a:gradFill>
                  <a:gsLst>
                    <a:gs pos="2542">
                      <a:schemeClr val="tx1"/>
                    </a:gs>
                    <a:gs pos="17797">
                      <a:schemeClr val="tx1"/>
                    </a:gs>
                  </a:gsLst>
                  <a:lin ang="5400000" scaled="0"/>
                </a:gradFill>
              </a:rPr>
            </a:br>
            <a:r>
              <a:rPr lang="en-US" sz="1800" dirty="0">
                <a:gradFill>
                  <a:gsLst>
                    <a:gs pos="2542">
                      <a:schemeClr val="tx1"/>
                    </a:gs>
                    <a:gs pos="17797">
                      <a:schemeClr val="tx1"/>
                    </a:gs>
                  </a:gsLst>
                  <a:lin ang="5400000" scaled="0"/>
                </a:gradFill>
              </a:rPr>
              <a:t>and higher capacity HDDs</a:t>
            </a:r>
          </a:p>
          <a:p>
            <a:pPr lvl="1" defTabSz="471454">
              <a:spcBef>
                <a:spcPts val="1800"/>
              </a:spcBef>
              <a:buClr>
                <a:srgbClr val="EFEFEF"/>
              </a:buClr>
            </a:pPr>
            <a:r>
              <a:rPr lang="en-US" sz="1800" dirty="0">
                <a:gradFill>
                  <a:gsLst>
                    <a:gs pos="2542">
                      <a:schemeClr val="tx1"/>
                    </a:gs>
                    <a:gs pos="17797">
                      <a:schemeClr val="tx1"/>
                    </a:gs>
                  </a:gsLst>
                  <a:lin ang="5400000" scaled="0"/>
                </a:gradFill>
              </a:rPr>
              <a:t>Hot data is moved automatically to SSD and cold data </a:t>
            </a:r>
            <a:br>
              <a:rPr lang="en-US" sz="1800" dirty="0">
                <a:gradFill>
                  <a:gsLst>
                    <a:gs pos="2542">
                      <a:schemeClr val="tx1"/>
                    </a:gs>
                    <a:gs pos="17797">
                      <a:schemeClr val="tx1"/>
                    </a:gs>
                  </a:gsLst>
                  <a:lin ang="5400000" scaled="0"/>
                </a:gradFill>
              </a:rPr>
            </a:br>
            <a:r>
              <a:rPr lang="en-US" sz="1800" dirty="0">
                <a:gradFill>
                  <a:gsLst>
                    <a:gs pos="2542">
                      <a:schemeClr val="tx1"/>
                    </a:gs>
                    <a:gs pos="17797">
                      <a:schemeClr val="tx1"/>
                    </a:gs>
                  </a:gsLst>
                  <a:lin ang="5400000" scaled="0"/>
                </a:gradFill>
              </a:rPr>
              <a:t>to HDD using sub-file-level data movement</a:t>
            </a:r>
          </a:p>
          <a:p>
            <a:pPr lvl="1" defTabSz="471454">
              <a:spcBef>
                <a:spcPts val="1800"/>
              </a:spcBef>
              <a:buClr>
                <a:srgbClr val="EFEFEF"/>
              </a:buClr>
            </a:pPr>
            <a:r>
              <a:rPr lang="en-US" sz="1800" dirty="0">
                <a:gradFill>
                  <a:gsLst>
                    <a:gs pos="2542">
                      <a:schemeClr val="tx1"/>
                    </a:gs>
                    <a:gs pos="17797">
                      <a:schemeClr val="tx1"/>
                    </a:gs>
                  </a:gsLst>
                  <a:lin ang="5400000" scaled="0"/>
                </a:gradFill>
              </a:rPr>
              <a:t>With write-back-caching, SSD absorb random writes </a:t>
            </a:r>
            <a:br>
              <a:rPr lang="en-US" sz="1800" dirty="0">
                <a:gradFill>
                  <a:gsLst>
                    <a:gs pos="2542">
                      <a:schemeClr val="tx1"/>
                    </a:gs>
                    <a:gs pos="17797">
                      <a:schemeClr val="tx1"/>
                    </a:gs>
                  </a:gsLst>
                  <a:lin ang="5400000" scaled="0"/>
                </a:gradFill>
              </a:rPr>
            </a:br>
            <a:r>
              <a:rPr lang="en-US" sz="1800" dirty="0">
                <a:gradFill>
                  <a:gsLst>
                    <a:gs pos="2542">
                      <a:schemeClr val="tx1"/>
                    </a:gs>
                    <a:gs pos="17797">
                      <a:schemeClr val="tx1"/>
                    </a:gs>
                  </a:gsLst>
                  <a:lin ang="5400000" scaled="0"/>
                </a:gradFill>
              </a:rPr>
              <a:t>that are typical in virtualized deployments</a:t>
            </a:r>
          </a:p>
          <a:p>
            <a:pPr lvl="1" defTabSz="471454">
              <a:spcBef>
                <a:spcPts val="1800"/>
              </a:spcBef>
              <a:buClr>
                <a:srgbClr val="EFEFEF"/>
              </a:buClr>
            </a:pPr>
            <a:r>
              <a:rPr lang="en-US" sz="1800" dirty="0">
                <a:gradFill>
                  <a:gsLst>
                    <a:gs pos="2542">
                      <a:schemeClr val="tx1"/>
                    </a:gs>
                    <a:gs pos="17797">
                      <a:schemeClr val="tx1"/>
                    </a:gs>
                  </a:gsLst>
                  <a:lin ang="5400000" scaled="0"/>
                </a:gradFill>
              </a:rPr>
              <a:t>Admins can pin hot files to SSDs manually to drive </a:t>
            </a:r>
            <a:br>
              <a:rPr lang="en-US" sz="1800" dirty="0">
                <a:gradFill>
                  <a:gsLst>
                    <a:gs pos="2542">
                      <a:schemeClr val="tx1"/>
                    </a:gs>
                    <a:gs pos="17797">
                      <a:schemeClr val="tx1"/>
                    </a:gs>
                  </a:gsLst>
                  <a:lin ang="5400000" scaled="0"/>
                </a:gradFill>
              </a:rPr>
            </a:br>
            <a:r>
              <a:rPr lang="en-US" sz="1800" dirty="0">
                <a:gradFill>
                  <a:gsLst>
                    <a:gs pos="2542">
                      <a:schemeClr val="tx1"/>
                    </a:gs>
                    <a:gs pos="17797">
                      <a:schemeClr val="tx1"/>
                    </a:gs>
                  </a:gsLst>
                  <a:lin ang="5400000" scaled="0"/>
                </a:gradFill>
              </a:rPr>
              <a:t>high performance</a:t>
            </a:r>
          </a:p>
          <a:p>
            <a:pPr lvl="1" defTabSz="471454">
              <a:spcBef>
                <a:spcPts val="1800"/>
              </a:spcBef>
              <a:buClr>
                <a:srgbClr val="EFEFEF"/>
              </a:buClr>
            </a:pPr>
            <a:r>
              <a:rPr lang="en-US" sz="1800" dirty="0">
                <a:gradFill>
                  <a:gsLst>
                    <a:gs pos="2542">
                      <a:schemeClr val="tx1"/>
                    </a:gs>
                    <a:gs pos="17797">
                      <a:schemeClr val="tx1"/>
                    </a:gs>
                  </a:gsLst>
                  <a:lin ang="5400000" scaled="0"/>
                </a:gradFill>
              </a:rPr>
              <a:t>New PowerShell cmdlets are available for the </a:t>
            </a:r>
            <a:br>
              <a:rPr lang="en-US" sz="1800" dirty="0">
                <a:gradFill>
                  <a:gsLst>
                    <a:gs pos="2542">
                      <a:schemeClr val="tx1"/>
                    </a:gs>
                    <a:gs pos="17797">
                      <a:schemeClr val="tx1"/>
                    </a:gs>
                  </a:gsLst>
                  <a:lin ang="5400000" scaled="0"/>
                </a:gradFill>
              </a:rPr>
            </a:br>
            <a:r>
              <a:rPr lang="en-US" sz="1800" dirty="0">
                <a:gradFill>
                  <a:gsLst>
                    <a:gs pos="2542">
                      <a:schemeClr val="tx1"/>
                    </a:gs>
                    <a:gs pos="17797">
                      <a:schemeClr val="tx1"/>
                    </a:gs>
                  </a:gsLst>
                  <a:lin ang="5400000" scaled="0"/>
                </a:gradFill>
              </a:rPr>
              <a:t>management of storage tiers</a:t>
            </a:r>
          </a:p>
        </p:txBody>
      </p:sp>
      <p:grpSp>
        <p:nvGrpSpPr>
          <p:cNvPr id="17" name="Group 16"/>
          <p:cNvGrpSpPr/>
          <p:nvPr/>
        </p:nvGrpSpPr>
        <p:grpSpPr>
          <a:xfrm>
            <a:off x="7589837" y="1550980"/>
            <a:ext cx="4391025" cy="4567938"/>
            <a:chOff x="7589837" y="1550980"/>
            <a:chExt cx="4391025" cy="4567938"/>
          </a:xfrm>
        </p:grpSpPr>
        <p:cxnSp>
          <p:nvCxnSpPr>
            <p:cNvPr id="15" name="Straight Arrow Connector 14"/>
            <p:cNvCxnSpPr/>
            <p:nvPr/>
          </p:nvCxnSpPr>
          <p:spPr>
            <a:xfrm flipH="1" flipV="1">
              <a:off x="9582614" y="3246207"/>
              <a:ext cx="0" cy="971647"/>
            </a:xfrm>
            <a:prstGeom prst="straightConnector1">
              <a:avLst/>
            </a:prstGeom>
            <a:ln w="60325" cap="sq">
              <a:solidFill>
                <a:schemeClr val="accent2"/>
              </a:solidFill>
              <a:miter lim="800000"/>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flipH="1">
              <a:off x="9988084" y="3233173"/>
              <a:ext cx="0" cy="971647"/>
            </a:xfrm>
            <a:prstGeom prst="straightConnector1">
              <a:avLst/>
            </a:prstGeom>
            <a:ln w="60325" cap="sq">
              <a:solidFill>
                <a:schemeClr val="accent1"/>
              </a:solidFill>
              <a:miter lim="800000"/>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bwMode="auto">
            <a:xfrm>
              <a:off x="7589837" y="1796902"/>
              <a:ext cx="4391025" cy="4322016"/>
            </a:xfrm>
            <a:prstGeom prst="rect">
              <a:avLst/>
            </a:prstGeom>
            <a:noFill/>
            <a:ln w="28575" cap="sq">
              <a:solidFill>
                <a:schemeClr val="bg2"/>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32" tIns="46616" rIns="93232" bIns="46616" numCol="1" rtlCol="0" anchor="ctr" anchorCtr="0" compatLnSpc="1">
              <a:prstTxWarp prst="textNoShape">
                <a:avLst/>
              </a:prstTxWarp>
            </a:bodyPr>
            <a:lstStyle/>
            <a:p>
              <a:pPr marL="0" marR="0" lvl="0" indent="0" algn="ctr" defTabSz="932010" eaLnBrk="1" fontAlgn="base" latinLnBrk="0" hangingPunct="1">
                <a:lnSpc>
                  <a:spcPct val="90000"/>
                </a:lnSpc>
                <a:spcBef>
                  <a:spcPct val="0"/>
                </a:spcBef>
                <a:spcAft>
                  <a:spcPct val="0"/>
                </a:spcAft>
                <a:buClrTx/>
                <a:buSzTx/>
                <a:buFontTx/>
                <a:buNone/>
                <a:tabLst/>
                <a:defRPr/>
              </a:pPr>
              <a:endParaRPr kumimoji="0" lang="en-US" sz="2039" b="0" i="0" u="none" strike="noStrike" kern="0" cap="none" spc="-51" normalizeH="0" baseline="0" noProof="0" dirty="0">
                <a:ln>
                  <a:noFill/>
                </a:ln>
                <a:gradFill>
                  <a:gsLst>
                    <a:gs pos="0">
                      <a:srgbClr val="505050"/>
                    </a:gs>
                    <a:gs pos="100000">
                      <a:srgbClr val="505050"/>
                    </a:gs>
                  </a:gsLst>
                  <a:lin ang="5400000" scaled="0"/>
                </a:gradFill>
                <a:effectLst/>
                <a:uLnTx/>
                <a:uFillTx/>
              </a:endParaRPr>
            </a:p>
          </p:txBody>
        </p:sp>
        <p:sp>
          <p:nvSpPr>
            <p:cNvPr id="50" name="Rectangle 49"/>
            <p:cNvSpPr/>
            <p:nvPr/>
          </p:nvSpPr>
          <p:spPr>
            <a:xfrm>
              <a:off x="8866882" y="1550980"/>
              <a:ext cx="1836934" cy="489365"/>
            </a:xfrm>
            <a:prstGeom prst="rect">
              <a:avLst/>
            </a:prstGeom>
            <a:solidFill>
              <a:schemeClr val="bg1">
                <a:lumMod val="85000"/>
              </a:schemeClr>
            </a:solidFill>
          </p:spPr>
          <p:txBody>
            <a:bodyPr wrap="square" lIns="182880" tIns="146304" rIns="182880" bIns="146304" anchor="ctr" anchorCtr="0">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19048">
                        <a:schemeClr val="tx1"/>
                      </a:gs>
                      <a:gs pos="65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Storage Space</a:t>
              </a:r>
            </a:p>
          </p:txBody>
        </p:sp>
        <p:sp>
          <p:nvSpPr>
            <p:cNvPr id="33" name="Rectangle 32"/>
            <p:cNvSpPr/>
            <p:nvPr/>
          </p:nvSpPr>
          <p:spPr>
            <a:xfrm>
              <a:off x="10085739" y="3575026"/>
              <a:ext cx="1161700" cy="313932"/>
            </a:xfrm>
            <a:prstGeom prst="rect">
              <a:avLst/>
            </a:prstGeom>
          </p:spPr>
          <p:txBody>
            <a:bodyPr wrap="square">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76238">
                        <a:schemeClr val="accent1"/>
                      </a:gs>
                      <a:gs pos="55000">
                        <a:schemeClr val="accent1"/>
                      </a:gs>
                    </a:gsLst>
                    <a:lin ang="5400000" scaled="0"/>
                  </a:gradFill>
                  <a:effectLst/>
                  <a:uLnTx/>
                  <a:uFillTx/>
                  <a:latin typeface="Segoe UI Semilight" panose="020B0402040204020203" pitchFamily="34" charset="0"/>
                  <a:cs typeface="Segoe UI Semilight" panose="020B0402040204020203" pitchFamily="34" charset="0"/>
                </a:rPr>
                <a:t>Cold data</a:t>
              </a:r>
            </a:p>
          </p:txBody>
        </p:sp>
        <p:sp>
          <p:nvSpPr>
            <p:cNvPr id="35" name="Rectangle 34"/>
            <p:cNvSpPr/>
            <p:nvPr/>
          </p:nvSpPr>
          <p:spPr>
            <a:xfrm>
              <a:off x="8397096" y="3575026"/>
              <a:ext cx="1011885" cy="324695"/>
            </a:xfrm>
            <a:prstGeom prst="rect">
              <a:avLst/>
            </a:prstGeom>
          </p:spPr>
          <p:txBody>
            <a:bodyPr wrap="square">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3960">
                        <a:schemeClr val="accent2"/>
                      </a:gs>
                      <a:gs pos="17699">
                        <a:schemeClr val="accent2"/>
                      </a:gs>
                    </a:gsLst>
                    <a:lin ang="5400000" scaled="0"/>
                  </a:gradFill>
                  <a:effectLst/>
                  <a:uLnTx/>
                  <a:uFillTx/>
                  <a:latin typeface="Segoe UI Semilight" panose="020B0402040204020203" pitchFamily="34" charset="0"/>
                  <a:cs typeface="Segoe UI Semilight" panose="020B0402040204020203" pitchFamily="34" charset="0"/>
                </a:rPr>
                <a:t>Hot data</a:t>
              </a:r>
            </a:p>
          </p:txBody>
        </p:sp>
        <p:sp>
          <p:nvSpPr>
            <p:cNvPr id="36" name="Rectangle 35"/>
            <p:cNvSpPr/>
            <p:nvPr/>
          </p:nvSpPr>
          <p:spPr bwMode="auto">
            <a:xfrm>
              <a:off x="8047989" y="4263135"/>
              <a:ext cx="3474720" cy="1523342"/>
            </a:xfrm>
            <a:prstGeom prst="rect">
              <a:avLst/>
            </a:prstGeom>
            <a:noFill/>
            <a:ln w="28575" cap="sq">
              <a:solidFill>
                <a:schemeClr val="bg2"/>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19048">
                        <a:schemeClr val="tx1"/>
                      </a:gs>
                      <a:gs pos="65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HDD tier—4 TB, 7200 RPM SAS</a:t>
              </a:r>
            </a:p>
          </p:txBody>
        </p:sp>
        <p:grpSp>
          <p:nvGrpSpPr>
            <p:cNvPr id="7" name="Group 6"/>
            <p:cNvGrpSpPr/>
            <p:nvPr/>
          </p:nvGrpSpPr>
          <p:grpSpPr>
            <a:xfrm>
              <a:off x="8419332" y="4737769"/>
              <a:ext cx="2732035" cy="898783"/>
              <a:chOff x="8561929" y="4704090"/>
              <a:chExt cx="2732035" cy="898783"/>
            </a:xfrm>
          </p:grpSpPr>
          <p:grpSp>
            <p:nvGrpSpPr>
              <p:cNvPr id="5" name="Group 4"/>
              <p:cNvGrpSpPr/>
              <p:nvPr/>
            </p:nvGrpSpPr>
            <p:grpSpPr>
              <a:xfrm>
                <a:off x="8561929" y="4704090"/>
                <a:ext cx="2732035" cy="404505"/>
                <a:chOff x="8561929" y="4751895"/>
                <a:chExt cx="2732035" cy="404505"/>
              </a:xfrm>
            </p:grpSpPr>
            <p:sp>
              <p:nvSpPr>
                <p:cNvPr id="53" name="Freeform 79"/>
                <p:cNvSpPr>
                  <a:spLocks noEditPoints="1"/>
                </p:cNvSpPr>
                <p:nvPr/>
              </p:nvSpPr>
              <p:spPr bwMode="black">
                <a:xfrm>
                  <a:off x="896739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4" name="Freeform 79"/>
                <p:cNvSpPr>
                  <a:spLocks noEditPoints="1"/>
                </p:cNvSpPr>
                <p:nvPr/>
              </p:nvSpPr>
              <p:spPr bwMode="black">
                <a:xfrm>
                  <a:off x="856192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5" name="Freeform 79"/>
                <p:cNvSpPr>
                  <a:spLocks noEditPoints="1"/>
                </p:cNvSpPr>
                <p:nvPr/>
              </p:nvSpPr>
              <p:spPr bwMode="black">
                <a:xfrm>
                  <a:off x="977833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6" name="Freeform 79"/>
                <p:cNvSpPr>
                  <a:spLocks noEditPoints="1"/>
                </p:cNvSpPr>
                <p:nvPr/>
              </p:nvSpPr>
              <p:spPr bwMode="black">
                <a:xfrm>
                  <a:off x="937286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7" name="Freeform 79"/>
                <p:cNvSpPr>
                  <a:spLocks noEditPoints="1"/>
                </p:cNvSpPr>
                <p:nvPr/>
              </p:nvSpPr>
              <p:spPr bwMode="black">
                <a:xfrm>
                  <a:off x="1058927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8" name="Freeform 79"/>
                <p:cNvSpPr>
                  <a:spLocks noEditPoints="1"/>
                </p:cNvSpPr>
                <p:nvPr/>
              </p:nvSpPr>
              <p:spPr bwMode="black">
                <a:xfrm>
                  <a:off x="10183809"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9" name="Freeform 79"/>
                <p:cNvSpPr>
                  <a:spLocks noEditPoints="1"/>
                </p:cNvSpPr>
                <p:nvPr/>
              </p:nvSpPr>
              <p:spPr bwMode="black">
                <a:xfrm>
                  <a:off x="10994746" y="4751895"/>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6" name="Group 5"/>
              <p:cNvGrpSpPr/>
              <p:nvPr/>
            </p:nvGrpSpPr>
            <p:grpSpPr>
              <a:xfrm>
                <a:off x="8561929" y="5198368"/>
                <a:ext cx="2732035" cy="404505"/>
                <a:chOff x="8561929" y="5198368"/>
                <a:chExt cx="2732035" cy="404505"/>
              </a:xfrm>
            </p:grpSpPr>
            <p:sp>
              <p:nvSpPr>
                <p:cNvPr id="60" name="Freeform 79"/>
                <p:cNvSpPr>
                  <a:spLocks noEditPoints="1"/>
                </p:cNvSpPr>
                <p:nvPr/>
              </p:nvSpPr>
              <p:spPr bwMode="black">
                <a:xfrm>
                  <a:off x="896739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1" name="Freeform 79"/>
                <p:cNvSpPr>
                  <a:spLocks noEditPoints="1"/>
                </p:cNvSpPr>
                <p:nvPr/>
              </p:nvSpPr>
              <p:spPr bwMode="black">
                <a:xfrm>
                  <a:off x="856192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2" name="Freeform 79"/>
                <p:cNvSpPr>
                  <a:spLocks noEditPoints="1"/>
                </p:cNvSpPr>
                <p:nvPr/>
              </p:nvSpPr>
              <p:spPr bwMode="black">
                <a:xfrm>
                  <a:off x="977833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3" name="Freeform 79"/>
                <p:cNvSpPr>
                  <a:spLocks noEditPoints="1"/>
                </p:cNvSpPr>
                <p:nvPr/>
              </p:nvSpPr>
              <p:spPr bwMode="black">
                <a:xfrm>
                  <a:off x="937286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4" name="Freeform 79"/>
                <p:cNvSpPr>
                  <a:spLocks noEditPoints="1"/>
                </p:cNvSpPr>
                <p:nvPr/>
              </p:nvSpPr>
              <p:spPr bwMode="black">
                <a:xfrm>
                  <a:off x="1058927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5" name="Freeform 79"/>
                <p:cNvSpPr>
                  <a:spLocks noEditPoints="1"/>
                </p:cNvSpPr>
                <p:nvPr/>
              </p:nvSpPr>
              <p:spPr bwMode="black">
                <a:xfrm>
                  <a:off x="10183809"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6" name="Freeform 79"/>
                <p:cNvSpPr>
                  <a:spLocks noEditPoints="1"/>
                </p:cNvSpPr>
                <p:nvPr/>
              </p:nvSpPr>
              <p:spPr bwMode="black">
                <a:xfrm>
                  <a:off x="10994746" y="5198368"/>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9" name="Group 8"/>
            <p:cNvGrpSpPr/>
            <p:nvPr/>
          </p:nvGrpSpPr>
          <p:grpSpPr>
            <a:xfrm>
              <a:off x="8047989" y="2203315"/>
              <a:ext cx="3474720" cy="988910"/>
              <a:chOff x="8047989" y="2165215"/>
              <a:chExt cx="3474720" cy="988910"/>
            </a:xfrm>
          </p:grpSpPr>
          <p:sp>
            <p:nvSpPr>
              <p:cNvPr id="32" name="Rectangle 31"/>
              <p:cNvSpPr/>
              <p:nvPr/>
            </p:nvSpPr>
            <p:spPr bwMode="auto">
              <a:xfrm>
                <a:off x="8047989" y="2165215"/>
                <a:ext cx="3474720" cy="988910"/>
              </a:xfrm>
              <a:prstGeom prst="rect">
                <a:avLst/>
              </a:prstGeom>
              <a:noFill/>
              <a:ln w="28575" cap="sq">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36634">
                          <a:schemeClr val="accent4"/>
                        </a:gs>
                        <a:gs pos="19048">
                          <a:schemeClr val="accent4"/>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SSD tier—400 GB EMLC SAS SSD</a:t>
                </a:r>
              </a:p>
            </p:txBody>
          </p:sp>
          <p:grpSp>
            <p:nvGrpSpPr>
              <p:cNvPr id="8" name="Group 7"/>
              <p:cNvGrpSpPr/>
              <p:nvPr/>
            </p:nvGrpSpPr>
            <p:grpSpPr>
              <a:xfrm>
                <a:off x="8442854" y="2623512"/>
                <a:ext cx="2684990" cy="402336"/>
                <a:chOff x="8561929" y="2623512"/>
                <a:chExt cx="2684990" cy="402336"/>
              </a:xfrm>
            </p:grpSpPr>
            <p:sp>
              <p:nvSpPr>
                <p:cNvPr id="70" name="Freeform 5"/>
                <p:cNvSpPr>
                  <a:spLocks noEditPoints="1"/>
                </p:cNvSpPr>
                <p:nvPr/>
              </p:nvSpPr>
              <p:spPr bwMode="auto">
                <a:xfrm>
                  <a:off x="8561929"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71" name="Rectangle 70"/>
                <p:cNvSpPr/>
                <p:nvPr/>
              </p:nvSpPr>
              <p:spPr bwMode="auto">
                <a:xfrm>
                  <a:off x="8561929"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sp>
              <p:nvSpPr>
                <p:cNvPr id="74" name="Freeform 5"/>
                <p:cNvSpPr>
                  <a:spLocks noEditPoints="1"/>
                </p:cNvSpPr>
                <p:nvPr/>
              </p:nvSpPr>
              <p:spPr bwMode="auto">
                <a:xfrm>
                  <a:off x="9038890"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75" name="Rectangle 74"/>
                <p:cNvSpPr/>
                <p:nvPr/>
              </p:nvSpPr>
              <p:spPr bwMode="auto">
                <a:xfrm>
                  <a:off x="9038890"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sp>
              <p:nvSpPr>
                <p:cNvPr id="77" name="Freeform 5"/>
                <p:cNvSpPr>
                  <a:spLocks noEditPoints="1"/>
                </p:cNvSpPr>
                <p:nvPr/>
              </p:nvSpPr>
              <p:spPr bwMode="auto">
                <a:xfrm>
                  <a:off x="9515851"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78" name="Rectangle 77"/>
                <p:cNvSpPr/>
                <p:nvPr/>
              </p:nvSpPr>
              <p:spPr bwMode="auto">
                <a:xfrm>
                  <a:off x="9515851"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sp>
              <p:nvSpPr>
                <p:cNvPr id="80" name="Freeform 5"/>
                <p:cNvSpPr>
                  <a:spLocks noEditPoints="1"/>
                </p:cNvSpPr>
                <p:nvPr/>
              </p:nvSpPr>
              <p:spPr bwMode="auto">
                <a:xfrm>
                  <a:off x="9992812"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81" name="Rectangle 80"/>
                <p:cNvSpPr/>
                <p:nvPr/>
              </p:nvSpPr>
              <p:spPr bwMode="auto">
                <a:xfrm>
                  <a:off x="9992812"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sp>
              <p:nvSpPr>
                <p:cNvPr id="83" name="Freeform 5"/>
                <p:cNvSpPr>
                  <a:spLocks noEditPoints="1"/>
                </p:cNvSpPr>
                <p:nvPr/>
              </p:nvSpPr>
              <p:spPr bwMode="auto">
                <a:xfrm>
                  <a:off x="10469773"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84" name="Rectangle 83"/>
                <p:cNvSpPr/>
                <p:nvPr/>
              </p:nvSpPr>
              <p:spPr bwMode="auto">
                <a:xfrm>
                  <a:off x="10469773"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sp>
              <p:nvSpPr>
                <p:cNvPr id="86" name="Freeform 5"/>
                <p:cNvSpPr>
                  <a:spLocks noEditPoints="1"/>
                </p:cNvSpPr>
                <p:nvPr/>
              </p:nvSpPr>
              <p:spPr bwMode="auto">
                <a:xfrm>
                  <a:off x="10946736" y="2623512"/>
                  <a:ext cx="300183" cy="402336"/>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sp>
              <p:nvSpPr>
                <p:cNvPr id="87" name="Rectangle 86"/>
                <p:cNvSpPr/>
                <p:nvPr/>
              </p:nvSpPr>
              <p:spPr bwMode="auto">
                <a:xfrm>
                  <a:off x="10946736" y="2771532"/>
                  <a:ext cx="296626" cy="1634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35644">
                            <a:schemeClr val="accent4"/>
                          </a:gs>
                          <a:gs pos="17699">
                            <a:schemeClr val="accent4"/>
                          </a:gs>
                        </a:gsLst>
                        <a:lin ang="5400000" scaled="0"/>
                      </a:gradFill>
                      <a:effectLst/>
                      <a:uLnTx/>
                      <a:uFillTx/>
                      <a:ea typeface="Segoe UI" pitchFamily="34" charset="0"/>
                      <a:cs typeface="Segoe UI" pitchFamily="34" charset="0"/>
                    </a:rPr>
                    <a:t>SSD</a:t>
                  </a:r>
                </a:p>
              </p:txBody>
            </p:sp>
          </p:grpSp>
        </p:grpSp>
      </p:grpSp>
    </p:spTree>
    <p:extLst>
      <p:ext uri="{BB962C8B-B14F-4D97-AF65-F5344CB8AC3E}">
        <p14:creationId xmlns:p14="http://schemas.microsoft.com/office/powerpoint/2010/main" val="3663895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5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5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0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5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1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26" name="Group 125"/>
          <p:cNvGrpSpPr/>
          <p:nvPr/>
        </p:nvGrpSpPr>
        <p:grpSpPr>
          <a:xfrm>
            <a:off x="8153827" y="1534537"/>
            <a:ext cx="1014432" cy="1830423"/>
            <a:chOff x="8042614" y="1353222"/>
            <a:chExt cx="1014432" cy="1830423"/>
          </a:xfrm>
        </p:grpSpPr>
        <p:grpSp>
          <p:nvGrpSpPr>
            <p:cNvPr id="109" name="Group 108"/>
            <p:cNvGrpSpPr/>
            <p:nvPr/>
          </p:nvGrpSpPr>
          <p:grpSpPr>
            <a:xfrm>
              <a:off x="8042614" y="1353222"/>
              <a:ext cx="1014432" cy="598474"/>
              <a:chOff x="7966414" y="1353222"/>
              <a:chExt cx="1014432" cy="598474"/>
            </a:xfrm>
          </p:grpSpPr>
          <p:sp>
            <p:nvSpPr>
              <p:cNvPr id="96"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8" name="Group 107"/>
              <p:cNvGrpSpPr/>
              <p:nvPr/>
            </p:nvGrpSpPr>
            <p:grpSpPr>
              <a:xfrm>
                <a:off x="7966414" y="1391130"/>
                <a:ext cx="695325" cy="500482"/>
                <a:chOff x="7371435" y="1427380"/>
                <a:chExt cx="695325" cy="500482"/>
              </a:xfrm>
            </p:grpSpPr>
            <p:grpSp>
              <p:nvGrpSpPr>
                <p:cNvPr id="104" name="Group 103"/>
                <p:cNvGrpSpPr/>
                <p:nvPr/>
              </p:nvGrpSpPr>
              <p:grpSpPr>
                <a:xfrm>
                  <a:off x="7519988" y="1497254"/>
                  <a:ext cx="396876" cy="430608"/>
                  <a:chOff x="7608888" y="1497254"/>
                  <a:chExt cx="307976" cy="334152"/>
                </a:xfrm>
              </p:grpSpPr>
              <p:sp>
                <p:nvSpPr>
                  <p:cNvPr id="103" name="Rounded Rectangle 102"/>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0"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5" name="TextBox 104"/>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nvGrpSpPr>
            <p:cNvPr id="110" name="Group 109"/>
            <p:cNvGrpSpPr/>
            <p:nvPr/>
          </p:nvGrpSpPr>
          <p:grpSpPr>
            <a:xfrm>
              <a:off x="8042614" y="1969197"/>
              <a:ext cx="1014432" cy="598474"/>
              <a:chOff x="7966414" y="1353222"/>
              <a:chExt cx="1014432" cy="598474"/>
            </a:xfrm>
          </p:grpSpPr>
          <p:sp>
            <p:nvSpPr>
              <p:cNvPr id="111"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2" name="Group 111"/>
              <p:cNvGrpSpPr/>
              <p:nvPr/>
            </p:nvGrpSpPr>
            <p:grpSpPr>
              <a:xfrm>
                <a:off x="7966414" y="1391130"/>
                <a:ext cx="695325" cy="500482"/>
                <a:chOff x="7371435" y="1427380"/>
                <a:chExt cx="695325" cy="500482"/>
              </a:xfrm>
            </p:grpSpPr>
            <p:grpSp>
              <p:nvGrpSpPr>
                <p:cNvPr id="113" name="Group 112"/>
                <p:cNvGrpSpPr/>
                <p:nvPr/>
              </p:nvGrpSpPr>
              <p:grpSpPr>
                <a:xfrm>
                  <a:off x="7519988" y="1497254"/>
                  <a:ext cx="396876" cy="430608"/>
                  <a:chOff x="7608888" y="1497254"/>
                  <a:chExt cx="307976" cy="334152"/>
                </a:xfrm>
              </p:grpSpPr>
              <p:sp>
                <p:nvSpPr>
                  <p:cNvPr id="115" name="Rounded Rectangle 114"/>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6"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grpSp>
            <p:sp>
              <p:nvSpPr>
                <p:cNvPr id="114" name="TextBox 113"/>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nvGrpSpPr>
            <p:cNvPr id="117" name="Group 116"/>
            <p:cNvGrpSpPr/>
            <p:nvPr/>
          </p:nvGrpSpPr>
          <p:grpSpPr>
            <a:xfrm>
              <a:off x="8042614" y="2585171"/>
              <a:ext cx="1014432" cy="598474"/>
              <a:chOff x="7966414" y="1353222"/>
              <a:chExt cx="1014432" cy="598474"/>
            </a:xfrm>
          </p:grpSpPr>
          <p:sp>
            <p:nvSpPr>
              <p:cNvPr id="118"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9" name="Group 118"/>
              <p:cNvGrpSpPr/>
              <p:nvPr/>
            </p:nvGrpSpPr>
            <p:grpSpPr>
              <a:xfrm>
                <a:off x="7966414" y="1391130"/>
                <a:ext cx="695325" cy="500482"/>
                <a:chOff x="7371435" y="1427380"/>
                <a:chExt cx="695325" cy="500482"/>
              </a:xfrm>
            </p:grpSpPr>
            <p:grpSp>
              <p:nvGrpSpPr>
                <p:cNvPr id="120" name="Group 119"/>
                <p:cNvGrpSpPr/>
                <p:nvPr/>
              </p:nvGrpSpPr>
              <p:grpSpPr>
                <a:xfrm>
                  <a:off x="7519988" y="1497254"/>
                  <a:ext cx="396876" cy="430608"/>
                  <a:chOff x="7608888" y="1497254"/>
                  <a:chExt cx="307976" cy="334152"/>
                </a:xfrm>
              </p:grpSpPr>
              <p:sp>
                <p:nvSpPr>
                  <p:cNvPr id="122" name="Rounded Rectangle 121"/>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3"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grpSp>
            <p:sp>
              <p:nvSpPr>
                <p:cNvPr id="121" name="TextBox 120"/>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sp>
        <p:nvSpPr>
          <p:cNvPr id="2" name="Title 1"/>
          <p:cNvSpPr>
            <a:spLocks noGrp="1"/>
          </p:cNvSpPr>
          <p:nvPr>
            <p:ph type="title"/>
          </p:nvPr>
        </p:nvSpPr>
        <p:spPr/>
        <p:txBody>
          <a:bodyPr/>
          <a:lstStyle/>
          <a:p>
            <a:r>
              <a:rPr lang="en-US" dirty="0"/>
              <a:t>Step 1: How things look today</a:t>
            </a:r>
          </a:p>
        </p:txBody>
      </p:sp>
      <p:grpSp>
        <p:nvGrpSpPr>
          <p:cNvPr id="125" name="Group 124"/>
          <p:cNvGrpSpPr/>
          <p:nvPr/>
        </p:nvGrpSpPr>
        <p:grpSpPr>
          <a:xfrm>
            <a:off x="9188052" y="1394165"/>
            <a:ext cx="2224813" cy="2439635"/>
            <a:chOff x="8903841" y="1212850"/>
            <a:chExt cx="2224813" cy="2439635"/>
          </a:xfrm>
        </p:grpSpPr>
        <p:sp>
          <p:nvSpPr>
            <p:cNvPr id="124" name="Rectangle 123"/>
            <p:cNvSpPr/>
            <p:nvPr/>
          </p:nvSpPr>
          <p:spPr bwMode="auto">
            <a:xfrm>
              <a:off x="9143430" y="1212850"/>
              <a:ext cx="1745634" cy="197519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32" name="Group 31"/>
            <p:cNvGrpSpPr/>
            <p:nvPr/>
          </p:nvGrpSpPr>
          <p:grpSpPr>
            <a:xfrm>
              <a:off x="8903841" y="1229956"/>
              <a:ext cx="2224813" cy="2422529"/>
              <a:chOff x="8785057" y="1229956"/>
              <a:chExt cx="2224813" cy="2422529"/>
            </a:xfrm>
          </p:grpSpPr>
          <p:grpSp>
            <p:nvGrpSpPr>
              <p:cNvPr id="12" name="Group 11"/>
              <p:cNvGrpSpPr/>
              <p:nvPr/>
            </p:nvGrpSpPr>
            <p:grpSpPr>
              <a:xfrm>
                <a:off x="9024646" y="1229956"/>
                <a:ext cx="1745634" cy="1958087"/>
                <a:chOff x="10161224" y="1885592"/>
                <a:chExt cx="946457" cy="1061646"/>
              </a:xfrm>
            </p:grpSpPr>
            <p:sp>
              <p:nvSpPr>
                <p:cNvPr id="52" name="Freeform 5"/>
                <p:cNvSpPr>
                  <a:spLocks noChangeAspect="1" noEditPoints="1"/>
                </p:cNvSpPr>
                <p:nvPr/>
              </p:nvSpPr>
              <p:spPr bwMode="auto">
                <a:xfrm>
                  <a:off x="10243857" y="2340993"/>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53" name="Group 52"/>
                <p:cNvGrpSpPr/>
                <p:nvPr/>
              </p:nvGrpSpPr>
              <p:grpSpPr>
                <a:xfrm>
                  <a:off x="10161224" y="1885592"/>
                  <a:ext cx="455841" cy="416277"/>
                  <a:chOff x="7225183" y="4826255"/>
                  <a:chExt cx="420688" cy="384175"/>
                </a:xfrm>
              </p:grpSpPr>
              <p:sp>
                <p:nvSpPr>
                  <p:cNvPr id="54" name="Rectangle 5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57" name="Group 56"/>
                  <p:cNvGrpSpPr/>
                  <p:nvPr/>
                </p:nvGrpSpPr>
                <p:grpSpPr>
                  <a:xfrm>
                    <a:off x="7225183" y="4826255"/>
                    <a:ext cx="420688" cy="384175"/>
                    <a:chOff x="7225183" y="4826255"/>
                    <a:chExt cx="420688" cy="384175"/>
                  </a:xfrm>
                  <a:solidFill>
                    <a:schemeClr val="accent4"/>
                  </a:solidFill>
                </p:grpSpPr>
                <p:sp>
                  <p:nvSpPr>
                    <p:cNvPr id="6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66" name="Group 65"/>
                <p:cNvGrpSpPr/>
                <p:nvPr/>
              </p:nvGrpSpPr>
              <p:grpSpPr>
                <a:xfrm>
                  <a:off x="10651840" y="1885592"/>
                  <a:ext cx="455841" cy="416277"/>
                  <a:chOff x="7225183" y="4826255"/>
                  <a:chExt cx="420688" cy="384175"/>
                </a:xfrm>
              </p:grpSpPr>
              <p:sp>
                <p:nvSpPr>
                  <p:cNvPr id="67" name="Rectangle 6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8" name="Group 67"/>
                  <p:cNvGrpSpPr/>
                  <p:nvPr/>
                </p:nvGrpSpPr>
                <p:grpSpPr>
                  <a:xfrm>
                    <a:off x="7225183" y="4826255"/>
                    <a:ext cx="420688" cy="384175"/>
                    <a:chOff x="7225183" y="4826255"/>
                    <a:chExt cx="420688" cy="384175"/>
                  </a:xfrm>
                  <a:solidFill>
                    <a:schemeClr val="accent4"/>
                  </a:solidFill>
                </p:grpSpPr>
                <p:sp>
                  <p:nvSpPr>
                    <p:cNvPr id="7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sp>
            <p:nvSpPr>
              <p:cNvPr id="31" name="TextBox 30"/>
              <p:cNvSpPr txBox="1"/>
              <p:nvPr/>
            </p:nvSpPr>
            <p:spPr>
              <a:xfrm>
                <a:off x="8785057" y="3080021"/>
                <a:ext cx="2224813" cy="572464"/>
              </a:xfrm>
              <a:prstGeom prst="rect">
                <a:avLst/>
              </a:prstGeom>
              <a:noFill/>
            </p:spPr>
            <p:txBody>
              <a:bodyPr wrap="square" lIns="182880" tIns="146304" rIns="182880" bIns="146304" rtlCol="0">
                <a:spAutoFit/>
              </a:bodyPr>
              <a:lstStyle/>
              <a:p>
                <a:pPr algn="ctr">
                  <a:lnSpc>
                    <a:spcPct val="90000"/>
                  </a:lnSpc>
                  <a:spcAft>
                    <a:spcPts val="600"/>
                  </a:spcAft>
                </a:pPr>
                <a:r>
                  <a:rPr lang="en-US" sz="2000" dirty="0">
                    <a:gradFill>
                      <a:gsLst>
                        <a:gs pos="2917">
                          <a:schemeClr val="tx1"/>
                        </a:gs>
                        <a:gs pos="30000">
                          <a:schemeClr val="tx1"/>
                        </a:gs>
                      </a:gsLst>
                      <a:lin ang="5400000" scaled="0"/>
                    </a:gradFill>
                  </a:rPr>
                  <a:t>Hyper-V</a:t>
                </a:r>
              </a:p>
            </p:txBody>
          </p:sp>
        </p:grpSp>
      </p:grpSp>
      <p:grpSp>
        <p:nvGrpSpPr>
          <p:cNvPr id="4" name="Group 3"/>
          <p:cNvGrpSpPr/>
          <p:nvPr/>
        </p:nvGrpSpPr>
        <p:grpSpPr>
          <a:xfrm>
            <a:off x="274320" y="3497262"/>
            <a:ext cx="9144000" cy="3154653"/>
            <a:chOff x="274320" y="3497262"/>
            <a:chExt cx="9144000" cy="3154653"/>
          </a:xfrm>
        </p:grpSpPr>
        <p:grpSp>
          <p:nvGrpSpPr>
            <p:cNvPr id="133" name="Group 132"/>
            <p:cNvGrpSpPr/>
            <p:nvPr/>
          </p:nvGrpSpPr>
          <p:grpSpPr>
            <a:xfrm>
              <a:off x="274320" y="3954457"/>
              <a:ext cx="5029200" cy="2697456"/>
              <a:chOff x="274320" y="3620654"/>
              <a:chExt cx="5029200" cy="2838486"/>
            </a:xfrm>
          </p:grpSpPr>
          <p:sp>
            <p:nvSpPr>
              <p:cNvPr id="7" name="Rectangle 6"/>
              <p:cNvSpPr/>
              <p:nvPr/>
            </p:nvSpPr>
            <p:spPr bwMode="auto">
              <a:xfrm>
                <a:off x="274320" y="3620654"/>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Server administrator</a:t>
                </a:r>
              </a:p>
            </p:txBody>
          </p:sp>
          <p:sp>
            <p:nvSpPr>
              <p:cNvPr id="74" name="Rectangle 73"/>
              <p:cNvSpPr/>
              <p:nvPr/>
            </p:nvSpPr>
            <p:spPr bwMode="auto">
              <a:xfrm>
                <a:off x="274320" y="4197972"/>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Storage administrator</a:t>
                </a:r>
              </a:p>
            </p:txBody>
          </p:sp>
          <p:sp>
            <p:nvSpPr>
              <p:cNvPr id="75" name="Rectangle 74"/>
              <p:cNvSpPr/>
              <p:nvPr/>
            </p:nvSpPr>
            <p:spPr bwMode="auto">
              <a:xfrm>
                <a:off x="274320" y="4775290"/>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Network administrator</a:t>
                </a:r>
              </a:p>
            </p:txBody>
          </p:sp>
          <p:sp>
            <p:nvSpPr>
              <p:cNvPr id="76" name="Rectangle 75"/>
              <p:cNvSpPr/>
              <p:nvPr/>
            </p:nvSpPr>
            <p:spPr bwMode="auto">
              <a:xfrm>
                <a:off x="274320" y="5352608"/>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Backup operator</a:t>
                </a:r>
              </a:p>
            </p:txBody>
          </p:sp>
          <p:sp>
            <p:nvSpPr>
              <p:cNvPr id="77" name="Rectangle 76"/>
              <p:cNvSpPr/>
              <p:nvPr/>
            </p:nvSpPr>
            <p:spPr bwMode="auto">
              <a:xfrm>
                <a:off x="274320" y="5929926"/>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Virtualization-host administrator</a:t>
                </a:r>
              </a:p>
            </p:txBody>
          </p:sp>
        </p:grpSp>
        <p:grpSp>
          <p:nvGrpSpPr>
            <p:cNvPr id="22" name="Group 21"/>
            <p:cNvGrpSpPr/>
            <p:nvPr/>
          </p:nvGrpSpPr>
          <p:grpSpPr>
            <a:xfrm>
              <a:off x="5349240" y="3954459"/>
              <a:ext cx="2011680" cy="2697456"/>
              <a:chOff x="427038" y="3780312"/>
              <a:chExt cx="6135597" cy="2838485"/>
            </a:xfrm>
            <a:solidFill>
              <a:schemeClr val="tx2"/>
            </a:solidFill>
          </p:grpSpPr>
          <p:sp>
            <p:nvSpPr>
              <p:cNvPr id="78" name="Rectangle 77"/>
              <p:cNvSpPr/>
              <p:nvPr/>
            </p:nvSpPr>
            <p:spPr bwMode="auto">
              <a:xfrm>
                <a:off x="427038" y="3780312"/>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79" name="Rectangle 78"/>
              <p:cNvSpPr/>
              <p:nvPr/>
            </p:nvSpPr>
            <p:spPr bwMode="auto">
              <a:xfrm>
                <a:off x="427038" y="4357629"/>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80" name="Rectangle 79"/>
              <p:cNvSpPr/>
              <p:nvPr/>
            </p:nvSpPr>
            <p:spPr bwMode="auto">
              <a:xfrm>
                <a:off x="427038" y="4934947"/>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81" name="Rectangle 80"/>
              <p:cNvSpPr/>
              <p:nvPr/>
            </p:nvSpPr>
            <p:spPr bwMode="auto">
              <a:xfrm>
                <a:off x="427038" y="5512265"/>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82" name="Rectangle 81"/>
              <p:cNvSpPr/>
              <p:nvPr/>
            </p:nvSpPr>
            <p:spPr bwMode="auto">
              <a:xfrm>
                <a:off x="427038" y="6089583"/>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grpSp>
        <p:sp>
          <p:nvSpPr>
            <p:cNvPr id="84" name="Rectangle 83"/>
            <p:cNvSpPr/>
            <p:nvPr/>
          </p:nvSpPr>
          <p:spPr bwMode="auto">
            <a:xfrm>
              <a:off x="7406640" y="3954457"/>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85" name="Rectangle 84"/>
            <p:cNvSpPr/>
            <p:nvPr/>
          </p:nvSpPr>
          <p:spPr bwMode="auto">
            <a:xfrm>
              <a:off x="7406640" y="4503091"/>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86" name="Rectangle 85"/>
            <p:cNvSpPr/>
            <p:nvPr/>
          </p:nvSpPr>
          <p:spPr bwMode="auto">
            <a:xfrm>
              <a:off x="7406640" y="5051725"/>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87" name="Rectangle 86"/>
            <p:cNvSpPr/>
            <p:nvPr/>
          </p:nvSpPr>
          <p:spPr bwMode="auto">
            <a:xfrm>
              <a:off x="7406640" y="5600359"/>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88" name="Rectangle 87"/>
            <p:cNvSpPr/>
            <p:nvPr/>
          </p:nvSpPr>
          <p:spPr bwMode="auto">
            <a:xfrm>
              <a:off x="7406640" y="6148993"/>
              <a:ext cx="201168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36" name="TextBox 135"/>
            <p:cNvSpPr txBox="1"/>
            <p:nvPr/>
          </p:nvSpPr>
          <p:spPr>
            <a:xfrm>
              <a:off x="5349240" y="3497262"/>
              <a:ext cx="2011680" cy="503129"/>
            </a:xfrm>
            <a:prstGeom prst="rect">
              <a:avLst/>
            </a:prstGeom>
            <a:ln>
              <a:noFill/>
            </a:ln>
          </p:spPr>
          <p:txBody>
            <a:bodyPr vert="horz" wrap="none" lIns="182854" tIns="146283" rIns="182854" bIns="146283" rtlCol="0" anchor="t">
              <a:noAutofit/>
            </a:bodyPr>
            <a:lstStyle/>
            <a:p>
              <a:pPr marR="0" lvl="0" indent="0" algn="ctr" defTabSz="932472" fontAlgn="base">
                <a:lnSpc>
                  <a:spcPct val="90000"/>
                </a:lnSpc>
                <a:spcBef>
                  <a:spcPct val="0"/>
                </a:spcBef>
                <a:spcAft>
                  <a:spcPct val="0"/>
                </a:spcAft>
                <a:buClrTx/>
                <a:buSzTx/>
                <a:buFontTx/>
                <a:buNone/>
                <a:tabLst/>
                <a:defRPr/>
              </a:pPr>
              <a:r>
                <a:rPr lang="en-US" dirty="0">
                  <a:gradFill>
                    <a:gsLst>
                      <a:gs pos="1250">
                        <a:schemeClr val="tx1"/>
                      </a:gs>
                      <a:gs pos="100000">
                        <a:schemeClr val="tx1"/>
                      </a:gs>
                    </a:gsLst>
                    <a:lin ang="5400000" scaled="0"/>
                  </a:gradFill>
                </a:rPr>
                <a:t>Physical machines</a:t>
              </a:r>
            </a:p>
          </p:txBody>
        </p:sp>
        <p:sp>
          <p:nvSpPr>
            <p:cNvPr id="137" name="TextBox 136"/>
            <p:cNvSpPr txBox="1"/>
            <p:nvPr/>
          </p:nvSpPr>
          <p:spPr>
            <a:xfrm>
              <a:off x="7406640" y="3497262"/>
              <a:ext cx="2011680" cy="503129"/>
            </a:xfrm>
            <a:prstGeom prst="rect">
              <a:avLst/>
            </a:prstGeom>
            <a:ln>
              <a:noFill/>
            </a:ln>
          </p:spPr>
          <p:txBody>
            <a:bodyPr vert="horz" wrap="none" lIns="182854" tIns="146283" rIns="182854" bIns="146283" rtlCol="0" anchor="t">
              <a:noAutofit/>
            </a:bodyPr>
            <a:lstStyle/>
            <a:p>
              <a:pPr algn="ctr" defTabSz="932472" fontAlgn="base">
                <a:lnSpc>
                  <a:spcPct val="90000"/>
                </a:lnSpc>
                <a:spcBef>
                  <a:spcPct val="0"/>
                </a:spcBef>
                <a:spcAft>
                  <a:spcPct val="0"/>
                </a:spcAft>
                <a:defRPr/>
              </a:pPr>
              <a:r>
                <a:rPr lang="en-US" dirty="0">
                  <a:gradFill>
                    <a:gsLst>
                      <a:gs pos="1250">
                        <a:schemeClr val="tx1"/>
                      </a:gs>
                      <a:gs pos="100000">
                        <a:schemeClr val="tx1"/>
                      </a:gs>
                    </a:gsLst>
                    <a:lin ang="5400000" scaled="0"/>
                  </a:gradFill>
                </a:rPr>
                <a:t>Virtual machines</a:t>
              </a:r>
            </a:p>
          </p:txBody>
        </p:sp>
      </p:grpSp>
      <p:grpSp>
        <p:nvGrpSpPr>
          <p:cNvPr id="143" name="Group 142"/>
          <p:cNvGrpSpPr/>
          <p:nvPr/>
        </p:nvGrpSpPr>
        <p:grpSpPr>
          <a:xfrm>
            <a:off x="274638" y="1394165"/>
            <a:ext cx="2953511" cy="1958087"/>
            <a:chOff x="274638" y="1229955"/>
            <a:chExt cx="2953511" cy="1958087"/>
          </a:xfrm>
        </p:grpSpPr>
        <p:grpSp>
          <p:nvGrpSpPr>
            <p:cNvPr id="142" name="Group 141"/>
            <p:cNvGrpSpPr/>
            <p:nvPr/>
          </p:nvGrpSpPr>
          <p:grpSpPr>
            <a:xfrm>
              <a:off x="1245400" y="1229955"/>
              <a:ext cx="1982749" cy="1958087"/>
              <a:chOff x="1245400" y="1229955"/>
              <a:chExt cx="1982749" cy="1958087"/>
            </a:xfrm>
          </p:grpSpPr>
          <p:sp>
            <p:nvSpPr>
              <p:cNvPr id="131" name="Rectangle 130"/>
              <p:cNvSpPr/>
              <p:nvPr/>
            </p:nvSpPr>
            <p:spPr bwMode="auto">
              <a:xfrm>
                <a:off x="1245400" y="1229955"/>
                <a:ext cx="1982749" cy="195808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0" name="Freeform 13"/>
              <p:cNvSpPr>
                <a:spLocks noEditPoints="1"/>
              </p:cNvSpPr>
              <p:nvPr/>
            </p:nvSpPr>
            <p:spPr bwMode="auto">
              <a:xfrm>
                <a:off x="1711130" y="1472225"/>
                <a:ext cx="1051288" cy="1473546"/>
              </a:xfrm>
              <a:custGeom>
                <a:avLst/>
                <a:gdLst>
                  <a:gd name="T0" fmla="*/ 78 w 1581"/>
                  <a:gd name="T1" fmla="*/ 546 h 2217"/>
                  <a:gd name="T2" fmla="*/ 884 w 1581"/>
                  <a:gd name="T3" fmla="*/ 19 h 2217"/>
                  <a:gd name="T4" fmla="*/ 1515 w 1581"/>
                  <a:gd name="T5" fmla="*/ 670 h 2217"/>
                  <a:gd name="T6" fmla="*/ 1558 w 1581"/>
                  <a:gd name="T7" fmla="*/ 800 h 2217"/>
                  <a:gd name="T8" fmla="*/ 1501 w 1581"/>
                  <a:gd name="T9" fmla="*/ 875 h 2217"/>
                  <a:gd name="T10" fmla="*/ 879 w 1581"/>
                  <a:gd name="T11" fmla="*/ 113 h 2217"/>
                  <a:gd name="T12" fmla="*/ 156 w 1581"/>
                  <a:gd name="T13" fmla="*/ 607 h 2217"/>
                  <a:gd name="T14" fmla="*/ 1260 w 1581"/>
                  <a:gd name="T15" fmla="*/ 816 h 2217"/>
                  <a:gd name="T16" fmla="*/ 727 w 1581"/>
                  <a:gd name="T17" fmla="*/ 603 h 2217"/>
                  <a:gd name="T18" fmla="*/ 764 w 1581"/>
                  <a:gd name="T19" fmla="*/ 699 h 2217"/>
                  <a:gd name="T20" fmla="*/ 1050 w 1581"/>
                  <a:gd name="T21" fmla="*/ 954 h 2217"/>
                  <a:gd name="T22" fmla="*/ 138 w 1581"/>
                  <a:gd name="T23" fmla="*/ 1580 h 2217"/>
                  <a:gd name="T24" fmla="*/ 805 w 1581"/>
                  <a:gd name="T25" fmla="*/ 1266 h 2217"/>
                  <a:gd name="T26" fmla="*/ 444 w 1581"/>
                  <a:gd name="T27" fmla="*/ 538 h 2217"/>
                  <a:gd name="T28" fmla="*/ 141 w 1581"/>
                  <a:gd name="T29" fmla="*/ 763 h 2217"/>
                  <a:gd name="T30" fmla="*/ 187 w 1581"/>
                  <a:gd name="T31" fmla="*/ 804 h 2217"/>
                  <a:gd name="T32" fmla="*/ 365 w 1581"/>
                  <a:gd name="T33" fmla="*/ 741 h 2217"/>
                  <a:gd name="T34" fmla="*/ 645 w 1581"/>
                  <a:gd name="T35" fmla="*/ 458 h 2217"/>
                  <a:gd name="T36" fmla="*/ 688 w 1581"/>
                  <a:gd name="T37" fmla="*/ 422 h 2217"/>
                  <a:gd name="T38" fmla="*/ 931 w 1581"/>
                  <a:gd name="T39" fmla="*/ 313 h 2217"/>
                  <a:gd name="T40" fmla="*/ 505 w 1581"/>
                  <a:gd name="T41" fmla="*/ 466 h 2217"/>
                  <a:gd name="T42" fmla="*/ 810 w 1581"/>
                  <a:gd name="T43" fmla="*/ 862 h 2217"/>
                  <a:gd name="T44" fmla="*/ 117 w 1581"/>
                  <a:gd name="T45" fmla="*/ 1272 h 2217"/>
                  <a:gd name="T46" fmla="*/ 78 w 1581"/>
                  <a:gd name="T47" fmla="*/ 1337 h 2217"/>
                  <a:gd name="T48" fmla="*/ 140 w 1581"/>
                  <a:gd name="T49" fmla="*/ 1364 h 2217"/>
                  <a:gd name="T50" fmla="*/ 909 w 1581"/>
                  <a:gd name="T51" fmla="*/ 1376 h 2217"/>
                  <a:gd name="T52" fmla="*/ 243 w 1581"/>
                  <a:gd name="T53" fmla="*/ 1796 h 2217"/>
                  <a:gd name="T54" fmla="*/ 636 w 1581"/>
                  <a:gd name="T55" fmla="*/ 1637 h 2217"/>
                  <a:gd name="T56" fmla="*/ 1386 w 1581"/>
                  <a:gd name="T57" fmla="*/ 1732 h 2217"/>
                  <a:gd name="T58" fmla="*/ 1299 w 1581"/>
                  <a:gd name="T59" fmla="*/ 1873 h 2217"/>
                  <a:gd name="T60" fmla="*/ 1267 w 1581"/>
                  <a:gd name="T61" fmla="*/ 1961 h 2217"/>
                  <a:gd name="T62" fmla="*/ 706 w 1581"/>
                  <a:gd name="T63" fmla="*/ 1761 h 2217"/>
                  <a:gd name="T64" fmla="*/ 420 w 1581"/>
                  <a:gd name="T65" fmla="*/ 2022 h 2217"/>
                  <a:gd name="T66" fmla="*/ 548 w 1581"/>
                  <a:gd name="T67" fmla="*/ 1988 h 2217"/>
                  <a:gd name="T68" fmla="*/ 1140 w 1581"/>
                  <a:gd name="T69" fmla="*/ 2106 h 2217"/>
                  <a:gd name="T70" fmla="*/ 945 w 1581"/>
                  <a:gd name="T71" fmla="*/ 1993 h 2217"/>
                  <a:gd name="T72" fmla="*/ 613 w 1581"/>
                  <a:gd name="T73" fmla="*/ 2203 h 2217"/>
                  <a:gd name="T74" fmla="*/ 866 w 1581"/>
                  <a:gd name="T75" fmla="*/ 2058 h 2217"/>
                  <a:gd name="T76" fmla="*/ 1154 w 1581"/>
                  <a:gd name="T77" fmla="*/ 2171 h 2217"/>
                  <a:gd name="T78" fmla="*/ 1440 w 1581"/>
                  <a:gd name="T79" fmla="*/ 1077 h 2217"/>
                  <a:gd name="T80" fmla="*/ 1506 w 1581"/>
                  <a:gd name="T81" fmla="*/ 1219 h 2217"/>
                  <a:gd name="T82" fmla="*/ 1462 w 1581"/>
                  <a:gd name="T83" fmla="*/ 1383 h 2217"/>
                  <a:gd name="T84" fmla="*/ 1144 w 1581"/>
                  <a:gd name="T85" fmla="*/ 1130 h 2217"/>
                  <a:gd name="T86" fmla="*/ 1462 w 1581"/>
                  <a:gd name="T87" fmla="*/ 1383 h 2217"/>
                  <a:gd name="T88" fmla="*/ 0 w 1581"/>
                  <a:gd name="T89" fmla="*/ 1042 h 2217"/>
                  <a:gd name="T90" fmla="*/ 1006 w 1581"/>
                  <a:gd name="T91" fmla="*/ 910 h 2217"/>
                  <a:gd name="T92" fmla="*/ 815 w 1581"/>
                  <a:gd name="T93" fmla="*/ 719 h 2217"/>
                  <a:gd name="T94" fmla="*/ 948 w 1581"/>
                  <a:gd name="T95" fmla="*/ 1561 h 2217"/>
                  <a:gd name="T96" fmla="*/ 1139 w 1581"/>
                  <a:gd name="T97" fmla="*/ 1752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1" h="2217">
                    <a:moveTo>
                      <a:pt x="49" y="600"/>
                    </a:moveTo>
                    <a:cubicBezTo>
                      <a:pt x="45" y="582"/>
                      <a:pt x="53" y="563"/>
                      <a:pt x="67" y="552"/>
                    </a:cubicBezTo>
                    <a:cubicBezTo>
                      <a:pt x="71" y="550"/>
                      <a:pt x="74" y="548"/>
                      <a:pt x="78" y="546"/>
                    </a:cubicBezTo>
                    <a:cubicBezTo>
                      <a:pt x="90" y="539"/>
                      <a:pt x="124" y="516"/>
                      <a:pt x="152" y="478"/>
                    </a:cubicBezTo>
                    <a:cubicBezTo>
                      <a:pt x="163" y="463"/>
                      <a:pt x="163" y="463"/>
                      <a:pt x="163" y="463"/>
                    </a:cubicBezTo>
                    <a:cubicBezTo>
                      <a:pt x="268" y="325"/>
                      <a:pt x="512" y="0"/>
                      <a:pt x="884" y="19"/>
                    </a:cubicBezTo>
                    <a:cubicBezTo>
                      <a:pt x="884" y="19"/>
                      <a:pt x="885" y="19"/>
                      <a:pt x="885" y="19"/>
                    </a:cubicBezTo>
                    <a:cubicBezTo>
                      <a:pt x="1087" y="33"/>
                      <a:pt x="1250" y="134"/>
                      <a:pt x="1370" y="318"/>
                    </a:cubicBezTo>
                    <a:cubicBezTo>
                      <a:pt x="1462" y="461"/>
                      <a:pt x="1500" y="613"/>
                      <a:pt x="1515" y="670"/>
                    </a:cubicBezTo>
                    <a:cubicBezTo>
                      <a:pt x="1516" y="676"/>
                      <a:pt x="1518" y="683"/>
                      <a:pt x="1519" y="686"/>
                    </a:cubicBezTo>
                    <a:cubicBezTo>
                      <a:pt x="1520" y="688"/>
                      <a:pt x="1521" y="691"/>
                      <a:pt x="1521" y="693"/>
                    </a:cubicBezTo>
                    <a:cubicBezTo>
                      <a:pt x="1531" y="738"/>
                      <a:pt x="1549" y="788"/>
                      <a:pt x="1558" y="800"/>
                    </a:cubicBezTo>
                    <a:cubicBezTo>
                      <a:pt x="1577" y="816"/>
                      <a:pt x="1581" y="844"/>
                      <a:pt x="1567" y="864"/>
                    </a:cubicBezTo>
                    <a:cubicBezTo>
                      <a:pt x="1557" y="877"/>
                      <a:pt x="1543" y="884"/>
                      <a:pt x="1529" y="884"/>
                    </a:cubicBezTo>
                    <a:cubicBezTo>
                      <a:pt x="1519" y="884"/>
                      <a:pt x="1509" y="881"/>
                      <a:pt x="1501" y="875"/>
                    </a:cubicBezTo>
                    <a:cubicBezTo>
                      <a:pt x="1468" y="851"/>
                      <a:pt x="1444" y="777"/>
                      <a:pt x="1431" y="718"/>
                    </a:cubicBezTo>
                    <a:cubicBezTo>
                      <a:pt x="1429" y="713"/>
                      <a:pt x="1427" y="705"/>
                      <a:pt x="1424" y="693"/>
                    </a:cubicBezTo>
                    <a:cubicBezTo>
                      <a:pt x="1333" y="333"/>
                      <a:pt x="1145" y="132"/>
                      <a:pt x="879" y="113"/>
                    </a:cubicBezTo>
                    <a:cubicBezTo>
                      <a:pt x="557" y="96"/>
                      <a:pt x="334" y="393"/>
                      <a:pt x="238" y="520"/>
                    </a:cubicBezTo>
                    <a:cubicBezTo>
                      <a:pt x="227" y="535"/>
                      <a:pt x="227" y="535"/>
                      <a:pt x="227" y="535"/>
                    </a:cubicBezTo>
                    <a:cubicBezTo>
                      <a:pt x="202" y="568"/>
                      <a:pt x="174" y="592"/>
                      <a:pt x="156" y="607"/>
                    </a:cubicBezTo>
                    <a:cubicBezTo>
                      <a:pt x="114" y="639"/>
                      <a:pt x="100" y="639"/>
                      <a:pt x="85" y="636"/>
                    </a:cubicBezTo>
                    <a:cubicBezTo>
                      <a:pt x="67" y="632"/>
                      <a:pt x="53" y="618"/>
                      <a:pt x="49" y="600"/>
                    </a:cubicBezTo>
                    <a:close/>
                    <a:moveTo>
                      <a:pt x="1260" y="816"/>
                    </a:moveTo>
                    <a:cubicBezTo>
                      <a:pt x="1296" y="727"/>
                      <a:pt x="1296" y="636"/>
                      <a:pt x="1262" y="565"/>
                    </a:cubicBezTo>
                    <a:cubicBezTo>
                      <a:pt x="1232" y="502"/>
                      <a:pt x="1176" y="456"/>
                      <a:pt x="1099" y="433"/>
                    </a:cubicBezTo>
                    <a:cubicBezTo>
                      <a:pt x="987" y="398"/>
                      <a:pt x="851" y="461"/>
                      <a:pt x="727" y="603"/>
                    </a:cubicBezTo>
                    <a:cubicBezTo>
                      <a:pt x="725" y="605"/>
                      <a:pt x="557" y="782"/>
                      <a:pt x="376" y="896"/>
                    </a:cubicBezTo>
                    <a:cubicBezTo>
                      <a:pt x="395" y="921"/>
                      <a:pt x="410" y="950"/>
                      <a:pt x="418" y="981"/>
                    </a:cubicBezTo>
                    <a:cubicBezTo>
                      <a:pt x="567" y="888"/>
                      <a:pt x="704" y="759"/>
                      <a:pt x="764" y="699"/>
                    </a:cubicBezTo>
                    <a:cubicBezTo>
                      <a:pt x="775" y="577"/>
                      <a:pt x="878" y="480"/>
                      <a:pt x="1003" y="480"/>
                    </a:cubicBezTo>
                    <a:cubicBezTo>
                      <a:pt x="1135" y="480"/>
                      <a:pt x="1242" y="587"/>
                      <a:pt x="1242" y="720"/>
                    </a:cubicBezTo>
                    <a:cubicBezTo>
                      <a:pt x="1242" y="836"/>
                      <a:pt x="1159" y="932"/>
                      <a:pt x="1050" y="954"/>
                    </a:cubicBezTo>
                    <a:cubicBezTo>
                      <a:pt x="977" y="1030"/>
                      <a:pt x="877" y="1109"/>
                      <a:pt x="754" y="1187"/>
                    </a:cubicBezTo>
                    <a:cubicBezTo>
                      <a:pt x="642" y="1259"/>
                      <a:pt x="361" y="1434"/>
                      <a:pt x="163" y="1519"/>
                    </a:cubicBezTo>
                    <a:cubicBezTo>
                      <a:pt x="139" y="1529"/>
                      <a:pt x="128" y="1557"/>
                      <a:pt x="138" y="1580"/>
                    </a:cubicBezTo>
                    <a:cubicBezTo>
                      <a:pt x="146" y="1598"/>
                      <a:pt x="163" y="1609"/>
                      <a:pt x="182" y="1609"/>
                    </a:cubicBezTo>
                    <a:cubicBezTo>
                      <a:pt x="188" y="1609"/>
                      <a:pt x="194" y="1608"/>
                      <a:pt x="200" y="1605"/>
                    </a:cubicBezTo>
                    <a:cubicBezTo>
                      <a:pt x="405" y="1518"/>
                      <a:pt x="691" y="1339"/>
                      <a:pt x="805" y="1266"/>
                    </a:cubicBezTo>
                    <a:cubicBezTo>
                      <a:pt x="973" y="1158"/>
                      <a:pt x="1190" y="992"/>
                      <a:pt x="1260" y="816"/>
                    </a:cubicBezTo>
                    <a:close/>
                    <a:moveTo>
                      <a:pt x="505" y="466"/>
                    </a:moveTo>
                    <a:cubicBezTo>
                      <a:pt x="483" y="489"/>
                      <a:pt x="464" y="514"/>
                      <a:pt x="444" y="538"/>
                    </a:cubicBezTo>
                    <a:cubicBezTo>
                      <a:pt x="417" y="570"/>
                      <a:pt x="387" y="599"/>
                      <a:pt x="356" y="627"/>
                    </a:cubicBezTo>
                    <a:cubicBezTo>
                      <a:pt x="325" y="656"/>
                      <a:pt x="299" y="676"/>
                      <a:pt x="262" y="697"/>
                    </a:cubicBezTo>
                    <a:cubicBezTo>
                      <a:pt x="222" y="720"/>
                      <a:pt x="182" y="743"/>
                      <a:pt x="141" y="763"/>
                    </a:cubicBezTo>
                    <a:cubicBezTo>
                      <a:pt x="127" y="770"/>
                      <a:pt x="115" y="774"/>
                      <a:pt x="99" y="779"/>
                    </a:cubicBezTo>
                    <a:cubicBezTo>
                      <a:pt x="75" y="787"/>
                      <a:pt x="59" y="812"/>
                      <a:pt x="66" y="837"/>
                    </a:cubicBezTo>
                    <a:cubicBezTo>
                      <a:pt x="102" y="816"/>
                      <a:pt x="143" y="804"/>
                      <a:pt x="187" y="804"/>
                    </a:cubicBezTo>
                    <a:cubicBezTo>
                      <a:pt x="208" y="804"/>
                      <a:pt x="229" y="807"/>
                      <a:pt x="248" y="812"/>
                    </a:cubicBezTo>
                    <a:cubicBezTo>
                      <a:pt x="252" y="810"/>
                      <a:pt x="255" y="808"/>
                      <a:pt x="259" y="806"/>
                    </a:cubicBezTo>
                    <a:cubicBezTo>
                      <a:pt x="295" y="785"/>
                      <a:pt x="332" y="766"/>
                      <a:pt x="365" y="741"/>
                    </a:cubicBezTo>
                    <a:cubicBezTo>
                      <a:pt x="431" y="691"/>
                      <a:pt x="487" y="633"/>
                      <a:pt x="539" y="569"/>
                    </a:cubicBezTo>
                    <a:cubicBezTo>
                      <a:pt x="560" y="543"/>
                      <a:pt x="582" y="519"/>
                      <a:pt x="606" y="495"/>
                    </a:cubicBezTo>
                    <a:cubicBezTo>
                      <a:pt x="619" y="482"/>
                      <a:pt x="632" y="470"/>
                      <a:pt x="645" y="458"/>
                    </a:cubicBezTo>
                    <a:cubicBezTo>
                      <a:pt x="652" y="452"/>
                      <a:pt x="660" y="445"/>
                      <a:pt x="667" y="439"/>
                    </a:cubicBezTo>
                    <a:cubicBezTo>
                      <a:pt x="671" y="436"/>
                      <a:pt x="674" y="433"/>
                      <a:pt x="678" y="430"/>
                    </a:cubicBezTo>
                    <a:cubicBezTo>
                      <a:pt x="679" y="429"/>
                      <a:pt x="686" y="424"/>
                      <a:pt x="688" y="422"/>
                    </a:cubicBezTo>
                    <a:cubicBezTo>
                      <a:pt x="721" y="397"/>
                      <a:pt x="756" y="375"/>
                      <a:pt x="792" y="356"/>
                    </a:cubicBezTo>
                    <a:cubicBezTo>
                      <a:pt x="827" y="338"/>
                      <a:pt x="861" y="326"/>
                      <a:pt x="904" y="317"/>
                    </a:cubicBezTo>
                    <a:cubicBezTo>
                      <a:pt x="918" y="314"/>
                      <a:pt x="921" y="314"/>
                      <a:pt x="931" y="313"/>
                    </a:cubicBezTo>
                    <a:cubicBezTo>
                      <a:pt x="956" y="310"/>
                      <a:pt x="978" y="293"/>
                      <a:pt x="978" y="266"/>
                    </a:cubicBezTo>
                    <a:cubicBezTo>
                      <a:pt x="978" y="242"/>
                      <a:pt x="957" y="216"/>
                      <a:pt x="931" y="219"/>
                    </a:cubicBezTo>
                    <a:cubicBezTo>
                      <a:pt x="761" y="236"/>
                      <a:pt x="616" y="343"/>
                      <a:pt x="505" y="466"/>
                    </a:cubicBezTo>
                    <a:close/>
                    <a:moveTo>
                      <a:pt x="140" y="1364"/>
                    </a:moveTo>
                    <a:cubicBezTo>
                      <a:pt x="223" y="1335"/>
                      <a:pt x="589" y="1199"/>
                      <a:pt x="880" y="925"/>
                    </a:cubicBezTo>
                    <a:cubicBezTo>
                      <a:pt x="853" y="909"/>
                      <a:pt x="829" y="887"/>
                      <a:pt x="810" y="862"/>
                    </a:cubicBezTo>
                    <a:cubicBezTo>
                      <a:pt x="679" y="985"/>
                      <a:pt x="531" y="1079"/>
                      <a:pt x="403" y="1146"/>
                    </a:cubicBezTo>
                    <a:cubicBezTo>
                      <a:pt x="365" y="1227"/>
                      <a:pt x="282" y="1283"/>
                      <a:pt x="187" y="1283"/>
                    </a:cubicBezTo>
                    <a:cubicBezTo>
                      <a:pt x="163" y="1283"/>
                      <a:pt x="140" y="1279"/>
                      <a:pt x="117" y="1272"/>
                    </a:cubicBezTo>
                    <a:cubicBezTo>
                      <a:pt x="114" y="1273"/>
                      <a:pt x="112" y="1274"/>
                      <a:pt x="109" y="1275"/>
                    </a:cubicBezTo>
                    <a:cubicBezTo>
                      <a:pt x="107" y="1276"/>
                      <a:pt x="106" y="1276"/>
                      <a:pt x="105" y="1277"/>
                    </a:cubicBezTo>
                    <a:cubicBezTo>
                      <a:pt x="81" y="1286"/>
                      <a:pt x="69" y="1313"/>
                      <a:pt x="78" y="1337"/>
                    </a:cubicBezTo>
                    <a:cubicBezTo>
                      <a:pt x="85" y="1356"/>
                      <a:pt x="103" y="1367"/>
                      <a:pt x="122" y="1367"/>
                    </a:cubicBezTo>
                    <a:cubicBezTo>
                      <a:pt x="127" y="1367"/>
                      <a:pt x="133" y="1366"/>
                      <a:pt x="138" y="1365"/>
                    </a:cubicBezTo>
                    <a:lnTo>
                      <a:pt x="140" y="1364"/>
                    </a:lnTo>
                    <a:close/>
                    <a:moveTo>
                      <a:pt x="1416" y="1643"/>
                    </a:moveTo>
                    <a:cubicBezTo>
                      <a:pt x="1351" y="1621"/>
                      <a:pt x="1272" y="1565"/>
                      <a:pt x="1195" y="1510"/>
                    </a:cubicBezTo>
                    <a:cubicBezTo>
                      <a:pt x="1083" y="1431"/>
                      <a:pt x="987" y="1362"/>
                      <a:pt x="909" y="1376"/>
                    </a:cubicBezTo>
                    <a:cubicBezTo>
                      <a:pt x="850" y="1386"/>
                      <a:pt x="747" y="1452"/>
                      <a:pt x="584" y="1559"/>
                    </a:cubicBezTo>
                    <a:cubicBezTo>
                      <a:pt x="467" y="1636"/>
                      <a:pt x="334" y="1723"/>
                      <a:pt x="277" y="1739"/>
                    </a:cubicBezTo>
                    <a:cubicBezTo>
                      <a:pt x="252" y="1746"/>
                      <a:pt x="237" y="1771"/>
                      <a:pt x="243" y="1796"/>
                    </a:cubicBezTo>
                    <a:cubicBezTo>
                      <a:pt x="249" y="1817"/>
                      <a:pt x="268" y="1831"/>
                      <a:pt x="289" y="1831"/>
                    </a:cubicBezTo>
                    <a:cubicBezTo>
                      <a:pt x="293" y="1831"/>
                      <a:pt x="297" y="1831"/>
                      <a:pt x="301" y="1830"/>
                    </a:cubicBezTo>
                    <a:cubicBezTo>
                      <a:pt x="373" y="1810"/>
                      <a:pt x="501" y="1726"/>
                      <a:pt x="636" y="1637"/>
                    </a:cubicBezTo>
                    <a:cubicBezTo>
                      <a:pt x="745" y="1565"/>
                      <a:pt x="881" y="1476"/>
                      <a:pt x="924" y="1468"/>
                    </a:cubicBezTo>
                    <a:cubicBezTo>
                      <a:pt x="964" y="1461"/>
                      <a:pt x="1062" y="1531"/>
                      <a:pt x="1140" y="1587"/>
                    </a:cubicBezTo>
                    <a:cubicBezTo>
                      <a:pt x="1223" y="1645"/>
                      <a:pt x="1308" y="1706"/>
                      <a:pt x="1386" y="1732"/>
                    </a:cubicBezTo>
                    <a:cubicBezTo>
                      <a:pt x="1411" y="1740"/>
                      <a:pt x="1438" y="1727"/>
                      <a:pt x="1446" y="1703"/>
                    </a:cubicBezTo>
                    <a:cubicBezTo>
                      <a:pt x="1454" y="1678"/>
                      <a:pt x="1441" y="1651"/>
                      <a:pt x="1416" y="1643"/>
                    </a:cubicBezTo>
                    <a:close/>
                    <a:moveTo>
                      <a:pt x="1299" y="1873"/>
                    </a:moveTo>
                    <a:cubicBezTo>
                      <a:pt x="1269" y="1862"/>
                      <a:pt x="1224" y="1836"/>
                      <a:pt x="1178" y="1808"/>
                    </a:cubicBezTo>
                    <a:cubicBezTo>
                      <a:pt x="1170" y="1839"/>
                      <a:pt x="1157" y="1868"/>
                      <a:pt x="1138" y="1894"/>
                    </a:cubicBezTo>
                    <a:cubicBezTo>
                      <a:pt x="1187" y="1923"/>
                      <a:pt x="1231" y="1948"/>
                      <a:pt x="1267" y="1961"/>
                    </a:cubicBezTo>
                    <a:cubicBezTo>
                      <a:pt x="1291" y="1970"/>
                      <a:pt x="1318" y="1957"/>
                      <a:pt x="1327" y="1933"/>
                    </a:cubicBezTo>
                    <a:cubicBezTo>
                      <a:pt x="1336" y="1909"/>
                      <a:pt x="1323" y="1882"/>
                      <a:pt x="1299" y="1873"/>
                    </a:cubicBezTo>
                    <a:close/>
                    <a:moveTo>
                      <a:pt x="706" y="1761"/>
                    </a:moveTo>
                    <a:cubicBezTo>
                      <a:pt x="648" y="1800"/>
                      <a:pt x="578" y="1850"/>
                      <a:pt x="493" y="1912"/>
                    </a:cubicBezTo>
                    <a:cubicBezTo>
                      <a:pt x="468" y="1930"/>
                      <a:pt x="446" y="1946"/>
                      <a:pt x="431" y="1957"/>
                    </a:cubicBezTo>
                    <a:cubicBezTo>
                      <a:pt x="410" y="1972"/>
                      <a:pt x="405" y="2001"/>
                      <a:pt x="420" y="2022"/>
                    </a:cubicBezTo>
                    <a:cubicBezTo>
                      <a:pt x="429" y="2035"/>
                      <a:pt x="444" y="2042"/>
                      <a:pt x="458" y="2042"/>
                    </a:cubicBezTo>
                    <a:cubicBezTo>
                      <a:pt x="468" y="2042"/>
                      <a:pt x="477" y="2039"/>
                      <a:pt x="485" y="2033"/>
                    </a:cubicBezTo>
                    <a:cubicBezTo>
                      <a:pt x="501" y="2022"/>
                      <a:pt x="523" y="2006"/>
                      <a:pt x="548" y="1988"/>
                    </a:cubicBezTo>
                    <a:cubicBezTo>
                      <a:pt x="588" y="1959"/>
                      <a:pt x="661" y="1906"/>
                      <a:pt x="730" y="1858"/>
                    </a:cubicBezTo>
                    <a:cubicBezTo>
                      <a:pt x="715" y="1829"/>
                      <a:pt x="707" y="1796"/>
                      <a:pt x="706" y="1761"/>
                    </a:cubicBezTo>
                    <a:close/>
                    <a:moveTo>
                      <a:pt x="1140" y="2106"/>
                    </a:moveTo>
                    <a:cubicBezTo>
                      <a:pt x="1114" y="2089"/>
                      <a:pt x="1090" y="2072"/>
                      <a:pt x="1066" y="2055"/>
                    </a:cubicBezTo>
                    <a:cubicBezTo>
                      <a:pt x="1032" y="2031"/>
                      <a:pt x="1001" y="2008"/>
                      <a:pt x="970" y="1992"/>
                    </a:cubicBezTo>
                    <a:cubicBezTo>
                      <a:pt x="961" y="1992"/>
                      <a:pt x="953" y="1993"/>
                      <a:pt x="945" y="1993"/>
                    </a:cubicBezTo>
                    <a:cubicBezTo>
                      <a:pt x="907" y="1993"/>
                      <a:pt x="871" y="1984"/>
                      <a:pt x="839" y="1968"/>
                    </a:cubicBezTo>
                    <a:cubicBezTo>
                      <a:pt x="757" y="1991"/>
                      <a:pt x="636" y="2112"/>
                      <a:pt x="612" y="2137"/>
                    </a:cubicBezTo>
                    <a:cubicBezTo>
                      <a:pt x="594" y="2156"/>
                      <a:pt x="594" y="2185"/>
                      <a:pt x="613" y="2203"/>
                    </a:cubicBezTo>
                    <a:cubicBezTo>
                      <a:pt x="622" y="2212"/>
                      <a:pt x="634" y="2217"/>
                      <a:pt x="645" y="2217"/>
                    </a:cubicBezTo>
                    <a:cubicBezTo>
                      <a:pt x="658" y="2217"/>
                      <a:pt x="670" y="2212"/>
                      <a:pt x="679" y="2202"/>
                    </a:cubicBezTo>
                    <a:cubicBezTo>
                      <a:pt x="742" y="2137"/>
                      <a:pt x="831" y="2064"/>
                      <a:pt x="866" y="2058"/>
                    </a:cubicBezTo>
                    <a:cubicBezTo>
                      <a:pt x="900" y="2052"/>
                      <a:pt x="952" y="2089"/>
                      <a:pt x="1012" y="2131"/>
                    </a:cubicBezTo>
                    <a:cubicBezTo>
                      <a:pt x="1035" y="2148"/>
                      <a:pt x="1061" y="2167"/>
                      <a:pt x="1089" y="2185"/>
                    </a:cubicBezTo>
                    <a:cubicBezTo>
                      <a:pt x="1111" y="2199"/>
                      <a:pt x="1140" y="2193"/>
                      <a:pt x="1154" y="2171"/>
                    </a:cubicBezTo>
                    <a:cubicBezTo>
                      <a:pt x="1168" y="2149"/>
                      <a:pt x="1162" y="2120"/>
                      <a:pt x="1140" y="2106"/>
                    </a:cubicBezTo>
                    <a:close/>
                    <a:moveTo>
                      <a:pt x="1553" y="1138"/>
                    </a:moveTo>
                    <a:cubicBezTo>
                      <a:pt x="1514" y="1121"/>
                      <a:pt x="1473" y="1104"/>
                      <a:pt x="1440" y="1077"/>
                    </a:cubicBezTo>
                    <a:cubicBezTo>
                      <a:pt x="1404" y="1046"/>
                      <a:pt x="1387" y="1007"/>
                      <a:pt x="1379" y="961"/>
                    </a:cubicBezTo>
                    <a:cubicBezTo>
                      <a:pt x="1370" y="902"/>
                      <a:pt x="1279" y="927"/>
                      <a:pt x="1289" y="986"/>
                    </a:cubicBezTo>
                    <a:cubicBezTo>
                      <a:pt x="1309" y="1108"/>
                      <a:pt x="1399" y="1174"/>
                      <a:pt x="1506" y="1219"/>
                    </a:cubicBezTo>
                    <a:cubicBezTo>
                      <a:pt x="1529" y="1229"/>
                      <a:pt x="1556" y="1226"/>
                      <a:pt x="1570" y="1202"/>
                    </a:cubicBezTo>
                    <a:cubicBezTo>
                      <a:pt x="1581" y="1182"/>
                      <a:pt x="1577" y="1148"/>
                      <a:pt x="1553" y="1138"/>
                    </a:cubicBezTo>
                    <a:close/>
                    <a:moveTo>
                      <a:pt x="1462" y="1383"/>
                    </a:moveTo>
                    <a:cubicBezTo>
                      <a:pt x="1427" y="1372"/>
                      <a:pt x="1400" y="1358"/>
                      <a:pt x="1363" y="1336"/>
                    </a:cubicBezTo>
                    <a:cubicBezTo>
                      <a:pt x="1294" y="1296"/>
                      <a:pt x="1232" y="1237"/>
                      <a:pt x="1202" y="1163"/>
                    </a:cubicBezTo>
                    <a:cubicBezTo>
                      <a:pt x="1192" y="1139"/>
                      <a:pt x="1171" y="1122"/>
                      <a:pt x="1144" y="1130"/>
                    </a:cubicBezTo>
                    <a:cubicBezTo>
                      <a:pt x="1122" y="1136"/>
                      <a:pt x="1102" y="1164"/>
                      <a:pt x="1111" y="1187"/>
                    </a:cubicBezTo>
                    <a:cubicBezTo>
                      <a:pt x="1167" y="1325"/>
                      <a:pt x="1296" y="1430"/>
                      <a:pt x="1437" y="1473"/>
                    </a:cubicBezTo>
                    <a:cubicBezTo>
                      <a:pt x="1495" y="1491"/>
                      <a:pt x="1520" y="1400"/>
                      <a:pt x="1462" y="1383"/>
                    </a:cubicBezTo>
                    <a:close/>
                    <a:moveTo>
                      <a:pt x="382" y="1042"/>
                    </a:moveTo>
                    <a:cubicBezTo>
                      <a:pt x="382" y="937"/>
                      <a:pt x="296" y="851"/>
                      <a:pt x="191" y="851"/>
                    </a:cubicBezTo>
                    <a:cubicBezTo>
                      <a:pt x="85" y="851"/>
                      <a:pt x="0" y="937"/>
                      <a:pt x="0" y="1042"/>
                    </a:cubicBezTo>
                    <a:cubicBezTo>
                      <a:pt x="0" y="1148"/>
                      <a:pt x="85" y="1233"/>
                      <a:pt x="191" y="1233"/>
                    </a:cubicBezTo>
                    <a:cubicBezTo>
                      <a:pt x="296" y="1233"/>
                      <a:pt x="382" y="1148"/>
                      <a:pt x="382" y="1042"/>
                    </a:cubicBezTo>
                    <a:close/>
                    <a:moveTo>
                      <a:pt x="1006" y="910"/>
                    </a:moveTo>
                    <a:cubicBezTo>
                      <a:pt x="1112" y="910"/>
                      <a:pt x="1197" y="824"/>
                      <a:pt x="1197" y="719"/>
                    </a:cubicBezTo>
                    <a:cubicBezTo>
                      <a:pt x="1197" y="613"/>
                      <a:pt x="1112" y="528"/>
                      <a:pt x="1006" y="528"/>
                    </a:cubicBezTo>
                    <a:cubicBezTo>
                      <a:pt x="901" y="528"/>
                      <a:pt x="815" y="613"/>
                      <a:pt x="815" y="719"/>
                    </a:cubicBezTo>
                    <a:cubicBezTo>
                      <a:pt x="815" y="824"/>
                      <a:pt x="901" y="910"/>
                      <a:pt x="1006" y="910"/>
                    </a:cubicBezTo>
                    <a:close/>
                    <a:moveTo>
                      <a:pt x="1139" y="1752"/>
                    </a:moveTo>
                    <a:cubicBezTo>
                      <a:pt x="1139" y="1647"/>
                      <a:pt x="1054" y="1561"/>
                      <a:pt x="948" y="1561"/>
                    </a:cubicBezTo>
                    <a:cubicBezTo>
                      <a:pt x="843" y="1561"/>
                      <a:pt x="757" y="1647"/>
                      <a:pt x="757" y="1752"/>
                    </a:cubicBezTo>
                    <a:cubicBezTo>
                      <a:pt x="757" y="1858"/>
                      <a:pt x="843" y="1943"/>
                      <a:pt x="948" y="1943"/>
                    </a:cubicBezTo>
                    <a:cubicBezTo>
                      <a:pt x="1054" y="1943"/>
                      <a:pt x="1139" y="1858"/>
                      <a:pt x="1139" y="175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1" name="Rectangle 140"/>
            <p:cNvSpPr/>
            <p:nvPr/>
          </p:nvSpPr>
          <p:spPr bwMode="auto">
            <a:xfrm>
              <a:off x="274638" y="1229955"/>
              <a:ext cx="970763" cy="195808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gradFill>
                    <a:gsLst>
                      <a:gs pos="0">
                        <a:srgbClr val="FFFFFF"/>
                      </a:gs>
                      <a:gs pos="100000">
                        <a:srgbClr val="FFFFFF"/>
                      </a:gs>
                    </a:gsLst>
                    <a:lin ang="5400000" scaled="0"/>
                  </a:gradFill>
                  <a:ea typeface="Segoe UI" pitchFamily="34" charset="0"/>
                  <a:cs typeface="Segoe UI" pitchFamily="34" charset="0"/>
                </a:rPr>
                <a:t>Computer room</a:t>
              </a:r>
            </a:p>
          </p:txBody>
        </p:sp>
      </p:grpSp>
      <p:grpSp>
        <p:nvGrpSpPr>
          <p:cNvPr id="154" name="Group 153"/>
          <p:cNvGrpSpPr/>
          <p:nvPr/>
        </p:nvGrpSpPr>
        <p:grpSpPr>
          <a:xfrm>
            <a:off x="3341960" y="1394165"/>
            <a:ext cx="2953511" cy="1958087"/>
            <a:chOff x="3341960" y="1232023"/>
            <a:chExt cx="2953511" cy="1958087"/>
          </a:xfrm>
        </p:grpSpPr>
        <p:sp>
          <p:nvSpPr>
            <p:cNvPr id="146" name="Rectangle 145"/>
            <p:cNvSpPr/>
            <p:nvPr/>
          </p:nvSpPr>
          <p:spPr bwMode="auto">
            <a:xfrm>
              <a:off x="3341960" y="1232023"/>
              <a:ext cx="970763" cy="195808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2880" tIns="146304" rIns="182880" bIns="146304"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buSzPct val="90000"/>
                <a:defRPr/>
              </a:pPr>
              <a:r>
                <a:rPr lang="en-US" sz="2000" dirty="0">
                  <a:gradFill>
                    <a:gsLst>
                      <a:gs pos="0">
                        <a:srgbClr val="FFFFFF"/>
                      </a:gs>
                      <a:gs pos="100000">
                        <a:srgbClr val="FFFFFF"/>
                      </a:gs>
                    </a:gsLst>
                    <a:lin ang="5400000" scaled="0"/>
                  </a:gradFill>
                  <a:ea typeface="Segoe UI" pitchFamily="34" charset="0"/>
                  <a:cs typeface="Segoe UI" pitchFamily="34" charset="0"/>
                </a:rPr>
                <a:t>Perimeter</a:t>
              </a:r>
            </a:p>
          </p:txBody>
        </p:sp>
        <p:grpSp>
          <p:nvGrpSpPr>
            <p:cNvPr id="153" name="Group 152"/>
            <p:cNvGrpSpPr/>
            <p:nvPr/>
          </p:nvGrpSpPr>
          <p:grpSpPr>
            <a:xfrm>
              <a:off x="4312722" y="1232023"/>
              <a:ext cx="1982749" cy="1958087"/>
              <a:chOff x="4312722" y="1232023"/>
              <a:chExt cx="1982749" cy="1958087"/>
            </a:xfrm>
          </p:grpSpPr>
          <p:sp>
            <p:nvSpPr>
              <p:cNvPr id="147" name="Rectangle 146"/>
              <p:cNvSpPr/>
              <p:nvPr/>
            </p:nvSpPr>
            <p:spPr bwMode="auto">
              <a:xfrm>
                <a:off x="4312722" y="1232023"/>
                <a:ext cx="1982749" cy="195808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2" name="Freeform 17"/>
              <p:cNvSpPr>
                <a:spLocks noEditPoints="1"/>
              </p:cNvSpPr>
              <p:nvPr/>
            </p:nvSpPr>
            <p:spPr bwMode="auto">
              <a:xfrm>
                <a:off x="4615301" y="1520817"/>
                <a:ext cx="1377591" cy="1380498"/>
              </a:xfrm>
              <a:custGeom>
                <a:avLst/>
                <a:gdLst>
                  <a:gd name="T0" fmla="*/ 2161 w 2198"/>
                  <a:gd name="T1" fmla="*/ 606 h 2203"/>
                  <a:gd name="T2" fmla="*/ 1587 w 2198"/>
                  <a:gd name="T3" fmla="*/ 31 h 2203"/>
                  <a:gd name="T4" fmla="*/ 1507 w 2198"/>
                  <a:gd name="T5" fmla="*/ 0 h 2203"/>
                  <a:gd name="T6" fmla="*/ 692 w 2198"/>
                  <a:gd name="T7" fmla="*/ 0 h 2203"/>
                  <a:gd name="T8" fmla="*/ 605 w 2198"/>
                  <a:gd name="T9" fmla="*/ 31 h 2203"/>
                  <a:gd name="T10" fmla="*/ 31 w 2198"/>
                  <a:gd name="T11" fmla="*/ 606 h 2203"/>
                  <a:gd name="T12" fmla="*/ 0 w 2198"/>
                  <a:gd name="T13" fmla="*/ 693 h 2203"/>
                  <a:gd name="T14" fmla="*/ 0 w 2198"/>
                  <a:gd name="T15" fmla="*/ 1503 h 2203"/>
                  <a:gd name="T16" fmla="*/ 31 w 2198"/>
                  <a:gd name="T17" fmla="*/ 1590 h 2203"/>
                  <a:gd name="T18" fmla="*/ 605 w 2198"/>
                  <a:gd name="T19" fmla="*/ 2166 h 2203"/>
                  <a:gd name="T20" fmla="*/ 692 w 2198"/>
                  <a:gd name="T21" fmla="*/ 2203 h 2203"/>
                  <a:gd name="T22" fmla="*/ 1507 w 2198"/>
                  <a:gd name="T23" fmla="*/ 2203 h 2203"/>
                  <a:gd name="T24" fmla="*/ 1587 w 2198"/>
                  <a:gd name="T25" fmla="*/ 2166 h 2203"/>
                  <a:gd name="T26" fmla="*/ 2161 w 2198"/>
                  <a:gd name="T27" fmla="*/ 1590 h 2203"/>
                  <a:gd name="T28" fmla="*/ 2198 w 2198"/>
                  <a:gd name="T29" fmla="*/ 1503 h 2203"/>
                  <a:gd name="T30" fmla="*/ 2198 w 2198"/>
                  <a:gd name="T31" fmla="*/ 693 h 2203"/>
                  <a:gd name="T32" fmla="*/ 2161 w 2198"/>
                  <a:gd name="T33" fmla="*/ 606 h 2203"/>
                  <a:gd name="T34" fmla="*/ 99 w 2198"/>
                  <a:gd name="T35" fmla="*/ 1064 h 2203"/>
                  <a:gd name="T36" fmla="*/ 99 w 2198"/>
                  <a:gd name="T37" fmla="*/ 687 h 2203"/>
                  <a:gd name="T38" fmla="*/ 686 w 2198"/>
                  <a:gd name="T39" fmla="*/ 99 h 2203"/>
                  <a:gd name="T40" fmla="*/ 1038 w 2198"/>
                  <a:gd name="T41" fmla="*/ 99 h 2203"/>
                  <a:gd name="T42" fmla="*/ 729 w 2198"/>
                  <a:gd name="T43" fmla="*/ 185 h 2203"/>
                  <a:gd name="T44" fmla="*/ 186 w 2198"/>
                  <a:gd name="T45" fmla="*/ 730 h 2203"/>
                  <a:gd name="T46" fmla="*/ 99 w 2198"/>
                  <a:gd name="T47" fmla="*/ 1064 h 2203"/>
                  <a:gd name="T48" fmla="*/ 99 w 2198"/>
                  <a:gd name="T49" fmla="*/ 1064 h 2203"/>
                  <a:gd name="T50" fmla="*/ 1451 w 2198"/>
                  <a:gd name="T51" fmla="*/ 1708 h 2203"/>
                  <a:gd name="T52" fmla="*/ 840 w 2198"/>
                  <a:gd name="T53" fmla="*/ 1714 h 2203"/>
                  <a:gd name="T54" fmla="*/ 371 w 2198"/>
                  <a:gd name="T55" fmla="*/ 1219 h 2203"/>
                  <a:gd name="T56" fmla="*/ 457 w 2198"/>
                  <a:gd name="T57" fmla="*/ 1132 h 2203"/>
                  <a:gd name="T58" fmla="*/ 716 w 2198"/>
                  <a:gd name="T59" fmla="*/ 1318 h 2203"/>
                  <a:gd name="T60" fmla="*/ 772 w 2198"/>
                  <a:gd name="T61" fmla="*/ 1237 h 2203"/>
                  <a:gd name="T62" fmla="*/ 784 w 2198"/>
                  <a:gd name="T63" fmla="*/ 1002 h 2203"/>
                  <a:gd name="T64" fmla="*/ 784 w 2198"/>
                  <a:gd name="T65" fmla="*/ 625 h 2203"/>
                  <a:gd name="T66" fmla="*/ 926 w 2198"/>
                  <a:gd name="T67" fmla="*/ 625 h 2203"/>
                  <a:gd name="T68" fmla="*/ 926 w 2198"/>
                  <a:gd name="T69" fmla="*/ 965 h 2203"/>
                  <a:gd name="T70" fmla="*/ 994 w 2198"/>
                  <a:gd name="T71" fmla="*/ 965 h 2203"/>
                  <a:gd name="T72" fmla="*/ 994 w 2198"/>
                  <a:gd name="T73" fmla="*/ 482 h 2203"/>
                  <a:gd name="T74" fmla="*/ 1142 w 2198"/>
                  <a:gd name="T75" fmla="*/ 482 h 2203"/>
                  <a:gd name="T76" fmla="*/ 1142 w 2198"/>
                  <a:gd name="T77" fmla="*/ 947 h 2203"/>
                  <a:gd name="T78" fmla="*/ 1210 w 2198"/>
                  <a:gd name="T79" fmla="*/ 947 h 2203"/>
                  <a:gd name="T80" fmla="*/ 1210 w 2198"/>
                  <a:gd name="T81" fmla="*/ 526 h 2203"/>
                  <a:gd name="T82" fmla="*/ 1352 w 2198"/>
                  <a:gd name="T83" fmla="*/ 526 h 2203"/>
                  <a:gd name="T84" fmla="*/ 1352 w 2198"/>
                  <a:gd name="T85" fmla="*/ 990 h 2203"/>
                  <a:gd name="T86" fmla="*/ 1420 w 2198"/>
                  <a:gd name="T87" fmla="*/ 990 h 2203"/>
                  <a:gd name="T88" fmla="*/ 1420 w 2198"/>
                  <a:gd name="T89" fmla="*/ 668 h 2203"/>
                  <a:gd name="T90" fmla="*/ 1550 w 2198"/>
                  <a:gd name="T91" fmla="*/ 668 h 2203"/>
                  <a:gd name="T92" fmla="*/ 1550 w 2198"/>
                  <a:gd name="T93" fmla="*/ 990 h 2203"/>
                  <a:gd name="T94" fmla="*/ 1451 w 2198"/>
                  <a:gd name="T95" fmla="*/ 1708 h 2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8" h="2203">
                    <a:moveTo>
                      <a:pt x="2161" y="606"/>
                    </a:moveTo>
                    <a:cubicBezTo>
                      <a:pt x="1587" y="31"/>
                      <a:pt x="1587" y="31"/>
                      <a:pt x="1587" y="31"/>
                    </a:cubicBezTo>
                    <a:cubicBezTo>
                      <a:pt x="1568" y="12"/>
                      <a:pt x="1531" y="0"/>
                      <a:pt x="1507" y="0"/>
                    </a:cubicBezTo>
                    <a:cubicBezTo>
                      <a:pt x="692" y="0"/>
                      <a:pt x="692" y="0"/>
                      <a:pt x="692" y="0"/>
                    </a:cubicBezTo>
                    <a:cubicBezTo>
                      <a:pt x="667" y="0"/>
                      <a:pt x="630" y="12"/>
                      <a:pt x="605" y="31"/>
                    </a:cubicBezTo>
                    <a:cubicBezTo>
                      <a:pt x="31" y="606"/>
                      <a:pt x="31" y="606"/>
                      <a:pt x="31" y="606"/>
                    </a:cubicBezTo>
                    <a:cubicBezTo>
                      <a:pt x="13" y="625"/>
                      <a:pt x="0" y="668"/>
                      <a:pt x="0" y="693"/>
                    </a:cubicBezTo>
                    <a:cubicBezTo>
                      <a:pt x="0" y="1503"/>
                      <a:pt x="0" y="1503"/>
                      <a:pt x="0" y="1503"/>
                    </a:cubicBezTo>
                    <a:cubicBezTo>
                      <a:pt x="0" y="1534"/>
                      <a:pt x="13" y="1572"/>
                      <a:pt x="31" y="1590"/>
                    </a:cubicBezTo>
                    <a:cubicBezTo>
                      <a:pt x="605" y="2166"/>
                      <a:pt x="605" y="2166"/>
                      <a:pt x="605" y="2166"/>
                    </a:cubicBezTo>
                    <a:cubicBezTo>
                      <a:pt x="630" y="2184"/>
                      <a:pt x="667" y="2203"/>
                      <a:pt x="692" y="2203"/>
                    </a:cubicBezTo>
                    <a:cubicBezTo>
                      <a:pt x="1507" y="2203"/>
                      <a:pt x="1507" y="2203"/>
                      <a:pt x="1507" y="2203"/>
                    </a:cubicBezTo>
                    <a:cubicBezTo>
                      <a:pt x="1531" y="2203"/>
                      <a:pt x="1568" y="2184"/>
                      <a:pt x="1587" y="2166"/>
                    </a:cubicBezTo>
                    <a:cubicBezTo>
                      <a:pt x="2161" y="1590"/>
                      <a:pt x="2161" y="1590"/>
                      <a:pt x="2161" y="1590"/>
                    </a:cubicBezTo>
                    <a:cubicBezTo>
                      <a:pt x="2180" y="1572"/>
                      <a:pt x="2198" y="1534"/>
                      <a:pt x="2198" y="1503"/>
                    </a:cubicBezTo>
                    <a:cubicBezTo>
                      <a:pt x="2198" y="693"/>
                      <a:pt x="2198" y="693"/>
                      <a:pt x="2198" y="693"/>
                    </a:cubicBezTo>
                    <a:cubicBezTo>
                      <a:pt x="2198" y="668"/>
                      <a:pt x="2180" y="625"/>
                      <a:pt x="2161" y="606"/>
                    </a:cubicBezTo>
                    <a:close/>
                    <a:moveTo>
                      <a:pt x="99" y="1064"/>
                    </a:moveTo>
                    <a:cubicBezTo>
                      <a:pt x="99" y="687"/>
                      <a:pt x="99" y="687"/>
                      <a:pt x="99" y="687"/>
                    </a:cubicBezTo>
                    <a:cubicBezTo>
                      <a:pt x="686" y="99"/>
                      <a:pt x="686" y="99"/>
                      <a:pt x="686" y="99"/>
                    </a:cubicBezTo>
                    <a:cubicBezTo>
                      <a:pt x="1038" y="99"/>
                      <a:pt x="1038" y="99"/>
                      <a:pt x="1038" y="99"/>
                    </a:cubicBezTo>
                    <a:cubicBezTo>
                      <a:pt x="729" y="185"/>
                      <a:pt x="729" y="185"/>
                      <a:pt x="729" y="185"/>
                    </a:cubicBezTo>
                    <a:cubicBezTo>
                      <a:pt x="186" y="730"/>
                      <a:pt x="186" y="730"/>
                      <a:pt x="186" y="730"/>
                    </a:cubicBezTo>
                    <a:cubicBezTo>
                      <a:pt x="99" y="1064"/>
                      <a:pt x="99" y="1064"/>
                      <a:pt x="99" y="1064"/>
                    </a:cubicBezTo>
                    <a:cubicBezTo>
                      <a:pt x="99" y="1064"/>
                      <a:pt x="99" y="1064"/>
                      <a:pt x="99" y="1064"/>
                    </a:cubicBezTo>
                    <a:close/>
                    <a:moveTo>
                      <a:pt x="1451" y="1708"/>
                    </a:moveTo>
                    <a:cubicBezTo>
                      <a:pt x="1303" y="1844"/>
                      <a:pt x="1050" y="1844"/>
                      <a:pt x="840" y="1714"/>
                    </a:cubicBezTo>
                    <a:cubicBezTo>
                      <a:pt x="587" y="1553"/>
                      <a:pt x="568" y="1349"/>
                      <a:pt x="371" y="1219"/>
                    </a:cubicBezTo>
                    <a:cubicBezTo>
                      <a:pt x="272" y="1151"/>
                      <a:pt x="377" y="1107"/>
                      <a:pt x="457" y="1132"/>
                    </a:cubicBezTo>
                    <a:cubicBezTo>
                      <a:pt x="587" y="1169"/>
                      <a:pt x="624" y="1275"/>
                      <a:pt x="716" y="1318"/>
                    </a:cubicBezTo>
                    <a:cubicBezTo>
                      <a:pt x="747" y="1330"/>
                      <a:pt x="760" y="1318"/>
                      <a:pt x="772" y="1237"/>
                    </a:cubicBezTo>
                    <a:cubicBezTo>
                      <a:pt x="784" y="1169"/>
                      <a:pt x="784" y="1089"/>
                      <a:pt x="784" y="1002"/>
                    </a:cubicBezTo>
                    <a:cubicBezTo>
                      <a:pt x="784" y="872"/>
                      <a:pt x="784" y="724"/>
                      <a:pt x="784" y="625"/>
                    </a:cubicBezTo>
                    <a:cubicBezTo>
                      <a:pt x="784" y="501"/>
                      <a:pt x="926" y="501"/>
                      <a:pt x="926" y="625"/>
                    </a:cubicBezTo>
                    <a:cubicBezTo>
                      <a:pt x="926" y="736"/>
                      <a:pt x="926" y="922"/>
                      <a:pt x="926" y="965"/>
                    </a:cubicBezTo>
                    <a:cubicBezTo>
                      <a:pt x="926" y="1008"/>
                      <a:pt x="994" y="1008"/>
                      <a:pt x="994" y="965"/>
                    </a:cubicBezTo>
                    <a:cubicBezTo>
                      <a:pt x="1000" y="916"/>
                      <a:pt x="994" y="532"/>
                      <a:pt x="994" y="482"/>
                    </a:cubicBezTo>
                    <a:cubicBezTo>
                      <a:pt x="994" y="359"/>
                      <a:pt x="1142" y="359"/>
                      <a:pt x="1142" y="482"/>
                    </a:cubicBezTo>
                    <a:cubicBezTo>
                      <a:pt x="1142" y="612"/>
                      <a:pt x="1142" y="841"/>
                      <a:pt x="1142" y="947"/>
                    </a:cubicBezTo>
                    <a:cubicBezTo>
                      <a:pt x="1142" y="978"/>
                      <a:pt x="1210" y="996"/>
                      <a:pt x="1210" y="947"/>
                    </a:cubicBezTo>
                    <a:cubicBezTo>
                      <a:pt x="1210" y="848"/>
                      <a:pt x="1210" y="600"/>
                      <a:pt x="1210" y="526"/>
                    </a:cubicBezTo>
                    <a:cubicBezTo>
                      <a:pt x="1210" y="402"/>
                      <a:pt x="1352" y="414"/>
                      <a:pt x="1352" y="526"/>
                    </a:cubicBezTo>
                    <a:cubicBezTo>
                      <a:pt x="1352" y="631"/>
                      <a:pt x="1352" y="903"/>
                      <a:pt x="1352" y="990"/>
                    </a:cubicBezTo>
                    <a:cubicBezTo>
                      <a:pt x="1352" y="1021"/>
                      <a:pt x="1420" y="1021"/>
                      <a:pt x="1420" y="990"/>
                    </a:cubicBezTo>
                    <a:cubicBezTo>
                      <a:pt x="1420" y="916"/>
                      <a:pt x="1420" y="724"/>
                      <a:pt x="1420" y="668"/>
                    </a:cubicBezTo>
                    <a:cubicBezTo>
                      <a:pt x="1420" y="563"/>
                      <a:pt x="1550" y="563"/>
                      <a:pt x="1550" y="668"/>
                    </a:cubicBezTo>
                    <a:cubicBezTo>
                      <a:pt x="1550" y="736"/>
                      <a:pt x="1550" y="835"/>
                      <a:pt x="1550" y="990"/>
                    </a:cubicBezTo>
                    <a:cubicBezTo>
                      <a:pt x="1550" y="1114"/>
                      <a:pt x="1636" y="1541"/>
                      <a:pt x="1451" y="170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93298942"/>
      </p:ext>
    </p:extLst>
  </p:cSld>
  <p:clrMapOvr>
    <a:masterClrMapping/>
  </p:clrMapOvr>
  <p:transition>
    <p:fade/>
  </p:transition>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Storage Spaces reliability</a:t>
            </a:r>
          </a:p>
        </p:txBody>
      </p:sp>
      <p:sp>
        <p:nvSpPr>
          <p:cNvPr id="5" name="Text Placeholder 4"/>
          <p:cNvSpPr>
            <a:spLocks noGrp="1"/>
          </p:cNvSpPr>
          <p:nvPr>
            <p:ph type="body" sz="quarter" idx="10"/>
          </p:nvPr>
        </p:nvSpPr>
        <p:spPr>
          <a:xfrm>
            <a:off x="274638" y="1550980"/>
            <a:ext cx="5929566" cy="5078313"/>
          </a:xfrm>
        </p:spPr>
        <p:txBody>
          <a:bodyPr/>
          <a:lstStyle/>
          <a:p>
            <a:pPr lvl="1">
              <a:spcBef>
                <a:spcPts val="1800"/>
              </a:spcBef>
              <a:buClr>
                <a:srgbClr val="EFEFEF"/>
              </a:buClr>
            </a:pPr>
            <a:r>
              <a:rPr lang="en-US" sz="2800" dirty="0">
                <a:gradFill>
                  <a:gsLst>
                    <a:gs pos="5941">
                      <a:schemeClr val="accent2"/>
                    </a:gs>
                    <a:gs pos="17699">
                      <a:schemeClr val="accent2"/>
                    </a:gs>
                  </a:gsLst>
                  <a:lin ang="5400000" scaled="0"/>
                </a:gradFill>
                <a:latin typeface="+mj-lt"/>
                <a:cs typeface="Segoe UI" pitchFamily="34" charset="0"/>
              </a:rPr>
              <a:t>Mirror resiliency</a:t>
            </a:r>
          </a:p>
          <a:p>
            <a:pPr lvl="1" defTabSz="462294">
              <a:buClr>
                <a:srgbClr val="EFEFEF"/>
              </a:buClr>
            </a:pPr>
            <a:r>
              <a:rPr lang="en-US" sz="1600" dirty="0">
                <a:gradFill>
                  <a:gsLst>
                    <a:gs pos="2917">
                      <a:srgbClr val="505050"/>
                    </a:gs>
                    <a:gs pos="100000">
                      <a:srgbClr val="505050"/>
                    </a:gs>
                  </a:gsLst>
                  <a:lin ang="5400000" scaled="0"/>
                </a:gradFill>
              </a:rPr>
              <a:t>2-copy mirror, tolerates one drive failure</a:t>
            </a:r>
          </a:p>
          <a:p>
            <a:pPr lvl="1" defTabSz="462294">
              <a:buClr>
                <a:srgbClr val="EFEFEF"/>
              </a:buClr>
            </a:pPr>
            <a:r>
              <a:rPr lang="en-US" sz="1600" dirty="0">
                <a:gradFill>
                  <a:gsLst>
                    <a:gs pos="2917">
                      <a:srgbClr val="505050"/>
                    </a:gs>
                    <a:gs pos="100000">
                      <a:srgbClr val="505050"/>
                    </a:gs>
                  </a:gsLst>
                  <a:lin ang="5400000" scaled="0"/>
                </a:gradFill>
              </a:rPr>
              <a:t>3-copy mirror, tolerates two drive failures</a:t>
            </a:r>
          </a:p>
          <a:p>
            <a:pPr lvl="1" defTabSz="462294">
              <a:buClr>
                <a:srgbClr val="EFEFEF"/>
              </a:buClr>
            </a:pPr>
            <a:r>
              <a:rPr lang="en-US" sz="1600" dirty="0">
                <a:gradFill>
                  <a:gsLst>
                    <a:gs pos="2917">
                      <a:srgbClr val="505050"/>
                    </a:gs>
                    <a:gs pos="100000">
                      <a:srgbClr val="505050"/>
                    </a:gs>
                  </a:gsLst>
                  <a:lin ang="5400000" scaled="0"/>
                </a:gradFill>
              </a:rPr>
              <a:t>Suitable for random I/O</a:t>
            </a:r>
          </a:p>
          <a:p>
            <a:pPr lvl="1">
              <a:spcBef>
                <a:spcPts val="900"/>
              </a:spcBef>
              <a:buClr>
                <a:srgbClr val="EFEFEF"/>
              </a:buClr>
            </a:pPr>
            <a:r>
              <a:rPr lang="en-US" sz="2800" dirty="0">
                <a:gradFill>
                  <a:gsLst>
                    <a:gs pos="5941">
                      <a:schemeClr val="accent2"/>
                    </a:gs>
                    <a:gs pos="17699">
                      <a:schemeClr val="accent2"/>
                    </a:gs>
                  </a:gsLst>
                  <a:lin ang="5400000" scaled="0"/>
                </a:gradFill>
                <a:latin typeface="+mj-lt"/>
                <a:cs typeface="Segoe UI" pitchFamily="34" charset="0"/>
              </a:rPr>
              <a:t>Parity resiliency</a:t>
            </a:r>
          </a:p>
          <a:p>
            <a:pPr lvl="1" defTabSz="462294">
              <a:buClr>
                <a:srgbClr val="EFEFEF"/>
              </a:buClr>
            </a:pPr>
            <a:r>
              <a:rPr lang="en-US" sz="1600" dirty="0">
                <a:gradFill>
                  <a:gsLst>
                    <a:gs pos="2917">
                      <a:srgbClr val="505050"/>
                    </a:gs>
                    <a:gs pos="100000">
                      <a:srgbClr val="505050"/>
                    </a:gs>
                  </a:gsLst>
                  <a:lin ang="5400000" scaled="0"/>
                </a:gradFill>
              </a:rPr>
              <a:t>Lower cost storage using LRC encoding</a:t>
            </a:r>
          </a:p>
          <a:p>
            <a:pPr lvl="1" defTabSz="462294">
              <a:buClr>
                <a:srgbClr val="EFEFEF"/>
              </a:buClr>
            </a:pPr>
            <a:r>
              <a:rPr lang="en-US" sz="1600" dirty="0">
                <a:gradFill>
                  <a:gsLst>
                    <a:gs pos="2917">
                      <a:srgbClr val="505050"/>
                    </a:gs>
                    <a:gs pos="100000">
                      <a:srgbClr val="505050"/>
                    </a:gs>
                  </a:gsLst>
                  <a:lin ang="5400000" scaled="0"/>
                </a:gradFill>
              </a:rPr>
              <a:t>Tolerates up to 2 drives failures</a:t>
            </a:r>
          </a:p>
          <a:p>
            <a:pPr lvl="1" defTabSz="462294">
              <a:buClr>
                <a:srgbClr val="EFEFEF"/>
              </a:buClr>
            </a:pPr>
            <a:r>
              <a:rPr lang="en-US" sz="1600" dirty="0">
                <a:gradFill>
                  <a:gsLst>
                    <a:gs pos="2917">
                      <a:srgbClr val="505050"/>
                    </a:gs>
                    <a:gs pos="100000">
                      <a:srgbClr val="505050"/>
                    </a:gs>
                  </a:gsLst>
                  <a:lin ang="5400000" scaled="0"/>
                </a:gradFill>
              </a:rPr>
              <a:t>Suitable for large sequential I/O</a:t>
            </a:r>
          </a:p>
          <a:p>
            <a:pPr lvl="1">
              <a:spcBef>
                <a:spcPts val="900"/>
              </a:spcBef>
              <a:buClr>
                <a:srgbClr val="EFEFEF"/>
              </a:buClr>
            </a:pPr>
            <a:r>
              <a:rPr lang="en-US" sz="2800" dirty="0">
                <a:gradFill>
                  <a:gsLst>
                    <a:gs pos="5941">
                      <a:schemeClr val="accent2"/>
                    </a:gs>
                    <a:gs pos="17699">
                      <a:schemeClr val="accent2"/>
                    </a:gs>
                  </a:gsLst>
                  <a:lin ang="5400000" scaled="0"/>
                </a:gradFill>
                <a:latin typeface="+mj-lt"/>
                <a:cs typeface="Segoe UI" pitchFamily="34" charset="0"/>
              </a:rPr>
              <a:t>Enclosure awareness</a:t>
            </a:r>
          </a:p>
          <a:p>
            <a:pPr lvl="1" defTabSz="462294">
              <a:buClr>
                <a:srgbClr val="EFEFEF"/>
              </a:buClr>
            </a:pPr>
            <a:r>
              <a:rPr lang="en-US" sz="1600" dirty="0">
                <a:gradFill>
                  <a:gsLst>
                    <a:gs pos="2917">
                      <a:srgbClr val="505050"/>
                    </a:gs>
                    <a:gs pos="100000">
                      <a:srgbClr val="505050"/>
                    </a:gs>
                  </a:gsLst>
                  <a:lin ang="5400000" scaled="0"/>
                </a:gradFill>
              </a:rPr>
              <a:t>Tolerance for entire drive enclosure failure</a:t>
            </a:r>
          </a:p>
          <a:p>
            <a:pPr lvl="1">
              <a:spcBef>
                <a:spcPts val="900"/>
              </a:spcBef>
              <a:buClr>
                <a:srgbClr val="EFEFEF"/>
              </a:buClr>
            </a:pPr>
            <a:r>
              <a:rPr lang="en-US" sz="2800" dirty="0">
                <a:gradFill>
                  <a:gsLst>
                    <a:gs pos="5941">
                      <a:schemeClr val="accent2"/>
                    </a:gs>
                    <a:gs pos="17699">
                      <a:schemeClr val="accent2"/>
                    </a:gs>
                  </a:gsLst>
                  <a:lin ang="5400000" scaled="0"/>
                </a:gradFill>
                <a:latin typeface="+mj-lt"/>
                <a:cs typeface="Segoe UI" pitchFamily="34" charset="0"/>
              </a:rPr>
              <a:t>Parallel rebuild</a:t>
            </a:r>
          </a:p>
          <a:p>
            <a:pPr lvl="1" defTabSz="462294">
              <a:buClr>
                <a:srgbClr val="EFEFEF"/>
              </a:buClr>
            </a:pPr>
            <a:r>
              <a:rPr lang="en-US" sz="1600" dirty="0">
                <a:gradFill>
                  <a:gsLst>
                    <a:gs pos="2917">
                      <a:srgbClr val="505050"/>
                    </a:gs>
                    <a:gs pos="100000">
                      <a:srgbClr val="505050"/>
                    </a:gs>
                  </a:gsLst>
                  <a:lin ang="5400000" scaled="0"/>
                </a:gradFill>
              </a:rPr>
              <a:t>Pseudo-random distribution weighted to favor less used disks</a:t>
            </a:r>
          </a:p>
          <a:p>
            <a:pPr lvl="1" defTabSz="462294">
              <a:buClr>
                <a:srgbClr val="EFEFEF"/>
              </a:buClr>
            </a:pPr>
            <a:r>
              <a:rPr lang="en-US" sz="1600" dirty="0">
                <a:gradFill>
                  <a:gsLst>
                    <a:gs pos="2917">
                      <a:srgbClr val="505050"/>
                    </a:gs>
                    <a:gs pos="100000">
                      <a:srgbClr val="505050"/>
                    </a:gs>
                  </a:gsLst>
                  <a:lin ang="5400000" scaled="0"/>
                </a:gradFill>
              </a:rPr>
              <a:t>Reconstructed space is spread widely and rebuilt in parallel</a:t>
            </a:r>
          </a:p>
        </p:txBody>
      </p:sp>
      <p:grpSp>
        <p:nvGrpSpPr>
          <p:cNvPr id="80" name="Group 79"/>
          <p:cNvGrpSpPr/>
          <p:nvPr/>
        </p:nvGrpSpPr>
        <p:grpSpPr>
          <a:xfrm>
            <a:off x="5654589" y="1550980"/>
            <a:ext cx="6326274" cy="4224972"/>
            <a:chOff x="5654589" y="1550980"/>
            <a:chExt cx="6326274" cy="4224972"/>
          </a:xfrm>
        </p:grpSpPr>
        <p:sp>
          <p:nvSpPr>
            <p:cNvPr id="53" name="Rectangle 52"/>
            <p:cNvSpPr/>
            <p:nvPr/>
          </p:nvSpPr>
          <p:spPr>
            <a:xfrm>
              <a:off x="5654589" y="4678829"/>
              <a:ext cx="730041" cy="424732"/>
            </a:xfrm>
            <a:prstGeom prst="rect">
              <a:avLst/>
            </a:prstGeom>
          </p:spPr>
          <p:txBody>
            <a:bodyPr wrap="square">
              <a:spAutoFit/>
            </a:bodyPr>
            <a:lstStyle/>
            <a:p>
              <a:pPr marL="0" marR="0" lvl="0" indent="0" algn="r" defTabSz="914400" eaLnBrk="1" fontAlgn="auto" latinLnBrk="0" hangingPunct="1">
                <a:lnSpc>
                  <a:spcPct val="90000"/>
                </a:lnSpc>
                <a:spcBef>
                  <a:spcPts val="734"/>
                </a:spcBef>
                <a:spcAft>
                  <a:spcPts val="0"/>
                </a:spcAft>
                <a:buClrTx/>
                <a:buSzTx/>
                <a:buFontTx/>
                <a:buNone/>
                <a:tabLst/>
                <a:defRPr/>
              </a:pPr>
              <a:r>
                <a:rPr kumimoji="0" lang="en-US" sz="1200" b="0" i="1" u="none" strike="noStrike" kern="0" cap="none" spc="0" normalizeH="0" baseline="0" noProof="0" dirty="0">
                  <a:ln>
                    <a:noFill/>
                  </a:ln>
                  <a:gradFill>
                    <a:gsLst>
                      <a:gs pos="9434">
                        <a:schemeClr val="accent2"/>
                      </a:gs>
                      <a:gs pos="26000">
                        <a:schemeClr val="accent2"/>
                      </a:gs>
                    </a:gsLst>
                    <a:lin ang="5400000" scaled="0"/>
                  </a:gradFill>
                  <a:effectLst/>
                  <a:uLnTx/>
                  <a:uFillTx/>
                </a:rPr>
                <a:t>Drive </a:t>
              </a:r>
              <a:br>
                <a:rPr kumimoji="0" lang="en-US" sz="1200" b="0" i="1" u="none" strike="noStrike" kern="0" cap="none" spc="0" normalizeH="0" baseline="0" noProof="0" dirty="0">
                  <a:ln>
                    <a:noFill/>
                  </a:ln>
                  <a:gradFill>
                    <a:gsLst>
                      <a:gs pos="9434">
                        <a:schemeClr val="accent2"/>
                      </a:gs>
                      <a:gs pos="26000">
                        <a:schemeClr val="accent2"/>
                      </a:gs>
                    </a:gsLst>
                    <a:lin ang="5400000" scaled="0"/>
                  </a:gradFill>
                  <a:effectLst/>
                  <a:uLnTx/>
                  <a:uFillTx/>
                </a:rPr>
              </a:br>
              <a:r>
                <a:rPr kumimoji="0" lang="en-US" sz="1200" b="0" i="1" u="none" strike="noStrike" kern="0" cap="none" spc="0" normalizeH="0" baseline="0" noProof="0" dirty="0">
                  <a:ln>
                    <a:noFill/>
                  </a:ln>
                  <a:gradFill>
                    <a:gsLst>
                      <a:gs pos="9434">
                        <a:schemeClr val="accent2"/>
                      </a:gs>
                      <a:gs pos="26000">
                        <a:schemeClr val="accent2"/>
                      </a:gs>
                    </a:gsLst>
                    <a:lin ang="5400000" scaled="0"/>
                  </a:gradFill>
                  <a:effectLst/>
                  <a:uLnTx/>
                  <a:uFillTx/>
                </a:rPr>
                <a:t>Failure</a:t>
              </a:r>
            </a:p>
          </p:txBody>
        </p:sp>
        <p:grpSp>
          <p:nvGrpSpPr>
            <p:cNvPr id="79" name="Group 78"/>
            <p:cNvGrpSpPr/>
            <p:nvPr/>
          </p:nvGrpSpPr>
          <p:grpSpPr>
            <a:xfrm>
              <a:off x="6036946" y="1550980"/>
              <a:ext cx="5943917" cy="4224972"/>
              <a:chOff x="6036946" y="1550980"/>
              <a:chExt cx="5943917" cy="4224972"/>
            </a:xfrm>
          </p:grpSpPr>
          <p:sp>
            <p:nvSpPr>
              <p:cNvPr id="45" name="Rectangle 44"/>
              <p:cNvSpPr/>
              <p:nvPr/>
            </p:nvSpPr>
            <p:spPr bwMode="auto">
              <a:xfrm>
                <a:off x="6036946" y="1550980"/>
                <a:ext cx="5943917" cy="2488328"/>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61" name="Straight Arrow Connector 60"/>
              <p:cNvCxnSpPr/>
              <p:nvPr/>
            </p:nvCxnSpPr>
            <p:spPr>
              <a:xfrm rot="5400000" flipH="1" flipV="1">
                <a:off x="7294136" y="3688699"/>
                <a:ext cx="1033915" cy="600599"/>
              </a:xfrm>
              <a:prstGeom prst="bentConnector3">
                <a:avLst>
                  <a:gd name="adj1" fmla="val 26968"/>
                </a:avLst>
              </a:prstGeom>
              <a:ln w="60325" cap="sq">
                <a:solidFill>
                  <a:schemeClr val="accent4"/>
                </a:solidFill>
                <a:miter lim="800000"/>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63" name="Straight Arrow Connector 60"/>
              <p:cNvCxnSpPr/>
              <p:nvPr/>
            </p:nvCxnSpPr>
            <p:spPr>
              <a:xfrm rot="16200000" flipV="1">
                <a:off x="9028126" y="2928747"/>
                <a:ext cx="1033915" cy="2120502"/>
              </a:xfrm>
              <a:prstGeom prst="bentConnector3">
                <a:avLst>
                  <a:gd name="adj1" fmla="val 26967"/>
                </a:avLst>
              </a:prstGeom>
              <a:ln w="60325" cap="sq">
                <a:solidFill>
                  <a:schemeClr val="bg2"/>
                </a:solidFill>
                <a:miter lim="800000"/>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363666" y="2752411"/>
                <a:ext cx="964690" cy="738664"/>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Mirror space</a:t>
                </a:r>
              </a:p>
            </p:txBody>
          </p:sp>
          <p:sp>
            <p:nvSpPr>
              <p:cNvPr id="8" name="Rectangle 7"/>
              <p:cNvSpPr/>
              <p:nvPr/>
            </p:nvSpPr>
            <p:spPr>
              <a:xfrm>
                <a:off x="7805595" y="2752411"/>
                <a:ext cx="964690" cy="738664"/>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Mirror space</a:t>
                </a:r>
              </a:p>
            </p:txBody>
          </p:sp>
          <p:sp>
            <p:nvSpPr>
              <p:cNvPr id="9" name="Rectangle 8"/>
              <p:cNvSpPr/>
              <p:nvPr/>
            </p:nvSpPr>
            <p:spPr>
              <a:xfrm>
                <a:off x="9247524" y="2752411"/>
                <a:ext cx="964690" cy="738664"/>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Mirror space</a:t>
                </a:r>
              </a:p>
            </p:txBody>
          </p:sp>
          <p:sp>
            <p:nvSpPr>
              <p:cNvPr id="10" name="Rectangle 9"/>
              <p:cNvSpPr/>
              <p:nvPr/>
            </p:nvSpPr>
            <p:spPr>
              <a:xfrm>
                <a:off x="10689452" y="2752411"/>
                <a:ext cx="964690" cy="738664"/>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Parity space</a:t>
                </a:r>
              </a:p>
            </p:txBody>
          </p:sp>
          <p:grpSp>
            <p:nvGrpSpPr>
              <p:cNvPr id="12" name="Group 11"/>
              <p:cNvGrpSpPr/>
              <p:nvPr/>
            </p:nvGrpSpPr>
            <p:grpSpPr>
              <a:xfrm>
                <a:off x="6708872" y="4498731"/>
                <a:ext cx="1674326" cy="760156"/>
                <a:chOff x="1134235" y="3697357"/>
                <a:chExt cx="2195482" cy="996764"/>
              </a:xfrm>
              <a:solidFill>
                <a:schemeClr val="accent1"/>
              </a:solidFill>
            </p:grpSpPr>
            <p:sp>
              <p:nvSpPr>
                <p:cNvPr id="13" name="Freeform 5"/>
                <p:cNvSpPr>
                  <a:spLocks/>
                </p:cNvSpPr>
                <p:nvPr/>
              </p:nvSpPr>
              <p:spPr bwMode="auto">
                <a:xfrm>
                  <a:off x="1134235" y="3697357"/>
                  <a:ext cx="2195482" cy="408226"/>
                </a:xfrm>
                <a:custGeom>
                  <a:avLst/>
                  <a:gdLst>
                    <a:gd name="T0" fmla="*/ 5794 w 5799"/>
                    <a:gd name="T1" fmla="*/ 1048 h 1077"/>
                    <a:gd name="T2" fmla="*/ 5709 w 5799"/>
                    <a:gd name="T3" fmla="*/ 740 h 1077"/>
                    <a:gd name="T4" fmla="*/ 5557 w 5799"/>
                    <a:gd name="T5" fmla="*/ 204 h 1077"/>
                    <a:gd name="T6" fmla="*/ 5505 w 5799"/>
                    <a:gd name="T7" fmla="*/ 15 h 1077"/>
                    <a:gd name="T8" fmla="*/ 5495 w 5799"/>
                    <a:gd name="T9" fmla="*/ 5 h 1077"/>
                    <a:gd name="T10" fmla="*/ 5486 w 5799"/>
                    <a:gd name="T11" fmla="*/ 0 h 1077"/>
                    <a:gd name="T12" fmla="*/ 1165 w 5799"/>
                    <a:gd name="T13" fmla="*/ 0 h 1077"/>
                    <a:gd name="T14" fmla="*/ 871 w 5799"/>
                    <a:gd name="T15" fmla="*/ 0 h 1077"/>
                    <a:gd name="T16" fmla="*/ 365 w 5799"/>
                    <a:gd name="T17" fmla="*/ 0 h 1077"/>
                    <a:gd name="T18" fmla="*/ 313 w 5799"/>
                    <a:gd name="T19" fmla="*/ 0 h 1077"/>
                    <a:gd name="T20" fmla="*/ 294 w 5799"/>
                    <a:gd name="T21" fmla="*/ 15 h 1077"/>
                    <a:gd name="T22" fmla="*/ 208 w 5799"/>
                    <a:gd name="T23" fmla="*/ 323 h 1077"/>
                    <a:gd name="T24" fmla="*/ 57 w 5799"/>
                    <a:gd name="T25" fmla="*/ 859 h 1077"/>
                    <a:gd name="T26" fmla="*/ 5 w 5799"/>
                    <a:gd name="T27" fmla="*/ 1048 h 1077"/>
                    <a:gd name="T28" fmla="*/ 24 w 5799"/>
                    <a:gd name="T29" fmla="*/ 1077 h 1077"/>
                    <a:gd name="T30" fmla="*/ 379 w 5799"/>
                    <a:gd name="T31" fmla="*/ 1077 h 1077"/>
                    <a:gd name="T32" fmla="*/ 890 w 5799"/>
                    <a:gd name="T33" fmla="*/ 1077 h 1077"/>
                    <a:gd name="T34" fmla="*/ 1108 w 5799"/>
                    <a:gd name="T35" fmla="*/ 1077 h 1077"/>
                    <a:gd name="T36" fmla="*/ 5552 w 5799"/>
                    <a:gd name="T37" fmla="*/ 1077 h 1077"/>
                    <a:gd name="T38" fmla="*/ 5775 w 5799"/>
                    <a:gd name="T39" fmla="*/ 1077 h 1077"/>
                    <a:gd name="T40" fmla="*/ 5794 w 5799"/>
                    <a:gd name="T41" fmla="*/ 104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99" h="1077">
                      <a:moveTo>
                        <a:pt x="5794" y="1048"/>
                      </a:moveTo>
                      <a:cubicBezTo>
                        <a:pt x="5765" y="944"/>
                        <a:pt x="5737" y="845"/>
                        <a:pt x="5709" y="740"/>
                      </a:cubicBezTo>
                      <a:cubicBezTo>
                        <a:pt x="5656" y="560"/>
                        <a:pt x="5604" y="384"/>
                        <a:pt x="5557" y="204"/>
                      </a:cubicBezTo>
                      <a:cubicBezTo>
                        <a:pt x="5538" y="143"/>
                        <a:pt x="5519" y="81"/>
                        <a:pt x="5505" y="15"/>
                      </a:cubicBezTo>
                      <a:cubicBezTo>
                        <a:pt x="5500" y="10"/>
                        <a:pt x="5500" y="5"/>
                        <a:pt x="5495" y="5"/>
                      </a:cubicBezTo>
                      <a:cubicBezTo>
                        <a:pt x="5495" y="0"/>
                        <a:pt x="5491" y="0"/>
                        <a:pt x="5486" y="0"/>
                      </a:cubicBezTo>
                      <a:cubicBezTo>
                        <a:pt x="5344" y="0"/>
                        <a:pt x="1307" y="0"/>
                        <a:pt x="1165" y="0"/>
                      </a:cubicBezTo>
                      <a:cubicBezTo>
                        <a:pt x="1070" y="0"/>
                        <a:pt x="971" y="0"/>
                        <a:pt x="871" y="0"/>
                      </a:cubicBezTo>
                      <a:cubicBezTo>
                        <a:pt x="706" y="0"/>
                        <a:pt x="535" y="0"/>
                        <a:pt x="365" y="0"/>
                      </a:cubicBezTo>
                      <a:cubicBezTo>
                        <a:pt x="346" y="0"/>
                        <a:pt x="332" y="0"/>
                        <a:pt x="313" y="0"/>
                      </a:cubicBezTo>
                      <a:cubicBezTo>
                        <a:pt x="308" y="0"/>
                        <a:pt x="298" y="5"/>
                        <a:pt x="294" y="15"/>
                      </a:cubicBezTo>
                      <a:cubicBezTo>
                        <a:pt x="265" y="119"/>
                        <a:pt x="237" y="223"/>
                        <a:pt x="208" y="323"/>
                      </a:cubicBezTo>
                      <a:cubicBezTo>
                        <a:pt x="156" y="503"/>
                        <a:pt x="109" y="679"/>
                        <a:pt x="57" y="859"/>
                      </a:cubicBezTo>
                      <a:cubicBezTo>
                        <a:pt x="43" y="920"/>
                        <a:pt x="24" y="987"/>
                        <a:pt x="5" y="1048"/>
                      </a:cubicBezTo>
                      <a:cubicBezTo>
                        <a:pt x="0" y="1063"/>
                        <a:pt x="14" y="1077"/>
                        <a:pt x="24" y="1077"/>
                      </a:cubicBezTo>
                      <a:cubicBezTo>
                        <a:pt x="142" y="1077"/>
                        <a:pt x="260" y="1077"/>
                        <a:pt x="379" y="1077"/>
                      </a:cubicBezTo>
                      <a:cubicBezTo>
                        <a:pt x="549" y="1077"/>
                        <a:pt x="720" y="1077"/>
                        <a:pt x="890" y="1077"/>
                      </a:cubicBezTo>
                      <a:cubicBezTo>
                        <a:pt x="961" y="1077"/>
                        <a:pt x="1032" y="1077"/>
                        <a:pt x="1108" y="1077"/>
                      </a:cubicBezTo>
                      <a:cubicBezTo>
                        <a:pt x="1288" y="1077"/>
                        <a:pt x="5367" y="1077"/>
                        <a:pt x="5552" y="1077"/>
                      </a:cubicBezTo>
                      <a:cubicBezTo>
                        <a:pt x="5623" y="1077"/>
                        <a:pt x="5699" y="1077"/>
                        <a:pt x="5775" y="1077"/>
                      </a:cubicBezTo>
                      <a:cubicBezTo>
                        <a:pt x="5784" y="1077"/>
                        <a:pt x="5799" y="1063"/>
                        <a:pt x="5794" y="10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4" name="Freeform 6"/>
                <p:cNvSpPr>
                  <a:spLocks noEditPoints="1"/>
                </p:cNvSpPr>
                <p:nvPr/>
              </p:nvSpPr>
              <p:spPr bwMode="auto">
                <a:xfrm>
                  <a:off x="1134235" y="4124336"/>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5" name="Freeform 7"/>
                <p:cNvSpPr>
                  <a:spLocks noEditPoints="1"/>
                </p:cNvSpPr>
                <p:nvPr/>
              </p:nvSpPr>
              <p:spPr bwMode="auto">
                <a:xfrm>
                  <a:off x="1874236" y="4124336"/>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6" name="Freeform 8"/>
                <p:cNvSpPr>
                  <a:spLocks noEditPoints="1"/>
                </p:cNvSpPr>
                <p:nvPr/>
              </p:nvSpPr>
              <p:spPr bwMode="auto">
                <a:xfrm>
                  <a:off x="2609910" y="4124336"/>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7" name="Freeform 6"/>
                <p:cNvSpPr>
                  <a:spLocks noEditPoints="1"/>
                </p:cNvSpPr>
                <p:nvPr/>
              </p:nvSpPr>
              <p:spPr bwMode="auto">
                <a:xfrm>
                  <a:off x="1134235" y="4271471"/>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8" name="Freeform 7"/>
                <p:cNvSpPr>
                  <a:spLocks noEditPoints="1"/>
                </p:cNvSpPr>
                <p:nvPr/>
              </p:nvSpPr>
              <p:spPr bwMode="auto">
                <a:xfrm>
                  <a:off x="1874236" y="4271471"/>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9" name="Freeform 8"/>
                <p:cNvSpPr>
                  <a:spLocks noEditPoints="1"/>
                </p:cNvSpPr>
                <p:nvPr/>
              </p:nvSpPr>
              <p:spPr bwMode="auto">
                <a:xfrm>
                  <a:off x="2609910" y="4271471"/>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0" name="Freeform 6"/>
                <p:cNvSpPr>
                  <a:spLocks noEditPoints="1"/>
                </p:cNvSpPr>
                <p:nvPr/>
              </p:nvSpPr>
              <p:spPr bwMode="auto">
                <a:xfrm>
                  <a:off x="1134235" y="4418605"/>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1" name="Freeform 7"/>
                <p:cNvSpPr>
                  <a:spLocks noEditPoints="1"/>
                </p:cNvSpPr>
                <p:nvPr/>
              </p:nvSpPr>
              <p:spPr bwMode="auto">
                <a:xfrm>
                  <a:off x="1874236" y="4418605"/>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2" name="Freeform 8"/>
                <p:cNvSpPr>
                  <a:spLocks noEditPoints="1"/>
                </p:cNvSpPr>
                <p:nvPr/>
              </p:nvSpPr>
              <p:spPr bwMode="auto">
                <a:xfrm>
                  <a:off x="2609910" y="4418605"/>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3" name="Freeform 6"/>
                <p:cNvSpPr>
                  <a:spLocks noEditPoints="1"/>
                </p:cNvSpPr>
                <p:nvPr/>
              </p:nvSpPr>
              <p:spPr bwMode="auto">
                <a:xfrm>
                  <a:off x="1134235" y="4565739"/>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4" name="Freeform 7"/>
                <p:cNvSpPr>
                  <a:spLocks noEditPoints="1"/>
                </p:cNvSpPr>
                <p:nvPr/>
              </p:nvSpPr>
              <p:spPr bwMode="auto">
                <a:xfrm>
                  <a:off x="1874236" y="4565739"/>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5" name="Freeform 8"/>
                <p:cNvSpPr>
                  <a:spLocks noEditPoints="1"/>
                </p:cNvSpPr>
                <p:nvPr/>
              </p:nvSpPr>
              <p:spPr bwMode="auto">
                <a:xfrm>
                  <a:off x="2609910" y="4565739"/>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grpSp>
            <p:nvGrpSpPr>
              <p:cNvPr id="26" name="Group 25"/>
              <p:cNvGrpSpPr/>
              <p:nvPr/>
            </p:nvGrpSpPr>
            <p:grpSpPr>
              <a:xfrm>
                <a:off x="9634611" y="4498731"/>
                <a:ext cx="1674326" cy="760156"/>
                <a:chOff x="1134235" y="3697357"/>
                <a:chExt cx="2195482" cy="996764"/>
              </a:xfrm>
              <a:solidFill>
                <a:schemeClr val="accent1"/>
              </a:solidFill>
            </p:grpSpPr>
            <p:sp>
              <p:nvSpPr>
                <p:cNvPr id="27" name="Freeform 5"/>
                <p:cNvSpPr>
                  <a:spLocks/>
                </p:cNvSpPr>
                <p:nvPr/>
              </p:nvSpPr>
              <p:spPr bwMode="auto">
                <a:xfrm>
                  <a:off x="1134235" y="3697357"/>
                  <a:ext cx="2195482" cy="408226"/>
                </a:xfrm>
                <a:custGeom>
                  <a:avLst/>
                  <a:gdLst>
                    <a:gd name="T0" fmla="*/ 5794 w 5799"/>
                    <a:gd name="T1" fmla="*/ 1048 h 1077"/>
                    <a:gd name="T2" fmla="*/ 5709 w 5799"/>
                    <a:gd name="T3" fmla="*/ 740 h 1077"/>
                    <a:gd name="T4" fmla="*/ 5557 w 5799"/>
                    <a:gd name="T5" fmla="*/ 204 h 1077"/>
                    <a:gd name="T6" fmla="*/ 5505 w 5799"/>
                    <a:gd name="T7" fmla="*/ 15 h 1077"/>
                    <a:gd name="T8" fmla="*/ 5495 w 5799"/>
                    <a:gd name="T9" fmla="*/ 5 h 1077"/>
                    <a:gd name="T10" fmla="*/ 5486 w 5799"/>
                    <a:gd name="T11" fmla="*/ 0 h 1077"/>
                    <a:gd name="T12" fmla="*/ 1165 w 5799"/>
                    <a:gd name="T13" fmla="*/ 0 h 1077"/>
                    <a:gd name="T14" fmla="*/ 871 w 5799"/>
                    <a:gd name="T15" fmla="*/ 0 h 1077"/>
                    <a:gd name="T16" fmla="*/ 365 w 5799"/>
                    <a:gd name="T17" fmla="*/ 0 h 1077"/>
                    <a:gd name="T18" fmla="*/ 313 w 5799"/>
                    <a:gd name="T19" fmla="*/ 0 h 1077"/>
                    <a:gd name="T20" fmla="*/ 294 w 5799"/>
                    <a:gd name="T21" fmla="*/ 15 h 1077"/>
                    <a:gd name="T22" fmla="*/ 208 w 5799"/>
                    <a:gd name="T23" fmla="*/ 323 h 1077"/>
                    <a:gd name="T24" fmla="*/ 57 w 5799"/>
                    <a:gd name="T25" fmla="*/ 859 h 1077"/>
                    <a:gd name="T26" fmla="*/ 5 w 5799"/>
                    <a:gd name="T27" fmla="*/ 1048 h 1077"/>
                    <a:gd name="T28" fmla="*/ 24 w 5799"/>
                    <a:gd name="T29" fmla="*/ 1077 h 1077"/>
                    <a:gd name="T30" fmla="*/ 379 w 5799"/>
                    <a:gd name="T31" fmla="*/ 1077 h 1077"/>
                    <a:gd name="T32" fmla="*/ 890 w 5799"/>
                    <a:gd name="T33" fmla="*/ 1077 h 1077"/>
                    <a:gd name="T34" fmla="*/ 1108 w 5799"/>
                    <a:gd name="T35" fmla="*/ 1077 h 1077"/>
                    <a:gd name="T36" fmla="*/ 5552 w 5799"/>
                    <a:gd name="T37" fmla="*/ 1077 h 1077"/>
                    <a:gd name="T38" fmla="*/ 5775 w 5799"/>
                    <a:gd name="T39" fmla="*/ 1077 h 1077"/>
                    <a:gd name="T40" fmla="*/ 5794 w 5799"/>
                    <a:gd name="T41" fmla="*/ 104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99" h="1077">
                      <a:moveTo>
                        <a:pt x="5794" y="1048"/>
                      </a:moveTo>
                      <a:cubicBezTo>
                        <a:pt x="5765" y="944"/>
                        <a:pt x="5737" y="845"/>
                        <a:pt x="5709" y="740"/>
                      </a:cubicBezTo>
                      <a:cubicBezTo>
                        <a:pt x="5656" y="560"/>
                        <a:pt x="5604" y="384"/>
                        <a:pt x="5557" y="204"/>
                      </a:cubicBezTo>
                      <a:cubicBezTo>
                        <a:pt x="5538" y="143"/>
                        <a:pt x="5519" y="81"/>
                        <a:pt x="5505" y="15"/>
                      </a:cubicBezTo>
                      <a:cubicBezTo>
                        <a:pt x="5500" y="10"/>
                        <a:pt x="5500" y="5"/>
                        <a:pt x="5495" y="5"/>
                      </a:cubicBezTo>
                      <a:cubicBezTo>
                        <a:pt x="5495" y="0"/>
                        <a:pt x="5491" y="0"/>
                        <a:pt x="5486" y="0"/>
                      </a:cubicBezTo>
                      <a:cubicBezTo>
                        <a:pt x="5344" y="0"/>
                        <a:pt x="1307" y="0"/>
                        <a:pt x="1165" y="0"/>
                      </a:cubicBezTo>
                      <a:cubicBezTo>
                        <a:pt x="1070" y="0"/>
                        <a:pt x="971" y="0"/>
                        <a:pt x="871" y="0"/>
                      </a:cubicBezTo>
                      <a:cubicBezTo>
                        <a:pt x="706" y="0"/>
                        <a:pt x="535" y="0"/>
                        <a:pt x="365" y="0"/>
                      </a:cubicBezTo>
                      <a:cubicBezTo>
                        <a:pt x="346" y="0"/>
                        <a:pt x="332" y="0"/>
                        <a:pt x="313" y="0"/>
                      </a:cubicBezTo>
                      <a:cubicBezTo>
                        <a:pt x="308" y="0"/>
                        <a:pt x="298" y="5"/>
                        <a:pt x="294" y="15"/>
                      </a:cubicBezTo>
                      <a:cubicBezTo>
                        <a:pt x="265" y="119"/>
                        <a:pt x="237" y="223"/>
                        <a:pt x="208" y="323"/>
                      </a:cubicBezTo>
                      <a:cubicBezTo>
                        <a:pt x="156" y="503"/>
                        <a:pt x="109" y="679"/>
                        <a:pt x="57" y="859"/>
                      </a:cubicBezTo>
                      <a:cubicBezTo>
                        <a:pt x="43" y="920"/>
                        <a:pt x="24" y="987"/>
                        <a:pt x="5" y="1048"/>
                      </a:cubicBezTo>
                      <a:cubicBezTo>
                        <a:pt x="0" y="1063"/>
                        <a:pt x="14" y="1077"/>
                        <a:pt x="24" y="1077"/>
                      </a:cubicBezTo>
                      <a:cubicBezTo>
                        <a:pt x="142" y="1077"/>
                        <a:pt x="260" y="1077"/>
                        <a:pt x="379" y="1077"/>
                      </a:cubicBezTo>
                      <a:cubicBezTo>
                        <a:pt x="549" y="1077"/>
                        <a:pt x="720" y="1077"/>
                        <a:pt x="890" y="1077"/>
                      </a:cubicBezTo>
                      <a:cubicBezTo>
                        <a:pt x="961" y="1077"/>
                        <a:pt x="1032" y="1077"/>
                        <a:pt x="1108" y="1077"/>
                      </a:cubicBezTo>
                      <a:cubicBezTo>
                        <a:pt x="1288" y="1077"/>
                        <a:pt x="5367" y="1077"/>
                        <a:pt x="5552" y="1077"/>
                      </a:cubicBezTo>
                      <a:cubicBezTo>
                        <a:pt x="5623" y="1077"/>
                        <a:pt x="5699" y="1077"/>
                        <a:pt x="5775" y="1077"/>
                      </a:cubicBezTo>
                      <a:cubicBezTo>
                        <a:pt x="5784" y="1077"/>
                        <a:pt x="5799" y="1063"/>
                        <a:pt x="5794" y="10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8" name="Freeform 6"/>
                <p:cNvSpPr>
                  <a:spLocks noEditPoints="1"/>
                </p:cNvSpPr>
                <p:nvPr/>
              </p:nvSpPr>
              <p:spPr bwMode="auto">
                <a:xfrm>
                  <a:off x="1134235" y="4124336"/>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9" name="Freeform 7"/>
                <p:cNvSpPr>
                  <a:spLocks noEditPoints="1"/>
                </p:cNvSpPr>
                <p:nvPr/>
              </p:nvSpPr>
              <p:spPr bwMode="auto">
                <a:xfrm>
                  <a:off x="1874236" y="4124336"/>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0" name="Freeform 8"/>
                <p:cNvSpPr>
                  <a:spLocks noEditPoints="1"/>
                </p:cNvSpPr>
                <p:nvPr/>
              </p:nvSpPr>
              <p:spPr bwMode="auto">
                <a:xfrm>
                  <a:off x="2609910" y="4124336"/>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1" name="Freeform 6"/>
                <p:cNvSpPr>
                  <a:spLocks noEditPoints="1"/>
                </p:cNvSpPr>
                <p:nvPr/>
              </p:nvSpPr>
              <p:spPr bwMode="auto">
                <a:xfrm>
                  <a:off x="1134235" y="4271471"/>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2" name="Freeform 7"/>
                <p:cNvSpPr>
                  <a:spLocks noEditPoints="1"/>
                </p:cNvSpPr>
                <p:nvPr/>
              </p:nvSpPr>
              <p:spPr bwMode="auto">
                <a:xfrm>
                  <a:off x="1874236" y="4271471"/>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3" name="Freeform 8"/>
                <p:cNvSpPr>
                  <a:spLocks noEditPoints="1"/>
                </p:cNvSpPr>
                <p:nvPr/>
              </p:nvSpPr>
              <p:spPr bwMode="auto">
                <a:xfrm>
                  <a:off x="2609910" y="4271471"/>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4" name="Freeform 6"/>
                <p:cNvSpPr>
                  <a:spLocks noEditPoints="1"/>
                </p:cNvSpPr>
                <p:nvPr/>
              </p:nvSpPr>
              <p:spPr bwMode="auto">
                <a:xfrm>
                  <a:off x="1134235" y="4418605"/>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5" name="Freeform 7"/>
                <p:cNvSpPr>
                  <a:spLocks noEditPoints="1"/>
                </p:cNvSpPr>
                <p:nvPr/>
              </p:nvSpPr>
              <p:spPr bwMode="auto">
                <a:xfrm>
                  <a:off x="1874236" y="4418605"/>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6" name="Freeform 8"/>
                <p:cNvSpPr>
                  <a:spLocks noEditPoints="1"/>
                </p:cNvSpPr>
                <p:nvPr/>
              </p:nvSpPr>
              <p:spPr bwMode="auto">
                <a:xfrm>
                  <a:off x="2609910" y="4418605"/>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7" name="Freeform 6"/>
                <p:cNvSpPr>
                  <a:spLocks noEditPoints="1"/>
                </p:cNvSpPr>
                <p:nvPr/>
              </p:nvSpPr>
              <p:spPr bwMode="auto">
                <a:xfrm>
                  <a:off x="1134235" y="4565739"/>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8" name="Freeform 7"/>
                <p:cNvSpPr>
                  <a:spLocks noEditPoints="1"/>
                </p:cNvSpPr>
                <p:nvPr/>
              </p:nvSpPr>
              <p:spPr bwMode="auto">
                <a:xfrm>
                  <a:off x="1874236" y="4565739"/>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39" name="Freeform 8"/>
                <p:cNvSpPr>
                  <a:spLocks noEditPoints="1"/>
                </p:cNvSpPr>
                <p:nvPr/>
              </p:nvSpPr>
              <p:spPr bwMode="auto">
                <a:xfrm>
                  <a:off x="2609910" y="4565739"/>
                  <a:ext cx="719806"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32742"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40" name="Rectangle 39"/>
              <p:cNvSpPr/>
              <p:nvPr/>
            </p:nvSpPr>
            <p:spPr>
              <a:xfrm>
                <a:off x="6823567" y="5258887"/>
                <a:ext cx="1444936" cy="517065"/>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Data copy 1</a:t>
                </a:r>
              </a:p>
            </p:txBody>
          </p:sp>
          <p:sp>
            <p:nvSpPr>
              <p:cNvPr id="41" name="Rectangle 40"/>
              <p:cNvSpPr/>
              <p:nvPr/>
            </p:nvSpPr>
            <p:spPr>
              <a:xfrm>
                <a:off x="9749306" y="5258887"/>
                <a:ext cx="1444936" cy="517065"/>
              </a:xfrm>
              <a:prstGeom prst="rect">
                <a:avLst/>
              </a:prstGeom>
            </p:spPr>
            <p:txBody>
              <a:bodyPr wrap="square" lIns="182880" tIns="146304" rIns="182880" bIns="146304">
                <a:spAutoFit/>
              </a:bodyPr>
              <a:lstStyle/>
              <a:p>
                <a:pPr marL="0" marR="0" lvl="0" indent="0" algn="ctr" defTabSz="914400" eaLnBrk="1" fontAlgn="auto" latinLnBrk="0" hangingPunct="1">
                  <a:lnSpc>
                    <a:spcPct val="90000"/>
                  </a:lnSpc>
                  <a:spcBef>
                    <a:spcPts val="734"/>
                  </a:spcBef>
                  <a:spcAft>
                    <a:spcPts val="0"/>
                  </a:spcAft>
                  <a:buClrTx/>
                  <a:buSzTx/>
                  <a:buFontTx/>
                  <a:buNone/>
                  <a:tabLst/>
                  <a:defRPr/>
                </a:pPr>
                <a:r>
                  <a:rPr kumimoji="0" lang="en-US" sz="1600" b="0" i="0" u="none" strike="noStrike" kern="0" cap="none" spc="0" normalizeH="0" baseline="0" noProof="0" dirty="0">
                    <a:ln>
                      <a:noFill/>
                    </a:ln>
                    <a:gradFill>
                      <a:gsLst>
                        <a:gs pos="0">
                          <a:srgbClr val="505050"/>
                        </a:gs>
                        <a:gs pos="100000">
                          <a:srgbClr val="505050"/>
                        </a:gs>
                      </a:gsLst>
                      <a:lin ang="5400000" scaled="0"/>
                    </a:gradFill>
                    <a:effectLst/>
                    <a:uLnTx/>
                    <a:uFillTx/>
                    <a:latin typeface="Segoe UI Semilight" panose="020B0402040204020203" pitchFamily="34" charset="0"/>
                    <a:cs typeface="Segoe UI Semilight" panose="020B0402040204020203" pitchFamily="34" charset="0"/>
                  </a:rPr>
                  <a:t>Data copy 2</a:t>
                </a:r>
              </a:p>
            </p:txBody>
          </p:sp>
          <p:sp>
            <p:nvSpPr>
              <p:cNvPr id="52" name="Lightning Bolt 51"/>
              <p:cNvSpPr/>
              <p:nvPr/>
            </p:nvSpPr>
            <p:spPr bwMode="auto">
              <a:xfrm>
                <a:off x="6265387" y="4558205"/>
                <a:ext cx="412876" cy="558784"/>
              </a:xfrm>
              <a:prstGeom prst="lightningBolt">
                <a:avLst/>
              </a:prstGeom>
              <a:solidFill>
                <a:schemeClr val="accent2"/>
              </a:solidFill>
              <a:ln>
                <a:noFill/>
                <a:headEnd type="none" w="med" len="med"/>
                <a:tailEnd type="none" w="med" len="med"/>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pic>
            <p:nvPicPr>
              <p:cNvPr id="3"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24849" y="1912910"/>
                <a:ext cx="842324" cy="842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6778" y="1912910"/>
                <a:ext cx="842324" cy="842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08707" y="1912910"/>
                <a:ext cx="842324" cy="842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50635" y="1912910"/>
                <a:ext cx="842324" cy="842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Tree>
    <p:extLst>
      <p:ext uri="{BB962C8B-B14F-4D97-AF65-F5344CB8AC3E}">
        <p14:creationId xmlns:p14="http://schemas.microsoft.com/office/powerpoint/2010/main" val="31289277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ppt_x"/>
                                          </p:val>
                                        </p:tav>
                                        <p:tav tm="100000">
                                          <p:val>
                                            <p:strVal val="#ppt_x"/>
                                          </p:val>
                                        </p:tav>
                                      </p:tavLst>
                                    </p:anim>
                                    <p:anim calcmode="lin" valueType="num">
                                      <p:cBhvr additive="base">
                                        <p:cTn id="8"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5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10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additive="base">
                                        <p:cTn id="21"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15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50"/>
                                  </p:stCondLst>
                                  <p:childTnLst>
                                    <p:set>
                                      <p:cBhvr>
                                        <p:cTn id="34" dur="1" fill="hold">
                                          <p:stCondLst>
                                            <p:cond delay="0"/>
                                          </p:stCondLst>
                                        </p:cTn>
                                        <p:tgtEl>
                                          <p:spTgt spid="5">
                                            <p:txEl>
                                              <p:pRg st="5" end="5"/>
                                            </p:txEl>
                                          </p:spTgt>
                                        </p:tgtEl>
                                        <p:attrNameLst>
                                          <p:attrName>style.visibility</p:attrName>
                                        </p:attrNameLst>
                                      </p:cBhvr>
                                      <p:to>
                                        <p:strVal val="visible"/>
                                      </p:to>
                                    </p:set>
                                    <p:anim calcmode="lin" valueType="num">
                                      <p:cBhvr additive="base">
                                        <p:cTn id="35"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100"/>
                                  </p:stCondLst>
                                  <p:childTnLst>
                                    <p:set>
                                      <p:cBhvr>
                                        <p:cTn id="38" dur="1" fill="hold">
                                          <p:stCondLst>
                                            <p:cond delay="0"/>
                                          </p:stCondLst>
                                        </p:cTn>
                                        <p:tgtEl>
                                          <p:spTgt spid="5">
                                            <p:txEl>
                                              <p:pRg st="6" end="6"/>
                                            </p:txEl>
                                          </p:spTgt>
                                        </p:tgtEl>
                                        <p:attrNameLst>
                                          <p:attrName>style.visibility</p:attrName>
                                        </p:attrNameLst>
                                      </p:cBhvr>
                                      <p:to>
                                        <p:strVal val="visible"/>
                                      </p:to>
                                    </p:set>
                                    <p:anim calcmode="lin" valueType="num">
                                      <p:cBhvr additive="base">
                                        <p:cTn id="39"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6" end="6"/>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150"/>
                                  </p:stCondLst>
                                  <p:childTnLst>
                                    <p:set>
                                      <p:cBhvr>
                                        <p:cTn id="42" dur="1" fill="hold">
                                          <p:stCondLst>
                                            <p:cond delay="0"/>
                                          </p:stCondLst>
                                        </p:cTn>
                                        <p:tgtEl>
                                          <p:spTgt spid="5">
                                            <p:txEl>
                                              <p:pRg st="7" end="7"/>
                                            </p:txEl>
                                          </p:spTgt>
                                        </p:tgtEl>
                                        <p:attrNameLst>
                                          <p:attrName>style.visibility</p:attrName>
                                        </p:attrNameLst>
                                      </p:cBhvr>
                                      <p:to>
                                        <p:strVal val="visible"/>
                                      </p:to>
                                    </p:set>
                                    <p:anim calcmode="lin" valueType="num">
                                      <p:cBhvr additive="base">
                                        <p:cTn id="43"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decel="100000" fill="hold" grpId="0" nodeType="clickEffect">
                                  <p:stCondLst>
                                    <p:cond delay="0"/>
                                  </p:stCondLst>
                                  <p:childTnLst>
                                    <p:set>
                                      <p:cBhvr>
                                        <p:cTn id="48" dur="1" fill="hold">
                                          <p:stCondLst>
                                            <p:cond delay="0"/>
                                          </p:stCondLst>
                                        </p:cTn>
                                        <p:tgtEl>
                                          <p:spTgt spid="5">
                                            <p:txEl>
                                              <p:pRg st="8" end="8"/>
                                            </p:txEl>
                                          </p:spTgt>
                                        </p:tgtEl>
                                        <p:attrNameLst>
                                          <p:attrName>style.visibility</p:attrName>
                                        </p:attrNameLst>
                                      </p:cBhvr>
                                      <p:to>
                                        <p:strVal val="visible"/>
                                      </p:to>
                                    </p:set>
                                    <p:anim calcmode="lin" valueType="num">
                                      <p:cBhvr additive="base">
                                        <p:cTn id="49" dur="500" fill="hold"/>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
                                            <p:txEl>
                                              <p:pRg st="8" end="8"/>
                                            </p:txEl>
                                          </p:spTgt>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50"/>
                                  </p:stCondLst>
                                  <p:childTnLst>
                                    <p:set>
                                      <p:cBhvr>
                                        <p:cTn id="52" dur="1" fill="hold">
                                          <p:stCondLst>
                                            <p:cond delay="0"/>
                                          </p:stCondLst>
                                        </p:cTn>
                                        <p:tgtEl>
                                          <p:spTgt spid="5">
                                            <p:txEl>
                                              <p:pRg st="9" end="9"/>
                                            </p:txEl>
                                          </p:spTgt>
                                        </p:tgtEl>
                                        <p:attrNameLst>
                                          <p:attrName>style.visibility</p:attrName>
                                        </p:attrNameLst>
                                      </p:cBhvr>
                                      <p:to>
                                        <p:strVal val="visible"/>
                                      </p:to>
                                    </p:set>
                                    <p:anim calcmode="lin" valueType="num">
                                      <p:cBhvr additive="base">
                                        <p:cTn id="53" dur="500" fill="hold"/>
                                        <p:tgtEl>
                                          <p:spTgt spid="5">
                                            <p:txEl>
                                              <p:pRg st="9" end="9"/>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decel="100000" fill="hold" grpId="0" nodeType="clickEffect">
                                  <p:stCondLst>
                                    <p:cond delay="0"/>
                                  </p:stCondLst>
                                  <p:childTnLst>
                                    <p:set>
                                      <p:cBhvr>
                                        <p:cTn id="58" dur="1" fill="hold">
                                          <p:stCondLst>
                                            <p:cond delay="0"/>
                                          </p:stCondLst>
                                        </p:cTn>
                                        <p:tgtEl>
                                          <p:spTgt spid="5">
                                            <p:txEl>
                                              <p:pRg st="10" end="10"/>
                                            </p:txEl>
                                          </p:spTgt>
                                        </p:tgtEl>
                                        <p:attrNameLst>
                                          <p:attrName>style.visibility</p:attrName>
                                        </p:attrNameLst>
                                      </p:cBhvr>
                                      <p:to>
                                        <p:strVal val="visible"/>
                                      </p:to>
                                    </p:set>
                                    <p:anim calcmode="lin" valueType="num">
                                      <p:cBhvr additive="base">
                                        <p:cTn id="59" dur="500" fill="hold"/>
                                        <p:tgtEl>
                                          <p:spTgt spid="5">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
                                            <p:txEl>
                                              <p:pRg st="10" end="10"/>
                                            </p:txEl>
                                          </p:spTgt>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50"/>
                                  </p:stCondLst>
                                  <p:childTnLst>
                                    <p:set>
                                      <p:cBhvr>
                                        <p:cTn id="62" dur="1" fill="hold">
                                          <p:stCondLst>
                                            <p:cond delay="0"/>
                                          </p:stCondLst>
                                        </p:cTn>
                                        <p:tgtEl>
                                          <p:spTgt spid="5">
                                            <p:txEl>
                                              <p:pRg st="11" end="11"/>
                                            </p:txEl>
                                          </p:spTgt>
                                        </p:tgtEl>
                                        <p:attrNameLst>
                                          <p:attrName>style.visibility</p:attrName>
                                        </p:attrNameLst>
                                      </p:cBhvr>
                                      <p:to>
                                        <p:strVal val="visible"/>
                                      </p:to>
                                    </p:set>
                                    <p:anim calcmode="lin" valueType="num">
                                      <p:cBhvr additive="base">
                                        <p:cTn id="63" dur="500" fill="hold"/>
                                        <p:tgtEl>
                                          <p:spTgt spid="5">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5">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00"/>
                                  </p:stCondLst>
                                  <p:childTnLst>
                                    <p:set>
                                      <p:cBhvr>
                                        <p:cTn id="66" dur="1" fill="hold">
                                          <p:stCondLst>
                                            <p:cond delay="0"/>
                                          </p:stCondLst>
                                        </p:cTn>
                                        <p:tgtEl>
                                          <p:spTgt spid="5">
                                            <p:txEl>
                                              <p:pRg st="12" end="12"/>
                                            </p:txEl>
                                          </p:spTgt>
                                        </p:tgtEl>
                                        <p:attrNameLst>
                                          <p:attrName>style.visibility</p:attrName>
                                        </p:attrNameLst>
                                      </p:cBhvr>
                                      <p:to>
                                        <p:strVal val="visible"/>
                                      </p:to>
                                    </p:set>
                                    <p:anim calcmode="lin" valueType="num">
                                      <p:cBhvr additive="base">
                                        <p:cTn id="67" dur="500" fill="hold"/>
                                        <p:tgtEl>
                                          <p:spTgt spid="5">
                                            <p:txEl>
                                              <p:pRg st="12" end="1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5">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Storage Quality of Service (</a:t>
            </a:r>
            <a:r>
              <a:rPr lang="en-US" dirty="0" err="1"/>
              <a:t>QoS</a:t>
            </a:r>
            <a:r>
              <a:rPr lang="en-US" dirty="0"/>
              <a:t>) </a:t>
            </a:r>
            <a:br>
              <a:rPr lang="en-US" dirty="0"/>
            </a:br>
            <a:r>
              <a:rPr lang="en-US" sz="3600" dirty="0">
                <a:gradFill>
                  <a:gsLst>
                    <a:gs pos="38614">
                      <a:schemeClr val="tx1"/>
                    </a:gs>
                    <a:gs pos="85000">
                      <a:schemeClr val="tx1"/>
                    </a:gs>
                  </a:gsLst>
                  <a:lin ang="5400000" scaled="0"/>
                </a:gradFill>
              </a:rPr>
              <a:t>Building blocks</a:t>
            </a:r>
          </a:p>
        </p:txBody>
      </p:sp>
      <p:sp>
        <p:nvSpPr>
          <p:cNvPr id="99" name="Rectangle 98"/>
          <p:cNvSpPr/>
          <p:nvPr/>
        </p:nvSpPr>
        <p:spPr bwMode="auto">
          <a:xfrm>
            <a:off x="6966139" y="5175428"/>
            <a:ext cx="5012754" cy="1357086"/>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Scale-Out File </a:t>
            </a:r>
            <a:b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b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Server cluster</a:t>
            </a:r>
          </a:p>
        </p:txBody>
      </p:sp>
      <p:sp>
        <p:nvSpPr>
          <p:cNvPr id="102" name="TextBox 101"/>
          <p:cNvSpPr txBox="1"/>
          <p:nvPr/>
        </p:nvSpPr>
        <p:spPr>
          <a:xfrm>
            <a:off x="7124700" y="5843857"/>
            <a:ext cx="1647825" cy="447815"/>
          </a:xfrm>
          <a:prstGeom prst="rect">
            <a:avLst/>
          </a:prstGeom>
          <a:solidFill>
            <a:schemeClr val="tx1"/>
          </a:solidFill>
        </p:spPr>
        <p:txBody>
          <a:bodyPr wrap="square" lIns="182880" tIns="146304" rIns="182880" bIns="146304" rtlCol="0" anchor="ctr" anchorCtr="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92079">
                      <a:schemeClr val="bg1"/>
                    </a:gs>
                    <a:gs pos="59000">
                      <a:schemeClr val="bg1"/>
                    </a:gs>
                  </a:gsLst>
                  <a:lin ang="5400000" scaled="0"/>
                </a:gradFill>
                <a:effectLst/>
                <a:uLnTx/>
                <a:uFillTx/>
              </a:rPr>
              <a:t>Policy Manager</a:t>
            </a:r>
          </a:p>
        </p:txBody>
      </p:sp>
      <p:sp>
        <p:nvSpPr>
          <p:cNvPr id="103" name="Freeform 17"/>
          <p:cNvSpPr>
            <a:spLocks noChangeAspect="1" noEditPoints="1"/>
          </p:cNvSpPr>
          <p:nvPr/>
        </p:nvSpPr>
        <p:spPr bwMode="auto">
          <a:xfrm>
            <a:off x="11084257"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4" name="Freeform 17"/>
          <p:cNvSpPr>
            <a:spLocks noChangeAspect="1" noEditPoints="1"/>
          </p:cNvSpPr>
          <p:nvPr/>
        </p:nvSpPr>
        <p:spPr bwMode="auto">
          <a:xfrm>
            <a:off x="1009044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Freeform 17"/>
          <p:cNvSpPr>
            <a:spLocks noChangeAspect="1" noEditPoints="1"/>
          </p:cNvSpPr>
          <p:nvPr/>
        </p:nvSpPr>
        <p:spPr bwMode="auto">
          <a:xfrm>
            <a:off x="909663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6" name="Rectangle 105"/>
          <p:cNvSpPr/>
          <p:nvPr/>
        </p:nvSpPr>
        <p:spPr bwMode="auto">
          <a:xfrm>
            <a:off x="6966139" y="3471905"/>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Hyper-V cluster</a:t>
            </a:r>
          </a:p>
        </p:txBody>
      </p:sp>
      <p:sp>
        <p:nvSpPr>
          <p:cNvPr id="107" name="Rectangle 106"/>
          <p:cNvSpPr/>
          <p:nvPr/>
        </p:nvSpPr>
        <p:spPr bwMode="auto">
          <a:xfrm>
            <a:off x="6966139" y="2120752"/>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Virtual machines</a:t>
            </a:r>
          </a:p>
        </p:txBody>
      </p:sp>
      <p:cxnSp>
        <p:nvCxnSpPr>
          <p:cNvPr id="108" name="Straight Arrow Connector 107"/>
          <p:cNvCxnSpPr/>
          <p:nvPr/>
        </p:nvCxnSpPr>
        <p:spPr>
          <a:xfrm>
            <a:off x="1147132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109" name="Freeform 5"/>
          <p:cNvSpPr>
            <a:spLocks noChangeAspect="1" noEditPoints="1"/>
          </p:cNvSpPr>
          <p:nvPr/>
        </p:nvSpPr>
        <p:spPr bwMode="auto">
          <a:xfrm>
            <a:off x="10752236"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10" name="TextBox 109"/>
          <p:cNvSpPr txBox="1"/>
          <p:nvPr/>
        </p:nvSpPr>
        <p:spPr>
          <a:xfrm>
            <a:off x="11199804"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11" name="Freeform 5"/>
          <p:cNvSpPr>
            <a:spLocks noChangeAspect="1" noEditPoints="1"/>
          </p:cNvSpPr>
          <p:nvPr/>
        </p:nvSpPr>
        <p:spPr bwMode="auto">
          <a:xfrm>
            <a:off x="956790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12" name="TextBox 111"/>
          <p:cNvSpPr txBox="1"/>
          <p:nvPr/>
        </p:nvSpPr>
        <p:spPr>
          <a:xfrm>
            <a:off x="1001547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13" name="Freeform 5"/>
          <p:cNvSpPr>
            <a:spLocks noChangeAspect="1" noEditPoints="1"/>
          </p:cNvSpPr>
          <p:nvPr/>
        </p:nvSpPr>
        <p:spPr bwMode="auto">
          <a:xfrm>
            <a:off x="838357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14" name="TextBox 113"/>
          <p:cNvSpPr txBox="1"/>
          <p:nvPr/>
        </p:nvSpPr>
        <p:spPr>
          <a:xfrm>
            <a:off x="883114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15" name="Freeform 5"/>
          <p:cNvSpPr>
            <a:spLocks noChangeAspect="1" noEditPoints="1"/>
          </p:cNvSpPr>
          <p:nvPr/>
        </p:nvSpPr>
        <p:spPr bwMode="auto">
          <a:xfrm>
            <a:off x="719924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16" name="TextBox 115"/>
          <p:cNvSpPr txBox="1"/>
          <p:nvPr/>
        </p:nvSpPr>
        <p:spPr>
          <a:xfrm>
            <a:off x="764681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17" name="TextBox 116"/>
          <p:cNvSpPr txBox="1"/>
          <p:nvPr/>
        </p:nvSpPr>
        <p:spPr>
          <a:xfrm>
            <a:off x="11291175"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18" name="TextBox 117"/>
          <p:cNvSpPr txBox="1"/>
          <p:nvPr/>
        </p:nvSpPr>
        <p:spPr>
          <a:xfrm>
            <a:off x="1029736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19" name="TextBox 118"/>
          <p:cNvSpPr txBox="1"/>
          <p:nvPr/>
        </p:nvSpPr>
        <p:spPr>
          <a:xfrm>
            <a:off x="930355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grpSp>
        <p:nvGrpSpPr>
          <p:cNvPr id="120" name="Group 119"/>
          <p:cNvGrpSpPr/>
          <p:nvPr/>
        </p:nvGrpSpPr>
        <p:grpSpPr>
          <a:xfrm>
            <a:off x="7199245" y="2642545"/>
            <a:ext cx="4546542" cy="495935"/>
            <a:chOff x="7213213" y="2642545"/>
            <a:chExt cx="4546542" cy="495935"/>
          </a:xfrm>
        </p:grpSpPr>
        <p:grpSp>
          <p:nvGrpSpPr>
            <p:cNvPr id="121" name="Group 120"/>
            <p:cNvGrpSpPr/>
            <p:nvPr/>
          </p:nvGrpSpPr>
          <p:grpSpPr>
            <a:xfrm>
              <a:off x="9105801" y="2642545"/>
              <a:ext cx="761366" cy="495935"/>
              <a:chOff x="455000" y="2704210"/>
              <a:chExt cx="572025" cy="372604"/>
            </a:xfrm>
          </p:grpSpPr>
          <p:sp>
            <p:nvSpPr>
              <p:cNvPr id="134" name="Freeform 133"/>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5"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2" name="Group 121"/>
            <p:cNvGrpSpPr/>
            <p:nvPr/>
          </p:nvGrpSpPr>
          <p:grpSpPr>
            <a:xfrm>
              <a:off x="8159507" y="2642545"/>
              <a:ext cx="761366" cy="495935"/>
              <a:chOff x="455000" y="2704210"/>
              <a:chExt cx="572025" cy="372604"/>
            </a:xfrm>
          </p:grpSpPr>
          <p:sp>
            <p:nvSpPr>
              <p:cNvPr id="132" name="Freeform 131"/>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3"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 name="Group 122"/>
            <p:cNvGrpSpPr/>
            <p:nvPr/>
          </p:nvGrpSpPr>
          <p:grpSpPr>
            <a:xfrm>
              <a:off x="10052095" y="2642545"/>
              <a:ext cx="761366" cy="495935"/>
              <a:chOff x="455000" y="2704210"/>
              <a:chExt cx="572025" cy="372604"/>
            </a:xfrm>
          </p:grpSpPr>
          <p:sp>
            <p:nvSpPr>
              <p:cNvPr id="130" name="Freeform 129"/>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1"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4" name="Group 123"/>
            <p:cNvGrpSpPr/>
            <p:nvPr/>
          </p:nvGrpSpPr>
          <p:grpSpPr>
            <a:xfrm>
              <a:off x="10998389" y="2642545"/>
              <a:ext cx="761366" cy="495935"/>
              <a:chOff x="455000" y="2704210"/>
              <a:chExt cx="572025" cy="372604"/>
            </a:xfrm>
          </p:grpSpPr>
          <p:sp>
            <p:nvSpPr>
              <p:cNvPr id="128" name="Freeform 127"/>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9"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5" name="Group 124"/>
            <p:cNvGrpSpPr/>
            <p:nvPr/>
          </p:nvGrpSpPr>
          <p:grpSpPr>
            <a:xfrm>
              <a:off x="7213213" y="2642545"/>
              <a:ext cx="761366" cy="495935"/>
              <a:chOff x="455000" y="2704210"/>
              <a:chExt cx="572025" cy="372604"/>
            </a:xfrm>
          </p:grpSpPr>
          <p:sp>
            <p:nvSpPr>
              <p:cNvPr id="126" name="Freeform 125"/>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36" name="Group 135"/>
          <p:cNvGrpSpPr/>
          <p:nvPr/>
        </p:nvGrpSpPr>
        <p:grpSpPr>
          <a:xfrm>
            <a:off x="8787349" y="5975005"/>
            <a:ext cx="498608" cy="185519"/>
            <a:chOff x="2997135" y="5208858"/>
            <a:chExt cx="498608" cy="185519"/>
          </a:xfrm>
        </p:grpSpPr>
        <p:cxnSp>
          <p:nvCxnSpPr>
            <p:cNvPr id="137" name="Straight Arrow Connector 136"/>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38" name="Oval 137"/>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39"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0" name="Group 139"/>
          <p:cNvGrpSpPr/>
          <p:nvPr/>
        </p:nvGrpSpPr>
        <p:grpSpPr>
          <a:xfrm>
            <a:off x="9778461" y="5975005"/>
            <a:ext cx="498608" cy="185519"/>
            <a:chOff x="2997135" y="5208858"/>
            <a:chExt cx="498608" cy="185519"/>
          </a:xfrm>
        </p:grpSpPr>
        <p:cxnSp>
          <p:nvCxnSpPr>
            <p:cNvPr id="141" name="Straight Arrow Connector 140"/>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42" name="Oval 141"/>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43"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4" name="Group 143"/>
          <p:cNvGrpSpPr/>
          <p:nvPr/>
        </p:nvGrpSpPr>
        <p:grpSpPr>
          <a:xfrm>
            <a:off x="10772271" y="5975005"/>
            <a:ext cx="498608" cy="185519"/>
            <a:chOff x="2997135" y="5208858"/>
            <a:chExt cx="498608" cy="185519"/>
          </a:xfrm>
        </p:grpSpPr>
        <p:cxnSp>
          <p:nvCxnSpPr>
            <p:cNvPr id="145" name="Straight Arrow Connector 144"/>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46" name="Oval 145"/>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47"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148" name="Straight Connector 147"/>
          <p:cNvCxnSpPr/>
          <p:nvPr/>
        </p:nvCxnSpPr>
        <p:spPr>
          <a:xfrm>
            <a:off x="7919805" y="4963513"/>
            <a:ext cx="3551519" cy="0"/>
          </a:xfrm>
          <a:prstGeom prst="line">
            <a:avLst/>
          </a:prstGeom>
          <a:noFill/>
          <a:ln w="3175" cap="flat">
            <a:solidFill>
              <a:schemeClr val="tx1"/>
            </a:solidFill>
            <a:prstDash val="solid"/>
            <a:miter lim="800000"/>
            <a:headEnd type="none"/>
            <a:tailEnd type="none"/>
          </a:ln>
          <a:extLst>
            <a:ext uri="{909E8E84-426E-40DD-AFC4-6F175D3DCCD1}">
              <a14:hiddenFill xmlns:a14="http://schemas.microsoft.com/office/drawing/2010/main">
                <a:solidFill>
                  <a:srgbClr val="FFFFFF"/>
                </a:solidFill>
              </a14:hiddenFill>
            </a:ext>
          </a:extLst>
        </p:spPr>
      </p:cxnSp>
      <p:cxnSp>
        <p:nvCxnSpPr>
          <p:cNvPr id="149" name="Straight Arrow Connector 148"/>
          <p:cNvCxnSpPr/>
          <p:nvPr/>
        </p:nvCxnSpPr>
        <p:spPr>
          <a:xfrm>
            <a:off x="1028846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0" name="Straight Arrow Connector 149"/>
          <p:cNvCxnSpPr/>
          <p:nvPr/>
        </p:nvCxnSpPr>
        <p:spPr>
          <a:xfrm>
            <a:off x="910413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1" name="Straight Arrow Connector 150"/>
          <p:cNvCxnSpPr/>
          <p:nvPr/>
        </p:nvCxnSpPr>
        <p:spPr>
          <a:xfrm>
            <a:off x="791980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2" name="Straight Arrow Connector 151"/>
          <p:cNvCxnSpPr/>
          <p:nvPr/>
        </p:nvCxnSpPr>
        <p:spPr>
          <a:xfrm flipV="1">
            <a:off x="925981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3" name="Straight Arrow Connector 152"/>
          <p:cNvCxnSpPr/>
          <p:nvPr/>
        </p:nvCxnSpPr>
        <p:spPr>
          <a:xfrm flipV="1">
            <a:off x="1025362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4" name="Straight Arrow Connector 153"/>
          <p:cNvCxnSpPr/>
          <p:nvPr/>
        </p:nvCxnSpPr>
        <p:spPr>
          <a:xfrm flipV="1">
            <a:off x="11247438"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164" name="Oval 163"/>
          <p:cNvSpPr/>
          <p:nvPr/>
        </p:nvSpPr>
        <p:spPr bwMode="auto">
          <a:xfrm>
            <a:off x="11444731" y="3548105"/>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
        <p:nvSpPr>
          <p:cNvPr id="165" name="Oval 164"/>
          <p:cNvSpPr/>
          <p:nvPr/>
        </p:nvSpPr>
        <p:spPr bwMode="auto">
          <a:xfrm>
            <a:off x="11444731" y="5270678"/>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166" name="Oval 165"/>
          <p:cNvSpPr/>
          <p:nvPr/>
        </p:nvSpPr>
        <p:spPr bwMode="auto">
          <a:xfrm>
            <a:off x="8445556" y="5553184"/>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6" name="Group 5"/>
          <p:cNvGrpSpPr/>
          <p:nvPr/>
        </p:nvGrpSpPr>
        <p:grpSpPr>
          <a:xfrm>
            <a:off x="452899" y="2119815"/>
            <a:ext cx="5374190" cy="1071062"/>
            <a:chOff x="452899" y="2119815"/>
            <a:chExt cx="5374190" cy="1071062"/>
          </a:xfrm>
        </p:grpSpPr>
        <p:sp>
          <p:nvSpPr>
            <p:cNvPr id="68" name="TextBox 67"/>
            <p:cNvSpPr txBox="1"/>
            <p:nvPr/>
          </p:nvSpPr>
          <p:spPr>
            <a:xfrm>
              <a:off x="889329" y="2119815"/>
              <a:ext cx="4937760" cy="1071062"/>
            </a:xfrm>
            <a:prstGeom prst="rect">
              <a:avLst/>
            </a:prstGeom>
            <a:noFill/>
          </p:spPr>
          <p:txBody>
            <a:bodyPr wrap="square" lIns="182880" tIns="146304" rIns="91440" bIns="146304" rtlCol="0">
              <a:spAutoFit/>
            </a:bodyPr>
            <a:lstStyle/>
            <a:p>
              <a:pPr marL="0" marR="0" lvl="0" indent="0" defTabSz="914400" eaLnBrk="1" fontAlgn="auto" latinLnBrk="0" hangingPunct="1">
                <a:lnSpc>
                  <a:spcPct val="90000"/>
                </a:lnSpc>
                <a:spcBef>
                  <a:spcPts val="1200"/>
                </a:spcBef>
                <a:spcAft>
                  <a:spcPts val="0"/>
                </a:spcAft>
                <a:buClrTx/>
                <a:buSzTx/>
                <a:buFontTx/>
                <a:buNone/>
                <a:tabLst/>
                <a:defRPr/>
              </a:pPr>
              <a:r>
                <a:rPr kumimoji="0" lang="en-US" sz="2800" b="0" i="0" u="none" strike="noStrike" kern="0" cap="none" spc="0" normalizeH="0" baseline="0" noProof="0" dirty="0">
                  <a:ln>
                    <a:noFill/>
                  </a:ln>
                  <a:gradFill>
                    <a:gsLst>
                      <a:gs pos="95050">
                        <a:srgbClr val="505050"/>
                      </a:gs>
                      <a:gs pos="83168">
                        <a:srgbClr val="505050"/>
                      </a:gs>
                    </a:gsLst>
                    <a:lin ang="5400000" scaled="0"/>
                  </a:gradFill>
                  <a:effectLst/>
                  <a:uLnTx/>
                  <a:uFillTx/>
                  <a:latin typeface="Segoe UI Light"/>
                  <a:cs typeface="Segoe UI Semibold" panose="020B0702040204020203" pitchFamily="34" charset="0"/>
                </a:rPr>
                <a:t>Profiler and </a:t>
              </a:r>
              <a:r>
                <a:rPr kumimoji="0" lang="en-US" sz="2800" b="1" i="0" u="none" strike="noStrike" kern="0" cap="none" spc="0" normalizeH="0" baseline="0" noProof="0" dirty="0">
                  <a:ln>
                    <a:noFill/>
                  </a:ln>
                  <a:gradFill>
                    <a:gsLst>
                      <a:gs pos="43564">
                        <a:srgbClr val="DC3C00"/>
                      </a:gs>
                      <a:gs pos="66000">
                        <a:srgbClr val="DC3C00"/>
                      </a:gs>
                    </a:gsLst>
                    <a:lin ang="5400000" scaled="0"/>
                  </a:gradFill>
                  <a:effectLst/>
                  <a:uLnTx/>
                  <a:uFillTx/>
                  <a:latin typeface="Segoe UI Semibold" panose="020B0702040204020203" pitchFamily="34" charset="0"/>
                  <a:cs typeface="Segoe UI Semibold" panose="020B0702040204020203" pitchFamily="34" charset="0"/>
                </a:rPr>
                <a:t>rate limiter </a:t>
              </a:r>
              <a:r>
                <a:rPr kumimoji="0" lang="en-US" sz="2800" b="0" i="0" u="none" strike="noStrike" kern="0" cap="none" spc="0" normalizeH="0" baseline="0" noProof="0" dirty="0">
                  <a:ln>
                    <a:noFill/>
                  </a:ln>
                  <a:gradFill>
                    <a:gsLst>
                      <a:gs pos="95050">
                        <a:srgbClr val="505050"/>
                      </a:gs>
                      <a:gs pos="83168">
                        <a:srgbClr val="505050"/>
                      </a:gs>
                    </a:gsLst>
                    <a:lin ang="5400000" scaled="0"/>
                  </a:gradFill>
                  <a:effectLst/>
                  <a:uLnTx/>
                  <a:uFillTx/>
                  <a:latin typeface="Segoe UI Light"/>
                  <a:cs typeface="Segoe UI Semibold" panose="020B0702040204020203" pitchFamily="34" charset="0"/>
                </a:rPr>
                <a:t>on Hyper-V compute nodes</a:t>
              </a:r>
            </a:p>
          </p:txBody>
        </p:sp>
        <p:sp>
          <p:nvSpPr>
            <p:cNvPr id="69" name="Oval 68"/>
            <p:cNvSpPr/>
            <p:nvPr/>
          </p:nvSpPr>
          <p:spPr bwMode="auto">
            <a:xfrm>
              <a:off x="452899" y="2259780"/>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7" name="Group 6"/>
          <p:cNvGrpSpPr/>
          <p:nvPr/>
        </p:nvGrpSpPr>
        <p:grpSpPr>
          <a:xfrm>
            <a:off x="452899" y="3315037"/>
            <a:ext cx="5374190" cy="1071062"/>
            <a:chOff x="452899" y="3438862"/>
            <a:chExt cx="5374190" cy="1071062"/>
          </a:xfrm>
        </p:grpSpPr>
        <p:sp>
          <p:nvSpPr>
            <p:cNvPr id="70" name="TextBox 69"/>
            <p:cNvSpPr txBox="1"/>
            <p:nvPr/>
          </p:nvSpPr>
          <p:spPr>
            <a:xfrm>
              <a:off x="889329" y="3438862"/>
              <a:ext cx="4937760" cy="1071062"/>
            </a:xfrm>
            <a:prstGeom prst="rect">
              <a:avLst/>
            </a:prstGeom>
            <a:noFill/>
          </p:spPr>
          <p:txBody>
            <a:bodyPr wrap="square" lIns="182880" tIns="146304" rIns="91440" bIns="146304" rtlCol="0">
              <a:spAutoFit/>
            </a:bodyPr>
            <a:lstStyle/>
            <a:p>
              <a:pPr marL="0" marR="0" lvl="0" indent="0" defTabSz="914400" eaLnBrk="1" fontAlgn="auto" latinLnBrk="0" hangingPunct="1">
                <a:lnSpc>
                  <a:spcPct val="90000"/>
                </a:lnSpc>
                <a:spcBef>
                  <a:spcPts val="1200"/>
                </a:spcBef>
                <a:spcAft>
                  <a:spcPts val="0"/>
                </a:spcAft>
                <a:buClrTx/>
                <a:buSzTx/>
                <a:buFontTx/>
                <a:buNone/>
                <a:tabLst/>
                <a:defRPr/>
              </a:pPr>
              <a:r>
                <a:rPr kumimoji="0" lang="en-US" sz="2800" b="1" i="0" u="none" strike="noStrike" kern="0" cap="none" spc="0" normalizeH="0" baseline="0" noProof="0" dirty="0">
                  <a:ln>
                    <a:noFill/>
                  </a:ln>
                  <a:gradFill>
                    <a:gsLst>
                      <a:gs pos="43564">
                        <a:srgbClr val="DC3C00"/>
                      </a:gs>
                      <a:gs pos="66000">
                        <a:srgbClr val="DC3C00"/>
                      </a:gs>
                    </a:gsLst>
                    <a:lin ang="5400000" scaled="0"/>
                  </a:gradFill>
                  <a:effectLst/>
                  <a:uLnTx/>
                  <a:uFillTx/>
                  <a:latin typeface="Segoe UI Semibold" panose="020B0702040204020203" pitchFamily="34" charset="0"/>
                  <a:cs typeface="Segoe UI Semibold" panose="020B0702040204020203" pitchFamily="34" charset="0"/>
                </a:rPr>
                <a:t>I/O scheduler </a:t>
              </a:r>
              <a:r>
                <a:rPr kumimoji="0" lang="en-US" sz="2800" b="0" i="0" u="none" strike="noStrike" kern="0" cap="none" spc="0" normalizeH="0" baseline="0" noProof="0" dirty="0">
                  <a:ln>
                    <a:noFill/>
                  </a:ln>
                  <a:gradFill>
                    <a:gsLst>
                      <a:gs pos="95050">
                        <a:srgbClr val="505050"/>
                      </a:gs>
                      <a:gs pos="83168">
                        <a:srgbClr val="505050"/>
                      </a:gs>
                    </a:gsLst>
                    <a:lin ang="5400000" scaled="0"/>
                  </a:gradFill>
                  <a:effectLst/>
                  <a:uLnTx/>
                  <a:uFillTx/>
                  <a:latin typeface="Segoe UI Light"/>
                  <a:cs typeface="Segoe UI Semibold" panose="020B0702040204020203" pitchFamily="34" charset="0"/>
                </a:rPr>
                <a:t>distributed across the storage nodes</a:t>
              </a:r>
            </a:p>
          </p:txBody>
        </p:sp>
        <p:sp>
          <p:nvSpPr>
            <p:cNvPr id="71" name="Oval 70"/>
            <p:cNvSpPr/>
            <p:nvPr/>
          </p:nvSpPr>
          <p:spPr bwMode="auto">
            <a:xfrm>
              <a:off x="452899" y="357882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5" name="Group 4"/>
          <p:cNvGrpSpPr/>
          <p:nvPr/>
        </p:nvGrpSpPr>
        <p:grpSpPr>
          <a:xfrm>
            <a:off x="452899" y="4510259"/>
            <a:ext cx="5374190" cy="1071062"/>
            <a:chOff x="452899" y="4757909"/>
            <a:chExt cx="5374190" cy="1071062"/>
          </a:xfrm>
        </p:grpSpPr>
        <p:sp>
          <p:nvSpPr>
            <p:cNvPr id="72" name="TextBox 71"/>
            <p:cNvSpPr txBox="1"/>
            <p:nvPr/>
          </p:nvSpPr>
          <p:spPr>
            <a:xfrm>
              <a:off x="889329" y="4757909"/>
              <a:ext cx="4937760" cy="1071062"/>
            </a:xfrm>
            <a:prstGeom prst="rect">
              <a:avLst/>
            </a:prstGeom>
            <a:noFill/>
          </p:spPr>
          <p:txBody>
            <a:bodyPr wrap="square" lIns="182880" tIns="146304" rIns="91440" bIns="146304" rtlCol="0">
              <a:spAutoFit/>
            </a:bodyPr>
            <a:lstStyle/>
            <a:p>
              <a:pPr marL="0" marR="0" lvl="0" indent="0" defTabSz="914400" eaLnBrk="1" fontAlgn="auto" latinLnBrk="0" hangingPunct="1">
                <a:lnSpc>
                  <a:spcPct val="90000"/>
                </a:lnSpc>
                <a:spcBef>
                  <a:spcPts val="1200"/>
                </a:spcBef>
                <a:spcAft>
                  <a:spcPts val="0"/>
                </a:spcAft>
                <a:buClrTx/>
                <a:buSzTx/>
                <a:buFontTx/>
                <a:buNone/>
                <a:tabLst/>
                <a:defRPr/>
              </a:pPr>
              <a:r>
                <a:rPr kumimoji="0" lang="en-US" sz="2800" b="0" i="0" u="none" strike="noStrike" kern="0" cap="none" spc="0" normalizeH="0" baseline="0" noProof="0" dirty="0">
                  <a:ln>
                    <a:noFill/>
                  </a:ln>
                  <a:gradFill>
                    <a:gsLst>
                      <a:gs pos="95050">
                        <a:srgbClr val="505050"/>
                      </a:gs>
                      <a:gs pos="83168">
                        <a:srgbClr val="505050"/>
                      </a:gs>
                    </a:gsLst>
                    <a:lin ang="5400000" scaled="0"/>
                  </a:gradFill>
                  <a:effectLst/>
                  <a:uLnTx/>
                  <a:uFillTx/>
                  <a:latin typeface="Segoe UI Light"/>
                  <a:cs typeface="Segoe UI Semibold" panose="020B0702040204020203" pitchFamily="34" charset="0"/>
                </a:rPr>
                <a:t>Centralized </a:t>
              </a:r>
              <a:r>
                <a:rPr kumimoji="0" lang="en-US" sz="2800" b="1" i="0" u="none" strike="noStrike" kern="0" cap="none" spc="0" normalizeH="0" baseline="0" noProof="0" dirty="0">
                  <a:ln>
                    <a:noFill/>
                  </a:ln>
                  <a:gradFill>
                    <a:gsLst>
                      <a:gs pos="43564">
                        <a:srgbClr val="DC3C00"/>
                      </a:gs>
                      <a:gs pos="66000">
                        <a:srgbClr val="DC3C00"/>
                      </a:gs>
                    </a:gsLst>
                    <a:lin ang="5400000" scaled="0"/>
                  </a:gradFill>
                  <a:effectLst/>
                  <a:uLnTx/>
                  <a:uFillTx/>
                  <a:latin typeface="Segoe UI Semibold" panose="020B0702040204020203" pitchFamily="34" charset="0"/>
                  <a:cs typeface="Segoe UI Semibold" panose="020B0702040204020203" pitchFamily="34" charset="0"/>
                </a:rPr>
                <a:t>Policy Manager </a:t>
              </a:r>
              <a:r>
                <a:rPr kumimoji="0" lang="en-US" sz="2800" b="0" i="0" u="none" strike="noStrike" kern="0" cap="none" spc="0" normalizeH="0" baseline="0" noProof="0" dirty="0">
                  <a:ln>
                    <a:noFill/>
                  </a:ln>
                  <a:gradFill>
                    <a:gsLst>
                      <a:gs pos="95050">
                        <a:srgbClr val="505050"/>
                      </a:gs>
                      <a:gs pos="83168">
                        <a:srgbClr val="505050"/>
                      </a:gs>
                    </a:gsLst>
                    <a:lin ang="5400000" scaled="0"/>
                  </a:gradFill>
                  <a:effectLst/>
                  <a:uLnTx/>
                  <a:uFillTx/>
                  <a:latin typeface="Segoe UI Light"/>
                  <a:cs typeface="Segoe UI Semibold" panose="020B0702040204020203" pitchFamily="34" charset="0"/>
                </a:rPr>
                <a:t>on Scale-Out File Server cluster</a:t>
              </a:r>
            </a:p>
          </p:txBody>
        </p:sp>
        <p:sp>
          <p:nvSpPr>
            <p:cNvPr id="73" name="Oval 72"/>
            <p:cNvSpPr/>
            <p:nvPr/>
          </p:nvSpPr>
          <p:spPr bwMode="auto">
            <a:xfrm>
              <a:off x="452899" y="489787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spTree>
    <p:extLst>
      <p:ext uri="{BB962C8B-B14F-4D97-AF65-F5344CB8AC3E}">
        <p14:creationId xmlns:p14="http://schemas.microsoft.com/office/powerpoint/2010/main" val="5727589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164"/>
                                        </p:tgtEl>
                                        <p:attrNameLst>
                                          <p:attrName>style.visibility</p:attrName>
                                        </p:attrNameLst>
                                      </p:cBhvr>
                                      <p:to>
                                        <p:strVal val="visible"/>
                                      </p:to>
                                    </p:set>
                                    <p:animEffect transition="in" filter="fade">
                                      <p:cBhvr>
                                        <p:cTn id="7" dur="500"/>
                                        <p:tgtEl>
                                          <p:spTgt spid="164"/>
                                        </p:tgtEl>
                                      </p:cBhvr>
                                    </p:animEffect>
                                  </p:childTnLst>
                                </p:cTn>
                              </p:par>
                              <p:par>
                                <p:cTn id="8" presetID="6" presetClass="emph" presetSubtype="0" accel="100000" autoRev="1" fill="hold" grpId="1" nodeType="withEffect">
                                  <p:stCondLst>
                                    <p:cond delay="0"/>
                                  </p:stCondLst>
                                  <p:childTnLst>
                                    <p:animScale>
                                      <p:cBhvr>
                                        <p:cTn id="9" dur="300" fill="hold"/>
                                        <p:tgtEl>
                                          <p:spTgt spid="164"/>
                                        </p:tgtEl>
                                      </p:cBhvr>
                                      <p:by x="90000" y="90000"/>
                                    </p:animScale>
                                  </p:childTnLst>
                                </p:cTn>
                              </p:par>
                              <p:par>
                                <p:cTn id="10" presetID="2" presetClass="entr" presetSubtype="4" decel="10000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65"/>
                                        </p:tgtEl>
                                        <p:attrNameLst>
                                          <p:attrName>style.visibility</p:attrName>
                                        </p:attrNameLst>
                                      </p:cBhvr>
                                      <p:to>
                                        <p:strVal val="visible"/>
                                      </p:to>
                                    </p:set>
                                    <p:animEffect transition="in" filter="fade">
                                      <p:cBhvr>
                                        <p:cTn id="18" dur="500"/>
                                        <p:tgtEl>
                                          <p:spTgt spid="165"/>
                                        </p:tgtEl>
                                      </p:cBhvr>
                                    </p:animEffect>
                                  </p:childTnLst>
                                </p:cTn>
                              </p:par>
                              <p:par>
                                <p:cTn id="19" presetID="6" presetClass="emph" presetSubtype="0" accel="100000" autoRev="1" fill="hold" grpId="1" nodeType="withEffect">
                                  <p:stCondLst>
                                    <p:cond delay="100"/>
                                  </p:stCondLst>
                                  <p:childTnLst>
                                    <p:animScale>
                                      <p:cBhvr>
                                        <p:cTn id="20" dur="300" fill="hold"/>
                                        <p:tgtEl>
                                          <p:spTgt spid="165"/>
                                        </p:tgtEl>
                                      </p:cBhvr>
                                      <p:by x="90000" y="90000"/>
                                    </p:animScale>
                                  </p:childTnLst>
                                </p:cTn>
                              </p:par>
                              <p:par>
                                <p:cTn id="21" presetID="2" presetClass="entr" presetSubtype="4" decel="100000" fill="hold" nodeType="withEffect">
                                  <p:stCondLst>
                                    <p:cond delay="10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66"/>
                                        </p:tgtEl>
                                        <p:attrNameLst>
                                          <p:attrName>style.visibility</p:attrName>
                                        </p:attrNameLst>
                                      </p:cBhvr>
                                      <p:to>
                                        <p:strVal val="visible"/>
                                      </p:to>
                                    </p:set>
                                    <p:animEffect transition="in" filter="fade">
                                      <p:cBhvr>
                                        <p:cTn id="29" dur="500"/>
                                        <p:tgtEl>
                                          <p:spTgt spid="166"/>
                                        </p:tgtEl>
                                      </p:cBhvr>
                                    </p:animEffect>
                                  </p:childTnLst>
                                </p:cTn>
                              </p:par>
                              <p:par>
                                <p:cTn id="30" presetID="6" presetClass="emph" presetSubtype="0" accel="100000" autoRev="1" fill="hold" grpId="1" nodeType="withEffect">
                                  <p:stCondLst>
                                    <p:cond delay="200"/>
                                  </p:stCondLst>
                                  <p:childTnLst>
                                    <p:animScale>
                                      <p:cBhvr>
                                        <p:cTn id="31" dur="300" fill="hold"/>
                                        <p:tgtEl>
                                          <p:spTgt spid="166"/>
                                        </p:tgtEl>
                                      </p:cBhvr>
                                      <p:by x="90000" y="90000"/>
                                    </p:animScale>
                                  </p:childTnLst>
                                </p:cTn>
                              </p:par>
                              <p:par>
                                <p:cTn id="32" presetID="2" presetClass="entr" presetSubtype="4" decel="100000" fill="hold" nodeType="withEffect">
                                  <p:stCondLst>
                                    <p:cond delay="2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164" grpId="1" animBg="1"/>
      <p:bldP spid="165" grpId="0" animBg="1"/>
      <p:bldP spid="165" grpId="1" animBg="1"/>
      <p:bldP spid="166" grpId="0" animBg="1"/>
      <p:bldP spid="166" grpId="1" animBg="1"/>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Responding to changing demand</a:t>
            </a:r>
            <a:br>
              <a:rPr lang="en-US" dirty="0"/>
            </a:br>
            <a:r>
              <a:rPr lang="en-US" sz="3600" dirty="0">
                <a:gradFill>
                  <a:gsLst>
                    <a:gs pos="38614">
                      <a:schemeClr val="tx1"/>
                    </a:gs>
                    <a:gs pos="85000">
                      <a:schemeClr val="tx1"/>
                    </a:gs>
                  </a:gsLst>
                  <a:lin ang="5400000" scaled="0"/>
                </a:gradFill>
              </a:rPr>
              <a:t>The policy process</a:t>
            </a:r>
          </a:p>
        </p:txBody>
      </p:sp>
      <p:sp>
        <p:nvSpPr>
          <p:cNvPr id="8" name="Rectangle 7"/>
          <p:cNvSpPr/>
          <p:nvPr/>
        </p:nvSpPr>
        <p:spPr>
          <a:xfrm>
            <a:off x="730687" y="2120752"/>
            <a:ext cx="5029200" cy="849463"/>
          </a:xfrm>
          <a:prstGeom prst="rect">
            <a:avLst/>
          </a:prstGeom>
          <a:solidFill>
            <a:schemeClr val="bg1">
              <a:lumMod val="95000"/>
            </a:schemeClr>
          </a:solid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txBody>
          <a:bodyPr spcFirstLastPara="0" vert="horz" wrap="square" lIns="182880" tIns="146304" rIns="182880" bIns="146304" numCol="1" spcCol="1270" anchor="t" anchorCtr="0">
            <a:spAutoFit/>
          </a:bodyPr>
          <a:lstStyle/>
          <a:p>
            <a:pPr marL="290513" marR="0" lvl="0" indent="-290513" defTabSz="1066800" eaLnBrk="1" fontAlgn="auto" latinLnBrk="0" hangingPunct="1">
              <a:lnSpc>
                <a:spcPct val="90000"/>
              </a:lnSpc>
              <a:spcBef>
                <a:spcPct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1.	Measure current capacity</a:t>
            </a:r>
            <a:b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br>
            <a:r>
              <a:rPr kumimoji="0" lang="en-US" sz="1600" b="0" i="0" u="none" strike="noStrike" kern="1200" cap="none" spc="0" normalizeH="0" baseline="0" noProof="0" dirty="0">
                <a:ln>
                  <a:noFill/>
                </a:ln>
                <a:gradFill>
                  <a:gsLst>
                    <a:gs pos="7921">
                      <a:schemeClr val="tx1"/>
                    </a:gs>
                    <a:gs pos="25743">
                      <a:schemeClr val="tx1"/>
                    </a:gs>
                  </a:gsLst>
                  <a:lin ang="5400000" scaled="0"/>
                </a:gradFill>
                <a:effectLst/>
                <a:uLnTx/>
                <a:uFillTx/>
              </a:rPr>
              <a:t>at the compute layer</a:t>
            </a:r>
            <a:endParaRPr kumimoji="0" lang="en-US" sz="2400" b="0" i="0" u="none" strike="noStrike" kern="1200" cap="none" spc="0" normalizeH="0" baseline="0" noProof="0" dirty="0">
              <a:ln>
                <a:noFill/>
              </a:ln>
              <a:gradFill>
                <a:gsLst>
                  <a:gs pos="7921">
                    <a:schemeClr val="tx1"/>
                  </a:gs>
                  <a:gs pos="25743">
                    <a:schemeClr val="tx1"/>
                  </a:gs>
                </a:gsLst>
                <a:lin ang="5400000" scaled="0"/>
              </a:gradFill>
              <a:effectLst/>
              <a:uLnTx/>
              <a:uFillTx/>
            </a:endParaRPr>
          </a:p>
        </p:txBody>
      </p:sp>
      <p:sp>
        <p:nvSpPr>
          <p:cNvPr id="9" name="Rectangle 8"/>
          <p:cNvSpPr/>
          <p:nvPr/>
        </p:nvSpPr>
        <p:spPr>
          <a:xfrm>
            <a:off x="730687" y="3230362"/>
            <a:ext cx="5029200" cy="849463"/>
          </a:xfrm>
          <a:prstGeom prst="rect">
            <a:avLst/>
          </a:prstGeom>
          <a:solidFill>
            <a:schemeClr val="bg1">
              <a:lumMod val="95000"/>
            </a:schemeClr>
          </a:solidFill>
          <a:ln>
            <a:noFill/>
          </a:ln>
        </p:spPr>
        <p:style>
          <a:lnRef idx="2">
            <a:scrgbClr r="0" g="0" b="0"/>
          </a:lnRef>
          <a:fillRef idx="1">
            <a:scrgbClr r="0" g="0" b="0"/>
          </a:fillRef>
          <a:effectRef idx="0">
            <a:schemeClr val="accent5">
              <a:hueOff val="1213282"/>
              <a:satOff val="-18818"/>
              <a:lumOff val="2876"/>
              <a:alphaOff val="0"/>
            </a:schemeClr>
          </a:effectRef>
          <a:fontRef idx="minor">
            <a:schemeClr val="lt1"/>
          </a:fontRef>
        </p:style>
        <p:txBody>
          <a:bodyPr spcFirstLastPara="0" vert="horz" wrap="square" lIns="182880" tIns="146304" rIns="182880" bIns="146304" numCol="1" spcCol="1270" anchor="t" anchorCtr="0">
            <a:spAutoFit/>
          </a:bodyPr>
          <a:lstStyle/>
          <a:p>
            <a:pPr marL="290513" marR="0" lvl="0" indent="-290513" defTabSz="1066800" eaLnBrk="1" fontAlgn="auto" latinLnBrk="0" hangingPunct="1">
              <a:lnSpc>
                <a:spcPct val="90000"/>
              </a:lnSpc>
              <a:spcBef>
                <a:spcPct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2.	Measure current capacity</a:t>
            </a:r>
            <a:b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br>
            <a:r>
              <a:rPr kumimoji="0" lang="en-US" sz="1600" b="0" i="0" u="none" strike="noStrike" kern="1200" cap="none" spc="0" normalizeH="0" baseline="0" noProof="0" dirty="0">
                <a:ln>
                  <a:noFill/>
                </a:ln>
                <a:gradFill>
                  <a:gsLst>
                    <a:gs pos="7921">
                      <a:schemeClr val="tx1"/>
                    </a:gs>
                    <a:gs pos="25743">
                      <a:schemeClr val="tx1"/>
                    </a:gs>
                  </a:gsLst>
                  <a:lin ang="5400000" scaled="0"/>
                </a:gradFill>
                <a:effectLst/>
                <a:uLnTx/>
                <a:uFillTx/>
              </a:rPr>
              <a:t>at the storage layer</a:t>
            </a:r>
          </a:p>
        </p:txBody>
      </p:sp>
      <p:sp>
        <p:nvSpPr>
          <p:cNvPr id="10" name="Rectangle 9"/>
          <p:cNvSpPr/>
          <p:nvPr/>
        </p:nvSpPr>
        <p:spPr>
          <a:xfrm>
            <a:off x="730687" y="4339972"/>
            <a:ext cx="5029200" cy="849463"/>
          </a:xfrm>
          <a:prstGeom prst="rect">
            <a:avLst/>
          </a:prstGeom>
          <a:solidFill>
            <a:schemeClr val="bg1">
              <a:lumMod val="95000"/>
            </a:schemeClr>
          </a:solidFill>
          <a:ln>
            <a:noFill/>
          </a:ln>
        </p:spPr>
        <p:style>
          <a:lnRef idx="2">
            <a:scrgbClr r="0" g="0" b="0"/>
          </a:lnRef>
          <a:fillRef idx="1">
            <a:scrgbClr r="0" g="0" b="0"/>
          </a:fillRef>
          <a:effectRef idx="0">
            <a:schemeClr val="accent5">
              <a:hueOff val="2426564"/>
              <a:satOff val="-37637"/>
              <a:lumOff val="5752"/>
              <a:alphaOff val="0"/>
            </a:schemeClr>
          </a:effectRef>
          <a:fontRef idx="minor">
            <a:schemeClr val="lt1"/>
          </a:fontRef>
        </p:style>
        <p:txBody>
          <a:bodyPr spcFirstLastPara="0" vert="horz" wrap="square" lIns="182880" tIns="146304" rIns="182880" bIns="146304" numCol="1" spcCol="1270" anchor="t" anchorCtr="0">
            <a:spAutoFit/>
          </a:bodyPr>
          <a:lstStyle/>
          <a:p>
            <a:pPr marL="290513" marR="0" lvl="0" indent="-290513" defTabSz="1066800" eaLnBrk="1" fontAlgn="auto" latinLnBrk="0" hangingPunct="1">
              <a:lnSpc>
                <a:spcPct val="90000"/>
              </a:lnSpc>
              <a:spcBef>
                <a:spcPct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3.	Use algorithm to meet policies</a:t>
            </a:r>
            <a:b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br>
            <a:r>
              <a:rPr kumimoji="0" lang="en-US" sz="1600" b="0" i="0" u="none" strike="noStrike" kern="1200" cap="none" spc="0" normalizeH="0" baseline="0" noProof="0" dirty="0">
                <a:ln>
                  <a:noFill/>
                </a:ln>
                <a:gradFill>
                  <a:gsLst>
                    <a:gs pos="7921">
                      <a:schemeClr val="tx1"/>
                    </a:gs>
                    <a:gs pos="25743">
                      <a:schemeClr val="tx1"/>
                    </a:gs>
                  </a:gsLst>
                  <a:lin ang="5400000" scaled="0"/>
                </a:gradFill>
                <a:effectLst/>
                <a:uLnTx/>
                <a:uFillTx/>
              </a:rPr>
              <a:t>at the Policy Manager</a:t>
            </a:r>
          </a:p>
        </p:txBody>
      </p:sp>
      <p:sp>
        <p:nvSpPr>
          <p:cNvPr id="11" name="Rectangle 10"/>
          <p:cNvSpPr/>
          <p:nvPr/>
        </p:nvSpPr>
        <p:spPr>
          <a:xfrm>
            <a:off x="730687" y="5449583"/>
            <a:ext cx="5029200" cy="849463"/>
          </a:xfrm>
          <a:prstGeom prst="rect">
            <a:avLst/>
          </a:prstGeom>
          <a:solidFill>
            <a:schemeClr val="bg1">
              <a:lumMod val="95000"/>
            </a:schemeClr>
          </a:solidFill>
          <a:ln>
            <a:noFill/>
          </a:ln>
        </p:spPr>
        <p:style>
          <a:lnRef idx="2">
            <a:scrgbClr r="0" g="0" b="0"/>
          </a:lnRef>
          <a:fillRef idx="1">
            <a:scrgbClr r="0" g="0" b="0"/>
          </a:fillRef>
          <a:effectRef idx="0">
            <a:schemeClr val="accent5">
              <a:hueOff val="3639846"/>
              <a:satOff val="-56455"/>
              <a:lumOff val="8628"/>
              <a:alphaOff val="0"/>
            </a:schemeClr>
          </a:effectRef>
          <a:fontRef idx="minor">
            <a:schemeClr val="lt1"/>
          </a:fontRef>
        </p:style>
        <p:txBody>
          <a:bodyPr spcFirstLastPara="0" vert="horz" wrap="square" lIns="182880" tIns="146304" rIns="182880" bIns="146304" numCol="1" spcCol="1270" anchor="t" anchorCtr="0">
            <a:spAutoFit/>
          </a:bodyPr>
          <a:lstStyle/>
          <a:p>
            <a:pPr marL="290513" marR="0" lvl="0" indent="-290513" defTabSz="1066800" eaLnBrk="1" fontAlgn="auto" latinLnBrk="0" hangingPunct="1">
              <a:lnSpc>
                <a:spcPct val="90000"/>
              </a:lnSpc>
              <a:spcBef>
                <a:spcPct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4.	Adjust limits and enforce them</a:t>
            </a:r>
            <a:b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br>
            <a:r>
              <a:rPr kumimoji="0" lang="en-US" sz="1600" b="0" i="0" u="none" strike="noStrike" kern="1200" cap="none" spc="0" normalizeH="0" baseline="0" noProof="0" dirty="0">
                <a:ln>
                  <a:noFill/>
                </a:ln>
                <a:gradFill>
                  <a:gsLst>
                    <a:gs pos="7921">
                      <a:schemeClr val="tx1"/>
                    </a:gs>
                    <a:gs pos="25743">
                      <a:schemeClr val="tx1"/>
                    </a:gs>
                  </a:gsLst>
                  <a:lin ang="5400000" scaled="0"/>
                </a:gradFill>
                <a:effectLst/>
                <a:uLnTx/>
                <a:uFillTx/>
              </a:rPr>
              <a:t>at the compute layer</a:t>
            </a:r>
          </a:p>
        </p:txBody>
      </p:sp>
      <p:sp>
        <p:nvSpPr>
          <p:cNvPr id="205" name="Rectangle 204"/>
          <p:cNvSpPr/>
          <p:nvPr/>
        </p:nvSpPr>
        <p:spPr bwMode="auto">
          <a:xfrm>
            <a:off x="6966139" y="5175428"/>
            <a:ext cx="5012754" cy="1357086"/>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Scale-Out File </a:t>
            </a:r>
            <a:b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b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Server cluster</a:t>
            </a:r>
          </a:p>
        </p:txBody>
      </p:sp>
      <p:sp>
        <p:nvSpPr>
          <p:cNvPr id="206" name="TextBox 205"/>
          <p:cNvSpPr txBox="1"/>
          <p:nvPr/>
        </p:nvSpPr>
        <p:spPr>
          <a:xfrm>
            <a:off x="7124700" y="5843857"/>
            <a:ext cx="1647825" cy="447815"/>
          </a:xfrm>
          <a:prstGeom prst="rect">
            <a:avLst/>
          </a:prstGeom>
          <a:solidFill>
            <a:schemeClr val="tx1"/>
          </a:solidFill>
        </p:spPr>
        <p:txBody>
          <a:bodyPr wrap="square" lIns="182880" tIns="146304" rIns="182880" bIns="146304" rtlCol="0" anchor="ctr" anchorCtr="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92079">
                      <a:schemeClr val="bg1"/>
                    </a:gs>
                    <a:gs pos="59000">
                      <a:schemeClr val="bg1"/>
                    </a:gs>
                  </a:gsLst>
                  <a:lin ang="5400000" scaled="0"/>
                </a:gradFill>
                <a:effectLst/>
                <a:uLnTx/>
                <a:uFillTx/>
              </a:rPr>
              <a:t>Policy Manager</a:t>
            </a:r>
          </a:p>
        </p:txBody>
      </p:sp>
      <p:sp>
        <p:nvSpPr>
          <p:cNvPr id="207" name="Freeform 17"/>
          <p:cNvSpPr>
            <a:spLocks noChangeAspect="1" noEditPoints="1"/>
          </p:cNvSpPr>
          <p:nvPr/>
        </p:nvSpPr>
        <p:spPr bwMode="auto">
          <a:xfrm>
            <a:off x="11084257"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8" name="Freeform 17"/>
          <p:cNvSpPr>
            <a:spLocks noChangeAspect="1" noEditPoints="1"/>
          </p:cNvSpPr>
          <p:nvPr/>
        </p:nvSpPr>
        <p:spPr bwMode="auto">
          <a:xfrm>
            <a:off x="1009044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9" name="Freeform 17"/>
          <p:cNvSpPr>
            <a:spLocks noChangeAspect="1" noEditPoints="1"/>
          </p:cNvSpPr>
          <p:nvPr/>
        </p:nvSpPr>
        <p:spPr bwMode="auto">
          <a:xfrm>
            <a:off x="909663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0" name="Rectangle 209"/>
          <p:cNvSpPr/>
          <p:nvPr/>
        </p:nvSpPr>
        <p:spPr bwMode="auto">
          <a:xfrm>
            <a:off x="6966139" y="3471905"/>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Hyper-V cluster</a:t>
            </a:r>
          </a:p>
        </p:txBody>
      </p:sp>
      <p:sp>
        <p:nvSpPr>
          <p:cNvPr id="211" name="Rectangle 210"/>
          <p:cNvSpPr/>
          <p:nvPr/>
        </p:nvSpPr>
        <p:spPr bwMode="auto">
          <a:xfrm>
            <a:off x="6966139" y="2120752"/>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Virtual machines</a:t>
            </a:r>
          </a:p>
        </p:txBody>
      </p:sp>
      <p:cxnSp>
        <p:nvCxnSpPr>
          <p:cNvPr id="212" name="Straight Arrow Connector 211"/>
          <p:cNvCxnSpPr/>
          <p:nvPr/>
        </p:nvCxnSpPr>
        <p:spPr>
          <a:xfrm>
            <a:off x="1147132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213" name="Freeform 5"/>
          <p:cNvSpPr>
            <a:spLocks noChangeAspect="1" noEditPoints="1"/>
          </p:cNvSpPr>
          <p:nvPr/>
        </p:nvSpPr>
        <p:spPr bwMode="auto">
          <a:xfrm>
            <a:off x="10752236"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214" name="TextBox 213"/>
          <p:cNvSpPr txBox="1"/>
          <p:nvPr/>
        </p:nvSpPr>
        <p:spPr>
          <a:xfrm>
            <a:off x="11199804"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215" name="Freeform 5"/>
          <p:cNvSpPr>
            <a:spLocks noChangeAspect="1" noEditPoints="1"/>
          </p:cNvSpPr>
          <p:nvPr/>
        </p:nvSpPr>
        <p:spPr bwMode="auto">
          <a:xfrm>
            <a:off x="956790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216" name="TextBox 215"/>
          <p:cNvSpPr txBox="1"/>
          <p:nvPr/>
        </p:nvSpPr>
        <p:spPr>
          <a:xfrm>
            <a:off x="1001547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217" name="Freeform 5"/>
          <p:cNvSpPr>
            <a:spLocks noChangeAspect="1" noEditPoints="1"/>
          </p:cNvSpPr>
          <p:nvPr/>
        </p:nvSpPr>
        <p:spPr bwMode="auto">
          <a:xfrm>
            <a:off x="838357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218" name="TextBox 217"/>
          <p:cNvSpPr txBox="1"/>
          <p:nvPr/>
        </p:nvSpPr>
        <p:spPr>
          <a:xfrm>
            <a:off x="883114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219" name="Freeform 5"/>
          <p:cNvSpPr>
            <a:spLocks noChangeAspect="1" noEditPoints="1"/>
          </p:cNvSpPr>
          <p:nvPr/>
        </p:nvSpPr>
        <p:spPr bwMode="auto">
          <a:xfrm>
            <a:off x="719924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220" name="TextBox 219"/>
          <p:cNvSpPr txBox="1"/>
          <p:nvPr/>
        </p:nvSpPr>
        <p:spPr>
          <a:xfrm>
            <a:off x="764681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221" name="TextBox 220"/>
          <p:cNvSpPr txBox="1"/>
          <p:nvPr/>
        </p:nvSpPr>
        <p:spPr>
          <a:xfrm>
            <a:off x="11291175"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222" name="TextBox 221"/>
          <p:cNvSpPr txBox="1"/>
          <p:nvPr/>
        </p:nvSpPr>
        <p:spPr>
          <a:xfrm>
            <a:off x="1029736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223" name="TextBox 222"/>
          <p:cNvSpPr txBox="1"/>
          <p:nvPr/>
        </p:nvSpPr>
        <p:spPr>
          <a:xfrm>
            <a:off x="930355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grpSp>
        <p:nvGrpSpPr>
          <p:cNvPr id="224" name="Group 223"/>
          <p:cNvGrpSpPr/>
          <p:nvPr/>
        </p:nvGrpSpPr>
        <p:grpSpPr>
          <a:xfrm>
            <a:off x="7199245" y="2642545"/>
            <a:ext cx="4546542" cy="495935"/>
            <a:chOff x="7213213" y="2642545"/>
            <a:chExt cx="4546542" cy="495935"/>
          </a:xfrm>
        </p:grpSpPr>
        <p:grpSp>
          <p:nvGrpSpPr>
            <p:cNvPr id="225" name="Group 224"/>
            <p:cNvGrpSpPr/>
            <p:nvPr/>
          </p:nvGrpSpPr>
          <p:grpSpPr>
            <a:xfrm>
              <a:off x="9105801" y="2642545"/>
              <a:ext cx="761366" cy="495935"/>
              <a:chOff x="455000" y="2704210"/>
              <a:chExt cx="572025" cy="372604"/>
            </a:xfrm>
          </p:grpSpPr>
          <p:sp>
            <p:nvSpPr>
              <p:cNvPr id="238" name="Freeform 237"/>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9"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6" name="Group 225"/>
            <p:cNvGrpSpPr/>
            <p:nvPr/>
          </p:nvGrpSpPr>
          <p:grpSpPr>
            <a:xfrm>
              <a:off x="8159507" y="2642545"/>
              <a:ext cx="761366" cy="495935"/>
              <a:chOff x="455000" y="2704210"/>
              <a:chExt cx="572025" cy="372604"/>
            </a:xfrm>
          </p:grpSpPr>
          <p:sp>
            <p:nvSpPr>
              <p:cNvPr id="236" name="Freeform 235"/>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7"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7" name="Group 226"/>
            <p:cNvGrpSpPr/>
            <p:nvPr/>
          </p:nvGrpSpPr>
          <p:grpSpPr>
            <a:xfrm>
              <a:off x="10052095" y="2642545"/>
              <a:ext cx="761366" cy="495935"/>
              <a:chOff x="455000" y="2704210"/>
              <a:chExt cx="572025" cy="372604"/>
            </a:xfrm>
          </p:grpSpPr>
          <p:sp>
            <p:nvSpPr>
              <p:cNvPr id="234" name="Freeform 233"/>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5"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8" name="Group 227"/>
            <p:cNvGrpSpPr/>
            <p:nvPr/>
          </p:nvGrpSpPr>
          <p:grpSpPr>
            <a:xfrm>
              <a:off x="10998389" y="2642545"/>
              <a:ext cx="761366" cy="495935"/>
              <a:chOff x="455000" y="2704210"/>
              <a:chExt cx="572025" cy="372604"/>
            </a:xfrm>
          </p:grpSpPr>
          <p:sp>
            <p:nvSpPr>
              <p:cNvPr id="232" name="Freeform 231"/>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3"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9" name="Group 228"/>
            <p:cNvGrpSpPr/>
            <p:nvPr/>
          </p:nvGrpSpPr>
          <p:grpSpPr>
            <a:xfrm>
              <a:off x="7213213" y="2642545"/>
              <a:ext cx="761366" cy="495935"/>
              <a:chOff x="455000" y="2704210"/>
              <a:chExt cx="572025" cy="372604"/>
            </a:xfrm>
          </p:grpSpPr>
          <p:sp>
            <p:nvSpPr>
              <p:cNvPr id="230" name="Freeform 229"/>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1"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240" name="Group 239"/>
          <p:cNvGrpSpPr/>
          <p:nvPr/>
        </p:nvGrpSpPr>
        <p:grpSpPr>
          <a:xfrm>
            <a:off x="8787349" y="5975005"/>
            <a:ext cx="498608" cy="185519"/>
            <a:chOff x="2997135" y="5208858"/>
            <a:chExt cx="498608" cy="185519"/>
          </a:xfrm>
        </p:grpSpPr>
        <p:cxnSp>
          <p:nvCxnSpPr>
            <p:cNvPr id="241" name="Straight Arrow Connector 240"/>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242" name="Oval 241"/>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43"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4" name="Group 243"/>
          <p:cNvGrpSpPr/>
          <p:nvPr/>
        </p:nvGrpSpPr>
        <p:grpSpPr>
          <a:xfrm>
            <a:off x="9778461" y="5975005"/>
            <a:ext cx="498608" cy="185519"/>
            <a:chOff x="2997135" y="5208858"/>
            <a:chExt cx="498608" cy="185519"/>
          </a:xfrm>
        </p:grpSpPr>
        <p:cxnSp>
          <p:nvCxnSpPr>
            <p:cNvPr id="245" name="Straight Arrow Connector 244"/>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246" name="Oval 245"/>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47"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48" name="Group 247"/>
          <p:cNvGrpSpPr/>
          <p:nvPr/>
        </p:nvGrpSpPr>
        <p:grpSpPr>
          <a:xfrm>
            <a:off x="10772271" y="5975005"/>
            <a:ext cx="498608" cy="185519"/>
            <a:chOff x="2997135" y="5208858"/>
            <a:chExt cx="498608" cy="185519"/>
          </a:xfrm>
        </p:grpSpPr>
        <p:cxnSp>
          <p:nvCxnSpPr>
            <p:cNvPr id="249" name="Straight Arrow Connector 248"/>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250" name="Oval 249"/>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51"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252" name="Straight Connector 251"/>
          <p:cNvCxnSpPr/>
          <p:nvPr/>
        </p:nvCxnSpPr>
        <p:spPr>
          <a:xfrm>
            <a:off x="7919805" y="4963513"/>
            <a:ext cx="3551519" cy="0"/>
          </a:xfrm>
          <a:prstGeom prst="line">
            <a:avLst/>
          </a:prstGeom>
          <a:noFill/>
          <a:ln w="3175" cap="flat">
            <a:solidFill>
              <a:schemeClr val="tx1"/>
            </a:solidFill>
            <a:prstDash val="solid"/>
            <a:miter lim="800000"/>
            <a:headEnd type="none"/>
            <a:tailEnd type="none"/>
          </a:ln>
          <a:extLst>
            <a:ext uri="{909E8E84-426E-40DD-AFC4-6F175D3DCCD1}">
              <a14:hiddenFill xmlns:a14="http://schemas.microsoft.com/office/drawing/2010/main">
                <a:solidFill>
                  <a:srgbClr val="FFFFFF"/>
                </a:solidFill>
              </a14:hiddenFill>
            </a:ext>
          </a:extLst>
        </p:spPr>
      </p:cxnSp>
      <p:cxnSp>
        <p:nvCxnSpPr>
          <p:cNvPr id="253" name="Straight Arrow Connector 252"/>
          <p:cNvCxnSpPr/>
          <p:nvPr/>
        </p:nvCxnSpPr>
        <p:spPr>
          <a:xfrm>
            <a:off x="1028846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54" name="Straight Arrow Connector 253"/>
          <p:cNvCxnSpPr/>
          <p:nvPr/>
        </p:nvCxnSpPr>
        <p:spPr>
          <a:xfrm>
            <a:off x="910413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55" name="Straight Arrow Connector 254"/>
          <p:cNvCxnSpPr/>
          <p:nvPr/>
        </p:nvCxnSpPr>
        <p:spPr>
          <a:xfrm>
            <a:off x="791980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56" name="Straight Arrow Connector 255"/>
          <p:cNvCxnSpPr/>
          <p:nvPr/>
        </p:nvCxnSpPr>
        <p:spPr>
          <a:xfrm flipV="1">
            <a:off x="925981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57" name="Straight Arrow Connector 256"/>
          <p:cNvCxnSpPr/>
          <p:nvPr/>
        </p:nvCxnSpPr>
        <p:spPr>
          <a:xfrm flipV="1">
            <a:off x="1025362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58" name="Straight Arrow Connector 257"/>
          <p:cNvCxnSpPr/>
          <p:nvPr/>
        </p:nvCxnSpPr>
        <p:spPr>
          <a:xfrm flipV="1">
            <a:off x="11247438"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259" name="Oval 258"/>
          <p:cNvSpPr/>
          <p:nvPr/>
        </p:nvSpPr>
        <p:spPr bwMode="auto">
          <a:xfrm>
            <a:off x="11444731" y="3916356"/>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
        <p:nvSpPr>
          <p:cNvPr id="260" name="Oval 259"/>
          <p:cNvSpPr/>
          <p:nvPr/>
        </p:nvSpPr>
        <p:spPr bwMode="auto">
          <a:xfrm>
            <a:off x="10558792" y="5270678"/>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261" name="Oval 260"/>
          <p:cNvSpPr/>
          <p:nvPr/>
        </p:nvSpPr>
        <p:spPr bwMode="auto">
          <a:xfrm>
            <a:off x="8445556" y="5553184"/>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sp>
        <p:nvSpPr>
          <p:cNvPr id="262" name="Oval 261"/>
          <p:cNvSpPr/>
          <p:nvPr/>
        </p:nvSpPr>
        <p:spPr bwMode="auto">
          <a:xfrm>
            <a:off x="10330075" y="3601334"/>
            <a:ext cx="438912" cy="43891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cxnSp>
        <p:nvCxnSpPr>
          <p:cNvPr id="263" name="Straight Arrow Connector 262"/>
          <p:cNvCxnSpPr>
            <a:stCxn id="260" idx="7"/>
            <a:endCxn id="259" idx="3"/>
          </p:cNvCxnSpPr>
          <p:nvPr/>
        </p:nvCxnSpPr>
        <p:spPr>
          <a:xfrm flipV="1">
            <a:off x="10933427" y="4290991"/>
            <a:ext cx="575581" cy="1043964"/>
          </a:xfrm>
          <a:prstGeom prst="straightConnector1">
            <a:avLst/>
          </a:prstGeom>
          <a:noFill/>
          <a:ln w="28575" cap="flat">
            <a:solidFill>
              <a:schemeClr val="accent2"/>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64" name="Straight Arrow Connector 263"/>
          <p:cNvCxnSpPr>
            <a:stCxn id="261" idx="6"/>
            <a:endCxn id="260" idx="2"/>
          </p:cNvCxnSpPr>
          <p:nvPr/>
        </p:nvCxnSpPr>
        <p:spPr>
          <a:xfrm flipV="1">
            <a:off x="8884468" y="5490134"/>
            <a:ext cx="1674324" cy="282506"/>
          </a:xfrm>
          <a:prstGeom prst="straightConnector1">
            <a:avLst/>
          </a:prstGeom>
          <a:noFill/>
          <a:ln w="28575" cap="flat">
            <a:solidFill>
              <a:schemeClr val="accent2"/>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65" name="Straight Arrow Connector 264"/>
          <p:cNvCxnSpPr>
            <a:stCxn id="262" idx="3"/>
            <a:endCxn id="261" idx="7"/>
          </p:cNvCxnSpPr>
          <p:nvPr/>
        </p:nvCxnSpPr>
        <p:spPr>
          <a:xfrm flipH="1">
            <a:off x="8820191" y="3975969"/>
            <a:ext cx="1574161" cy="1641492"/>
          </a:xfrm>
          <a:prstGeom prst="straightConnector1">
            <a:avLst/>
          </a:prstGeom>
          <a:noFill/>
          <a:ln w="28575" cap="flat">
            <a:solidFill>
              <a:schemeClr val="accent2"/>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66" name="Straight Arrow Connector 265"/>
          <p:cNvCxnSpPr>
            <a:stCxn id="259" idx="1"/>
            <a:endCxn id="262" idx="6"/>
          </p:cNvCxnSpPr>
          <p:nvPr/>
        </p:nvCxnSpPr>
        <p:spPr>
          <a:xfrm flipH="1" flipV="1">
            <a:off x="10768987" y="3820790"/>
            <a:ext cx="740021" cy="159843"/>
          </a:xfrm>
          <a:prstGeom prst="straightConnector1">
            <a:avLst/>
          </a:prstGeom>
          <a:noFill/>
          <a:ln w="28575" cap="flat">
            <a:solidFill>
              <a:schemeClr val="accent2"/>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4" name="Straight Arrow Connector 23"/>
          <p:cNvCxnSpPr/>
          <p:nvPr/>
        </p:nvCxnSpPr>
        <p:spPr>
          <a:xfrm>
            <a:off x="1401128" y="2970215"/>
            <a:ext cx="0" cy="260147"/>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67" name="Straight Arrow Connector 266"/>
          <p:cNvCxnSpPr/>
          <p:nvPr/>
        </p:nvCxnSpPr>
        <p:spPr>
          <a:xfrm>
            <a:off x="1401128" y="4079825"/>
            <a:ext cx="0" cy="260147"/>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68" name="Straight Arrow Connector 267"/>
          <p:cNvCxnSpPr/>
          <p:nvPr/>
        </p:nvCxnSpPr>
        <p:spPr>
          <a:xfrm>
            <a:off x="1401128" y="5189435"/>
            <a:ext cx="0" cy="260147"/>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69" name="Straight Arrow Connector 268"/>
          <p:cNvCxnSpPr>
            <a:endCxn id="8" idx="1"/>
          </p:cNvCxnSpPr>
          <p:nvPr/>
        </p:nvCxnSpPr>
        <p:spPr>
          <a:xfrm rot="16200000" flipV="1">
            <a:off x="-783758" y="4059930"/>
            <a:ext cx="3752537" cy="723645"/>
          </a:xfrm>
          <a:prstGeom prst="bentConnector4">
            <a:avLst>
              <a:gd name="adj1" fmla="val -5791"/>
              <a:gd name="adj2" fmla="val 136748"/>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65563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259"/>
                                        </p:tgtEl>
                                        <p:attrNameLst>
                                          <p:attrName>style.visibility</p:attrName>
                                        </p:attrNameLst>
                                      </p:cBhvr>
                                      <p:to>
                                        <p:strVal val="visible"/>
                                      </p:to>
                                    </p:set>
                                    <p:animEffect transition="in" filter="fade">
                                      <p:cBhvr>
                                        <p:cTn id="7" dur="500"/>
                                        <p:tgtEl>
                                          <p:spTgt spid="259"/>
                                        </p:tgtEl>
                                      </p:cBhvr>
                                    </p:animEffect>
                                  </p:childTnLst>
                                </p:cTn>
                              </p:par>
                              <p:par>
                                <p:cTn id="8" presetID="2" presetClass="entr" presetSubtype="4" decel="100000" fill="hold" grpId="0" nodeType="withEffect">
                                  <p:stCondLst>
                                    <p:cond delay="300"/>
                                  </p:stCondLst>
                                  <p:childTnLst>
                                    <p:set>
                                      <p:cBhvr>
                                        <p:cTn id="9" dur="1" fill="hold">
                                          <p:stCondLst>
                                            <p:cond delay="0"/>
                                          </p:stCondLst>
                                        </p:cTn>
                                        <p:tgtEl>
                                          <p:spTgt spid="8"/>
                                        </p:tgtEl>
                                        <p:attrNameLst>
                                          <p:attrName>style.visibility</p:attrName>
                                        </p:attrNameLst>
                                      </p:cBhvr>
                                      <p:to>
                                        <p:strVal val="visible"/>
                                      </p:to>
                                    </p:set>
                                    <p:anim calcmode="lin" valueType="num">
                                      <p:cBhvr additive="base">
                                        <p:cTn id="10" dur="500" fill="hold"/>
                                        <p:tgtEl>
                                          <p:spTgt spid="8"/>
                                        </p:tgtEl>
                                        <p:attrNameLst>
                                          <p:attrName>ppt_x</p:attrName>
                                        </p:attrNameLst>
                                      </p:cBhvr>
                                      <p:tavLst>
                                        <p:tav tm="0">
                                          <p:val>
                                            <p:strVal val="#ppt_x"/>
                                          </p:val>
                                        </p:tav>
                                        <p:tav tm="100000">
                                          <p:val>
                                            <p:strVal val="#ppt_x"/>
                                          </p:val>
                                        </p:tav>
                                      </p:tavLst>
                                    </p:anim>
                                    <p:anim calcmode="lin" valueType="num">
                                      <p:cBhvr additive="base">
                                        <p:cTn id="11" dur="500" fill="hold"/>
                                        <p:tgtEl>
                                          <p:spTgt spid="8"/>
                                        </p:tgtEl>
                                        <p:attrNameLst>
                                          <p:attrName>ppt_y</p:attrName>
                                        </p:attrNameLst>
                                      </p:cBhvr>
                                      <p:tavLst>
                                        <p:tav tm="0">
                                          <p:val>
                                            <p:strVal val="1+#ppt_h/2"/>
                                          </p:val>
                                        </p:tav>
                                        <p:tav tm="100000">
                                          <p:val>
                                            <p:strVal val="#ppt_y"/>
                                          </p:val>
                                        </p:tav>
                                      </p:tavLst>
                                    </p:anim>
                                  </p:childTnLst>
                                </p:cTn>
                              </p:par>
                              <p:par>
                                <p:cTn id="12" presetID="6" presetClass="emph" presetSubtype="0" accel="100000" autoRev="1" fill="hold" grpId="1" nodeType="withEffect">
                                  <p:stCondLst>
                                    <p:cond delay="0"/>
                                  </p:stCondLst>
                                  <p:childTnLst>
                                    <p:animScale>
                                      <p:cBhvr>
                                        <p:cTn id="13" dur="300" fill="hold"/>
                                        <p:tgtEl>
                                          <p:spTgt spid="259"/>
                                        </p:tgtEl>
                                      </p:cBhvr>
                                      <p:by x="90000" y="90000"/>
                                    </p:animScale>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up)">
                                      <p:cBhvr>
                                        <p:cTn id="18" dur="500"/>
                                        <p:tgtEl>
                                          <p:spTgt spid="24"/>
                                        </p:tgtEl>
                                      </p:cBhvr>
                                    </p:animEffect>
                                  </p:childTnLst>
                                </p:cTn>
                              </p:par>
                              <p:par>
                                <p:cTn id="19" presetID="22" presetClass="entr" presetSubtype="1" fill="hold" nodeType="withEffect">
                                  <p:stCondLst>
                                    <p:cond delay="600"/>
                                  </p:stCondLst>
                                  <p:childTnLst>
                                    <p:set>
                                      <p:cBhvr>
                                        <p:cTn id="20" dur="1" fill="hold">
                                          <p:stCondLst>
                                            <p:cond delay="0"/>
                                          </p:stCondLst>
                                        </p:cTn>
                                        <p:tgtEl>
                                          <p:spTgt spid="263"/>
                                        </p:tgtEl>
                                        <p:attrNameLst>
                                          <p:attrName>style.visibility</p:attrName>
                                        </p:attrNameLst>
                                      </p:cBhvr>
                                      <p:to>
                                        <p:strVal val="visible"/>
                                      </p:to>
                                    </p:set>
                                    <p:animEffect transition="in" filter="wipe(up)">
                                      <p:cBhvr>
                                        <p:cTn id="21" dur="500"/>
                                        <p:tgtEl>
                                          <p:spTgt spid="263"/>
                                        </p:tgtEl>
                                      </p:cBhvr>
                                    </p:animEffect>
                                  </p:childTnLst>
                                </p:cTn>
                              </p:par>
                              <p:par>
                                <p:cTn id="22" presetID="10" presetClass="entr" presetSubtype="0" fill="hold" grpId="0" nodeType="withEffect">
                                  <p:stCondLst>
                                    <p:cond delay="900"/>
                                  </p:stCondLst>
                                  <p:childTnLst>
                                    <p:set>
                                      <p:cBhvr>
                                        <p:cTn id="23" dur="1" fill="hold">
                                          <p:stCondLst>
                                            <p:cond delay="0"/>
                                          </p:stCondLst>
                                        </p:cTn>
                                        <p:tgtEl>
                                          <p:spTgt spid="260"/>
                                        </p:tgtEl>
                                        <p:attrNameLst>
                                          <p:attrName>style.visibility</p:attrName>
                                        </p:attrNameLst>
                                      </p:cBhvr>
                                      <p:to>
                                        <p:strVal val="visible"/>
                                      </p:to>
                                    </p:set>
                                    <p:animEffect transition="in" filter="fade">
                                      <p:cBhvr>
                                        <p:cTn id="24" dur="500"/>
                                        <p:tgtEl>
                                          <p:spTgt spid="260"/>
                                        </p:tgtEl>
                                      </p:cBhvr>
                                    </p:animEffect>
                                  </p:childTnLst>
                                </p:cTn>
                              </p:par>
                              <p:par>
                                <p:cTn id="25" presetID="2" presetClass="entr" presetSubtype="4" decel="100000" fill="hold" grpId="0" nodeType="withEffect">
                                  <p:stCondLst>
                                    <p:cond delay="90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6" presetClass="emph" presetSubtype="0" accel="100000" autoRev="1" fill="hold" grpId="1" nodeType="withEffect">
                                  <p:stCondLst>
                                    <p:cond delay="600"/>
                                  </p:stCondLst>
                                  <p:childTnLst>
                                    <p:animScale>
                                      <p:cBhvr>
                                        <p:cTn id="30" dur="300" fill="hold"/>
                                        <p:tgtEl>
                                          <p:spTgt spid="260"/>
                                        </p:tgtEl>
                                      </p:cBhvr>
                                      <p:by x="90000" y="90000"/>
                                    </p:animScale>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267"/>
                                        </p:tgtEl>
                                        <p:attrNameLst>
                                          <p:attrName>style.visibility</p:attrName>
                                        </p:attrNameLst>
                                      </p:cBhvr>
                                      <p:to>
                                        <p:strVal val="visible"/>
                                      </p:to>
                                    </p:set>
                                    <p:animEffect transition="in" filter="wipe(up)">
                                      <p:cBhvr>
                                        <p:cTn id="35" dur="500"/>
                                        <p:tgtEl>
                                          <p:spTgt spid="267"/>
                                        </p:tgtEl>
                                      </p:cBhvr>
                                    </p:animEffect>
                                  </p:childTnLst>
                                </p:cTn>
                              </p:par>
                              <p:par>
                                <p:cTn id="36" presetID="22" presetClass="entr" presetSubtype="2" fill="hold" nodeType="withEffect">
                                  <p:stCondLst>
                                    <p:cond delay="1200"/>
                                  </p:stCondLst>
                                  <p:childTnLst>
                                    <p:set>
                                      <p:cBhvr>
                                        <p:cTn id="37" dur="1" fill="hold">
                                          <p:stCondLst>
                                            <p:cond delay="0"/>
                                          </p:stCondLst>
                                        </p:cTn>
                                        <p:tgtEl>
                                          <p:spTgt spid="264"/>
                                        </p:tgtEl>
                                        <p:attrNameLst>
                                          <p:attrName>style.visibility</p:attrName>
                                        </p:attrNameLst>
                                      </p:cBhvr>
                                      <p:to>
                                        <p:strVal val="visible"/>
                                      </p:to>
                                    </p:set>
                                    <p:animEffect transition="in" filter="wipe(right)">
                                      <p:cBhvr>
                                        <p:cTn id="38" dur="500"/>
                                        <p:tgtEl>
                                          <p:spTgt spid="264"/>
                                        </p:tgtEl>
                                      </p:cBhvr>
                                    </p:animEffect>
                                  </p:childTnLst>
                                </p:cTn>
                              </p:par>
                              <p:par>
                                <p:cTn id="39" presetID="10" presetClass="entr" presetSubtype="0" fill="hold" grpId="0" nodeType="withEffect">
                                  <p:stCondLst>
                                    <p:cond delay="1500"/>
                                  </p:stCondLst>
                                  <p:childTnLst>
                                    <p:set>
                                      <p:cBhvr>
                                        <p:cTn id="40" dur="1" fill="hold">
                                          <p:stCondLst>
                                            <p:cond delay="0"/>
                                          </p:stCondLst>
                                        </p:cTn>
                                        <p:tgtEl>
                                          <p:spTgt spid="261"/>
                                        </p:tgtEl>
                                        <p:attrNameLst>
                                          <p:attrName>style.visibility</p:attrName>
                                        </p:attrNameLst>
                                      </p:cBhvr>
                                      <p:to>
                                        <p:strVal val="visible"/>
                                      </p:to>
                                    </p:set>
                                    <p:animEffect transition="in" filter="fade">
                                      <p:cBhvr>
                                        <p:cTn id="41" dur="500"/>
                                        <p:tgtEl>
                                          <p:spTgt spid="261"/>
                                        </p:tgtEl>
                                      </p:cBhvr>
                                    </p:animEffect>
                                  </p:childTnLst>
                                </p:cTn>
                              </p:par>
                              <p:par>
                                <p:cTn id="42" presetID="2" presetClass="entr" presetSubtype="4" decel="100000" fill="hold" grpId="0" nodeType="withEffect">
                                  <p:stCondLst>
                                    <p:cond delay="150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500" fill="hold"/>
                                        <p:tgtEl>
                                          <p:spTgt spid="10"/>
                                        </p:tgtEl>
                                        <p:attrNameLst>
                                          <p:attrName>ppt_x</p:attrName>
                                        </p:attrNameLst>
                                      </p:cBhvr>
                                      <p:tavLst>
                                        <p:tav tm="0">
                                          <p:val>
                                            <p:strVal val="#ppt_x"/>
                                          </p:val>
                                        </p:tav>
                                        <p:tav tm="100000">
                                          <p:val>
                                            <p:strVal val="#ppt_x"/>
                                          </p:val>
                                        </p:tav>
                                      </p:tavLst>
                                    </p:anim>
                                    <p:anim calcmode="lin" valueType="num">
                                      <p:cBhvr additive="base">
                                        <p:cTn id="45" dur="500" fill="hold"/>
                                        <p:tgtEl>
                                          <p:spTgt spid="10"/>
                                        </p:tgtEl>
                                        <p:attrNameLst>
                                          <p:attrName>ppt_y</p:attrName>
                                        </p:attrNameLst>
                                      </p:cBhvr>
                                      <p:tavLst>
                                        <p:tav tm="0">
                                          <p:val>
                                            <p:strVal val="1+#ppt_h/2"/>
                                          </p:val>
                                        </p:tav>
                                        <p:tav tm="100000">
                                          <p:val>
                                            <p:strVal val="#ppt_y"/>
                                          </p:val>
                                        </p:tav>
                                      </p:tavLst>
                                    </p:anim>
                                  </p:childTnLst>
                                </p:cTn>
                              </p:par>
                              <p:par>
                                <p:cTn id="46" presetID="6" presetClass="emph" presetSubtype="0" accel="100000" autoRev="1" fill="hold" grpId="1" nodeType="withEffect">
                                  <p:stCondLst>
                                    <p:cond delay="1200"/>
                                  </p:stCondLst>
                                  <p:childTnLst>
                                    <p:animScale>
                                      <p:cBhvr>
                                        <p:cTn id="47" dur="300" fill="hold"/>
                                        <p:tgtEl>
                                          <p:spTgt spid="261"/>
                                        </p:tgtEl>
                                      </p:cBhvr>
                                      <p:by x="90000" y="90000"/>
                                    </p:animScale>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268"/>
                                        </p:tgtEl>
                                        <p:attrNameLst>
                                          <p:attrName>style.visibility</p:attrName>
                                        </p:attrNameLst>
                                      </p:cBhvr>
                                      <p:to>
                                        <p:strVal val="visible"/>
                                      </p:to>
                                    </p:set>
                                    <p:animEffect transition="in" filter="wipe(up)">
                                      <p:cBhvr>
                                        <p:cTn id="52" dur="500"/>
                                        <p:tgtEl>
                                          <p:spTgt spid="268"/>
                                        </p:tgtEl>
                                      </p:cBhvr>
                                    </p:animEffect>
                                  </p:childTnLst>
                                </p:cTn>
                              </p:par>
                              <p:par>
                                <p:cTn id="53" presetID="22" presetClass="entr" presetSubtype="4" fill="hold" nodeType="withEffect">
                                  <p:stCondLst>
                                    <p:cond delay="1800"/>
                                  </p:stCondLst>
                                  <p:childTnLst>
                                    <p:set>
                                      <p:cBhvr>
                                        <p:cTn id="54" dur="1" fill="hold">
                                          <p:stCondLst>
                                            <p:cond delay="0"/>
                                          </p:stCondLst>
                                        </p:cTn>
                                        <p:tgtEl>
                                          <p:spTgt spid="265"/>
                                        </p:tgtEl>
                                        <p:attrNameLst>
                                          <p:attrName>style.visibility</p:attrName>
                                        </p:attrNameLst>
                                      </p:cBhvr>
                                      <p:to>
                                        <p:strVal val="visible"/>
                                      </p:to>
                                    </p:set>
                                    <p:animEffect transition="in" filter="wipe(down)">
                                      <p:cBhvr>
                                        <p:cTn id="55" dur="500"/>
                                        <p:tgtEl>
                                          <p:spTgt spid="265"/>
                                        </p:tgtEl>
                                      </p:cBhvr>
                                    </p:animEffect>
                                  </p:childTnLst>
                                </p:cTn>
                              </p:par>
                              <p:par>
                                <p:cTn id="56" presetID="10" presetClass="entr" presetSubtype="0" fill="hold" grpId="0" nodeType="withEffect">
                                  <p:stCondLst>
                                    <p:cond delay="2100"/>
                                  </p:stCondLst>
                                  <p:childTnLst>
                                    <p:set>
                                      <p:cBhvr>
                                        <p:cTn id="57" dur="1" fill="hold">
                                          <p:stCondLst>
                                            <p:cond delay="0"/>
                                          </p:stCondLst>
                                        </p:cTn>
                                        <p:tgtEl>
                                          <p:spTgt spid="262"/>
                                        </p:tgtEl>
                                        <p:attrNameLst>
                                          <p:attrName>style.visibility</p:attrName>
                                        </p:attrNameLst>
                                      </p:cBhvr>
                                      <p:to>
                                        <p:strVal val="visible"/>
                                      </p:to>
                                    </p:set>
                                    <p:animEffect transition="in" filter="fade">
                                      <p:cBhvr>
                                        <p:cTn id="58" dur="500"/>
                                        <p:tgtEl>
                                          <p:spTgt spid="262"/>
                                        </p:tgtEl>
                                      </p:cBhvr>
                                    </p:animEffect>
                                  </p:childTnLst>
                                </p:cTn>
                              </p:par>
                              <p:par>
                                <p:cTn id="59" presetID="2" presetClass="entr" presetSubtype="4" decel="100000" fill="hold" grpId="0" nodeType="withEffect">
                                  <p:stCondLst>
                                    <p:cond delay="210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par>
                                <p:cTn id="63" presetID="6" presetClass="emph" presetSubtype="0" accel="100000" autoRev="1" fill="hold" grpId="1" nodeType="withEffect">
                                  <p:stCondLst>
                                    <p:cond delay="1800"/>
                                  </p:stCondLst>
                                  <p:childTnLst>
                                    <p:animScale>
                                      <p:cBhvr>
                                        <p:cTn id="64" dur="300" fill="hold"/>
                                        <p:tgtEl>
                                          <p:spTgt spid="262"/>
                                        </p:tgtEl>
                                      </p:cBhvr>
                                      <p:by x="90000" y="90000"/>
                                    </p:animScale>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269"/>
                                        </p:tgtEl>
                                        <p:attrNameLst>
                                          <p:attrName>style.visibility</p:attrName>
                                        </p:attrNameLst>
                                      </p:cBhvr>
                                      <p:to>
                                        <p:strVal val="visible"/>
                                      </p:to>
                                    </p:set>
                                    <p:animEffect transition="in" filter="wipe(down)">
                                      <p:cBhvr>
                                        <p:cTn id="69" dur="1000"/>
                                        <p:tgtEl>
                                          <p:spTgt spid="269"/>
                                        </p:tgtEl>
                                      </p:cBhvr>
                                    </p:animEffect>
                                  </p:childTnLst>
                                </p:cTn>
                              </p:par>
                            </p:childTnLst>
                          </p:cTn>
                        </p:par>
                        <p:par>
                          <p:cTn id="70" fill="hold">
                            <p:stCondLst>
                              <p:cond delay="1000"/>
                            </p:stCondLst>
                            <p:childTnLst>
                              <p:par>
                                <p:cTn id="71" presetID="22" presetClass="entr" presetSubtype="8" fill="hold" nodeType="afterEffect">
                                  <p:stCondLst>
                                    <p:cond delay="0"/>
                                  </p:stCondLst>
                                  <p:childTnLst>
                                    <p:set>
                                      <p:cBhvr>
                                        <p:cTn id="72" dur="1" fill="hold">
                                          <p:stCondLst>
                                            <p:cond delay="0"/>
                                          </p:stCondLst>
                                        </p:cTn>
                                        <p:tgtEl>
                                          <p:spTgt spid="266"/>
                                        </p:tgtEl>
                                        <p:attrNameLst>
                                          <p:attrName>style.visibility</p:attrName>
                                        </p:attrNameLst>
                                      </p:cBhvr>
                                      <p:to>
                                        <p:strVal val="visible"/>
                                      </p:to>
                                    </p:set>
                                    <p:animEffect transition="in" filter="wipe(left)">
                                      <p:cBhvr>
                                        <p:cTn id="73" dur="500"/>
                                        <p:tgtEl>
                                          <p:spTgt spid="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 name="Rectangle 101"/>
          <p:cNvSpPr/>
          <p:nvPr/>
        </p:nvSpPr>
        <p:spPr>
          <a:xfrm>
            <a:off x="274639" y="3213275"/>
            <a:ext cx="5943599" cy="2714468"/>
          </a:xfrm>
          <a:prstGeom prst="rect">
            <a:avLst/>
          </a:prstGeom>
          <a:solidFill>
            <a:schemeClr val="accent5">
              <a:lumMod val="75000"/>
              <a:lumOff val="2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t>Sample Policy</a:t>
            </a:r>
          </a:p>
        </p:txBody>
      </p:sp>
      <p:sp>
        <p:nvSpPr>
          <p:cNvPr id="2" name="Title 1"/>
          <p:cNvSpPr>
            <a:spLocks noGrp="1"/>
          </p:cNvSpPr>
          <p:nvPr>
            <p:ph type="title"/>
          </p:nvPr>
        </p:nvSpPr>
        <p:spPr/>
        <p:txBody>
          <a:bodyPr/>
          <a:lstStyle/>
          <a:p>
            <a:r>
              <a:rPr lang="en-US" dirty="0"/>
              <a:t>Storage </a:t>
            </a:r>
            <a:r>
              <a:rPr lang="en-US" dirty="0" err="1"/>
              <a:t>QoS</a:t>
            </a:r>
            <a:r>
              <a:rPr lang="en-US" dirty="0"/>
              <a:t> policies</a:t>
            </a:r>
            <a:br>
              <a:rPr lang="en-US" dirty="0"/>
            </a:br>
            <a:r>
              <a:rPr lang="en-US" sz="3600" dirty="0">
                <a:gradFill>
                  <a:gsLst>
                    <a:gs pos="38614">
                      <a:schemeClr val="tx1"/>
                    </a:gs>
                    <a:gs pos="85000">
                      <a:schemeClr val="tx1"/>
                    </a:gs>
                  </a:gsLst>
                  <a:lin ang="5400000" scaled="0"/>
                </a:gradFill>
              </a:rPr>
              <a:t>Understanding policies</a:t>
            </a:r>
          </a:p>
        </p:txBody>
      </p:sp>
      <p:grpSp>
        <p:nvGrpSpPr>
          <p:cNvPr id="8" name="Group 7"/>
          <p:cNvGrpSpPr/>
          <p:nvPr/>
        </p:nvGrpSpPr>
        <p:grpSpPr>
          <a:xfrm>
            <a:off x="274639" y="2120753"/>
            <a:ext cx="5943600" cy="1005840"/>
            <a:chOff x="274639" y="2120753"/>
            <a:chExt cx="5943600" cy="1005840"/>
          </a:xfrm>
        </p:grpSpPr>
        <p:sp>
          <p:nvSpPr>
            <p:cNvPr id="93" name="Rectangle 92"/>
            <p:cNvSpPr/>
            <p:nvPr/>
          </p:nvSpPr>
          <p:spPr>
            <a:xfrm>
              <a:off x="2103439" y="2120753"/>
              <a:ext cx="4114800" cy="100584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Define on Scale-Out File Server</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Apply to Hyper-V virtual disk</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The rest is automatic</a:t>
              </a:r>
            </a:p>
          </p:txBody>
        </p:sp>
        <p:sp>
          <p:nvSpPr>
            <p:cNvPr id="94" name="Rectangle 93"/>
            <p:cNvSpPr/>
            <p:nvPr/>
          </p:nvSpPr>
          <p:spPr bwMode="auto">
            <a:xfrm>
              <a:off x="274639" y="2120753"/>
              <a:ext cx="1828799" cy="1005840"/>
            </a:xfrm>
            <a:prstGeom prst="rect">
              <a:avLst/>
            </a:prstGeom>
            <a:solidFill>
              <a:schemeClr val="accent5">
                <a:lumMod val="75000"/>
                <a:lumOff val="2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t>Policies</a:t>
              </a:r>
            </a:p>
          </p:txBody>
        </p:sp>
      </p:grpSp>
      <p:graphicFrame>
        <p:nvGraphicFramePr>
          <p:cNvPr id="101" name="Table 100"/>
          <p:cNvGraphicFramePr>
            <a:graphicFrameLocks noGrp="1"/>
          </p:cNvGraphicFramePr>
          <p:nvPr>
            <p:extLst/>
          </p:nvPr>
        </p:nvGraphicFramePr>
        <p:xfrm>
          <a:off x="457518" y="3834881"/>
          <a:ext cx="5577840" cy="1912635"/>
        </p:xfrm>
        <a:graphic>
          <a:graphicData uri="http://schemas.openxmlformats.org/drawingml/2006/table">
            <a:tbl>
              <a:tblPr firstCol="1" bandRow="1">
                <a:tableStyleId>{5202B0CA-FC54-4496-8BCA-5EF66A818D29}</a:tableStyleId>
              </a:tblPr>
              <a:tblGrid>
                <a:gridCol w="1724055">
                  <a:extLst>
                    <a:ext uri="{9D8B030D-6E8A-4147-A177-3AD203B41FA5}">
                      <a16:colId xmlns:a16="http://schemas.microsoft.com/office/drawing/2014/main" val="20000"/>
                    </a:ext>
                  </a:extLst>
                </a:gridCol>
                <a:gridCol w="3853785">
                  <a:extLst>
                    <a:ext uri="{9D8B030D-6E8A-4147-A177-3AD203B41FA5}">
                      <a16:colId xmlns:a16="http://schemas.microsoft.com/office/drawing/2014/main" val="20001"/>
                    </a:ext>
                  </a:extLst>
                </a:gridCol>
              </a:tblGrid>
              <a:tr h="382527">
                <a:tc>
                  <a:txBody>
                    <a:bodyPr/>
                    <a:lstStyle/>
                    <a:p>
                      <a:pPr>
                        <a:lnSpc>
                          <a:spcPct val="90000"/>
                        </a:lnSpc>
                      </a:pPr>
                      <a:r>
                        <a:rPr lang="en-US" sz="1400" b="0" dirty="0">
                          <a:gradFill>
                            <a:gsLst>
                              <a:gs pos="7921">
                                <a:schemeClr val="tx1"/>
                              </a:gs>
                              <a:gs pos="25743">
                                <a:schemeClr val="tx1"/>
                              </a:gs>
                            </a:gsLst>
                            <a:lin ang="5400000" scaled="0"/>
                          </a:gradFill>
                        </a:rPr>
                        <a:t>Name</a:t>
                      </a:r>
                    </a:p>
                  </a:txBody>
                  <a:tcPr marL="118872" marR="118872" marT="91440" marB="91440">
                    <a:lnB w="9525" cap="flat" cmpd="sng" algn="ctr">
                      <a:solidFill>
                        <a:schemeClr val="accent2"/>
                      </a:solidFill>
                      <a:prstDash val="solid"/>
                      <a:round/>
                      <a:headEnd type="none" w="med" len="med"/>
                      <a:tailEnd type="none" w="med" len="med"/>
                    </a:lnB>
                    <a:solidFill>
                      <a:schemeClr val="bg1"/>
                    </a:solidFill>
                  </a:tcPr>
                </a:tc>
                <a:tc>
                  <a:txBody>
                    <a:bodyPr/>
                    <a:lstStyle/>
                    <a:p>
                      <a:pPr>
                        <a:lnSpc>
                          <a:spcPct val="90000"/>
                        </a:lnSpc>
                      </a:pPr>
                      <a:r>
                        <a:rPr lang="en-US" sz="1400" dirty="0" err="1">
                          <a:gradFill>
                            <a:gsLst>
                              <a:gs pos="7921">
                                <a:schemeClr val="tx1"/>
                              </a:gs>
                              <a:gs pos="25743">
                                <a:schemeClr val="tx1"/>
                              </a:gs>
                            </a:gsLst>
                            <a:lin ang="5400000" scaled="0"/>
                          </a:gradFill>
                        </a:rPr>
                        <a:t>SilverVM</a:t>
                      </a:r>
                      <a:endParaRPr lang="en-US" sz="1400" dirty="0">
                        <a:gradFill>
                          <a:gsLst>
                            <a:gs pos="7921">
                              <a:schemeClr val="tx1"/>
                            </a:gs>
                            <a:gs pos="25743">
                              <a:schemeClr val="tx1"/>
                            </a:gs>
                          </a:gsLst>
                          <a:lin ang="5400000" scaled="0"/>
                        </a:gradFill>
                      </a:endParaRPr>
                    </a:p>
                  </a:txBody>
                  <a:tcPr marL="118872" marR="118872" marT="91440" marB="91440">
                    <a:lnB w="9525"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82527">
                <a:tc>
                  <a:txBody>
                    <a:bodyPr/>
                    <a:lstStyle/>
                    <a:p>
                      <a:pPr>
                        <a:lnSpc>
                          <a:spcPct val="90000"/>
                        </a:lnSpc>
                      </a:pPr>
                      <a:r>
                        <a:rPr lang="en-US" sz="1400" b="0" dirty="0" err="1">
                          <a:gradFill>
                            <a:gsLst>
                              <a:gs pos="7921">
                                <a:schemeClr val="tx1"/>
                              </a:gs>
                              <a:gs pos="25743">
                                <a:schemeClr val="tx1"/>
                              </a:gs>
                            </a:gsLst>
                            <a:lin ang="5400000" scaled="0"/>
                          </a:gradFill>
                        </a:rPr>
                        <a:t>PolicyID</a:t>
                      </a:r>
                      <a:endParaRPr lang="en-US" sz="1400" b="0" dirty="0">
                        <a:gradFill>
                          <a:gsLst>
                            <a:gs pos="7921">
                              <a:schemeClr val="tx1"/>
                            </a:gs>
                            <a:gs pos="25743">
                              <a:schemeClr val="tx1"/>
                            </a:gs>
                          </a:gsLst>
                          <a:lin ang="5400000" scaled="0"/>
                        </a:gradFill>
                      </a:endParaRP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tc>
                  <a:txBody>
                    <a:bodyPr/>
                    <a:lstStyle/>
                    <a:p>
                      <a:pPr>
                        <a:lnSpc>
                          <a:spcPct val="90000"/>
                        </a:lnSpc>
                      </a:pPr>
                      <a:r>
                        <a:rPr lang="en-US" sz="1400" dirty="0">
                          <a:gradFill>
                            <a:gsLst>
                              <a:gs pos="7921">
                                <a:schemeClr val="tx1"/>
                              </a:gs>
                              <a:gs pos="25743">
                                <a:schemeClr val="tx1"/>
                              </a:gs>
                            </a:gsLst>
                            <a:lin ang="5400000" scaled="0"/>
                          </a:gradFill>
                        </a:rPr>
                        <a:t>8d730190-518f-4087-9362-3971255acf36</a:t>
                      </a: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82527">
                <a:tc>
                  <a:txBody>
                    <a:bodyPr/>
                    <a:lstStyle/>
                    <a:p>
                      <a:pPr>
                        <a:lnSpc>
                          <a:spcPct val="90000"/>
                        </a:lnSpc>
                      </a:pPr>
                      <a:r>
                        <a:rPr lang="en-US" sz="1400" b="0" dirty="0" err="1">
                          <a:gradFill>
                            <a:gsLst>
                              <a:gs pos="7921">
                                <a:schemeClr val="tx1"/>
                              </a:gs>
                              <a:gs pos="25743">
                                <a:schemeClr val="tx1"/>
                              </a:gs>
                            </a:gsLst>
                            <a:lin ang="5400000" scaled="0"/>
                          </a:gradFill>
                        </a:rPr>
                        <a:t>MinimumIOPs</a:t>
                      </a:r>
                      <a:endParaRPr lang="en-US" sz="1400" b="0" dirty="0">
                        <a:gradFill>
                          <a:gsLst>
                            <a:gs pos="7921">
                              <a:schemeClr val="tx1"/>
                            </a:gs>
                            <a:gs pos="25743">
                              <a:schemeClr val="tx1"/>
                            </a:gs>
                          </a:gsLst>
                          <a:lin ang="5400000" scaled="0"/>
                        </a:gradFill>
                      </a:endParaRP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tc>
                  <a:txBody>
                    <a:bodyPr/>
                    <a:lstStyle/>
                    <a:p>
                      <a:pPr>
                        <a:lnSpc>
                          <a:spcPct val="90000"/>
                        </a:lnSpc>
                      </a:pPr>
                      <a:r>
                        <a:rPr lang="en-US" sz="1400" dirty="0">
                          <a:gradFill>
                            <a:gsLst>
                              <a:gs pos="7921">
                                <a:schemeClr val="tx1"/>
                              </a:gs>
                              <a:gs pos="25743">
                                <a:schemeClr val="tx1"/>
                              </a:gs>
                            </a:gsLst>
                            <a:lin ang="5400000" scaled="0"/>
                          </a:gradFill>
                        </a:rPr>
                        <a:t>100</a:t>
                      </a: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82527">
                <a:tc>
                  <a:txBody>
                    <a:bodyPr/>
                    <a:lstStyle/>
                    <a:p>
                      <a:pPr>
                        <a:lnSpc>
                          <a:spcPct val="90000"/>
                        </a:lnSpc>
                      </a:pPr>
                      <a:r>
                        <a:rPr lang="en-US" sz="1400" b="0" dirty="0">
                          <a:gradFill>
                            <a:gsLst>
                              <a:gs pos="7921">
                                <a:schemeClr val="tx1"/>
                              </a:gs>
                              <a:gs pos="25743">
                                <a:schemeClr val="tx1"/>
                              </a:gs>
                            </a:gsLst>
                            <a:lin ang="5400000" scaled="0"/>
                          </a:gradFill>
                        </a:rPr>
                        <a:t>MaximumIOPs</a:t>
                      </a: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tc>
                  <a:txBody>
                    <a:bodyPr/>
                    <a:lstStyle/>
                    <a:p>
                      <a:pPr>
                        <a:lnSpc>
                          <a:spcPct val="90000"/>
                        </a:lnSpc>
                      </a:pPr>
                      <a:r>
                        <a:rPr lang="en-US" sz="1400" dirty="0">
                          <a:gradFill>
                            <a:gsLst>
                              <a:gs pos="7921">
                                <a:schemeClr val="tx1"/>
                              </a:gs>
                              <a:gs pos="25743">
                                <a:schemeClr val="tx1"/>
                              </a:gs>
                            </a:gsLst>
                            <a:lin ang="5400000" scaled="0"/>
                          </a:gradFill>
                        </a:rPr>
                        <a:t>200</a:t>
                      </a:r>
                    </a:p>
                  </a:txBody>
                  <a:tcPr marL="118872" marR="118872" marT="91440" marB="91440">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82527">
                <a:tc>
                  <a:txBody>
                    <a:bodyPr/>
                    <a:lstStyle/>
                    <a:p>
                      <a:pPr>
                        <a:lnSpc>
                          <a:spcPct val="90000"/>
                        </a:lnSpc>
                      </a:pPr>
                      <a:r>
                        <a:rPr lang="en-US" sz="1400" b="0" dirty="0">
                          <a:gradFill>
                            <a:gsLst>
                              <a:gs pos="7921">
                                <a:schemeClr val="tx1"/>
                              </a:gs>
                              <a:gs pos="25743">
                                <a:schemeClr val="tx1"/>
                              </a:gs>
                            </a:gsLst>
                            <a:lin ang="5400000" scaled="0"/>
                          </a:gradFill>
                        </a:rPr>
                        <a:t>Type</a:t>
                      </a:r>
                    </a:p>
                  </a:txBody>
                  <a:tcPr marL="118872" marR="118872" marT="91440" marB="91440">
                    <a:lnT w="9525" cap="flat" cmpd="sng" algn="ctr">
                      <a:solidFill>
                        <a:schemeClr val="accent2"/>
                      </a:solidFill>
                      <a:prstDash val="solid"/>
                      <a:round/>
                      <a:headEnd type="none" w="med" len="med"/>
                      <a:tailEnd type="none" w="med" len="med"/>
                    </a:lnT>
                    <a:solidFill>
                      <a:schemeClr val="bg1"/>
                    </a:solidFill>
                  </a:tcPr>
                </a:tc>
                <a:tc>
                  <a:txBody>
                    <a:bodyPr/>
                    <a:lstStyle/>
                    <a:p>
                      <a:pPr>
                        <a:lnSpc>
                          <a:spcPct val="90000"/>
                        </a:lnSpc>
                      </a:pPr>
                      <a:r>
                        <a:rPr lang="en-US" sz="1400" dirty="0">
                          <a:gradFill>
                            <a:gsLst>
                              <a:gs pos="7921">
                                <a:schemeClr val="tx1"/>
                              </a:gs>
                              <a:gs pos="25743">
                                <a:schemeClr val="tx1"/>
                              </a:gs>
                            </a:gsLst>
                            <a:lin ang="5400000" scaled="0"/>
                          </a:gradFill>
                        </a:rPr>
                        <a:t>Multi-instance</a:t>
                      </a:r>
                    </a:p>
                  </a:txBody>
                  <a:tcPr marL="118872" marR="118872" marT="91440" marB="91440">
                    <a:lnT w="9525" cap="flat" cmpd="sng" algn="ctr">
                      <a:solidFill>
                        <a:schemeClr val="accent2"/>
                      </a:solidFill>
                      <a:prstDash val="solid"/>
                      <a:round/>
                      <a:headEnd type="none" w="med" len="med"/>
                      <a:tailEnd type="none" w="med" len="med"/>
                    </a:lnT>
                    <a:solidFill>
                      <a:schemeClr val="bg1"/>
                    </a:solidFill>
                  </a:tcPr>
                </a:tc>
                <a:extLst>
                  <a:ext uri="{0D108BD9-81ED-4DB2-BD59-A6C34878D82A}">
                    <a16:rowId xmlns:a16="http://schemas.microsoft.com/office/drawing/2014/main" val="10004"/>
                  </a:ext>
                </a:extLst>
              </a:tr>
            </a:tbl>
          </a:graphicData>
        </a:graphic>
      </p:graphicFrame>
      <p:sp>
        <p:nvSpPr>
          <p:cNvPr id="147" name="Rectangle 146"/>
          <p:cNvSpPr/>
          <p:nvPr/>
        </p:nvSpPr>
        <p:spPr bwMode="auto">
          <a:xfrm>
            <a:off x="6966139" y="5175428"/>
            <a:ext cx="5012754" cy="1357086"/>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Scale-Out File </a:t>
            </a:r>
            <a:b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b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Server cluster</a:t>
            </a:r>
          </a:p>
        </p:txBody>
      </p:sp>
      <p:sp>
        <p:nvSpPr>
          <p:cNvPr id="148" name="TextBox 147"/>
          <p:cNvSpPr txBox="1"/>
          <p:nvPr/>
        </p:nvSpPr>
        <p:spPr>
          <a:xfrm>
            <a:off x="7124700" y="5843857"/>
            <a:ext cx="1647825" cy="447815"/>
          </a:xfrm>
          <a:prstGeom prst="rect">
            <a:avLst/>
          </a:prstGeom>
          <a:solidFill>
            <a:schemeClr val="tx1"/>
          </a:solidFill>
        </p:spPr>
        <p:txBody>
          <a:bodyPr wrap="square" lIns="182880" tIns="146304" rIns="182880" bIns="146304" rtlCol="0" anchor="ctr" anchorCtr="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92079">
                      <a:schemeClr val="bg1"/>
                    </a:gs>
                    <a:gs pos="59000">
                      <a:schemeClr val="bg1"/>
                    </a:gs>
                  </a:gsLst>
                  <a:lin ang="5400000" scaled="0"/>
                </a:gradFill>
                <a:effectLst/>
                <a:uLnTx/>
                <a:uFillTx/>
              </a:rPr>
              <a:t>Policy Manager</a:t>
            </a:r>
          </a:p>
        </p:txBody>
      </p:sp>
      <p:sp>
        <p:nvSpPr>
          <p:cNvPr id="149" name="Freeform 17"/>
          <p:cNvSpPr>
            <a:spLocks noChangeAspect="1" noEditPoints="1"/>
          </p:cNvSpPr>
          <p:nvPr/>
        </p:nvSpPr>
        <p:spPr bwMode="auto">
          <a:xfrm>
            <a:off x="11084257"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0" name="Freeform 17"/>
          <p:cNvSpPr>
            <a:spLocks noChangeAspect="1" noEditPoints="1"/>
          </p:cNvSpPr>
          <p:nvPr/>
        </p:nvSpPr>
        <p:spPr bwMode="auto">
          <a:xfrm>
            <a:off x="1009044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1" name="Freeform 17"/>
          <p:cNvSpPr>
            <a:spLocks noChangeAspect="1" noEditPoints="1"/>
          </p:cNvSpPr>
          <p:nvPr/>
        </p:nvSpPr>
        <p:spPr bwMode="auto">
          <a:xfrm>
            <a:off x="909663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2" name="Rectangle 151"/>
          <p:cNvSpPr/>
          <p:nvPr/>
        </p:nvSpPr>
        <p:spPr bwMode="auto">
          <a:xfrm>
            <a:off x="6966139" y="3471905"/>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Hyper-V cluster</a:t>
            </a:r>
          </a:p>
        </p:txBody>
      </p:sp>
      <p:sp>
        <p:nvSpPr>
          <p:cNvPr id="153" name="Rectangle 152"/>
          <p:cNvSpPr/>
          <p:nvPr/>
        </p:nvSpPr>
        <p:spPr bwMode="auto">
          <a:xfrm>
            <a:off x="6966139" y="2120753"/>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Virtual machines</a:t>
            </a:r>
          </a:p>
        </p:txBody>
      </p:sp>
      <p:cxnSp>
        <p:nvCxnSpPr>
          <p:cNvPr id="154" name="Straight Arrow Connector 153"/>
          <p:cNvCxnSpPr/>
          <p:nvPr/>
        </p:nvCxnSpPr>
        <p:spPr>
          <a:xfrm>
            <a:off x="1147132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155" name="Freeform 5"/>
          <p:cNvSpPr>
            <a:spLocks noChangeAspect="1" noEditPoints="1"/>
          </p:cNvSpPr>
          <p:nvPr/>
        </p:nvSpPr>
        <p:spPr bwMode="auto">
          <a:xfrm>
            <a:off x="10752236"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56" name="TextBox 155"/>
          <p:cNvSpPr txBox="1"/>
          <p:nvPr/>
        </p:nvSpPr>
        <p:spPr>
          <a:xfrm>
            <a:off x="11199804"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57" name="Freeform 5"/>
          <p:cNvSpPr>
            <a:spLocks noChangeAspect="1" noEditPoints="1"/>
          </p:cNvSpPr>
          <p:nvPr/>
        </p:nvSpPr>
        <p:spPr bwMode="auto">
          <a:xfrm>
            <a:off x="956790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58" name="TextBox 157"/>
          <p:cNvSpPr txBox="1"/>
          <p:nvPr/>
        </p:nvSpPr>
        <p:spPr>
          <a:xfrm>
            <a:off x="1001547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59" name="Freeform 5"/>
          <p:cNvSpPr>
            <a:spLocks noChangeAspect="1" noEditPoints="1"/>
          </p:cNvSpPr>
          <p:nvPr/>
        </p:nvSpPr>
        <p:spPr bwMode="auto">
          <a:xfrm>
            <a:off x="838357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60" name="TextBox 159"/>
          <p:cNvSpPr txBox="1"/>
          <p:nvPr/>
        </p:nvSpPr>
        <p:spPr>
          <a:xfrm>
            <a:off x="883114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61" name="Freeform 5"/>
          <p:cNvSpPr>
            <a:spLocks noChangeAspect="1" noEditPoints="1"/>
          </p:cNvSpPr>
          <p:nvPr/>
        </p:nvSpPr>
        <p:spPr bwMode="auto">
          <a:xfrm>
            <a:off x="719924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62" name="TextBox 161"/>
          <p:cNvSpPr txBox="1"/>
          <p:nvPr/>
        </p:nvSpPr>
        <p:spPr>
          <a:xfrm>
            <a:off x="764681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63" name="TextBox 162"/>
          <p:cNvSpPr txBox="1"/>
          <p:nvPr/>
        </p:nvSpPr>
        <p:spPr>
          <a:xfrm>
            <a:off x="11291175"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64" name="TextBox 163"/>
          <p:cNvSpPr txBox="1"/>
          <p:nvPr/>
        </p:nvSpPr>
        <p:spPr>
          <a:xfrm>
            <a:off x="1029736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65" name="TextBox 164"/>
          <p:cNvSpPr txBox="1"/>
          <p:nvPr/>
        </p:nvSpPr>
        <p:spPr>
          <a:xfrm>
            <a:off x="930355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grpSp>
        <p:nvGrpSpPr>
          <p:cNvPr id="167" name="Group 166"/>
          <p:cNvGrpSpPr/>
          <p:nvPr/>
        </p:nvGrpSpPr>
        <p:grpSpPr>
          <a:xfrm>
            <a:off x="9091833" y="2642545"/>
            <a:ext cx="761366" cy="495935"/>
            <a:chOff x="455000" y="2704210"/>
            <a:chExt cx="572025" cy="372604"/>
          </a:xfrm>
        </p:grpSpPr>
        <p:sp>
          <p:nvSpPr>
            <p:cNvPr id="180" name="Freeform 179"/>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1"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68" name="Group 167"/>
          <p:cNvGrpSpPr/>
          <p:nvPr/>
        </p:nvGrpSpPr>
        <p:grpSpPr>
          <a:xfrm>
            <a:off x="8145539" y="2642545"/>
            <a:ext cx="761366" cy="495935"/>
            <a:chOff x="455000" y="2704210"/>
            <a:chExt cx="572025" cy="372604"/>
          </a:xfrm>
        </p:grpSpPr>
        <p:sp>
          <p:nvSpPr>
            <p:cNvPr id="178" name="Freeform 177"/>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9"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69" name="Group 168"/>
          <p:cNvGrpSpPr/>
          <p:nvPr/>
        </p:nvGrpSpPr>
        <p:grpSpPr>
          <a:xfrm>
            <a:off x="10038127" y="2642545"/>
            <a:ext cx="761366" cy="495935"/>
            <a:chOff x="455000" y="2704210"/>
            <a:chExt cx="572025" cy="372604"/>
          </a:xfrm>
        </p:grpSpPr>
        <p:sp>
          <p:nvSpPr>
            <p:cNvPr id="176" name="Freeform 175"/>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7"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0" name="Group 169"/>
          <p:cNvGrpSpPr/>
          <p:nvPr/>
        </p:nvGrpSpPr>
        <p:grpSpPr>
          <a:xfrm>
            <a:off x="10984421" y="2642545"/>
            <a:ext cx="761366" cy="495935"/>
            <a:chOff x="455000" y="2704210"/>
            <a:chExt cx="572025" cy="372604"/>
          </a:xfrm>
        </p:grpSpPr>
        <p:sp>
          <p:nvSpPr>
            <p:cNvPr id="174" name="Freeform 173"/>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5"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7199245" y="2642545"/>
            <a:ext cx="761366" cy="495935"/>
            <a:chOff x="455000" y="2704210"/>
            <a:chExt cx="572025" cy="372604"/>
          </a:xfrm>
        </p:grpSpPr>
        <p:sp>
          <p:nvSpPr>
            <p:cNvPr id="172" name="Freeform 171"/>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8787349" y="5975005"/>
            <a:ext cx="498608" cy="185519"/>
            <a:chOff x="2997135" y="5208858"/>
            <a:chExt cx="498608" cy="185519"/>
          </a:xfrm>
        </p:grpSpPr>
        <p:cxnSp>
          <p:nvCxnSpPr>
            <p:cNvPr id="183" name="Straight Arrow Connector 182"/>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84" name="Oval 183"/>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5"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6" name="Group 185"/>
          <p:cNvGrpSpPr/>
          <p:nvPr/>
        </p:nvGrpSpPr>
        <p:grpSpPr>
          <a:xfrm>
            <a:off x="9778461" y="5975005"/>
            <a:ext cx="498608" cy="185519"/>
            <a:chOff x="2997135" y="5208858"/>
            <a:chExt cx="498608" cy="185519"/>
          </a:xfrm>
        </p:grpSpPr>
        <p:cxnSp>
          <p:nvCxnSpPr>
            <p:cNvPr id="187" name="Straight Arrow Connector 186"/>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88" name="Oval 187"/>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9"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0" name="Group 189"/>
          <p:cNvGrpSpPr/>
          <p:nvPr/>
        </p:nvGrpSpPr>
        <p:grpSpPr>
          <a:xfrm>
            <a:off x="10772271" y="5975005"/>
            <a:ext cx="498608" cy="185519"/>
            <a:chOff x="2997135" y="5208858"/>
            <a:chExt cx="498608" cy="185519"/>
          </a:xfrm>
        </p:grpSpPr>
        <p:cxnSp>
          <p:nvCxnSpPr>
            <p:cNvPr id="191" name="Straight Arrow Connector 190"/>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92" name="Oval 191"/>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93"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194" name="Straight Connector 193"/>
          <p:cNvCxnSpPr/>
          <p:nvPr/>
        </p:nvCxnSpPr>
        <p:spPr>
          <a:xfrm>
            <a:off x="7919805" y="4963513"/>
            <a:ext cx="3551519" cy="0"/>
          </a:xfrm>
          <a:prstGeom prst="line">
            <a:avLst/>
          </a:prstGeom>
          <a:noFill/>
          <a:ln w="3175" cap="flat">
            <a:solidFill>
              <a:schemeClr val="tx1"/>
            </a:solidFill>
            <a:prstDash val="solid"/>
            <a:miter lim="800000"/>
            <a:headEnd type="none"/>
            <a:tailEnd type="none"/>
          </a:ln>
          <a:extLst>
            <a:ext uri="{909E8E84-426E-40DD-AFC4-6F175D3DCCD1}">
              <a14:hiddenFill xmlns:a14="http://schemas.microsoft.com/office/drawing/2010/main">
                <a:solidFill>
                  <a:srgbClr val="FFFFFF"/>
                </a:solidFill>
              </a14:hiddenFill>
            </a:ext>
          </a:extLst>
        </p:spPr>
      </p:cxnSp>
      <p:cxnSp>
        <p:nvCxnSpPr>
          <p:cNvPr id="195" name="Straight Arrow Connector 194"/>
          <p:cNvCxnSpPr/>
          <p:nvPr/>
        </p:nvCxnSpPr>
        <p:spPr>
          <a:xfrm>
            <a:off x="1028846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96" name="Straight Arrow Connector 195"/>
          <p:cNvCxnSpPr/>
          <p:nvPr/>
        </p:nvCxnSpPr>
        <p:spPr>
          <a:xfrm>
            <a:off x="910413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97" name="Straight Arrow Connector 196"/>
          <p:cNvCxnSpPr/>
          <p:nvPr/>
        </p:nvCxnSpPr>
        <p:spPr>
          <a:xfrm>
            <a:off x="791980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98" name="Straight Arrow Connector 197"/>
          <p:cNvCxnSpPr/>
          <p:nvPr/>
        </p:nvCxnSpPr>
        <p:spPr>
          <a:xfrm flipV="1">
            <a:off x="925981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99" name="Straight Arrow Connector 198"/>
          <p:cNvCxnSpPr/>
          <p:nvPr/>
        </p:nvCxnSpPr>
        <p:spPr>
          <a:xfrm flipV="1">
            <a:off x="1025362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200" name="Straight Arrow Connector 199"/>
          <p:cNvCxnSpPr/>
          <p:nvPr/>
        </p:nvCxnSpPr>
        <p:spPr>
          <a:xfrm flipV="1">
            <a:off x="11247438"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203" name="Flowchart: Document 202"/>
          <p:cNvSpPr>
            <a:spLocks noChangeAspect="1"/>
          </p:cNvSpPr>
          <p:nvPr/>
        </p:nvSpPr>
        <p:spPr bwMode="auto">
          <a:xfrm>
            <a:off x="7199245"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204" name="Flowchart: Document 203"/>
          <p:cNvSpPr>
            <a:spLocks noChangeAspect="1"/>
          </p:cNvSpPr>
          <p:nvPr/>
        </p:nvSpPr>
        <p:spPr bwMode="auto">
          <a:xfrm>
            <a:off x="8145539"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205" name="Flowchart: Document 204"/>
          <p:cNvSpPr>
            <a:spLocks noChangeAspect="1"/>
          </p:cNvSpPr>
          <p:nvPr/>
        </p:nvSpPr>
        <p:spPr bwMode="auto">
          <a:xfrm>
            <a:off x="9091833" y="2891700"/>
            <a:ext cx="301664" cy="246780"/>
          </a:xfrm>
          <a:prstGeom prst="flowChartDocument">
            <a:avLst/>
          </a:prstGeom>
          <a:solidFill>
            <a:srgbClr val="FCD116"/>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206" name="Flowchart: Document 205"/>
          <p:cNvSpPr>
            <a:spLocks noChangeAspect="1"/>
          </p:cNvSpPr>
          <p:nvPr/>
        </p:nvSpPr>
        <p:spPr bwMode="auto">
          <a:xfrm>
            <a:off x="10038127" y="2891700"/>
            <a:ext cx="301664" cy="246780"/>
          </a:xfrm>
          <a:prstGeom prst="flowChartDocument">
            <a:avLst/>
          </a:prstGeom>
          <a:solidFill>
            <a:srgbClr val="FCD116"/>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207" name="Flowchart: Document 206"/>
          <p:cNvSpPr>
            <a:spLocks noChangeAspect="1"/>
          </p:cNvSpPr>
          <p:nvPr/>
        </p:nvSpPr>
        <p:spPr bwMode="auto">
          <a:xfrm>
            <a:off x="10984421"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cxnSp>
        <p:nvCxnSpPr>
          <p:cNvPr id="208" name="Straight Arrow Connector 207"/>
          <p:cNvCxnSpPr/>
          <p:nvPr/>
        </p:nvCxnSpPr>
        <p:spPr>
          <a:xfrm flipH="1">
            <a:off x="6888490" y="6067765"/>
            <a:ext cx="205255" cy="0"/>
          </a:xfrm>
          <a:prstGeom prst="straightConnector1">
            <a:avLst/>
          </a:prstGeom>
          <a:ln w="19050" cap="sq">
            <a:solidFill>
              <a:schemeClr val="accent1"/>
            </a:solidFill>
            <a:miter lim="800000"/>
            <a:headEnd type="triangle" w="med" len="sm"/>
            <a:tailEnd type="none" w="med" len="sm"/>
          </a:ln>
        </p:spPr>
        <p:style>
          <a:lnRef idx="1">
            <a:schemeClr val="accent1"/>
          </a:lnRef>
          <a:fillRef idx="0">
            <a:schemeClr val="accent1"/>
          </a:fillRef>
          <a:effectRef idx="0">
            <a:schemeClr val="accent1"/>
          </a:effectRef>
          <a:fontRef idx="minor">
            <a:schemeClr val="tx1"/>
          </a:fontRef>
        </p:style>
      </p:cxnSp>
      <p:sp>
        <p:nvSpPr>
          <p:cNvPr id="201" name="Flowchart: Document 200"/>
          <p:cNvSpPr>
            <a:spLocks noChangeAspect="1"/>
          </p:cNvSpPr>
          <p:nvPr/>
        </p:nvSpPr>
        <p:spPr bwMode="auto">
          <a:xfrm>
            <a:off x="5372796" y="5851731"/>
            <a:ext cx="782438" cy="640080"/>
          </a:xfrm>
          <a:prstGeom prst="flowChartDocument">
            <a:avLst/>
          </a:prstGeom>
          <a:solidFill>
            <a:schemeClr val="bg1">
              <a:lumMod val="75000"/>
            </a:schemeClr>
          </a:solidFill>
          <a:ln w="28575">
            <a:solidFill>
              <a:schemeClr val="bg1"/>
            </a:solid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rPr>
              <a:t>Silver</a:t>
            </a:r>
          </a:p>
          <a:p>
            <a:pPr marL="0" marR="0" lvl="0" indent="0"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rPr>
              <a:t>policy</a:t>
            </a:r>
          </a:p>
        </p:txBody>
      </p:sp>
      <p:sp>
        <p:nvSpPr>
          <p:cNvPr id="202" name="Flowchart: Document 201"/>
          <p:cNvSpPr>
            <a:spLocks noChangeAspect="1"/>
          </p:cNvSpPr>
          <p:nvPr/>
        </p:nvSpPr>
        <p:spPr bwMode="auto">
          <a:xfrm>
            <a:off x="6055593" y="5971632"/>
            <a:ext cx="782438" cy="640080"/>
          </a:xfrm>
          <a:prstGeom prst="flowChartDocument">
            <a:avLst/>
          </a:prstGeom>
          <a:solidFill>
            <a:srgbClr val="FCD116"/>
          </a:solidFill>
          <a:ln w="28575">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rPr>
              <a:t>Gold</a:t>
            </a:r>
          </a:p>
          <a:p>
            <a:pPr marL="0" marR="0" lvl="0" indent="0"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rPr>
              <a:t>policy</a:t>
            </a:r>
          </a:p>
        </p:txBody>
      </p:sp>
    </p:spTree>
    <p:extLst>
      <p:ext uri="{BB962C8B-B14F-4D97-AF65-F5344CB8AC3E}">
        <p14:creationId xmlns:p14="http://schemas.microsoft.com/office/powerpoint/2010/main" val="2952348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ppt_x"/>
                                          </p:val>
                                        </p:tav>
                                        <p:tav tm="100000">
                                          <p:val>
                                            <p:strVal val="#ppt_x"/>
                                          </p:val>
                                        </p:tav>
                                      </p:tavLst>
                                    </p:anim>
                                    <p:anim calcmode="lin" valueType="num">
                                      <p:cBhvr additive="base">
                                        <p:cTn id="12" dur="500" fill="hold"/>
                                        <p:tgtEl>
                                          <p:spTgt spid="10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01"/>
                                        </p:tgtEl>
                                        <p:attrNameLst>
                                          <p:attrName>style.visibility</p:attrName>
                                        </p:attrNameLst>
                                      </p:cBhvr>
                                      <p:to>
                                        <p:strVal val="visible"/>
                                      </p:to>
                                    </p:set>
                                    <p:anim calcmode="lin" valueType="num">
                                      <p:cBhvr additive="base">
                                        <p:cTn id="15" dur="500" fill="hold"/>
                                        <p:tgtEl>
                                          <p:spTgt spid="101"/>
                                        </p:tgtEl>
                                        <p:attrNameLst>
                                          <p:attrName>ppt_x</p:attrName>
                                        </p:attrNameLst>
                                      </p:cBhvr>
                                      <p:tavLst>
                                        <p:tav tm="0">
                                          <p:val>
                                            <p:strVal val="#ppt_x"/>
                                          </p:val>
                                        </p:tav>
                                        <p:tav tm="100000">
                                          <p:val>
                                            <p:strVal val="#ppt_x"/>
                                          </p:val>
                                        </p:tav>
                                      </p:tavLst>
                                    </p:anim>
                                    <p:anim calcmode="lin" valueType="num">
                                      <p:cBhvr additive="base">
                                        <p:cTn id="16" dur="500" fill="hold"/>
                                        <p:tgtEl>
                                          <p:spTgt spid="101"/>
                                        </p:tgtEl>
                                        <p:attrNameLst>
                                          <p:attrName>ppt_y</p:attrName>
                                        </p:attrNameLst>
                                      </p:cBhvr>
                                      <p:tavLst>
                                        <p:tav tm="0">
                                          <p:val>
                                            <p:strVal val="1+#ppt_h/2"/>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203"/>
                                        </p:tgtEl>
                                        <p:attrNameLst>
                                          <p:attrName>style.visibility</p:attrName>
                                        </p:attrNameLst>
                                      </p:cBhvr>
                                      <p:to>
                                        <p:strVal val="visible"/>
                                      </p:to>
                                    </p:set>
                                    <p:animEffect transition="in" filter="fade">
                                      <p:cBhvr>
                                        <p:cTn id="19" dur="500"/>
                                        <p:tgtEl>
                                          <p:spTgt spid="203"/>
                                        </p:tgtEl>
                                      </p:cBhvr>
                                    </p:animEffect>
                                  </p:childTnLst>
                                </p:cTn>
                              </p:par>
                              <p:par>
                                <p:cTn id="20" presetID="6" presetClass="emph" presetSubtype="0" accel="100000" autoRev="1" fill="hold" grpId="1" nodeType="withEffect">
                                  <p:stCondLst>
                                    <p:cond delay="200"/>
                                  </p:stCondLst>
                                  <p:childTnLst>
                                    <p:animScale>
                                      <p:cBhvr>
                                        <p:cTn id="21" dur="300" fill="hold"/>
                                        <p:tgtEl>
                                          <p:spTgt spid="203"/>
                                        </p:tgtEl>
                                      </p:cBhvr>
                                      <p:by x="90000" y="90000"/>
                                    </p:animScale>
                                  </p:childTnLst>
                                </p:cTn>
                              </p:par>
                              <p:par>
                                <p:cTn id="22" presetID="10" presetClass="entr" presetSubtype="0" fill="hold" grpId="0" nodeType="withEffect">
                                  <p:stCondLst>
                                    <p:cond delay="500"/>
                                  </p:stCondLst>
                                  <p:childTnLst>
                                    <p:set>
                                      <p:cBhvr>
                                        <p:cTn id="23" dur="1" fill="hold">
                                          <p:stCondLst>
                                            <p:cond delay="0"/>
                                          </p:stCondLst>
                                        </p:cTn>
                                        <p:tgtEl>
                                          <p:spTgt spid="204"/>
                                        </p:tgtEl>
                                        <p:attrNameLst>
                                          <p:attrName>style.visibility</p:attrName>
                                        </p:attrNameLst>
                                      </p:cBhvr>
                                      <p:to>
                                        <p:strVal val="visible"/>
                                      </p:to>
                                    </p:set>
                                    <p:animEffect transition="in" filter="fade">
                                      <p:cBhvr>
                                        <p:cTn id="24" dur="500"/>
                                        <p:tgtEl>
                                          <p:spTgt spid="204"/>
                                        </p:tgtEl>
                                      </p:cBhvr>
                                    </p:animEffect>
                                  </p:childTnLst>
                                </p:cTn>
                              </p:par>
                              <p:par>
                                <p:cTn id="25" presetID="6" presetClass="emph" presetSubtype="0" accel="100000" autoRev="1" fill="hold" grpId="1" nodeType="withEffect">
                                  <p:stCondLst>
                                    <p:cond delay="200"/>
                                  </p:stCondLst>
                                  <p:childTnLst>
                                    <p:animScale>
                                      <p:cBhvr>
                                        <p:cTn id="26" dur="300" fill="hold"/>
                                        <p:tgtEl>
                                          <p:spTgt spid="204"/>
                                        </p:tgtEl>
                                      </p:cBhvr>
                                      <p:by x="90000" y="90000"/>
                                    </p:animScale>
                                  </p:childTnLst>
                                </p:cTn>
                              </p:par>
                              <p:par>
                                <p:cTn id="27" presetID="10" presetClass="entr" presetSubtype="0" fill="hold" grpId="0" nodeType="withEffect">
                                  <p:stCondLst>
                                    <p:cond delay="500"/>
                                  </p:stCondLst>
                                  <p:childTnLst>
                                    <p:set>
                                      <p:cBhvr>
                                        <p:cTn id="28" dur="1" fill="hold">
                                          <p:stCondLst>
                                            <p:cond delay="0"/>
                                          </p:stCondLst>
                                        </p:cTn>
                                        <p:tgtEl>
                                          <p:spTgt spid="205"/>
                                        </p:tgtEl>
                                        <p:attrNameLst>
                                          <p:attrName>style.visibility</p:attrName>
                                        </p:attrNameLst>
                                      </p:cBhvr>
                                      <p:to>
                                        <p:strVal val="visible"/>
                                      </p:to>
                                    </p:set>
                                    <p:animEffect transition="in" filter="fade">
                                      <p:cBhvr>
                                        <p:cTn id="29" dur="500"/>
                                        <p:tgtEl>
                                          <p:spTgt spid="205"/>
                                        </p:tgtEl>
                                      </p:cBhvr>
                                    </p:animEffect>
                                  </p:childTnLst>
                                </p:cTn>
                              </p:par>
                              <p:par>
                                <p:cTn id="30" presetID="6" presetClass="emph" presetSubtype="0" accel="100000" autoRev="1" fill="hold" grpId="1" nodeType="withEffect">
                                  <p:stCondLst>
                                    <p:cond delay="200"/>
                                  </p:stCondLst>
                                  <p:childTnLst>
                                    <p:animScale>
                                      <p:cBhvr>
                                        <p:cTn id="31" dur="300" fill="hold"/>
                                        <p:tgtEl>
                                          <p:spTgt spid="205"/>
                                        </p:tgtEl>
                                      </p:cBhvr>
                                      <p:by x="90000" y="90000"/>
                                    </p:animScale>
                                  </p:childTnLst>
                                </p:cTn>
                              </p:par>
                              <p:par>
                                <p:cTn id="32" presetID="10" presetClass="entr" presetSubtype="0" fill="hold" grpId="0" nodeType="withEffect">
                                  <p:stCondLst>
                                    <p:cond delay="500"/>
                                  </p:stCondLst>
                                  <p:childTnLst>
                                    <p:set>
                                      <p:cBhvr>
                                        <p:cTn id="33" dur="1" fill="hold">
                                          <p:stCondLst>
                                            <p:cond delay="0"/>
                                          </p:stCondLst>
                                        </p:cTn>
                                        <p:tgtEl>
                                          <p:spTgt spid="206"/>
                                        </p:tgtEl>
                                        <p:attrNameLst>
                                          <p:attrName>style.visibility</p:attrName>
                                        </p:attrNameLst>
                                      </p:cBhvr>
                                      <p:to>
                                        <p:strVal val="visible"/>
                                      </p:to>
                                    </p:set>
                                    <p:animEffect transition="in" filter="fade">
                                      <p:cBhvr>
                                        <p:cTn id="34" dur="500"/>
                                        <p:tgtEl>
                                          <p:spTgt spid="206"/>
                                        </p:tgtEl>
                                      </p:cBhvr>
                                    </p:animEffect>
                                  </p:childTnLst>
                                </p:cTn>
                              </p:par>
                              <p:par>
                                <p:cTn id="35" presetID="6" presetClass="emph" presetSubtype="0" accel="100000" autoRev="1" fill="hold" grpId="1" nodeType="withEffect">
                                  <p:stCondLst>
                                    <p:cond delay="200"/>
                                  </p:stCondLst>
                                  <p:childTnLst>
                                    <p:animScale>
                                      <p:cBhvr>
                                        <p:cTn id="36" dur="300" fill="hold"/>
                                        <p:tgtEl>
                                          <p:spTgt spid="206"/>
                                        </p:tgtEl>
                                      </p:cBhvr>
                                      <p:by x="90000" y="90000"/>
                                    </p:animScale>
                                  </p:childTnLst>
                                </p:cTn>
                              </p:par>
                              <p:par>
                                <p:cTn id="37" presetID="10" presetClass="entr" presetSubtype="0" fill="hold" grpId="0" nodeType="withEffect">
                                  <p:stCondLst>
                                    <p:cond delay="500"/>
                                  </p:stCondLst>
                                  <p:childTnLst>
                                    <p:set>
                                      <p:cBhvr>
                                        <p:cTn id="38" dur="1" fill="hold">
                                          <p:stCondLst>
                                            <p:cond delay="0"/>
                                          </p:stCondLst>
                                        </p:cTn>
                                        <p:tgtEl>
                                          <p:spTgt spid="207"/>
                                        </p:tgtEl>
                                        <p:attrNameLst>
                                          <p:attrName>style.visibility</p:attrName>
                                        </p:attrNameLst>
                                      </p:cBhvr>
                                      <p:to>
                                        <p:strVal val="visible"/>
                                      </p:to>
                                    </p:set>
                                    <p:animEffect transition="in" filter="fade">
                                      <p:cBhvr>
                                        <p:cTn id="39" dur="500"/>
                                        <p:tgtEl>
                                          <p:spTgt spid="207"/>
                                        </p:tgtEl>
                                      </p:cBhvr>
                                    </p:animEffect>
                                  </p:childTnLst>
                                </p:cTn>
                              </p:par>
                              <p:par>
                                <p:cTn id="40" presetID="6" presetClass="emph" presetSubtype="0" accel="100000" autoRev="1" fill="hold" grpId="1" nodeType="withEffect">
                                  <p:stCondLst>
                                    <p:cond delay="200"/>
                                  </p:stCondLst>
                                  <p:childTnLst>
                                    <p:animScale>
                                      <p:cBhvr>
                                        <p:cTn id="41" dur="300" fill="hold"/>
                                        <p:tgtEl>
                                          <p:spTgt spid="207"/>
                                        </p:tgtEl>
                                      </p:cBhvr>
                                      <p:by x="90000" y="90000"/>
                                    </p:animScale>
                                  </p:childTnLst>
                                </p:cTn>
                              </p:par>
                              <p:par>
                                <p:cTn id="42" presetID="10" presetClass="entr" presetSubtype="0" fill="hold" grpId="0" nodeType="withEffect">
                                  <p:stCondLst>
                                    <p:cond delay="500"/>
                                  </p:stCondLst>
                                  <p:childTnLst>
                                    <p:set>
                                      <p:cBhvr>
                                        <p:cTn id="43" dur="1" fill="hold">
                                          <p:stCondLst>
                                            <p:cond delay="0"/>
                                          </p:stCondLst>
                                        </p:cTn>
                                        <p:tgtEl>
                                          <p:spTgt spid="201"/>
                                        </p:tgtEl>
                                        <p:attrNameLst>
                                          <p:attrName>style.visibility</p:attrName>
                                        </p:attrNameLst>
                                      </p:cBhvr>
                                      <p:to>
                                        <p:strVal val="visible"/>
                                      </p:to>
                                    </p:set>
                                    <p:animEffect transition="in" filter="fade">
                                      <p:cBhvr>
                                        <p:cTn id="44" dur="500"/>
                                        <p:tgtEl>
                                          <p:spTgt spid="201"/>
                                        </p:tgtEl>
                                      </p:cBhvr>
                                    </p:animEffect>
                                  </p:childTnLst>
                                </p:cTn>
                              </p:par>
                              <p:par>
                                <p:cTn id="45" presetID="6" presetClass="emph" presetSubtype="0" accel="100000" autoRev="1" fill="hold" grpId="1" nodeType="withEffect">
                                  <p:stCondLst>
                                    <p:cond delay="200"/>
                                  </p:stCondLst>
                                  <p:childTnLst>
                                    <p:animScale>
                                      <p:cBhvr>
                                        <p:cTn id="46" dur="300" fill="hold"/>
                                        <p:tgtEl>
                                          <p:spTgt spid="201"/>
                                        </p:tgtEl>
                                      </p:cBhvr>
                                      <p:by x="90000" y="90000"/>
                                    </p:animScale>
                                  </p:childTnLst>
                                </p:cTn>
                              </p:par>
                              <p:par>
                                <p:cTn id="47" presetID="10" presetClass="entr" presetSubtype="0" fill="hold" grpId="0" nodeType="withEffect">
                                  <p:stCondLst>
                                    <p:cond delay="500"/>
                                  </p:stCondLst>
                                  <p:childTnLst>
                                    <p:set>
                                      <p:cBhvr>
                                        <p:cTn id="48" dur="1" fill="hold">
                                          <p:stCondLst>
                                            <p:cond delay="0"/>
                                          </p:stCondLst>
                                        </p:cTn>
                                        <p:tgtEl>
                                          <p:spTgt spid="202"/>
                                        </p:tgtEl>
                                        <p:attrNameLst>
                                          <p:attrName>style.visibility</p:attrName>
                                        </p:attrNameLst>
                                      </p:cBhvr>
                                      <p:to>
                                        <p:strVal val="visible"/>
                                      </p:to>
                                    </p:set>
                                    <p:animEffect transition="in" filter="fade">
                                      <p:cBhvr>
                                        <p:cTn id="49" dur="500"/>
                                        <p:tgtEl>
                                          <p:spTgt spid="202"/>
                                        </p:tgtEl>
                                      </p:cBhvr>
                                    </p:animEffect>
                                  </p:childTnLst>
                                </p:cTn>
                              </p:par>
                              <p:par>
                                <p:cTn id="50" presetID="6" presetClass="emph" presetSubtype="0" accel="100000" autoRev="1" fill="hold" grpId="1" nodeType="withEffect">
                                  <p:stCondLst>
                                    <p:cond delay="200"/>
                                  </p:stCondLst>
                                  <p:childTnLst>
                                    <p:animScale>
                                      <p:cBhvr>
                                        <p:cTn id="51" dur="300" fill="hold"/>
                                        <p:tgtEl>
                                          <p:spTgt spid="202"/>
                                        </p:tgtEl>
                                      </p:cBhvr>
                                      <p:by x="90000" y="90000"/>
                                    </p:animScale>
                                  </p:childTnLst>
                                </p:cTn>
                              </p:par>
                              <p:par>
                                <p:cTn id="52" presetID="10" presetClass="entr" presetSubtype="0" fill="hold" nodeType="withEffect">
                                  <p:stCondLst>
                                    <p:cond delay="500"/>
                                  </p:stCondLst>
                                  <p:childTnLst>
                                    <p:set>
                                      <p:cBhvr>
                                        <p:cTn id="53" dur="1" fill="hold">
                                          <p:stCondLst>
                                            <p:cond delay="0"/>
                                          </p:stCondLst>
                                        </p:cTn>
                                        <p:tgtEl>
                                          <p:spTgt spid="208"/>
                                        </p:tgtEl>
                                        <p:attrNameLst>
                                          <p:attrName>style.visibility</p:attrName>
                                        </p:attrNameLst>
                                      </p:cBhvr>
                                      <p:to>
                                        <p:strVal val="visible"/>
                                      </p:to>
                                    </p:set>
                                    <p:animEffect transition="in" filter="fade">
                                      <p:cBhvr>
                                        <p:cTn id="54"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203" grpId="0" animBg="1"/>
      <p:bldP spid="203" grpId="1" animBg="1"/>
      <p:bldP spid="204" grpId="0" animBg="1"/>
      <p:bldP spid="204" grpId="1" animBg="1"/>
      <p:bldP spid="205" grpId="0" animBg="1"/>
      <p:bldP spid="205" grpId="1" animBg="1"/>
      <p:bldP spid="206" grpId="0" animBg="1"/>
      <p:bldP spid="206" grpId="1" animBg="1"/>
      <p:bldP spid="207" grpId="0" animBg="1"/>
      <p:bldP spid="207" grpId="1" animBg="1"/>
      <p:bldP spid="201" grpId="0" animBg="1"/>
      <p:bldP spid="201" grpId="1" animBg="1"/>
      <p:bldP spid="202" grpId="0" animBg="1"/>
      <p:bldP spid="202" grpId="1" animBg="1"/>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Types of Storage QoS policies</a:t>
            </a:r>
          </a:p>
        </p:txBody>
      </p:sp>
      <p:grpSp>
        <p:nvGrpSpPr>
          <p:cNvPr id="18" name="Group 17"/>
          <p:cNvGrpSpPr/>
          <p:nvPr/>
        </p:nvGrpSpPr>
        <p:grpSpPr>
          <a:xfrm>
            <a:off x="274638" y="1550979"/>
            <a:ext cx="5852160" cy="4964121"/>
            <a:chOff x="274638" y="1550979"/>
            <a:chExt cx="5852160" cy="4964121"/>
          </a:xfrm>
        </p:grpSpPr>
        <p:graphicFrame>
          <p:nvGraphicFramePr>
            <p:cNvPr id="8" name="Chart 7"/>
            <p:cNvGraphicFramePr/>
            <p:nvPr>
              <p:extLst/>
            </p:nvPr>
          </p:nvGraphicFramePr>
          <p:xfrm>
            <a:off x="902503" y="3040062"/>
            <a:ext cx="5224295" cy="3475038"/>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rot="16200000">
              <a:off x="-1148948" y="4463649"/>
              <a:ext cx="3475037" cy="627864"/>
            </a:xfrm>
            <a:prstGeom prst="rect">
              <a:avLst/>
            </a:prstGeom>
            <a:solidFill>
              <a:schemeClr val="tx1"/>
            </a:solidFill>
            <a:ln>
              <a:no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400" b="0" i="0" u="none" strike="noStrike" kern="0" cap="none" spc="0" normalizeH="0" baseline="0" noProof="0" dirty="0" err="1">
                  <a:ln>
                    <a:noFill/>
                  </a:ln>
                  <a:gradFill>
                    <a:gsLst>
                      <a:gs pos="7921">
                        <a:schemeClr val="bg1"/>
                      </a:gs>
                      <a:gs pos="25743">
                        <a:schemeClr val="bg1"/>
                      </a:gs>
                    </a:gsLst>
                    <a:lin ang="0" scaled="0"/>
                  </a:gradFill>
                  <a:effectLst/>
                  <a:uLnTx/>
                  <a:uFillTx/>
                  <a:latin typeface="+mj-lt"/>
                </a:rPr>
                <a:t>MaximumIOPs</a:t>
              </a:r>
              <a:r>
                <a:rPr kumimoji="0" lang="en-US" sz="2400" b="0" i="0" u="none" strike="noStrike" kern="0" cap="none" spc="0" normalizeH="0" baseline="0" noProof="0" dirty="0">
                  <a:ln>
                    <a:noFill/>
                  </a:ln>
                  <a:gradFill>
                    <a:gsLst>
                      <a:gs pos="7921">
                        <a:schemeClr val="bg1"/>
                      </a:gs>
                      <a:gs pos="25743">
                        <a:schemeClr val="bg1"/>
                      </a:gs>
                    </a:gsLst>
                    <a:lin ang="0" scaled="0"/>
                  </a:gradFill>
                  <a:effectLst/>
                  <a:uLnTx/>
                  <a:uFillTx/>
                  <a:latin typeface="+mj-lt"/>
                </a:rPr>
                <a:t> = 200</a:t>
              </a:r>
            </a:p>
          </p:txBody>
        </p:sp>
        <p:sp>
          <p:nvSpPr>
            <p:cNvPr id="11" name="Rectangle 10"/>
            <p:cNvSpPr/>
            <p:nvPr/>
          </p:nvSpPr>
          <p:spPr>
            <a:xfrm>
              <a:off x="274638" y="1550979"/>
              <a:ext cx="5852160" cy="1489084"/>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800" b="0" i="0" u="none" strike="noStrike" kern="0" cap="none" spc="0" normalizeH="0" baseline="0" noProof="0" dirty="0">
                  <a:ln>
                    <a:noFill/>
                  </a:ln>
                  <a:gradFill>
                    <a:gsLst>
                      <a:gs pos="88119">
                        <a:schemeClr val="accent2"/>
                      </a:gs>
                      <a:gs pos="80198">
                        <a:schemeClr val="accent2"/>
                      </a:gs>
                    </a:gsLst>
                    <a:lin ang="5400000" scaled="0"/>
                  </a:gradFill>
                  <a:effectLst/>
                  <a:uLnTx/>
                  <a:uFillTx/>
                  <a:latin typeface="+mj-lt"/>
                </a:rPr>
                <a:t>Single instance</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Resource distributed among VMs</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Ideal for representing a clustered workload, application, </a:t>
              </a:r>
              <a:b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b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or tenant</a:t>
              </a:r>
            </a:p>
          </p:txBody>
        </p:sp>
      </p:grpSp>
      <p:grpSp>
        <p:nvGrpSpPr>
          <p:cNvPr id="19" name="Group 18"/>
          <p:cNvGrpSpPr/>
          <p:nvPr/>
        </p:nvGrpSpPr>
        <p:grpSpPr>
          <a:xfrm>
            <a:off x="6219031" y="1550979"/>
            <a:ext cx="5852160" cy="4964121"/>
            <a:chOff x="6219031" y="1550979"/>
            <a:chExt cx="5852160" cy="4964121"/>
          </a:xfrm>
        </p:grpSpPr>
        <p:graphicFrame>
          <p:nvGraphicFramePr>
            <p:cNvPr id="9" name="Chart 8"/>
            <p:cNvGraphicFramePr/>
            <p:nvPr>
              <p:extLst/>
            </p:nvPr>
          </p:nvGraphicFramePr>
          <p:xfrm>
            <a:off x="6846895" y="3040063"/>
            <a:ext cx="5224296" cy="347503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rot="16200000">
              <a:off x="4795603" y="4463808"/>
              <a:ext cx="3474720" cy="627864"/>
            </a:xfrm>
            <a:prstGeom prst="rect">
              <a:avLst/>
            </a:prstGeom>
            <a:solidFill>
              <a:schemeClr val="tx1"/>
            </a:solidFill>
            <a:ln>
              <a:no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400" b="0" i="0" u="none" strike="noStrike" kern="0" cap="none" spc="0" normalizeH="0" baseline="0" noProof="0" dirty="0" err="1">
                  <a:ln>
                    <a:noFill/>
                  </a:ln>
                  <a:gradFill>
                    <a:gsLst>
                      <a:gs pos="7921">
                        <a:schemeClr val="bg1"/>
                      </a:gs>
                      <a:gs pos="25743">
                        <a:schemeClr val="bg1"/>
                      </a:gs>
                    </a:gsLst>
                    <a:lin ang="0" scaled="0"/>
                  </a:gradFill>
                  <a:effectLst/>
                  <a:uLnTx/>
                  <a:uFillTx/>
                  <a:latin typeface="+mj-lt"/>
                </a:rPr>
                <a:t>MaximumIOPs</a:t>
              </a:r>
              <a:r>
                <a:rPr kumimoji="0" lang="en-US" sz="2400" b="0" i="0" u="none" strike="noStrike" kern="0" cap="none" spc="0" normalizeH="0" baseline="0" noProof="0" dirty="0">
                  <a:ln>
                    <a:noFill/>
                  </a:ln>
                  <a:gradFill>
                    <a:gsLst>
                      <a:gs pos="7921">
                        <a:schemeClr val="bg1"/>
                      </a:gs>
                      <a:gs pos="25743">
                        <a:schemeClr val="bg1"/>
                      </a:gs>
                    </a:gsLst>
                    <a:lin ang="0" scaled="0"/>
                  </a:gradFill>
                  <a:effectLst/>
                  <a:uLnTx/>
                  <a:uFillTx/>
                  <a:latin typeface="+mj-lt"/>
                </a:rPr>
                <a:t> = 200</a:t>
              </a:r>
            </a:p>
          </p:txBody>
        </p:sp>
        <p:sp>
          <p:nvSpPr>
            <p:cNvPr id="13" name="Rectangle 12"/>
            <p:cNvSpPr/>
            <p:nvPr/>
          </p:nvSpPr>
          <p:spPr>
            <a:xfrm>
              <a:off x="6219031" y="1550979"/>
              <a:ext cx="5852160" cy="1489084"/>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800" b="0" i="0" u="none" strike="noStrike" kern="0" cap="none" spc="0" normalizeH="0" baseline="0" noProof="0" dirty="0">
                  <a:ln>
                    <a:noFill/>
                  </a:ln>
                  <a:gradFill>
                    <a:gsLst>
                      <a:gs pos="88119">
                        <a:schemeClr val="accent2"/>
                      </a:gs>
                      <a:gs pos="80198">
                        <a:schemeClr val="accent2"/>
                      </a:gs>
                    </a:gsLst>
                    <a:lin ang="5400000" scaled="0"/>
                  </a:gradFill>
                  <a:effectLst/>
                  <a:uLnTx/>
                  <a:uFillTx/>
                  <a:latin typeface="+mj-lt"/>
                </a:rPr>
                <a:t>Multi-instance</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All VMs perform the same</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Ideal for creating per-VM performance tiers</a:t>
              </a:r>
            </a:p>
          </p:txBody>
        </p:sp>
      </p:grpSp>
    </p:spTree>
    <p:extLst>
      <p:ext uri="{BB962C8B-B14F-4D97-AF65-F5344CB8AC3E}">
        <p14:creationId xmlns:p14="http://schemas.microsoft.com/office/powerpoint/2010/main" val="37097588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ppt_x"/>
                                          </p:val>
                                        </p:tav>
                                        <p:tav tm="100000">
                                          <p:val>
                                            <p:strVal val="#ppt_x"/>
                                          </p:val>
                                        </p:tav>
                                      </p:tavLst>
                                    </p:anim>
                                    <p:anim calcmode="lin" valueType="num">
                                      <p:cBhvr additive="base">
                                        <p:cTn id="1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gradFill>
                  <a:gsLst>
                    <a:gs pos="94690">
                      <a:schemeClr val="accent2"/>
                    </a:gs>
                    <a:gs pos="86000">
                      <a:schemeClr val="accent2"/>
                    </a:gs>
                  </a:gsLst>
                  <a:lin ang="5400000" scaled="0"/>
                </a:gradFill>
              </a:rPr>
              <a:t>Policies with PowerShell</a:t>
            </a:r>
          </a:p>
        </p:txBody>
      </p:sp>
      <p:sp>
        <p:nvSpPr>
          <p:cNvPr id="6" name="Text Placeholder 5"/>
          <p:cNvSpPr>
            <a:spLocks noGrp="1"/>
          </p:cNvSpPr>
          <p:nvPr>
            <p:ph type="body" sz="quarter" idx="10"/>
          </p:nvPr>
        </p:nvSpPr>
        <p:spPr>
          <a:xfrm>
            <a:off x="274638" y="1216152"/>
            <a:ext cx="11887199" cy="5016758"/>
          </a:xfrm>
        </p:spPr>
        <p:txBody>
          <a:bodyPr/>
          <a:lstStyle/>
          <a:p>
            <a:r>
              <a:rPr lang="en-US" sz="2000" dirty="0">
                <a:gradFill>
                  <a:gsLst>
                    <a:gs pos="87129">
                      <a:schemeClr val="accent1"/>
                    </a:gs>
                    <a:gs pos="67327">
                      <a:schemeClr val="accent1"/>
                    </a:gs>
                  </a:gsLst>
                  <a:lin ang="0" scaled="0"/>
                </a:gradFill>
              </a:rPr>
              <a:t># Deployment - Create policy (on File Server)</a:t>
            </a:r>
          </a:p>
          <a:p>
            <a:r>
              <a:rPr lang="en-US" sz="2000" dirty="0">
                <a:gradFill>
                  <a:gsLst>
                    <a:gs pos="32673">
                      <a:schemeClr val="tx1"/>
                    </a:gs>
                    <a:gs pos="60000">
                      <a:schemeClr val="tx1"/>
                    </a:gs>
                  </a:gsLst>
                  <a:lin ang="5400000" scaled="0"/>
                </a:gradFill>
              </a:rPr>
              <a:t>New-</a:t>
            </a:r>
            <a:r>
              <a:rPr lang="en-US" sz="2000" dirty="0" err="1">
                <a:gradFill>
                  <a:gsLst>
                    <a:gs pos="32673">
                      <a:schemeClr val="tx1"/>
                    </a:gs>
                    <a:gs pos="60000">
                      <a:schemeClr val="tx1"/>
                    </a:gs>
                  </a:gsLst>
                  <a:lin ang="5400000" scaled="0"/>
                </a:gradFill>
              </a:rPr>
              <a:t>StorageQosPolicy</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CimSession</a:t>
            </a:r>
            <a:r>
              <a:rPr lang="en-US" sz="2000" dirty="0">
                <a:gradFill>
                  <a:gsLst>
                    <a:gs pos="32673">
                      <a:schemeClr val="tx1"/>
                    </a:gs>
                    <a:gs pos="60000">
                      <a:schemeClr val="tx1"/>
                    </a:gs>
                  </a:gsLst>
                  <a:lin ang="5400000" scaled="0"/>
                </a:gradFill>
              </a:rPr>
              <a:t> FS -Name </a:t>
            </a:r>
            <a:r>
              <a:rPr lang="en-US" sz="2000" dirty="0" err="1">
                <a:gradFill>
                  <a:gsLst>
                    <a:gs pos="32673">
                      <a:schemeClr val="tx1"/>
                    </a:gs>
                    <a:gs pos="60000">
                      <a:schemeClr val="tx1"/>
                    </a:gs>
                  </a:gsLst>
                  <a:lin ang="5400000" scaled="0"/>
                </a:gradFill>
              </a:rPr>
              <a:t>SilverVM</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PolicyType</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MultiInstance</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MaximumIops</a:t>
            </a:r>
            <a:r>
              <a:rPr lang="en-US" sz="2000" dirty="0">
                <a:gradFill>
                  <a:gsLst>
                    <a:gs pos="32673">
                      <a:schemeClr val="tx1"/>
                    </a:gs>
                    <a:gs pos="60000">
                      <a:schemeClr val="tx1"/>
                    </a:gs>
                  </a:gsLst>
                  <a:lin ang="5400000" scaled="0"/>
                </a:gradFill>
              </a:rPr>
              <a:t> 200</a:t>
            </a:r>
            <a:br>
              <a:rPr lang="en-US" sz="2000" dirty="0"/>
            </a:br>
            <a:endParaRPr lang="en-US" sz="2000" dirty="0"/>
          </a:p>
          <a:p>
            <a:r>
              <a:rPr lang="en-US" sz="2000" dirty="0">
                <a:gradFill>
                  <a:gsLst>
                    <a:gs pos="87129">
                      <a:schemeClr val="accent1"/>
                    </a:gs>
                    <a:gs pos="67327">
                      <a:schemeClr val="accent1"/>
                    </a:gs>
                  </a:gsLst>
                </a:gradFill>
              </a:rPr>
              <a:t># Deployment - Assign policy to VMs (on Hyper-V Host)</a:t>
            </a:r>
          </a:p>
          <a:p>
            <a:r>
              <a:rPr lang="en-US" sz="2000" dirty="0">
                <a:gradFill>
                  <a:gsLst>
                    <a:gs pos="25743">
                      <a:schemeClr val="accent2"/>
                    </a:gs>
                    <a:gs pos="42000">
                      <a:schemeClr val="accent2"/>
                    </a:gs>
                  </a:gsLst>
                  <a:lin ang="0" scaled="0"/>
                </a:gradFill>
              </a:rPr>
              <a:t>$Policy </a:t>
            </a:r>
            <a:r>
              <a:rPr lang="en-US" sz="2000" dirty="0">
                <a:gradFill>
                  <a:gsLst>
                    <a:gs pos="32673">
                      <a:schemeClr val="tx1"/>
                    </a:gs>
                    <a:gs pos="60000">
                      <a:schemeClr val="tx1"/>
                    </a:gs>
                  </a:gsLst>
                  <a:lin ang="5400000" scaled="0"/>
                </a:gradFill>
              </a:rPr>
              <a:t>= Get-</a:t>
            </a:r>
            <a:r>
              <a:rPr lang="en-US" sz="2000" dirty="0" err="1">
                <a:gradFill>
                  <a:gsLst>
                    <a:gs pos="32673">
                      <a:schemeClr val="tx1"/>
                    </a:gs>
                    <a:gs pos="60000">
                      <a:schemeClr val="tx1"/>
                    </a:gs>
                  </a:gsLst>
                  <a:lin ang="5400000" scaled="0"/>
                </a:gradFill>
              </a:rPr>
              <a:t>StorageQosPolicy</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CimSession</a:t>
            </a:r>
            <a:r>
              <a:rPr lang="en-US" sz="2000" dirty="0">
                <a:gradFill>
                  <a:gsLst>
                    <a:gs pos="32673">
                      <a:schemeClr val="tx1"/>
                    </a:gs>
                    <a:gs pos="60000">
                      <a:schemeClr val="tx1"/>
                    </a:gs>
                  </a:gsLst>
                  <a:lin ang="5400000" scaled="0"/>
                </a:gradFill>
              </a:rPr>
              <a:t> FS -Name </a:t>
            </a:r>
            <a:r>
              <a:rPr lang="en-US" sz="2000" dirty="0" err="1">
                <a:gradFill>
                  <a:gsLst>
                    <a:gs pos="32673">
                      <a:schemeClr val="tx1"/>
                    </a:gs>
                    <a:gs pos="60000">
                      <a:schemeClr val="tx1"/>
                    </a:gs>
                  </a:gsLst>
                  <a:lin ang="5400000" scaled="0"/>
                </a:gradFill>
              </a:rPr>
              <a:t>SilverVM</a:t>
            </a:r>
            <a:endParaRPr lang="en-US" sz="2000" dirty="0">
              <a:gradFill>
                <a:gsLst>
                  <a:gs pos="32673">
                    <a:schemeClr val="tx1"/>
                  </a:gs>
                  <a:gs pos="60000">
                    <a:schemeClr val="tx1"/>
                  </a:gs>
                </a:gsLst>
                <a:lin ang="5400000" scaled="0"/>
              </a:gradFill>
            </a:endParaRPr>
          </a:p>
          <a:p>
            <a:r>
              <a:rPr lang="en-US" sz="2000" dirty="0">
                <a:gradFill>
                  <a:gsLst>
                    <a:gs pos="32673">
                      <a:schemeClr val="tx1"/>
                    </a:gs>
                    <a:gs pos="60000">
                      <a:schemeClr val="tx1"/>
                    </a:gs>
                  </a:gsLst>
                  <a:lin ang="5400000" scaled="0"/>
                </a:gradFill>
              </a:rPr>
              <a:t>Get-VM -Name </a:t>
            </a:r>
            <a:r>
              <a:rPr lang="en-US" sz="2000" dirty="0" err="1">
                <a:gradFill>
                  <a:gsLst>
                    <a:gs pos="32673">
                      <a:schemeClr val="tx1"/>
                    </a:gs>
                    <a:gs pos="60000">
                      <a:schemeClr val="tx1"/>
                    </a:gs>
                  </a:gsLst>
                  <a:lin ang="5400000" scaled="0"/>
                </a:gradFill>
              </a:rPr>
              <a:t>VMName</a:t>
            </a:r>
            <a:r>
              <a:rPr lang="en-US" sz="2000" dirty="0">
                <a:gradFill>
                  <a:gsLst>
                    <a:gs pos="32673">
                      <a:schemeClr val="tx1"/>
                    </a:gs>
                    <a:gs pos="60000">
                      <a:schemeClr val="tx1"/>
                    </a:gs>
                  </a:gsLst>
                  <a:lin ang="5400000" scaled="0"/>
                </a:gradFill>
              </a:rPr>
              <a:t>* | Get-</a:t>
            </a:r>
            <a:r>
              <a:rPr lang="en-US" sz="2000" dirty="0" err="1">
                <a:gradFill>
                  <a:gsLst>
                    <a:gs pos="32673">
                      <a:schemeClr val="tx1"/>
                    </a:gs>
                    <a:gs pos="60000">
                      <a:schemeClr val="tx1"/>
                    </a:gs>
                  </a:gsLst>
                  <a:lin ang="5400000" scaled="0"/>
                </a:gradFill>
              </a:rPr>
              <a:t>VMHardDiskDrive</a:t>
            </a:r>
            <a:r>
              <a:rPr lang="en-US" sz="2000" dirty="0">
                <a:gradFill>
                  <a:gsLst>
                    <a:gs pos="32673">
                      <a:schemeClr val="tx1"/>
                    </a:gs>
                    <a:gs pos="60000">
                      <a:schemeClr val="tx1"/>
                    </a:gs>
                  </a:gsLst>
                  <a:lin ang="5400000" scaled="0"/>
                </a:gradFill>
              </a:rPr>
              <a:t> | Set-</a:t>
            </a:r>
            <a:r>
              <a:rPr lang="en-US" sz="2000" dirty="0" err="1">
                <a:gradFill>
                  <a:gsLst>
                    <a:gs pos="32673">
                      <a:schemeClr val="tx1"/>
                    </a:gs>
                    <a:gs pos="60000">
                      <a:schemeClr val="tx1"/>
                    </a:gs>
                  </a:gsLst>
                  <a:lin ang="5400000" scaled="0"/>
                </a:gradFill>
              </a:rPr>
              <a:t>VMHardDiskDrive</a:t>
            </a:r>
            <a:r>
              <a:rPr lang="en-US" sz="2000" dirty="0">
                <a:gradFill>
                  <a:gsLst>
                    <a:gs pos="32673">
                      <a:schemeClr val="tx1"/>
                    </a:gs>
                    <a:gs pos="60000">
                      <a:schemeClr val="tx1"/>
                    </a:gs>
                  </a:gsLst>
                  <a:lin ang="5400000" scaled="0"/>
                </a:gradFill>
              </a:rPr>
              <a:t> –</a:t>
            </a:r>
            <a:r>
              <a:rPr lang="en-US" sz="2000" dirty="0" err="1">
                <a:gradFill>
                  <a:gsLst>
                    <a:gs pos="32673">
                      <a:schemeClr val="tx1"/>
                    </a:gs>
                    <a:gs pos="60000">
                      <a:schemeClr val="tx1"/>
                    </a:gs>
                  </a:gsLst>
                  <a:lin ang="5400000" scaled="0"/>
                </a:gradFill>
              </a:rPr>
              <a:t>QoSPolicy</a:t>
            </a:r>
            <a:r>
              <a:rPr lang="en-US" sz="2000" dirty="0">
                <a:gradFill>
                  <a:gsLst>
                    <a:gs pos="32673">
                      <a:schemeClr val="tx1"/>
                    </a:gs>
                    <a:gs pos="60000">
                      <a:schemeClr val="tx1"/>
                    </a:gs>
                  </a:gsLst>
                  <a:lin ang="5400000" scaled="0"/>
                </a:gradFill>
              </a:rPr>
              <a:t> </a:t>
            </a:r>
            <a:r>
              <a:rPr lang="en-US" sz="2000" dirty="0">
                <a:gradFill>
                  <a:gsLst>
                    <a:gs pos="25743">
                      <a:schemeClr val="accent2"/>
                    </a:gs>
                    <a:gs pos="42000">
                      <a:schemeClr val="accent2"/>
                    </a:gs>
                  </a:gsLst>
                </a:gradFill>
              </a:rPr>
              <a:t>$Policy</a:t>
            </a:r>
          </a:p>
          <a:p>
            <a:endParaRPr lang="en-US" sz="2000" dirty="0">
              <a:solidFill>
                <a:srgbClr val="C00000"/>
              </a:solidFill>
            </a:endParaRPr>
          </a:p>
          <a:p>
            <a:r>
              <a:rPr lang="en-US" sz="2000" dirty="0">
                <a:gradFill>
                  <a:gsLst>
                    <a:gs pos="87129">
                      <a:schemeClr val="accent1"/>
                    </a:gs>
                    <a:gs pos="67327">
                      <a:schemeClr val="accent1"/>
                    </a:gs>
                  </a:gsLst>
                </a:gradFill>
              </a:rPr>
              <a:t># Monitoring - Retrieve all flows (on File Server)</a:t>
            </a:r>
          </a:p>
          <a:p>
            <a:r>
              <a:rPr lang="en-US" sz="2000" dirty="0">
                <a:gradFill>
                  <a:gsLst>
                    <a:gs pos="23762">
                      <a:schemeClr val="tx1"/>
                    </a:gs>
                    <a:gs pos="59000">
                      <a:schemeClr val="tx1"/>
                    </a:gs>
                  </a:gsLst>
                  <a:lin ang="5400000" scaled="0"/>
                </a:gradFill>
              </a:rPr>
              <a:t>Get-</a:t>
            </a:r>
            <a:r>
              <a:rPr lang="en-US" sz="2000" dirty="0" err="1">
                <a:gradFill>
                  <a:gsLst>
                    <a:gs pos="23762">
                      <a:schemeClr val="tx1"/>
                    </a:gs>
                    <a:gs pos="59000">
                      <a:schemeClr val="tx1"/>
                    </a:gs>
                  </a:gsLst>
                  <a:lin ang="5400000" scaled="0"/>
                </a:gradFill>
              </a:rPr>
              <a:t>StorageQosFlow</a:t>
            </a:r>
            <a:endParaRPr lang="en-US" sz="2000" dirty="0">
              <a:gradFill>
                <a:gsLst>
                  <a:gs pos="23762">
                    <a:schemeClr val="tx1"/>
                  </a:gs>
                  <a:gs pos="59000">
                    <a:schemeClr val="tx1"/>
                  </a:gs>
                </a:gsLst>
                <a:lin ang="5400000" scaled="0"/>
              </a:gradFill>
            </a:endParaRPr>
          </a:p>
          <a:p>
            <a:endParaRPr lang="en-US" sz="2000" dirty="0">
              <a:solidFill>
                <a:schemeClr val="accent3">
                  <a:lumMod val="75000"/>
                </a:schemeClr>
              </a:solidFill>
            </a:endParaRPr>
          </a:p>
          <a:p>
            <a:r>
              <a:rPr lang="en-US" sz="2000" dirty="0">
                <a:gradFill>
                  <a:gsLst>
                    <a:gs pos="87129">
                      <a:schemeClr val="accent1"/>
                    </a:gs>
                    <a:gs pos="67327">
                      <a:schemeClr val="accent1"/>
                    </a:gs>
                  </a:gsLst>
                </a:gradFill>
              </a:rPr>
              <a:t># Monitoring - Retrieve flows using the policy (on File Server)</a:t>
            </a:r>
          </a:p>
          <a:p>
            <a:r>
              <a:rPr lang="en-US" sz="2000" dirty="0">
                <a:gradFill>
                  <a:gsLst>
                    <a:gs pos="23762">
                      <a:schemeClr val="tx1"/>
                    </a:gs>
                    <a:gs pos="59000">
                      <a:schemeClr val="tx1"/>
                    </a:gs>
                  </a:gsLst>
                  <a:lin ang="5400000" scaled="0"/>
                </a:gradFill>
              </a:rPr>
              <a:t>Get-</a:t>
            </a:r>
            <a:r>
              <a:rPr lang="en-US" sz="2000" dirty="0" err="1">
                <a:gradFill>
                  <a:gsLst>
                    <a:gs pos="23762">
                      <a:schemeClr val="tx1"/>
                    </a:gs>
                    <a:gs pos="59000">
                      <a:schemeClr val="tx1"/>
                    </a:gs>
                  </a:gsLst>
                  <a:lin ang="5400000" scaled="0"/>
                </a:gradFill>
              </a:rPr>
              <a:t>StorageQosPolicy</a:t>
            </a:r>
            <a:r>
              <a:rPr lang="en-US" sz="2000" dirty="0">
                <a:gradFill>
                  <a:gsLst>
                    <a:gs pos="23762">
                      <a:schemeClr val="tx1"/>
                    </a:gs>
                    <a:gs pos="59000">
                      <a:schemeClr val="tx1"/>
                    </a:gs>
                  </a:gsLst>
                  <a:lin ang="5400000" scaled="0"/>
                </a:gradFill>
              </a:rPr>
              <a:t> -Name </a:t>
            </a:r>
            <a:r>
              <a:rPr lang="en-US" sz="2000" dirty="0" err="1">
                <a:gradFill>
                  <a:gsLst>
                    <a:gs pos="23762">
                      <a:schemeClr val="tx1"/>
                    </a:gs>
                    <a:gs pos="59000">
                      <a:schemeClr val="tx1"/>
                    </a:gs>
                  </a:gsLst>
                  <a:lin ang="5400000" scaled="0"/>
                </a:gradFill>
              </a:rPr>
              <a:t>SilverVM</a:t>
            </a:r>
            <a:r>
              <a:rPr lang="en-US" sz="2000" dirty="0">
                <a:gradFill>
                  <a:gsLst>
                    <a:gs pos="23762">
                      <a:schemeClr val="tx1"/>
                    </a:gs>
                    <a:gs pos="59000">
                      <a:schemeClr val="tx1"/>
                    </a:gs>
                  </a:gsLst>
                  <a:lin ang="5400000" scaled="0"/>
                </a:gradFill>
              </a:rPr>
              <a:t> | Get-</a:t>
            </a:r>
            <a:r>
              <a:rPr lang="en-US" sz="2000" dirty="0" err="1">
                <a:gradFill>
                  <a:gsLst>
                    <a:gs pos="23762">
                      <a:schemeClr val="tx1"/>
                    </a:gs>
                    <a:gs pos="59000">
                      <a:schemeClr val="tx1"/>
                    </a:gs>
                  </a:gsLst>
                  <a:lin ang="5400000" scaled="0"/>
                </a:gradFill>
              </a:rPr>
              <a:t>StorageQosFlow</a:t>
            </a:r>
            <a:endParaRPr lang="en-US" sz="2000" dirty="0">
              <a:gradFill>
                <a:gsLst>
                  <a:gs pos="23762">
                    <a:schemeClr val="tx1"/>
                  </a:gs>
                  <a:gs pos="59000">
                    <a:schemeClr val="tx1"/>
                  </a:gs>
                </a:gsLst>
                <a:lin ang="5400000" scaled="0"/>
              </a:gradFill>
            </a:endParaRPr>
          </a:p>
          <a:p>
            <a:endParaRPr lang="en-US" sz="2000" dirty="0"/>
          </a:p>
        </p:txBody>
      </p:sp>
    </p:spTree>
    <p:extLst>
      <p:ext uri="{BB962C8B-B14F-4D97-AF65-F5344CB8AC3E}">
        <p14:creationId xmlns:p14="http://schemas.microsoft.com/office/powerpoint/2010/main" val="36645757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5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additive="base">
                                        <p:cTn id="1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50"/>
                            </p:stCondLst>
                            <p:childTnLst>
                              <p:par>
                                <p:cTn id="14" presetID="2" presetClass="entr" presetSubtype="4" decel="100000" fill="hold" grpId="0" nodeType="after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 calcmode="lin" valueType="num">
                                      <p:cBhvr additive="base">
                                        <p:cTn id="16"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6">
                                            <p:txEl>
                                              <p:pRg st="2" end="2"/>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50"/>
                                  </p:stCondLst>
                                  <p:childTnLst>
                                    <p:set>
                                      <p:cBhvr>
                                        <p:cTn id="19" dur="1" fill="hold">
                                          <p:stCondLst>
                                            <p:cond delay="0"/>
                                          </p:stCondLst>
                                        </p:cTn>
                                        <p:tgtEl>
                                          <p:spTgt spid="6">
                                            <p:txEl>
                                              <p:pRg st="3" end="3"/>
                                            </p:txEl>
                                          </p:spTgt>
                                        </p:tgtEl>
                                        <p:attrNameLst>
                                          <p:attrName>style.visibility</p:attrName>
                                        </p:attrNameLst>
                                      </p:cBhvr>
                                      <p:to>
                                        <p:strVal val="visible"/>
                                      </p:to>
                                    </p:set>
                                    <p:anim calcmode="lin" valueType="num">
                                      <p:cBhvr additive="base">
                                        <p:cTn id="2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6">
                                            <p:txEl>
                                              <p:pRg st="4" end="4"/>
                                            </p:txEl>
                                          </p:spTgt>
                                        </p:tgtEl>
                                        <p:attrNameLst>
                                          <p:attrName>style.visibility</p:attrName>
                                        </p:attrNameLst>
                                      </p:cBhvr>
                                      <p:to>
                                        <p:strVal val="visible"/>
                                      </p:to>
                                    </p:set>
                                    <p:anim calcmode="lin" valueType="num">
                                      <p:cBhvr additive="base">
                                        <p:cTn id="24"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par>
                          <p:cTn id="26" fill="hold">
                            <p:stCondLst>
                              <p:cond delay="1150"/>
                            </p:stCondLst>
                            <p:childTnLst>
                              <p:par>
                                <p:cTn id="27" presetID="2" presetClass="entr" presetSubtype="4" decel="100000" fill="hold" grpId="0" nodeType="afterEffect">
                                  <p:stCondLst>
                                    <p:cond delay="0"/>
                                  </p:stCondLst>
                                  <p:childTnLst>
                                    <p:set>
                                      <p:cBhvr>
                                        <p:cTn id="28" dur="1" fill="hold">
                                          <p:stCondLst>
                                            <p:cond delay="0"/>
                                          </p:stCondLst>
                                        </p:cTn>
                                        <p:tgtEl>
                                          <p:spTgt spid="6">
                                            <p:txEl>
                                              <p:pRg st="6" end="6"/>
                                            </p:txEl>
                                          </p:spTgt>
                                        </p:tgtEl>
                                        <p:attrNameLst>
                                          <p:attrName>style.visibility</p:attrName>
                                        </p:attrNameLst>
                                      </p:cBhvr>
                                      <p:to>
                                        <p:strVal val="visible"/>
                                      </p:to>
                                    </p:set>
                                    <p:anim calcmode="lin" valueType="num">
                                      <p:cBhvr additive="base">
                                        <p:cTn id="29"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6" end="6"/>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50"/>
                                  </p:stCondLst>
                                  <p:childTnLst>
                                    <p:set>
                                      <p:cBhvr>
                                        <p:cTn id="32" dur="1" fill="hold">
                                          <p:stCondLst>
                                            <p:cond delay="0"/>
                                          </p:stCondLst>
                                        </p:cTn>
                                        <p:tgtEl>
                                          <p:spTgt spid="6">
                                            <p:txEl>
                                              <p:pRg st="7" end="7"/>
                                            </p:txEl>
                                          </p:spTgt>
                                        </p:tgtEl>
                                        <p:attrNameLst>
                                          <p:attrName>style.visibility</p:attrName>
                                        </p:attrNameLst>
                                      </p:cBhvr>
                                      <p:to>
                                        <p:strVal val="visible"/>
                                      </p:to>
                                    </p:set>
                                    <p:anim calcmode="lin" valueType="num">
                                      <p:cBhvr additive="base">
                                        <p:cTn id="33"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par>
                          <p:cTn id="35" fill="hold">
                            <p:stCondLst>
                              <p:cond delay="1700"/>
                            </p:stCondLst>
                            <p:childTnLst>
                              <p:par>
                                <p:cTn id="36" presetID="2" presetClass="entr" presetSubtype="4" decel="100000" fill="hold" grpId="0" nodeType="afterEffect">
                                  <p:stCondLst>
                                    <p:cond delay="0"/>
                                  </p:stCondLst>
                                  <p:childTnLst>
                                    <p:set>
                                      <p:cBhvr>
                                        <p:cTn id="37" dur="1" fill="hold">
                                          <p:stCondLst>
                                            <p:cond delay="0"/>
                                          </p:stCondLst>
                                        </p:cTn>
                                        <p:tgtEl>
                                          <p:spTgt spid="6">
                                            <p:txEl>
                                              <p:pRg st="9" end="9"/>
                                            </p:txEl>
                                          </p:spTgt>
                                        </p:tgtEl>
                                        <p:attrNameLst>
                                          <p:attrName>style.visibility</p:attrName>
                                        </p:attrNameLst>
                                      </p:cBhvr>
                                      <p:to>
                                        <p:strVal val="visible"/>
                                      </p:to>
                                    </p:set>
                                    <p:anim calcmode="lin" valueType="num">
                                      <p:cBhvr additive="base">
                                        <p:cTn id="38" dur="500" fill="hold"/>
                                        <p:tgtEl>
                                          <p:spTgt spid="6">
                                            <p:txEl>
                                              <p:pRg st="9" end="9"/>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6">
                                            <p:txEl>
                                              <p:pRg st="9" end="9"/>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50"/>
                                  </p:stCondLst>
                                  <p:childTnLst>
                                    <p:set>
                                      <p:cBhvr>
                                        <p:cTn id="41" dur="1" fill="hold">
                                          <p:stCondLst>
                                            <p:cond delay="0"/>
                                          </p:stCondLst>
                                        </p:cTn>
                                        <p:tgtEl>
                                          <p:spTgt spid="6">
                                            <p:txEl>
                                              <p:pRg st="10" end="10"/>
                                            </p:txEl>
                                          </p:spTgt>
                                        </p:tgtEl>
                                        <p:attrNameLst>
                                          <p:attrName>style.visibility</p:attrName>
                                        </p:attrNameLst>
                                      </p:cBhvr>
                                      <p:to>
                                        <p:strVal val="visible"/>
                                      </p:to>
                                    </p:set>
                                    <p:anim calcmode="lin" valueType="num">
                                      <p:cBhvr additive="base">
                                        <p:cTn id="42" dur="500" fill="hold"/>
                                        <p:tgtEl>
                                          <p:spTgt spid="6">
                                            <p:txEl>
                                              <p:pRg st="10" end="1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6">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Storage </a:t>
            </a:r>
            <a:r>
              <a:rPr lang="en-US" dirty="0" err="1"/>
              <a:t>QoS</a:t>
            </a:r>
            <a:r>
              <a:rPr lang="en-US" dirty="0"/>
              <a:t> monitoring</a:t>
            </a:r>
          </a:p>
        </p:txBody>
      </p:sp>
      <p:grpSp>
        <p:nvGrpSpPr>
          <p:cNvPr id="7" name="Group 6"/>
          <p:cNvGrpSpPr/>
          <p:nvPr/>
        </p:nvGrpSpPr>
        <p:grpSpPr>
          <a:xfrm>
            <a:off x="274639" y="3218240"/>
            <a:ext cx="5943600" cy="1610936"/>
            <a:chOff x="274639" y="3218240"/>
            <a:chExt cx="5943600" cy="1610936"/>
          </a:xfrm>
        </p:grpSpPr>
        <p:sp>
          <p:nvSpPr>
            <p:cNvPr id="86" name="Rectangle 85"/>
            <p:cNvSpPr/>
            <p:nvPr/>
          </p:nvSpPr>
          <p:spPr bwMode="auto">
            <a:xfrm>
              <a:off x="274639" y="3218240"/>
              <a:ext cx="1828800" cy="1609344"/>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t>Available </a:t>
              </a:r>
              <a:b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br>
              <a: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t>data</a:t>
              </a:r>
            </a:p>
          </p:txBody>
        </p:sp>
        <p:sp>
          <p:nvSpPr>
            <p:cNvPr id="158" name="Rectangle 157"/>
            <p:cNvSpPr/>
            <p:nvPr/>
          </p:nvSpPr>
          <p:spPr>
            <a:xfrm>
              <a:off x="2103439" y="3218242"/>
              <a:ext cx="4114800" cy="1610934"/>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2" spcCol="9144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VHD Path</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VM Name</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VM Host Name</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VM IOPS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VM Latency</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Storage Node Name</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Storage Node IOPS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Storage Node Latency</a:t>
              </a:r>
            </a:p>
          </p:txBody>
        </p:sp>
      </p:grpSp>
      <p:sp>
        <p:nvSpPr>
          <p:cNvPr id="240" name="Rectangle 239"/>
          <p:cNvSpPr/>
          <p:nvPr/>
        </p:nvSpPr>
        <p:spPr>
          <a:xfrm>
            <a:off x="274640" y="4918904"/>
            <a:ext cx="5943600" cy="161361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gradFill>
                  <a:gsLst>
                    <a:gs pos="990">
                      <a:schemeClr val="accent1"/>
                    </a:gs>
                    <a:gs pos="23762">
                      <a:schemeClr val="accent1"/>
                    </a:gs>
                  </a:gsLst>
                </a:gradFill>
                <a:effectLst/>
                <a:uLnTx/>
                <a:uFillTx/>
                <a:latin typeface="Lucida Console" panose="020B0609040504020204" pitchFamily="49" charset="0"/>
              </a:rPr>
              <a:t>#Performance of all VMs using this file server</a:t>
            </a:r>
          </a:p>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gradFill>
                  <a:gsLst>
                    <a:gs pos="23762">
                      <a:schemeClr val="tx1"/>
                    </a:gs>
                    <a:gs pos="59000">
                      <a:schemeClr val="tx1"/>
                    </a:gs>
                  </a:gsLst>
                  <a:lin ang="5400000" scaled="0"/>
                </a:gradFill>
                <a:effectLst/>
                <a:uLnTx/>
                <a:uFillTx/>
                <a:latin typeface="Lucida Console" panose="020B0609040504020204" pitchFamily="49" charset="0"/>
              </a:rPr>
              <a:t>Get-</a:t>
            </a:r>
            <a:r>
              <a:rPr kumimoji="0" lang="en-US" sz="1400" b="0" i="0" u="none" strike="noStrike" kern="0" cap="none" spc="0" normalizeH="0" baseline="0" noProof="0" dirty="0" err="1">
                <a:ln>
                  <a:noFill/>
                </a:ln>
                <a:gradFill>
                  <a:gsLst>
                    <a:gs pos="23762">
                      <a:schemeClr val="tx1"/>
                    </a:gs>
                    <a:gs pos="59000">
                      <a:schemeClr val="tx1"/>
                    </a:gs>
                  </a:gsLst>
                  <a:lin ang="5400000" scaled="0"/>
                </a:gradFill>
                <a:effectLst/>
                <a:uLnTx/>
                <a:uFillTx/>
                <a:latin typeface="Lucida Console" panose="020B0609040504020204" pitchFamily="49" charset="0"/>
              </a:rPr>
              <a:t>StorageQoSFlow</a:t>
            </a:r>
            <a:endParaRPr kumimoji="0" lang="en-US" sz="1400" b="0" i="0" u="none" strike="noStrike" kern="0" cap="none" spc="0" normalizeH="0" baseline="0" noProof="0" dirty="0">
              <a:ln>
                <a:noFill/>
              </a:ln>
              <a:gradFill>
                <a:gsLst>
                  <a:gs pos="23762">
                    <a:schemeClr val="tx1"/>
                  </a:gs>
                  <a:gs pos="59000">
                    <a:schemeClr val="tx1"/>
                  </a:gs>
                </a:gsLst>
                <a:lin ang="5400000" scaled="0"/>
              </a:gradFill>
              <a:effectLst/>
              <a:uLnTx/>
              <a:uFillTx/>
              <a:latin typeface="Lucida Console" panose="020B0609040504020204" pitchFamily="49" charset="0"/>
            </a:endParaRPr>
          </a:p>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black"/>
              </a:solidFill>
              <a:effectLst/>
              <a:uLnTx/>
              <a:uFillTx/>
              <a:latin typeface="Lucida Console" panose="020B0609040504020204" pitchFamily="49" charset="0"/>
            </a:endParaRPr>
          </a:p>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gradFill>
                  <a:gsLst>
                    <a:gs pos="990">
                      <a:schemeClr val="accent1"/>
                    </a:gs>
                    <a:gs pos="23762">
                      <a:schemeClr val="accent1"/>
                    </a:gs>
                  </a:gsLst>
                  <a:lin ang="5400000" scaled="0"/>
                </a:gradFill>
                <a:effectLst/>
                <a:uLnTx/>
                <a:uFillTx/>
                <a:latin typeface="Lucida Console" panose="020B0609040504020204" pitchFamily="49" charset="0"/>
              </a:rPr>
              <a:t>#Performance of each volume on this file server</a:t>
            </a:r>
          </a:p>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gradFill>
                  <a:gsLst>
                    <a:gs pos="23762">
                      <a:schemeClr val="tx1"/>
                    </a:gs>
                    <a:gs pos="59000">
                      <a:schemeClr val="tx1"/>
                    </a:gs>
                  </a:gsLst>
                  <a:lin ang="5400000" scaled="0"/>
                </a:gradFill>
                <a:effectLst/>
                <a:uLnTx/>
                <a:uFillTx/>
                <a:latin typeface="Lucida Console" panose="020B0609040504020204" pitchFamily="49" charset="0"/>
              </a:rPr>
              <a:t>Get-</a:t>
            </a:r>
            <a:r>
              <a:rPr kumimoji="0" lang="en-US" sz="1400" b="0" i="0" u="none" strike="noStrike" kern="0" cap="none" spc="0" normalizeH="0" baseline="0" noProof="0" dirty="0" err="1">
                <a:ln>
                  <a:noFill/>
                </a:ln>
                <a:gradFill>
                  <a:gsLst>
                    <a:gs pos="23762">
                      <a:schemeClr val="tx1"/>
                    </a:gs>
                    <a:gs pos="59000">
                      <a:schemeClr val="tx1"/>
                    </a:gs>
                  </a:gsLst>
                  <a:lin ang="5400000" scaled="0"/>
                </a:gradFill>
                <a:effectLst/>
                <a:uLnTx/>
                <a:uFillTx/>
                <a:latin typeface="Lucida Console" panose="020B0609040504020204" pitchFamily="49" charset="0"/>
              </a:rPr>
              <a:t>StorageQosVolume</a:t>
            </a:r>
            <a:r>
              <a:rPr kumimoji="0" lang="en-US" sz="1400" b="0" i="0" u="none" strike="noStrike" kern="0" cap="none" spc="0" normalizeH="0" baseline="0" noProof="0" dirty="0">
                <a:ln>
                  <a:noFill/>
                </a:ln>
                <a:gradFill>
                  <a:gsLst>
                    <a:gs pos="23762">
                      <a:schemeClr val="tx1"/>
                    </a:gs>
                    <a:gs pos="59000">
                      <a:schemeClr val="tx1"/>
                    </a:gs>
                  </a:gsLst>
                  <a:lin ang="5400000" scaled="0"/>
                </a:gradFill>
                <a:effectLst/>
                <a:uLnTx/>
                <a:uFillTx/>
                <a:latin typeface="Lucida Console" panose="020B0609040504020204" pitchFamily="49" charset="0"/>
              </a:rPr>
              <a:t> </a:t>
            </a:r>
          </a:p>
        </p:txBody>
      </p:sp>
      <p:sp>
        <p:nvSpPr>
          <p:cNvPr id="87" name="Rectangle 86"/>
          <p:cNvSpPr/>
          <p:nvPr/>
        </p:nvSpPr>
        <p:spPr bwMode="auto">
          <a:xfrm>
            <a:off x="6966139" y="5175428"/>
            <a:ext cx="5012754" cy="1357086"/>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Scale-Out File </a:t>
            </a:r>
            <a:b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b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Server cluster</a:t>
            </a:r>
          </a:p>
        </p:txBody>
      </p:sp>
      <p:sp>
        <p:nvSpPr>
          <p:cNvPr id="88" name="TextBox 87"/>
          <p:cNvSpPr txBox="1"/>
          <p:nvPr/>
        </p:nvSpPr>
        <p:spPr>
          <a:xfrm>
            <a:off x="7124700" y="5843857"/>
            <a:ext cx="1647825" cy="447815"/>
          </a:xfrm>
          <a:prstGeom prst="rect">
            <a:avLst/>
          </a:prstGeom>
          <a:solidFill>
            <a:schemeClr val="tx1"/>
          </a:solidFill>
        </p:spPr>
        <p:txBody>
          <a:bodyPr wrap="square" lIns="182880" tIns="146304" rIns="182880" bIns="146304" rtlCol="0" anchor="ctr" anchorCtr="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92079">
                      <a:schemeClr val="bg1"/>
                    </a:gs>
                    <a:gs pos="59000">
                      <a:schemeClr val="bg1"/>
                    </a:gs>
                  </a:gsLst>
                  <a:lin ang="5400000" scaled="0"/>
                </a:gradFill>
                <a:effectLst/>
                <a:uLnTx/>
                <a:uFillTx/>
              </a:rPr>
              <a:t>Policy Manager</a:t>
            </a:r>
          </a:p>
        </p:txBody>
      </p:sp>
      <p:sp>
        <p:nvSpPr>
          <p:cNvPr id="89" name="Freeform 17"/>
          <p:cNvSpPr>
            <a:spLocks noChangeAspect="1" noEditPoints="1"/>
          </p:cNvSpPr>
          <p:nvPr/>
        </p:nvSpPr>
        <p:spPr bwMode="auto">
          <a:xfrm>
            <a:off x="11084257"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Freeform 17"/>
          <p:cNvSpPr>
            <a:spLocks noChangeAspect="1" noEditPoints="1"/>
          </p:cNvSpPr>
          <p:nvPr/>
        </p:nvSpPr>
        <p:spPr bwMode="auto">
          <a:xfrm>
            <a:off x="1009044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Freeform 17"/>
          <p:cNvSpPr>
            <a:spLocks noChangeAspect="1" noEditPoints="1"/>
          </p:cNvSpPr>
          <p:nvPr/>
        </p:nvSpPr>
        <p:spPr bwMode="auto">
          <a:xfrm>
            <a:off x="909663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Rectangle 91"/>
          <p:cNvSpPr/>
          <p:nvPr/>
        </p:nvSpPr>
        <p:spPr bwMode="auto">
          <a:xfrm>
            <a:off x="6966139" y="3471905"/>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Hyper-V cluster</a:t>
            </a:r>
          </a:p>
        </p:txBody>
      </p:sp>
      <p:sp>
        <p:nvSpPr>
          <p:cNvPr id="93" name="Rectangle 92"/>
          <p:cNvSpPr/>
          <p:nvPr/>
        </p:nvSpPr>
        <p:spPr bwMode="auto">
          <a:xfrm>
            <a:off x="6966139" y="2120753"/>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Virtual machines</a:t>
            </a:r>
          </a:p>
        </p:txBody>
      </p:sp>
      <p:cxnSp>
        <p:nvCxnSpPr>
          <p:cNvPr id="94" name="Straight Arrow Connector 93"/>
          <p:cNvCxnSpPr/>
          <p:nvPr/>
        </p:nvCxnSpPr>
        <p:spPr>
          <a:xfrm>
            <a:off x="1147132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95" name="Freeform 5"/>
          <p:cNvSpPr>
            <a:spLocks noChangeAspect="1" noEditPoints="1"/>
          </p:cNvSpPr>
          <p:nvPr/>
        </p:nvSpPr>
        <p:spPr bwMode="auto">
          <a:xfrm>
            <a:off x="10752236"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96" name="TextBox 95"/>
          <p:cNvSpPr txBox="1"/>
          <p:nvPr/>
        </p:nvSpPr>
        <p:spPr>
          <a:xfrm>
            <a:off x="11199804"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97" name="Freeform 5"/>
          <p:cNvSpPr>
            <a:spLocks noChangeAspect="1" noEditPoints="1"/>
          </p:cNvSpPr>
          <p:nvPr/>
        </p:nvSpPr>
        <p:spPr bwMode="auto">
          <a:xfrm>
            <a:off x="956790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98" name="TextBox 97"/>
          <p:cNvSpPr txBox="1"/>
          <p:nvPr/>
        </p:nvSpPr>
        <p:spPr>
          <a:xfrm>
            <a:off x="1001547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99" name="Freeform 5"/>
          <p:cNvSpPr>
            <a:spLocks noChangeAspect="1" noEditPoints="1"/>
          </p:cNvSpPr>
          <p:nvPr/>
        </p:nvSpPr>
        <p:spPr bwMode="auto">
          <a:xfrm>
            <a:off x="838357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00" name="TextBox 99"/>
          <p:cNvSpPr txBox="1"/>
          <p:nvPr/>
        </p:nvSpPr>
        <p:spPr>
          <a:xfrm>
            <a:off x="883114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01" name="Freeform 5"/>
          <p:cNvSpPr>
            <a:spLocks noChangeAspect="1" noEditPoints="1"/>
          </p:cNvSpPr>
          <p:nvPr/>
        </p:nvSpPr>
        <p:spPr bwMode="auto">
          <a:xfrm>
            <a:off x="719924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102" name="TextBox 101"/>
          <p:cNvSpPr txBox="1"/>
          <p:nvPr/>
        </p:nvSpPr>
        <p:spPr>
          <a:xfrm>
            <a:off x="764681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103" name="TextBox 102"/>
          <p:cNvSpPr txBox="1"/>
          <p:nvPr/>
        </p:nvSpPr>
        <p:spPr>
          <a:xfrm>
            <a:off x="11291175"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04" name="TextBox 103"/>
          <p:cNvSpPr txBox="1"/>
          <p:nvPr/>
        </p:nvSpPr>
        <p:spPr>
          <a:xfrm>
            <a:off x="1029736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105" name="TextBox 104"/>
          <p:cNvSpPr txBox="1"/>
          <p:nvPr/>
        </p:nvSpPr>
        <p:spPr>
          <a:xfrm>
            <a:off x="930355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grpSp>
        <p:nvGrpSpPr>
          <p:cNvPr id="106" name="Group 105"/>
          <p:cNvGrpSpPr/>
          <p:nvPr/>
        </p:nvGrpSpPr>
        <p:grpSpPr>
          <a:xfrm>
            <a:off x="9091833" y="2642545"/>
            <a:ext cx="761366" cy="495935"/>
            <a:chOff x="455000" y="2704210"/>
            <a:chExt cx="572025" cy="372604"/>
          </a:xfrm>
        </p:grpSpPr>
        <p:sp>
          <p:nvSpPr>
            <p:cNvPr id="107" name="Freeform 106"/>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9" name="Group 108"/>
          <p:cNvGrpSpPr/>
          <p:nvPr/>
        </p:nvGrpSpPr>
        <p:grpSpPr>
          <a:xfrm>
            <a:off x="8145539" y="2642545"/>
            <a:ext cx="761366" cy="495935"/>
            <a:chOff x="455000" y="2704210"/>
            <a:chExt cx="572025" cy="372604"/>
          </a:xfrm>
        </p:grpSpPr>
        <p:sp>
          <p:nvSpPr>
            <p:cNvPr id="110" name="Freeform 109"/>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1"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12" name="Group 111"/>
          <p:cNvGrpSpPr/>
          <p:nvPr/>
        </p:nvGrpSpPr>
        <p:grpSpPr>
          <a:xfrm>
            <a:off x="10038127" y="2642545"/>
            <a:ext cx="761366" cy="495935"/>
            <a:chOff x="455000" y="2704210"/>
            <a:chExt cx="572025" cy="372604"/>
          </a:xfrm>
        </p:grpSpPr>
        <p:sp>
          <p:nvSpPr>
            <p:cNvPr id="113" name="Freeform 112"/>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4"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15" name="Group 114"/>
          <p:cNvGrpSpPr/>
          <p:nvPr/>
        </p:nvGrpSpPr>
        <p:grpSpPr>
          <a:xfrm>
            <a:off x="10984421" y="2642545"/>
            <a:ext cx="761366" cy="495935"/>
            <a:chOff x="455000" y="2704210"/>
            <a:chExt cx="572025" cy="372604"/>
          </a:xfrm>
        </p:grpSpPr>
        <p:sp>
          <p:nvSpPr>
            <p:cNvPr id="116" name="Freeform 115"/>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7"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18" name="Group 117"/>
          <p:cNvGrpSpPr/>
          <p:nvPr/>
        </p:nvGrpSpPr>
        <p:grpSpPr>
          <a:xfrm>
            <a:off x="7199245" y="2642545"/>
            <a:ext cx="761366" cy="495935"/>
            <a:chOff x="455000" y="2704210"/>
            <a:chExt cx="572025" cy="372604"/>
          </a:xfrm>
        </p:grpSpPr>
        <p:sp>
          <p:nvSpPr>
            <p:cNvPr id="119" name="Freeform 118"/>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0"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1" name="Group 120"/>
          <p:cNvGrpSpPr/>
          <p:nvPr/>
        </p:nvGrpSpPr>
        <p:grpSpPr>
          <a:xfrm>
            <a:off x="8787349" y="5975005"/>
            <a:ext cx="498608" cy="185519"/>
            <a:chOff x="2997135" y="5208858"/>
            <a:chExt cx="498608" cy="185519"/>
          </a:xfrm>
        </p:grpSpPr>
        <p:cxnSp>
          <p:nvCxnSpPr>
            <p:cNvPr id="122" name="Straight Arrow Connector 121"/>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23" name="Oval 122"/>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4"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5" name="Group 124"/>
          <p:cNvGrpSpPr/>
          <p:nvPr/>
        </p:nvGrpSpPr>
        <p:grpSpPr>
          <a:xfrm>
            <a:off x="9778461" y="5975005"/>
            <a:ext cx="498608" cy="185519"/>
            <a:chOff x="2997135" y="5208858"/>
            <a:chExt cx="498608" cy="185519"/>
          </a:xfrm>
        </p:grpSpPr>
        <p:cxnSp>
          <p:nvCxnSpPr>
            <p:cNvPr id="126" name="Straight Arrow Connector 125"/>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27" name="Oval 126"/>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8"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9" name="Group 128"/>
          <p:cNvGrpSpPr/>
          <p:nvPr/>
        </p:nvGrpSpPr>
        <p:grpSpPr>
          <a:xfrm>
            <a:off x="10772271" y="5975005"/>
            <a:ext cx="498608" cy="185519"/>
            <a:chOff x="2997135" y="5208858"/>
            <a:chExt cx="498608" cy="185519"/>
          </a:xfrm>
        </p:grpSpPr>
        <p:cxnSp>
          <p:nvCxnSpPr>
            <p:cNvPr id="130" name="Straight Arrow Connector 129"/>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31" name="Oval 130"/>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32"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133" name="Straight Connector 132"/>
          <p:cNvCxnSpPr/>
          <p:nvPr/>
        </p:nvCxnSpPr>
        <p:spPr>
          <a:xfrm>
            <a:off x="7919805" y="4963513"/>
            <a:ext cx="3551519" cy="0"/>
          </a:xfrm>
          <a:prstGeom prst="line">
            <a:avLst/>
          </a:prstGeom>
          <a:noFill/>
          <a:ln w="3175" cap="flat">
            <a:solidFill>
              <a:schemeClr val="tx1"/>
            </a:solidFill>
            <a:prstDash val="solid"/>
            <a:miter lim="800000"/>
            <a:headEnd type="none"/>
            <a:tailEnd type="none"/>
          </a:ln>
          <a:extLst>
            <a:ext uri="{909E8E84-426E-40DD-AFC4-6F175D3DCCD1}">
              <a14:hiddenFill xmlns:a14="http://schemas.microsoft.com/office/drawing/2010/main">
                <a:solidFill>
                  <a:srgbClr val="FFFFFF"/>
                </a:solidFill>
              </a14:hiddenFill>
            </a:ext>
          </a:extLst>
        </p:spPr>
      </p:cxnSp>
      <p:cxnSp>
        <p:nvCxnSpPr>
          <p:cNvPr id="134" name="Straight Arrow Connector 133"/>
          <p:cNvCxnSpPr/>
          <p:nvPr/>
        </p:nvCxnSpPr>
        <p:spPr>
          <a:xfrm>
            <a:off x="1028846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35" name="Straight Arrow Connector 134"/>
          <p:cNvCxnSpPr/>
          <p:nvPr/>
        </p:nvCxnSpPr>
        <p:spPr>
          <a:xfrm>
            <a:off x="910413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36" name="Straight Arrow Connector 135"/>
          <p:cNvCxnSpPr/>
          <p:nvPr/>
        </p:nvCxnSpPr>
        <p:spPr>
          <a:xfrm>
            <a:off x="791980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37" name="Straight Arrow Connector 136"/>
          <p:cNvCxnSpPr/>
          <p:nvPr/>
        </p:nvCxnSpPr>
        <p:spPr>
          <a:xfrm flipV="1">
            <a:off x="925981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38" name="Straight Arrow Connector 137"/>
          <p:cNvCxnSpPr/>
          <p:nvPr/>
        </p:nvCxnSpPr>
        <p:spPr>
          <a:xfrm flipV="1">
            <a:off x="1025362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39" name="Straight Arrow Connector 138"/>
          <p:cNvCxnSpPr/>
          <p:nvPr/>
        </p:nvCxnSpPr>
        <p:spPr>
          <a:xfrm flipV="1">
            <a:off x="11247438"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140" name="Flowchart: Document 139"/>
          <p:cNvSpPr>
            <a:spLocks noChangeAspect="1"/>
          </p:cNvSpPr>
          <p:nvPr/>
        </p:nvSpPr>
        <p:spPr bwMode="auto">
          <a:xfrm>
            <a:off x="7199245"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141" name="Flowchart: Document 140"/>
          <p:cNvSpPr>
            <a:spLocks noChangeAspect="1"/>
          </p:cNvSpPr>
          <p:nvPr/>
        </p:nvSpPr>
        <p:spPr bwMode="auto">
          <a:xfrm>
            <a:off x="8145539"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142" name="Flowchart: Document 141"/>
          <p:cNvSpPr>
            <a:spLocks noChangeAspect="1"/>
          </p:cNvSpPr>
          <p:nvPr/>
        </p:nvSpPr>
        <p:spPr bwMode="auto">
          <a:xfrm>
            <a:off x="9091833" y="2891700"/>
            <a:ext cx="301664" cy="246780"/>
          </a:xfrm>
          <a:prstGeom prst="flowChartDocument">
            <a:avLst/>
          </a:prstGeom>
          <a:solidFill>
            <a:srgbClr val="FCD116"/>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143" name="Flowchart: Document 142"/>
          <p:cNvSpPr>
            <a:spLocks noChangeAspect="1"/>
          </p:cNvSpPr>
          <p:nvPr/>
        </p:nvSpPr>
        <p:spPr bwMode="auto">
          <a:xfrm>
            <a:off x="10038127" y="2891700"/>
            <a:ext cx="301664" cy="246780"/>
          </a:xfrm>
          <a:prstGeom prst="flowChartDocument">
            <a:avLst/>
          </a:prstGeom>
          <a:solidFill>
            <a:srgbClr val="FCD116"/>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sp>
        <p:nvSpPr>
          <p:cNvPr id="144" name="Flowchart: Document 143"/>
          <p:cNvSpPr>
            <a:spLocks noChangeAspect="1"/>
          </p:cNvSpPr>
          <p:nvPr/>
        </p:nvSpPr>
        <p:spPr bwMode="auto">
          <a:xfrm>
            <a:off x="10984421" y="2891700"/>
            <a:ext cx="301664" cy="246780"/>
          </a:xfrm>
          <a:prstGeom prst="flowChartDocument">
            <a:avLst/>
          </a:prstGeom>
          <a:solidFill>
            <a:schemeClr val="bg1">
              <a:lumMod val="75000"/>
            </a:schemeClr>
          </a:solidFill>
          <a:ln w="19050">
            <a:solidFill>
              <a:schemeClr val="bg1"/>
            </a:solidFill>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28016" tIns="182880" rIns="128016"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gradFill>
                <a:gsLst>
                  <a:gs pos="7921">
                    <a:schemeClr val="tx1"/>
                  </a:gs>
                  <a:gs pos="25743">
                    <a:schemeClr val="tx1"/>
                  </a:gs>
                </a:gsLst>
                <a:lin ang="5400000" scaled="0"/>
              </a:gradFill>
              <a:effectLst/>
              <a:uLnTx/>
              <a:uFillTx/>
              <a:ea typeface="Segoe UI" pitchFamily="34" charset="0"/>
              <a:cs typeface="Segoe UI" pitchFamily="34" charset="0"/>
            </a:endParaRPr>
          </a:p>
        </p:txBody>
      </p:sp>
      <p:grpSp>
        <p:nvGrpSpPr>
          <p:cNvPr id="6" name="Group 5"/>
          <p:cNvGrpSpPr/>
          <p:nvPr/>
        </p:nvGrpSpPr>
        <p:grpSpPr>
          <a:xfrm>
            <a:off x="274638" y="2120753"/>
            <a:ext cx="5943601" cy="1005840"/>
            <a:chOff x="274638" y="2120753"/>
            <a:chExt cx="5943601" cy="1005840"/>
          </a:xfrm>
        </p:grpSpPr>
        <p:sp>
          <p:nvSpPr>
            <p:cNvPr id="146" name="Rectangle 145"/>
            <p:cNvSpPr/>
            <p:nvPr/>
          </p:nvSpPr>
          <p:spPr>
            <a:xfrm>
              <a:off x="2103439" y="2120753"/>
              <a:ext cx="4114800" cy="100584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Installed with the SOFS role</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If upgrading from 2012R2, enable it</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600" b="0" i="0" u="none" strike="noStrike" kern="0" cap="none" spc="0" normalizeH="0" baseline="0" noProof="0" dirty="0">
                  <a:ln>
                    <a:noFill/>
                  </a:ln>
                  <a:gradFill>
                    <a:gsLst>
                      <a:gs pos="80198">
                        <a:schemeClr val="tx1"/>
                      </a:gs>
                      <a:gs pos="62376">
                        <a:schemeClr val="tx1"/>
                      </a:gs>
                    </a:gsLst>
                    <a:lin ang="5400000" scaled="0"/>
                  </a:gradFill>
                  <a:effectLst/>
                  <a:uLnTx/>
                  <a:uFillTx/>
                </a:rPr>
                <a:t>Tracks usage for all VMs</a:t>
              </a:r>
            </a:p>
          </p:txBody>
        </p:sp>
        <p:sp>
          <p:nvSpPr>
            <p:cNvPr id="147" name="Rectangle 146"/>
            <p:cNvSpPr/>
            <p:nvPr/>
          </p:nvSpPr>
          <p:spPr bwMode="auto">
            <a:xfrm>
              <a:off x="274638" y="2120753"/>
              <a:ext cx="1828800" cy="1005840"/>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62376">
                        <a:schemeClr val="bg1"/>
                      </a:gs>
                      <a:gs pos="45000">
                        <a:schemeClr val="bg1"/>
                      </a:gs>
                    </a:gsLst>
                    <a:lin ang="5400000" scaled="0"/>
                  </a:gradFill>
                  <a:effectLst/>
                  <a:uLnTx/>
                  <a:uFillTx/>
                  <a:latin typeface="Segoe UI Semilight" panose="020B0402040204020203" pitchFamily="34" charset="0"/>
                  <a:cs typeface="Segoe UI Semilight" panose="020B0402040204020203" pitchFamily="34" charset="0"/>
                </a:rPr>
                <a:t>On by default</a:t>
              </a:r>
            </a:p>
          </p:txBody>
        </p:sp>
      </p:grpSp>
      <p:cxnSp>
        <p:nvCxnSpPr>
          <p:cNvPr id="5" name="Elbow Connector 4"/>
          <p:cNvCxnSpPr>
            <a:stCxn id="87" idx="1"/>
            <a:endCxn id="158" idx="3"/>
          </p:cNvCxnSpPr>
          <p:nvPr/>
        </p:nvCxnSpPr>
        <p:spPr>
          <a:xfrm rot="10800000">
            <a:off x="6218239" y="4023709"/>
            <a:ext cx="747900" cy="1830262"/>
          </a:xfrm>
          <a:prstGeom prst="bentConnector3">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62284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240"/>
                                        </p:tgtEl>
                                        <p:attrNameLst>
                                          <p:attrName>style.visibility</p:attrName>
                                        </p:attrNameLst>
                                      </p:cBhvr>
                                      <p:to>
                                        <p:strVal val="visible"/>
                                      </p:to>
                                    </p:set>
                                    <p:anim calcmode="lin" valueType="num">
                                      <p:cBhvr additive="base">
                                        <p:cTn id="15" dur="500" fill="hold"/>
                                        <p:tgtEl>
                                          <p:spTgt spid="240"/>
                                        </p:tgtEl>
                                        <p:attrNameLst>
                                          <p:attrName>ppt_x</p:attrName>
                                        </p:attrNameLst>
                                      </p:cBhvr>
                                      <p:tavLst>
                                        <p:tav tm="0">
                                          <p:val>
                                            <p:strVal val="#ppt_x"/>
                                          </p:val>
                                        </p:tav>
                                        <p:tav tm="100000">
                                          <p:val>
                                            <p:strVal val="#ppt_x"/>
                                          </p:val>
                                        </p:tav>
                                      </p:tavLst>
                                    </p:anim>
                                    <p:anim calcmode="lin" valueType="num">
                                      <p:cBhvr additive="base">
                                        <p:cTn id="16" dur="500" fill="hold"/>
                                        <p:tgtEl>
                                          <p:spTgt spid="240"/>
                                        </p:tgtEl>
                                        <p:attrNameLst>
                                          <p:attrName>ppt_y</p:attrName>
                                        </p:attrNameLst>
                                      </p:cBhvr>
                                      <p:tavLst>
                                        <p:tav tm="0">
                                          <p:val>
                                            <p:strVal val="1+#ppt_h/2"/>
                                          </p:val>
                                        </p:tav>
                                        <p:tav tm="100000">
                                          <p:val>
                                            <p:strVal val="#ppt_y"/>
                                          </p:val>
                                        </p:tav>
                                      </p:tavLst>
                                    </p:anim>
                                  </p:childTnLst>
                                </p:cTn>
                              </p:par>
                              <p:par>
                                <p:cTn id="17" presetID="22" presetClass="entr" presetSubtype="4" fill="hold" nodeType="withEffect">
                                  <p:stCondLst>
                                    <p:cond delay="3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nvPr>
        </p:nvGraphicFramePr>
        <p:xfrm>
          <a:off x="274478" y="1759921"/>
          <a:ext cx="11887200" cy="4991496"/>
        </p:xfrm>
        <a:graphic>
          <a:graphicData uri="http://schemas.openxmlformats.org/drawingml/2006/table">
            <a:tbl>
              <a:tblPr firstRow="1" bandRow="1"/>
              <a:tblGrid>
                <a:gridCol w="1371600">
                  <a:extLst>
                    <a:ext uri="{9D8B030D-6E8A-4147-A177-3AD203B41FA5}">
                      <a16:colId xmlns:a16="http://schemas.microsoft.com/office/drawing/2014/main" val="4077065647"/>
                    </a:ext>
                  </a:extLst>
                </a:gridCol>
                <a:gridCol w="2286000">
                  <a:extLst>
                    <a:ext uri="{9D8B030D-6E8A-4147-A177-3AD203B41FA5}">
                      <a16:colId xmlns:a16="http://schemas.microsoft.com/office/drawing/2014/main" val="3592769101"/>
                    </a:ext>
                  </a:extLst>
                </a:gridCol>
                <a:gridCol w="4754880">
                  <a:extLst>
                    <a:ext uri="{9D8B030D-6E8A-4147-A177-3AD203B41FA5}">
                      <a16:colId xmlns:a16="http://schemas.microsoft.com/office/drawing/2014/main" val="354736670"/>
                    </a:ext>
                  </a:extLst>
                </a:gridCol>
                <a:gridCol w="3474720">
                  <a:extLst>
                    <a:ext uri="{9D8B030D-6E8A-4147-A177-3AD203B41FA5}">
                      <a16:colId xmlns:a16="http://schemas.microsoft.com/office/drawing/2014/main" val="728487568"/>
                    </a:ext>
                  </a:extLst>
                </a:gridCol>
              </a:tblGrid>
              <a:tr h="542354">
                <a:tc>
                  <a:txBody>
                    <a:bodyPr/>
                    <a:lstStyle>
                      <a:lvl1pPr marL="0" algn="l" defTabSz="914367" rtl="0" eaLnBrk="1" latinLnBrk="0" hangingPunct="1">
                        <a:defRPr sz="1765" b="1" kern="1200">
                          <a:solidFill>
                            <a:schemeClr val="lt1"/>
                          </a:solidFill>
                          <a:latin typeface="Calibri" panose="020F0502020204030204"/>
                        </a:defRPr>
                      </a:lvl1pPr>
                      <a:lvl2pPr marL="457183" algn="l" defTabSz="914367" rtl="0" eaLnBrk="1" latinLnBrk="0" hangingPunct="1">
                        <a:defRPr sz="1765" b="1" kern="1200">
                          <a:solidFill>
                            <a:schemeClr val="lt1"/>
                          </a:solidFill>
                          <a:latin typeface="Calibri" panose="020F0502020204030204"/>
                        </a:defRPr>
                      </a:lvl2pPr>
                      <a:lvl3pPr marL="914367" algn="l" defTabSz="914367" rtl="0" eaLnBrk="1" latinLnBrk="0" hangingPunct="1">
                        <a:defRPr sz="1765" b="1" kern="1200">
                          <a:solidFill>
                            <a:schemeClr val="lt1"/>
                          </a:solidFill>
                          <a:latin typeface="Calibri" panose="020F0502020204030204"/>
                        </a:defRPr>
                      </a:lvl3pPr>
                      <a:lvl4pPr marL="1371550" algn="l" defTabSz="914367" rtl="0" eaLnBrk="1" latinLnBrk="0" hangingPunct="1">
                        <a:defRPr sz="1765" b="1" kern="1200">
                          <a:solidFill>
                            <a:schemeClr val="lt1"/>
                          </a:solidFill>
                          <a:latin typeface="Calibri" panose="020F0502020204030204"/>
                        </a:defRPr>
                      </a:lvl4pPr>
                      <a:lvl5pPr marL="1828734" algn="l" defTabSz="914367" rtl="0" eaLnBrk="1" latinLnBrk="0" hangingPunct="1">
                        <a:defRPr sz="1765" b="1" kern="1200">
                          <a:solidFill>
                            <a:schemeClr val="lt1"/>
                          </a:solidFill>
                          <a:latin typeface="Calibri" panose="020F0502020204030204"/>
                        </a:defRPr>
                      </a:lvl5pPr>
                      <a:lvl6pPr marL="2285918" algn="l" defTabSz="914367" rtl="0" eaLnBrk="1" latinLnBrk="0" hangingPunct="1">
                        <a:defRPr sz="1765" b="1" kern="1200">
                          <a:solidFill>
                            <a:schemeClr val="lt1"/>
                          </a:solidFill>
                          <a:latin typeface="Calibri" panose="020F0502020204030204"/>
                        </a:defRPr>
                      </a:lvl6pPr>
                      <a:lvl7pPr marL="2743101" algn="l" defTabSz="914367" rtl="0" eaLnBrk="1" latinLnBrk="0" hangingPunct="1">
                        <a:defRPr sz="1765" b="1" kern="1200">
                          <a:solidFill>
                            <a:schemeClr val="lt1"/>
                          </a:solidFill>
                          <a:latin typeface="Calibri" panose="020F0502020204030204"/>
                        </a:defRPr>
                      </a:lvl7pPr>
                      <a:lvl8pPr marL="3200284" algn="l" defTabSz="914367" rtl="0" eaLnBrk="1" latinLnBrk="0" hangingPunct="1">
                        <a:defRPr sz="1765" b="1" kern="1200">
                          <a:solidFill>
                            <a:schemeClr val="lt1"/>
                          </a:solidFill>
                          <a:latin typeface="Calibri" panose="020F0502020204030204"/>
                        </a:defRPr>
                      </a:lvl8pPr>
                      <a:lvl9pPr marL="3657469" algn="l" defTabSz="914367" rtl="0" eaLnBrk="1" latinLnBrk="0" hangingPunct="1">
                        <a:defRPr sz="1765" b="1" kern="1200">
                          <a:solidFill>
                            <a:schemeClr val="lt1"/>
                          </a:solidFill>
                          <a:latin typeface="Calibri" panose="020F0502020204030204"/>
                        </a:defRPr>
                      </a:lvl9pPr>
                    </a:lstStyle>
                    <a:p>
                      <a:pPr algn="l">
                        <a:lnSpc>
                          <a:spcPct val="90000"/>
                        </a:lnSpc>
                      </a:pPr>
                      <a:r>
                        <a:rPr lang="en-US" sz="1800" b="0" dirty="0">
                          <a:gradFill>
                            <a:gsLst>
                              <a:gs pos="67327">
                                <a:schemeClr val="accent2"/>
                              </a:gs>
                              <a:gs pos="55446">
                                <a:schemeClr val="accent2"/>
                              </a:gs>
                            </a:gsLst>
                            <a:lin ang="5400000" scaled="0"/>
                          </a:gradFill>
                          <a:latin typeface="Segoe UI Semilight" panose="020B0402040204020203" pitchFamily="34" charset="0"/>
                          <a:cs typeface="Segoe UI Semilight" panose="020B0402040204020203" pitchFamily="34" charset="0"/>
                        </a:rPr>
                        <a:t>Mode</a:t>
                      </a:r>
                    </a:p>
                  </a:txBody>
                  <a:tcPr marL="182880" marR="182880" marT="146304" marB="146304">
                    <a:lnL w="12700" cmpd="sng">
                      <a:noFill/>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b="1" kern="1200">
                          <a:solidFill>
                            <a:schemeClr val="lt1"/>
                          </a:solidFill>
                          <a:latin typeface="Calibri" panose="020F0502020204030204"/>
                        </a:defRPr>
                      </a:lvl1pPr>
                      <a:lvl2pPr marL="457183" algn="l" defTabSz="914367" rtl="0" eaLnBrk="1" latinLnBrk="0" hangingPunct="1">
                        <a:defRPr sz="1765" b="1" kern="1200">
                          <a:solidFill>
                            <a:schemeClr val="lt1"/>
                          </a:solidFill>
                          <a:latin typeface="Calibri" panose="020F0502020204030204"/>
                        </a:defRPr>
                      </a:lvl2pPr>
                      <a:lvl3pPr marL="914367" algn="l" defTabSz="914367" rtl="0" eaLnBrk="1" latinLnBrk="0" hangingPunct="1">
                        <a:defRPr sz="1765" b="1" kern="1200">
                          <a:solidFill>
                            <a:schemeClr val="lt1"/>
                          </a:solidFill>
                          <a:latin typeface="Calibri" panose="020F0502020204030204"/>
                        </a:defRPr>
                      </a:lvl3pPr>
                      <a:lvl4pPr marL="1371550" algn="l" defTabSz="914367" rtl="0" eaLnBrk="1" latinLnBrk="0" hangingPunct="1">
                        <a:defRPr sz="1765" b="1" kern="1200">
                          <a:solidFill>
                            <a:schemeClr val="lt1"/>
                          </a:solidFill>
                          <a:latin typeface="Calibri" panose="020F0502020204030204"/>
                        </a:defRPr>
                      </a:lvl4pPr>
                      <a:lvl5pPr marL="1828734" algn="l" defTabSz="914367" rtl="0" eaLnBrk="1" latinLnBrk="0" hangingPunct="1">
                        <a:defRPr sz="1765" b="1" kern="1200">
                          <a:solidFill>
                            <a:schemeClr val="lt1"/>
                          </a:solidFill>
                          <a:latin typeface="Calibri" panose="020F0502020204030204"/>
                        </a:defRPr>
                      </a:lvl5pPr>
                      <a:lvl6pPr marL="2285918" algn="l" defTabSz="914367" rtl="0" eaLnBrk="1" latinLnBrk="0" hangingPunct="1">
                        <a:defRPr sz="1765" b="1" kern="1200">
                          <a:solidFill>
                            <a:schemeClr val="lt1"/>
                          </a:solidFill>
                          <a:latin typeface="Calibri" panose="020F0502020204030204"/>
                        </a:defRPr>
                      </a:lvl6pPr>
                      <a:lvl7pPr marL="2743101" algn="l" defTabSz="914367" rtl="0" eaLnBrk="1" latinLnBrk="0" hangingPunct="1">
                        <a:defRPr sz="1765" b="1" kern="1200">
                          <a:solidFill>
                            <a:schemeClr val="lt1"/>
                          </a:solidFill>
                          <a:latin typeface="Calibri" panose="020F0502020204030204"/>
                        </a:defRPr>
                      </a:lvl7pPr>
                      <a:lvl8pPr marL="3200284" algn="l" defTabSz="914367" rtl="0" eaLnBrk="1" latinLnBrk="0" hangingPunct="1">
                        <a:defRPr sz="1765" b="1" kern="1200">
                          <a:solidFill>
                            <a:schemeClr val="lt1"/>
                          </a:solidFill>
                          <a:latin typeface="Calibri" panose="020F0502020204030204"/>
                        </a:defRPr>
                      </a:lvl8pPr>
                      <a:lvl9pPr marL="3657469" algn="l" defTabSz="914367" rtl="0" eaLnBrk="1" latinLnBrk="0" hangingPunct="1">
                        <a:defRPr sz="1765" b="1" kern="1200">
                          <a:solidFill>
                            <a:schemeClr val="lt1"/>
                          </a:solidFill>
                          <a:latin typeface="Calibri" panose="020F0502020204030204"/>
                        </a:defRPr>
                      </a:lvl9pPr>
                    </a:lstStyle>
                    <a:p>
                      <a:pPr algn="l">
                        <a:lnSpc>
                          <a:spcPct val="90000"/>
                        </a:lnSpc>
                      </a:pPr>
                      <a:r>
                        <a:rPr lang="en-US" sz="1800" b="0" dirty="0">
                          <a:gradFill>
                            <a:gsLst>
                              <a:gs pos="67327">
                                <a:schemeClr val="accent2"/>
                              </a:gs>
                              <a:gs pos="55446">
                                <a:schemeClr val="accent2"/>
                              </a:gs>
                            </a:gsLst>
                            <a:lin ang="5400000" scaled="0"/>
                          </a:gradFill>
                          <a:latin typeface="Segoe UI Semilight" panose="020B0402040204020203" pitchFamily="34" charset="0"/>
                          <a:cs typeface="Segoe UI Semilight" panose="020B0402040204020203" pitchFamily="34" charset="0"/>
                        </a:rPr>
                        <a:t>Deployment </a:t>
                      </a: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b="1" kern="1200">
                          <a:solidFill>
                            <a:schemeClr val="lt1"/>
                          </a:solidFill>
                          <a:latin typeface="Calibri" panose="020F0502020204030204"/>
                        </a:defRPr>
                      </a:lvl1pPr>
                      <a:lvl2pPr marL="457183" algn="l" defTabSz="914367" rtl="0" eaLnBrk="1" latinLnBrk="0" hangingPunct="1">
                        <a:defRPr sz="1765" b="1" kern="1200">
                          <a:solidFill>
                            <a:schemeClr val="lt1"/>
                          </a:solidFill>
                          <a:latin typeface="Calibri" panose="020F0502020204030204"/>
                        </a:defRPr>
                      </a:lvl2pPr>
                      <a:lvl3pPr marL="914367" algn="l" defTabSz="914367" rtl="0" eaLnBrk="1" latinLnBrk="0" hangingPunct="1">
                        <a:defRPr sz="1765" b="1" kern="1200">
                          <a:solidFill>
                            <a:schemeClr val="lt1"/>
                          </a:solidFill>
                          <a:latin typeface="Calibri" panose="020F0502020204030204"/>
                        </a:defRPr>
                      </a:lvl3pPr>
                      <a:lvl4pPr marL="1371550" algn="l" defTabSz="914367" rtl="0" eaLnBrk="1" latinLnBrk="0" hangingPunct="1">
                        <a:defRPr sz="1765" b="1" kern="1200">
                          <a:solidFill>
                            <a:schemeClr val="lt1"/>
                          </a:solidFill>
                          <a:latin typeface="Calibri" panose="020F0502020204030204"/>
                        </a:defRPr>
                      </a:lvl4pPr>
                      <a:lvl5pPr marL="1828734" algn="l" defTabSz="914367" rtl="0" eaLnBrk="1" latinLnBrk="0" hangingPunct="1">
                        <a:defRPr sz="1765" b="1" kern="1200">
                          <a:solidFill>
                            <a:schemeClr val="lt1"/>
                          </a:solidFill>
                          <a:latin typeface="Calibri" panose="020F0502020204030204"/>
                        </a:defRPr>
                      </a:lvl5pPr>
                      <a:lvl6pPr marL="2285918" algn="l" defTabSz="914367" rtl="0" eaLnBrk="1" latinLnBrk="0" hangingPunct="1">
                        <a:defRPr sz="1765" b="1" kern="1200">
                          <a:solidFill>
                            <a:schemeClr val="lt1"/>
                          </a:solidFill>
                          <a:latin typeface="Calibri" panose="020F0502020204030204"/>
                        </a:defRPr>
                      </a:lvl6pPr>
                      <a:lvl7pPr marL="2743101" algn="l" defTabSz="914367" rtl="0" eaLnBrk="1" latinLnBrk="0" hangingPunct="1">
                        <a:defRPr sz="1765" b="1" kern="1200">
                          <a:solidFill>
                            <a:schemeClr val="lt1"/>
                          </a:solidFill>
                          <a:latin typeface="Calibri" panose="020F0502020204030204"/>
                        </a:defRPr>
                      </a:lvl7pPr>
                      <a:lvl8pPr marL="3200284" algn="l" defTabSz="914367" rtl="0" eaLnBrk="1" latinLnBrk="0" hangingPunct="1">
                        <a:defRPr sz="1765" b="1" kern="1200">
                          <a:solidFill>
                            <a:schemeClr val="lt1"/>
                          </a:solidFill>
                          <a:latin typeface="Calibri" panose="020F0502020204030204"/>
                        </a:defRPr>
                      </a:lvl8pPr>
                      <a:lvl9pPr marL="3657469" algn="l" defTabSz="914367" rtl="0" eaLnBrk="1" latinLnBrk="0" hangingPunct="1">
                        <a:defRPr sz="1765" b="1" kern="1200">
                          <a:solidFill>
                            <a:schemeClr val="lt1"/>
                          </a:solidFill>
                          <a:latin typeface="Calibri" panose="020F0502020204030204"/>
                        </a:defRPr>
                      </a:lvl9pPr>
                    </a:lstStyle>
                    <a:p>
                      <a:pPr algn="l">
                        <a:lnSpc>
                          <a:spcPct val="90000"/>
                        </a:lnSpc>
                      </a:pPr>
                      <a:r>
                        <a:rPr lang="en-US" sz="1800" b="0" dirty="0">
                          <a:gradFill>
                            <a:gsLst>
                              <a:gs pos="67327">
                                <a:schemeClr val="accent2"/>
                              </a:gs>
                              <a:gs pos="55446">
                                <a:schemeClr val="accent2"/>
                              </a:gs>
                            </a:gsLst>
                            <a:lin ang="5400000" scaled="0"/>
                          </a:gradFill>
                          <a:latin typeface="Segoe UI Semilight" panose="020B0402040204020203" pitchFamily="34" charset="0"/>
                          <a:cs typeface="Segoe UI Semilight" panose="020B0402040204020203" pitchFamily="34" charset="0"/>
                        </a:rPr>
                        <a:t>Diagram</a:t>
                      </a: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b="1" kern="1200">
                          <a:solidFill>
                            <a:schemeClr val="lt1"/>
                          </a:solidFill>
                          <a:latin typeface="Calibri" panose="020F0502020204030204"/>
                        </a:defRPr>
                      </a:lvl1pPr>
                      <a:lvl2pPr marL="457183" algn="l" defTabSz="914367" rtl="0" eaLnBrk="1" latinLnBrk="0" hangingPunct="1">
                        <a:defRPr sz="1765" b="1" kern="1200">
                          <a:solidFill>
                            <a:schemeClr val="lt1"/>
                          </a:solidFill>
                          <a:latin typeface="Calibri" panose="020F0502020204030204"/>
                        </a:defRPr>
                      </a:lvl2pPr>
                      <a:lvl3pPr marL="914367" algn="l" defTabSz="914367" rtl="0" eaLnBrk="1" latinLnBrk="0" hangingPunct="1">
                        <a:defRPr sz="1765" b="1" kern="1200">
                          <a:solidFill>
                            <a:schemeClr val="lt1"/>
                          </a:solidFill>
                          <a:latin typeface="Calibri" panose="020F0502020204030204"/>
                        </a:defRPr>
                      </a:lvl3pPr>
                      <a:lvl4pPr marL="1371550" algn="l" defTabSz="914367" rtl="0" eaLnBrk="1" latinLnBrk="0" hangingPunct="1">
                        <a:defRPr sz="1765" b="1" kern="1200">
                          <a:solidFill>
                            <a:schemeClr val="lt1"/>
                          </a:solidFill>
                          <a:latin typeface="Calibri" panose="020F0502020204030204"/>
                        </a:defRPr>
                      </a:lvl4pPr>
                      <a:lvl5pPr marL="1828734" algn="l" defTabSz="914367" rtl="0" eaLnBrk="1" latinLnBrk="0" hangingPunct="1">
                        <a:defRPr sz="1765" b="1" kern="1200">
                          <a:solidFill>
                            <a:schemeClr val="lt1"/>
                          </a:solidFill>
                          <a:latin typeface="Calibri" panose="020F0502020204030204"/>
                        </a:defRPr>
                      </a:lvl5pPr>
                      <a:lvl6pPr marL="2285918" algn="l" defTabSz="914367" rtl="0" eaLnBrk="1" latinLnBrk="0" hangingPunct="1">
                        <a:defRPr sz="1765" b="1" kern="1200">
                          <a:solidFill>
                            <a:schemeClr val="lt1"/>
                          </a:solidFill>
                          <a:latin typeface="Calibri" panose="020F0502020204030204"/>
                        </a:defRPr>
                      </a:lvl6pPr>
                      <a:lvl7pPr marL="2743101" algn="l" defTabSz="914367" rtl="0" eaLnBrk="1" latinLnBrk="0" hangingPunct="1">
                        <a:defRPr sz="1765" b="1" kern="1200">
                          <a:solidFill>
                            <a:schemeClr val="lt1"/>
                          </a:solidFill>
                          <a:latin typeface="Calibri" panose="020F0502020204030204"/>
                        </a:defRPr>
                      </a:lvl7pPr>
                      <a:lvl8pPr marL="3200284" algn="l" defTabSz="914367" rtl="0" eaLnBrk="1" latinLnBrk="0" hangingPunct="1">
                        <a:defRPr sz="1765" b="1" kern="1200">
                          <a:solidFill>
                            <a:schemeClr val="lt1"/>
                          </a:solidFill>
                          <a:latin typeface="Calibri" panose="020F0502020204030204"/>
                        </a:defRPr>
                      </a:lvl8pPr>
                      <a:lvl9pPr marL="3657469" algn="l" defTabSz="914367" rtl="0" eaLnBrk="1" latinLnBrk="0" hangingPunct="1">
                        <a:defRPr sz="1765" b="1" kern="1200">
                          <a:solidFill>
                            <a:schemeClr val="lt1"/>
                          </a:solidFill>
                          <a:latin typeface="Calibri" panose="020F0502020204030204"/>
                        </a:defRPr>
                      </a:lvl9pPr>
                    </a:lstStyle>
                    <a:p>
                      <a:pPr algn="l">
                        <a:lnSpc>
                          <a:spcPct val="90000"/>
                        </a:lnSpc>
                      </a:pPr>
                      <a:r>
                        <a:rPr lang="en-US" sz="1800" b="0" dirty="0">
                          <a:gradFill>
                            <a:gsLst>
                              <a:gs pos="67327">
                                <a:schemeClr val="accent2"/>
                              </a:gs>
                              <a:gs pos="55446">
                                <a:schemeClr val="accent2"/>
                              </a:gs>
                            </a:gsLst>
                            <a:lin ang="5400000" scaled="0"/>
                          </a:gradFill>
                          <a:latin typeface="Segoe UI Semilight" panose="020B0402040204020203" pitchFamily="34" charset="0"/>
                          <a:cs typeface="Segoe UI Semilight" panose="020B0402040204020203" pitchFamily="34" charset="0"/>
                        </a:rPr>
                        <a:t>Steps</a:t>
                      </a:r>
                    </a:p>
                  </a:txBody>
                  <a:tcPr marL="182880" marR="182880" marT="146304" marB="146304">
                    <a:lnL w="9525" cap="flat" cmpd="sng" algn="ctr">
                      <a:solidFill>
                        <a:schemeClr val="bg1"/>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8586957"/>
                  </a:ext>
                </a:extLst>
              </a:tr>
              <a:tr h="2224571">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marL="0" algn="l" defTabSz="914367" rtl="0" eaLnBrk="1" latinLnBrk="0" hangingPunct="1">
                        <a:lnSpc>
                          <a:spcPct val="90000"/>
                        </a:lnSpc>
                      </a:pPr>
                      <a:r>
                        <a:rPr lang="en-US" sz="1400" b="0" kern="1200" dirty="0">
                          <a:gradFill>
                            <a:gsLst>
                              <a:gs pos="93069">
                                <a:schemeClr val="accent2"/>
                              </a:gs>
                              <a:gs pos="55446">
                                <a:schemeClr val="accent2"/>
                              </a:gs>
                            </a:gsLst>
                            <a:lin ang="5400000" scaled="0"/>
                          </a:gradFill>
                          <a:latin typeface="Segoe UI Semibold" panose="020B0702040204020203" pitchFamily="34" charset="0"/>
                          <a:ea typeface="+mn-ea"/>
                          <a:cs typeface="Segoe UI Semibold" panose="020B0702040204020203" pitchFamily="34" charset="0"/>
                        </a:rPr>
                        <a:t>Synchronous </a:t>
                      </a:r>
                    </a:p>
                    <a:p>
                      <a:pPr marL="0" indent="0" algn="l" defTabSz="932581" rtl="0" eaLnBrk="1" latinLnBrk="0" hangingPunct="1">
                        <a:lnSpc>
                          <a:spcPct val="90000"/>
                        </a:lnSpc>
                        <a:spcBef>
                          <a:spcPts val="600"/>
                        </a:spcBef>
                        <a:buFont typeface="Arial" panose="020B0604020202020204" pitchFamily="34" charset="0"/>
                        <a:buNone/>
                      </a:pPr>
                      <a:r>
                        <a:rPr lang="en-US" sz="1200" kern="1200" dirty="0">
                          <a:gradFill>
                            <a:gsLst>
                              <a:gs pos="55446">
                                <a:schemeClr val="tx1"/>
                              </a:gs>
                              <a:gs pos="35000">
                                <a:schemeClr val="tx1"/>
                              </a:gs>
                            </a:gsLst>
                            <a:lin ang="5400000" scaled="0"/>
                          </a:gradFill>
                          <a:latin typeface="+mn-lt"/>
                          <a:ea typeface="+mn-ea"/>
                          <a:cs typeface="+mn-cs"/>
                        </a:rPr>
                        <a:t>Zero data </a:t>
                      </a:r>
                      <a:br>
                        <a:rPr lang="en-US" sz="1200" kern="1200" dirty="0">
                          <a:gradFill>
                            <a:gsLst>
                              <a:gs pos="55446">
                                <a:schemeClr val="tx1"/>
                              </a:gs>
                              <a:gs pos="35000">
                                <a:schemeClr val="tx1"/>
                              </a:gs>
                            </a:gsLst>
                            <a:lin ang="5400000" scaled="0"/>
                          </a:gradFill>
                          <a:latin typeface="+mn-lt"/>
                          <a:ea typeface="+mn-ea"/>
                          <a:cs typeface="+mn-cs"/>
                        </a:rPr>
                      </a:br>
                      <a:r>
                        <a:rPr lang="en-US" sz="1200" kern="1200" dirty="0">
                          <a:gradFill>
                            <a:gsLst>
                              <a:gs pos="55446">
                                <a:schemeClr val="tx1"/>
                              </a:gs>
                              <a:gs pos="35000">
                                <a:schemeClr val="tx1"/>
                              </a:gs>
                            </a:gsLst>
                            <a:lin ang="5400000" scaled="0"/>
                          </a:gradFill>
                          <a:latin typeface="+mn-lt"/>
                          <a:ea typeface="+mn-ea"/>
                          <a:cs typeface="+mn-cs"/>
                        </a:rPr>
                        <a:t>loss RPO</a:t>
                      </a:r>
                    </a:p>
                  </a:txBody>
                  <a:tcPr marL="182880" marT="146304" marB="146304">
                    <a:lnL w="12700" cmpd="sng">
                      <a:noFill/>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marL="171450" marR="0" indent="-171450" algn="l" defTabSz="932581" rtl="0" eaLnBrk="1" fontAlgn="auto" latinLnBrk="0" hangingPunct="1">
                        <a:lnSpc>
                          <a:spcPct val="90000"/>
                        </a:lnSpc>
                        <a:spcBef>
                          <a:spcPts val="400"/>
                        </a:spcBef>
                        <a:spcAft>
                          <a:spcPts val="0"/>
                        </a:spcAft>
                        <a:buClrTx/>
                        <a:buSzTx/>
                        <a:buFont typeface="Arial" panose="020B0604020202020204" pitchFamily="34" charset="0"/>
                        <a:buChar char="•"/>
                        <a:tabLst/>
                        <a:defRPr/>
                      </a:pPr>
                      <a:r>
                        <a:rPr lang="en-US" sz="1200" kern="1200" dirty="0">
                          <a:gradFill>
                            <a:gsLst>
                              <a:gs pos="55446">
                                <a:schemeClr val="tx1"/>
                              </a:gs>
                              <a:gs pos="35000">
                                <a:schemeClr val="tx1"/>
                              </a:gs>
                            </a:gsLst>
                            <a:lin ang="5400000" scaled="0"/>
                          </a:gradFill>
                          <a:latin typeface="+mn-lt"/>
                          <a:ea typeface="+mn-ea"/>
                          <a:cs typeface="+mn-cs"/>
                        </a:rPr>
                        <a:t>Mission critical apps</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On-premises or metro setup</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Short distance </a:t>
                      </a:r>
                      <a:br>
                        <a:rPr lang="en-US" sz="1200" kern="1200" dirty="0">
                          <a:gradFill>
                            <a:gsLst>
                              <a:gs pos="55446">
                                <a:schemeClr val="tx1"/>
                              </a:gs>
                              <a:gs pos="35000">
                                <a:schemeClr val="tx1"/>
                              </a:gs>
                            </a:gsLst>
                            <a:lin ang="5400000" scaled="0"/>
                          </a:gradFill>
                          <a:latin typeface="+mn-lt"/>
                          <a:ea typeface="+mn-ea"/>
                          <a:cs typeface="+mn-cs"/>
                        </a:rPr>
                      </a:br>
                      <a:r>
                        <a:rPr lang="en-US" sz="1200" kern="1200" dirty="0">
                          <a:gradFill>
                            <a:gsLst>
                              <a:gs pos="55446">
                                <a:schemeClr val="tx1"/>
                              </a:gs>
                              <a:gs pos="35000">
                                <a:schemeClr val="tx1"/>
                              </a:gs>
                            </a:gsLst>
                            <a:lin ang="5400000" scaled="0"/>
                          </a:gradFill>
                          <a:latin typeface="+mn-lt"/>
                          <a:ea typeface="+mn-ea"/>
                          <a:cs typeface="+mn-cs"/>
                        </a:rPr>
                        <a:t>(&lt;5 </a:t>
                      </a:r>
                      <a:r>
                        <a:rPr lang="en-US" sz="1200" kern="1200" dirty="0" err="1">
                          <a:gradFill>
                            <a:gsLst>
                              <a:gs pos="55446">
                                <a:schemeClr val="tx1"/>
                              </a:gs>
                              <a:gs pos="35000">
                                <a:schemeClr val="tx1"/>
                              </a:gs>
                            </a:gsLst>
                            <a:lin ang="5400000" scaled="0"/>
                          </a:gradFill>
                          <a:latin typeface="+mn-lt"/>
                          <a:ea typeface="+mn-ea"/>
                          <a:cs typeface="+mn-cs"/>
                        </a:rPr>
                        <a:t>ms</a:t>
                      </a:r>
                      <a:r>
                        <a:rPr lang="en-US" sz="1200" kern="1200" dirty="0">
                          <a:gradFill>
                            <a:gsLst>
                              <a:gs pos="55446">
                                <a:schemeClr val="tx1"/>
                              </a:gs>
                              <a:gs pos="35000">
                                <a:schemeClr val="tx1"/>
                              </a:gs>
                            </a:gsLst>
                            <a:lin ang="5400000" scaled="0"/>
                          </a:gradFill>
                          <a:latin typeface="+mn-lt"/>
                          <a:ea typeface="+mn-ea"/>
                          <a:cs typeface="+mn-cs"/>
                        </a:rPr>
                        <a:t>, more likely &lt;30 km)</a:t>
                      </a:r>
                    </a:p>
                    <a:p>
                      <a:pPr marL="171450" marR="0" indent="-171450" algn="l" defTabSz="932581" rtl="0" eaLnBrk="1" fontAlgn="auto" latinLnBrk="0" hangingPunct="1">
                        <a:lnSpc>
                          <a:spcPct val="90000"/>
                        </a:lnSpc>
                        <a:spcBef>
                          <a:spcPts val="400"/>
                        </a:spcBef>
                        <a:spcAft>
                          <a:spcPts val="0"/>
                        </a:spcAft>
                        <a:buClrTx/>
                        <a:buSzTx/>
                        <a:buFont typeface="Arial" panose="020B0604020202020204" pitchFamily="34" charset="0"/>
                        <a:buChar char="•"/>
                        <a:tabLst/>
                        <a:defRPr/>
                      </a:pPr>
                      <a:r>
                        <a:rPr lang="en-US" sz="1200" kern="1200" dirty="0">
                          <a:gradFill>
                            <a:gsLst>
                              <a:gs pos="55446">
                                <a:schemeClr val="tx1"/>
                              </a:gs>
                              <a:gs pos="35000">
                                <a:schemeClr val="tx1"/>
                              </a:gs>
                            </a:gsLst>
                            <a:lin ang="5400000" scaled="0"/>
                          </a:gradFill>
                          <a:latin typeface="+mn-lt"/>
                          <a:ea typeface="+mn-ea"/>
                          <a:cs typeface="+mn-cs"/>
                        </a:rPr>
                        <a:t>Usually dedicated link</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Bigger bandwidth </a:t>
                      </a: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a:lnSpc>
                          <a:spcPct val="90000"/>
                        </a:lnSpc>
                      </a:pPr>
                      <a:endParaRPr lang="en-US" sz="1100" dirty="0">
                        <a:gradFill>
                          <a:gsLst>
                            <a:gs pos="55446">
                              <a:schemeClr val="tx1"/>
                            </a:gs>
                            <a:gs pos="35000">
                              <a:schemeClr val="tx1"/>
                            </a:gs>
                          </a:gsLst>
                          <a:lin ang="5400000" scaled="0"/>
                        </a:gradFill>
                      </a:endParaRP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Application write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Log data written and the data is </a:t>
                      </a:r>
                      <a:br>
                        <a:rPr lang="en-US" sz="1200" kern="1200" dirty="0">
                          <a:gradFill>
                            <a:gsLst>
                              <a:gs pos="55446">
                                <a:schemeClr val="tx1"/>
                              </a:gs>
                              <a:gs pos="35000">
                                <a:schemeClr val="tx1"/>
                              </a:gs>
                            </a:gsLst>
                            <a:lin ang="5400000" scaled="0"/>
                          </a:gradFill>
                          <a:latin typeface="+mn-lt"/>
                          <a:ea typeface="+mn-ea"/>
                          <a:cs typeface="+mn-cs"/>
                        </a:rPr>
                      </a:br>
                      <a:r>
                        <a:rPr lang="en-US" sz="1200" kern="1200" dirty="0">
                          <a:gradFill>
                            <a:gsLst>
                              <a:gs pos="55446">
                                <a:schemeClr val="tx1"/>
                              </a:gs>
                              <a:gs pos="35000">
                                <a:schemeClr val="tx1"/>
                              </a:gs>
                            </a:gsLst>
                            <a:lin ang="5400000" scaled="0"/>
                          </a:gradFill>
                          <a:latin typeface="+mn-lt"/>
                          <a:ea typeface="+mn-ea"/>
                          <a:cs typeface="+mn-cs"/>
                        </a:rPr>
                        <a:t>replicated to remote site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Log data written at the remote site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Acknowledgement from the remote site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Application write acknowledged</a:t>
                      </a:r>
                      <a:endParaRPr lang="en-US" sz="1100" dirty="0">
                        <a:gradFill>
                          <a:gsLst>
                            <a:gs pos="55446">
                              <a:schemeClr val="tx1"/>
                            </a:gs>
                            <a:gs pos="35000">
                              <a:schemeClr val="tx1"/>
                            </a:gs>
                          </a:gsLst>
                          <a:lin ang="5400000" scaled="0"/>
                        </a:gradFill>
                        <a:latin typeface="+mj-lt"/>
                      </a:endParaRPr>
                    </a:p>
                    <a:p>
                      <a:pPr marL="339725" indent="-339725">
                        <a:lnSpc>
                          <a:spcPct val="90000"/>
                        </a:lnSpc>
                        <a:spcBef>
                          <a:spcPts val="1200"/>
                        </a:spcBef>
                        <a:buNone/>
                      </a:pPr>
                      <a:r>
                        <a:rPr lang="en-US" sz="1100" dirty="0">
                          <a:gradFill>
                            <a:gsLst>
                              <a:gs pos="55446">
                                <a:schemeClr val="tx1"/>
                              </a:gs>
                              <a:gs pos="35000">
                                <a:schemeClr val="tx1"/>
                              </a:gs>
                            </a:gsLst>
                            <a:lin ang="5400000" scaled="0"/>
                          </a:gradFill>
                          <a:latin typeface="+mn-lt"/>
                        </a:rPr>
                        <a:t>t,</a:t>
                      </a:r>
                      <a:r>
                        <a:rPr lang="en-US" sz="1100" baseline="0" dirty="0">
                          <a:gradFill>
                            <a:gsLst>
                              <a:gs pos="55446">
                                <a:schemeClr val="tx1"/>
                              </a:gs>
                              <a:gs pos="35000">
                                <a:schemeClr val="tx1"/>
                              </a:gs>
                            </a:gsLst>
                            <a:lin ang="5400000" scaled="0"/>
                          </a:gradFill>
                          <a:latin typeface="+mn-lt"/>
                        </a:rPr>
                        <a:t> t</a:t>
                      </a:r>
                      <a:r>
                        <a:rPr lang="en-US" sz="1100" baseline="30000" dirty="0">
                          <a:gradFill>
                            <a:gsLst>
                              <a:gs pos="55446">
                                <a:schemeClr val="tx1"/>
                              </a:gs>
                              <a:gs pos="35000">
                                <a:schemeClr val="tx1"/>
                              </a:gs>
                            </a:gsLst>
                            <a:lin ang="5400000" scaled="0"/>
                          </a:gradFill>
                          <a:latin typeface="+mn-lt"/>
                        </a:rPr>
                        <a:t>1</a:t>
                      </a:r>
                      <a:r>
                        <a:rPr lang="en-US" sz="1100" baseline="0" dirty="0">
                          <a:gradFill>
                            <a:gsLst>
                              <a:gs pos="55446">
                                <a:schemeClr val="tx1"/>
                              </a:gs>
                              <a:gs pos="35000">
                                <a:schemeClr val="tx1"/>
                              </a:gs>
                            </a:gsLst>
                            <a:lin ang="5400000" scaled="0"/>
                          </a:gradFill>
                          <a:latin typeface="+mn-lt"/>
                        </a:rPr>
                        <a:t>:	</a:t>
                      </a:r>
                      <a:r>
                        <a:rPr lang="en-US" sz="1100" dirty="0">
                          <a:gradFill>
                            <a:gsLst>
                              <a:gs pos="55446">
                                <a:schemeClr val="tx1"/>
                              </a:gs>
                              <a:gs pos="35000">
                                <a:schemeClr val="tx1"/>
                              </a:gs>
                            </a:gsLst>
                            <a:lin ang="5400000" scaled="0"/>
                          </a:gradFill>
                          <a:latin typeface="+mn-lt"/>
                        </a:rPr>
                        <a:t>Data flushed to the volume,</a:t>
                      </a:r>
                      <a:r>
                        <a:rPr lang="en-US" sz="1100" baseline="0" dirty="0">
                          <a:gradFill>
                            <a:gsLst>
                              <a:gs pos="55446">
                                <a:schemeClr val="tx1"/>
                              </a:gs>
                              <a:gs pos="35000">
                                <a:schemeClr val="tx1"/>
                              </a:gs>
                            </a:gsLst>
                            <a:lin ang="5400000" scaled="0"/>
                          </a:gradFill>
                          <a:latin typeface="+mn-lt"/>
                        </a:rPr>
                        <a:t> logs always write through</a:t>
                      </a:r>
                      <a:endParaRPr lang="en-US" sz="1100" dirty="0">
                        <a:gradFill>
                          <a:gsLst>
                            <a:gs pos="55446">
                              <a:schemeClr val="tx1"/>
                            </a:gs>
                            <a:gs pos="35000">
                              <a:schemeClr val="tx1"/>
                            </a:gs>
                          </a:gsLst>
                          <a:lin ang="5400000" scaled="0"/>
                        </a:gradFill>
                        <a:latin typeface="+mn-lt"/>
                      </a:endParaRPr>
                    </a:p>
                  </a:txBody>
                  <a:tcPr marL="182880" marR="182880" marT="146304" marB="146304">
                    <a:lnL w="9525" cap="flat" cmpd="sng" algn="ctr">
                      <a:solidFill>
                        <a:schemeClr val="bg1"/>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2742484"/>
                  </a:ext>
                </a:extLst>
              </a:tr>
              <a:tr h="2224571">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a:lnSpc>
                          <a:spcPct val="90000"/>
                        </a:lnSpc>
                      </a:pPr>
                      <a:r>
                        <a:rPr lang="en-US" sz="1400" b="0" kern="1200" dirty="0">
                          <a:gradFill>
                            <a:gsLst>
                              <a:gs pos="93069">
                                <a:schemeClr val="accent2"/>
                              </a:gs>
                              <a:gs pos="55446">
                                <a:schemeClr val="accent2"/>
                              </a:gs>
                            </a:gsLst>
                            <a:lin ang="5400000" scaled="0"/>
                          </a:gradFill>
                          <a:latin typeface="Segoe UI Semibold" panose="020B0702040204020203" pitchFamily="34" charset="0"/>
                          <a:ea typeface="+mn-ea"/>
                          <a:cs typeface="Segoe UI Semibold" panose="020B0702040204020203" pitchFamily="34" charset="0"/>
                        </a:rPr>
                        <a:t>Asynchronous</a:t>
                      </a:r>
                      <a:r>
                        <a:rPr lang="en-US" sz="1400" b="0" baseline="0" dirty="0">
                          <a:gradFill>
                            <a:gsLst>
                              <a:gs pos="93069">
                                <a:schemeClr val="accent2"/>
                              </a:gs>
                              <a:gs pos="55446">
                                <a:schemeClr val="accent2"/>
                              </a:gs>
                            </a:gsLst>
                            <a:lin ang="5400000" scaled="0"/>
                          </a:gradFill>
                          <a:latin typeface="Segoe UI Semibold" panose="020B0702040204020203" pitchFamily="34" charset="0"/>
                          <a:cs typeface="Segoe UI Semibold" panose="020B0702040204020203" pitchFamily="34" charset="0"/>
                        </a:rPr>
                        <a:t> </a:t>
                      </a:r>
                    </a:p>
                    <a:p>
                      <a:pPr marL="0" indent="0" algn="l" defTabSz="932581" rtl="0" eaLnBrk="1" latinLnBrk="0" hangingPunct="1">
                        <a:lnSpc>
                          <a:spcPct val="90000"/>
                        </a:lnSpc>
                        <a:spcBef>
                          <a:spcPts val="600"/>
                        </a:spcBef>
                        <a:buFont typeface="Arial" panose="020B0604020202020204" pitchFamily="34" charset="0"/>
                        <a:buNone/>
                      </a:pPr>
                      <a:r>
                        <a:rPr lang="en-US" sz="1200" kern="1200" dirty="0">
                          <a:gradFill>
                            <a:gsLst>
                              <a:gs pos="55446">
                                <a:schemeClr val="tx1"/>
                              </a:gs>
                              <a:gs pos="35000">
                                <a:schemeClr val="tx1"/>
                              </a:gs>
                            </a:gsLst>
                            <a:lin ang="5400000" scaled="0"/>
                          </a:gradFill>
                          <a:latin typeface="+mn-lt"/>
                          <a:ea typeface="+mn-ea"/>
                          <a:cs typeface="+mn-cs"/>
                        </a:rPr>
                        <a:t>Near zero data loss (depends </a:t>
                      </a:r>
                      <a:br>
                        <a:rPr lang="en-US" sz="1200" kern="1200" dirty="0">
                          <a:gradFill>
                            <a:gsLst>
                              <a:gs pos="55446">
                                <a:schemeClr val="tx1"/>
                              </a:gs>
                              <a:gs pos="35000">
                                <a:schemeClr val="tx1"/>
                              </a:gs>
                            </a:gsLst>
                            <a:lin ang="5400000" scaled="0"/>
                          </a:gradFill>
                          <a:latin typeface="+mn-lt"/>
                          <a:ea typeface="+mn-ea"/>
                          <a:cs typeface="+mn-cs"/>
                        </a:rPr>
                      </a:br>
                      <a:r>
                        <a:rPr lang="en-US" sz="1200" kern="1200" dirty="0">
                          <a:gradFill>
                            <a:gsLst>
                              <a:gs pos="55446">
                                <a:schemeClr val="tx1"/>
                              </a:gs>
                              <a:gs pos="35000">
                                <a:schemeClr val="tx1"/>
                              </a:gs>
                            </a:gsLst>
                            <a:lin ang="5400000" scaled="0"/>
                          </a:gradFill>
                          <a:latin typeface="+mn-lt"/>
                          <a:ea typeface="+mn-ea"/>
                          <a:cs typeface="+mn-cs"/>
                        </a:rPr>
                        <a:t>on multiple factors) RPO</a:t>
                      </a:r>
                    </a:p>
                    <a:p>
                      <a:pPr>
                        <a:lnSpc>
                          <a:spcPct val="90000"/>
                        </a:lnSpc>
                      </a:pPr>
                      <a:endParaRPr lang="en-US" sz="1200" dirty="0">
                        <a:gradFill>
                          <a:gsLst>
                            <a:gs pos="55446">
                              <a:schemeClr val="tx1"/>
                            </a:gs>
                            <a:gs pos="35000">
                              <a:schemeClr val="tx1"/>
                            </a:gs>
                          </a:gsLst>
                          <a:lin ang="5400000" scaled="0"/>
                        </a:gradFill>
                        <a:latin typeface="+mj-lt"/>
                      </a:endParaRPr>
                    </a:p>
                    <a:p>
                      <a:pPr>
                        <a:lnSpc>
                          <a:spcPct val="90000"/>
                        </a:lnSpc>
                      </a:pPr>
                      <a:endParaRPr lang="en-US" sz="1200" dirty="0">
                        <a:gradFill>
                          <a:gsLst>
                            <a:gs pos="55446">
                              <a:schemeClr val="tx1"/>
                            </a:gs>
                            <a:gs pos="35000">
                              <a:schemeClr val="tx1"/>
                            </a:gs>
                          </a:gsLst>
                          <a:lin ang="5400000" scaled="0"/>
                        </a:gradFill>
                        <a:latin typeface="+mj-lt"/>
                      </a:endParaRPr>
                    </a:p>
                  </a:txBody>
                  <a:tcPr marL="182880" marR="0" marT="146304" marB="146304">
                    <a:lnL w="12700" cmpd="sng">
                      <a:noFill/>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Non-critical apps</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Across region/country</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Unlimited distance</a:t>
                      </a:r>
                    </a:p>
                    <a:p>
                      <a:pPr marL="171450" indent="-171450" algn="l" defTabSz="932581" rtl="0" eaLnBrk="1" latinLnBrk="0" hangingPunct="1">
                        <a:lnSpc>
                          <a:spcPct val="90000"/>
                        </a:lnSpc>
                        <a:spcBef>
                          <a:spcPts val="400"/>
                        </a:spcBef>
                        <a:spcAft>
                          <a:spcPts val="0"/>
                        </a:spcAft>
                        <a:buFont typeface="Arial" panose="020B0604020202020204" pitchFamily="34" charset="0"/>
                        <a:buChar char="•"/>
                      </a:pPr>
                      <a:r>
                        <a:rPr lang="en-US" sz="1200" kern="1200" dirty="0">
                          <a:gradFill>
                            <a:gsLst>
                              <a:gs pos="55446">
                                <a:schemeClr val="tx1"/>
                              </a:gs>
                              <a:gs pos="35000">
                                <a:schemeClr val="tx1"/>
                              </a:gs>
                            </a:gsLst>
                            <a:lin ang="5400000" scaled="0"/>
                          </a:gradFill>
                          <a:latin typeface="+mn-lt"/>
                          <a:ea typeface="+mn-ea"/>
                          <a:cs typeface="+mn-cs"/>
                        </a:rPr>
                        <a:t>Usually over WAN</a:t>
                      </a: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a:lnSpc>
                          <a:spcPct val="90000"/>
                        </a:lnSpc>
                      </a:pPr>
                      <a:endParaRPr lang="en-US" sz="1200" dirty="0">
                        <a:gradFill>
                          <a:gsLst>
                            <a:gs pos="55446">
                              <a:schemeClr val="tx1"/>
                            </a:gs>
                            <a:gs pos="35000">
                              <a:schemeClr val="tx1"/>
                            </a:gs>
                          </a:gsLst>
                          <a:lin ang="5400000" scaled="0"/>
                        </a:gradFill>
                      </a:endParaRPr>
                    </a:p>
                  </a:txBody>
                  <a:tcPr marL="182880" marR="182880" marT="146304" marB="146304">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67" rtl="0" eaLnBrk="1" latinLnBrk="0" hangingPunct="1">
                        <a:defRPr sz="1765" kern="1200">
                          <a:solidFill>
                            <a:schemeClr val="dk1"/>
                          </a:solidFill>
                          <a:latin typeface="Calibri" panose="020F0502020204030204"/>
                        </a:defRPr>
                      </a:lvl1pPr>
                      <a:lvl2pPr marL="457183" algn="l" defTabSz="914367" rtl="0" eaLnBrk="1" latinLnBrk="0" hangingPunct="1">
                        <a:defRPr sz="1765" kern="1200">
                          <a:solidFill>
                            <a:schemeClr val="dk1"/>
                          </a:solidFill>
                          <a:latin typeface="Calibri" panose="020F0502020204030204"/>
                        </a:defRPr>
                      </a:lvl2pPr>
                      <a:lvl3pPr marL="914367" algn="l" defTabSz="914367" rtl="0" eaLnBrk="1" latinLnBrk="0" hangingPunct="1">
                        <a:defRPr sz="1765" kern="1200">
                          <a:solidFill>
                            <a:schemeClr val="dk1"/>
                          </a:solidFill>
                          <a:latin typeface="Calibri" panose="020F0502020204030204"/>
                        </a:defRPr>
                      </a:lvl3pPr>
                      <a:lvl4pPr marL="1371550" algn="l" defTabSz="914367" rtl="0" eaLnBrk="1" latinLnBrk="0" hangingPunct="1">
                        <a:defRPr sz="1765" kern="1200">
                          <a:solidFill>
                            <a:schemeClr val="dk1"/>
                          </a:solidFill>
                          <a:latin typeface="Calibri" panose="020F0502020204030204"/>
                        </a:defRPr>
                      </a:lvl4pPr>
                      <a:lvl5pPr marL="1828734" algn="l" defTabSz="914367" rtl="0" eaLnBrk="1" latinLnBrk="0" hangingPunct="1">
                        <a:defRPr sz="1765" kern="1200">
                          <a:solidFill>
                            <a:schemeClr val="dk1"/>
                          </a:solidFill>
                          <a:latin typeface="Calibri" panose="020F0502020204030204"/>
                        </a:defRPr>
                      </a:lvl5pPr>
                      <a:lvl6pPr marL="2285918" algn="l" defTabSz="914367" rtl="0" eaLnBrk="1" latinLnBrk="0" hangingPunct="1">
                        <a:defRPr sz="1765" kern="1200">
                          <a:solidFill>
                            <a:schemeClr val="dk1"/>
                          </a:solidFill>
                          <a:latin typeface="Calibri" panose="020F0502020204030204"/>
                        </a:defRPr>
                      </a:lvl6pPr>
                      <a:lvl7pPr marL="2743101" algn="l" defTabSz="914367" rtl="0" eaLnBrk="1" latinLnBrk="0" hangingPunct="1">
                        <a:defRPr sz="1765" kern="1200">
                          <a:solidFill>
                            <a:schemeClr val="dk1"/>
                          </a:solidFill>
                          <a:latin typeface="Calibri" panose="020F0502020204030204"/>
                        </a:defRPr>
                      </a:lvl7pPr>
                      <a:lvl8pPr marL="3200284" algn="l" defTabSz="914367" rtl="0" eaLnBrk="1" latinLnBrk="0" hangingPunct="1">
                        <a:defRPr sz="1765" kern="1200">
                          <a:solidFill>
                            <a:schemeClr val="dk1"/>
                          </a:solidFill>
                          <a:latin typeface="Calibri" panose="020F0502020204030204"/>
                        </a:defRPr>
                      </a:lvl8pPr>
                      <a:lvl9pPr marL="3657469" algn="l" defTabSz="914367" rtl="0" eaLnBrk="1" latinLnBrk="0" hangingPunct="1">
                        <a:defRPr sz="1765" kern="1200">
                          <a:solidFill>
                            <a:schemeClr val="dk1"/>
                          </a:solidFill>
                          <a:latin typeface="Calibri" panose="020F0502020204030204"/>
                        </a:defRPr>
                      </a:lvl9pPr>
                    </a:lstStyle>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Application write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Log data written </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Application write acknowledged</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Data replicated to the remote site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Log data written at the</a:t>
                      </a:r>
                      <a:r>
                        <a:rPr lang="en-US" sz="1200" kern="1200" baseline="0" dirty="0">
                          <a:gradFill>
                            <a:gsLst>
                              <a:gs pos="55446">
                                <a:schemeClr val="tx1"/>
                              </a:gs>
                              <a:gs pos="35000">
                                <a:schemeClr val="tx1"/>
                              </a:gs>
                            </a:gsLst>
                            <a:lin ang="5400000" scaled="0"/>
                          </a:gradFill>
                          <a:latin typeface="+mn-lt"/>
                          <a:ea typeface="+mn-ea"/>
                          <a:cs typeface="+mn-cs"/>
                        </a:rPr>
                        <a:t> </a:t>
                      </a:r>
                      <a:r>
                        <a:rPr lang="en-US" sz="1200" kern="1200" dirty="0">
                          <a:gradFill>
                            <a:gsLst>
                              <a:gs pos="55446">
                                <a:schemeClr val="tx1"/>
                              </a:gs>
                              <a:gs pos="35000">
                                <a:schemeClr val="tx1"/>
                              </a:gs>
                            </a:gsLst>
                            <a:lin ang="5400000" scaled="0"/>
                          </a:gradFill>
                          <a:latin typeface="+mn-lt"/>
                          <a:ea typeface="+mn-ea"/>
                          <a:cs typeface="+mn-cs"/>
                        </a:rPr>
                        <a:t>remote site</a:t>
                      </a:r>
                    </a:p>
                    <a:p>
                      <a:pPr marL="228600" indent="-228600" algn="l" defTabSz="932581" rtl="0" eaLnBrk="1" latinLnBrk="0" hangingPunct="1">
                        <a:lnSpc>
                          <a:spcPct val="90000"/>
                        </a:lnSpc>
                        <a:spcBef>
                          <a:spcPts val="400"/>
                        </a:spcBef>
                        <a:buFont typeface="+mj-lt"/>
                        <a:buAutoNum type="arabicPeriod"/>
                      </a:pPr>
                      <a:r>
                        <a:rPr lang="en-US" sz="1200" kern="1200" dirty="0">
                          <a:gradFill>
                            <a:gsLst>
                              <a:gs pos="55446">
                                <a:schemeClr val="tx1"/>
                              </a:gs>
                              <a:gs pos="35000">
                                <a:schemeClr val="tx1"/>
                              </a:gs>
                            </a:gsLst>
                            <a:lin ang="5400000" scaled="0"/>
                          </a:gradFill>
                          <a:latin typeface="+mn-lt"/>
                          <a:ea typeface="+mn-ea"/>
                          <a:cs typeface="+mn-cs"/>
                        </a:rPr>
                        <a:t>Acknowledgement from the remote site</a:t>
                      </a:r>
                      <a:endParaRPr lang="en-US" sz="1100" dirty="0">
                        <a:gradFill>
                          <a:gsLst>
                            <a:gs pos="55446">
                              <a:schemeClr val="tx1"/>
                            </a:gs>
                            <a:gs pos="35000">
                              <a:schemeClr val="tx1"/>
                            </a:gs>
                          </a:gsLst>
                          <a:lin ang="5400000" scaled="0"/>
                        </a:gradFill>
                        <a:latin typeface="+mj-lt"/>
                      </a:endParaRPr>
                    </a:p>
                    <a:p>
                      <a:pPr marL="339725" indent="-339725" algn="l" defTabSz="914367" rtl="0" eaLnBrk="1" latinLnBrk="0" hangingPunct="1">
                        <a:lnSpc>
                          <a:spcPct val="90000"/>
                        </a:lnSpc>
                        <a:spcBef>
                          <a:spcPts val="1200"/>
                        </a:spcBef>
                        <a:buNone/>
                      </a:pPr>
                      <a:r>
                        <a:rPr lang="en-US" sz="1100" kern="1200" dirty="0">
                          <a:gradFill>
                            <a:gsLst>
                              <a:gs pos="55446">
                                <a:schemeClr val="tx1"/>
                              </a:gs>
                              <a:gs pos="35000">
                                <a:schemeClr val="tx1"/>
                              </a:gs>
                            </a:gsLst>
                            <a:lin ang="5400000" scaled="0"/>
                          </a:gradFill>
                          <a:latin typeface="+mn-lt"/>
                          <a:ea typeface="+mn-ea"/>
                          <a:cs typeface="+mn-cs"/>
                        </a:rPr>
                        <a:t>t, t</a:t>
                      </a:r>
                      <a:r>
                        <a:rPr lang="en-US" sz="1100" kern="1200" baseline="30000" dirty="0">
                          <a:gradFill>
                            <a:gsLst>
                              <a:gs pos="55446">
                                <a:schemeClr val="tx1"/>
                              </a:gs>
                              <a:gs pos="35000">
                                <a:schemeClr val="tx1"/>
                              </a:gs>
                            </a:gsLst>
                            <a:lin ang="5400000" scaled="0"/>
                          </a:gradFill>
                          <a:latin typeface="+mn-lt"/>
                          <a:ea typeface="+mn-ea"/>
                          <a:cs typeface="+mn-cs"/>
                        </a:rPr>
                        <a:t>1</a:t>
                      </a:r>
                      <a:r>
                        <a:rPr lang="en-US" sz="1100" kern="1200" dirty="0">
                          <a:gradFill>
                            <a:gsLst>
                              <a:gs pos="55446">
                                <a:schemeClr val="tx1"/>
                              </a:gs>
                              <a:gs pos="35000">
                                <a:schemeClr val="tx1"/>
                              </a:gs>
                            </a:gsLst>
                            <a:lin ang="5400000" scaled="0"/>
                          </a:gradFill>
                          <a:latin typeface="+mn-lt"/>
                          <a:ea typeface="+mn-ea"/>
                          <a:cs typeface="+mn-cs"/>
                        </a:rPr>
                        <a:t>: 	Data flushed to the volume, logs always write through</a:t>
                      </a:r>
                    </a:p>
                  </a:txBody>
                  <a:tcPr marL="182880" marR="182880" marT="146304" marB="146304">
                    <a:lnL w="9525" cap="flat" cmpd="sng" algn="ctr">
                      <a:solidFill>
                        <a:schemeClr val="bg1"/>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3119144"/>
                  </a:ext>
                </a:extLst>
              </a:tr>
            </a:tbl>
          </a:graphicData>
        </a:graphic>
      </p:graphicFrame>
      <p:sp>
        <p:nvSpPr>
          <p:cNvPr id="39" name="Title 38"/>
          <p:cNvSpPr>
            <a:spLocks noGrp="1"/>
          </p:cNvSpPr>
          <p:nvPr>
            <p:ph type="title"/>
          </p:nvPr>
        </p:nvSpPr>
        <p:spPr/>
        <p:txBody>
          <a:bodyPr/>
          <a:lstStyle/>
          <a:p>
            <a:r>
              <a:rPr lang="en-US" dirty="0"/>
              <a:t>Storage Replica</a:t>
            </a:r>
            <a:br>
              <a:rPr lang="en-US" dirty="0"/>
            </a:br>
            <a:r>
              <a:rPr lang="en-US" sz="3600" dirty="0">
                <a:gradFill>
                  <a:gsLst>
                    <a:gs pos="38614">
                      <a:schemeClr val="tx1"/>
                    </a:gs>
                    <a:gs pos="85000">
                      <a:schemeClr val="tx1"/>
                    </a:gs>
                  </a:gsLst>
                  <a:lin ang="5400000" scaled="0"/>
                </a:gradFill>
              </a:rPr>
              <a:t>Synchronous and asynchronous modes </a:t>
            </a:r>
          </a:p>
        </p:txBody>
      </p:sp>
      <p:grpSp>
        <p:nvGrpSpPr>
          <p:cNvPr id="187" name="Group 186"/>
          <p:cNvGrpSpPr/>
          <p:nvPr/>
        </p:nvGrpSpPr>
        <p:grpSpPr>
          <a:xfrm>
            <a:off x="4093082" y="2468792"/>
            <a:ext cx="4196336" cy="1952951"/>
            <a:chOff x="4093082" y="2388668"/>
            <a:chExt cx="4196336" cy="1952951"/>
          </a:xfrm>
        </p:grpSpPr>
        <p:grpSp>
          <p:nvGrpSpPr>
            <p:cNvPr id="150" name="Group 149"/>
            <p:cNvGrpSpPr/>
            <p:nvPr/>
          </p:nvGrpSpPr>
          <p:grpSpPr>
            <a:xfrm>
              <a:off x="4093082" y="2388668"/>
              <a:ext cx="1463040" cy="1952951"/>
              <a:chOff x="4093082" y="2388668"/>
              <a:chExt cx="1463040" cy="1952951"/>
            </a:xfrm>
          </p:grpSpPr>
          <p:sp>
            <p:nvSpPr>
              <p:cNvPr id="5" name="Rectangle 4"/>
              <p:cNvSpPr/>
              <p:nvPr/>
            </p:nvSpPr>
            <p:spPr>
              <a:xfrm>
                <a:off x="4093082" y="2388668"/>
                <a:ext cx="1463040" cy="415498"/>
              </a:xfrm>
              <a:prstGeom prst="rect">
                <a:avLst/>
              </a:prstGeom>
              <a:solidFill>
                <a:schemeClr val="accent5">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Applications</a:t>
                </a:r>
              </a:p>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(primary)</a:t>
                </a:r>
              </a:p>
            </p:txBody>
          </p:sp>
          <p:sp>
            <p:nvSpPr>
              <p:cNvPr id="6" name="Rectangle 5"/>
              <p:cNvSpPr/>
              <p:nvPr/>
            </p:nvSpPr>
            <p:spPr>
              <a:xfrm>
                <a:off x="4093082" y="3100736"/>
                <a:ext cx="1463040" cy="4444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Server cluster (SR)</a:t>
                </a:r>
              </a:p>
            </p:txBody>
          </p:sp>
          <p:grpSp>
            <p:nvGrpSpPr>
              <p:cNvPr id="15" name="Group 14"/>
              <p:cNvGrpSpPr/>
              <p:nvPr/>
            </p:nvGrpSpPr>
            <p:grpSpPr>
              <a:xfrm>
                <a:off x="4179477" y="3345687"/>
                <a:ext cx="1290250" cy="117324"/>
                <a:chOff x="4189003" y="3363264"/>
                <a:chExt cx="1290250" cy="117324"/>
              </a:xfrm>
            </p:grpSpPr>
            <p:sp>
              <p:nvSpPr>
                <p:cNvPr id="40" name="Freeform 12"/>
                <p:cNvSpPr>
                  <a:spLocks noEditPoints="1"/>
                </p:cNvSpPr>
                <p:nvPr/>
              </p:nvSpPr>
              <p:spPr bwMode="auto">
                <a:xfrm>
                  <a:off x="418900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41" name="Freeform 12"/>
                <p:cNvSpPr>
                  <a:spLocks noEditPoints="1"/>
                </p:cNvSpPr>
                <p:nvPr/>
              </p:nvSpPr>
              <p:spPr bwMode="auto">
                <a:xfrm>
                  <a:off x="463483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42" name="Freeform 12"/>
                <p:cNvSpPr>
                  <a:spLocks noEditPoints="1"/>
                </p:cNvSpPr>
                <p:nvPr/>
              </p:nvSpPr>
              <p:spPr bwMode="auto">
                <a:xfrm>
                  <a:off x="5080662"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grpSp>
          <p:sp>
            <p:nvSpPr>
              <p:cNvPr id="102" name="Down Arrow 101"/>
              <p:cNvSpPr/>
              <p:nvPr/>
            </p:nvSpPr>
            <p:spPr bwMode="auto">
              <a:xfrm>
                <a:off x="4251832" y="2855370"/>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1</a:t>
                </a:r>
              </a:p>
            </p:txBody>
          </p:sp>
          <p:sp>
            <p:nvSpPr>
              <p:cNvPr id="27" name="Up Arrow 26"/>
              <p:cNvSpPr/>
              <p:nvPr/>
            </p:nvSpPr>
            <p:spPr bwMode="auto">
              <a:xfrm>
                <a:off x="5129617" y="2851867"/>
                <a:ext cx="267755" cy="201168"/>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5</a:t>
                </a:r>
              </a:p>
            </p:txBody>
          </p:sp>
          <p:sp>
            <p:nvSpPr>
              <p:cNvPr id="103" name="Down Arrow 102"/>
              <p:cNvSpPr/>
              <p:nvPr/>
            </p:nvSpPr>
            <p:spPr bwMode="auto">
              <a:xfrm>
                <a:off x="4251832"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t</a:t>
                </a:r>
              </a:p>
            </p:txBody>
          </p:sp>
          <p:sp>
            <p:nvSpPr>
              <p:cNvPr id="105" name="Down Arrow 104"/>
              <p:cNvSpPr/>
              <p:nvPr/>
            </p:nvSpPr>
            <p:spPr bwMode="auto">
              <a:xfrm>
                <a:off x="5129617"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2</a:t>
                </a:r>
              </a:p>
            </p:txBody>
          </p:sp>
          <p:grpSp>
            <p:nvGrpSpPr>
              <p:cNvPr id="53" name="Group 52"/>
              <p:cNvGrpSpPr/>
              <p:nvPr/>
            </p:nvGrpSpPr>
            <p:grpSpPr>
              <a:xfrm>
                <a:off x="5118063" y="3836924"/>
                <a:ext cx="297293" cy="504695"/>
                <a:chOff x="5142384" y="3822192"/>
                <a:chExt cx="297293" cy="504695"/>
              </a:xfrm>
            </p:grpSpPr>
            <p:sp>
              <p:nvSpPr>
                <p:cNvPr id="8" name="Rectangle 7"/>
                <p:cNvSpPr/>
                <p:nvPr/>
              </p:nvSpPr>
              <p:spPr>
                <a:xfrm>
                  <a:off x="5163330" y="4142221"/>
                  <a:ext cx="255401"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Log</a:t>
                  </a:r>
                </a:p>
              </p:txBody>
            </p:sp>
            <p:sp>
              <p:nvSpPr>
                <p:cNvPr id="84" name="Freeform 101"/>
                <p:cNvSpPr>
                  <a:spLocks noChangeAspect="1" noEditPoints="1"/>
                </p:cNvSpPr>
                <p:nvPr/>
              </p:nvSpPr>
              <p:spPr bwMode="auto">
                <a:xfrm>
                  <a:off x="5142384" y="3822192"/>
                  <a:ext cx="297293" cy="322902"/>
                </a:xfrm>
                <a:custGeom>
                  <a:avLst/>
                  <a:gdLst>
                    <a:gd name="T0" fmla="*/ 22 w 113"/>
                    <a:gd name="T1" fmla="*/ 34 h 123"/>
                    <a:gd name="T2" fmla="*/ 29 w 113"/>
                    <a:gd name="T3" fmla="*/ 28 h 123"/>
                    <a:gd name="T4" fmla="*/ 81 w 113"/>
                    <a:gd name="T5" fmla="*/ 28 h 123"/>
                    <a:gd name="T6" fmla="*/ 87 w 113"/>
                    <a:gd name="T7" fmla="*/ 34 h 123"/>
                    <a:gd name="T8" fmla="*/ 81 w 113"/>
                    <a:gd name="T9" fmla="*/ 40 h 123"/>
                    <a:gd name="T10" fmla="*/ 29 w 113"/>
                    <a:gd name="T11" fmla="*/ 40 h 123"/>
                    <a:gd name="T12" fmla="*/ 22 w 113"/>
                    <a:gd name="T13" fmla="*/ 34 h 123"/>
                    <a:gd name="T14" fmla="*/ 29 w 113"/>
                    <a:gd name="T15" fmla="*/ 67 h 123"/>
                    <a:gd name="T16" fmla="*/ 81 w 113"/>
                    <a:gd name="T17" fmla="*/ 67 h 123"/>
                    <a:gd name="T18" fmla="*/ 87 w 113"/>
                    <a:gd name="T19" fmla="*/ 60 h 123"/>
                    <a:gd name="T20" fmla="*/ 81 w 113"/>
                    <a:gd name="T21" fmla="*/ 54 h 123"/>
                    <a:gd name="T22" fmla="*/ 29 w 113"/>
                    <a:gd name="T23" fmla="*/ 54 h 123"/>
                    <a:gd name="T24" fmla="*/ 22 w 113"/>
                    <a:gd name="T25" fmla="*/ 60 h 123"/>
                    <a:gd name="T26" fmla="*/ 29 w 113"/>
                    <a:gd name="T27" fmla="*/ 67 h 123"/>
                    <a:gd name="T28" fmla="*/ 29 w 113"/>
                    <a:gd name="T29" fmla="*/ 93 h 123"/>
                    <a:gd name="T30" fmla="*/ 81 w 113"/>
                    <a:gd name="T31" fmla="*/ 93 h 123"/>
                    <a:gd name="T32" fmla="*/ 87 w 113"/>
                    <a:gd name="T33" fmla="*/ 87 h 123"/>
                    <a:gd name="T34" fmla="*/ 81 w 113"/>
                    <a:gd name="T35" fmla="*/ 81 h 123"/>
                    <a:gd name="T36" fmla="*/ 29 w 113"/>
                    <a:gd name="T37" fmla="*/ 81 h 123"/>
                    <a:gd name="T38" fmla="*/ 22 w 113"/>
                    <a:gd name="T39" fmla="*/ 87 h 123"/>
                    <a:gd name="T40" fmla="*/ 29 w 113"/>
                    <a:gd name="T41" fmla="*/ 93 h 123"/>
                    <a:gd name="T42" fmla="*/ 113 w 113"/>
                    <a:gd name="T43" fmla="*/ 17 h 123"/>
                    <a:gd name="T44" fmla="*/ 113 w 113"/>
                    <a:gd name="T45" fmla="*/ 106 h 123"/>
                    <a:gd name="T46" fmla="*/ 113 w 113"/>
                    <a:gd name="T47" fmla="*/ 106 h 123"/>
                    <a:gd name="T48" fmla="*/ 96 w 113"/>
                    <a:gd name="T49" fmla="*/ 123 h 123"/>
                    <a:gd name="T50" fmla="*/ 18 w 113"/>
                    <a:gd name="T51" fmla="*/ 123 h 123"/>
                    <a:gd name="T52" fmla="*/ 0 w 113"/>
                    <a:gd name="T53" fmla="*/ 106 h 123"/>
                    <a:gd name="T54" fmla="*/ 0 w 113"/>
                    <a:gd name="T55" fmla="*/ 106 h 123"/>
                    <a:gd name="T56" fmla="*/ 0 w 113"/>
                    <a:gd name="T57" fmla="*/ 17 h 123"/>
                    <a:gd name="T58" fmla="*/ 18 w 113"/>
                    <a:gd name="T59" fmla="*/ 0 h 123"/>
                    <a:gd name="T60" fmla="*/ 96 w 113"/>
                    <a:gd name="T61" fmla="*/ 0 h 123"/>
                    <a:gd name="T62" fmla="*/ 113 w 113"/>
                    <a:gd name="T63" fmla="*/ 17 h 123"/>
                    <a:gd name="T64" fmla="*/ 101 w 113"/>
                    <a:gd name="T65" fmla="*/ 18 h 123"/>
                    <a:gd name="T66" fmla="*/ 95 w 113"/>
                    <a:gd name="T67" fmla="*/ 12 h 123"/>
                    <a:gd name="T68" fmla="*/ 18 w 113"/>
                    <a:gd name="T69" fmla="*/ 12 h 123"/>
                    <a:gd name="T70" fmla="*/ 13 w 113"/>
                    <a:gd name="T71" fmla="*/ 18 h 123"/>
                    <a:gd name="T72" fmla="*/ 13 w 113"/>
                    <a:gd name="T73" fmla="*/ 105 h 123"/>
                    <a:gd name="T74" fmla="*/ 18 w 113"/>
                    <a:gd name="T75" fmla="*/ 111 h 123"/>
                    <a:gd name="T76" fmla="*/ 95 w 113"/>
                    <a:gd name="T77" fmla="*/ 111 h 123"/>
                    <a:gd name="T78" fmla="*/ 101 w 113"/>
                    <a:gd name="T79" fmla="*/ 105 h 123"/>
                    <a:gd name="T80" fmla="*/ 101 w 113"/>
                    <a:gd name="T81" fmla="*/ 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123">
                      <a:moveTo>
                        <a:pt x="22" y="34"/>
                      </a:moveTo>
                      <a:cubicBezTo>
                        <a:pt x="22" y="30"/>
                        <a:pt x="25" y="28"/>
                        <a:pt x="29" y="28"/>
                      </a:cubicBezTo>
                      <a:cubicBezTo>
                        <a:pt x="81" y="28"/>
                        <a:pt x="81" y="28"/>
                        <a:pt x="81" y="28"/>
                      </a:cubicBezTo>
                      <a:cubicBezTo>
                        <a:pt x="85" y="28"/>
                        <a:pt x="87" y="30"/>
                        <a:pt x="87" y="34"/>
                      </a:cubicBezTo>
                      <a:cubicBezTo>
                        <a:pt x="87" y="37"/>
                        <a:pt x="85" y="40"/>
                        <a:pt x="81" y="40"/>
                      </a:cubicBezTo>
                      <a:cubicBezTo>
                        <a:pt x="29" y="40"/>
                        <a:pt x="29" y="40"/>
                        <a:pt x="29" y="40"/>
                      </a:cubicBezTo>
                      <a:cubicBezTo>
                        <a:pt x="25" y="40"/>
                        <a:pt x="22" y="37"/>
                        <a:pt x="22" y="34"/>
                      </a:cubicBezTo>
                      <a:close/>
                      <a:moveTo>
                        <a:pt x="29" y="67"/>
                      </a:moveTo>
                      <a:cubicBezTo>
                        <a:pt x="81" y="67"/>
                        <a:pt x="81" y="67"/>
                        <a:pt x="81" y="67"/>
                      </a:cubicBezTo>
                      <a:cubicBezTo>
                        <a:pt x="85" y="67"/>
                        <a:pt x="87" y="64"/>
                        <a:pt x="87" y="60"/>
                      </a:cubicBezTo>
                      <a:cubicBezTo>
                        <a:pt x="87" y="57"/>
                        <a:pt x="85" y="54"/>
                        <a:pt x="81" y="54"/>
                      </a:cubicBezTo>
                      <a:cubicBezTo>
                        <a:pt x="29" y="54"/>
                        <a:pt x="29" y="54"/>
                        <a:pt x="29" y="54"/>
                      </a:cubicBezTo>
                      <a:cubicBezTo>
                        <a:pt x="25" y="54"/>
                        <a:pt x="22" y="57"/>
                        <a:pt x="22" y="60"/>
                      </a:cubicBezTo>
                      <a:cubicBezTo>
                        <a:pt x="22" y="64"/>
                        <a:pt x="25" y="67"/>
                        <a:pt x="29" y="67"/>
                      </a:cubicBezTo>
                      <a:close/>
                      <a:moveTo>
                        <a:pt x="29" y="93"/>
                      </a:moveTo>
                      <a:cubicBezTo>
                        <a:pt x="81" y="93"/>
                        <a:pt x="81" y="93"/>
                        <a:pt x="81" y="93"/>
                      </a:cubicBezTo>
                      <a:cubicBezTo>
                        <a:pt x="85" y="93"/>
                        <a:pt x="87" y="90"/>
                        <a:pt x="87" y="87"/>
                      </a:cubicBezTo>
                      <a:cubicBezTo>
                        <a:pt x="87" y="84"/>
                        <a:pt x="85" y="81"/>
                        <a:pt x="81" y="81"/>
                      </a:cubicBezTo>
                      <a:cubicBezTo>
                        <a:pt x="29" y="81"/>
                        <a:pt x="29" y="81"/>
                        <a:pt x="29" y="81"/>
                      </a:cubicBezTo>
                      <a:cubicBezTo>
                        <a:pt x="25" y="81"/>
                        <a:pt x="22" y="84"/>
                        <a:pt x="22" y="87"/>
                      </a:cubicBezTo>
                      <a:cubicBezTo>
                        <a:pt x="22" y="90"/>
                        <a:pt x="25" y="93"/>
                        <a:pt x="29" y="93"/>
                      </a:cubicBezTo>
                      <a:close/>
                      <a:moveTo>
                        <a:pt x="113" y="17"/>
                      </a:moveTo>
                      <a:cubicBezTo>
                        <a:pt x="113" y="106"/>
                        <a:pt x="113" y="106"/>
                        <a:pt x="113" y="106"/>
                      </a:cubicBezTo>
                      <a:cubicBezTo>
                        <a:pt x="113" y="106"/>
                        <a:pt x="113" y="106"/>
                        <a:pt x="113" y="106"/>
                      </a:cubicBezTo>
                      <a:cubicBezTo>
                        <a:pt x="113" y="115"/>
                        <a:pt x="105" y="123"/>
                        <a:pt x="96" y="123"/>
                      </a:cubicBezTo>
                      <a:cubicBezTo>
                        <a:pt x="18" y="123"/>
                        <a:pt x="18" y="123"/>
                        <a:pt x="18" y="123"/>
                      </a:cubicBezTo>
                      <a:cubicBezTo>
                        <a:pt x="8" y="123"/>
                        <a:pt x="0" y="115"/>
                        <a:pt x="0" y="106"/>
                      </a:cubicBezTo>
                      <a:cubicBezTo>
                        <a:pt x="0" y="106"/>
                        <a:pt x="0" y="106"/>
                        <a:pt x="0" y="106"/>
                      </a:cubicBezTo>
                      <a:cubicBezTo>
                        <a:pt x="0" y="17"/>
                        <a:pt x="0" y="17"/>
                        <a:pt x="0" y="17"/>
                      </a:cubicBezTo>
                      <a:cubicBezTo>
                        <a:pt x="0" y="8"/>
                        <a:pt x="8" y="0"/>
                        <a:pt x="18" y="0"/>
                      </a:cubicBezTo>
                      <a:cubicBezTo>
                        <a:pt x="96" y="0"/>
                        <a:pt x="96" y="0"/>
                        <a:pt x="96" y="0"/>
                      </a:cubicBezTo>
                      <a:cubicBezTo>
                        <a:pt x="105" y="0"/>
                        <a:pt x="113" y="8"/>
                        <a:pt x="113" y="17"/>
                      </a:cubicBezTo>
                      <a:close/>
                      <a:moveTo>
                        <a:pt x="101" y="18"/>
                      </a:moveTo>
                      <a:cubicBezTo>
                        <a:pt x="101" y="15"/>
                        <a:pt x="98" y="12"/>
                        <a:pt x="95" y="12"/>
                      </a:cubicBezTo>
                      <a:cubicBezTo>
                        <a:pt x="18" y="12"/>
                        <a:pt x="18" y="12"/>
                        <a:pt x="18" y="12"/>
                      </a:cubicBezTo>
                      <a:cubicBezTo>
                        <a:pt x="15" y="12"/>
                        <a:pt x="13" y="15"/>
                        <a:pt x="13" y="18"/>
                      </a:cubicBezTo>
                      <a:cubicBezTo>
                        <a:pt x="13" y="105"/>
                        <a:pt x="13" y="105"/>
                        <a:pt x="13" y="105"/>
                      </a:cubicBezTo>
                      <a:cubicBezTo>
                        <a:pt x="13" y="108"/>
                        <a:pt x="15" y="111"/>
                        <a:pt x="18" y="111"/>
                      </a:cubicBezTo>
                      <a:cubicBezTo>
                        <a:pt x="95" y="111"/>
                        <a:pt x="95" y="111"/>
                        <a:pt x="95" y="111"/>
                      </a:cubicBezTo>
                      <a:cubicBezTo>
                        <a:pt x="98" y="111"/>
                        <a:pt x="101" y="108"/>
                        <a:pt x="101" y="105"/>
                      </a:cubicBezTo>
                      <a:lnTo>
                        <a:pt x="101" y="18"/>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2" name="Group 51"/>
              <p:cNvGrpSpPr/>
              <p:nvPr/>
            </p:nvGrpSpPr>
            <p:grpSpPr>
              <a:xfrm>
                <a:off x="4192275" y="3836924"/>
                <a:ext cx="396077" cy="504695"/>
                <a:chOff x="4209528" y="3822192"/>
                <a:chExt cx="396077" cy="504695"/>
              </a:xfrm>
            </p:grpSpPr>
            <p:sp>
              <p:nvSpPr>
                <p:cNvPr id="48" name="Freeform 5"/>
                <p:cNvSpPr>
                  <a:spLocks noChangeAspect="1" noEditPoints="1"/>
                </p:cNvSpPr>
                <p:nvPr/>
              </p:nvSpPr>
              <p:spPr bwMode="auto">
                <a:xfrm>
                  <a:off x="4209528" y="3822192"/>
                  <a:ext cx="396077" cy="322902"/>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4"/>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09" name="Rectangle 108"/>
                <p:cNvSpPr/>
                <p:nvPr/>
              </p:nvSpPr>
              <p:spPr>
                <a:xfrm>
                  <a:off x="4237221" y="4142221"/>
                  <a:ext cx="340692"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Data</a:t>
                  </a:r>
                </a:p>
              </p:txBody>
            </p:sp>
          </p:grpSp>
        </p:grpSp>
        <p:grpSp>
          <p:nvGrpSpPr>
            <p:cNvPr id="56" name="Group 55"/>
            <p:cNvGrpSpPr/>
            <p:nvPr/>
          </p:nvGrpSpPr>
          <p:grpSpPr>
            <a:xfrm>
              <a:off x="5678444" y="3156168"/>
              <a:ext cx="1025613" cy="333593"/>
              <a:chOff x="5603360" y="3109174"/>
              <a:chExt cx="1025613" cy="333593"/>
            </a:xfrm>
          </p:grpSpPr>
          <p:sp>
            <p:nvSpPr>
              <p:cNvPr id="54" name="Right Arrow 53"/>
              <p:cNvSpPr/>
              <p:nvPr/>
            </p:nvSpPr>
            <p:spPr bwMode="auto">
              <a:xfrm>
                <a:off x="5736456" y="3109174"/>
                <a:ext cx="892517" cy="20116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2</a:t>
                </a:r>
              </a:p>
            </p:txBody>
          </p:sp>
          <p:sp>
            <p:nvSpPr>
              <p:cNvPr id="110" name="Right Arrow 109"/>
              <p:cNvSpPr/>
              <p:nvPr/>
            </p:nvSpPr>
            <p:spPr bwMode="auto">
              <a:xfrm flipH="1">
                <a:off x="5603360" y="3241599"/>
                <a:ext cx="892517" cy="20116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4</a:t>
                </a:r>
              </a:p>
            </p:txBody>
          </p:sp>
        </p:grpSp>
        <p:grpSp>
          <p:nvGrpSpPr>
            <p:cNvPr id="72" name="Group 71"/>
            <p:cNvGrpSpPr/>
            <p:nvPr/>
          </p:nvGrpSpPr>
          <p:grpSpPr>
            <a:xfrm>
              <a:off x="6826378" y="2388668"/>
              <a:ext cx="1463040" cy="1952951"/>
              <a:chOff x="6691830" y="2388668"/>
              <a:chExt cx="1463040" cy="1952951"/>
            </a:xfrm>
          </p:grpSpPr>
          <p:sp>
            <p:nvSpPr>
              <p:cNvPr id="131" name="Rectangle 130"/>
              <p:cNvSpPr/>
              <p:nvPr/>
            </p:nvSpPr>
            <p:spPr>
              <a:xfrm>
                <a:off x="6691830" y="2388668"/>
                <a:ext cx="1463040" cy="41549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Applications (remote)</a:t>
                </a:r>
              </a:p>
            </p:txBody>
          </p:sp>
          <p:sp>
            <p:nvSpPr>
              <p:cNvPr id="132" name="Rectangle 131"/>
              <p:cNvSpPr/>
              <p:nvPr/>
            </p:nvSpPr>
            <p:spPr>
              <a:xfrm>
                <a:off x="6691830" y="3100736"/>
                <a:ext cx="1463040" cy="4444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Server cluster (SR)</a:t>
                </a:r>
              </a:p>
            </p:txBody>
          </p:sp>
          <p:grpSp>
            <p:nvGrpSpPr>
              <p:cNvPr id="133" name="Group 132"/>
              <p:cNvGrpSpPr/>
              <p:nvPr/>
            </p:nvGrpSpPr>
            <p:grpSpPr>
              <a:xfrm>
                <a:off x="6778225" y="3345687"/>
                <a:ext cx="1290250" cy="117324"/>
                <a:chOff x="4189003" y="3363264"/>
                <a:chExt cx="1290250" cy="117324"/>
              </a:xfrm>
            </p:grpSpPr>
            <p:sp>
              <p:nvSpPr>
                <p:cNvPr id="147" name="Freeform 12"/>
                <p:cNvSpPr>
                  <a:spLocks noEditPoints="1"/>
                </p:cNvSpPr>
                <p:nvPr/>
              </p:nvSpPr>
              <p:spPr bwMode="auto">
                <a:xfrm>
                  <a:off x="418900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48" name="Freeform 12"/>
                <p:cNvSpPr>
                  <a:spLocks noEditPoints="1"/>
                </p:cNvSpPr>
                <p:nvPr/>
              </p:nvSpPr>
              <p:spPr bwMode="auto">
                <a:xfrm>
                  <a:off x="463483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49" name="Freeform 12"/>
                <p:cNvSpPr>
                  <a:spLocks noEditPoints="1"/>
                </p:cNvSpPr>
                <p:nvPr/>
              </p:nvSpPr>
              <p:spPr bwMode="auto">
                <a:xfrm>
                  <a:off x="5080662"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grpSp>
          <p:sp>
            <p:nvSpPr>
              <p:cNvPr id="136" name="Down Arrow 135"/>
              <p:cNvSpPr/>
              <p:nvPr/>
            </p:nvSpPr>
            <p:spPr bwMode="auto">
              <a:xfrm>
                <a:off x="6850580"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t</a:t>
                </a:r>
                <a:r>
                  <a:rPr kumimoji="0" lang="en-US" sz="900" b="1" i="0" u="none" strike="noStrike" kern="0" cap="none" spc="0" normalizeH="0" baseline="3000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1</a:t>
                </a:r>
              </a:p>
            </p:txBody>
          </p:sp>
          <p:sp>
            <p:nvSpPr>
              <p:cNvPr id="137" name="Down Arrow 136"/>
              <p:cNvSpPr/>
              <p:nvPr/>
            </p:nvSpPr>
            <p:spPr bwMode="auto">
              <a:xfrm>
                <a:off x="7728365"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3</a:t>
                </a:r>
              </a:p>
            </p:txBody>
          </p:sp>
          <p:grpSp>
            <p:nvGrpSpPr>
              <p:cNvPr id="138" name="Group 137"/>
              <p:cNvGrpSpPr/>
              <p:nvPr/>
            </p:nvGrpSpPr>
            <p:grpSpPr>
              <a:xfrm>
                <a:off x="7716811" y="3836924"/>
                <a:ext cx="297293" cy="504695"/>
                <a:chOff x="5142384" y="3822192"/>
                <a:chExt cx="297293" cy="504695"/>
              </a:xfrm>
            </p:grpSpPr>
            <p:sp>
              <p:nvSpPr>
                <p:cNvPr id="145" name="Rectangle 144"/>
                <p:cNvSpPr/>
                <p:nvPr/>
              </p:nvSpPr>
              <p:spPr>
                <a:xfrm>
                  <a:off x="5163330" y="4142221"/>
                  <a:ext cx="255401"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Log</a:t>
                  </a:r>
                </a:p>
              </p:txBody>
            </p:sp>
            <p:sp>
              <p:nvSpPr>
                <p:cNvPr id="146" name="Freeform 101"/>
                <p:cNvSpPr>
                  <a:spLocks noChangeAspect="1" noEditPoints="1"/>
                </p:cNvSpPr>
                <p:nvPr/>
              </p:nvSpPr>
              <p:spPr bwMode="auto">
                <a:xfrm>
                  <a:off x="5142384" y="3822192"/>
                  <a:ext cx="297293" cy="322902"/>
                </a:xfrm>
                <a:custGeom>
                  <a:avLst/>
                  <a:gdLst>
                    <a:gd name="T0" fmla="*/ 22 w 113"/>
                    <a:gd name="T1" fmla="*/ 34 h 123"/>
                    <a:gd name="T2" fmla="*/ 29 w 113"/>
                    <a:gd name="T3" fmla="*/ 28 h 123"/>
                    <a:gd name="T4" fmla="*/ 81 w 113"/>
                    <a:gd name="T5" fmla="*/ 28 h 123"/>
                    <a:gd name="T6" fmla="*/ 87 w 113"/>
                    <a:gd name="T7" fmla="*/ 34 h 123"/>
                    <a:gd name="T8" fmla="*/ 81 w 113"/>
                    <a:gd name="T9" fmla="*/ 40 h 123"/>
                    <a:gd name="T10" fmla="*/ 29 w 113"/>
                    <a:gd name="T11" fmla="*/ 40 h 123"/>
                    <a:gd name="T12" fmla="*/ 22 w 113"/>
                    <a:gd name="T13" fmla="*/ 34 h 123"/>
                    <a:gd name="T14" fmla="*/ 29 w 113"/>
                    <a:gd name="T15" fmla="*/ 67 h 123"/>
                    <a:gd name="T16" fmla="*/ 81 w 113"/>
                    <a:gd name="T17" fmla="*/ 67 h 123"/>
                    <a:gd name="T18" fmla="*/ 87 w 113"/>
                    <a:gd name="T19" fmla="*/ 60 h 123"/>
                    <a:gd name="T20" fmla="*/ 81 w 113"/>
                    <a:gd name="T21" fmla="*/ 54 h 123"/>
                    <a:gd name="T22" fmla="*/ 29 w 113"/>
                    <a:gd name="T23" fmla="*/ 54 h 123"/>
                    <a:gd name="T24" fmla="*/ 22 w 113"/>
                    <a:gd name="T25" fmla="*/ 60 h 123"/>
                    <a:gd name="T26" fmla="*/ 29 w 113"/>
                    <a:gd name="T27" fmla="*/ 67 h 123"/>
                    <a:gd name="T28" fmla="*/ 29 w 113"/>
                    <a:gd name="T29" fmla="*/ 93 h 123"/>
                    <a:gd name="T30" fmla="*/ 81 w 113"/>
                    <a:gd name="T31" fmla="*/ 93 h 123"/>
                    <a:gd name="T32" fmla="*/ 87 w 113"/>
                    <a:gd name="T33" fmla="*/ 87 h 123"/>
                    <a:gd name="T34" fmla="*/ 81 w 113"/>
                    <a:gd name="T35" fmla="*/ 81 h 123"/>
                    <a:gd name="T36" fmla="*/ 29 w 113"/>
                    <a:gd name="T37" fmla="*/ 81 h 123"/>
                    <a:gd name="T38" fmla="*/ 22 w 113"/>
                    <a:gd name="T39" fmla="*/ 87 h 123"/>
                    <a:gd name="T40" fmla="*/ 29 w 113"/>
                    <a:gd name="T41" fmla="*/ 93 h 123"/>
                    <a:gd name="T42" fmla="*/ 113 w 113"/>
                    <a:gd name="T43" fmla="*/ 17 h 123"/>
                    <a:gd name="T44" fmla="*/ 113 w 113"/>
                    <a:gd name="T45" fmla="*/ 106 h 123"/>
                    <a:gd name="T46" fmla="*/ 113 w 113"/>
                    <a:gd name="T47" fmla="*/ 106 h 123"/>
                    <a:gd name="T48" fmla="*/ 96 w 113"/>
                    <a:gd name="T49" fmla="*/ 123 h 123"/>
                    <a:gd name="T50" fmla="*/ 18 w 113"/>
                    <a:gd name="T51" fmla="*/ 123 h 123"/>
                    <a:gd name="T52" fmla="*/ 0 w 113"/>
                    <a:gd name="T53" fmla="*/ 106 h 123"/>
                    <a:gd name="T54" fmla="*/ 0 w 113"/>
                    <a:gd name="T55" fmla="*/ 106 h 123"/>
                    <a:gd name="T56" fmla="*/ 0 w 113"/>
                    <a:gd name="T57" fmla="*/ 17 h 123"/>
                    <a:gd name="T58" fmla="*/ 18 w 113"/>
                    <a:gd name="T59" fmla="*/ 0 h 123"/>
                    <a:gd name="T60" fmla="*/ 96 w 113"/>
                    <a:gd name="T61" fmla="*/ 0 h 123"/>
                    <a:gd name="T62" fmla="*/ 113 w 113"/>
                    <a:gd name="T63" fmla="*/ 17 h 123"/>
                    <a:gd name="T64" fmla="*/ 101 w 113"/>
                    <a:gd name="T65" fmla="*/ 18 h 123"/>
                    <a:gd name="T66" fmla="*/ 95 w 113"/>
                    <a:gd name="T67" fmla="*/ 12 h 123"/>
                    <a:gd name="T68" fmla="*/ 18 w 113"/>
                    <a:gd name="T69" fmla="*/ 12 h 123"/>
                    <a:gd name="T70" fmla="*/ 13 w 113"/>
                    <a:gd name="T71" fmla="*/ 18 h 123"/>
                    <a:gd name="T72" fmla="*/ 13 w 113"/>
                    <a:gd name="T73" fmla="*/ 105 h 123"/>
                    <a:gd name="T74" fmla="*/ 18 w 113"/>
                    <a:gd name="T75" fmla="*/ 111 h 123"/>
                    <a:gd name="T76" fmla="*/ 95 w 113"/>
                    <a:gd name="T77" fmla="*/ 111 h 123"/>
                    <a:gd name="T78" fmla="*/ 101 w 113"/>
                    <a:gd name="T79" fmla="*/ 105 h 123"/>
                    <a:gd name="T80" fmla="*/ 101 w 113"/>
                    <a:gd name="T81" fmla="*/ 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123">
                      <a:moveTo>
                        <a:pt x="22" y="34"/>
                      </a:moveTo>
                      <a:cubicBezTo>
                        <a:pt x="22" y="30"/>
                        <a:pt x="25" y="28"/>
                        <a:pt x="29" y="28"/>
                      </a:cubicBezTo>
                      <a:cubicBezTo>
                        <a:pt x="81" y="28"/>
                        <a:pt x="81" y="28"/>
                        <a:pt x="81" y="28"/>
                      </a:cubicBezTo>
                      <a:cubicBezTo>
                        <a:pt x="85" y="28"/>
                        <a:pt x="87" y="30"/>
                        <a:pt x="87" y="34"/>
                      </a:cubicBezTo>
                      <a:cubicBezTo>
                        <a:pt x="87" y="37"/>
                        <a:pt x="85" y="40"/>
                        <a:pt x="81" y="40"/>
                      </a:cubicBezTo>
                      <a:cubicBezTo>
                        <a:pt x="29" y="40"/>
                        <a:pt x="29" y="40"/>
                        <a:pt x="29" y="40"/>
                      </a:cubicBezTo>
                      <a:cubicBezTo>
                        <a:pt x="25" y="40"/>
                        <a:pt x="22" y="37"/>
                        <a:pt x="22" y="34"/>
                      </a:cubicBezTo>
                      <a:close/>
                      <a:moveTo>
                        <a:pt x="29" y="67"/>
                      </a:moveTo>
                      <a:cubicBezTo>
                        <a:pt x="81" y="67"/>
                        <a:pt x="81" y="67"/>
                        <a:pt x="81" y="67"/>
                      </a:cubicBezTo>
                      <a:cubicBezTo>
                        <a:pt x="85" y="67"/>
                        <a:pt x="87" y="64"/>
                        <a:pt x="87" y="60"/>
                      </a:cubicBezTo>
                      <a:cubicBezTo>
                        <a:pt x="87" y="57"/>
                        <a:pt x="85" y="54"/>
                        <a:pt x="81" y="54"/>
                      </a:cubicBezTo>
                      <a:cubicBezTo>
                        <a:pt x="29" y="54"/>
                        <a:pt x="29" y="54"/>
                        <a:pt x="29" y="54"/>
                      </a:cubicBezTo>
                      <a:cubicBezTo>
                        <a:pt x="25" y="54"/>
                        <a:pt x="22" y="57"/>
                        <a:pt x="22" y="60"/>
                      </a:cubicBezTo>
                      <a:cubicBezTo>
                        <a:pt x="22" y="64"/>
                        <a:pt x="25" y="67"/>
                        <a:pt x="29" y="67"/>
                      </a:cubicBezTo>
                      <a:close/>
                      <a:moveTo>
                        <a:pt x="29" y="93"/>
                      </a:moveTo>
                      <a:cubicBezTo>
                        <a:pt x="81" y="93"/>
                        <a:pt x="81" y="93"/>
                        <a:pt x="81" y="93"/>
                      </a:cubicBezTo>
                      <a:cubicBezTo>
                        <a:pt x="85" y="93"/>
                        <a:pt x="87" y="90"/>
                        <a:pt x="87" y="87"/>
                      </a:cubicBezTo>
                      <a:cubicBezTo>
                        <a:pt x="87" y="84"/>
                        <a:pt x="85" y="81"/>
                        <a:pt x="81" y="81"/>
                      </a:cubicBezTo>
                      <a:cubicBezTo>
                        <a:pt x="29" y="81"/>
                        <a:pt x="29" y="81"/>
                        <a:pt x="29" y="81"/>
                      </a:cubicBezTo>
                      <a:cubicBezTo>
                        <a:pt x="25" y="81"/>
                        <a:pt x="22" y="84"/>
                        <a:pt x="22" y="87"/>
                      </a:cubicBezTo>
                      <a:cubicBezTo>
                        <a:pt x="22" y="90"/>
                        <a:pt x="25" y="93"/>
                        <a:pt x="29" y="93"/>
                      </a:cubicBezTo>
                      <a:close/>
                      <a:moveTo>
                        <a:pt x="113" y="17"/>
                      </a:moveTo>
                      <a:cubicBezTo>
                        <a:pt x="113" y="106"/>
                        <a:pt x="113" y="106"/>
                        <a:pt x="113" y="106"/>
                      </a:cubicBezTo>
                      <a:cubicBezTo>
                        <a:pt x="113" y="106"/>
                        <a:pt x="113" y="106"/>
                        <a:pt x="113" y="106"/>
                      </a:cubicBezTo>
                      <a:cubicBezTo>
                        <a:pt x="113" y="115"/>
                        <a:pt x="105" y="123"/>
                        <a:pt x="96" y="123"/>
                      </a:cubicBezTo>
                      <a:cubicBezTo>
                        <a:pt x="18" y="123"/>
                        <a:pt x="18" y="123"/>
                        <a:pt x="18" y="123"/>
                      </a:cubicBezTo>
                      <a:cubicBezTo>
                        <a:pt x="8" y="123"/>
                        <a:pt x="0" y="115"/>
                        <a:pt x="0" y="106"/>
                      </a:cubicBezTo>
                      <a:cubicBezTo>
                        <a:pt x="0" y="106"/>
                        <a:pt x="0" y="106"/>
                        <a:pt x="0" y="106"/>
                      </a:cubicBezTo>
                      <a:cubicBezTo>
                        <a:pt x="0" y="17"/>
                        <a:pt x="0" y="17"/>
                        <a:pt x="0" y="17"/>
                      </a:cubicBezTo>
                      <a:cubicBezTo>
                        <a:pt x="0" y="8"/>
                        <a:pt x="8" y="0"/>
                        <a:pt x="18" y="0"/>
                      </a:cubicBezTo>
                      <a:cubicBezTo>
                        <a:pt x="96" y="0"/>
                        <a:pt x="96" y="0"/>
                        <a:pt x="96" y="0"/>
                      </a:cubicBezTo>
                      <a:cubicBezTo>
                        <a:pt x="105" y="0"/>
                        <a:pt x="113" y="8"/>
                        <a:pt x="113" y="17"/>
                      </a:cubicBezTo>
                      <a:close/>
                      <a:moveTo>
                        <a:pt x="101" y="18"/>
                      </a:moveTo>
                      <a:cubicBezTo>
                        <a:pt x="101" y="15"/>
                        <a:pt x="98" y="12"/>
                        <a:pt x="95" y="12"/>
                      </a:cubicBezTo>
                      <a:cubicBezTo>
                        <a:pt x="18" y="12"/>
                        <a:pt x="18" y="12"/>
                        <a:pt x="18" y="12"/>
                      </a:cubicBezTo>
                      <a:cubicBezTo>
                        <a:pt x="15" y="12"/>
                        <a:pt x="13" y="15"/>
                        <a:pt x="13" y="18"/>
                      </a:cubicBezTo>
                      <a:cubicBezTo>
                        <a:pt x="13" y="105"/>
                        <a:pt x="13" y="105"/>
                        <a:pt x="13" y="105"/>
                      </a:cubicBezTo>
                      <a:cubicBezTo>
                        <a:pt x="13" y="108"/>
                        <a:pt x="15" y="111"/>
                        <a:pt x="18" y="111"/>
                      </a:cubicBezTo>
                      <a:cubicBezTo>
                        <a:pt x="95" y="111"/>
                        <a:pt x="95" y="111"/>
                        <a:pt x="95" y="111"/>
                      </a:cubicBezTo>
                      <a:cubicBezTo>
                        <a:pt x="98" y="111"/>
                        <a:pt x="101" y="108"/>
                        <a:pt x="101" y="105"/>
                      </a:cubicBezTo>
                      <a:lnTo>
                        <a:pt x="101" y="18"/>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39" name="Group 138"/>
              <p:cNvGrpSpPr/>
              <p:nvPr/>
            </p:nvGrpSpPr>
            <p:grpSpPr>
              <a:xfrm>
                <a:off x="6791023" y="3836924"/>
                <a:ext cx="396077" cy="504695"/>
                <a:chOff x="4209528" y="3822192"/>
                <a:chExt cx="396077" cy="504695"/>
              </a:xfrm>
            </p:grpSpPr>
            <p:sp>
              <p:nvSpPr>
                <p:cNvPr id="143" name="Freeform 5"/>
                <p:cNvSpPr>
                  <a:spLocks noChangeAspect="1" noEditPoints="1"/>
                </p:cNvSpPr>
                <p:nvPr/>
              </p:nvSpPr>
              <p:spPr bwMode="auto">
                <a:xfrm>
                  <a:off x="4209528" y="3822192"/>
                  <a:ext cx="396077" cy="322902"/>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4"/>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44" name="Rectangle 143"/>
                <p:cNvSpPr/>
                <p:nvPr/>
              </p:nvSpPr>
              <p:spPr>
                <a:xfrm>
                  <a:off x="4237221" y="4142221"/>
                  <a:ext cx="340692"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Data</a:t>
                  </a:r>
                </a:p>
              </p:txBody>
            </p:sp>
          </p:grpSp>
        </p:grpSp>
      </p:grpSp>
      <p:grpSp>
        <p:nvGrpSpPr>
          <p:cNvPr id="188" name="Group 187"/>
          <p:cNvGrpSpPr/>
          <p:nvPr/>
        </p:nvGrpSpPr>
        <p:grpSpPr>
          <a:xfrm>
            <a:off x="4093082" y="4686701"/>
            <a:ext cx="4196336" cy="1952951"/>
            <a:chOff x="4093082" y="4632946"/>
            <a:chExt cx="4196336" cy="1952951"/>
          </a:xfrm>
        </p:grpSpPr>
        <p:grpSp>
          <p:nvGrpSpPr>
            <p:cNvPr id="151" name="Group 150"/>
            <p:cNvGrpSpPr/>
            <p:nvPr/>
          </p:nvGrpSpPr>
          <p:grpSpPr>
            <a:xfrm>
              <a:off x="4093082" y="4632946"/>
              <a:ext cx="1463040" cy="1952951"/>
              <a:chOff x="4093082" y="2388668"/>
              <a:chExt cx="1463040" cy="1952951"/>
            </a:xfrm>
          </p:grpSpPr>
          <p:sp>
            <p:nvSpPr>
              <p:cNvPr id="152" name="Rectangle 151"/>
              <p:cNvSpPr/>
              <p:nvPr/>
            </p:nvSpPr>
            <p:spPr>
              <a:xfrm>
                <a:off x="4093082" y="2388668"/>
                <a:ext cx="1463040" cy="415498"/>
              </a:xfrm>
              <a:prstGeom prst="rect">
                <a:avLst/>
              </a:prstGeom>
              <a:solidFill>
                <a:schemeClr val="accent5">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Applications</a:t>
                </a:r>
              </a:p>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(primary)</a:t>
                </a:r>
              </a:p>
            </p:txBody>
          </p:sp>
          <p:sp>
            <p:nvSpPr>
              <p:cNvPr id="153" name="Rectangle 152"/>
              <p:cNvSpPr/>
              <p:nvPr/>
            </p:nvSpPr>
            <p:spPr>
              <a:xfrm>
                <a:off x="4093082" y="3100736"/>
                <a:ext cx="1463040" cy="4444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Server cluster (SR)</a:t>
                </a:r>
              </a:p>
            </p:txBody>
          </p:sp>
          <p:grpSp>
            <p:nvGrpSpPr>
              <p:cNvPr id="154" name="Group 153"/>
              <p:cNvGrpSpPr/>
              <p:nvPr/>
            </p:nvGrpSpPr>
            <p:grpSpPr>
              <a:xfrm>
                <a:off x="4179477" y="3345687"/>
                <a:ext cx="1290250" cy="117324"/>
                <a:chOff x="4189003" y="3363264"/>
                <a:chExt cx="1290250" cy="117324"/>
              </a:xfrm>
            </p:grpSpPr>
            <p:sp>
              <p:nvSpPr>
                <p:cNvPr id="165" name="Freeform 12"/>
                <p:cNvSpPr>
                  <a:spLocks noEditPoints="1"/>
                </p:cNvSpPr>
                <p:nvPr/>
              </p:nvSpPr>
              <p:spPr bwMode="auto">
                <a:xfrm>
                  <a:off x="418900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66" name="Freeform 12"/>
                <p:cNvSpPr>
                  <a:spLocks noEditPoints="1"/>
                </p:cNvSpPr>
                <p:nvPr/>
              </p:nvSpPr>
              <p:spPr bwMode="auto">
                <a:xfrm>
                  <a:off x="463483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67" name="Freeform 12"/>
                <p:cNvSpPr>
                  <a:spLocks noEditPoints="1"/>
                </p:cNvSpPr>
                <p:nvPr/>
              </p:nvSpPr>
              <p:spPr bwMode="auto">
                <a:xfrm>
                  <a:off x="5080662"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grpSp>
          <p:sp>
            <p:nvSpPr>
              <p:cNvPr id="155" name="Down Arrow 154"/>
              <p:cNvSpPr/>
              <p:nvPr/>
            </p:nvSpPr>
            <p:spPr bwMode="auto">
              <a:xfrm>
                <a:off x="4251832" y="2855370"/>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1</a:t>
                </a:r>
              </a:p>
            </p:txBody>
          </p:sp>
          <p:sp>
            <p:nvSpPr>
              <p:cNvPr id="156" name="Up Arrow 155"/>
              <p:cNvSpPr/>
              <p:nvPr/>
            </p:nvSpPr>
            <p:spPr bwMode="auto">
              <a:xfrm>
                <a:off x="5129617" y="2851867"/>
                <a:ext cx="267755" cy="201168"/>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3</a:t>
                </a:r>
              </a:p>
            </p:txBody>
          </p:sp>
          <p:sp>
            <p:nvSpPr>
              <p:cNvPr id="157" name="Down Arrow 156"/>
              <p:cNvSpPr/>
              <p:nvPr/>
            </p:nvSpPr>
            <p:spPr bwMode="auto">
              <a:xfrm>
                <a:off x="4251832"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t</a:t>
                </a:r>
              </a:p>
            </p:txBody>
          </p:sp>
          <p:sp>
            <p:nvSpPr>
              <p:cNvPr id="158" name="Down Arrow 157"/>
              <p:cNvSpPr/>
              <p:nvPr/>
            </p:nvSpPr>
            <p:spPr bwMode="auto">
              <a:xfrm>
                <a:off x="5129617"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2</a:t>
                </a:r>
              </a:p>
            </p:txBody>
          </p:sp>
          <p:grpSp>
            <p:nvGrpSpPr>
              <p:cNvPr id="159" name="Group 158"/>
              <p:cNvGrpSpPr/>
              <p:nvPr/>
            </p:nvGrpSpPr>
            <p:grpSpPr>
              <a:xfrm>
                <a:off x="5118063" y="3836924"/>
                <a:ext cx="297293" cy="504695"/>
                <a:chOff x="5142384" y="3822192"/>
                <a:chExt cx="297293" cy="504695"/>
              </a:xfrm>
            </p:grpSpPr>
            <p:sp>
              <p:nvSpPr>
                <p:cNvPr id="163" name="Rectangle 162"/>
                <p:cNvSpPr/>
                <p:nvPr/>
              </p:nvSpPr>
              <p:spPr>
                <a:xfrm>
                  <a:off x="5163330" y="4142221"/>
                  <a:ext cx="255401"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Log</a:t>
                  </a:r>
                </a:p>
              </p:txBody>
            </p:sp>
            <p:sp>
              <p:nvSpPr>
                <p:cNvPr id="164" name="Freeform 101"/>
                <p:cNvSpPr>
                  <a:spLocks noChangeAspect="1" noEditPoints="1"/>
                </p:cNvSpPr>
                <p:nvPr/>
              </p:nvSpPr>
              <p:spPr bwMode="auto">
                <a:xfrm>
                  <a:off x="5142384" y="3822192"/>
                  <a:ext cx="297293" cy="322902"/>
                </a:xfrm>
                <a:custGeom>
                  <a:avLst/>
                  <a:gdLst>
                    <a:gd name="T0" fmla="*/ 22 w 113"/>
                    <a:gd name="T1" fmla="*/ 34 h 123"/>
                    <a:gd name="T2" fmla="*/ 29 w 113"/>
                    <a:gd name="T3" fmla="*/ 28 h 123"/>
                    <a:gd name="T4" fmla="*/ 81 w 113"/>
                    <a:gd name="T5" fmla="*/ 28 h 123"/>
                    <a:gd name="T6" fmla="*/ 87 w 113"/>
                    <a:gd name="T7" fmla="*/ 34 h 123"/>
                    <a:gd name="T8" fmla="*/ 81 w 113"/>
                    <a:gd name="T9" fmla="*/ 40 h 123"/>
                    <a:gd name="T10" fmla="*/ 29 w 113"/>
                    <a:gd name="T11" fmla="*/ 40 h 123"/>
                    <a:gd name="T12" fmla="*/ 22 w 113"/>
                    <a:gd name="T13" fmla="*/ 34 h 123"/>
                    <a:gd name="T14" fmla="*/ 29 w 113"/>
                    <a:gd name="T15" fmla="*/ 67 h 123"/>
                    <a:gd name="T16" fmla="*/ 81 w 113"/>
                    <a:gd name="T17" fmla="*/ 67 h 123"/>
                    <a:gd name="T18" fmla="*/ 87 w 113"/>
                    <a:gd name="T19" fmla="*/ 60 h 123"/>
                    <a:gd name="T20" fmla="*/ 81 w 113"/>
                    <a:gd name="T21" fmla="*/ 54 h 123"/>
                    <a:gd name="T22" fmla="*/ 29 w 113"/>
                    <a:gd name="T23" fmla="*/ 54 h 123"/>
                    <a:gd name="T24" fmla="*/ 22 w 113"/>
                    <a:gd name="T25" fmla="*/ 60 h 123"/>
                    <a:gd name="T26" fmla="*/ 29 w 113"/>
                    <a:gd name="T27" fmla="*/ 67 h 123"/>
                    <a:gd name="T28" fmla="*/ 29 w 113"/>
                    <a:gd name="T29" fmla="*/ 93 h 123"/>
                    <a:gd name="T30" fmla="*/ 81 w 113"/>
                    <a:gd name="T31" fmla="*/ 93 h 123"/>
                    <a:gd name="T32" fmla="*/ 87 w 113"/>
                    <a:gd name="T33" fmla="*/ 87 h 123"/>
                    <a:gd name="T34" fmla="*/ 81 w 113"/>
                    <a:gd name="T35" fmla="*/ 81 h 123"/>
                    <a:gd name="T36" fmla="*/ 29 w 113"/>
                    <a:gd name="T37" fmla="*/ 81 h 123"/>
                    <a:gd name="T38" fmla="*/ 22 w 113"/>
                    <a:gd name="T39" fmla="*/ 87 h 123"/>
                    <a:gd name="T40" fmla="*/ 29 w 113"/>
                    <a:gd name="T41" fmla="*/ 93 h 123"/>
                    <a:gd name="T42" fmla="*/ 113 w 113"/>
                    <a:gd name="T43" fmla="*/ 17 h 123"/>
                    <a:gd name="T44" fmla="*/ 113 w 113"/>
                    <a:gd name="T45" fmla="*/ 106 h 123"/>
                    <a:gd name="T46" fmla="*/ 113 w 113"/>
                    <a:gd name="T47" fmla="*/ 106 h 123"/>
                    <a:gd name="T48" fmla="*/ 96 w 113"/>
                    <a:gd name="T49" fmla="*/ 123 h 123"/>
                    <a:gd name="T50" fmla="*/ 18 w 113"/>
                    <a:gd name="T51" fmla="*/ 123 h 123"/>
                    <a:gd name="T52" fmla="*/ 0 w 113"/>
                    <a:gd name="T53" fmla="*/ 106 h 123"/>
                    <a:gd name="T54" fmla="*/ 0 w 113"/>
                    <a:gd name="T55" fmla="*/ 106 h 123"/>
                    <a:gd name="T56" fmla="*/ 0 w 113"/>
                    <a:gd name="T57" fmla="*/ 17 h 123"/>
                    <a:gd name="T58" fmla="*/ 18 w 113"/>
                    <a:gd name="T59" fmla="*/ 0 h 123"/>
                    <a:gd name="T60" fmla="*/ 96 w 113"/>
                    <a:gd name="T61" fmla="*/ 0 h 123"/>
                    <a:gd name="T62" fmla="*/ 113 w 113"/>
                    <a:gd name="T63" fmla="*/ 17 h 123"/>
                    <a:gd name="T64" fmla="*/ 101 w 113"/>
                    <a:gd name="T65" fmla="*/ 18 h 123"/>
                    <a:gd name="T66" fmla="*/ 95 w 113"/>
                    <a:gd name="T67" fmla="*/ 12 h 123"/>
                    <a:gd name="T68" fmla="*/ 18 w 113"/>
                    <a:gd name="T69" fmla="*/ 12 h 123"/>
                    <a:gd name="T70" fmla="*/ 13 w 113"/>
                    <a:gd name="T71" fmla="*/ 18 h 123"/>
                    <a:gd name="T72" fmla="*/ 13 w 113"/>
                    <a:gd name="T73" fmla="*/ 105 h 123"/>
                    <a:gd name="T74" fmla="*/ 18 w 113"/>
                    <a:gd name="T75" fmla="*/ 111 h 123"/>
                    <a:gd name="T76" fmla="*/ 95 w 113"/>
                    <a:gd name="T77" fmla="*/ 111 h 123"/>
                    <a:gd name="T78" fmla="*/ 101 w 113"/>
                    <a:gd name="T79" fmla="*/ 105 h 123"/>
                    <a:gd name="T80" fmla="*/ 101 w 113"/>
                    <a:gd name="T81" fmla="*/ 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123">
                      <a:moveTo>
                        <a:pt x="22" y="34"/>
                      </a:moveTo>
                      <a:cubicBezTo>
                        <a:pt x="22" y="30"/>
                        <a:pt x="25" y="28"/>
                        <a:pt x="29" y="28"/>
                      </a:cubicBezTo>
                      <a:cubicBezTo>
                        <a:pt x="81" y="28"/>
                        <a:pt x="81" y="28"/>
                        <a:pt x="81" y="28"/>
                      </a:cubicBezTo>
                      <a:cubicBezTo>
                        <a:pt x="85" y="28"/>
                        <a:pt x="87" y="30"/>
                        <a:pt x="87" y="34"/>
                      </a:cubicBezTo>
                      <a:cubicBezTo>
                        <a:pt x="87" y="37"/>
                        <a:pt x="85" y="40"/>
                        <a:pt x="81" y="40"/>
                      </a:cubicBezTo>
                      <a:cubicBezTo>
                        <a:pt x="29" y="40"/>
                        <a:pt x="29" y="40"/>
                        <a:pt x="29" y="40"/>
                      </a:cubicBezTo>
                      <a:cubicBezTo>
                        <a:pt x="25" y="40"/>
                        <a:pt x="22" y="37"/>
                        <a:pt x="22" y="34"/>
                      </a:cubicBezTo>
                      <a:close/>
                      <a:moveTo>
                        <a:pt x="29" y="67"/>
                      </a:moveTo>
                      <a:cubicBezTo>
                        <a:pt x="81" y="67"/>
                        <a:pt x="81" y="67"/>
                        <a:pt x="81" y="67"/>
                      </a:cubicBezTo>
                      <a:cubicBezTo>
                        <a:pt x="85" y="67"/>
                        <a:pt x="87" y="64"/>
                        <a:pt x="87" y="60"/>
                      </a:cubicBezTo>
                      <a:cubicBezTo>
                        <a:pt x="87" y="57"/>
                        <a:pt x="85" y="54"/>
                        <a:pt x="81" y="54"/>
                      </a:cubicBezTo>
                      <a:cubicBezTo>
                        <a:pt x="29" y="54"/>
                        <a:pt x="29" y="54"/>
                        <a:pt x="29" y="54"/>
                      </a:cubicBezTo>
                      <a:cubicBezTo>
                        <a:pt x="25" y="54"/>
                        <a:pt x="22" y="57"/>
                        <a:pt x="22" y="60"/>
                      </a:cubicBezTo>
                      <a:cubicBezTo>
                        <a:pt x="22" y="64"/>
                        <a:pt x="25" y="67"/>
                        <a:pt x="29" y="67"/>
                      </a:cubicBezTo>
                      <a:close/>
                      <a:moveTo>
                        <a:pt x="29" y="93"/>
                      </a:moveTo>
                      <a:cubicBezTo>
                        <a:pt x="81" y="93"/>
                        <a:pt x="81" y="93"/>
                        <a:pt x="81" y="93"/>
                      </a:cubicBezTo>
                      <a:cubicBezTo>
                        <a:pt x="85" y="93"/>
                        <a:pt x="87" y="90"/>
                        <a:pt x="87" y="87"/>
                      </a:cubicBezTo>
                      <a:cubicBezTo>
                        <a:pt x="87" y="84"/>
                        <a:pt x="85" y="81"/>
                        <a:pt x="81" y="81"/>
                      </a:cubicBezTo>
                      <a:cubicBezTo>
                        <a:pt x="29" y="81"/>
                        <a:pt x="29" y="81"/>
                        <a:pt x="29" y="81"/>
                      </a:cubicBezTo>
                      <a:cubicBezTo>
                        <a:pt x="25" y="81"/>
                        <a:pt x="22" y="84"/>
                        <a:pt x="22" y="87"/>
                      </a:cubicBezTo>
                      <a:cubicBezTo>
                        <a:pt x="22" y="90"/>
                        <a:pt x="25" y="93"/>
                        <a:pt x="29" y="93"/>
                      </a:cubicBezTo>
                      <a:close/>
                      <a:moveTo>
                        <a:pt x="113" y="17"/>
                      </a:moveTo>
                      <a:cubicBezTo>
                        <a:pt x="113" y="106"/>
                        <a:pt x="113" y="106"/>
                        <a:pt x="113" y="106"/>
                      </a:cubicBezTo>
                      <a:cubicBezTo>
                        <a:pt x="113" y="106"/>
                        <a:pt x="113" y="106"/>
                        <a:pt x="113" y="106"/>
                      </a:cubicBezTo>
                      <a:cubicBezTo>
                        <a:pt x="113" y="115"/>
                        <a:pt x="105" y="123"/>
                        <a:pt x="96" y="123"/>
                      </a:cubicBezTo>
                      <a:cubicBezTo>
                        <a:pt x="18" y="123"/>
                        <a:pt x="18" y="123"/>
                        <a:pt x="18" y="123"/>
                      </a:cubicBezTo>
                      <a:cubicBezTo>
                        <a:pt x="8" y="123"/>
                        <a:pt x="0" y="115"/>
                        <a:pt x="0" y="106"/>
                      </a:cubicBezTo>
                      <a:cubicBezTo>
                        <a:pt x="0" y="106"/>
                        <a:pt x="0" y="106"/>
                        <a:pt x="0" y="106"/>
                      </a:cubicBezTo>
                      <a:cubicBezTo>
                        <a:pt x="0" y="17"/>
                        <a:pt x="0" y="17"/>
                        <a:pt x="0" y="17"/>
                      </a:cubicBezTo>
                      <a:cubicBezTo>
                        <a:pt x="0" y="8"/>
                        <a:pt x="8" y="0"/>
                        <a:pt x="18" y="0"/>
                      </a:cubicBezTo>
                      <a:cubicBezTo>
                        <a:pt x="96" y="0"/>
                        <a:pt x="96" y="0"/>
                        <a:pt x="96" y="0"/>
                      </a:cubicBezTo>
                      <a:cubicBezTo>
                        <a:pt x="105" y="0"/>
                        <a:pt x="113" y="8"/>
                        <a:pt x="113" y="17"/>
                      </a:cubicBezTo>
                      <a:close/>
                      <a:moveTo>
                        <a:pt x="101" y="18"/>
                      </a:moveTo>
                      <a:cubicBezTo>
                        <a:pt x="101" y="15"/>
                        <a:pt x="98" y="12"/>
                        <a:pt x="95" y="12"/>
                      </a:cubicBezTo>
                      <a:cubicBezTo>
                        <a:pt x="18" y="12"/>
                        <a:pt x="18" y="12"/>
                        <a:pt x="18" y="12"/>
                      </a:cubicBezTo>
                      <a:cubicBezTo>
                        <a:pt x="15" y="12"/>
                        <a:pt x="13" y="15"/>
                        <a:pt x="13" y="18"/>
                      </a:cubicBezTo>
                      <a:cubicBezTo>
                        <a:pt x="13" y="105"/>
                        <a:pt x="13" y="105"/>
                        <a:pt x="13" y="105"/>
                      </a:cubicBezTo>
                      <a:cubicBezTo>
                        <a:pt x="13" y="108"/>
                        <a:pt x="15" y="111"/>
                        <a:pt x="18" y="111"/>
                      </a:cubicBezTo>
                      <a:cubicBezTo>
                        <a:pt x="95" y="111"/>
                        <a:pt x="95" y="111"/>
                        <a:pt x="95" y="111"/>
                      </a:cubicBezTo>
                      <a:cubicBezTo>
                        <a:pt x="98" y="111"/>
                        <a:pt x="101" y="108"/>
                        <a:pt x="101" y="105"/>
                      </a:cubicBezTo>
                      <a:lnTo>
                        <a:pt x="101" y="18"/>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60" name="Group 159"/>
              <p:cNvGrpSpPr/>
              <p:nvPr/>
            </p:nvGrpSpPr>
            <p:grpSpPr>
              <a:xfrm>
                <a:off x="4192275" y="3836924"/>
                <a:ext cx="396077" cy="504695"/>
                <a:chOff x="4209528" y="3822192"/>
                <a:chExt cx="396077" cy="504695"/>
              </a:xfrm>
            </p:grpSpPr>
            <p:sp>
              <p:nvSpPr>
                <p:cNvPr id="161" name="Freeform 5"/>
                <p:cNvSpPr>
                  <a:spLocks noChangeAspect="1" noEditPoints="1"/>
                </p:cNvSpPr>
                <p:nvPr/>
              </p:nvSpPr>
              <p:spPr bwMode="auto">
                <a:xfrm>
                  <a:off x="4209528" y="3822192"/>
                  <a:ext cx="396077" cy="322902"/>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4"/>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62" name="Rectangle 161"/>
                <p:cNvSpPr/>
                <p:nvPr/>
              </p:nvSpPr>
              <p:spPr>
                <a:xfrm>
                  <a:off x="4237221" y="4142221"/>
                  <a:ext cx="340692"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Data</a:t>
                  </a:r>
                </a:p>
              </p:txBody>
            </p:sp>
          </p:grpSp>
        </p:grpSp>
        <p:grpSp>
          <p:nvGrpSpPr>
            <p:cNvPr id="168" name="Group 167"/>
            <p:cNvGrpSpPr/>
            <p:nvPr/>
          </p:nvGrpSpPr>
          <p:grpSpPr>
            <a:xfrm>
              <a:off x="5678444" y="5400446"/>
              <a:ext cx="1025613" cy="333593"/>
              <a:chOff x="5603360" y="3109174"/>
              <a:chExt cx="1025613" cy="333593"/>
            </a:xfrm>
          </p:grpSpPr>
          <p:sp>
            <p:nvSpPr>
              <p:cNvPr id="169" name="Right Arrow 168"/>
              <p:cNvSpPr/>
              <p:nvPr/>
            </p:nvSpPr>
            <p:spPr bwMode="auto">
              <a:xfrm>
                <a:off x="5736456" y="3109174"/>
                <a:ext cx="892517" cy="20116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4</a:t>
                </a:r>
              </a:p>
            </p:txBody>
          </p:sp>
          <p:sp>
            <p:nvSpPr>
              <p:cNvPr id="170" name="Right Arrow 169"/>
              <p:cNvSpPr/>
              <p:nvPr/>
            </p:nvSpPr>
            <p:spPr bwMode="auto">
              <a:xfrm flipH="1">
                <a:off x="5603360" y="3241599"/>
                <a:ext cx="892517" cy="20116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6</a:t>
                </a:r>
              </a:p>
            </p:txBody>
          </p:sp>
        </p:grpSp>
        <p:grpSp>
          <p:nvGrpSpPr>
            <p:cNvPr id="171" name="Group 170"/>
            <p:cNvGrpSpPr/>
            <p:nvPr/>
          </p:nvGrpSpPr>
          <p:grpSpPr>
            <a:xfrm>
              <a:off x="6826378" y="4632946"/>
              <a:ext cx="1463040" cy="1952951"/>
              <a:chOff x="6691830" y="2388668"/>
              <a:chExt cx="1463040" cy="1952951"/>
            </a:xfrm>
          </p:grpSpPr>
          <p:sp>
            <p:nvSpPr>
              <p:cNvPr id="172" name="Rectangle 171"/>
              <p:cNvSpPr/>
              <p:nvPr/>
            </p:nvSpPr>
            <p:spPr>
              <a:xfrm>
                <a:off x="6691830" y="2388668"/>
                <a:ext cx="1463040" cy="41549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Applications (remote)</a:t>
                </a:r>
              </a:p>
            </p:txBody>
          </p:sp>
          <p:sp>
            <p:nvSpPr>
              <p:cNvPr id="173" name="Rectangle 172"/>
              <p:cNvSpPr/>
              <p:nvPr/>
            </p:nvSpPr>
            <p:spPr>
              <a:xfrm>
                <a:off x="6691830" y="3100736"/>
                <a:ext cx="1463040" cy="4444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54864" rIns="91440" bIns="54864" numCol="1" spcCol="0" rtlCol="0" fromWordArt="0" anchor="t" anchorCtr="0" forceAA="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dirty="0">
                    <a:ln>
                      <a:noFill/>
                    </a:ln>
                    <a:gradFill>
                      <a:gsLst>
                        <a:gs pos="85950">
                          <a:schemeClr val="bg1"/>
                        </a:gs>
                        <a:gs pos="67083">
                          <a:schemeClr val="bg1"/>
                        </a:gs>
                      </a:gsLst>
                      <a:lin ang="5400000" scaled="0"/>
                    </a:gradFill>
                    <a:effectLst/>
                    <a:uLnTx/>
                    <a:uFillTx/>
                  </a:rPr>
                  <a:t>Server cluster (SR)</a:t>
                </a:r>
              </a:p>
            </p:txBody>
          </p:sp>
          <p:grpSp>
            <p:nvGrpSpPr>
              <p:cNvPr id="174" name="Group 173"/>
              <p:cNvGrpSpPr/>
              <p:nvPr/>
            </p:nvGrpSpPr>
            <p:grpSpPr>
              <a:xfrm>
                <a:off x="6778225" y="3345687"/>
                <a:ext cx="1290250" cy="117324"/>
                <a:chOff x="4189003" y="3363264"/>
                <a:chExt cx="1290250" cy="117324"/>
              </a:xfrm>
            </p:grpSpPr>
            <p:sp>
              <p:nvSpPr>
                <p:cNvPr id="183" name="Freeform 12"/>
                <p:cNvSpPr>
                  <a:spLocks noEditPoints="1"/>
                </p:cNvSpPr>
                <p:nvPr/>
              </p:nvSpPr>
              <p:spPr bwMode="auto">
                <a:xfrm>
                  <a:off x="418900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84" name="Freeform 12"/>
                <p:cNvSpPr>
                  <a:spLocks noEditPoints="1"/>
                </p:cNvSpPr>
                <p:nvPr/>
              </p:nvSpPr>
              <p:spPr bwMode="auto">
                <a:xfrm>
                  <a:off x="4634833"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185" name="Freeform 12"/>
                <p:cNvSpPr>
                  <a:spLocks noEditPoints="1"/>
                </p:cNvSpPr>
                <p:nvPr/>
              </p:nvSpPr>
              <p:spPr bwMode="auto">
                <a:xfrm>
                  <a:off x="5080662" y="3363264"/>
                  <a:ext cx="398591" cy="117324"/>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grpSp>
          <p:sp>
            <p:nvSpPr>
              <p:cNvPr id="175" name="Down Arrow 174"/>
              <p:cNvSpPr/>
              <p:nvPr/>
            </p:nvSpPr>
            <p:spPr bwMode="auto">
              <a:xfrm>
                <a:off x="6850580"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t</a:t>
                </a:r>
                <a:r>
                  <a:rPr kumimoji="0" lang="en-US" sz="900" b="1" i="0" u="none" strike="noStrike" kern="0" cap="none" spc="0" normalizeH="0" baseline="3000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1</a:t>
                </a:r>
              </a:p>
            </p:txBody>
          </p:sp>
          <p:sp>
            <p:nvSpPr>
              <p:cNvPr id="176" name="Down Arrow 175"/>
              <p:cNvSpPr/>
              <p:nvPr/>
            </p:nvSpPr>
            <p:spPr bwMode="auto">
              <a:xfrm>
                <a:off x="7728365" y="3592226"/>
                <a:ext cx="273225" cy="197665"/>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73152" rIns="91440" bIns="7315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28713">
                          <a:schemeClr val="tx1"/>
                        </a:gs>
                        <a:gs pos="52000">
                          <a:schemeClr val="tx1"/>
                        </a:gs>
                      </a:gsLst>
                      <a:lin ang="5400000" scaled="0"/>
                    </a:gradFill>
                    <a:effectLst/>
                    <a:uLnTx/>
                    <a:uFillTx/>
                    <a:latin typeface="Segoe UI Semibold" panose="020B0702040204020203" pitchFamily="34" charset="0"/>
                    <a:cs typeface="Segoe UI Semibold" panose="020B0702040204020203" pitchFamily="34" charset="0"/>
                  </a:rPr>
                  <a:t>5</a:t>
                </a:r>
              </a:p>
            </p:txBody>
          </p:sp>
          <p:grpSp>
            <p:nvGrpSpPr>
              <p:cNvPr id="177" name="Group 176"/>
              <p:cNvGrpSpPr/>
              <p:nvPr/>
            </p:nvGrpSpPr>
            <p:grpSpPr>
              <a:xfrm>
                <a:off x="7716811" y="3836924"/>
                <a:ext cx="297293" cy="504695"/>
                <a:chOff x="5142384" y="3822192"/>
                <a:chExt cx="297293" cy="504695"/>
              </a:xfrm>
            </p:grpSpPr>
            <p:sp>
              <p:nvSpPr>
                <p:cNvPr id="181" name="Rectangle 180"/>
                <p:cNvSpPr/>
                <p:nvPr/>
              </p:nvSpPr>
              <p:spPr>
                <a:xfrm>
                  <a:off x="5163330" y="4142221"/>
                  <a:ext cx="255401"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Log</a:t>
                  </a:r>
                </a:p>
              </p:txBody>
            </p:sp>
            <p:sp>
              <p:nvSpPr>
                <p:cNvPr id="182" name="Freeform 101"/>
                <p:cNvSpPr>
                  <a:spLocks noChangeAspect="1" noEditPoints="1"/>
                </p:cNvSpPr>
                <p:nvPr/>
              </p:nvSpPr>
              <p:spPr bwMode="auto">
                <a:xfrm>
                  <a:off x="5142384" y="3822192"/>
                  <a:ext cx="297293" cy="322902"/>
                </a:xfrm>
                <a:custGeom>
                  <a:avLst/>
                  <a:gdLst>
                    <a:gd name="T0" fmla="*/ 22 w 113"/>
                    <a:gd name="T1" fmla="*/ 34 h 123"/>
                    <a:gd name="T2" fmla="*/ 29 w 113"/>
                    <a:gd name="T3" fmla="*/ 28 h 123"/>
                    <a:gd name="T4" fmla="*/ 81 w 113"/>
                    <a:gd name="T5" fmla="*/ 28 h 123"/>
                    <a:gd name="T6" fmla="*/ 87 w 113"/>
                    <a:gd name="T7" fmla="*/ 34 h 123"/>
                    <a:gd name="T8" fmla="*/ 81 w 113"/>
                    <a:gd name="T9" fmla="*/ 40 h 123"/>
                    <a:gd name="T10" fmla="*/ 29 w 113"/>
                    <a:gd name="T11" fmla="*/ 40 h 123"/>
                    <a:gd name="T12" fmla="*/ 22 w 113"/>
                    <a:gd name="T13" fmla="*/ 34 h 123"/>
                    <a:gd name="T14" fmla="*/ 29 w 113"/>
                    <a:gd name="T15" fmla="*/ 67 h 123"/>
                    <a:gd name="T16" fmla="*/ 81 w 113"/>
                    <a:gd name="T17" fmla="*/ 67 h 123"/>
                    <a:gd name="T18" fmla="*/ 87 w 113"/>
                    <a:gd name="T19" fmla="*/ 60 h 123"/>
                    <a:gd name="T20" fmla="*/ 81 w 113"/>
                    <a:gd name="T21" fmla="*/ 54 h 123"/>
                    <a:gd name="T22" fmla="*/ 29 w 113"/>
                    <a:gd name="T23" fmla="*/ 54 h 123"/>
                    <a:gd name="T24" fmla="*/ 22 w 113"/>
                    <a:gd name="T25" fmla="*/ 60 h 123"/>
                    <a:gd name="T26" fmla="*/ 29 w 113"/>
                    <a:gd name="T27" fmla="*/ 67 h 123"/>
                    <a:gd name="T28" fmla="*/ 29 w 113"/>
                    <a:gd name="T29" fmla="*/ 93 h 123"/>
                    <a:gd name="T30" fmla="*/ 81 w 113"/>
                    <a:gd name="T31" fmla="*/ 93 h 123"/>
                    <a:gd name="T32" fmla="*/ 87 w 113"/>
                    <a:gd name="T33" fmla="*/ 87 h 123"/>
                    <a:gd name="T34" fmla="*/ 81 w 113"/>
                    <a:gd name="T35" fmla="*/ 81 h 123"/>
                    <a:gd name="T36" fmla="*/ 29 w 113"/>
                    <a:gd name="T37" fmla="*/ 81 h 123"/>
                    <a:gd name="T38" fmla="*/ 22 w 113"/>
                    <a:gd name="T39" fmla="*/ 87 h 123"/>
                    <a:gd name="T40" fmla="*/ 29 w 113"/>
                    <a:gd name="T41" fmla="*/ 93 h 123"/>
                    <a:gd name="T42" fmla="*/ 113 w 113"/>
                    <a:gd name="T43" fmla="*/ 17 h 123"/>
                    <a:gd name="T44" fmla="*/ 113 w 113"/>
                    <a:gd name="T45" fmla="*/ 106 h 123"/>
                    <a:gd name="T46" fmla="*/ 113 w 113"/>
                    <a:gd name="T47" fmla="*/ 106 h 123"/>
                    <a:gd name="T48" fmla="*/ 96 w 113"/>
                    <a:gd name="T49" fmla="*/ 123 h 123"/>
                    <a:gd name="T50" fmla="*/ 18 w 113"/>
                    <a:gd name="T51" fmla="*/ 123 h 123"/>
                    <a:gd name="T52" fmla="*/ 0 w 113"/>
                    <a:gd name="T53" fmla="*/ 106 h 123"/>
                    <a:gd name="T54" fmla="*/ 0 w 113"/>
                    <a:gd name="T55" fmla="*/ 106 h 123"/>
                    <a:gd name="T56" fmla="*/ 0 w 113"/>
                    <a:gd name="T57" fmla="*/ 17 h 123"/>
                    <a:gd name="T58" fmla="*/ 18 w 113"/>
                    <a:gd name="T59" fmla="*/ 0 h 123"/>
                    <a:gd name="T60" fmla="*/ 96 w 113"/>
                    <a:gd name="T61" fmla="*/ 0 h 123"/>
                    <a:gd name="T62" fmla="*/ 113 w 113"/>
                    <a:gd name="T63" fmla="*/ 17 h 123"/>
                    <a:gd name="T64" fmla="*/ 101 w 113"/>
                    <a:gd name="T65" fmla="*/ 18 h 123"/>
                    <a:gd name="T66" fmla="*/ 95 w 113"/>
                    <a:gd name="T67" fmla="*/ 12 h 123"/>
                    <a:gd name="T68" fmla="*/ 18 w 113"/>
                    <a:gd name="T69" fmla="*/ 12 h 123"/>
                    <a:gd name="T70" fmla="*/ 13 w 113"/>
                    <a:gd name="T71" fmla="*/ 18 h 123"/>
                    <a:gd name="T72" fmla="*/ 13 w 113"/>
                    <a:gd name="T73" fmla="*/ 105 h 123"/>
                    <a:gd name="T74" fmla="*/ 18 w 113"/>
                    <a:gd name="T75" fmla="*/ 111 h 123"/>
                    <a:gd name="T76" fmla="*/ 95 w 113"/>
                    <a:gd name="T77" fmla="*/ 111 h 123"/>
                    <a:gd name="T78" fmla="*/ 101 w 113"/>
                    <a:gd name="T79" fmla="*/ 105 h 123"/>
                    <a:gd name="T80" fmla="*/ 101 w 113"/>
                    <a:gd name="T81" fmla="*/ 1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123">
                      <a:moveTo>
                        <a:pt x="22" y="34"/>
                      </a:moveTo>
                      <a:cubicBezTo>
                        <a:pt x="22" y="30"/>
                        <a:pt x="25" y="28"/>
                        <a:pt x="29" y="28"/>
                      </a:cubicBezTo>
                      <a:cubicBezTo>
                        <a:pt x="81" y="28"/>
                        <a:pt x="81" y="28"/>
                        <a:pt x="81" y="28"/>
                      </a:cubicBezTo>
                      <a:cubicBezTo>
                        <a:pt x="85" y="28"/>
                        <a:pt x="87" y="30"/>
                        <a:pt x="87" y="34"/>
                      </a:cubicBezTo>
                      <a:cubicBezTo>
                        <a:pt x="87" y="37"/>
                        <a:pt x="85" y="40"/>
                        <a:pt x="81" y="40"/>
                      </a:cubicBezTo>
                      <a:cubicBezTo>
                        <a:pt x="29" y="40"/>
                        <a:pt x="29" y="40"/>
                        <a:pt x="29" y="40"/>
                      </a:cubicBezTo>
                      <a:cubicBezTo>
                        <a:pt x="25" y="40"/>
                        <a:pt x="22" y="37"/>
                        <a:pt x="22" y="34"/>
                      </a:cubicBezTo>
                      <a:close/>
                      <a:moveTo>
                        <a:pt x="29" y="67"/>
                      </a:moveTo>
                      <a:cubicBezTo>
                        <a:pt x="81" y="67"/>
                        <a:pt x="81" y="67"/>
                        <a:pt x="81" y="67"/>
                      </a:cubicBezTo>
                      <a:cubicBezTo>
                        <a:pt x="85" y="67"/>
                        <a:pt x="87" y="64"/>
                        <a:pt x="87" y="60"/>
                      </a:cubicBezTo>
                      <a:cubicBezTo>
                        <a:pt x="87" y="57"/>
                        <a:pt x="85" y="54"/>
                        <a:pt x="81" y="54"/>
                      </a:cubicBezTo>
                      <a:cubicBezTo>
                        <a:pt x="29" y="54"/>
                        <a:pt x="29" y="54"/>
                        <a:pt x="29" y="54"/>
                      </a:cubicBezTo>
                      <a:cubicBezTo>
                        <a:pt x="25" y="54"/>
                        <a:pt x="22" y="57"/>
                        <a:pt x="22" y="60"/>
                      </a:cubicBezTo>
                      <a:cubicBezTo>
                        <a:pt x="22" y="64"/>
                        <a:pt x="25" y="67"/>
                        <a:pt x="29" y="67"/>
                      </a:cubicBezTo>
                      <a:close/>
                      <a:moveTo>
                        <a:pt x="29" y="93"/>
                      </a:moveTo>
                      <a:cubicBezTo>
                        <a:pt x="81" y="93"/>
                        <a:pt x="81" y="93"/>
                        <a:pt x="81" y="93"/>
                      </a:cubicBezTo>
                      <a:cubicBezTo>
                        <a:pt x="85" y="93"/>
                        <a:pt x="87" y="90"/>
                        <a:pt x="87" y="87"/>
                      </a:cubicBezTo>
                      <a:cubicBezTo>
                        <a:pt x="87" y="84"/>
                        <a:pt x="85" y="81"/>
                        <a:pt x="81" y="81"/>
                      </a:cubicBezTo>
                      <a:cubicBezTo>
                        <a:pt x="29" y="81"/>
                        <a:pt x="29" y="81"/>
                        <a:pt x="29" y="81"/>
                      </a:cubicBezTo>
                      <a:cubicBezTo>
                        <a:pt x="25" y="81"/>
                        <a:pt x="22" y="84"/>
                        <a:pt x="22" y="87"/>
                      </a:cubicBezTo>
                      <a:cubicBezTo>
                        <a:pt x="22" y="90"/>
                        <a:pt x="25" y="93"/>
                        <a:pt x="29" y="93"/>
                      </a:cubicBezTo>
                      <a:close/>
                      <a:moveTo>
                        <a:pt x="113" y="17"/>
                      </a:moveTo>
                      <a:cubicBezTo>
                        <a:pt x="113" y="106"/>
                        <a:pt x="113" y="106"/>
                        <a:pt x="113" y="106"/>
                      </a:cubicBezTo>
                      <a:cubicBezTo>
                        <a:pt x="113" y="106"/>
                        <a:pt x="113" y="106"/>
                        <a:pt x="113" y="106"/>
                      </a:cubicBezTo>
                      <a:cubicBezTo>
                        <a:pt x="113" y="115"/>
                        <a:pt x="105" y="123"/>
                        <a:pt x="96" y="123"/>
                      </a:cubicBezTo>
                      <a:cubicBezTo>
                        <a:pt x="18" y="123"/>
                        <a:pt x="18" y="123"/>
                        <a:pt x="18" y="123"/>
                      </a:cubicBezTo>
                      <a:cubicBezTo>
                        <a:pt x="8" y="123"/>
                        <a:pt x="0" y="115"/>
                        <a:pt x="0" y="106"/>
                      </a:cubicBezTo>
                      <a:cubicBezTo>
                        <a:pt x="0" y="106"/>
                        <a:pt x="0" y="106"/>
                        <a:pt x="0" y="106"/>
                      </a:cubicBezTo>
                      <a:cubicBezTo>
                        <a:pt x="0" y="17"/>
                        <a:pt x="0" y="17"/>
                        <a:pt x="0" y="17"/>
                      </a:cubicBezTo>
                      <a:cubicBezTo>
                        <a:pt x="0" y="8"/>
                        <a:pt x="8" y="0"/>
                        <a:pt x="18" y="0"/>
                      </a:cubicBezTo>
                      <a:cubicBezTo>
                        <a:pt x="96" y="0"/>
                        <a:pt x="96" y="0"/>
                        <a:pt x="96" y="0"/>
                      </a:cubicBezTo>
                      <a:cubicBezTo>
                        <a:pt x="105" y="0"/>
                        <a:pt x="113" y="8"/>
                        <a:pt x="113" y="17"/>
                      </a:cubicBezTo>
                      <a:close/>
                      <a:moveTo>
                        <a:pt x="101" y="18"/>
                      </a:moveTo>
                      <a:cubicBezTo>
                        <a:pt x="101" y="15"/>
                        <a:pt x="98" y="12"/>
                        <a:pt x="95" y="12"/>
                      </a:cubicBezTo>
                      <a:cubicBezTo>
                        <a:pt x="18" y="12"/>
                        <a:pt x="18" y="12"/>
                        <a:pt x="18" y="12"/>
                      </a:cubicBezTo>
                      <a:cubicBezTo>
                        <a:pt x="15" y="12"/>
                        <a:pt x="13" y="15"/>
                        <a:pt x="13" y="18"/>
                      </a:cubicBezTo>
                      <a:cubicBezTo>
                        <a:pt x="13" y="105"/>
                        <a:pt x="13" y="105"/>
                        <a:pt x="13" y="105"/>
                      </a:cubicBezTo>
                      <a:cubicBezTo>
                        <a:pt x="13" y="108"/>
                        <a:pt x="15" y="111"/>
                        <a:pt x="18" y="111"/>
                      </a:cubicBezTo>
                      <a:cubicBezTo>
                        <a:pt x="95" y="111"/>
                        <a:pt x="95" y="111"/>
                        <a:pt x="95" y="111"/>
                      </a:cubicBezTo>
                      <a:cubicBezTo>
                        <a:pt x="98" y="111"/>
                        <a:pt x="101" y="108"/>
                        <a:pt x="101" y="105"/>
                      </a:cubicBezTo>
                      <a:lnTo>
                        <a:pt x="101" y="18"/>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8" name="Group 177"/>
              <p:cNvGrpSpPr/>
              <p:nvPr/>
            </p:nvGrpSpPr>
            <p:grpSpPr>
              <a:xfrm>
                <a:off x="6791023" y="3836924"/>
                <a:ext cx="396077" cy="504695"/>
                <a:chOff x="4209528" y="3822192"/>
                <a:chExt cx="396077" cy="504695"/>
              </a:xfrm>
            </p:grpSpPr>
            <p:sp>
              <p:nvSpPr>
                <p:cNvPr id="179" name="Freeform 5"/>
                <p:cNvSpPr>
                  <a:spLocks noChangeAspect="1" noEditPoints="1"/>
                </p:cNvSpPr>
                <p:nvPr/>
              </p:nvSpPr>
              <p:spPr bwMode="auto">
                <a:xfrm>
                  <a:off x="4209528" y="3822192"/>
                  <a:ext cx="396077" cy="322902"/>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4"/>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80" name="Rectangle 179"/>
                <p:cNvSpPr/>
                <p:nvPr/>
              </p:nvSpPr>
              <p:spPr>
                <a:xfrm>
                  <a:off x="4237221" y="4142221"/>
                  <a:ext cx="340692" cy="184666"/>
                </a:xfrm>
                <a:prstGeom prst="rect">
                  <a:avLst/>
                </a:prstGeom>
                <a:noFill/>
                <a:ln w="19050" cap="flat" cmpd="sng" algn="ctr">
                  <a:noFill/>
                  <a:prstDash val="solid"/>
                  <a:miter lim="800000"/>
                </a:ln>
                <a:effectLst/>
              </p:spPr>
              <p:txBody>
                <a:bodyPr wrap="square" lIns="0" tIns="4572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90099">
                            <a:schemeClr val="accent4"/>
                          </a:gs>
                          <a:gs pos="81818">
                            <a:schemeClr val="accent4"/>
                          </a:gs>
                        </a:gsLst>
                        <a:lin ang="5400000" scaled="0"/>
                      </a:gradFill>
                      <a:effectLst/>
                      <a:uLnTx/>
                      <a:uFillTx/>
                    </a:rPr>
                    <a:t>Data</a:t>
                  </a:r>
                </a:p>
              </p:txBody>
            </p:sp>
          </p:grpSp>
        </p:grpSp>
      </p:grpSp>
    </p:spTree>
    <p:extLst>
      <p:ext uri="{BB962C8B-B14F-4D97-AF65-F5344CB8AC3E}">
        <p14:creationId xmlns:p14="http://schemas.microsoft.com/office/powerpoint/2010/main" val="855863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500" fill="hold"/>
                                        <p:tgtEl>
                                          <p:spTgt spid="187"/>
                                        </p:tgtEl>
                                        <p:attrNameLst>
                                          <p:attrName>ppt_x</p:attrName>
                                        </p:attrNameLst>
                                      </p:cBhvr>
                                      <p:tavLst>
                                        <p:tav tm="0">
                                          <p:val>
                                            <p:strVal val="#ppt_x"/>
                                          </p:val>
                                        </p:tav>
                                        <p:tav tm="100000">
                                          <p:val>
                                            <p:strVal val="#ppt_x"/>
                                          </p:val>
                                        </p:tav>
                                      </p:tavLst>
                                    </p:anim>
                                    <p:anim calcmode="lin" valueType="num">
                                      <p:cBhvr additive="base">
                                        <p:cTn id="12" dur="500" fill="hold"/>
                                        <p:tgtEl>
                                          <p:spTgt spid="187"/>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10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400" fill="hold"/>
                                        <p:tgtEl>
                                          <p:spTgt spid="188"/>
                                        </p:tgtEl>
                                        <p:attrNameLst>
                                          <p:attrName>ppt_x</p:attrName>
                                        </p:attrNameLst>
                                      </p:cBhvr>
                                      <p:tavLst>
                                        <p:tav tm="0">
                                          <p:val>
                                            <p:strVal val="#ppt_x"/>
                                          </p:val>
                                        </p:tav>
                                        <p:tav tm="100000">
                                          <p:val>
                                            <p:strVal val="#ppt_x"/>
                                          </p:val>
                                        </p:tav>
                                      </p:tavLst>
                                    </p:anim>
                                    <p:anim calcmode="lin" valueType="num">
                                      <p:cBhvr additive="base">
                                        <p:cTn id="16" dur="400" fill="hold"/>
                                        <p:tgtEl>
                                          <p:spTgt spid="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Recommendations for synchronous</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89056" y="2517421"/>
            <a:ext cx="2058708" cy="4465814"/>
          </a:xfrm>
          <a:prstGeom prst="rect">
            <a:avLst/>
          </a:prstGeom>
        </p:spPr>
      </p:pic>
      <p:sp>
        <p:nvSpPr>
          <p:cNvPr id="6" name="Text Placeholder 2"/>
          <p:cNvSpPr txBox="1">
            <a:spLocks/>
          </p:cNvSpPr>
          <p:nvPr/>
        </p:nvSpPr>
        <p:spPr>
          <a:xfrm>
            <a:off x="274639" y="2125663"/>
            <a:ext cx="4572000" cy="2906950"/>
          </a:xfrm>
          <a:prstGeom prst="rect">
            <a:avLst/>
          </a:prstGeom>
        </p:spPr>
        <p:txBody>
          <a:bodyPr vert="horz" wrap="square" lIns="146304" tIns="91440" rIns="146304" bIns="91440" rtlCol="0">
            <a:spAutoFit/>
          </a:bodyPr>
          <a:lstStyle>
            <a:lvl1pPr marL="342900" indent="-342900" algn="l" defTabSz="931863" rtl="0" eaLnBrk="1" fontAlgn="base" hangingPunct="1">
              <a:lnSpc>
                <a:spcPct val="90000"/>
              </a:lnSpc>
              <a:spcBef>
                <a:spcPct val="20000"/>
              </a:spcBef>
              <a:spcAft>
                <a:spcPct val="0"/>
              </a:spcAft>
              <a:buSzPct val="90000"/>
              <a:buFont typeface="Arial" pitchFamily="34" charset="0"/>
              <a:buChar char="•"/>
              <a:defRPr sz="4000" kern="1200">
                <a:gradFill>
                  <a:gsLst>
                    <a:gs pos="1250">
                      <a:schemeClr val="tx1"/>
                    </a:gs>
                    <a:gs pos="100000">
                      <a:schemeClr val="tx1"/>
                    </a:gs>
                  </a:gsLst>
                  <a:lin ang="5400000" scaled="0"/>
                </a:gradFill>
                <a:latin typeface="+mj-lt"/>
                <a:ea typeface="MS PGothic" pitchFamily="34" charset="-128"/>
                <a:cs typeface="+mn-cs"/>
              </a:defRPr>
            </a:lvl1pPr>
            <a:lvl2pPr marL="584200" indent="-241300" algn="l" defTabSz="931863" rtl="0" eaLnBrk="1" fontAlgn="base" hangingPunct="1">
              <a:lnSpc>
                <a:spcPct val="90000"/>
              </a:lnSpc>
              <a:spcBef>
                <a:spcPct val="20000"/>
              </a:spcBef>
              <a:spcAft>
                <a:spcPct val="0"/>
              </a:spcAft>
              <a:buSzPct val="90000"/>
              <a:buFont typeface="Arial" pitchFamily="34" charset="0"/>
              <a:buChar char="•"/>
              <a:defRPr sz="2400" kern="1200">
                <a:gradFill>
                  <a:gsLst>
                    <a:gs pos="1250">
                      <a:schemeClr val="tx1"/>
                    </a:gs>
                    <a:gs pos="100000">
                      <a:schemeClr val="tx1"/>
                    </a:gs>
                  </a:gsLst>
                  <a:lin ang="5400000" scaled="0"/>
                </a:gradFill>
                <a:latin typeface="+mn-lt"/>
                <a:ea typeface="MS PGothic" pitchFamily="34" charset="-128"/>
                <a:cs typeface="+mn-cs"/>
              </a:defRPr>
            </a:lvl2pPr>
            <a:lvl3pPr marL="800100" indent="-228600" algn="l" defTabSz="931863" rtl="0" eaLnBrk="1" fontAlgn="base" hangingPunct="1">
              <a:lnSpc>
                <a:spcPct val="90000"/>
              </a:lnSpc>
              <a:spcBef>
                <a:spcPct val="20000"/>
              </a:spcBef>
              <a:spcAft>
                <a:spcPct val="0"/>
              </a:spcAft>
              <a:buSzPct val="90000"/>
              <a:buFont typeface="Arial" pitchFamily="34" charset="0"/>
              <a:buChar char="•"/>
              <a:defRPr sz="2000" kern="1200">
                <a:gradFill>
                  <a:gsLst>
                    <a:gs pos="1250">
                      <a:schemeClr val="tx1"/>
                    </a:gs>
                    <a:gs pos="100000">
                      <a:schemeClr val="tx1"/>
                    </a:gs>
                  </a:gsLst>
                  <a:lin ang="5400000" scaled="0"/>
                </a:gradFill>
                <a:latin typeface="+mn-lt"/>
                <a:ea typeface="MS PGothic" pitchFamily="34" charset="-128"/>
                <a:cs typeface="+mn-cs"/>
              </a:defRPr>
            </a:lvl3pPr>
            <a:lvl4pPr marL="10287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4pPr>
            <a:lvl5pPr marL="12573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ct val="20000"/>
              </a:spcBef>
              <a:spcAft>
                <a:spcPct val="0"/>
              </a:spcAft>
              <a:buClrTx/>
              <a:buSzPct val="90000"/>
              <a:buFont typeface="Arial" pitchFamily="34" charset="0"/>
              <a:buNone/>
              <a:tabLst/>
              <a:defRPr/>
            </a:pPr>
            <a:r>
              <a:rPr kumimoji="0" lang="en-US" sz="3200" b="0" i="0" u="none" strike="noStrike" kern="1200" cap="none" spc="0" normalizeH="0" baseline="0" noProof="0" dirty="0">
                <a:ln>
                  <a:noFill/>
                </a:ln>
                <a:gradFill>
                  <a:gsLst>
                    <a:gs pos="32673">
                      <a:schemeClr val="accent2"/>
                    </a:gs>
                    <a:gs pos="55000">
                      <a:schemeClr val="accent2"/>
                    </a:gs>
                  </a:gsLst>
                  <a:lin ang="5400000" scaled="0"/>
                </a:gradFill>
                <a:effectLst/>
                <a:uLnTx/>
                <a:uFillTx/>
                <a:latin typeface="+mj-lt"/>
                <a:ea typeface="MS PGothic" pitchFamily="34" charset="-128"/>
                <a:cs typeface="+mn-cs"/>
              </a:rPr>
              <a:t>Network latency</a:t>
            </a:r>
          </a:p>
          <a:p>
            <a:pPr marL="0" marR="0" lvl="1" indent="0" algn="l" defTabSz="931863" rtl="0" eaLnBrk="1" fontAlgn="base" latinLnBrk="0" hangingPunct="1">
              <a:lnSpc>
                <a:spcPct val="90000"/>
              </a:lnSpc>
              <a:spcBef>
                <a:spcPts val="9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≤5 </a:t>
            </a:r>
            <a:r>
              <a:rPr kumimoji="0" lang="en-US" sz="1800" b="0" i="0" u="none" strike="noStrike" kern="1200" cap="none" spc="0" normalizeH="0" baseline="0" noProof="0" dirty="0" err="1">
                <a:ln>
                  <a:noFill/>
                </a:ln>
                <a:gradFill>
                  <a:gsLst>
                    <a:gs pos="1250">
                      <a:schemeClr val="tx1"/>
                    </a:gs>
                    <a:gs pos="100000">
                      <a:schemeClr val="tx1"/>
                    </a:gs>
                  </a:gsLst>
                  <a:lin ang="5400000" scaled="0"/>
                </a:gradFill>
                <a:effectLst/>
                <a:uLnTx/>
                <a:uFillTx/>
                <a:latin typeface="+mn-lt"/>
                <a:ea typeface="MS PGothic" pitchFamily="34" charset="-128"/>
                <a:cs typeface="+mn-cs"/>
              </a:rPr>
              <a:t>ms</a:t>
            </a: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 round trip average</a:t>
            </a:r>
          </a:p>
          <a:p>
            <a:pPr marL="171450" marR="0" lvl="2" indent="-171450" algn="l" defTabSz="931863" rtl="0" eaLnBrk="1" fontAlgn="base" latinLnBrk="0" hangingPunct="1">
              <a:lnSpc>
                <a:spcPct val="90000"/>
              </a:lnSpc>
              <a:spcBef>
                <a:spcPts val="500"/>
              </a:spcBef>
              <a:spcAft>
                <a:spcPct val="0"/>
              </a:spcAft>
              <a:buClrTx/>
              <a:buSzPct val="90000"/>
              <a:buFont typeface="Arial" pitchFamily="34" charset="0"/>
              <a:buChar char="•"/>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Assuming the light speed vacuum ideal, </a:t>
            </a:r>
            <a:b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5 </a:t>
            </a:r>
            <a:r>
              <a:rPr kumimoji="0" lang="en-US" sz="1600" b="0" i="0" u="none" strike="noStrike" kern="1200" cap="none" spc="0" normalizeH="0" baseline="0" noProof="0" dirty="0" err="1">
                <a:ln>
                  <a:noFill/>
                </a:ln>
                <a:gradFill>
                  <a:gsLst>
                    <a:gs pos="1250">
                      <a:schemeClr val="tx1"/>
                    </a:gs>
                    <a:gs pos="100000">
                      <a:schemeClr val="tx1"/>
                    </a:gs>
                  </a:gsLst>
                  <a:lin ang="5400000" scaled="0"/>
                </a:gradFill>
                <a:effectLst/>
                <a:uLnTx/>
                <a:uFillTx/>
                <a:latin typeface="+mn-lt"/>
                <a:ea typeface="MS PGothic" pitchFamily="34" charset="-128"/>
                <a:cs typeface="+mn-cs"/>
              </a:rPr>
              <a:t>ms</a:t>
            </a: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 is ~1,500 km round trip </a:t>
            </a:r>
          </a:p>
          <a:p>
            <a:pPr marL="171450" marR="0" lvl="2" indent="-171450" algn="l" defTabSz="931863" rtl="0" eaLnBrk="1" fontAlgn="base" latinLnBrk="0" hangingPunct="1">
              <a:lnSpc>
                <a:spcPct val="90000"/>
              </a:lnSpc>
              <a:spcBef>
                <a:spcPts val="500"/>
              </a:spcBef>
              <a:spcAft>
                <a:spcPct val="0"/>
              </a:spcAft>
              <a:buClrTx/>
              <a:buSzPct val="90000"/>
              <a:buFont typeface="Arial" pitchFamily="34" charset="0"/>
              <a:buChar char="•"/>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Reality: Optical fiber reduces by ~35%, </a:t>
            </a:r>
            <a:b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you cross switches, routers, firewalls, etc. </a:t>
            </a:r>
          </a:p>
          <a:p>
            <a:pPr marL="171450" marR="0" lvl="2" indent="-171450" algn="l" defTabSz="931863" rtl="0" eaLnBrk="1" fontAlgn="base" latinLnBrk="0" hangingPunct="1">
              <a:lnSpc>
                <a:spcPct val="90000"/>
              </a:lnSpc>
              <a:spcBef>
                <a:spcPts val="500"/>
              </a:spcBef>
              <a:spcAft>
                <a:spcPct val="0"/>
              </a:spcAft>
              <a:buClrTx/>
              <a:buSzPct val="90000"/>
              <a:buFont typeface="Arial" pitchFamily="34" charset="0"/>
              <a:buChar char="•"/>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Financial limits, availability</a:t>
            </a:r>
          </a:p>
          <a:p>
            <a:pPr marL="0" marR="0" lvl="1" indent="0" algn="l" defTabSz="931863" rtl="0" eaLnBrk="1" fontAlgn="base" latinLnBrk="0" hangingPunct="1">
              <a:lnSpc>
                <a:spcPct val="90000"/>
              </a:lnSpc>
              <a:spcBef>
                <a:spcPts val="9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End result: Most customers end up </a:t>
            </a:r>
            <a:b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30–50 km</a:t>
            </a:r>
          </a:p>
        </p:txBody>
      </p:sp>
      <p:sp>
        <p:nvSpPr>
          <p:cNvPr id="7" name="Text Placeholder 2"/>
          <p:cNvSpPr txBox="1">
            <a:spLocks/>
          </p:cNvSpPr>
          <p:nvPr/>
        </p:nvSpPr>
        <p:spPr>
          <a:xfrm>
            <a:off x="274638" y="5247966"/>
            <a:ext cx="10252075" cy="1280351"/>
          </a:xfrm>
          <a:prstGeom prst="rect">
            <a:avLst/>
          </a:prstGeom>
        </p:spPr>
        <p:txBody>
          <a:bodyPr vert="horz" wrap="square" lIns="146304" tIns="91440" rIns="146304" bIns="91440" rtlCol="0">
            <a:spAutoFit/>
          </a:bodyPr>
          <a:lstStyle>
            <a:lvl1pPr marL="342900" indent="-342900" algn="l" defTabSz="931863" rtl="0" eaLnBrk="1" fontAlgn="base" hangingPunct="1">
              <a:lnSpc>
                <a:spcPct val="90000"/>
              </a:lnSpc>
              <a:spcBef>
                <a:spcPct val="20000"/>
              </a:spcBef>
              <a:spcAft>
                <a:spcPct val="0"/>
              </a:spcAft>
              <a:buSzPct val="90000"/>
              <a:buFont typeface="Arial" pitchFamily="34" charset="0"/>
              <a:buChar char="•"/>
              <a:defRPr sz="4000" kern="1200">
                <a:gradFill>
                  <a:gsLst>
                    <a:gs pos="1250">
                      <a:schemeClr val="tx1"/>
                    </a:gs>
                    <a:gs pos="100000">
                      <a:schemeClr val="tx1"/>
                    </a:gs>
                  </a:gsLst>
                  <a:lin ang="5400000" scaled="0"/>
                </a:gradFill>
                <a:latin typeface="+mj-lt"/>
                <a:ea typeface="MS PGothic" pitchFamily="34" charset="-128"/>
                <a:cs typeface="+mn-cs"/>
              </a:defRPr>
            </a:lvl1pPr>
            <a:lvl2pPr marL="584200" indent="-241300" algn="l" defTabSz="931863" rtl="0" eaLnBrk="1" fontAlgn="base" hangingPunct="1">
              <a:lnSpc>
                <a:spcPct val="90000"/>
              </a:lnSpc>
              <a:spcBef>
                <a:spcPct val="20000"/>
              </a:spcBef>
              <a:spcAft>
                <a:spcPct val="0"/>
              </a:spcAft>
              <a:buSzPct val="90000"/>
              <a:buFont typeface="Arial" pitchFamily="34" charset="0"/>
              <a:buChar char="•"/>
              <a:defRPr sz="2400" kern="1200">
                <a:gradFill>
                  <a:gsLst>
                    <a:gs pos="1250">
                      <a:schemeClr val="tx1"/>
                    </a:gs>
                    <a:gs pos="100000">
                      <a:schemeClr val="tx1"/>
                    </a:gs>
                  </a:gsLst>
                  <a:lin ang="5400000" scaled="0"/>
                </a:gradFill>
                <a:latin typeface="+mn-lt"/>
                <a:ea typeface="MS PGothic" pitchFamily="34" charset="-128"/>
                <a:cs typeface="+mn-cs"/>
              </a:defRPr>
            </a:lvl2pPr>
            <a:lvl3pPr marL="800100" indent="-228600" algn="l" defTabSz="931863" rtl="0" eaLnBrk="1" fontAlgn="base" hangingPunct="1">
              <a:lnSpc>
                <a:spcPct val="90000"/>
              </a:lnSpc>
              <a:spcBef>
                <a:spcPct val="20000"/>
              </a:spcBef>
              <a:spcAft>
                <a:spcPct val="0"/>
              </a:spcAft>
              <a:buSzPct val="90000"/>
              <a:buFont typeface="Arial" pitchFamily="34" charset="0"/>
              <a:buChar char="•"/>
              <a:defRPr sz="2000" kern="1200">
                <a:gradFill>
                  <a:gsLst>
                    <a:gs pos="1250">
                      <a:schemeClr val="tx1"/>
                    </a:gs>
                    <a:gs pos="100000">
                      <a:schemeClr val="tx1"/>
                    </a:gs>
                  </a:gsLst>
                  <a:lin ang="5400000" scaled="0"/>
                </a:gradFill>
                <a:latin typeface="+mn-lt"/>
                <a:ea typeface="MS PGothic" pitchFamily="34" charset="-128"/>
                <a:cs typeface="+mn-cs"/>
              </a:defRPr>
            </a:lvl3pPr>
            <a:lvl4pPr marL="10287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4pPr>
            <a:lvl5pPr marL="12573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600"/>
              </a:spcBef>
              <a:spcAft>
                <a:spcPct val="0"/>
              </a:spcAft>
              <a:buClrTx/>
              <a:buSzPct val="90000"/>
              <a:buFont typeface="Arial" pitchFamily="34" charset="0"/>
              <a:buNone/>
              <a:tabLst/>
              <a:defRPr/>
            </a:pPr>
            <a:r>
              <a:rPr kumimoji="0" lang="en-US" sz="3200" b="0" i="0" u="none" strike="noStrike" kern="1200" cap="none" spc="0" normalizeH="0" baseline="0" noProof="0" dirty="0">
                <a:ln>
                  <a:noFill/>
                </a:ln>
                <a:gradFill>
                  <a:gsLst>
                    <a:gs pos="32673">
                      <a:schemeClr val="accent2"/>
                    </a:gs>
                    <a:gs pos="55000">
                      <a:schemeClr val="accent2"/>
                    </a:gs>
                  </a:gsLst>
                  <a:lin ang="5400000" scaled="0"/>
                </a:gradFill>
                <a:effectLst/>
                <a:uLnTx/>
                <a:uFillTx/>
                <a:latin typeface="+mj-lt"/>
                <a:ea typeface="MS PGothic" pitchFamily="34" charset="-128"/>
                <a:cs typeface="+mn-cs"/>
              </a:rPr>
              <a:t>Log volume performance and size</a:t>
            </a:r>
          </a:p>
          <a:p>
            <a:pPr marL="0" marR="0" lvl="1" indent="0" algn="l" defTabSz="931863" rtl="0" eaLnBrk="1" fontAlgn="base" latinLnBrk="0" hangingPunct="1">
              <a:lnSpc>
                <a:spcPct val="90000"/>
              </a:lnSpc>
              <a:spcBef>
                <a:spcPts val="6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Flash (SSD, NVME, etc.)</a:t>
            </a:r>
          </a:p>
          <a:p>
            <a:pPr marL="0" marR="0" lvl="1" indent="0" algn="l" defTabSz="931863" rtl="0" eaLnBrk="1" fontAlgn="base" latinLnBrk="0" hangingPunct="1">
              <a:lnSpc>
                <a:spcPct val="90000"/>
              </a:lnSpc>
              <a:spcBef>
                <a:spcPts val="6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Larger logs allow faster recovery from larger outages and less rollover, but cost space</a:t>
            </a:r>
          </a:p>
        </p:txBody>
      </p:sp>
      <p:sp>
        <p:nvSpPr>
          <p:cNvPr id="8" name="Text Placeholder 2"/>
          <p:cNvSpPr txBox="1">
            <a:spLocks/>
          </p:cNvSpPr>
          <p:nvPr/>
        </p:nvSpPr>
        <p:spPr>
          <a:xfrm>
            <a:off x="4846639" y="2125663"/>
            <a:ext cx="4572000" cy="2968505"/>
          </a:xfrm>
          <a:prstGeom prst="rect">
            <a:avLst/>
          </a:prstGeom>
        </p:spPr>
        <p:txBody>
          <a:bodyPr vert="horz" wrap="square" lIns="146304" tIns="91440" rIns="146304" bIns="91440" rtlCol="0">
            <a:spAutoFit/>
          </a:bodyPr>
          <a:lstStyle>
            <a:lvl1pPr marL="342900" indent="-342900" algn="l" defTabSz="931863" rtl="0" eaLnBrk="1" fontAlgn="base" hangingPunct="1">
              <a:lnSpc>
                <a:spcPct val="90000"/>
              </a:lnSpc>
              <a:spcBef>
                <a:spcPct val="20000"/>
              </a:spcBef>
              <a:spcAft>
                <a:spcPct val="0"/>
              </a:spcAft>
              <a:buSzPct val="90000"/>
              <a:buFont typeface="Arial" pitchFamily="34" charset="0"/>
              <a:buChar char="•"/>
              <a:defRPr sz="4000" kern="1200">
                <a:gradFill>
                  <a:gsLst>
                    <a:gs pos="1250">
                      <a:schemeClr val="tx1"/>
                    </a:gs>
                    <a:gs pos="100000">
                      <a:schemeClr val="tx1"/>
                    </a:gs>
                  </a:gsLst>
                  <a:lin ang="5400000" scaled="0"/>
                </a:gradFill>
                <a:latin typeface="+mj-lt"/>
                <a:ea typeface="MS PGothic" pitchFamily="34" charset="-128"/>
                <a:cs typeface="+mn-cs"/>
              </a:defRPr>
            </a:lvl1pPr>
            <a:lvl2pPr marL="584200" indent="-241300" algn="l" defTabSz="931863" rtl="0" eaLnBrk="1" fontAlgn="base" hangingPunct="1">
              <a:lnSpc>
                <a:spcPct val="90000"/>
              </a:lnSpc>
              <a:spcBef>
                <a:spcPct val="20000"/>
              </a:spcBef>
              <a:spcAft>
                <a:spcPct val="0"/>
              </a:spcAft>
              <a:buSzPct val="90000"/>
              <a:buFont typeface="Arial" pitchFamily="34" charset="0"/>
              <a:buChar char="•"/>
              <a:defRPr sz="2400" kern="1200">
                <a:gradFill>
                  <a:gsLst>
                    <a:gs pos="1250">
                      <a:schemeClr val="tx1"/>
                    </a:gs>
                    <a:gs pos="100000">
                      <a:schemeClr val="tx1"/>
                    </a:gs>
                  </a:gsLst>
                  <a:lin ang="5400000" scaled="0"/>
                </a:gradFill>
                <a:latin typeface="+mn-lt"/>
                <a:ea typeface="MS PGothic" pitchFamily="34" charset="-128"/>
                <a:cs typeface="+mn-cs"/>
              </a:defRPr>
            </a:lvl2pPr>
            <a:lvl3pPr marL="800100" indent="-228600" algn="l" defTabSz="931863" rtl="0" eaLnBrk="1" fontAlgn="base" hangingPunct="1">
              <a:lnSpc>
                <a:spcPct val="90000"/>
              </a:lnSpc>
              <a:spcBef>
                <a:spcPct val="20000"/>
              </a:spcBef>
              <a:spcAft>
                <a:spcPct val="0"/>
              </a:spcAft>
              <a:buSzPct val="90000"/>
              <a:buFont typeface="Arial" pitchFamily="34" charset="0"/>
              <a:buChar char="•"/>
              <a:defRPr sz="2000" kern="1200">
                <a:gradFill>
                  <a:gsLst>
                    <a:gs pos="1250">
                      <a:schemeClr val="tx1"/>
                    </a:gs>
                    <a:gs pos="100000">
                      <a:schemeClr val="tx1"/>
                    </a:gs>
                  </a:gsLst>
                  <a:lin ang="5400000" scaled="0"/>
                </a:gradFill>
                <a:latin typeface="+mn-lt"/>
                <a:ea typeface="MS PGothic" pitchFamily="34" charset="-128"/>
                <a:cs typeface="+mn-cs"/>
              </a:defRPr>
            </a:lvl3pPr>
            <a:lvl4pPr marL="10287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4pPr>
            <a:lvl5pPr marL="12573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ct val="20000"/>
              </a:spcBef>
              <a:spcAft>
                <a:spcPct val="0"/>
              </a:spcAft>
              <a:buClrTx/>
              <a:buSzPct val="90000"/>
              <a:buFont typeface="Arial" pitchFamily="34" charset="0"/>
              <a:buNone/>
              <a:tabLst/>
              <a:defRPr/>
            </a:pPr>
            <a:r>
              <a:rPr kumimoji="0" lang="en-US" sz="3200" b="0" i="0" u="none" strike="noStrike" kern="1200" cap="none" spc="0" normalizeH="0" baseline="0" noProof="0" dirty="0">
                <a:ln>
                  <a:noFill/>
                </a:ln>
                <a:gradFill>
                  <a:gsLst>
                    <a:gs pos="32673">
                      <a:schemeClr val="accent2"/>
                    </a:gs>
                    <a:gs pos="55000">
                      <a:schemeClr val="accent2"/>
                    </a:gs>
                  </a:gsLst>
                  <a:lin ang="5400000" scaled="0"/>
                </a:gradFill>
                <a:effectLst/>
                <a:uLnTx/>
                <a:uFillTx/>
                <a:latin typeface="+mj-lt"/>
                <a:ea typeface="MS PGothic" pitchFamily="34" charset="-128"/>
                <a:cs typeface="+mn-cs"/>
              </a:rPr>
              <a:t>Network bandwidth</a:t>
            </a:r>
          </a:p>
          <a:p>
            <a:pPr marL="0" marR="0" lvl="1" indent="0" algn="l" defTabSz="931863" rtl="0" eaLnBrk="1" fontAlgn="base" latinLnBrk="0" hangingPunct="1">
              <a:lnSpc>
                <a:spcPct val="90000"/>
              </a:lnSpc>
              <a:spcBef>
                <a:spcPts val="9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≥1 </a:t>
            </a:r>
            <a:r>
              <a:rPr kumimoji="0" lang="en-US" sz="1800" b="0" i="0" u="none" strike="noStrike" kern="1200" cap="none" spc="0" normalizeH="0" baseline="0" noProof="0" dirty="0" err="1">
                <a:ln>
                  <a:noFill/>
                </a:ln>
                <a:gradFill>
                  <a:gsLst>
                    <a:gs pos="1250">
                      <a:schemeClr val="tx1"/>
                    </a:gs>
                    <a:gs pos="100000">
                      <a:schemeClr val="tx1"/>
                    </a:gs>
                  </a:gsLst>
                  <a:lin ang="5400000" scaled="0"/>
                </a:gradFill>
                <a:effectLst/>
                <a:uLnTx/>
                <a:uFillTx/>
                <a:latin typeface="+mn-lt"/>
                <a:ea typeface="MS PGothic" pitchFamily="34" charset="-128"/>
                <a:cs typeface="+mn-cs"/>
              </a:rPr>
              <a:t>Gbps</a:t>
            </a: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 network—end-to-end—between servers is a starting point (Windows Server logo requires 1 GB NIC)</a:t>
            </a:r>
          </a:p>
          <a:p>
            <a:pPr marL="0" marR="0" lvl="1" indent="0" algn="l" defTabSz="931863" rtl="0" eaLnBrk="1" fontAlgn="base" latinLnBrk="0" hangingPunct="1">
              <a:lnSpc>
                <a:spcPct val="90000"/>
              </a:lnSpc>
              <a:spcBef>
                <a:spcPts val="9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It depends on your IO and sharing </a:t>
            </a:r>
            <a:b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of the pipe (SR may not be the only </a:t>
            </a:r>
            <a:b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traffic for the DR site)</a:t>
            </a:r>
          </a:p>
          <a:p>
            <a:pPr marL="0" marR="0" lvl="1" indent="0" algn="l" defTabSz="931863" rtl="0" eaLnBrk="1" fontAlgn="base" latinLnBrk="0" hangingPunct="1">
              <a:lnSpc>
                <a:spcPct val="90000"/>
              </a:lnSpc>
              <a:spcBef>
                <a:spcPts val="900"/>
              </a:spcBef>
              <a:spcAft>
                <a:spcPct val="0"/>
              </a:spcAft>
              <a:buClrTx/>
              <a:buSzPct val="90000"/>
              <a:buFont typeface="Arial" pitchFamily="34" charset="0"/>
              <a:buNone/>
              <a:tabLst/>
              <a:defRPr/>
            </a:pP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Learn your IOPS math (125 MB/s of </a:t>
            </a:r>
            <a:b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br>
            <a:r>
              <a:rPr kumimoji="0" lang="en-US" sz="18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IO = ~1 GB/s network usage)</a:t>
            </a:r>
          </a:p>
        </p:txBody>
      </p:sp>
      <p:sp>
        <p:nvSpPr>
          <p:cNvPr id="9" name="Freeform 9"/>
          <p:cNvSpPr>
            <a:spLocks noChangeAspect="1" noEditPoints="1"/>
          </p:cNvSpPr>
          <p:nvPr/>
        </p:nvSpPr>
        <p:spPr bwMode="auto">
          <a:xfrm>
            <a:off x="429969" y="1587352"/>
            <a:ext cx="427996" cy="425955"/>
          </a:xfrm>
          <a:custGeom>
            <a:avLst/>
            <a:gdLst>
              <a:gd name="T0" fmla="*/ 131 w 263"/>
              <a:gd name="T1" fmla="*/ 0 h 262"/>
              <a:gd name="T2" fmla="*/ 111 w 263"/>
              <a:gd name="T3" fmla="*/ 1 h 262"/>
              <a:gd name="T4" fmla="*/ 111 w 263"/>
              <a:gd name="T5" fmla="*/ 1 h 262"/>
              <a:gd name="T6" fmla="*/ 111 w 263"/>
              <a:gd name="T7" fmla="*/ 1 h 262"/>
              <a:gd name="T8" fmla="*/ 0 w 263"/>
              <a:gd name="T9" fmla="*/ 131 h 262"/>
              <a:gd name="T10" fmla="*/ 131 w 263"/>
              <a:gd name="T11" fmla="*/ 262 h 262"/>
              <a:gd name="T12" fmla="*/ 263 w 263"/>
              <a:gd name="T13" fmla="*/ 131 h 262"/>
              <a:gd name="T14" fmla="*/ 131 w 263"/>
              <a:gd name="T15" fmla="*/ 0 h 262"/>
              <a:gd name="T16" fmla="*/ 104 w 263"/>
              <a:gd name="T17" fmla="*/ 145 h 262"/>
              <a:gd name="T18" fmla="*/ 97 w 263"/>
              <a:gd name="T19" fmla="*/ 142 h 262"/>
              <a:gd name="T20" fmla="*/ 101 w 263"/>
              <a:gd name="T21" fmla="*/ 93 h 262"/>
              <a:gd name="T22" fmla="*/ 119 w 263"/>
              <a:gd name="T23" fmla="*/ 80 h 262"/>
              <a:gd name="T24" fmla="*/ 173 w 263"/>
              <a:gd name="T25" fmla="*/ 105 h 262"/>
              <a:gd name="T26" fmla="*/ 172 w 263"/>
              <a:gd name="T27" fmla="*/ 109 h 262"/>
              <a:gd name="T28" fmla="*/ 104 w 263"/>
              <a:gd name="T29" fmla="*/ 145 h 262"/>
              <a:gd name="T30" fmla="*/ 77 w 263"/>
              <a:gd name="T31" fmla="*/ 193 h 262"/>
              <a:gd name="T32" fmla="*/ 85 w 263"/>
              <a:gd name="T33" fmla="*/ 196 h 262"/>
              <a:gd name="T34" fmla="*/ 93 w 263"/>
              <a:gd name="T35" fmla="*/ 240 h 262"/>
              <a:gd name="T36" fmla="*/ 57 w 263"/>
              <a:gd name="T37" fmla="*/ 219 h 262"/>
              <a:gd name="T38" fmla="*/ 77 w 263"/>
              <a:gd name="T39" fmla="*/ 193 h 262"/>
              <a:gd name="T40" fmla="*/ 227 w 263"/>
              <a:gd name="T41" fmla="*/ 117 h 262"/>
              <a:gd name="T42" fmla="*/ 230 w 263"/>
              <a:gd name="T43" fmla="*/ 116 h 262"/>
              <a:gd name="T44" fmla="*/ 246 w 263"/>
              <a:gd name="T45" fmla="*/ 117 h 262"/>
              <a:gd name="T46" fmla="*/ 247 w 263"/>
              <a:gd name="T47" fmla="*/ 131 h 262"/>
              <a:gd name="T48" fmla="*/ 245 w 263"/>
              <a:gd name="T49" fmla="*/ 152 h 262"/>
              <a:gd name="T50" fmla="*/ 224 w 263"/>
              <a:gd name="T51" fmla="*/ 127 h 262"/>
              <a:gd name="T52" fmla="*/ 227 w 263"/>
              <a:gd name="T53" fmla="*/ 117 h 262"/>
              <a:gd name="T54" fmla="*/ 243 w 263"/>
              <a:gd name="T55" fmla="*/ 101 h 262"/>
              <a:gd name="T56" fmla="*/ 230 w 263"/>
              <a:gd name="T57" fmla="*/ 100 h 262"/>
              <a:gd name="T58" fmla="*/ 224 w 263"/>
              <a:gd name="T59" fmla="*/ 101 h 262"/>
              <a:gd name="T60" fmla="*/ 200 w 263"/>
              <a:gd name="T61" fmla="*/ 86 h 262"/>
              <a:gd name="T62" fmla="*/ 183 w 263"/>
              <a:gd name="T63" fmla="*/ 92 h 262"/>
              <a:gd name="T64" fmla="*/ 123 w 263"/>
              <a:gd name="T65" fmla="*/ 64 h 262"/>
              <a:gd name="T66" fmla="*/ 112 w 263"/>
              <a:gd name="T67" fmla="*/ 43 h 262"/>
              <a:gd name="T68" fmla="*/ 122 w 263"/>
              <a:gd name="T69" fmla="*/ 16 h 262"/>
              <a:gd name="T70" fmla="*/ 131 w 263"/>
              <a:gd name="T71" fmla="*/ 16 h 262"/>
              <a:gd name="T72" fmla="*/ 243 w 263"/>
              <a:gd name="T73" fmla="*/ 101 h 262"/>
              <a:gd name="T74" fmla="*/ 104 w 263"/>
              <a:gd name="T75" fmla="*/ 19 h 262"/>
              <a:gd name="T76" fmla="*/ 97 w 263"/>
              <a:gd name="T77" fmla="*/ 38 h 262"/>
              <a:gd name="T78" fmla="*/ 96 w 263"/>
              <a:gd name="T79" fmla="*/ 38 h 262"/>
              <a:gd name="T80" fmla="*/ 70 w 263"/>
              <a:gd name="T81" fmla="*/ 56 h 262"/>
              <a:gd name="T82" fmla="*/ 42 w 263"/>
              <a:gd name="T83" fmla="*/ 59 h 262"/>
              <a:gd name="T84" fmla="*/ 104 w 263"/>
              <a:gd name="T85" fmla="*/ 19 h 262"/>
              <a:gd name="T86" fmla="*/ 16 w 263"/>
              <a:gd name="T87" fmla="*/ 131 h 262"/>
              <a:gd name="T88" fmla="*/ 29 w 263"/>
              <a:gd name="T89" fmla="*/ 77 h 262"/>
              <a:gd name="T90" fmla="*/ 69 w 263"/>
              <a:gd name="T91" fmla="*/ 73 h 262"/>
              <a:gd name="T92" fmla="*/ 85 w 263"/>
              <a:gd name="T93" fmla="*/ 91 h 262"/>
              <a:gd name="T94" fmla="*/ 81 w 263"/>
              <a:gd name="T95" fmla="*/ 144 h 262"/>
              <a:gd name="T96" fmla="*/ 64 w 263"/>
              <a:gd name="T97" fmla="*/ 169 h 262"/>
              <a:gd name="T98" fmla="*/ 66 w 263"/>
              <a:gd name="T99" fmla="*/ 181 h 262"/>
              <a:gd name="T100" fmla="*/ 46 w 263"/>
              <a:gd name="T101" fmla="*/ 208 h 262"/>
              <a:gd name="T102" fmla="*/ 16 w 263"/>
              <a:gd name="T103" fmla="*/ 131 h 262"/>
              <a:gd name="T104" fmla="*/ 131 w 263"/>
              <a:gd name="T105" fmla="*/ 246 h 262"/>
              <a:gd name="T106" fmla="*/ 111 w 263"/>
              <a:gd name="T107" fmla="*/ 245 h 262"/>
              <a:gd name="T108" fmla="*/ 101 w 263"/>
              <a:gd name="T109" fmla="*/ 196 h 262"/>
              <a:gd name="T110" fmla="*/ 119 w 263"/>
              <a:gd name="T111" fmla="*/ 169 h 262"/>
              <a:gd name="T112" fmla="*/ 116 w 263"/>
              <a:gd name="T113" fmla="*/ 156 h 262"/>
              <a:gd name="T114" fmla="*/ 175 w 263"/>
              <a:gd name="T115" fmla="*/ 125 h 262"/>
              <a:gd name="T116" fmla="*/ 200 w 263"/>
              <a:gd name="T117" fmla="*/ 141 h 262"/>
              <a:gd name="T118" fmla="*/ 212 w 263"/>
              <a:gd name="T119" fmla="*/ 138 h 262"/>
              <a:gd name="T120" fmla="*/ 239 w 263"/>
              <a:gd name="T121" fmla="*/ 172 h 262"/>
              <a:gd name="T122" fmla="*/ 131 w 263"/>
              <a:gd name="T123"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262">
                <a:moveTo>
                  <a:pt x="131" y="0"/>
                </a:moveTo>
                <a:cubicBezTo>
                  <a:pt x="125" y="0"/>
                  <a:pt x="118" y="0"/>
                  <a:pt x="111" y="1"/>
                </a:cubicBezTo>
                <a:cubicBezTo>
                  <a:pt x="111" y="1"/>
                  <a:pt x="111" y="1"/>
                  <a:pt x="111" y="1"/>
                </a:cubicBezTo>
                <a:cubicBezTo>
                  <a:pt x="111" y="1"/>
                  <a:pt x="111" y="1"/>
                  <a:pt x="111" y="1"/>
                </a:cubicBezTo>
                <a:cubicBezTo>
                  <a:pt x="48" y="11"/>
                  <a:pt x="0" y="66"/>
                  <a:pt x="0" y="131"/>
                </a:cubicBezTo>
                <a:cubicBezTo>
                  <a:pt x="0" y="204"/>
                  <a:pt x="59" y="262"/>
                  <a:pt x="131" y="262"/>
                </a:cubicBezTo>
                <a:cubicBezTo>
                  <a:pt x="204" y="262"/>
                  <a:pt x="263" y="204"/>
                  <a:pt x="263" y="131"/>
                </a:cubicBezTo>
                <a:cubicBezTo>
                  <a:pt x="263" y="59"/>
                  <a:pt x="204" y="0"/>
                  <a:pt x="131" y="0"/>
                </a:cubicBezTo>
                <a:close/>
                <a:moveTo>
                  <a:pt x="104" y="145"/>
                </a:moveTo>
                <a:cubicBezTo>
                  <a:pt x="102" y="144"/>
                  <a:pt x="100" y="143"/>
                  <a:pt x="97" y="142"/>
                </a:cubicBezTo>
                <a:cubicBezTo>
                  <a:pt x="98" y="126"/>
                  <a:pt x="99" y="109"/>
                  <a:pt x="101" y="93"/>
                </a:cubicBezTo>
                <a:cubicBezTo>
                  <a:pt x="109" y="91"/>
                  <a:pt x="116" y="86"/>
                  <a:pt x="119" y="80"/>
                </a:cubicBezTo>
                <a:cubicBezTo>
                  <a:pt x="138" y="85"/>
                  <a:pt x="156" y="94"/>
                  <a:pt x="173" y="105"/>
                </a:cubicBezTo>
                <a:cubicBezTo>
                  <a:pt x="173" y="106"/>
                  <a:pt x="173" y="108"/>
                  <a:pt x="172" y="109"/>
                </a:cubicBezTo>
                <a:cubicBezTo>
                  <a:pt x="148" y="116"/>
                  <a:pt x="125" y="128"/>
                  <a:pt x="104" y="145"/>
                </a:cubicBezTo>
                <a:close/>
                <a:moveTo>
                  <a:pt x="77" y="193"/>
                </a:moveTo>
                <a:cubicBezTo>
                  <a:pt x="79" y="194"/>
                  <a:pt x="82" y="196"/>
                  <a:pt x="85" y="196"/>
                </a:cubicBezTo>
                <a:cubicBezTo>
                  <a:pt x="87" y="211"/>
                  <a:pt x="90" y="226"/>
                  <a:pt x="93" y="240"/>
                </a:cubicBezTo>
                <a:cubicBezTo>
                  <a:pt x="80" y="235"/>
                  <a:pt x="68" y="228"/>
                  <a:pt x="57" y="219"/>
                </a:cubicBezTo>
                <a:cubicBezTo>
                  <a:pt x="63" y="210"/>
                  <a:pt x="70" y="201"/>
                  <a:pt x="77" y="193"/>
                </a:cubicBezTo>
                <a:close/>
                <a:moveTo>
                  <a:pt x="227" y="117"/>
                </a:moveTo>
                <a:cubicBezTo>
                  <a:pt x="228" y="117"/>
                  <a:pt x="229" y="116"/>
                  <a:pt x="230" y="116"/>
                </a:cubicBezTo>
                <a:cubicBezTo>
                  <a:pt x="235" y="116"/>
                  <a:pt x="240" y="117"/>
                  <a:pt x="246" y="117"/>
                </a:cubicBezTo>
                <a:cubicBezTo>
                  <a:pt x="246" y="122"/>
                  <a:pt x="247" y="126"/>
                  <a:pt x="247" y="131"/>
                </a:cubicBezTo>
                <a:cubicBezTo>
                  <a:pt x="247" y="138"/>
                  <a:pt x="246" y="145"/>
                  <a:pt x="245" y="152"/>
                </a:cubicBezTo>
                <a:cubicBezTo>
                  <a:pt x="238" y="143"/>
                  <a:pt x="231" y="134"/>
                  <a:pt x="224" y="127"/>
                </a:cubicBezTo>
                <a:cubicBezTo>
                  <a:pt x="226" y="124"/>
                  <a:pt x="227" y="120"/>
                  <a:pt x="227" y="117"/>
                </a:cubicBezTo>
                <a:close/>
                <a:moveTo>
                  <a:pt x="243" y="101"/>
                </a:moveTo>
                <a:cubicBezTo>
                  <a:pt x="238" y="101"/>
                  <a:pt x="234" y="100"/>
                  <a:pt x="230" y="100"/>
                </a:cubicBezTo>
                <a:cubicBezTo>
                  <a:pt x="228" y="100"/>
                  <a:pt x="226" y="101"/>
                  <a:pt x="224" y="101"/>
                </a:cubicBezTo>
                <a:cubicBezTo>
                  <a:pt x="220" y="92"/>
                  <a:pt x="210" y="86"/>
                  <a:pt x="200" y="86"/>
                </a:cubicBezTo>
                <a:cubicBezTo>
                  <a:pt x="193" y="86"/>
                  <a:pt x="187" y="88"/>
                  <a:pt x="183" y="92"/>
                </a:cubicBezTo>
                <a:cubicBezTo>
                  <a:pt x="164" y="79"/>
                  <a:pt x="144" y="70"/>
                  <a:pt x="123" y="64"/>
                </a:cubicBezTo>
                <a:cubicBezTo>
                  <a:pt x="123" y="56"/>
                  <a:pt x="119" y="48"/>
                  <a:pt x="112" y="43"/>
                </a:cubicBezTo>
                <a:cubicBezTo>
                  <a:pt x="115" y="34"/>
                  <a:pt x="118" y="25"/>
                  <a:pt x="122" y="16"/>
                </a:cubicBezTo>
                <a:cubicBezTo>
                  <a:pt x="125" y="16"/>
                  <a:pt x="128" y="16"/>
                  <a:pt x="131" y="16"/>
                </a:cubicBezTo>
                <a:cubicBezTo>
                  <a:pt x="185" y="16"/>
                  <a:pt x="229" y="52"/>
                  <a:pt x="243" y="101"/>
                </a:cubicBezTo>
                <a:close/>
                <a:moveTo>
                  <a:pt x="104" y="19"/>
                </a:moveTo>
                <a:cubicBezTo>
                  <a:pt x="101" y="25"/>
                  <a:pt x="99" y="32"/>
                  <a:pt x="97" y="38"/>
                </a:cubicBezTo>
                <a:cubicBezTo>
                  <a:pt x="97" y="38"/>
                  <a:pt x="96" y="38"/>
                  <a:pt x="96" y="38"/>
                </a:cubicBezTo>
                <a:cubicBezTo>
                  <a:pt x="84" y="38"/>
                  <a:pt x="73" y="46"/>
                  <a:pt x="70" y="56"/>
                </a:cubicBezTo>
                <a:cubicBezTo>
                  <a:pt x="60" y="57"/>
                  <a:pt x="51" y="57"/>
                  <a:pt x="42" y="59"/>
                </a:cubicBezTo>
                <a:cubicBezTo>
                  <a:pt x="57" y="39"/>
                  <a:pt x="79" y="25"/>
                  <a:pt x="104" y="19"/>
                </a:cubicBezTo>
                <a:close/>
                <a:moveTo>
                  <a:pt x="16" y="131"/>
                </a:moveTo>
                <a:cubicBezTo>
                  <a:pt x="16" y="112"/>
                  <a:pt x="21" y="93"/>
                  <a:pt x="29" y="77"/>
                </a:cubicBezTo>
                <a:cubicBezTo>
                  <a:pt x="42" y="74"/>
                  <a:pt x="56" y="73"/>
                  <a:pt x="69" y="73"/>
                </a:cubicBezTo>
                <a:cubicBezTo>
                  <a:pt x="71" y="81"/>
                  <a:pt x="77" y="88"/>
                  <a:pt x="85" y="91"/>
                </a:cubicBezTo>
                <a:cubicBezTo>
                  <a:pt x="83" y="108"/>
                  <a:pt x="82" y="126"/>
                  <a:pt x="81" y="144"/>
                </a:cubicBezTo>
                <a:cubicBezTo>
                  <a:pt x="71" y="148"/>
                  <a:pt x="64" y="158"/>
                  <a:pt x="64" y="169"/>
                </a:cubicBezTo>
                <a:cubicBezTo>
                  <a:pt x="64" y="173"/>
                  <a:pt x="65" y="177"/>
                  <a:pt x="66" y="181"/>
                </a:cubicBezTo>
                <a:cubicBezTo>
                  <a:pt x="59" y="189"/>
                  <a:pt x="52" y="198"/>
                  <a:pt x="46" y="208"/>
                </a:cubicBezTo>
                <a:cubicBezTo>
                  <a:pt x="27" y="188"/>
                  <a:pt x="16" y="161"/>
                  <a:pt x="16" y="131"/>
                </a:cubicBezTo>
                <a:close/>
                <a:moveTo>
                  <a:pt x="131" y="246"/>
                </a:moveTo>
                <a:cubicBezTo>
                  <a:pt x="124" y="246"/>
                  <a:pt x="118" y="246"/>
                  <a:pt x="111" y="245"/>
                </a:cubicBezTo>
                <a:cubicBezTo>
                  <a:pt x="107" y="229"/>
                  <a:pt x="103" y="212"/>
                  <a:pt x="101" y="196"/>
                </a:cubicBezTo>
                <a:cubicBezTo>
                  <a:pt x="112" y="192"/>
                  <a:pt x="119" y="182"/>
                  <a:pt x="119" y="169"/>
                </a:cubicBezTo>
                <a:cubicBezTo>
                  <a:pt x="119" y="165"/>
                  <a:pt x="118" y="160"/>
                  <a:pt x="116" y="156"/>
                </a:cubicBezTo>
                <a:cubicBezTo>
                  <a:pt x="134" y="142"/>
                  <a:pt x="154" y="132"/>
                  <a:pt x="175" y="125"/>
                </a:cubicBezTo>
                <a:cubicBezTo>
                  <a:pt x="179" y="135"/>
                  <a:pt x="189" y="141"/>
                  <a:pt x="200" y="141"/>
                </a:cubicBezTo>
                <a:cubicBezTo>
                  <a:pt x="204" y="141"/>
                  <a:pt x="209" y="140"/>
                  <a:pt x="212" y="138"/>
                </a:cubicBezTo>
                <a:cubicBezTo>
                  <a:pt x="222" y="148"/>
                  <a:pt x="231" y="159"/>
                  <a:pt x="239" y="172"/>
                </a:cubicBezTo>
                <a:cubicBezTo>
                  <a:pt x="223" y="215"/>
                  <a:pt x="181" y="246"/>
                  <a:pt x="131" y="24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1" name="Group 10"/>
          <p:cNvGrpSpPr>
            <a:grpSpLocks noChangeAspect="1"/>
          </p:cNvGrpSpPr>
          <p:nvPr/>
        </p:nvGrpSpPr>
        <p:grpSpPr>
          <a:xfrm>
            <a:off x="5001406" y="1570461"/>
            <a:ext cx="418319" cy="459737"/>
            <a:chOff x="5002213" y="1760538"/>
            <a:chExt cx="320675" cy="352425"/>
          </a:xfrm>
          <a:solidFill>
            <a:schemeClr val="accent2"/>
          </a:solidFill>
        </p:grpSpPr>
        <p:sp>
          <p:nvSpPr>
            <p:cNvPr id="12" name="Freeform 11"/>
            <p:cNvSpPr>
              <a:spLocks/>
            </p:cNvSpPr>
            <p:nvPr/>
          </p:nvSpPr>
          <p:spPr bwMode="auto">
            <a:xfrm>
              <a:off x="5002213" y="1760538"/>
              <a:ext cx="320675" cy="82550"/>
            </a:xfrm>
            <a:custGeom>
              <a:avLst/>
              <a:gdLst>
                <a:gd name="T0" fmla="*/ 96 w 102"/>
                <a:gd name="T1" fmla="*/ 26 h 26"/>
                <a:gd name="T2" fmla="*/ 102 w 102"/>
                <a:gd name="T3" fmla="*/ 21 h 26"/>
                <a:gd name="T4" fmla="*/ 51 w 102"/>
                <a:gd name="T5" fmla="*/ 0 h 26"/>
                <a:gd name="T6" fmla="*/ 0 w 102"/>
                <a:gd name="T7" fmla="*/ 21 h 26"/>
                <a:gd name="T8" fmla="*/ 6 w 102"/>
                <a:gd name="T9" fmla="*/ 26 h 26"/>
                <a:gd name="T10" fmla="*/ 51 w 102"/>
                <a:gd name="T11" fmla="*/ 8 h 26"/>
                <a:gd name="T12" fmla="*/ 96 w 102"/>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02" h="26">
                  <a:moveTo>
                    <a:pt x="96" y="26"/>
                  </a:moveTo>
                  <a:cubicBezTo>
                    <a:pt x="102" y="21"/>
                    <a:pt x="102" y="21"/>
                    <a:pt x="102" y="21"/>
                  </a:cubicBezTo>
                  <a:cubicBezTo>
                    <a:pt x="88" y="7"/>
                    <a:pt x="70" y="0"/>
                    <a:pt x="51" y="0"/>
                  </a:cubicBezTo>
                  <a:cubicBezTo>
                    <a:pt x="32" y="0"/>
                    <a:pt x="14" y="7"/>
                    <a:pt x="0" y="21"/>
                  </a:cubicBezTo>
                  <a:cubicBezTo>
                    <a:pt x="6" y="26"/>
                    <a:pt x="6" y="26"/>
                    <a:pt x="6" y="26"/>
                  </a:cubicBezTo>
                  <a:cubicBezTo>
                    <a:pt x="18" y="14"/>
                    <a:pt x="34" y="8"/>
                    <a:pt x="51" y="8"/>
                  </a:cubicBezTo>
                  <a:cubicBezTo>
                    <a:pt x="68" y="8"/>
                    <a:pt x="84" y="14"/>
                    <a:pt x="9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13" name="Freeform 12"/>
            <p:cNvSpPr>
              <a:spLocks/>
            </p:cNvSpPr>
            <p:nvPr/>
          </p:nvSpPr>
          <p:spPr bwMode="auto">
            <a:xfrm>
              <a:off x="5046663" y="1824038"/>
              <a:ext cx="231775" cy="65088"/>
            </a:xfrm>
            <a:custGeom>
              <a:avLst/>
              <a:gdLst>
                <a:gd name="T0" fmla="*/ 37 w 74"/>
                <a:gd name="T1" fmla="*/ 8 h 21"/>
                <a:gd name="T2" fmla="*/ 68 w 74"/>
                <a:gd name="T3" fmla="*/ 21 h 21"/>
                <a:gd name="T4" fmla="*/ 74 w 74"/>
                <a:gd name="T5" fmla="*/ 15 h 21"/>
                <a:gd name="T6" fmla="*/ 37 w 74"/>
                <a:gd name="T7" fmla="*/ 0 h 21"/>
                <a:gd name="T8" fmla="*/ 0 w 74"/>
                <a:gd name="T9" fmla="*/ 15 h 21"/>
                <a:gd name="T10" fmla="*/ 6 w 74"/>
                <a:gd name="T11" fmla="*/ 21 h 21"/>
                <a:gd name="T12" fmla="*/ 37 w 74"/>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74" h="21">
                  <a:moveTo>
                    <a:pt x="37" y="8"/>
                  </a:moveTo>
                  <a:cubicBezTo>
                    <a:pt x="49" y="8"/>
                    <a:pt x="60" y="12"/>
                    <a:pt x="68" y="21"/>
                  </a:cubicBezTo>
                  <a:cubicBezTo>
                    <a:pt x="74" y="15"/>
                    <a:pt x="74" y="15"/>
                    <a:pt x="74" y="15"/>
                  </a:cubicBezTo>
                  <a:cubicBezTo>
                    <a:pt x="64" y="5"/>
                    <a:pt x="51" y="0"/>
                    <a:pt x="37" y="0"/>
                  </a:cubicBezTo>
                  <a:cubicBezTo>
                    <a:pt x="23" y="0"/>
                    <a:pt x="10" y="5"/>
                    <a:pt x="0" y="15"/>
                  </a:cubicBezTo>
                  <a:cubicBezTo>
                    <a:pt x="6" y="21"/>
                    <a:pt x="6" y="21"/>
                    <a:pt x="6" y="21"/>
                  </a:cubicBezTo>
                  <a:cubicBezTo>
                    <a:pt x="14" y="12"/>
                    <a:pt x="25" y="8"/>
                    <a:pt x="3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14" name="Freeform 13"/>
            <p:cNvSpPr>
              <a:spLocks/>
            </p:cNvSpPr>
            <p:nvPr/>
          </p:nvSpPr>
          <p:spPr bwMode="auto">
            <a:xfrm>
              <a:off x="5092701" y="1885950"/>
              <a:ext cx="138113" cy="47625"/>
            </a:xfrm>
            <a:custGeom>
              <a:avLst/>
              <a:gdLst>
                <a:gd name="T0" fmla="*/ 44 w 44"/>
                <a:gd name="T1" fmla="*/ 9 h 15"/>
                <a:gd name="T2" fmla="*/ 22 w 44"/>
                <a:gd name="T3" fmla="*/ 0 h 15"/>
                <a:gd name="T4" fmla="*/ 0 w 44"/>
                <a:gd name="T5" fmla="*/ 9 h 15"/>
                <a:gd name="T6" fmla="*/ 5 w 44"/>
                <a:gd name="T7" fmla="*/ 15 h 15"/>
                <a:gd name="T8" fmla="*/ 22 w 44"/>
                <a:gd name="T9" fmla="*/ 8 h 15"/>
                <a:gd name="T10" fmla="*/ 39 w 44"/>
                <a:gd name="T11" fmla="*/ 15 h 15"/>
                <a:gd name="T12" fmla="*/ 44 w 4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44" h="15">
                  <a:moveTo>
                    <a:pt x="44" y="9"/>
                  </a:moveTo>
                  <a:cubicBezTo>
                    <a:pt x="38" y="3"/>
                    <a:pt x="31" y="0"/>
                    <a:pt x="22" y="0"/>
                  </a:cubicBezTo>
                  <a:cubicBezTo>
                    <a:pt x="14" y="0"/>
                    <a:pt x="6" y="3"/>
                    <a:pt x="0" y="9"/>
                  </a:cubicBezTo>
                  <a:cubicBezTo>
                    <a:pt x="5" y="15"/>
                    <a:pt x="5" y="15"/>
                    <a:pt x="5" y="15"/>
                  </a:cubicBezTo>
                  <a:cubicBezTo>
                    <a:pt x="10" y="10"/>
                    <a:pt x="16" y="8"/>
                    <a:pt x="22" y="8"/>
                  </a:cubicBezTo>
                  <a:cubicBezTo>
                    <a:pt x="28" y="8"/>
                    <a:pt x="34" y="10"/>
                    <a:pt x="39" y="15"/>
                  </a:cubicBezTo>
                  <a:lnTo>
                    <a:pt x="4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15" name="Freeform 14"/>
            <p:cNvSpPr>
              <a:spLocks noEditPoints="1"/>
            </p:cNvSpPr>
            <p:nvPr/>
          </p:nvSpPr>
          <p:spPr bwMode="auto">
            <a:xfrm>
              <a:off x="5111751" y="1949450"/>
              <a:ext cx="101600" cy="163513"/>
            </a:xfrm>
            <a:custGeom>
              <a:avLst/>
              <a:gdLst>
                <a:gd name="T0" fmla="*/ 16 w 32"/>
                <a:gd name="T1" fmla="*/ 0 h 52"/>
                <a:gd name="T2" fmla="*/ 0 w 32"/>
                <a:gd name="T3" fmla="*/ 16 h 52"/>
                <a:gd name="T4" fmla="*/ 12 w 32"/>
                <a:gd name="T5" fmla="*/ 31 h 52"/>
                <a:gd name="T6" fmla="*/ 12 w 32"/>
                <a:gd name="T7" fmla="*/ 52 h 52"/>
                <a:gd name="T8" fmla="*/ 20 w 32"/>
                <a:gd name="T9" fmla="*/ 52 h 52"/>
                <a:gd name="T10" fmla="*/ 20 w 32"/>
                <a:gd name="T11" fmla="*/ 31 h 52"/>
                <a:gd name="T12" fmla="*/ 32 w 32"/>
                <a:gd name="T13" fmla="*/ 16 h 52"/>
                <a:gd name="T14" fmla="*/ 16 w 32"/>
                <a:gd name="T15" fmla="*/ 0 h 52"/>
                <a:gd name="T16" fmla="*/ 16 w 32"/>
                <a:gd name="T17" fmla="*/ 24 h 52"/>
                <a:gd name="T18" fmla="*/ 8 w 32"/>
                <a:gd name="T19" fmla="*/ 16 h 52"/>
                <a:gd name="T20" fmla="*/ 16 w 32"/>
                <a:gd name="T21" fmla="*/ 8 h 52"/>
                <a:gd name="T22" fmla="*/ 24 w 32"/>
                <a:gd name="T23" fmla="*/ 16 h 52"/>
                <a:gd name="T24" fmla="*/ 16 w 32"/>
                <a:gd name="T2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2">
                  <a:moveTo>
                    <a:pt x="16" y="0"/>
                  </a:moveTo>
                  <a:cubicBezTo>
                    <a:pt x="7" y="0"/>
                    <a:pt x="0" y="7"/>
                    <a:pt x="0" y="16"/>
                  </a:cubicBezTo>
                  <a:cubicBezTo>
                    <a:pt x="0" y="23"/>
                    <a:pt x="5" y="29"/>
                    <a:pt x="12" y="31"/>
                  </a:cubicBezTo>
                  <a:cubicBezTo>
                    <a:pt x="12" y="52"/>
                    <a:pt x="12" y="52"/>
                    <a:pt x="12" y="52"/>
                  </a:cubicBezTo>
                  <a:cubicBezTo>
                    <a:pt x="20" y="52"/>
                    <a:pt x="20" y="52"/>
                    <a:pt x="20" y="52"/>
                  </a:cubicBezTo>
                  <a:cubicBezTo>
                    <a:pt x="20" y="31"/>
                    <a:pt x="20" y="31"/>
                    <a:pt x="20" y="31"/>
                  </a:cubicBezTo>
                  <a:cubicBezTo>
                    <a:pt x="27" y="29"/>
                    <a:pt x="32" y="23"/>
                    <a:pt x="32" y="16"/>
                  </a:cubicBezTo>
                  <a:cubicBezTo>
                    <a:pt x="32" y="7"/>
                    <a:pt x="25" y="0"/>
                    <a:pt x="16" y="0"/>
                  </a:cubicBezTo>
                  <a:close/>
                  <a:moveTo>
                    <a:pt x="16" y="24"/>
                  </a:moveTo>
                  <a:cubicBezTo>
                    <a:pt x="12" y="24"/>
                    <a:pt x="8" y="20"/>
                    <a:pt x="8" y="16"/>
                  </a:cubicBezTo>
                  <a:cubicBezTo>
                    <a:pt x="8" y="11"/>
                    <a:pt x="12" y="8"/>
                    <a:pt x="16" y="8"/>
                  </a:cubicBezTo>
                  <a:cubicBezTo>
                    <a:pt x="20" y="8"/>
                    <a:pt x="24" y="11"/>
                    <a:pt x="24" y="16"/>
                  </a:cubicBezTo>
                  <a:cubicBezTo>
                    <a:pt x="24" y="20"/>
                    <a:pt x="20" y="24"/>
                    <a:pt x="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251720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decel="10000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par>
                                <p:cTn id="18" presetID="10" presetClass="entr" presetSubtype="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400" fill="hold"/>
                                        <p:tgtEl>
                                          <p:spTgt spid="7"/>
                                        </p:tgtEl>
                                        <p:attrNameLst>
                                          <p:attrName>ppt_x</p:attrName>
                                        </p:attrNameLst>
                                      </p:cBhvr>
                                      <p:tavLst>
                                        <p:tav tm="0">
                                          <p:val>
                                            <p:strVal val="#ppt_x"/>
                                          </p:val>
                                        </p:tav>
                                        <p:tav tm="100000">
                                          <p:val>
                                            <p:strVal val="#ppt_x"/>
                                          </p:val>
                                        </p:tav>
                                      </p:tavLst>
                                    </p:anim>
                                    <p:anim calcmode="lin" valueType="num">
                                      <p:cBhvr additive="base">
                                        <p:cTn id="26" dur="4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10" name="Straight Connector 9"/>
          <p:cNvCxnSpPr/>
          <p:nvPr/>
        </p:nvCxnSpPr>
        <p:spPr>
          <a:xfrm>
            <a:off x="317" y="3497262"/>
            <a:ext cx="12435840" cy="0"/>
          </a:xfrm>
          <a:prstGeom prst="line">
            <a:avLst/>
          </a:prstGeom>
          <a:ln w="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Title 1"/>
          <p:cNvSpPr txBox="1">
            <a:spLocks/>
          </p:cNvSpPr>
          <p:nvPr/>
        </p:nvSpPr>
        <p:spPr>
          <a:xfrm>
            <a:off x="6492558" y="295275"/>
            <a:ext cx="5050397" cy="1363450"/>
          </a:xfrm>
          <a:prstGeom prst="rect">
            <a:avLst/>
          </a:prstGeom>
        </p:spPr>
        <p:txBody>
          <a:bodyPr vert="horz" wrap="square" lIns="146304" tIns="91440" rIns="146304" bIns="91440" rtlCol="0" anchor="t">
            <a:spAutoFit/>
          </a:bodyPr>
          <a:lstStyle>
            <a:lvl1pPr algn="l" defTabSz="931863" rtl="0" eaLnBrk="1" fontAlgn="base" hangingPunct="1">
              <a:lnSpc>
                <a:spcPct val="90000"/>
              </a:lnSpc>
              <a:spcBef>
                <a:spcPct val="0"/>
              </a:spcBef>
              <a:spcAft>
                <a:spcPct val="0"/>
              </a:spcAft>
              <a:defRPr lang="en-US" sz="5400" kern="1200" spc="-102">
                <a:ln w="3175">
                  <a:noFill/>
                </a:ln>
                <a:gradFill>
                  <a:gsLst>
                    <a:gs pos="1250">
                      <a:schemeClr val="accent2"/>
                    </a:gs>
                    <a:gs pos="100000">
                      <a:schemeClr val="accent2"/>
                    </a:gs>
                  </a:gsLst>
                  <a:lin ang="5400000" scaled="0"/>
                </a:gra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3200" b="0" i="0" u="none" strike="noStrike" kern="1200" cap="none" spc="0" normalizeH="0" baseline="0" noProof="0" dirty="0">
                <a:ln w="3175">
                  <a:noFill/>
                </a:ln>
                <a:gradFill>
                  <a:gsLst>
                    <a:gs pos="1250">
                      <a:schemeClr val="accent2"/>
                    </a:gs>
                    <a:gs pos="100000">
                      <a:schemeClr val="accent2"/>
                    </a:gs>
                  </a:gsLst>
                  <a:lin ang="5400000" scaled="0"/>
                </a:gradFill>
                <a:effectLst/>
                <a:uLnTx/>
                <a:uFillTx/>
                <a:latin typeface="+mj-lt"/>
                <a:ea typeface="MS PGothic" pitchFamily="34" charset="-128"/>
                <a:cs typeface="Segoe UI" pitchFamily="34" charset="0"/>
              </a:rPr>
              <a:t>Cluster-to-cluster</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Two separate clusters</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Manual failover </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Synchronous or asynchronous</a:t>
            </a:r>
          </a:p>
        </p:txBody>
      </p:sp>
      <p:sp>
        <p:nvSpPr>
          <p:cNvPr id="13" name="Title 1"/>
          <p:cNvSpPr txBox="1">
            <a:spLocks/>
          </p:cNvSpPr>
          <p:nvPr/>
        </p:nvSpPr>
        <p:spPr>
          <a:xfrm>
            <a:off x="274638" y="295275"/>
            <a:ext cx="5050397" cy="1363450"/>
          </a:xfrm>
          <a:prstGeom prst="rect">
            <a:avLst/>
          </a:prstGeom>
        </p:spPr>
        <p:txBody>
          <a:bodyPr vert="horz" wrap="square" lIns="146304" tIns="91440" rIns="146304" bIns="91440" rtlCol="0" anchor="t">
            <a:spAutoFit/>
          </a:bodyPr>
          <a:lstStyle>
            <a:lvl1pPr algn="l" defTabSz="931863" rtl="0" eaLnBrk="1" fontAlgn="base" hangingPunct="1">
              <a:lnSpc>
                <a:spcPct val="90000"/>
              </a:lnSpc>
              <a:spcBef>
                <a:spcPct val="0"/>
              </a:spcBef>
              <a:spcAft>
                <a:spcPct val="0"/>
              </a:spcAft>
              <a:defRPr lang="en-US" sz="5400" kern="1200" spc="-102">
                <a:ln w="3175">
                  <a:noFill/>
                </a:ln>
                <a:gradFill>
                  <a:gsLst>
                    <a:gs pos="1250">
                      <a:schemeClr val="accent2"/>
                    </a:gs>
                    <a:gs pos="100000">
                      <a:schemeClr val="accent2"/>
                    </a:gs>
                  </a:gsLst>
                  <a:lin ang="5400000" scaled="0"/>
                </a:gra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3200" b="0" i="0" u="none" strike="noStrike" kern="1200" cap="none" spc="0" normalizeH="0" baseline="0" noProof="0" dirty="0">
                <a:ln w="3175">
                  <a:noFill/>
                </a:ln>
                <a:gradFill>
                  <a:gsLst>
                    <a:gs pos="1250">
                      <a:schemeClr val="accent2"/>
                    </a:gs>
                    <a:gs pos="100000">
                      <a:schemeClr val="accent2"/>
                    </a:gs>
                  </a:gsLst>
                  <a:lin ang="5400000" scaled="0"/>
                </a:gradFill>
                <a:effectLst/>
                <a:uLnTx/>
                <a:uFillTx/>
                <a:latin typeface="+mj-lt"/>
                <a:ea typeface="MS PGothic" pitchFamily="34" charset="-128"/>
                <a:cs typeface="Segoe UI" pitchFamily="34" charset="0"/>
              </a:rPr>
              <a:t>Stretch cluster</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Single cluster</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Automatic failover </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Synchronous</a:t>
            </a:r>
          </a:p>
        </p:txBody>
      </p:sp>
      <p:sp>
        <p:nvSpPr>
          <p:cNvPr id="16" name="Title 1"/>
          <p:cNvSpPr txBox="1">
            <a:spLocks/>
          </p:cNvSpPr>
          <p:nvPr/>
        </p:nvSpPr>
        <p:spPr>
          <a:xfrm>
            <a:off x="6492558" y="3794125"/>
            <a:ext cx="5050397" cy="1312154"/>
          </a:xfrm>
          <a:prstGeom prst="rect">
            <a:avLst/>
          </a:prstGeom>
        </p:spPr>
        <p:txBody>
          <a:bodyPr vert="horz" wrap="square" lIns="146304" tIns="91440" rIns="146304" bIns="91440" rtlCol="0" anchor="t">
            <a:spAutoFit/>
          </a:bodyPr>
          <a:lstStyle>
            <a:lvl1pPr algn="l" defTabSz="931863" rtl="0" eaLnBrk="1" fontAlgn="base" hangingPunct="1">
              <a:lnSpc>
                <a:spcPct val="90000"/>
              </a:lnSpc>
              <a:spcBef>
                <a:spcPct val="0"/>
              </a:spcBef>
              <a:spcAft>
                <a:spcPct val="0"/>
              </a:spcAft>
              <a:defRPr lang="en-US" sz="5400" kern="1200" spc="-102">
                <a:ln w="3175">
                  <a:noFill/>
                </a:ln>
                <a:gradFill>
                  <a:gsLst>
                    <a:gs pos="1250">
                      <a:schemeClr val="accent2"/>
                    </a:gs>
                    <a:gs pos="100000">
                      <a:schemeClr val="accent2"/>
                    </a:gs>
                  </a:gsLst>
                  <a:lin ang="5400000" scaled="0"/>
                </a:gra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3200" b="0" i="0" u="none" strike="noStrike" kern="1200" cap="none" spc="0" normalizeH="0" baseline="0" noProof="0" dirty="0">
                <a:ln w="3175">
                  <a:noFill/>
                </a:ln>
                <a:gradFill>
                  <a:gsLst>
                    <a:gs pos="1250">
                      <a:schemeClr val="accent2"/>
                    </a:gs>
                    <a:gs pos="100000">
                      <a:schemeClr val="accent2"/>
                    </a:gs>
                  </a:gsLst>
                  <a:lin ang="5400000" scaled="0"/>
                </a:gradFill>
                <a:effectLst/>
                <a:uLnTx/>
                <a:uFillTx/>
                <a:latin typeface="+mj-lt"/>
                <a:ea typeface="MS PGothic" pitchFamily="34" charset="-128"/>
                <a:cs typeface="Segoe UI" pitchFamily="34" charset="0"/>
              </a:rPr>
              <a:t>Server-to-self</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A single server replicating to itself </a:t>
            </a:r>
            <a:b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b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(one volume to another)</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Seed data onto storage for shipment</a:t>
            </a:r>
          </a:p>
        </p:txBody>
      </p:sp>
      <p:sp>
        <p:nvSpPr>
          <p:cNvPr id="17" name="Title 1"/>
          <p:cNvSpPr txBox="1">
            <a:spLocks/>
          </p:cNvSpPr>
          <p:nvPr/>
        </p:nvSpPr>
        <p:spPr>
          <a:xfrm>
            <a:off x="274638" y="3794125"/>
            <a:ext cx="5050397" cy="1363450"/>
          </a:xfrm>
          <a:prstGeom prst="rect">
            <a:avLst/>
          </a:prstGeom>
        </p:spPr>
        <p:txBody>
          <a:bodyPr vert="horz" wrap="square" lIns="146304" tIns="91440" rIns="146304" bIns="91440" rtlCol="0" anchor="t">
            <a:spAutoFit/>
          </a:bodyPr>
          <a:lstStyle>
            <a:lvl1pPr algn="l" defTabSz="931863" rtl="0" eaLnBrk="1" fontAlgn="base" hangingPunct="1">
              <a:lnSpc>
                <a:spcPct val="90000"/>
              </a:lnSpc>
              <a:spcBef>
                <a:spcPct val="0"/>
              </a:spcBef>
              <a:spcAft>
                <a:spcPct val="0"/>
              </a:spcAft>
              <a:defRPr lang="en-US" sz="5400" kern="1200" spc="-102">
                <a:ln w="3175">
                  <a:noFill/>
                </a:ln>
                <a:gradFill>
                  <a:gsLst>
                    <a:gs pos="1250">
                      <a:schemeClr val="accent2"/>
                    </a:gs>
                    <a:gs pos="100000">
                      <a:schemeClr val="accent2"/>
                    </a:gs>
                  </a:gsLst>
                  <a:lin ang="5400000" scaled="0"/>
                </a:gra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3200" b="0" i="0" u="none" strike="noStrike" kern="1200" cap="none" spc="0" normalizeH="0" baseline="0" noProof="0" dirty="0">
                <a:ln w="3175">
                  <a:noFill/>
                </a:ln>
                <a:gradFill>
                  <a:gsLst>
                    <a:gs pos="1250">
                      <a:schemeClr val="accent2"/>
                    </a:gs>
                    <a:gs pos="100000">
                      <a:schemeClr val="accent2"/>
                    </a:gs>
                  </a:gsLst>
                  <a:lin ang="5400000" scaled="0"/>
                </a:gradFill>
                <a:effectLst/>
                <a:uLnTx/>
                <a:uFillTx/>
                <a:latin typeface="+mj-lt"/>
                <a:ea typeface="MS PGothic" pitchFamily="34" charset="-128"/>
                <a:cs typeface="Segoe UI" pitchFamily="34" charset="0"/>
              </a:rPr>
              <a:t>Server-to-server</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Two separate servers</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Manual failover </a:t>
            </a:r>
          </a:p>
          <a:p>
            <a:pPr marL="171450" marR="0" lvl="2" indent="-171450" algn="l" defTabSz="931863" rtl="0" eaLnBrk="1" fontAlgn="base" latinLnBrk="0" hangingPunct="1">
              <a:lnSpc>
                <a:spcPct val="90000"/>
              </a:lnSpc>
              <a:spcBef>
                <a:spcPts val="400"/>
              </a:spcBef>
              <a:spcAft>
                <a:spcPct val="0"/>
              </a:spcAft>
              <a:buClrTx/>
              <a:buSzPct val="90000"/>
              <a:buFont typeface="Arial" pitchFamily="34" charset="0"/>
              <a:buChar char="•"/>
              <a:tabLst/>
              <a:defRPr/>
            </a:pPr>
            <a:r>
              <a:rPr kumimoji="0" lang="en-US" sz="1400" b="0" i="0" u="none" strike="noStrike" kern="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rPr>
              <a:t>Synchronous or asynchronous</a:t>
            </a:r>
          </a:p>
        </p:txBody>
      </p:sp>
      <p:grpSp>
        <p:nvGrpSpPr>
          <p:cNvPr id="165" name="Group 164"/>
          <p:cNvGrpSpPr/>
          <p:nvPr/>
        </p:nvGrpSpPr>
        <p:grpSpPr>
          <a:xfrm>
            <a:off x="6218237" y="5304311"/>
            <a:ext cx="6218238" cy="1690214"/>
            <a:chOff x="6218237" y="5304311"/>
            <a:chExt cx="6218238" cy="1690214"/>
          </a:xfrm>
        </p:grpSpPr>
        <p:sp>
          <p:nvSpPr>
            <p:cNvPr id="146" name="Rectangle 145"/>
            <p:cNvSpPr/>
            <p:nvPr/>
          </p:nvSpPr>
          <p:spPr bwMode="auto">
            <a:xfrm>
              <a:off x="6218237" y="5304311"/>
              <a:ext cx="6218238" cy="1690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48" name="Rectangle 147"/>
            <p:cNvSpPr/>
            <p:nvPr/>
          </p:nvSpPr>
          <p:spPr bwMode="auto">
            <a:xfrm>
              <a:off x="6857943" y="5532643"/>
              <a:ext cx="4938508" cy="100584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51" name="TextBox 150"/>
            <p:cNvSpPr txBox="1"/>
            <p:nvPr/>
          </p:nvSpPr>
          <p:spPr>
            <a:xfrm>
              <a:off x="9121051" y="5603414"/>
              <a:ext cx="412292"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SRV1</a:t>
              </a:r>
            </a:p>
          </p:txBody>
        </p:sp>
        <p:sp>
          <p:nvSpPr>
            <p:cNvPr id="154" name="Freeform 9"/>
            <p:cNvSpPr>
              <a:spLocks noChangeAspect="1" noEditPoints="1"/>
            </p:cNvSpPr>
            <p:nvPr/>
          </p:nvSpPr>
          <p:spPr bwMode="auto">
            <a:xfrm>
              <a:off x="8915340" y="5799857"/>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57" name="Group 156"/>
            <p:cNvGrpSpPr/>
            <p:nvPr/>
          </p:nvGrpSpPr>
          <p:grpSpPr>
            <a:xfrm>
              <a:off x="7762075" y="6130806"/>
              <a:ext cx="3130561" cy="242520"/>
              <a:chOff x="1543838" y="6028158"/>
              <a:chExt cx="3130561" cy="242520"/>
            </a:xfrm>
          </p:grpSpPr>
          <p:sp>
            <p:nvSpPr>
              <p:cNvPr id="158" name="Freeform 5"/>
              <p:cNvSpPr>
                <a:spLocks noChangeAspect="1" noEditPoints="1"/>
              </p:cNvSpPr>
              <p:nvPr/>
            </p:nvSpPr>
            <p:spPr bwMode="auto">
              <a:xfrm>
                <a:off x="1543838" y="6028158"/>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59" name="Freeform 5"/>
              <p:cNvSpPr>
                <a:spLocks noChangeAspect="1" noEditPoints="1"/>
              </p:cNvSpPr>
              <p:nvPr/>
            </p:nvSpPr>
            <p:spPr bwMode="auto">
              <a:xfrm>
                <a:off x="4278322" y="6028158"/>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grpSp>
            <p:nvGrpSpPr>
              <p:cNvPr id="160" name="Group 159"/>
              <p:cNvGrpSpPr/>
              <p:nvPr/>
            </p:nvGrpSpPr>
            <p:grpSpPr>
              <a:xfrm>
                <a:off x="1939915" y="6044259"/>
                <a:ext cx="2338407" cy="138499"/>
                <a:chOff x="8158152" y="2518419"/>
                <a:chExt cx="2338407" cy="138499"/>
              </a:xfrm>
            </p:grpSpPr>
            <p:cxnSp>
              <p:nvCxnSpPr>
                <p:cNvPr id="161" name="Straight Arrow Connector 160"/>
                <p:cNvCxnSpPr/>
                <p:nvPr/>
              </p:nvCxnSpPr>
              <p:spPr>
                <a:xfrm>
                  <a:off x="8158152" y="2656918"/>
                  <a:ext cx="2338407" cy="0"/>
                </a:xfrm>
                <a:prstGeom prst="straightConnector1">
                  <a:avLst/>
                </a:prstGeom>
                <a:ln w="285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2" name="Rectangle 161"/>
                <p:cNvSpPr/>
                <p:nvPr/>
              </p:nvSpPr>
              <p:spPr bwMode="auto">
                <a:xfrm>
                  <a:off x="8158152" y="2518419"/>
                  <a:ext cx="794568"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27432" numCol="1" spcCol="0" rtlCol="0" fromWordArt="0" anchor="ctr" anchorCtr="0" forceAA="0" compatLnSpc="1">
                  <a:prstTxWarp prst="textNoShape">
                    <a:avLst/>
                  </a:prstTxWarp>
                  <a:spAutoFit/>
                </a:bodyPr>
                <a:lstStyle/>
                <a:p>
                  <a:pPr marL="0" marR="0" lvl="0" indent="0" defTabSz="914400" eaLnBrk="1" fontAlgn="base" latinLnBrk="0" hangingPunct="1">
                    <a:lnSpc>
                      <a:spcPct val="90000"/>
                    </a:lnSpc>
                    <a:spcBef>
                      <a:spcPct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 over SMB3</a:t>
                  </a:r>
                </a:p>
              </p:txBody>
            </p:sp>
          </p:grpSp>
        </p:grpSp>
      </p:grpSp>
      <p:grpSp>
        <p:nvGrpSpPr>
          <p:cNvPr id="164" name="Group 163"/>
          <p:cNvGrpSpPr/>
          <p:nvPr/>
        </p:nvGrpSpPr>
        <p:grpSpPr>
          <a:xfrm>
            <a:off x="0" y="5304311"/>
            <a:ext cx="6218238" cy="1690214"/>
            <a:chOff x="0" y="5304311"/>
            <a:chExt cx="6218238" cy="1690214"/>
          </a:xfrm>
        </p:grpSpPr>
        <p:sp>
          <p:nvSpPr>
            <p:cNvPr id="122" name="Rectangle 121"/>
            <p:cNvSpPr/>
            <p:nvPr/>
          </p:nvSpPr>
          <p:spPr bwMode="auto">
            <a:xfrm>
              <a:off x="0" y="5304311"/>
              <a:ext cx="6218238" cy="1690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3" name="Double Wave 122"/>
            <p:cNvSpPr/>
            <p:nvPr/>
          </p:nvSpPr>
          <p:spPr bwMode="auto">
            <a:xfrm rot="5400000">
              <a:off x="2264013" y="6058176"/>
              <a:ext cx="1690212" cy="182485"/>
            </a:xfrm>
            <a:prstGeom prst="doubleWave">
              <a:avLst>
                <a:gd name="adj1" fmla="val 12500"/>
                <a:gd name="adj2" fmla="val 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7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4" name="Rectangle 123"/>
            <p:cNvSpPr/>
            <p:nvPr/>
          </p:nvSpPr>
          <p:spPr bwMode="auto">
            <a:xfrm>
              <a:off x="639706" y="5532643"/>
              <a:ext cx="1554480" cy="100584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5" name="TextBox 124"/>
            <p:cNvSpPr txBox="1"/>
            <p:nvPr/>
          </p:nvSpPr>
          <p:spPr>
            <a:xfrm rot="16200000">
              <a:off x="-2884" y="5910914"/>
              <a:ext cx="1005403"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Manhattan DC</a:t>
              </a:r>
            </a:p>
          </p:txBody>
        </p:sp>
        <p:sp>
          <p:nvSpPr>
            <p:cNvPr id="126" name="TextBox 125"/>
            <p:cNvSpPr txBox="1"/>
            <p:nvPr/>
          </p:nvSpPr>
          <p:spPr>
            <a:xfrm rot="16200000">
              <a:off x="5226138" y="5910914"/>
              <a:ext cx="984565"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Jersey City DC</a:t>
              </a:r>
            </a:p>
          </p:txBody>
        </p:sp>
        <p:sp>
          <p:nvSpPr>
            <p:cNvPr id="127" name="TextBox 126"/>
            <p:cNvSpPr txBox="1"/>
            <p:nvPr/>
          </p:nvSpPr>
          <p:spPr>
            <a:xfrm>
              <a:off x="715080" y="5603414"/>
              <a:ext cx="412292"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SRV1</a:t>
              </a:r>
            </a:p>
          </p:txBody>
        </p:sp>
        <p:sp>
          <p:nvSpPr>
            <p:cNvPr id="129" name="TextBox 128"/>
            <p:cNvSpPr txBox="1"/>
            <p:nvPr/>
          </p:nvSpPr>
          <p:spPr>
            <a:xfrm>
              <a:off x="4475093" y="5603414"/>
              <a:ext cx="428322"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SRV2</a:t>
              </a:r>
            </a:p>
          </p:txBody>
        </p:sp>
        <p:sp>
          <p:nvSpPr>
            <p:cNvPr id="131" name="Rectangle 130"/>
            <p:cNvSpPr/>
            <p:nvPr/>
          </p:nvSpPr>
          <p:spPr bwMode="auto">
            <a:xfrm>
              <a:off x="3184526" y="5370446"/>
              <a:ext cx="1690212" cy="969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700" b="0" i="0" u="none" strike="noStrike" kern="0" cap="none" spc="0" normalizeH="0" baseline="0" noProof="0" dirty="0">
                  <a:ln>
                    <a:noFill/>
                  </a:ln>
                  <a:gradFill>
                    <a:gsLst>
                      <a:gs pos="38614">
                        <a:schemeClr val="tx1"/>
                      </a:gs>
                      <a:gs pos="54000">
                        <a:schemeClr val="tx1"/>
                      </a:gs>
                    </a:gsLst>
                    <a:lin ang="5400000" scaled="0"/>
                  </a:gradFill>
                  <a:effectLst/>
                  <a:uLnTx/>
                  <a:uFillTx/>
                  <a:ea typeface="Segoe UI" pitchFamily="34" charset="0"/>
                  <a:cs typeface="Segoe UI" pitchFamily="34" charset="0"/>
                </a:rPr>
                <a:t>The  Hudson River</a:t>
              </a:r>
            </a:p>
          </p:txBody>
        </p:sp>
        <p:sp>
          <p:nvSpPr>
            <p:cNvPr id="132" name="Freeform 9"/>
            <p:cNvSpPr>
              <a:spLocks noChangeAspect="1" noEditPoints="1"/>
            </p:cNvSpPr>
            <p:nvPr/>
          </p:nvSpPr>
          <p:spPr bwMode="auto">
            <a:xfrm>
              <a:off x="792736" y="5799857"/>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6" name="Freeform 9"/>
            <p:cNvSpPr>
              <a:spLocks noChangeAspect="1" noEditPoints="1"/>
            </p:cNvSpPr>
            <p:nvPr/>
          </p:nvSpPr>
          <p:spPr bwMode="auto">
            <a:xfrm>
              <a:off x="4574973" y="5799857"/>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8" name="Rectangle 137"/>
            <p:cNvSpPr/>
            <p:nvPr/>
          </p:nvSpPr>
          <p:spPr bwMode="auto">
            <a:xfrm>
              <a:off x="4024051" y="5532643"/>
              <a:ext cx="1554480" cy="100584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42" name="Group 141"/>
            <p:cNvGrpSpPr/>
            <p:nvPr/>
          </p:nvGrpSpPr>
          <p:grpSpPr>
            <a:xfrm>
              <a:off x="1543838" y="6130806"/>
              <a:ext cx="3130561" cy="242520"/>
              <a:chOff x="1543838" y="6028158"/>
              <a:chExt cx="3130561" cy="242520"/>
            </a:xfrm>
          </p:grpSpPr>
          <p:sp>
            <p:nvSpPr>
              <p:cNvPr id="134" name="Freeform 5"/>
              <p:cNvSpPr>
                <a:spLocks noChangeAspect="1" noEditPoints="1"/>
              </p:cNvSpPr>
              <p:nvPr/>
            </p:nvSpPr>
            <p:spPr bwMode="auto">
              <a:xfrm>
                <a:off x="1543838" y="6028158"/>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35" name="Freeform 5"/>
              <p:cNvSpPr>
                <a:spLocks noChangeAspect="1" noEditPoints="1"/>
              </p:cNvSpPr>
              <p:nvPr/>
            </p:nvSpPr>
            <p:spPr bwMode="auto">
              <a:xfrm>
                <a:off x="4278322" y="6028158"/>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grpSp>
            <p:nvGrpSpPr>
              <p:cNvPr id="139" name="Group 138"/>
              <p:cNvGrpSpPr/>
              <p:nvPr/>
            </p:nvGrpSpPr>
            <p:grpSpPr>
              <a:xfrm>
                <a:off x="1939915" y="6044259"/>
                <a:ext cx="2338407" cy="138499"/>
                <a:chOff x="8158152" y="2518419"/>
                <a:chExt cx="2338407" cy="138499"/>
              </a:xfrm>
            </p:grpSpPr>
            <p:cxnSp>
              <p:nvCxnSpPr>
                <p:cNvPr id="140" name="Straight Arrow Connector 139"/>
                <p:cNvCxnSpPr/>
                <p:nvPr/>
              </p:nvCxnSpPr>
              <p:spPr>
                <a:xfrm>
                  <a:off x="8158152" y="2656918"/>
                  <a:ext cx="2338407" cy="0"/>
                </a:xfrm>
                <a:prstGeom prst="straightConnector1">
                  <a:avLst/>
                </a:prstGeom>
                <a:ln w="285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41" name="Rectangle 140"/>
                <p:cNvSpPr/>
                <p:nvPr/>
              </p:nvSpPr>
              <p:spPr bwMode="auto">
                <a:xfrm>
                  <a:off x="8158152" y="2518419"/>
                  <a:ext cx="794568"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27432" numCol="1" spcCol="0" rtlCol="0" fromWordArt="0" anchor="ctr" anchorCtr="0" forceAA="0" compatLnSpc="1">
                  <a:prstTxWarp prst="textNoShape">
                    <a:avLst/>
                  </a:prstTxWarp>
                  <a:spAutoFit/>
                </a:bodyPr>
                <a:lstStyle/>
                <a:p>
                  <a:pPr marL="0" marR="0" lvl="0" indent="0" defTabSz="914400" eaLnBrk="1" fontAlgn="base" latinLnBrk="0" hangingPunct="1">
                    <a:lnSpc>
                      <a:spcPct val="90000"/>
                    </a:lnSpc>
                    <a:spcBef>
                      <a:spcPct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 over SMB3</a:t>
                  </a:r>
                </a:p>
              </p:txBody>
            </p:sp>
          </p:grpSp>
        </p:grpSp>
      </p:grpSp>
      <p:grpSp>
        <p:nvGrpSpPr>
          <p:cNvPr id="163" name="Group 162"/>
          <p:cNvGrpSpPr/>
          <p:nvPr/>
        </p:nvGrpSpPr>
        <p:grpSpPr>
          <a:xfrm>
            <a:off x="6218237" y="1807049"/>
            <a:ext cx="6218238" cy="1690214"/>
            <a:chOff x="6218237" y="1807049"/>
            <a:chExt cx="6218238" cy="1690214"/>
          </a:xfrm>
        </p:grpSpPr>
        <p:sp>
          <p:nvSpPr>
            <p:cNvPr id="28" name="Rectangle 27"/>
            <p:cNvSpPr/>
            <p:nvPr/>
          </p:nvSpPr>
          <p:spPr bwMode="auto">
            <a:xfrm>
              <a:off x="6218237" y="1807049"/>
              <a:ext cx="6218238" cy="1690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5" name="Double Wave 54"/>
            <p:cNvSpPr/>
            <p:nvPr/>
          </p:nvSpPr>
          <p:spPr bwMode="auto">
            <a:xfrm rot="5400000">
              <a:off x="8482250" y="2560914"/>
              <a:ext cx="1690212" cy="182485"/>
            </a:xfrm>
            <a:prstGeom prst="doubleWave">
              <a:avLst>
                <a:gd name="adj1" fmla="val 12500"/>
                <a:gd name="adj2" fmla="val 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7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0" name="Rectangle 29"/>
            <p:cNvSpPr/>
            <p:nvPr/>
          </p:nvSpPr>
          <p:spPr bwMode="auto">
            <a:xfrm>
              <a:off x="6857943" y="2035381"/>
              <a:ext cx="2204341" cy="123355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3" name="TextBox 32"/>
            <p:cNvSpPr txBox="1"/>
            <p:nvPr/>
          </p:nvSpPr>
          <p:spPr>
            <a:xfrm rot="16200000">
              <a:off x="6215353" y="2527506"/>
              <a:ext cx="1005403"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Manhattan DC</a:t>
              </a:r>
            </a:p>
          </p:txBody>
        </p:sp>
        <p:sp>
          <p:nvSpPr>
            <p:cNvPr id="34" name="TextBox 33"/>
            <p:cNvSpPr txBox="1"/>
            <p:nvPr/>
          </p:nvSpPr>
          <p:spPr>
            <a:xfrm rot="16200000">
              <a:off x="11444375" y="2527506"/>
              <a:ext cx="984565"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Jersey City DC</a:t>
              </a:r>
            </a:p>
          </p:txBody>
        </p:sp>
        <p:sp>
          <p:nvSpPr>
            <p:cNvPr id="36" name="Rectangle 35"/>
            <p:cNvSpPr/>
            <p:nvPr/>
          </p:nvSpPr>
          <p:spPr bwMode="auto">
            <a:xfrm>
              <a:off x="9592427" y="2035381"/>
              <a:ext cx="2204341" cy="123355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7" name="TextBox 36"/>
            <p:cNvSpPr txBox="1"/>
            <p:nvPr/>
          </p:nvSpPr>
          <p:spPr>
            <a:xfrm>
              <a:off x="6933317" y="2058527"/>
              <a:ext cx="1005840"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NODE1 in FSCLUS</a:t>
              </a:r>
            </a:p>
          </p:txBody>
        </p:sp>
        <p:sp>
          <p:nvSpPr>
            <p:cNvPr id="38" name="TextBox 37"/>
            <p:cNvSpPr txBox="1"/>
            <p:nvPr/>
          </p:nvSpPr>
          <p:spPr>
            <a:xfrm>
              <a:off x="7981070" y="2058527"/>
              <a:ext cx="1005840"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NODE2 in FSCLUS</a:t>
              </a:r>
            </a:p>
          </p:txBody>
        </p:sp>
        <p:sp>
          <p:nvSpPr>
            <p:cNvPr id="39" name="TextBox 38"/>
            <p:cNvSpPr txBox="1"/>
            <p:nvPr/>
          </p:nvSpPr>
          <p:spPr>
            <a:xfrm>
              <a:off x="6933317" y="3038473"/>
              <a:ext cx="1005840"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NODE3 in FSCLUS</a:t>
              </a:r>
            </a:p>
          </p:txBody>
        </p:sp>
        <p:sp>
          <p:nvSpPr>
            <p:cNvPr id="40" name="TextBox 39"/>
            <p:cNvSpPr txBox="1"/>
            <p:nvPr/>
          </p:nvSpPr>
          <p:spPr>
            <a:xfrm>
              <a:off x="7981070" y="3038473"/>
              <a:ext cx="1005840"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NODE4 in FSCLUS</a:t>
              </a:r>
            </a:p>
          </p:txBody>
        </p:sp>
        <p:sp>
          <p:nvSpPr>
            <p:cNvPr id="50" name="TextBox 49"/>
            <p:cNvSpPr txBox="1"/>
            <p:nvPr/>
          </p:nvSpPr>
          <p:spPr>
            <a:xfrm>
              <a:off x="9645577" y="2058527"/>
              <a:ext cx="1032655"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NODE1 in DRCLUS</a:t>
              </a:r>
            </a:p>
          </p:txBody>
        </p:sp>
        <p:sp>
          <p:nvSpPr>
            <p:cNvPr id="51" name="TextBox 50"/>
            <p:cNvSpPr txBox="1"/>
            <p:nvPr/>
          </p:nvSpPr>
          <p:spPr>
            <a:xfrm>
              <a:off x="10693330" y="2058527"/>
              <a:ext cx="1048685"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NODE2 in DRCLUS</a:t>
              </a:r>
            </a:p>
          </p:txBody>
        </p:sp>
        <p:sp>
          <p:nvSpPr>
            <p:cNvPr id="52" name="TextBox 51"/>
            <p:cNvSpPr txBox="1"/>
            <p:nvPr/>
          </p:nvSpPr>
          <p:spPr>
            <a:xfrm>
              <a:off x="9645577" y="3038473"/>
              <a:ext cx="1048685"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NODE3 in DRCLUS</a:t>
              </a:r>
            </a:p>
          </p:txBody>
        </p:sp>
        <p:sp>
          <p:nvSpPr>
            <p:cNvPr id="53" name="TextBox 52"/>
            <p:cNvSpPr txBox="1"/>
            <p:nvPr/>
          </p:nvSpPr>
          <p:spPr>
            <a:xfrm>
              <a:off x="10693330" y="3038473"/>
              <a:ext cx="1050288"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NODE4 in DRCLUS</a:t>
              </a:r>
            </a:p>
          </p:txBody>
        </p:sp>
        <p:sp>
          <p:nvSpPr>
            <p:cNvPr id="56" name="Rectangle 55"/>
            <p:cNvSpPr/>
            <p:nvPr/>
          </p:nvSpPr>
          <p:spPr bwMode="auto">
            <a:xfrm>
              <a:off x="9402763" y="1873184"/>
              <a:ext cx="1690212" cy="969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700" b="0" i="0" u="none" strike="noStrike" kern="0" cap="none" spc="0" normalizeH="0" baseline="0" noProof="0" dirty="0">
                  <a:ln>
                    <a:noFill/>
                  </a:ln>
                  <a:gradFill>
                    <a:gsLst>
                      <a:gs pos="38614">
                        <a:schemeClr val="tx1"/>
                      </a:gs>
                      <a:gs pos="54000">
                        <a:schemeClr val="tx1"/>
                      </a:gs>
                    </a:gsLst>
                    <a:lin ang="5400000" scaled="0"/>
                  </a:gradFill>
                  <a:effectLst/>
                  <a:uLnTx/>
                  <a:uFillTx/>
                  <a:ea typeface="Segoe UI" pitchFamily="34" charset="0"/>
                  <a:cs typeface="Segoe UI" pitchFamily="34" charset="0"/>
                </a:rPr>
                <a:t>The  Hudson River</a:t>
              </a:r>
            </a:p>
          </p:txBody>
        </p:sp>
        <p:grpSp>
          <p:nvGrpSpPr>
            <p:cNvPr id="72" name="Group 71"/>
            <p:cNvGrpSpPr/>
            <p:nvPr/>
          </p:nvGrpSpPr>
          <p:grpSpPr>
            <a:xfrm>
              <a:off x="7010973" y="2254970"/>
              <a:ext cx="1871467" cy="802308"/>
              <a:chOff x="7010973" y="2254970"/>
              <a:chExt cx="1871467" cy="802308"/>
            </a:xfrm>
            <a:solidFill>
              <a:schemeClr val="accent1"/>
            </a:solidFill>
          </p:grpSpPr>
          <p:sp>
            <p:nvSpPr>
              <p:cNvPr id="66" name="Freeform 9"/>
              <p:cNvSpPr>
                <a:spLocks noChangeAspect="1" noEditPoints="1"/>
              </p:cNvSpPr>
              <p:nvPr/>
            </p:nvSpPr>
            <p:spPr bwMode="auto">
              <a:xfrm>
                <a:off x="7010973"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Freeform 9"/>
              <p:cNvSpPr>
                <a:spLocks noChangeAspect="1" noEditPoints="1"/>
              </p:cNvSpPr>
              <p:nvPr/>
            </p:nvSpPr>
            <p:spPr bwMode="auto">
              <a:xfrm>
                <a:off x="7010973"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8" name="Freeform 9"/>
              <p:cNvSpPr>
                <a:spLocks noChangeAspect="1" noEditPoints="1"/>
              </p:cNvSpPr>
              <p:nvPr/>
            </p:nvSpPr>
            <p:spPr bwMode="auto">
              <a:xfrm>
                <a:off x="8058726"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9" name="Freeform 9"/>
              <p:cNvSpPr>
                <a:spLocks noChangeAspect="1" noEditPoints="1"/>
              </p:cNvSpPr>
              <p:nvPr/>
            </p:nvSpPr>
            <p:spPr bwMode="auto">
              <a:xfrm>
                <a:off x="8058726"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70" name="Freeform 5"/>
            <p:cNvSpPr>
              <a:spLocks noChangeAspect="1" noEditPoints="1"/>
            </p:cNvSpPr>
            <p:nvPr/>
          </p:nvSpPr>
          <p:spPr bwMode="auto">
            <a:xfrm>
              <a:off x="7762075" y="2530896"/>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71" name="Freeform 5"/>
            <p:cNvSpPr>
              <a:spLocks noChangeAspect="1" noEditPoints="1"/>
            </p:cNvSpPr>
            <p:nvPr/>
          </p:nvSpPr>
          <p:spPr bwMode="auto">
            <a:xfrm>
              <a:off x="10496559" y="2530896"/>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grpSp>
          <p:nvGrpSpPr>
            <p:cNvPr id="74" name="Group 73"/>
            <p:cNvGrpSpPr/>
            <p:nvPr/>
          </p:nvGrpSpPr>
          <p:grpSpPr>
            <a:xfrm>
              <a:off x="9745457" y="2254970"/>
              <a:ext cx="1871467" cy="802308"/>
              <a:chOff x="7010973" y="2254970"/>
              <a:chExt cx="1871467" cy="802308"/>
            </a:xfrm>
            <a:solidFill>
              <a:schemeClr val="accent4"/>
            </a:solidFill>
          </p:grpSpPr>
          <p:sp>
            <p:nvSpPr>
              <p:cNvPr id="75" name="Freeform 9"/>
              <p:cNvSpPr>
                <a:spLocks noChangeAspect="1" noEditPoints="1"/>
              </p:cNvSpPr>
              <p:nvPr/>
            </p:nvSpPr>
            <p:spPr bwMode="auto">
              <a:xfrm>
                <a:off x="7010973"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Freeform 9"/>
              <p:cNvSpPr>
                <a:spLocks noChangeAspect="1" noEditPoints="1"/>
              </p:cNvSpPr>
              <p:nvPr/>
            </p:nvSpPr>
            <p:spPr bwMode="auto">
              <a:xfrm>
                <a:off x="7010973"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Freeform 9"/>
              <p:cNvSpPr>
                <a:spLocks noChangeAspect="1" noEditPoints="1"/>
              </p:cNvSpPr>
              <p:nvPr/>
            </p:nvSpPr>
            <p:spPr bwMode="auto">
              <a:xfrm>
                <a:off x="8058726"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 name="Freeform 9"/>
              <p:cNvSpPr>
                <a:spLocks noChangeAspect="1" noEditPoints="1"/>
              </p:cNvSpPr>
              <p:nvPr/>
            </p:nvSpPr>
            <p:spPr bwMode="auto">
              <a:xfrm>
                <a:off x="8058726"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86" name="Group 85"/>
            <p:cNvGrpSpPr/>
            <p:nvPr/>
          </p:nvGrpSpPr>
          <p:grpSpPr>
            <a:xfrm>
              <a:off x="8158152" y="2546997"/>
              <a:ext cx="2338407" cy="138499"/>
              <a:chOff x="8158152" y="2518419"/>
              <a:chExt cx="2338407" cy="138499"/>
            </a:xfrm>
          </p:grpSpPr>
          <p:cxnSp>
            <p:nvCxnSpPr>
              <p:cNvPr id="81" name="Straight Arrow Connector 80"/>
              <p:cNvCxnSpPr/>
              <p:nvPr/>
            </p:nvCxnSpPr>
            <p:spPr>
              <a:xfrm>
                <a:off x="8158152" y="2656918"/>
                <a:ext cx="2338407" cy="0"/>
              </a:xfrm>
              <a:prstGeom prst="straightConnector1">
                <a:avLst/>
              </a:prstGeom>
              <a:ln w="285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bwMode="auto">
              <a:xfrm>
                <a:off x="8158152" y="2518419"/>
                <a:ext cx="794568"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27432" numCol="1" spcCol="0" rtlCol="0" fromWordArt="0" anchor="ctr" anchorCtr="0" forceAA="0" compatLnSpc="1">
                <a:prstTxWarp prst="textNoShape">
                  <a:avLst/>
                </a:prstTxWarp>
                <a:spAutoFit/>
              </a:bodyPr>
              <a:lstStyle/>
              <a:p>
                <a:pPr marL="0" marR="0" lvl="0" indent="0" defTabSz="914400" eaLnBrk="1" fontAlgn="base" latinLnBrk="0" hangingPunct="1">
                  <a:lnSpc>
                    <a:spcPct val="90000"/>
                  </a:lnSpc>
                  <a:spcBef>
                    <a:spcPct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 over SMB3</a:t>
                </a:r>
              </a:p>
            </p:txBody>
          </p:sp>
        </p:grpSp>
      </p:grpSp>
      <p:grpSp>
        <p:nvGrpSpPr>
          <p:cNvPr id="120" name="Group 119"/>
          <p:cNvGrpSpPr/>
          <p:nvPr/>
        </p:nvGrpSpPr>
        <p:grpSpPr>
          <a:xfrm>
            <a:off x="0" y="1807049"/>
            <a:ext cx="6218238" cy="1690214"/>
            <a:chOff x="0" y="1807049"/>
            <a:chExt cx="6218238" cy="1690214"/>
          </a:xfrm>
        </p:grpSpPr>
        <p:sp>
          <p:nvSpPr>
            <p:cNvPr id="89" name="Rectangle 88"/>
            <p:cNvSpPr/>
            <p:nvPr/>
          </p:nvSpPr>
          <p:spPr bwMode="auto">
            <a:xfrm>
              <a:off x="0" y="1807049"/>
              <a:ext cx="6218238" cy="1690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0" name="Double Wave 89"/>
            <p:cNvSpPr/>
            <p:nvPr/>
          </p:nvSpPr>
          <p:spPr bwMode="auto">
            <a:xfrm rot="5400000">
              <a:off x="2264013" y="2560914"/>
              <a:ext cx="1690212" cy="182485"/>
            </a:xfrm>
            <a:prstGeom prst="doubleWave">
              <a:avLst>
                <a:gd name="adj1" fmla="val 12500"/>
                <a:gd name="adj2" fmla="val 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7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1" name="Rectangle 90"/>
            <p:cNvSpPr/>
            <p:nvPr/>
          </p:nvSpPr>
          <p:spPr bwMode="auto">
            <a:xfrm>
              <a:off x="639706" y="2035381"/>
              <a:ext cx="1554480" cy="123355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2" name="TextBox 91"/>
            <p:cNvSpPr txBox="1"/>
            <p:nvPr/>
          </p:nvSpPr>
          <p:spPr>
            <a:xfrm rot="16200000">
              <a:off x="-2884" y="2527506"/>
              <a:ext cx="1005403"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Manhattan DC</a:t>
              </a:r>
            </a:p>
          </p:txBody>
        </p:sp>
        <p:sp>
          <p:nvSpPr>
            <p:cNvPr id="93" name="TextBox 92"/>
            <p:cNvSpPr txBox="1"/>
            <p:nvPr/>
          </p:nvSpPr>
          <p:spPr>
            <a:xfrm rot="16200000">
              <a:off x="5226138" y="2527506"/>
              <a:ext cx="984565" cy="2492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chemeClr val="tx1"/>
                      </a:gs>
                      <a:gs pos="30000">
                        <a:schemeClr val="tx1"/>
                      </a:gs>
                    </a:gsLst>
                    <a:lin ang="5400000" scaled="0"/>
                  </a:gradFill>
                  <a:effectLst/>
                  <a:uLnTx/>
                  <a:uFillTx/>
                </a:rPr>
                <a:t>Jersey City DC</a:t>
              </a:r>
            </a:p>
          </p:txBody>
        </p:sp>
        <p:sp>
          <p:nvSpPr>
            <p:cNvPr id="95" name="TextBox 94"/>
            <p:cNvSpPr txBox="1"/>
            <p:nvPr/>
          </p:nvSpPr>
          <p:spPr>
            <a:xfrm>
              <a:off x="715080" y="2058527"/>
              <a:ext cx="1035861"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NODE1 in HVCLUS</a:t>
              </a:r>
            </a:p>
          </p:txBody>
        </p:sp>
        <p:sp>
          <p:nvSpPr>
            <p:cNvPr id="97" name="TextBox 96"/>
            <p:cNvSpPr txBox="1"/>
            <p:nvPr/>
          </p:nvSpPr>
          <p:spPr>
            <a:xfrm>
              <a:off x="715080" y="3038473"/>
              <a:ext cx="1051891"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NODE2 in HVCLUS</a:t>
              </a:r>
            </a:p>
          </p:txBody>
        </p:sp>
        <p:sp>
          <p:nvSpPr>
            <p:cNvPr id="100" name="TextBox 99"/>
            <p:cNvSpPr txBox="1"/>
            <p:nvPr/>
          </p:nvSpPr>
          <p:spPr>
            <a:xfrm>
              <a:off x="4475093" y="2058527"/>
              <a:ext cx="1048685"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NODE3 in HVCLUS</a:t>
              </a:r>
            </a:p>
          </p:txBody>
        </p:sp>
        <p:sp>
          <p:nvSpPr>
            <p:cNvPr id="102" name="TextBox 101"/>
            <p:cNvSpPr txBox="1"/>
            <p:nvPr/>
          </p:nvSpPr>
          <p:spPr>
            <a:xfrm>
              <a:off x="4475093" y="3038473"/>
              <a:ext cx="1050288" cy="221599"/>
            </a:xfrm>
            <a:prstGeom prst="rect">
              <a:avLst/>
            </a:prstGeom>
            <a:noFill/>
          </p:spPr>
          <p:txBody>
            <a:bodyPr wrap="none" lIns="91440" tIns="54864" rIns="91440" bIns="5486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NODE4 in HVCLUS</a:t>
              </a:r>
            </a:p>
          </p:txBody>
        </p:sp>
        <p:sp>
          <p:nvSpPr>
            <p:cNvPr id="103" name="Rectangle 102"/>
            <p:cNvSpPr/>
            <p:nvPr/>
          </p:nvSpPr>
          <p:spPr bwMode="auto">
            <a:xfrm>
              <a:off x="3184526" y="1873184"/>
              <a:ext cx="1690212" cy="969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0"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700" b="0" i="0" u="none" strike="noStrike" kern="0" cap="none" spc="0" normalizeH="0" baseline="0" noProof="0" dirty="0">
                  <a:ln>
                    <a:noFill/>
                  </a:ln>
                  <a:gradFill>
                    <a:gsLst>
                      <a:gs pos="38614">
                        <a:schemeClr val="tx1"/>
                      </a:gs>
                      <a:gs pos="54000">
                        <a:schemeClr val="tx1"/>
                      </a:gs>
                    </a:gsLst>
                    <a:lin ang="5400000" scaled="0"/>
                  </a:gradFill>
                  <a:effectLst/>
                  <a:uLnTx/>
                  <a:uFillTx/>
                  <a:ea typeface="Segoe UI" pitchFamily="34" charset="0"/>
                  <a:cs typeface="Segoe UI" pitchFamily="34" charset="0"/>
                </a:rPr>
                <a:t>The  Hudson River</a:t>
              </a:r>
            </a:p>
          </p:txBody>
        </p:sp>
        <p:sp>
          <p:nvSpPr>
            <p:cNvPr id="115" name="Freeform 9"/>
            <p:cNvSpPr>
              <a:spLocks noChangeAspect="1" noEditPoints="1"/>
            </p:cNvSpPr>
            <p:nvPr/>
          </p:nvSpPr>
          <p:spPr bwMode="auto">
            <a:xfrm>
              <a:off x="792736"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Freeform 9"/>
            <p:cNvSpPr>
              <a:spLocks noChangeAspect="1" noEditPoints="1"/>
            </p:cNvSpPr>
            <p:nvPr/>
          </p:nvSpPr>
          <p:spPr bwMode="auto">
            <a:xfrm>
              <a:off x="792736"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Freeform 5"/>
            <p:cNvSpPr>
              <a:spLocks noChangeAspect="1" noEditPoints="1"/>
            </p:cNvSpPr>
            <p:nvPr/>
          </p:nvSpPr>
          <p:spPr bwMode="auto">
            <a:xfrm>
              <a:off x="1543838" y="2530896"/>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06" name="Freeform 5"/>
            <p:cNvSpPr>
              <a:spLocks noChangeAspect="1" noEditPoints="1"/>
            </p:cNvSpPr>
            <p:nvPr/>
          </p:nvSpPr>
          <p:spPr bwMode="auto">
            <a:xfrm>
              <a:off x="4278322" y="2530896"/>
              <a:ext cx="396077" cy="242520"/>
            </a:xfrm>
            <a:custGeom>
              <a:avLst/>
              <a:gdLst>
                <a:gd name="T0" fmla="*/ 54 w 108"/>
                <a:gd name="T1" fmla="*/ 0 h 66"/>
                <a:gd name="T2" fmla="*/ 0 w 108"/>
                <a:gd name="T3" fmla="*/ 20 h 66"/>
                <a:gd name="T4" fmla="*/ 0 w 108"/>
                <a:gd name="T5" fmla="*/ 45 h 66"/>
                <a:gd name="T6" fmla="*/ 54 w 108"/>
                <a:gd name="T7" fmla="*/ 66 h 66"/>
                <a:gd name="T8" fmla="*/ 108 w 108"/>
                <a:gd name="T9" fmla="*/ 45 h 66"/>
                <a:gd name="T10" fmla="*/ 108 w 108"/>
                <a:gd name="T11" fmla="*/ 20 h 66"/>
                <a:gd name="T12" fmla="*/ 54 w 108"/>
                <a:gd name="T13" fmla="*/ 0 h 66"/>
                <a:gd name="T14" fmla="*/ 54 w 108"/>
                <a:gd name="T15" fmla="*/ 32 h 66"/>
                <a:gd name="T16" fmla="*/ 11 w 108"/>
                <a:gd name="T17" fmla="*/ 19 h 66"/>
                <a:gd name="T18" fmla="*/ 54 w 108"/>
                <a:gd name="T19" fmla="*/ 7 h 66"/>
                <a:gd name="T20" fmla="*/ 98 w 108"/>
                <a:gd name="T21" fmla="*/ 19 h 66"/>
                <a:gd name="T22" fmla="*/ 54 w 108"/>
                <a:gd name="T23"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66">
                  <a:moveTo>
                    <a:pt x="54" y="0"/>
                  </a:moveTo>
                  <a:cubicBezTo>
                    <a:pt x="24" y="0"/>
                    <a:pt x="0" y="9"/>
                    <a:pt x="0" y="20"/>
                  </a:cubicBezTo>
                  <a:cubicBezTo>
                    <a:pt x="0" y="30"/>
                    <a:pt x="0" y="45"/>
                    <a:pt x="0" y="45"/>
                  </a:cubicBezTo>
                  <a:cubicBezTo>
                    <a:pt x="0" y="56"/>
                    <a:pt x="24" y="66"/>
                    <a:pt x="54" y="66"/>
                  </a:cubicBezTo>
                  <a:cubicBezTo>
                    <a:pt x="84" y="66"/>
                    <a:pt x="108" y="56"/>
                    <a:pt x="108" y="45"/>
                  </a:cubicBezTo>
                  <a:cubicBezTo>
                    <a:pt x="108" y="35"/>
                    <a:pt x="108" y="20"/>
                    <a:pt x="108" y="20"/>
                  </a:cubicBezTo>
                  <a:cubicBezTo>
                    <a:pt x="108" y="9"/>
                    <a:pt x="84" y="0"/>
                    <a:pt x="54" y="0"/>
                  </a:cubicBezTo>
                  <a:close/>
                  <a:moveTo>
                    <a:pt x="54" y="32"/>
                  </a:moveTo>
                  <a:cubicBezTo>
                    <a:pt x="30" y="32"/>
                    <a:pt x="11" y="26"/>
                    <a:pt x="11" y="19"/>
                  </a:cubicBezTo>
                  <a:cubicBezTo>
                    <a:pt x="11" y="12"/>
                    <a:pt x="30" y="7"/>
                    <a:pt x="54" y="7"/>
                  </a:cubicBezTo>
                  <a:cubicBezTo>
                    <a:pt x="78" y="7"/>
                    <a:pt x="98" y="12"/>
                    <a:pt x="98" y="19"/>
                  </a:cubicBezTo>
                  <a:cubicBezTo>
                    <a:pt x="98" y="26"/>
                    <a:pt x="78" y="32"/>
                    <a:pt x="54" y="32"/>
                  </a:cubicBezTo>
                  <a:close/>
                </a:path>
              </a:pathLst>
            </a:custGeom>
            <a:solidFill>
              <a:schemeClr val="accent2"/>
            </a:solidFill>
            <a:ln>
              <a:noFill/>
            </a:ln>
          </p:spPr>
          <p:txBody>
            <a:bodyPr vert="horz" wrap="square" lIns="91440" tIns="45720" rIns="91440" bIns="45720" numCol="1"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5149">
                      <a:schemeClr val="bg1"/>
                    </a:gs>
                    <a:gs pos="74000">
                      <a:schemeClr val="bg1"/>
                    </a:gs>
                  </a:gsLst>
                  <a:lin ang="5400000" scaled="0"/>
                </a:gradFill>
                <a:effectLst/>
                <a:uLnTx/>
                <a:uFillTx/>
              </a:endParaRPr>
            </a:p>
          </p:txBody>
        </p:sp>
        <p:sp>
          <p:nvSpPr>
            <p:cNvPr id="113" name="Freeform 9"/>
            <p:cNvSpPr>
              <a:spLocks noChangeAspect="1" noEditPoints="1"/>
            </p:cNvSpPr>
            <p:nvPr/>
          </p:nvSpPr>
          <p:spPr bwMode="auto">
            <a:xfrm>
              <a:off x="4574973" y="2254970"/>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4" name="Freeform 9"/>
            <p:cNvSpPr>
              <a:spLocks noChangeAspect="1" noEditPoints="1"/>
            </p:cNvSpPr>
            <p:nvPr/>
          </p:nvSpPr>
          <p:spPr bwMode="auto">
            <a:xfrm>
              <a:off x="4574973" y="2816006"/>
              <a:ext cx="823714" cy="241272"/>
            </a:xfrm>
            <a:custGeom>
              <a:avLst/>
              <a:gdLst>
                <a:gd name="T0" fmla="*/ 0 w 182"/>
                <a:gd name="T1" fmla="*/ 0 h 51"/>
                <a:gd name="T2" fmla="*/ 0 w 182"/>
                <a:gd name="T3" fmla="*/ 51 h 51"/>
                <a:gd name="T4" fmla="*/ 182 w 182"/>
                <a:gd name="T5" fmla="*/ 51 h 51"/>
                <a:gd name="T6" fmla="*/ 182 w 182"/>
                <a:gd name="T7" fmla="*/ 0 h 51"/>
                <a:gd name="T8" fmla="*/ 0 w 182"/>
                <a:gd name="T9" fmla="*/ 0 h 51"/>
                <a:gd name="T10" fmla="*/ 16 w 182"/>
                <a:gd name="T11" fmla="*/ 41 h 51"/>
                <a:gd name="T12" fmla="*/ 10 w 182"/>
                <a:gd name="T13" fmla="*/ 41 h 51"/>
                <a:gd name="T14" fmla="*/ 10 w 182"/>
                <a:gd name="T15" fmla="*/ 15 h 51"/>
                <a:gd name="T16" fmla="*/ 16 w 182"/>
                <a:gd name="T17" fmla="*/ 15 h 51"/>
                <a:gd name="T18" fmla="*/ 16 w 182"/>
                <a:gd name="T19" fmla="*/ 41 h 51"/>
                <a:gd name="T20" fmla="*/ 27 w 182"/>
                <a:gd name="T21" fmla="*/ 41 h 51"/>
                <a:gd name="T22" fmla="*/ 22 w 182"/>
                <a:gd name="T23" fmla="*/ 41 h 51"/>
                <a:gd name="T24" fmla="*/ 22 w 182"/>
                <a:gd name="T25" fmla="*/ 15 h 51"/>
                <a:gd name="T26" fmla="*/ 27 w 182"/>
                <a:gd name="T27" fmla="*/ 15 h 51"/>
                <a:gd name="T28" fmla="*/ 27 w 182"/>
                <a:gd name="T29" fmla="*/ 41 h 51"/>
                <a:gd name="T30" fmla="*/ 39 w 182"/>
                <a:gd name="T31" fmla="*/ 41 h 51"/>
                <a:gd name="T32" fmla="*/ 33 w 182"/>
                <a:gd name="T33" fmla="*/ 41 h 51"/>
                <a:gd name="T34" fmla="*/ 33 w 182"/>
                <a:gd name="T35" fmla="*/ 15 h 51"/>
                <a:gd name="T36" fmla="*/ 39 w 182"/>
                <a:gd name="T37" fmla="*/ 15 h 51"/>
                <a:gd name="T38" fmla="*/ 39 w 182"/>
                <a:gd name="T39" fmla="*/ 41 h 51"/>
                <a:gd name="T40" fmla="*/ 49 w 182"/>
                <a:gd name="T41" fmla="*/ 41 h 51"/>
                <a:gd name="T42" fmla="*/ 45 w 182"/>
                <a:gd name="T43" fmla="*/ 38 h 51"/>
                <a:gd name="T44" fmla="*/ 49 w 182"/>
                <a:gd name="T45" fmla="*/ 34 h 51"/>
                <a:gd name="T46" fmla="*/ 52 w 182"/>
                <a:gd name="T47" fmla="*/ 38 h 51"/>
                <a:gd name="T48" fmla="*/ 49 w 182"/>
                <a:gd name="T4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51">
                  <a:moveTo>
                    <a:pt x="0" y="0"/>
                  </a:moveTo>
                  <a:cubicBezTo>
                    <a:pt x="0" y="51"/>
                    <a:pt x="0" y="51"/>
                    <a:pt x="0" y="51"/>
                  </a:cubicBezTo>
                  <a:cubicBezTo>
                    <a:pt x="182" y="51"/>
                    <a:pt x="182" y="51"/>
                    <a:pt x="182" y="51"/>
                  </a:cubicBezTo>
                  <a:cubicBezTo>
                    <a:pt x="182" y="0"/>
                    <a:pt x="182" y="0"/>
                    <a:pt x="182" y="0"/>
                  </a:cubicBezTo>
                  <a:lnTo>
                    <a:pt x="0" y="0"/>
                  </a:lnTo>
                  <a:close/>
                  <a:moveTo>
                    <a:pt x="16" y="41"/>
                  </a:moveTo>
                  <a:cubicBezTo>
                    <a:pt x="10" y="41"/>
                    <a:pt x="10" y="41"/>
                    <a:pt x="10" y="41"/>
                  </a:cubicBezTo>
                  <a:cubicBezTo>
                    <a:pt x="10" y="15"/>
                    <a:pt x="10" y="15"/>
                    <a:pt x="10" y="15"/>
                  </a:cubicBezTo>
                  <a:cubicBezTo>
                    <a:pt x="16" y="15"/>
                    <a:pt x="16" y="15"/>
                    <a:pt x="16" y="15"/>
                  </a:cubicBezTo>
                  <a:lnTo>
                    <a:pt x="16" y="41"/>
                  </a:lnTo>
                  <a:close/>
                  <a:moveTo>
                    <a:pt x="27" y="41"/>
                  </a:moveTo>
                  <a:cubicBezTo>
                    <a:pt x="22" y="41"/>
                    <a:pt x="22" y="41"/>
                    <a:pt x="22" y="41"/>
                  </a:cubicBezTo>
                  <a:cubicBezTo>
                    <a:pt x="22" y="15"/>
                    <a:pt x="22" y="15"/>
                    <a:pt x="22" y="15"/>
                  </a:cubicBezTo>
                  <a:cubicBezTo>
                    <a:pt x="27" y="15"/>
                    <a:pt x="27" y="15"/>
                    <a:pt x="27" y="15"/>
                  </a:cubicBezTo>
                  <a:lnTo>
                    <a:pt x="27" y="41"/>
                  </a:lnTo>
                  <a:close/>
                  <a:moveTo>
                    <a:pt x="39" y="41"/>
                  </a:moveTo>
                  <a:cubicBezTo>
                    <a:pt x="33" y="41"/>
                    <a:pt x="33" y="41"/>
                    <a:pt x="33" y="41"/>
                  </a:cubicBezTo>
                  <a:cubicBezTo>
                    <a:pt x="33" y="15"/>
                    <a:pt x="33" y="15"/>
                    <a:pt x="33" y="15"/>
                  </a:cubicBezTo>
                  <a:cubicBezTo>
                    <a:pt x="39" y="15"/>
                    <a:pt x="39" y="15"/>
                    <a:pt x="39" y="15"/>
                  </a:cubicBezTo>
                  <a:lnTo>
                    <a:pt x="39" y="41"/>
                  </a:lnTo>
                  <a:close/>
                  <a:moveTo>
                    <a:pt x="49" y="41"/>
                  </a:moveTo>
                  <a:cubicBezTo>
                    <a:pt x="47" y="41"/>
                    <a:pt x="45" y="40"/>
                    <a:pt x="45" y="38"/>
                  </a:cubicBezTo>
                  <a:cubicBezTo>
                    <a:pt x="45" y="36"/>
                    <a:pt x="47" y="34"/>
                    <a:pt x="49" y="34"/>
                  </a:cubicBezTo>
                  <a:cubicBezTo>
                    <a:pt x="51" y="34"/>
                    <a:pt x="52" y="36"/>
                    <a:pt x="52" y="38"/>
                  </a:cubicBezTo>
                  <a:cubicBezTo>
                    <a:pt x="52" y="40"/>
                    <a:pt x="51" y="41"/>
                    <a:pt x="49" y="4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9" name="Rectangle 118"/>
            <p:cNvSpPr/>
            <p:nvPr/>
          </p:nvSpPr>
          <p:spPr bwMode="auto">
            <a:xfrm>
              <a:off x="4024051" y="2035381"/>
              <a:ext cx="1554480" cy="123355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08" name="Group 107"/>
            <p:cNvGrpSpPr/>
            <p:nvPr/>
          </p:nvGrpSpPr>
          <p:grpSpPr>
            <a:xfrm>
              <a:off x="1939915" y="2546997"/>
              <a:ext cx="2338407" cy="138499"/>
              <a:chOff x="8158152" y="2518419"/>
              <a:chExt cx="2338407" cy="138499"/>
            </a:xfrm>
          </p:grpSpPr>
          <p:cxnSp>
            <p:nvCxnSpPr>
              <p:cNvPr id="109" name="Straight Arrow Connector 108"/>
              <p:cNvCxnSpPr/>
              <p:nvPr/>
            </p:nvCxnSpPr>
            <p:spPr>
              <a:xfrm>
                <a:off x="8158152" y="2656918"/>
                <a:ext cx="2338407" cy="0"/>
              </a:xfrm>
              <a:prstGeom prst="straightConnector1">
                <a:avLst/>
              </a:prstGeom>
              <a:ln w="28575">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bwMode="auto">
              <a:xfrm>
                <a:off x="8158152" y="2518419"/>
                <a:ext cx="794568"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 tIns="0" rIns="73152" bIns="27432" numCol="1" spcCol="0" rtlCol="0" fromWordArt="0" anchor="ctr" anchorCtr="0" forceAA="0" compatLnSpc="1">
                <a:prstTxWarp prst="textNoShape">
                  <a:avLst/>
                </a:prstTxWarp>
                <a:spAutoFit/>
              </a:bodyPr>
              <a:lstStyle/>
              <a:p>
                <a:pPr marL="0" marR="0" lvl="0" indent="0" defTabSz="914400" eaLnBrk="1" fontAlgn="base" latinLnBrk="0" hangingPunct="1">
                  <a:lnSpc>
                    <a:spcPct val="90000"/>
                  </a:lnSpc>
                  <a:spcBef>
                    <a:spcPct val="0"/>
                  </a:spcBef>
                  <a:spcAft>
                    <a:spcPts val="600"/>
                  </a:spcAft>
                  <a:buClrTx/>
                  <a:buSzTx/>
                  <a:buFontTx/>
                  <a:buNone/>
                  <a:tabLst/>
                  <a:defRPr/>
                </a:pPr>
                <a:r>
                  <a:rPr kumimoji="0" lang="en-US" sz="8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SR over SMB3</a:t>
                </a:r>
              </a:p>
            </p:txBody>
          </p:sp>
        </p:grpSp>
      </p:grpSp>
      <p:cxnSp>
        <p:nvCxnSpPr>
          <p:cNvPr id="7" name="Straight Connector 6"/>
          <p:cNvCxnSpPr/>
          <p:nvPr/>
        </p:nvCxnSpPr>
        <p:spPr>
          <a:xfrm>
            <a:off x="6218237" y="0"/>
            <a:ext cx="0" cy="6995160"/>
          </a:xfrm>
          <a:prstGeom prst="line">
            <a:avLst/>
          </a:prstGeom>
          <a:ln w="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8338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120"/>
                                        </p:tgtEl>
                                        <p:attrNameLst>
                                          <p:attrName>style.visibility</p:attrName>
                                        </p:attrNameLst>
                                      </p:cBhvr>
                                      <p:to>
                                        <p:strVal val="visible"/>
                                      </p:to>
                                    </p:set>
                                    <p:anim calcmode="lin" valueType="num">
                                      <p:cBhvr additive="base">
                                        <p:cTn id="7" dur="500" fill="hold"/>
                                        <p:tgtEl>
                                          <p:spTgt spid="120"/>
                                        </p:tgtEl>
                                        <p:attrNameLst>
                                          <p:attrName>ppt_x</p:attrName>
                                        </p:attrNameLst>
                                      </p:cBhvr>
                                      <p:tavLst>
                                        <p:tav tm="0">
                                          <p:val>
                                            <p:strVal val="#ppt_x"/>
                                          </p:val>
                                        </p:tav>
                                        <p:tav tm="100000">
                                          <p:val>
                                            <p:strVal val="#ppt_x"/>
                                          </p:val>
                                        </p:tav>
                                      </p:tavLst>
                                    </p:anim>
                                    <p:anim calcmode="lin" valueType="num">
                                      <p:cBhvr additive="base">
                                        <p:cTn id="8" dur="500" fill="hold"/>
                                        <p:tgtEl>
                                          <p:spTgt spid="12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400" fill="hold"/>
                                        <p:tgtEl>
                                          <p:spTgt spid="13"/>
                                        </p:tgtEl>
                                        <p:attrNameLst>
                                          <p:attrName>ppt_x</p:attrName>
                                        </p:attrNameLst>
                                      </p:cBhvr>
                                      <p:tavLst>
                                        <p:tav tm="0">
                                          <p:val>
                                            <p:strVal val="#ppt_x"/>
                                          </p:val>
                                        </p:tav>
                                        <p:tav tm="100000">
                                          <p:val>
                                            <p:strVal val="#ppt_x"/>
                                          </p:val>
                                        </p:tav>
                                      </p:tavLst>
                                    </p:anim>
                                    <p:anim calcmode="lin" valueType="num">
                                      <p:cBhvr additive="base">
                                        <p:cTn id="12" dur="4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decel="100000" fill="hold" nodeType="clickEffect">
                                  <p:stCondLst>
                                    <p:cond delay="0"/>
                                  </p:stCondLst>
                                  <p:childTnLst>
                                    <p:set>
                                      <p:cBhvr>
                                        <p:cTn id="16" dur="1" fill="hold">
                                          <p:stCondLst>
                                            <p:cond delay="0"/>
                                          </p:stCondLst>
                                        </p:cTn>
                                        <p:tgtEl>
                                          <p:spTgt spid="163"/>
                                        </p:tgtEl>
                                        <p:attrNameLst>
                                          <p:attrName>style.visibility</p:attrName>
                                        </p:attrNameLst>
                                      </p:cBhvr>
                                      <p:to>
                                        <p:strVal val="visible"/>
                                      </p:to>
                                    </p:set>
                                    <p:anim calcmode="lin" valueType="num">
                                      <p:cBhvr additive="base">
                                        <p:cTn id="17" dur="500" fill="hold"/>
                                        <p:tgtEl>
                                          <p:spTgt spid="163"/>
                                        </p:tgtEl>
                                        <p:attrNameLst>
                                          <p:attrName>ppt_x</p:attrName>
                                        </p:attrNameLst>
                                      </p:cBhvr>
                                      <p:tavLst>
                                        <p:tav tm="0">
                                          <p:val>
                                            <p:strVal val="#ppt_x"/>
                                          </p:val>
                                        </p:tav>
                                        <p:tav tm="100000">
                                          <p:val>
                                            <p:strVal val="#ppt_x"/>
                                          </p:val>
                                        </p:tav>
                                      </p:tavLst>
                                    </p:anim>
                                    <p:anim calcmode="lin" valueType="num">
                                      <p:cBhvr additive="base">
                                        <p:cTn id="18" dur="500" fill="hold"/>
                                        <p:tgtEl>
                                          <p:spTgt spid="163"/>
                                        </p:tgtEl>
                                        <p:attrNameLst>
                                          <p:attrName>ppt_y</p:attrName>
                                        </p:attrNameLst>
                                      </p:cBhvr>
                                      <p:tavLst>
                                        <p:tav tm="0">
                                          <p:val>
                                            <p:strVal val="0-#ppt_h/2"/>
                                          </p:val>
                                        </p:tav>
                                        <p:tav tm="100000">
                                          <p:val>
                                            <p:strVal val="#ppt_y"/>
                                          </p:val>
                                        </p:tav>
                                      </p:tavLst>
                                    </p:anim>
                                  </p:childTnLst>
                                </p:cTn>
                              </p:par>
                              <p:par>
                                <p:cTn id="19" presetID="2" presetClass="entr" presetSubtype="1" decel="100000" fill="hold" grpId="0" nodeType="withEffect">
                                  <p:stCondLst>
                                    <p:cond delay="15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400" fill="hold"/>
                                        <p:tgtEl>
                                          <p:spTgt spid="11"/>
                                        </p:tgtEl>
                                        <p:attrNameLst>
                                          <p:attrName>ppt_x</p:attrName>
                                        </p:attrNameLst>
                                      </p:cBhvr>
                                      <p:tavLst>
                                        <p:tav tm="0">
                                          <p:val>
                                            <p:strVal val="#ppt_x"/>
                                          </p:val>
                                        </p:tav>
                                        <p:tav tm="100000">
                                          <p:val>
                                            <p:strVal val="#ppt_x"/>
                                          </p:val>
                                        </p:tav>
                                      </p:tavLst>
                                    </p:anim>
                                    <p:anim calcmode="lin" valueType="num">
                                      <p:cBhvr additive="base">
                                        <p:cTn id="22" dur="4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decel="10000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150"/>
                                  </p:stCondLst>
                                  <p:childTnLst>
                                    <p:set>
                                      <p:cBhvr>
                                        <p:cTn id="30" dur="1" fill="hold">
                                          <p:stCondLst>
                                            <p:cond delay="0"/>
                                          </p:stCondLst>
                                        </p:cTn>
                                        <p:tgtEl>
                                          <p:spTgt spid="164"/>
                                        </p:tgtEl>
                                        <p:attrNameLst>
                                          <p:attrName>style.visibility</p:attrName>
                                        </p:attrNameLst>
                                      </p:cBhvr>
                                      <p:to>
                                        <p:strVal val="visible"/>
                                      </p:to>
                                    </p:set>
                                    <p:anim calcmode="lin" valueType="num">
                                      <p:cBhvr additive="base">
                                        <p:cTn id="31" dur="400" fill="hold"/>
                                        <p:tgtEl>
                                          <p:spTgt spid="164"/>
                                        </p:tgtEl>
                                        <p:attrNameLst>
                                          <p:attrName>ppt_x</p:attrName>
                                        </p:attrNameLst>
                                      </p:cBhvr>
                                      <p:tavLst>
                                        <p:tav tm="0">
                                          <p:val>
                                            <p:strVal val="#ppt_x"/>
                                          </p:val>
                                        </p:tav>
                                        <p:tav tm="100000">
                                          <p:val>
                                            <p:strVal val="#ppt_x"/>
                                          </p:val>
                                        </p:tav>
                                      </p:tavLst>
                                    </p:anim>
                                    <p:anim calcmode="lin" valueType="num">
                                      <p:cBhvr additive="base">
                                        <p:cTn id="32" dur="400" fill="hold"/>
                                        <p:tgtEl>
                                          <p:spTgt spid="16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decel="100000"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150"/>
                                  </p:stCondLst>
                                  <p:childTnLst>
                                    <p:set>
                                      <p:cBhvr>
                                        <p:cTn id="40" dur="1" fill="hold">
                                          <p:stCondLst>
                                            <p:cond delay="0"/>
                                          </p:stCondLst>
                                        </p:cTn>
                                        <p:tgtEl>
                                          <p:spTgt spid="165"/>
                                        </p:tgtEl>
                                        <p:attrNameLst>
                                          <p:attrName>style.visibility</p:attrName>
                                        </p:attrNameLst>
                                      </p:cBhvr>
                                      <p:to>
                                        <p:strVal val="visible"/>
                                      </p:to>
                                    </p:set>
                                    <p:anim calcmode="lin" valueType="num">
                                      <p:cBhvr additive="base">
                                        <p:cTn id="41" dur="400" fill="hold"/>
                                        <p:tgtEl>
                                          <p:spTgt spid="165"/>
                                        </p:tgtEl>
                                        <p:attrNameLst>
                                          <p:attrName>ppt_x</p:attrName>
                                        </p:attrNameLst>
                                      </p:cBhvr>
                                      <p:tavLst>
                                        <p:tav tm="0">
                                          <p:val>
                                            <p:strVal val="#ppt_x"/>
                                          </p:val>
                                        </p:tav>
                                        <p:tav tm="100000">
                                          <p:val>
                                            <p:strVal val="#ppt_x"/>
                                          </p:val>
                                        </p:tav>
                                      </p:tavLst>
                                    </p:anim>
                                    <p:anim calcmode="lin" valueType="num">
                                      <p:cBhvr additive="base">
                                        <p:cTn id="42" dur="400" fill="hold"/>
                                        <p:tgtEl>
                                          <p:spTgt spid="1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6" grpId="0"/>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Step 1: Encrypt VM-state and data</a:t>
            </a:r>
          </a:p>
        </p:txBody>
      </p:sp>
      <p:sp>
        <p:nvSpPr>
          <p:cNvPr id="101" name="Title 1"/>
          <p:cNvSpPr txBox="1">
            <a:spLocks/>
          </p:cNvSpPr>
          <p:nvPr/>
        </p:nvSpPr>
        <p:spPr>
          <a:xfrm>
            <a:off x="274638" y="295275"/>
            <a:ext cx="11888787" cy="917575"/>
          </a:xfrm>
          <a:prstGeom prst="rect">
            <a:avLst/>
          </a:prstGeom>
        </p:spPr>
        <p:txBody>
          <a:bodyPr vert="horz" wrap="square" lIns="146304" tIns="91440" rIns="146304" bIns="91440" rtlCol="0" anchor="t">
            <a:noAutofit/>
          </a:bodyPr>
          <a:lstStyle>
            <a:lvl1pPr algn="l" defTabSz="931863" rtl="0" eaLnBrk="1" fontAlgn="base" hangingPunct="1">
              <a:lnSpc>
                <a:spcPct val="90000"/>
              </a:lnSpc>
              <a:spcBef>
                <a:spcPct val="0"/>
              </a:spcBef>
              <a:spcAft>
                <a:spcPct val="0"/>
              </a:spcAft>
              <a:defRPr lang="en-US" sz="5400" kern="1200" spc="-102">
                <a:ln w="3175">
                  <a:noFill/>
                </a:ln>
                <a:gradFill>
                  <a:gsLst>
                    <a:gs pos="1250">
                      <a:schemeClr val="accent2"/>
                    </a:gs>
                    <a:gs pos="100000">
                      <a:schemeClr val="accent2"/>
                    </a:gs>
                  </a:gsLst>
                  <a:lin ang="5400000" scaled="0"/>
                </a:gradFill>
                <a:latin typeface="+mj-lt"/>
                <a:ea typeface="MS PGothic" pitchFamily="34" charset="-128"/>
                <a:cs typeface="Segoe UI" pitchFamily="34" charset="0"/>
              </a:defRPr>
            </a:lvl1pPr>
            <a:lvl2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eaLnBrk="1" fontAlgn="base" hangingPunct="1">
              <a:lnSpc>
                <a:spcPct val="90000"/>
              </a:lnSpc>
              <a:spcBef>
                <a:spcPct val="0"/>
              </a:spcBef>
              <a:spcAft>
                <a:spcPct val="0"/>
              </a:spcAft>
              <a:defRPr sz="5400">
                <a:solidFill>
                  <a:schemeClr val="tx1"/>
                </a:solidFill>
                <a:latin typeface="Segoe UI Light" pitchFamily="34" charset="0"/>
                <a:ea typeface="MS PGothic" pitchFamily="34" charset="-128"/>
              </a:defRPr>
            </a:lvl9pPr>
          </a:lstStyle>
          <a:p>
            <a:r>
              <a:rPr lang="en-US" dirty="0"/>
              <a:t>Step 1: How things look today</a:t>
            </a:r>
          </a:p>
        </p:txBody>
      </p:sp>
      <p:grpSp>
        <p:nvGrpSpPr>
          <p:cNvPr id="94" name="Group 93"/>
          <p:cNvGrpSpPr/>
          <p:nvPr/>
        </p:nvGrpSpPr>
        <p:grpSpPr>
          <a:xfrm>
            <a:off x="8153827" y="1534537"/>
            <a:ext cx="1014432" cy="1830423"/>
            <a:chOff x="8042614" y="1353222"/>
            <a:chExt cx="1014432" cy="1830423"/>
          </a:xfrm>
        </p:grpSpPr>
        <p:grpSp>
          <p:nvGrpSpPr>
            <p:cNvPr id="102" name="Group 101"/>
            <p:cNvGrpSpPr/>
            <p:nvPr/>
          </p:nvGrpSpPr>
          <p:grpSpPr>
            <a:xfrm>
              <a:off x="8042614" y="1353222"/>
              <a:ext cx="1014432" cy="598474"/>
              <a:chOff x="7966414" y="1353222"/>
              <a:chExt cx="1014432" cy="598474"/>
            </a:xfrm>
          </p:grpSpPr>
          <p:sp>
            <p:nvSpPr>
              <p:cNvPr id="158"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9" name="Group 158"/>
              <p:cNvGrpSpPr/>
              <p:nvPr/>
            </p:nvGrpSpPr>
            <p:grpSpPr>
              <a:xfrm>
                <a:off x="7966414" y="1391130"/>
                <a:ext cx="695325" cy="500482"/>
                <a:chOff x="7371435" y="1427380"/>
                <a:chExt cx="695325" cy="500482"/>
              </a:xfrm>
            </p:grpSpPr>
            <p:grpSp>
              <p:nvGrpSpPr>
                <p:cNvPr id="160" name="Group 159"/>
                <p:cNvGrpSpPr/>
                <p:nvPr/>
              </p:nvGrpSpPr>
              <p:grpSpPr>
                <a:xfrm>
                  <a:off x="7519988" y="1497254"/>
                  <a:ext cx="396876" cy="430608"/>
                  <a:chOff x="7608888" y="1497254"/>
                  <a:chExt cx="307976" cy="334152"/>
                </a:xfrm>
              </p:grpSpPr>
              <p:sp>
                <p:nvSpPr>
                  <p:cNvPr id="162" name="Rounded Rectangle 161"/>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63"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61" name="TextBox 160"/>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nvGrpSpPr>
            <p:cNvPr id="134" name="Group 133"/>
            <p:cNvGrpSpPr/>
            <p:nvPr/>
          </p:nvGrpSpPr>
          <p:grpSpPr>
            <a:xfrm>
              <a:off x="8042614" y="1969197"/>
              <a:ext cx="1014432" cy="598474"/>
              <a:chOff x="7966414" y="1353222"/>
              <a:chExt cx="1014432" cy="598474"/>
            </a:xfrm>
          </p:grpSpPr>
          <p:sp>
            <p:nvSpPr>
              <p:cNvPr id="149"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0" name="Group 149"/>
              <p:cNvGrpSpPr/>
              <p:nvPr/>
            </p:nvGrpSpPr>
            <p:grpSpPr>
              <a:xfrm>
                <a:off x="7966414" y="1391130"/>
                <a:ext cx="695325" cy="500482"/>
                <a:chOff x="7371435" y="1427380"/>
                <a:chExt cx="695325" cy="500482"/>
              </a:xfrm>
            </p:grpSpPr>
            <p:grpSp>
              <p:nvGrpSpPr>
                <p:cNvPr id="151" name="Group 150"/>
                <p:cNvGrpSpPr/>
                <p:nvPr/>
              </p:nvGrpSpPr>
              <p:grpSpPr>
                <a:xfrm>
                  <a:off x="7519988" y="1497254"/>
                  <a:ext cx="396876" cy="430608"/>
                  <a:chOff x="7608888" y="1497254"/>
                  <a:chExt cx="307976" cy="334152"/>
                </a:xfrm>
              </p:grpSpPr>
              <p:sp>
                <p:nvSpPr>
                  <p:cNvPr id="156" name="Rounded Rectangle 155"/>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grpSp>
            <p:sp>
              <p:nvSpPr>
                <p:cNvPr id="155" name="TextBox 154"/>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nvGrpSpPr>
            <p:cNvPr id="135" name="Group 134"/>
            <p:cNvGrpSpPr/>
            <p:nvPr/>
          </p:nvGrpSpPr>
          <p:grpSpPr>
            <a:xfrm>
              <a:off x="8042614" y="2585171"/>
              <a:ext cx="1014432" cy="598474"/>
              <a:chOff x="7966414" y="1353222"/>
              <a:chExt cx="1014432" cy="598474"/>
            </a:xfrm>
          </p:grpSpPr>
          <p:sp>
            <p:nvSpPr>
              <p:cNvPr id="138" name="Freeform 5"/>
              <p:cNvSpPr>
                <a:spLocks noEditPoints="1"/>
              </p:cNvSpPr>
              <p:nvPr/>
            </p:nvSpPr>
            <p:spPr bwMode="auto">
              <a:xfrm>
                <a:off x="8258440" y="1353222"/>
                <a:ext cx="722406" cy="598474"/>
              </a:xfrm>
              <a:custGeom>
                <a:avLst/>
                <a:gdLst>
                  <a:gd name="T0" fmla="*/ 292 w 1152"/>
                  <a:gd name="T1" fmla="*/ 623 h 954"/>
                  <a:gd name="T2" fmla="*/ 861 w 1152"/>
                  <a:gd name="T3" fmla="*/ 623 h 954"/>
                  <a:gd name="T4" fmla="*/ 980 w 1152"/>
                  <a:gd name="T5" fmla="*/ 504 h 954"/>
                  <a:gd name="T6" fmla="*/ 980 w 1152"/>
                  <a:gd name="T7" fmla="*/ 119 h 954"/>
                  <a:gd name="T8" fmla="*/ 861 w 1152"/>
                  <a:gd name="T9" fmla="*/ 0 h 954"/>
                  <a:gd name="T10" fmla="*/ 292 w 1152"/>
                  <a:gd name="T11" fmla="*/ 0 h 954"/>
                  <a:gd name="T12" fmla="*/ 173 w 1152"/>
                  <a:gd name="T13" fmla="*/ 119 h 954"/>
                  <a:gd name="T14" fmla="*/ 173 w 1152"/>
                  <a:gd name="T15" fmla="*/ 504 h 954"/>
                  <a:gd name="T16" fmla="*/ 292 w 1152"/>
                  <a:gd name="T17" fmla="*/ 623 h 954"/>
                  <a:gd name="T18" fmla="*/ 252 w 1152"/>
                  <a:gd name="T19" fmla="*/ 119 h 954"/>
                  <a:gd name="T20" fmla="*/ 292 w 1152"/>
                  <a:gd name="T21" fmla="*/ 66 h 954"/>
                  <a:gd name="T22" fmla="*/ 861 w 1152"/>
                  <a:gd name="T23" fmla="*/ 66 h 954"/>
                  <a:gd name="T24" fmla="*/ 914 w 1152"/>
                  <a:gd name="T25" fmla="*/ 119 h 954"/>
                  <a:gd name="T26" fmla="*/ 914 w 1152"/>
                  <a:gd name="T27" fmla="*/ 504 h 954"/>
                  <a:gd name="T28" fmla="*/ 861 w 1152"/>
                  <a:gd name="T29" fmla="*/ 557 h 954"/>
                  <a:gd name="T30" fmla="*/ 292 w 1152"/>
                  <a:gd name="T31" fmla="*/ 557 h 954"/>
                  <a:gd name="T32" fmla="*/ 252 w 1152"/>
                  <a:gd name="T33" fmla="*/ 504 h 954"/>
                  <a:gd name="T34" fmla="*/ 252 w 1152"/>
                  <a:gd name="T35" fmla="*/ 119 h 954"/>
                  <a:gd name="T36" fmla="*/ 252 w 1152"/>
                  <a:gd name="T37" fmla="*/ 119 h 954"/>
                  <a:gd name="T38" fmla="*/ 40 w 1152"/>
                  <a:gd name="T39" fmla="*/ 954 h 954"/>
                  <a:gd name="T40" fmla="*/ 1126 w 1152"/>
                  <a:gd name="T41" fmla="*/ 954 h 954"/>
                  <a:gd name="T42" fmla="*/ 1152 w 1152"/>
                  <a:gd name="T43" fmla="*/ 928 h 954"/>
                  <a:gd name="T44" fmla="*/ 1152 w 1152"/>
                  <a:gd name="T45" fmla="*/ 915 h 954"/>
                  <a:gd name="T46" fmla="*/ 1139 w 1152"/>
                  <a:gd name="T47" fmla="*/ 862 h 954"/>
                  <a:gd name="T48" fmla="*/ 993 w 1152"/>
                  <a:gd name="T49" fmla="*/ 689 h 954"/>
                  <a:gd name="T50" fmla="*/ 940 w 1152"/>
                  <a:gd name="T51" fmla="*/ 663 h 954"/>
                  <a:gd name="T52" fmla="*/ 225 w 1152"/>
                  <a:gd name="T53" fmla="*/ 663 h 954"/>
                  <a:gd name="T54" fmla="*/ 173 w 1152"/>
                  <a:gd name="T55" fmla="*/ 689 h 954"/>
                  <a:gd name="T56" fmla="*/ 27 w 1152"/>
                  <a:gd name="T57" fmla="*/ 862 h 954"/>
                  <a:gd name="T58" fmla="*/ 0 w 1152"/>
                  <a:gd name="T59" fmla="*/ 915 h 954"/>
                  <a:gd name="T60" fmla="*/ 0 w 1152"/>
                  <a:gd name="T61" fmla="*/ 928 h 954"/>
                  <a:gd name="T62" fmla="*/ 40 w 1152"/>
                  <a:gd name="T63" fmla="*/ 95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2" h="954">
                    <a:moveTo>
                      <a:pt x="292" y="623"/>
                    </a:moveTo>
                    <a:cubicBezTo>
                      <a:pt x="861" y="623"/>
                      <a:pt x="861" y="623"/>
                      <a:pt x="861" y="623"/>
                    </a:cubicBezTo>
                    <a:cubicBezTo>
                      <a:pt x="927" y="623"/>
                      <a:pt x="980" y="570"/>
                      <a:pt x="980" y="504"/>
                    </a:cubicBezTo>
                    <a:cubicBezTo>
                      <a:pt x="980" y="119"/>
                      <a:pt x="980" y="119"/>
                      <a:pt x="980" y="119"/>
                    </a:cubicBezTo>
                    <a:cubicBezTo>
                      <a:pt x="980" y="53"/>
                      <a:pt x="927" y="0"/>
                      <a:pt x="861" y="0"/>
                    </a:cubicBezTo>
                    <a:cubicBezTo>
                      <a:pt x="292" y="0"/>
                      <a:pt x="292" y="0"/>
                      <a:pt x="292" y="0"/>
                    </a:cubicBezTo>
                    <a:cubicBezTo>
                      <a:pt x="225" y="0"/>
                      <a:pt x="173" y="53"/>
                      <a:pt x="173" y="119"/>
                    </a:cubicBezTo>
                    <a:cubicBezTo>
                      <a:pt x="173" y="504"/>
                      <a:pt x="173" y="504"/>
                      <a:pt x="173" y="504"/>
                    </a:cubicBezTo>
                    <a:cubicBezTo>
                      <a:pt x="173" y="570"/>
                      <a:pt x="225" y="623"/>
                      <a:pt x="292" y="623"/>
                    </a:cubicBezTo>
                    <a:close/>
                    <a:moveTo>
                      <a:pt x="252" y="119"/>
                    </a:moveTo>
                    <a:cubicBezTo>
                      <a:pt x="252" y="80"/>
                      <a:pt x="265" y="66"/>
                      <a:pt x="292" y="66"/>
                    </a:cubicBezTo>
                    <a:cubicBezTo>
                      <a:pt x="861" y="66"/>
                      <a:pt x="861" y="66"/>
                      <a:pt x="861" y="66"/>
                    </a:cubicBezTo>
                    <a:cubicBezTo>
                      <a:pt x="887" y="66"/>
                      <a:pt x="914" y="80"/>
                      <a:pt x="914" y="119"/>
                    </a:cubicBezTo>
                    <a:cubicBezTo>
                      <a:pt x="914" y="504"/>
                      <a:pt x="914" y="504"/>
                      <a:pt x="914" y="504"/>
                    </a:cubicBezTo>
                    <a:cubicBezTo>
                      <a:pt x="914" y="530"/>
                      <a:pt x="887" y="557"/>
                      <a:pt x="861" y="557"/>
                    </a:cubicBezTo>
                    <a:cubicBezTo>
                      <a:pt x="292" y="557"/>
                      <a:pt x="292" y="557"/>
                      <a:pt x="292" y="557"/>
                    </a:cubicBezTo>
                    <a:cubicBezTo>
                      <a:pt x="265" y="557"/>
                      <a:pt x="252" y="530"/>
                      <a:pt x="252" y="504"/>
                    </a:cubicBezTo>
                    <a:cubicBezTo>
                      <a:pt x="252" y="119"/>
                      <a:pt x="252" y="119"/>
                      <a:pt x="252" y="119"/>
                    </a:cubicBezTo>
                    <a:cubicBezTo>
                      <a:pt x="252" y="119"/>
                      <a:pt x="252" y="119"/>
                      <a:pt x="252" y="119"/>
                    </a:cubicBezTo>
                    <a:close/>
                    <a:moveTo>
                      <a:pt x="40" y="954"/>
                    </a:moveTo>
                    <a:cubicBezTo>
                      <a:pt x="1126" y="954"/>
                      <a:pt x="1126" y="954"/>
                      <a:pt x="1126" y="954"/>
                    </a:cubicBezTo>
                    <a:cubicBezTo>
                      <a:pt x="1139" y="954"/>
                      <a:pt x="1152" y="941"/>
                      <a:pt x="1152" y="928"/>
                    </a:cubicBezTo>
                    <a:cubicBezTo>
                      <a:pt x="1152" y="915"/>
                      <a:pt x="1152" y="915"/>
                      <a:pt x="1152" y="915"/>
                    </a:cubicBezTo>
                    <a:cubicBezTo>
                      <a:pt x="1152" y="888"/>
                      <a:pt x="1152" y="875"/>
                      <a:pt x="1139" y="862"/>
                    </a:cubicBezTo>
                    <a:cubicBezTo>
                      <a:pt x="993" y="689"/>
                      <a:pt x="993" y="689"/>
                      <a:pt x="993" y="689"/>
                    </a:cubicBezTo>
                    <a:cubicBezTo>
                      <a:pt x="980" y="676"/>
                      <a:pt x="967" y="663"/>
                      <a:pt x="940" y="663"/>
                    </a:cubicBezTo>
                    <a:cubicBezTo>
                      <a:pt x="225" y="663"/>
                      <a:pt x="225" y="663"/>
                      <a:pt x="225" y="663"/>
                    </a:cubicBezTo>
                    <a:cubicBezTo>
                      <a:pt x="199" y="663"/>
                      <a:pt x="186" y="676"/>
                      <a:pt x="173" y="689"/>
                    </a:cubicBezTo>
                    <a:cubicBezTo>
                      <a:pt x="27" y="862"/>
                      <a:pt x="27" y="862"/>
                      <a:pt x="27" y="862"/>
                    </a:cubicBezTo>
                    <a:cubicBezTo>
                      <a:pt x="14" y="875"/>
                      <a:pt x="0" y="888"/>
                      <a:pt x="0" y="915"/>
                    </a:cubicBezTo>
                    <a:cubicBezTo>
                      <a:pt x="0" y="928"/>
                      <a:pt x="0" y="928"/>
                      <a:pt x="0" y="928"/>
                    </a:cubicBezTo>
                    <a:cubicBezTo>
                      <a:pt x="0" y="941"/>
                      <a:pt x="27" y="954"/>
                      <a:pt x="40" y="95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9" name="Group 138"/>
              <p:cNvGrpSpPr/>
              <p:nvPr/>
            </p:nvGrpSpPr>
            <p:grpSpPr>
              <a:xfrm>
                <a:off x="7966414" y="1391130"/>
                <a:ext cx="695325" cy="500482"/>
                <a:chOff x="7371435" y="1427380"/>
                <a:chExt cx="695325" cy="500482"/>
              </a:xfrm>
            </p:grpSpPr>
            <p:grpSp>
              <p:nvGrpSpPr>
                <p:cNvPr id="140" name="Group 139"/>
                <p:cNvGrpSpPr/>
                <p:nvPr/>
              </p:nvGrpSpPr>
              <p:grpSpPr>
                <a:xfrm>
                  <a:off x="7519988" y="1497254"/>
                  <a:ext cx="396876" cy="430608"/>
                  <a:chOff x="7608888" y="1497254"/>
                  <a:chExt cx="307976" cy="334152"/>
                </a:xfrm>
              </p:grpSpPr>
              <p:sp>
                <p:nvSpPr>
                  <p:cNvPr id="145" name="Rounded Rectangle 144"/>
                  <p:cNvSpPr/>
                  <p:nvPr/>
                </p:nvSpPr>
                <p:spPr bwMode="auto">
                  <a:xfrm>
                    <a:off x="7631906" y="1518667"/>
                    <a:ext cx="264319" cy="291083"/>
                  </a:xfrm>
                  <a:prstGeom prst="roundRect">
                    <a:avLst>
                      <a:gd name="adj" fmla="val 1749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Freeform 9"/>
                  <p:cNvSpPr>
                    <a:spLocks noEditPoints="1"/>
                  </p:cNvSpPr>
                  <p:nvPr/>
                </p:nvSpPr>
                <p:spPr bwMode="auto">
                  <a:xfrm>
                    <a:off x="7608888" y="1497254"/>
                    <a:ext cx="307976" cy="334152"/>
                  </a:xfrm>
                  <a:custGeom>
                    <a:avLst/>
                    <a:gdLst>
                      <a:gd name="T0" fmla="*/ 376 w 1466"/>
                      <a:gd name="T1" fmla="*/ 865 h 1588"/>
                      <a:gd name="T2" fmla="*/ 1051 w 1466"/>
                      <a:gd name="T3" fmla="*/ 865 h 1588"/>
                      <a:gd name="T4" fmla="*/ 1129 w 1466"/>
                      <a:gd name="T5" fmla="*/ 775 h 1588"/>
                      <a:gd name="T6" fmla="*/ 1051 w 1466"/>
                      <a:gd name="T7" fmla="*/ 697 h 1588"/>
                      <a:gd name="T8" fmla="*/ 376 w 1466"/>
                      <a:gd name="T9" fmla="*/ 697 h 1588"/>
                      <a:gd name="T10" fmla="*/ 285 w 1466"/>
                      <a:gd name="T11" fmla="*/ 775 h 1588"/>
                      <a:gd name="T12" fmla="*/ 376 w 1466"/>
                      <a:gd name="T13" fmla="*/ 865 h 1588"/>
                      <a:gd name="T14" fmla="*/ 376 w 1466"/>
                      <a:gd name="T15" fmla="*/ 1201 h 1588"/>
                      <a:gd name="T16" fmla="*/ 1051 w 1466"/>
                      <a:gd name="T17" fmla="*/ 1201 h 1588"/>
                      <a:gd name="T18" fmla="*/ 1129 w 1466"/>
                      <a:gd name="T19" fmla="*/ 1123 h 1588"/>
                      <a:gd name="T20" fmla="*/ 1051 w 1466"/>
                      <a:gd name="T21" fmla="*/ 1046 h 1588"/>
                      <a:gd name="T22" fmla="*/ 376 w 1466"/>
                      <a:gd name="T23" fmla="*/ 1046 h 1588"/>
                      <a:gd name="T24" fmla="*/ 285 w 1466"/>
                      <a:gd name="T25" fmla="*/ 1123 h 1588"/>
                      <a:gd name="T26" fmla="*/ 376 w 1466"/>
                      <a:gd name="T27" fmla="*/ 1201 h 1588"/>
                      <a:gd name="T28" fmla="*/ 1466 w 1466"/>
                      <a:gd name="T29" fmla="*/ 219 h 1588"/>
                      <a:gd name="T30" fmla="*/ 1466 w 1466"/>
                      <a:gd name="T31" fmla="*/ 1369 h 1588"/>
                      <a:gd name="T32" fmla="*/ 1466 w 1466"/>
                      <a:gd name="T33" fmla="*/ 1369 h 1588"/>
                      <a:gd name="T34" fmla="*/ 1246 w 1466"/>
                      <a:gd name="T35" fmla="*/ 1588 h 1588"/>
                      <a:gd name="T36" fmla="*/ 233 w 1466"/>
                      <a:gd name="T37" fmla="*/ 1588 h 1588"/>
                      <a:gd name="T38" fmla="*/ 0 w 1466"/>
                      <a:gd name="T39" fmla="*/ 1369 h 1588"/>
                      <a:gd name="T40" fmla="*/ 0 w 1466"/>
                      <a:gd name="T41" fmla="*/ 1369 h 1588"/>
                      <a:gd name="T42" fmla="*/ 0 w 1466"/>
                      <a:gd name="T43" fmla="*/ 219 h 1588"/>
                      <a:gd name="T44" fmla="*/ 233 w 1466"/>
                      <a:gd name="T45" fmla="*/ 0 h 1588"/>
                      <a:gd name="T46" fmla="*/ 1246 w 1466"/>
                      <a:gd name="T47" fmla="*/ 0 h 1588"/>
                      <a:gd name="T48" fmla="*/ 1466 w 1466"/>
                      <a:gd name="T49" fmla="*/ 219 h 1588"/>
                      <a:gd name="T50" fmla="*/ 1311 w 1466"/>
                      <a:gd name="T51" fmla="*/ 232 h 1588"/>
                      <a:gd name="T52" fmla="*/ 1233 w 1466"/>
                      <a:gd name="T53" fmla="*/ 155 h 1588"/>
                      <a:gd name="T54" fmla="*/ 233 w 1466"/>
                      <a:gd name="T55" fmla="*/ 155 h 1588"/>
                      <a:gd name="T56" fmla="*/ 168 w 1466"/>
                      <a:gd name="T57" fmla="*/ 232 h 1588"/>
                      <a:gd name="T58" fmla="*/ 168 w 1466"/>
                      <a:gd name="T59" fmla="*/ 1356 h 1588"/>
                      <a:gd name="T60" fmla="*/ 233 w 1466"/>
                      <a:gd name="T61" fmla="*/ 1433 h 1588"/>
                      <a:gd name="T62" fmla="*/ 1233 w 1466"/>
                      <a:gd name="T63" fmla="*/ 1433 h 1588"/>
                      <a:gd name="T64" fmla="*/ 1311 w 1466"/>
                      <a:gd name="T65" fmla="*/ 1356 h 1588"/>
                      <a:gd name="T66" fmla="*/ 1311 w 1466"/>
                      <a:gd name="T67" fmla="*/ 232 h 1588"/>
                      <a:gd name="T68" fmla="*/ 1311 w 1466"/>
                      <a:gd name="T69" fmla="*/ 232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6" h="1588">
                        <a:moveTo>
                          <a:pt x="376" y="865"/>
                        </a:moveTo>
                        <a:cubicBezTo>
                          <a:pt x="1051" y="865"/>
                          <a:pt x="1051" y="865"/>
                          <a:pt x="1051" y="865"/>
                        </a:cubicBezTo>
                        <a:cubicBezTo>
                          <a:pt x="1103" y="865"/>
                          <a:pt x="1129" y="826"/>
                          <a:pt x="1129" y="775"/>
                        </a:cubicBezTo>
                        <a:cubicBezTo>
                          <a:pt x="1129" y="736"/>
                          <a:pt x="1103" y="697"/>
                          <a:pt x="1051" y="697"/>
                        </a:cubicBezTo>
                        <a:cubicBezTo>
                          <a:pt x="376" y="697"/>
                          <a:pt x="376" y="697"/>
                          <a:pt x="376" y="697"/>
                        </a:cubicBezTo>
                        <a:cubicBezTo>
                          <a:pt x="324" y="697"/>
                          <a:pt x="285" y="736"/>
                          <a:pt x="285" y="775"/>
                        </a:cubicBezTo>
                        <a:cubicBezTo>
                          <a:pt x="285" y="826"/>
                          <a:pt x="324" y="865"/>
                          <a:pt x="376" y="865"/>
                        </a:cubicBezTo>
                        <a:close/>
                        <a:moveTo>
                          <a:pt x="376" y="1201"/>
                        </a:moveTo>
                        <a:cubicBezTo>
                          <a:pt x="1051" y="1201"/>
                          <a:pt x="1051" y="1201"/>
                          <a:pt x="1051" y="1201"/>
                        </a:cubicBezTo>
                        <a:cubicBezTo>
                          <a:pt x="1103" y="1201"/>
                          <a:pt x="1129" y="1162"/>
                          <a:pt x="1129" y="1123"/>
                        </a:cubicBezTo>
                        <a:cubicBezTo>
                          <a:pt x="1129" y="1085"/>
                          <a:pt x="1103" y="1046"/>
                          <a:pt x="1051" y="1046"/>
                        </a:cubicBezTo>
                        <a:cubicBezTo>
                          <a:pt x="376" y="1046"/>
                          <a:pt x="376" y="1046"/>
                          <a:pt x="376" y="1046"/>
                        </a:cubicBezTo>
                        <a:cubicBezTo>
                          <a:pt x="324" y="1046"/>
                          <a:pt x="285" y="1085"/>
                          <a:pt x="285" y="1123"/>
                        </a:cubicBezTo>
                        <a:cubicBezTo>
                          <a:pt x="285" y="1162"/>
                          <a:pt x="324" y="1201"/>
                          <a:pt x="376" y="1201"/>
                        </a:cubicBezTo>
                        <a:close/>
                        <a:moveTo>
                          <a:pt x="1466" y="219"/>
                        </a:moveTo>
                        <a:cubicBezTo>
                          <a:pt x="1466" y="1369"/>
                          <a:pt x="1466" y="1369"/>
                          <a:pt x="1466" y="1369"/>
                        </a:cubicBezTo>
                        <a:cubicBezTo>
                          <a:pt x="1466" y="1369"/>
                          <a:pt x="1466" y="1369"/>
                          <a:pt x="1466" y="1369"/>
                        </a:cubicBezTo>
                        <a:cubicBezTo>
                          <a:pt x="1466" y="1485"/>
                          <a:pt x="1363" y="1588"/>
                          <a:pt x="1246" y="1588"/>
                        </a:cubicBezTo>
                        <a:cubicBezTo>
                          <a:pt x="233" y="1588"/>
                          <a:pt x="233" y="1588"/>
                          <a:pt x="233" y="1588"/>
                        </a:cubicBezTo>
                        <a:cubicBezTo>
                          <a:pt x="103" y="1588"/>
                          <a:pt x="0" y="1485"/>
                          <a:pt x="0" y="1369"/>
                        </a:cubicBezTo>
                        <a:cubicBezTo>
                          <a:pt x="0" y="1369"/>
                          <a:pt x="0" y="1369"/>
                          <a:pt x="0" y="1369"/>
                        </a:cubicBezTo>
                        <a:cubicBezTo>
                          <a:pt x="0" y="219"/>
                          <a:pt x="0" y="219"/>
                          <a:pt x="0" y="219"/>
                        </a:cubicBezTo>
                        <a:cubicBezTo>
                          <a:pt x="0" y="103"/>
                          <a:pt x="103" y="0"/>
                          <a:pt x="233" y="0"/>
                        </a:cubicBezTo>
                        <a:cubicBezTo>
                          <a:pt x="1246" y="0"/>
                          <a:pt x="1246" y="0"/>
                          <a:pt x="1246" y="0"/>
                        </a:cubicBezTo>
                        <a:cubicBezTo>
                          <a:pt x="1363" y="0"/>
                          <a:pt x="1466" y="103"/>
                          <a:pt x="1466" y="219"/>
                        </a:cubicBezTo>
                        <a:close/>
                        <a:moveTo>
                          <a:pt x="1311" y="232"/>
                        </a:moveTo>
                        <a:cubicBezTo>
                          <a:pt x="1311" y="194"/>
                          <a:pt x="1272" y="155"/>
                          <a:pt x="1233" y="155"/>
                        </a:cubicBezTo>
                        <a:cubicBezTo>
                          <a:pt x="233" y="155"/>
                          <a:pt x="233" y="155"/>
                          <a:pt x="233" y="155"/>
                        </a:cubicBezTo>
                        <a:cubicBezTo>
                          <a:pt x="194" y="155"/>
                          <a:pt x="168" y="194"/>
                          <a:pt x="168" y="232"/>
                        </a:cubicBezTo>
                        <a:cubicBezTo>
                          <a:pt x="168" y="1356"/>
                          <a:pt x="168" y="1356"/>
                          <a:pt x="168" y="1356"/>
                        </a:cubicBezTo>
                        <a:cubicBezTo>
                          <a:pt x="168" y="1394"/>
                          <a:pt x="194" y="1433"/>
                          <a:pt x="233" y="1433"/>
                        </a:cubicBezTo>
                        <a:cubicBezTo>
                          <a:pt x="1233" y="1433"/>
                          <a:pt x="1233" y="1433"/>
                          <a:pt x="1233" y="1433"/>
                        </a:cubicBezTo>
                        <a:cubicBezTo>
                          <a:pt x="1272" y="1433"/>
                          <a:pt x="1311" y="1394"/>
                          <a:pt x="1311" y="1356"/>
                        </a:cubicBezTo>
                        <a:cubicBezTo>
                          <a:pt x="1311" y="232"/>
                          <a:pt x="1311" y="232"/>
                          <a:pt x="1311" y="232"/>
                        </a:cubicBezTo>
                        <a:cubicBezTo>
                          <a:pt x="1311" y="232"/>
                          <a:pt x="1311" y="232"/>
                          <a:pt x="1311" y="2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grpSp>
            <p:sp>
              <p:nvSpPr>
                <p:cNvPr id="144" name="TextBox 143"/>
                <p:cNvSpPr txBox="1"/>
                <p:nvPr/>
              </p:nvSpPr>
              <p:spPr>
                <a:xfrm>
                  <a:off x="7371435" y="1427380"/>
                  <a:ext cx="695325" cy="392415"/>
                </a:xfrm>
                <a:prstGeom prst="rect">
                  <a:avLst/>
                </a:prstGeom>
                <a:noFill/>
              </p:spPr>
              <p:txBody>
                <a:bodyPr wrap="square" lIns="182880" tIns="146304" rIns="182880" bIns="146304" rtlCol="0">
                  <a:spAutoFit/>
                </a:bodyPr>
                <a:lstStyle/>
                <a:p>
                  <a:pPr algn="ctr">
                    <a:lnSpc>
                      <a:spcPct val="90000"/>
                    </a:lnSpc>
                    <a:spcAft>
                      <a:spcPts val="600"/>
                    </a:spcAft>
                  </a:pPr>
                  <a:r>
                    <a:rPr lang="en-US" sz="700" dirty="0">
                      <a:gradFill>
                        <a:gsLst>
                          <a:gs pos="2917">
                            <a:schemeClr val="accent4"/>
                          </a:gs>
                          <a:gs pos="30000">
                            <a:schemeClr val="accent4"/>
                          </a:gs>
                        </a:gsLst>
                        <a:lin ang="5400000" scaled="0"/>
                      </a:gradFill>
                    </a:rPr>
                    <a:t>.VHDX</a:t>
                  </a:r>
                </a:p>
              </p:txBody>
            </p:sp>
          </p:grpSp>
        </p:grpSp>
      </p:grpSp>
      <p:grpSp>
        <p:nvGrpSpPr>
          <p:cNvPr id="164" name="Group 163"/>
          <p:cNvGrpSpPr/>
          <p:nvPr/>
        </p:nvGrpSpPr>
        <p:grpSpPr>
          <a:xfrm>
            <a:off x="9188052" y="1394165"/>
            <a:ext cx="2224813" cy="2439635"/>
            <a:chOff x="8903841" y="1212850"/>
            <a:chExt cx="2224813" cy="2439635"/>
          </a:xfrm>
        </p:grpSpPr>
        <p:sp>
          <p:nvSpPr>
            <p:cNvPr id="165" name="Rectangle 164"/>
            <p:cNvSpPr/>
            <p:nvPr/>
          </p:nvSpPr>
          <p:spPr bwMode="auto">
            <a:xfrm>
              <a:off x="9143430" y="1212850"/>
              <a:ext cx="1745634" cy="197519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66" name="Group 165"/>
            <p:cNvGrpSpPr/>
            <p:nvPr/>
          </p:nvGrpSpPr>
          <p:grpSpPr>
            <a:xfrm>
              <a:off x="8903841" y="1229956"/>
              <a:ext cx="2224813" cy="2422529"/>
              <a:chOff x="8785057" y="1229956"/>
              <a:chExt cx="2224813" cy="2422529"/>
            </a:xfrm>
          </p:grpSpPr>
          <p:grpSp>
            <p:nvGrpSpPr>
              <p:cNvPr id="167" name="Group 166"/>
              <p:cNvGrpSpPr/>
              <p:nvPr/>
            </p:nvGrpSpPr>
            <p:grpSpPr>
              <a:xfrm>
                <a:off x="9024646" y="1229956"/>
                <a:ext cx="1745634" cy="1958087"/>
                <a:chOff x="10161224" y="1885592"/>
                <a:chExt cx="946457" cy="1061646"/>
              </a:xfrm>
            </p:grpSpPr>
            <p:sp>
              <p:nvSpPr>
                <p:cNvPr id="169" name="Freeform 5"/>
                <p:cNvSpPr>
                  <a:spLocks noChangeAspect="1" noEditPoints="1"/>
                </p:cNvSpPr>
                <p:nvPr/>
              </p:nvSpPr>
              <p:spPr bwMode="auto">
                <a:xfrm>
                  <a:off x="10243857" y="2340993"/>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170" name="Group 169"/>
                <p:cNvGrpSpPr/>
                <p:nvPr/>
              </p:nvGrpSpPr>
              <p:grpSpPr>
                <a:xfrm>
                  <a:off x="10161224" y="1885592"/>
                  <a:ext cx="455841" cy="416277"/>
                  <a:chOff x="7225183" y="4826255"/>
                  <a:chExt cx="420688" cy="384175"/>
                </a:xfrm>
              </p:grpSpPr>
              <p:sp>
                <p:nvSpPr>
                  <p:cNvPr id="178" name="Rectangle 177"/>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79" name="Group 178"/>
                  <p:cNvGrpSpPr/>
                  <p:nvPr/>
                </p:nvGrpSpPr>
                <p:grpSpPr>
                  <a:xfrm>
                    <a:off x="7225183" y="4826255"/>
                    <a:ext cx="420688" cy="384175"/>
                    <a:chOff x="7225183" y="4826255"/>
                    <a:chExt cx="420688" cy="384175"/>
                  </a:xfrm>
                  <a:solidFill>
                    <a:schemeClr val="accent4"/>
                  </a:solidFill>
                </p:grpSpPr>
                <p:sp>
                  <p:nvSpPr>
                    <p:cNvPr id="18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8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8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8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71" name="Group 170"/>
                <p:cNvGrpSpPr/>
                <p:nvPr/>
              </p:nvGrpSpPr>
              <p:grpSpPr>
                <a:xfrm>
                  <a:off x="10651840" y="1885592"/>
                  <a:ext cx="455841" cy="416277"/>
                  <a:chOff x="7225183" y="4826255"/>
                  <a:chExt cx="420688" cy="384175"/>
                </a:xfrm>
              </p:grpSpPr>
              <p:sp>
                <p:nvSpPr>
                  <p:cNvPr id="172" name="Rectangle 171"/>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73" name="Group 172"/>
                  <p:cNvGrpSpPr/>
                  <p:nvPr/>
                </p:nvGrpSpPr>
                <p:grpSpPr>
                  <a:xfrm>
                    <a:off x="7225183" y="4826255"/>
                    <a:ext cx="420688" cy="384175"/>
                    <a:chOff x="7225183" y="4826255"/>
                    <a:chExt cx="420688" cy="384175"/>
                  </a:xfrm>
                  <a:solidFill>
                    <a:schemeClr val="accent4"/>
                  </a:solidFill>
                </p:grpSpPr>
                <p:sp>
                  <p:nvSpPr>
                    <p:cNvPr id="174"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5"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6"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7"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sp>
            <p:nvSpPr>
              <p:cNvPr id="168" name="TextBox 167"/>
              <p:cNvSpPr txBox="1"/>
              <p:nvPr/>
            </p:nvSpPr>
            <p:spPr>
              <a:xfrm>
                <a:off x="8785057" y="3080021"/>
                <a:ext cx="2224813" cy="572464"/>
              </a:xfrm>
              <a:prstGeom prst="rect">
                <a:avLst/>
              </a:prstGeom>
              <a:noFill/>
            </p:spPr>
            <p:txBody>
              <a:bodyPr wrap="square" lIns="182880" tIns="146304" rIns="182880" bIns="146304" rtlCol="0">
                <a:spAutoFit/>
              </a:bodyPr>
              <a:lstStyle/>
              <a:p>
                <a:pPr algn="ctr">
                  <a:lnSpc>
                    <a:spcPct val="90000"/>
                  </a:lnSpc>
                  <a:spcAft>
                    <a:spcPts val="600"/>
                  </a:spcAft>
                </a:pPr>
                <a:r>
                  <a:rPr lang="en-US" sz="2000" dirty="0">
                    <a:gradFill>
                      <a:gsLst>
                        <a:gs pos="2917">
                          <a:schemeClr val="tx1"/>
                        </a:gs>
                        <a:gs pos="30000">
                          <a:schemeClr val="tx1"/>
                        </a:gs>
                      </a:gsLst>
                      <a:lin ang="5400000" scaled="0"/>
                    </a:gradFill>
                  </a:rPr>
                  <a:t>Hyper-V</a:t>
                </a:r>
              </a:p>
            </p:txBody>
          </p:sp>
        </p:grpSp>
      </p:grpSp>
      <p:grpSp>
        <p:nvGrpSpPr>
          <p:cNvPr id="184" name="Group 183"/>
          <p:cNvGrpSpPr/>
          <p:nvPr/>
        </p:nvGrpSpPr>
        <p:grpSpPr>
          <a:xfrm>
            <a:off x="274320" y="3497262"/>
            <a:ext cx="9144000" cy="3154653"/>
            <a:chOff x="274320" y="3497262"/>
            <a:chExt cx="9144000" cy="3154653"/>
          </a:xfrm>
        </p:grpSpPr>
        <p:grpSp>
          <p:nvGrpSpPr>
            <p:cNvPr id="185" name="Group 184"/>
            <p:cNvGrpSpPr/>
            <p:nvPr/>
          </p:nvGrpSpPr>
          <p:grpSpPr>
            <a:xfrm>
              <a:off x="274320" y="3954457"/>
              <a:ext cx="5029200" cy="2697456"/>
              <a:chOff x="274320" y="3620654"/>
              <a:chExt cx="5029200" cy="2838486"/>
            </a:xfrm>
          </p:grpSpPr>
          <p:sp>
            <p:nvSpPr>
              <p:cNvPr id="199" name="Rectangle 198"/>
              <p:cNvSpPr/>
              <p:nvPr/>
            </p:nvSpPr>
            <p:spPr bwMode="auto">
              <a:xfrm>
                <a:off x="274320" y="3620654"/>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Server administrator</a:t>
                </a:r>
              </a:p>
            </p:txBody>
          </p:sp>
          <p:sp>
            <p:nvSpPr>
              <p:cNvPr id="200" name="Rectangle 199"/>
              <p:cNvSpPr/>
              <p:nvPr/>
            </p:nvSpPr>
            <p:spPr bwMode="auto">
              <a:xfrm>
                <a:off x="274320" y="4197972"/>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Storage administrator</a:t>
                </a:r>
              </a:p>
            </p:txBody>
          </p:sp>
          <p:sp>
            <p:nvSpPr>
              <p:cNvPr id="201" name="Rectangle 200"/>
              <p:cNvSpPr/>
              <p:nvPr/>
            </p:nvSpPr>
            <p:spPr bwMode="auto">
              <a:xfrm>
                <a:off x="274320" y="4775290"/>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Network administrator</a:t>
                </a:r>
              </a:p>
            </p:txBody>
          </p:sp>
          <p:sp>
            <p:nvSpPr>
              <p:cNvPr id="202" name="Rectangle 201"/>
              <p:cNvSpPr/>
              <p:nvPr/>
            </p:nvSpPr>
            <p:spPr bwMode="auto">
              <a:xfrm>
                <a:off x="274320" y="5352608"/>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Backup operator</a:t>
                </a:r>
              </a:p>
            </p:txBody>
          </p:sp>
          <p:sp>
            <p:nvSpPr>
              <p:cNvPr id="203" name="Rectangle 202"/>
              <p:cNvSpPr/>
              <p:nvPr/>
            </p:nvSpPr>
            <p:spPr bwMode="auto">
              <a:xfrm>
                <a:off x="274320" y="5929926"/>
                <a:ext cx="5029200" cy="5292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200" dirty="0">
                    <a:gradFill>
                      <a:gsLst>
                        <a:gs pos="1250">
                          <a:schemeClr val="tx1"/>
                        </a:gs>
                        <a:gs pos="100000">
                          <a:schemeClr val="tx1"/>
                        </a:gs>
                      </a:gsLst>
                      <a:lin ang="5400000" scaled="0"/>
                    </a:gradFill>
                  </a:rPr>
                  <a:t>Virtualization-host administrator</a:t>
                </a:r>
              </a:p>
            </p:txBody>
          </p:sp>
        </p:grpSp>
        <p:grpSp>
          <p:nvGrpSpPr>
            <p:cNvPr id="186" name="Group 185"/>
            <p:cNvGrpSpPr/>
            <p:nvPr/>
          </p:nvGrpSpPr>
          <p:grpSpPr>
            <a:xfrm>
              <a:off x="5349240" y="3954459"/>
              <a:ext cx="2011680" cy="2697456"/>
              <a:chOff x="427038" y="3780312"/>
              <a:chExt cx="6135597" cy="2838485"/>
            </a:xfrm>
            <a:solidFill>
              <a:schemeClr val="tx2"/>
            </a:solidFill>
          </p:grpSpPr>
          <p:sp>
            <p:nvSpPr>
              <p:cNvPr id="194" name="Rectangle 193"/>
              <p:cNvSpPr/>
              <p:nvPr/>
            </p:nvSpPr>
            <p:spPr bwMode="auto">
              <a:xfrm>
                <a:off x="427038" y="3780312"/>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95" name="Rectangle 194"/>
              <p:cNvSpPr/>
              <p:nvPr/>
            </p:nvSpPr>
            <p:spPr bwMode="auto">
              <a:xfrm>
                <a:off x="427038" y="4357629"/>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196" name="Rectangle 195"/>
              <p:cNvSpPr/>
              <p:nvPr/>
            </p:nvSpPr>
            <p:spPr bwMode="auto">
              <a:xfrm>
                <a:off x="427038" y="4934947"/>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197" name="Rectangle 196"/>
              <p:cNvSpPr/>
              <p:nvPr/>
            </p:nvSpPr>
            <p:spPr bwMode="auto">
              <a:xfrm>
                <a:off x="427038" y="5512265"/>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198" name="Rectangle 197"/>
              <p:cNvSpPr/>
              <p:nvPr/>
            </p:nvSpPr>
            <p:spPr bwMode="auto">
              <a:xfrm>
                <a:off x="427038" y="6089583"/>
                <a:ext cx="6135597" cy="529214"/>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grpSp>
        <p:sp>
          <p:nvSpPr>
            <p:cNvPr id="187" name="Rectangle 186"/>
            <p:cNvSpPr/>
            <p:nvPr/>
          </p:nvSpPr>
          <p:spPr bwMode="auto">
            <a:xfrm>
              <a:off x="7406640" y="3954457"/>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88" name="Rectangle 187"/>
            <p:cNvSpPr/>
            <p:nvPr/>
          </p:nvSpPr>
          <p:spPr bwMode="auto">
            <a:xfrm>
              <a:off x="7406640" y="4503091"/>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89" name="Rectangle 188"/>
            <p:cNvSpPr/>
            <p:nvPr/>
          </p:nvSpPr>
          <p:spPr bwMode="auto">
            <a:xfrm>
              <a:off x="7406640" y="5051725"/>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90" name="Rectangle 189"/>
            <p:cNvSpPr/>
            <p:nvPr/>
          </p:nvSpPr>
          <p:spPr bwMode="auto">
            <a:xfrm>
              <a:off x="7406640" y="5600359"/>
              <a:ext cx="201168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91" name="Rectangle 190"/>
            <p:cNvSpPr/>
            <p:nvPr/>
          </p:nvSpPr>
          <p:spPr bwMode="auto">
            <a:xfrm>
              <a:off x="7406640" y="6148993"/>
              <a:ext cx="201168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Yes</a:t>
              </a:r>
            </a:p>
          </p:txBody>
        </p:sp>
        <p:sp>
          <p:nvSpPr>
            <p:cNvPr id="192" name="TextBox 191"/>
            <p:cNvSpPr txBox="1"/>
            <p:nvPr/>
          </p:nvSpPr>
          <p:spPr>
            <a:xfrm>
              <a:off x="5349240" y="3497262"/>
              <a:ext cx="2011680" cy="503129"/>
            </a:xfrm>
            <a:prstGeom prst="rect">
              <a:avLst/>
            </a:prstGeom>
            <a:ln>
              <a:noFill/>
            </a:ln>
          </p:spPr>
          <p:txBody>
            <a:bodyPr vert="horz" wrap="none" lIns="182854" tIns="146283" rIns="182854" bIns="146283" rtlCol="0" anchor="t">
              <a:noAutofit/>
            </a:bodyPr>
            <a:lstStyle/>
            <a:p>
              <a:pPr marR="0" lvl="0" indent="0" algn="ctr" defTabSz="932472" fontAlgn="base">
                <a:lnSpc>
                  <a:spcPct val="90000"/>
                </a:lnSpc>
                <a:spcBef>
                  <a:spcPct val="0"/>
                </a:spcBef>
                <a:spcAft>
                  <a:spcPct val="0"/>
                </a:spcAft>
                <a:buClrTx/>
                <a:buSzTx/>
                <a:buFontTx/>
                <a:buNone/>
                <a:tabLst/>
                <a:defRPr/>
              </a:pPr>
              <a:r>
                <a:rPr lang="en-US" dirty="0">
                  <a:gradFill>
                    <a:gsLst>
                      <a:gs pos="1250">
                        <a:schemeClr val="tx1"/>
                      </a:gs>
                      <a:gs pos="100000">
                        <a:schemeClr val="tx1"/>
                      </a:gs>
                    </a:gsLst>
                    <a:lin ang="5400000" scaled="0"/>
                  </a:gradFill>
                </a:rPr>
                <a:t>Physical machines</a:t>
              </a:r>
            </a:p>
          </p:txBody>
        </p:sp>
        <p:sp>
          <p:nvSpPr>
            <p:cNvPr id="193" name="TextBox 192"/>
            <p:cNvSpPr txBox="1"/>
            <p:nvPr/>
          </p:nvSpPr>
          <p:spPr>
            <a:xfrm>
              <a:off x="7406640" y="3497262"/>
              <a:ext cx="2011680" cy="503129"/>
            </a:xfrm>
            <a:prstGeom prst="rect">
              <a:avLst/>
            </a:prstGeom>
            <a:ln>
              <a:noFill/>
            </a:ln>
          </p:spPr>
          <p:txBody>
            <a:bodyPr vert="horz" wrap="none" lIns="182854" tIns="146283" rIns="182854" bIns="146283" rtlCol="0" anchor="t">
              <a:noAutofit/>
            </a:bodyPr>
            <a:lstStyle/>
            <a:p>
              <a:pPr algn="ctr" defTabSz="932472" fontAlgn="base">
                <a:lnSpc>
                  <a:spcPct val="90000"/>
                </a:lnSpc>
                <a:spcBef>
                  <a:spcPct val="0"/>
                </a:spcBef>
                <a:spcAft>
                  <a:spcPct val="0"/>
                </a:spcAft>
                <a:defRPr/>
              </a:pPr>
              <a:r>
                <a:rPr lang="en-US" dirty="0">
                  <a:gradFill>
                    <a:gsLst>
                      <a:gs pos="1250">
                        <a:schemeClr val="tx1"/>
                      </a:gs>
                      <a:gs pos="100000">
                        <a:schemeClr val="tx1"/>
                      </a:gs>
                    </a:gsLst>
                    <a:lin ang="5400000" scaled="0"/>
                  </a:gradFill>
                </a:rPr>
                <a:t>Virtual machines</a:t>
              </a:r>
            </a:p>
          </p:txBody>
        </p:sp>
      </p:grpSp>
      <p:grpSp>
        <p:nvGrpSpPr>
          <p:cNvPr id="204" name="Group 203"/>
          <p:cNvGrpSpPr/>
          <p:nvPr/>
        </p:nvGrpSpPr>
        <p:grpSpPr>
          <a:xfrm>
            <a:off x="274638" y="1394165"/>
            <a:ext cx="2953511" cy="1958087"/>
            <a:chOff x="274638" y="1229955"/>
            <a:chExt cx="2953511" cy="1958087"/>
          </a:xfrm>
        </p:grpSpPr>
        <p:grpSp>
          <p:nvGrpSpPr>
            <p:cNvPr id="205" name="Group 204"/>
            <p:cNvGrpSpPr/>
            <p:nvPr/>
          </p:nvGrpSpPr>
          <p:grpSpPr>
            <a:xfrm>
              <a:off x="1245400" y="1229955"/>
              <a:ext cx="1982749" cy="1958087"/>
              <a:chOff x="1245400" y="1229955"/>
              <a:chExt cx="1982749" cy="1958087"/>
            </a:xfrm>
          </p:grpSpPr>
          <p:sp>
            <p:nvSpPr>
              <p:cNvPr id="207" name="Rectangle 206"/>
              <p:cNvSpPr/>
              <p:nvPr/>
            </p:nvSpPr>
            <p:spPr bwMode="auto">
              <a:xfrm>
                <a:off x="1245400" y="1229955"/>
                <a:ext cx="1982749" cy="195808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08" name="Freeform 13"/>
              <p:cNvSpPr>
                <a:spLocks noEditPoints="1"/>
              </p:cNvSpPr>
              <p:nvPr/>
            </p:nvSpPr>
            <p:spPr bwMode="auto">
              <a:xfrm>
                <a:off x="1711130" y="1472225"/>
                <a:ext cx="1051288" cy="1473546"/>
              </a:xfrm>
              <a:custGeom>
                <a:avLst/>
                <a:gdLst>
                  <a:gd name="T0" fmla="*/ 78 w 1581"/>
                  <a:gd name="T1" fmla="*/ 546 h 2217"/>
                  <a:gd name="T2" fmla="*/ 884 w 1581"/>
                  <a:gd name="T3" fmla="*/ 19 h 2217"/>
                  <a:gd name="T4" fmla="*/ 1515 w 1581"/>
                  <a:gd name="T5" fmla="*/ 670 h 2217"/>
                  <a:gd name="T6" fmla="*/ 1558 w 1581"/>
                  <a:gd name="T7" fmla="*/ 800 h 2217"/>
                  <a:gd name="T8" fmla="*/ 1501 w 1581"/>
                  <a:gd name="T9" fmla="*/ 875 h 2217"/>
                  <a:gd name="T10" fmla="*/ 879 w 1581"/>
                  <a:gd name="T11" fmla="*/ 113 h 2217"/>
                  <a:gd name="T12" fmla="*/ 156 w 1581"/>
                  <a:gd name="T13" fmla="*/ 607 h 2217"/>
                  <a:gd name="T14" fmla="*/ 1260 w 1581"/>
                  <a:gd name="T15" fmla="*/ 816 h 2217"/>
                  <a:gd name="T16" fmla="*/ 727 w 1581"/>
                  <a:gd name="T17" fmla="*/ 603 h 2217"/>
                  <a:gd name="T18" fmla="*/ 764 w 1581"/>
                  <a:gd name="T19" fmla="*/ 699 h 2217"/>
                  <a:gd name="T20" fmla="*/ 1050 w 1581"/>
                  <a:gd name="T21" fmla="*/ 954 h 2217"/>
                  <a:gd name="T22" fmla="*/ 138 w 1581"/>
                  <a:gd name="T23" fmla="*/ 1580 h 2217"/>
                  <a:gd name="T24" fmla="*/ 805 w 1581"/>
                  <a:gd name="T25" fmla="*/ 1266 h 2217"/>
                  <a:gd name="T26" fmla="*/ 444 w 1581"/>
                  <a:gd name="T27" fmla="*/ 538 h 2217"/>
                  <a:gd name="T28" fmla="*/ 141 w 1581"/>
                  <a:gd name="T29" fmla="*/ 763 h 2217"/>
                  <a:gd name="T30" fmla="*/ 187 w 1581"/>
                  <a:gd name="T31" fmla="*/ 804 h 2217"/>
                  <a:gd name="T32" fmla="*/ 365 w 1581"/>
                  <a:gd name="T33" fmla="*/ 741 h 2217"/>
                  <a:gd name="T34" fmla="*/ 645 w 1581"/>
                  <a:gd name="T35" fmla="*/ 458 h 2217"/>
                  <a:gd name="T36" fmla="*/ 688 w 1581"/>
                  <a:gd name="T37" fmla="*/ 422 h 2217"/>
                  <a:gd name="T38" fmla="*/ 931 w 1581"/>
                  <a:gd name="T39" fmla="*/ 313 h 2217"/>
                  <a:gd name="T40" fmla="*/ 505 w 1581"/>
                  <a:gd name="T41" fmla="*/ 466 h 2217"/>
                  <a:gd name="T42" fmla="*/ 810 w 1581"/>
                  <a:gd name="T43" fmla="*/ 862 h 2217"/>
                  <a:gd name="T44" fmla="*/ 117 w 1581"/>
                  <a:gd name="T45" fmla="*/ 1272 h 2217"/>
                  <a:gd name="T46" fmla="*/ 78 w 1581"/>
                  <a:gd name="T47" fmla="*/ 1337 h 2217"/>
                  <a:gd name="T48" fmla="*/ 140 w 1581"/>
                  <a:gd name="T49" fmla="*/ 1364 h 2217"/>
                  <a:gd name="T50" fmla="*/ 909 w 1581"/>
                  <a:gd name="T51" fmla="*/ 1376 h 2217"/>
                  <a:gd name="T52" fmla="*/ 243 w 1581"/>
                  <a:gd name="T53" fmla="*/ 1796 h 2217"/>
                  <a:gd name="T54" fmla="*/ 636 w 1581"/>
                  <a:gd name="T55" fmla="*/ 1637 h 2217"/>
                  <a:gd name="T56" fmla="*/ 1386 w 1581"/>
                  <a:gd name="T57" fmla="*/ 1732 h 2217"/>
                  <a:gd name="T58" fmla="*/ 1299 w 1581"/>
                  <a:gd name="T59" fmla="*/ 1873 h 2217"/>
                  <a:gd name="T60" fmla="*/ 1267 w 1581"/>
                  <a:gd name="T61" fmla="*/ 1961 h 2217"/>
                  <a:gd name="T62" fmla="*/ 706 w 1581"/>
                  <a:gd name="T63" fmla="*/ 1761 h 2217"/>
                  <a:gd name="T64" fmla="*/ 420 w 1581"/>
                  <a:gd name="T65" fmla="*/ 2022 h 2217"/>
                  <a:gd name="T66" fmla="*/ 548 w 1581"/>
                  <a:gd name="T67" fmla="*/ 1988 h 2217"/>
                  <a:gd name="T68" fmla="*/ 1140 w 1581"/>
                  <a:gd name="T69" fmla="*/ 2106 h 2217"/>
                  <a:gd name="T70" fmla="*/ 945 w 1581"/>
                  <a:gd name="T71" fmla="*/ 1993 h 2217"/>
                  <a:gd name="T72" fmla="*/ 613 w 1581"/>
                  <a:gd name="T73" fmla="*/ 2203 h 2217"/>
                  <a:gd name="T74" fmla="*/ 866 w 1581"/>
                  <a:gd name="T75" fmla="*/ 2058 h 2217"/>
                  <a:gd name="T76" fmla="*/ 1154 w 1581"/>
                  <a:gd name="T77" fmla="*/ 2171 h 2217"/>
                  <a:gd name="T78" fmla="*/ 1440 w 1581"/>
                  <a:gd name="T79" fmla="*/ 1077 h 2217"/>
                  <a:gd name="T80" fmla="*/ 1506 w 1581"/>
                  <a:gd name="T81" fmla="*/ 1219 h 2217"/>
                  <a:gd name="T82" fmla="*/ 1462 w 1581"/>
                  <a:gd name="T83" fmla="*/ 1383 h 2217"/>
                  <a:gd name="T84" fmla="*/ 1144 w 1581"/>
                  <a:gd name="T85" fmla="*/ 1130 h 2217"/>
                  <a:gd name="T86" fmla="*/ 1462 w 1581"/>
                  <a:gd name="T87" fmla="*/ 1383 h 2217"/>
                  <a:gd name="T88" fmla="*/ 0 w 1581"/>
                  <a:gd name="T89" fmla="*/ 1042 h 2217"/>
                  <a:gd name="T90" fmla="*/ 1006 w 1581"/>
                  <a:gd name="T91" fmla="*/ 910 h 2217"/>
                  <a:gd name="T92" fmla="*/ 815 w 1581"/>
                  <a:gd name="T93" fmla="*/ 719 h 2217"/>
                  <a:gd name="T94" fmla="*/ 948 w 1581"/>
                  <a:gd name="T95" fmla="*/ 1561 h 2217"/>
                  <a:gd name="T96" fmla="*/ 1139 w 1581"/>
                  <a:gd name="T97" fmla="*/ 1752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1" h="2217">
                    <a:moveTo>
                      <a:pt x="49" y="600"/>
                    </a:moveTo>
                    <a:cubicBezTo>
                      <a:pt x="45" y="582"/>
                      <a:pt x="53" y="563"/>
                      <a:pt x="67" y="552"/>
                    </a:cubicBezTo>
                    <a:cubicBezTo>
                      <a:pt x="71" y="550"/>
                      <a:pt x="74" y="548"/>
                      <a:pt x="78" y="546"/>
                    </a:cubicBezTo>
                    <a:cubicBezTo>
                      <a:pt x="90" y="539"/>
                      <a:pt x="124" y="516"/>
                      <a:pt x="152" y="478"/>
                    </a:cubicBezTo>
                    <a:cubicBezTo>
                      <a:pt x="163" y="463"/>
                      <a:pt x="163" y="463"/>
                      <a:pt x="163" y="463"/>
                    </a:cubicBezTo>
                    <a:cubicBezTo>
                      <a:pt x="268" y="325"/>
                      <a:pt x="512" y="0"/>
                      <a:pt x="884" y="19"/>
                    </a:cubicBezTo>
                    <a:cubicBezTo>
                      <a:pt x="884" y="19"/>
                      <a:pt x="885" y="19"/>
                      <a:pt x="885" y="19"/>
                    </a:cubicBezTo>
                    <a:cubicBezTo>
                      <a:pt x="1087" y="33"/>
                      <a:pt x="1250" y="134"/>
                      <a:pt x="1370" y="318"/>
                    </a:cubicBezTo>
                    <a:cubicBezTo>
                      <a:pt x="1462" y="461"/>
                      <a:pt x="1500" y="613"/>
                      <a:pt x="1515" y="670"/>
                    </a:cubicBezTo>
                    <a:cubicBezTo>
                      <a:pt x="1516" y="676"/>
                      <a:pt x="1518" y="683"/>
                      <a:pt x="1519" y="686"/>
                    </a:cubicBezTo>
                    <a:cubicBezTo>
                      <a:pt x="1520" y="688"/>
                      <a:pt x="1521" y="691"/>
                      <a:pt x="1521" y="693"/>
                    </a:cubicBezTo>
                    <a:cubicBezTo>
                      <a:pt x="1531" y="738"/>
                      <a:pt x="1549" y="788"/>
                      <a:pt x="1558" y="800"/>
                    </a:cubicBezTo>
                    <a:cubicBezTo>
                      <a:pt x="1577" y="816"/>
                      <a:pt x="1581" y="844"/>
                      <a:pt x="1567" y="864"/>
                    </a:cubicBezTo>
                    <a:cubicBezTo>
                      <a:pt x="1557" y="877"/>
                      <a:pt x="1543" y="884"/>
                      <a:pt x="1529" y="884"/>
                    </a:cubicBezTo>
                    <a:cubicBezTo>
                      <a:pt x="1519" y="884"/>
                      <a:pt x="1509" y="881"/>
                      <a:pt x="1501" y="875"/>
                    </a:cubicBezTo>
                    <a:cubicBezTo>
                      <a:pt x="1468" y="851"/>
                      <a:pt x="1444" y="777"/>
                      <a:pt x="1431" y="718"/>
                    </a:cubicBezTo>
                    <a:cubicBezTo>
                      <a:pt x="1429" y="713"/>
                      <a:pt x="1427" y="705"/>
                      <a:pt x="1424" y="693"/>
                    </a:cubicBezTo>
                    <a:cubicBezTo>
                      <a:pt x="1333" y="333"/>
                      <a:pt x="1145" y="132"/>
                      <a:pt x="879" y="113"/>
                    </a:cubicBezTo>
                    <a:cubicBezTo>
                      <a:pt x="557" y="96"/>
                      <a:pt x="334" y="393"/>
                      <a:pt x="238" y="520"/>
                    </a:cubicBezTo>
                    <a:cubicBezTo>
                      <a:pt x="227" y="535"/>
                      <a:pt x="227" y="535"/>
                      <a:pt x="227" y="535"/>
                    </a:cubicBezTo>
                    <a:cubicBezTo>
                      <a:pt x="202" y="568"/>
                      <a:pt x="174" y="592"/>
                      <a:pt x="156" y="607"/>
                    </a:cubicBezTo>
                    <a:cubicBezTo>
                      <a:pt x="114" y="639"/>
                      <a:pt x="100" y="639"/>
                      <a:pt x="85" y="636"/>
                    </a:cubicBezTo>
                    <a:cubicBezTo>
                      <a:pt x="67" y="632"/>
                      <a:pt x="53" y="618"/>
                      <a:pt x="49" y="600"/>
                    </a:cubicBezTo>
                    <a:close/>
                    <a:moveTo>
                      <a:pt x="1260" y="816"/>
                    </a:moveTo>
                    <a:cubicBezTo>
                      <a:pt x="1296" y="727"/>
                      <a:pt x="1296" y="636"/>
                      <a:pt x="1262" y="565"/>
                    </a:cubicBezTo>
                    <a:cubicBezTo>
                      <a:pt x="1232" y="502"/>
                      <a:pt x="1176" y="456"/>
                      <a:pt x="1099" y="433"/>
                    </a:cubicBezTo>
                    <a:cubicBezTo>
                      <a:pt x="987" y="398"/>
                      <a:pt x="851" y="461"/>
                      <a:pt x="727" y="603"/>
                    </a:cubicBezTo>
                    <a:cubicBezTo>
                      <a:pt x="725" y="605"/>
                      <a:pt x="557" y="782"/>
                      <a:pt x="376" y="896"/>
                    </a:cubicBezTo>
                    <a:cubicBezTo>
                      <a:pt x="395" y="921"/>
                      <a:pt x="410" y="950"/>
                      <a:pt x="418" y="981"/>
                    </a:cubicBezTo>
                    <a:cubicBezTo>
                      <a:pt x="567" y="888"/>
                      <a:pt x="704" y="759"/>
                      <a:pt x="764" y="699"/>
                    </a:cubicBezTo>
                    <a:cubicBezTo>
                      <a:pt x="775" y="577"/>
                      <a:pt x="878" y="480"/>
                      <a:pt x="1003" y="480"/>
                    </a:cubicBezTo>
                    <a:cubicBezTo>
                      <a:pt x="1135" y="480"/>
                      <a:pt x="1242" y="587"/>
                      <a:pt x="1242" y="720"/>
                    </a:cubicBezTo>
                    <a:cubicBezTo>
                      <a:pt x="1242" y="836"/>
                      <a:pt x="1159" y="932"/>
                      <a:pt x="1050" y="954"/>
                    </a:cubicBezTo>
                    <a:cubicBezTo>
                      <a:pt x="977" y="1030"/>
                      <a:pt x="877" y="1109"/>
                      <a:pt x="754" y="1187"/>
                    </a:cubicBezTo>
                    <a:cubicBezTo>
                      <a:pt x="642" y="1259"/>
                      <a:pt x="361" y="1434"/>
                      <a:pt x="163" y="1519"/>
                    </a:cubicBezTo>
                    <a:cubicBezTo>
                      <a:pt x="139" y="1529"/>
                      <a:pt x="128" y="1557"/>
                      <a:pt x="138" y="1580"/>
                    </a:cubicBezTo>
                    <a:cubicBezTo>
                      <a:pt x="146" y="1598"/>
                      <a:pt x="163" y="1609"/>
                      <a:pt x="182" y="1609"/>
                    </a:cubicBezTo>
                    <a:cubicBezTo>
                      <a:pt x="188" y="1609"/>
                      <a:pt x="194" y="1608"/>
                      <a:pt x="200" y="1605"/>
                    </a:cubicBezTo>
                    <a:cubicBezTo>
                      <a:pt x="405" y="1518"/>
                      <a:pt x="691" y="1339"/>
                      <a:pt x="805" y="1266"/>
                    </a:cubicBezTo>
                    <a:cubicBezTo>
                      <a:pt x="973" y="1158"/>
                      <a:pt x="1190" y="992"/>
                      <a:pt x="1260" y="816"/>
                    </a:cubicBezTo>
                    <a:close/>
                    <a:moveTo>
                      <a:pt x="505" y="466"/>
                    </a:moveTo>
                    <a:cubicBezTo>
                      <a:pt x="483" y="489"/>
                      <a:pt x="464" y="514"/>
                      <a:pt x="444" y="538"/>
                    </a:cubicBezTo>
                    <a:cubicBezTo>
                      <a:pt x="417" y="570"/>
                      <a:pt x="387" y="599"/>
                      <a:pt x="356" y="627"/>
                    </a:cubicBezTo>
                    <a:cubicBezTo>
                      <a:pt x="325" y="656"/>
                      <a:pt x="299" y="676"/>
                      <a:pt x="262" y="697"/>
                    </a:cubicBezTo>
                    <a:cubicBezTo>
                      <a:pt x="222" y="720"/>
                      <a:pt x="182" y="743"/>
                      <a:pt x="141" y="763"/>
                    </a:cubicBezTo>
                    <a:cubicBezTo>
                      <a:pt x="127" y="770"/>
                      <a:pt x="115" y="774"/>
                      <a:pt x="99" y="779"/>
                    </a:cubicBezTo>
                    <a:cubicBezTo>
                      <a:pt x="75" y="787"/>
                      <a:pt x="59" y="812"/>
                      <a:pt x="66" y="837"/>
                    </a:cubicBezTo>
                    <a:cubicBezTo>
                      <a:pt x="102" y="816"/>
                      <a:pt x="143" y="804"/>
                      <a:pt x="187" y="804"/>
                    </a:cubicBezTo>
                    <a:cubicBezTo>
                      <a:pt x="208" y="804"/>
                      <a:pt x="229" y="807"/>
                      <a:pt x="248" y="812"/>
                    </a:cubicBezTo>
                    <a:cubicBezTo>
                      <a:pt x="252" y="810"/>
                      <a:pt x="255" y="808"/>
                      <a:pt x="259" y="806"/>
                    </a:cubicBezTo>
                    <a:cubicBezTo>
                      <a:pt x="295" y="785"/>
                      <a:pt x="332" y="766"/>
                      <a:pt x="365" y="741"/>
                    </a:cubicBezTo>
                    <a:cubicBezTo>
                      <a:pt x="431" y="691"/>
                      <a:pt x="487" y="633"/>
                      <a:pt x="539" y="569"/>
                    </a:cubicBezTo>
                    <a:cubicBezTo>
                      <a:pt x="560" y="543"/>
                      <a:pt x="582" y="519"/>
                      <a:pt x="606" y="495"/>
                    </a:cubicBezTo>
                    <a:cubicBezTo>
                      <a:pt x="619" y="482"/>
                      <a:pt x="632" y="470"/>
                      <a:pt x="645" y="458"/>
                    </a:cubicBezTo>
                    <a:cubicBezTo>
                      <a:pt x="652" y="452"/>
                      <a:pt x="660" y="445"/>
                      <a:pt x="667" y="439"/>
                    </a:cubicBezTo>
                    <a:cubicBezTo>
                      <a:pt x="671" y="436"/>
                      <a:pt x="674" y="433"/>
                      <a:pt x="678" y="430"/>
                    </a:cubicBezTo>
                    <a:cubicBezTo>
                      <a:pt x="679" y="429"/>
                      <a:pt x="686" y="424"/>
                      <a:pt x="688" y="422"/>
                    </a:cubicBezTo>
                    <a:cubicBezTo>
                      <a:pt x="721" y="397"/>
                      <a:pt x="756" y="375"/>
                      <a:pt x="792" y="356"/>
                    </a:cubicBezTo>
                    <a:cubicBezTo>
                      <a:pt x="827" y="338"/>
                      <a:pt x="861" y="326"/>
                      <a:pt x="904" y="317"/>
                    </a:cubicBezTo>
                    <a:cubicBezTo>
                      <a:pt x="918" y="314"/>
                      <a:pt x="921" y="314"/>
                      <a:pt x="931" y="313"/>
                    </a:cubicBezTo>
                    <a:cubicBezTo>
                      <a:pt x="956" y="310"/>
                      <a:pt x="978" y="293"/>
                      <a:pt x="978" y="266"/>
                    </a:cubicBezTo>
                    <a:cubicBezTo>
                      <a:pt x="978" y="242"/>
                      <a:pt x="957" y="216"/>
                      <a:pt x="931" y="219"/>
                    </a:cubicBezTo>
                    <a:cubicBezTo>
                      <a:pt x="761" y="236"/>
                      <a:pt x="616" y="343"/>
                      <a:pt x="505" y="466"/>
                    </a:cubicBezTo>
                    <a:close/>
                    <a:moveTo>
                      <a:pt x="140" y="1364"/>
                    </a:moveTo>
                    <a:cubicBezTo>
                      <a:pt x="223" y="1335"/>
                      <a:pt x="589" y="1199"/>
                      <a:pt x="880" y="925"/>
                    </a:cubicBezTo>
                    <a:cubicBezTo>
                      <a:pt x="853" y="909"/>
                      <a:pt x="829" y="887"/>
                      <a:pt x="810" y="862"/>
                    </a:cubicBezTo>
                    <a:cubicBezTo>
                      <a:pt x="679" y="985"/>
                      <a:pt x="531" y="1079"/>
                      <a:pt x="403" y="1146"/>
                    </a:cubicBezTo>
                    <a:cubicBezTo>
                      <a:pt x="365" y="1227"/>
                      <a:pt x="282" y="1283"/>
                      <a:pt x="187" y="1283"/>
                    </a:cubicBezTo>
                    <a:cubicBezTo>
                      <a:pt x="163" y="1283"/>
                      <a:pt x="140" y="1279"/>
                      <a:pt x="117" y="1272"/>
                    </a:cubicBezTo>
                    <a:cubicBezTo>
                      <a:pt x="114" y="1273"/>
                      <a:pt x="112" y="1274"/>
                      <a:pt x="109" y="1275"/>
                    </a:cubicBezTo>
                    <a:cubicBezTo>
                      <a:pt x="107" y="1276"/>
                      <a:pt x="106" y="1276"/>
                      <a:pt x="105" y="1277"/>
                    </a:cubicBezTo>
                    <a:cubicBezTo>
                      <a:pt x="81" y="1286"/>
                      <a:pt x="69" y="1313"/>
                      <a:pt x="78" y="1337"/>
                    </a:cubicBezTo>
                    <a:cubicBezTo>
                      <a:pt x="85" y="1356"/>
                      <a:pt x="103" y="1367"/>
                      <a:pt x="122" y="1367"/>
                    </a:cubicBezTo>
                    <a:cubicBezTo>
                      <a:pt x="127" y="1367"/>
                      <a:pt x="133" y="1366"/>
                      <a:pt x="138" y="1365"/>
                    </a:cubicBezTo>
                    <a:lnTo>
                      <a:pt x="140" y="1364"/>
                    </a:lnTo>
                    <a:close/>
                    <a:moveTo>
                      <a:pt x="1416" y="1643"/>
                    </a:moveTo>
                    <a:cubicBezTo>
                      <a:pt x="1351" y="1621"/>
                      <a:pt x="1272" y="1565"/>
                      <a:pt x="1195" y="1510"/>
                    </a:cubicBezTo>
                    <a:cubicBezTo>
                      <a:pt x="1083" y="1431"/>
                      <a:pt x="987" y="1362"/>
                      <a:pt x="909" y="1376"/>
                    </a:cubicBezTo>
                    <a:cubicBezTo>
                      <a:pt x="850" y="1386"/>
                      <a:pt x="747" y="1452"/>
                      <a:pt x="584" y="1559"/>
                    </a:cubicBezTo>
                    <a:cubicBezTo>
                      <a:pt x="467" y="1636"/>
                      <a:pt x="334" y="1723"/>
                      <a:pt x="277" y="1739"/>
                    </a:cubicBezTo>
                    <a:cubicBezTo>
                      <a:pt x="252" y="1746"/>
                      <a:pt x="237" y="1771"/>
                      <a:pt x="243" y="1796"/>
                    </a:cubicBezTo>
                    <a:cubicBezTo>
                      <a:pt x="249" y="1817"/>
                      <a:pt x="268" y="1831"/>
                      <a:pt x="289" y="1831"/>
                    </a:cubicBezTo>
                    <a:cubicBezTo>
                      <a:pt x="293" y="1831"/>
                      <a:pt x="297" y="1831"/>
                      <a:pt x="301" y="1830"/>
                    </a:cubicBezTo>
                    <a:cubicBezTo>
                      <a:pt x="373" y="1810"/>
                      <a:pt x="501" y="1726"/>
                      <a:pt x="636" y="1637"/>
                    </a:cubicBezTo>
                    <a:cubicBezTo>
                      <a:pt x="745" y="1565"/>
                      <a:pt x="881" y="1476"/>
                      <a:pt x="924" y="1468"/>
                    </a:cubicBezTo>
                    <a:cubicBezTo>
                      <a:pt x="964" y="1461"/>
                      <a:pt x="1062" y="1531"/>
                      <a:pt x="1140" y="1587"/>
                    </a:cubicBezTo>
                    <a:cubicBezTo>
                      <a:pt x="1223" y="1645"/>
                      <a:pt x="1308" y="1706"/>
                      <a:pt x="1386" y="1732"/>
                    </a:cubicBezTo>
                    <a:cubicBezTo>
                      <a:pt x="1411" y="1740"/>
                      <a:pt x="1438" y="1727"/>
                      <a:pt x="1446" y="1703"/>
                    </a:cubicBezTo>
                    <a:cubicBezTo>
                      <a:pt x="1454" y="1678"/>
                      <a:pt x="1441" y="1651"/>
                      <a:pt x="1416" y="1643"/>
                    </a:cubicBezTo>
                    <a:close/>
                    <a:moveTo>
                      <a:pt x="1299" y="1873"/>
                    </a:moveTo>
                    <a:cubicBezTo>
                      <a:pt x="1269" y="1862"/>
                      <a:pt x="1224" y="1836"/>
                      <a:pt x="1178" y="1808"/>
                    </a:cubicBezTo>
                    <a:cubicBezTo>
                      <a:pt x="1170" y="1839"/>
                      <a:pt x="1157" y="1868"/>
                      <a:pt x="1138" y="1894"/>
                    </a:cubicBezTo>
                    <a:cubicBezTo>
                      <a:pt x="1187" y="1923"/>
                      <a:pt x="1231" y="1948"/>
                      <a:pt x="1267" y="1961"/>
                    </a:cubicBezTo>
                    <a:cubicBezTo>
                      <a:pt x="1291" y="1970"/>
                      <a:pt x="1318" y="1957"/>
                      <a:pt x="1327" y="1933"/>
                    </a:cubicBezTo>
                    <a:cubicBezTo>
                      <a:pt x="1336" y="1909"/>
                      <a:pt x="1323" y="1882"/>
                      <a:pt x="1299" y="1873"/>
                    </a:cubicBezTo>
                    <a:close/>
                    <a:moveTo>
                      <a:pt x="706" y="1761"/>
                    </a:moveTo>
                    <a:cubicBezTo>
                      <a:pt x="648" y="1800"/>
                      <a:pt x="578" y="1850"/>
                      <a:pt x="493" y="1912"/>
                    </a:cubicBezTo>
                    <a:cubicBezTo>
                      <a:pt x="468" y="1930"/>
                      <a:pt x="446" y="1946"/>
                      <a:pt x="431" y="1957"/>
                    </a:cubicBezTo>
                    <a:cubicBezTo>
                      <a:pt x="410" y="1972"/>
                      <a:pt x="405" y="2001"/>
                      <a:pt x="420" y="2022"/>
                    </a:cubicBezTo>
                    <a:cubicBezTo>
                      <a:pt x="429" y="2035"/>
                      <a:pt x="444" y="2042"/>
                      <a:pt x="458" y="2042"/>
                    </a:cubicBezTo>
                    <a:cubicBezTo>
                      <a:pt x="468" y="2042"/>
                      <a:pt x="477" y="2039"/>
                      <a:pt x="485" y="2033"/>
                    </a:cubicBezTo>
                    <a:cubicBezTo>
                      <a:pt x="501" y="2022"/>
                      <a:pt x="523" y="2006"/>
                      <a:pt x="548" y="1988"/>
                    </a:cubicBezTo>
                    <a:cubicBezTo>
                      <a:pt x="588" y="1959"/>
                      <a:pt x="661" y="1906"/>
                      <a:pt x="730" y="1858"/>
                    </a:cubicBezTo>
                    <a:cubicBezTo>
                      <a:pt x="715" y="1829"/>
                      <a:pt x="707" y="1796"/>
                      <a:pt x="706" y="1761"/>
                    </a:cubicBezTo>
                    <a:close/>
                    <a:moveTo>
                      <a:pt x="1140" y="2106"/>
                    </a:moveTo>
                    <a:cubicBezTo>
                      <a:pt x="1114" y="2089"/>
                      <a:pt x="1090" y="2072"/>
                      <a:pt x="1066" y="2055"/>
                    </a:cubicBezTo>
                    <a:cubicBezTo>
                      <a:pt x="1032" y="2031"/>
                      <a:pt x="1001" y="2008"/>
                      <a:pt x="970" y="1992"/>
                    </a:cubicBezTo>
                    <a:cubicBezTo>
                      <a:pt x="961" y="1992"/>
                      <a:pt x="953" y="1993"/>
                      <a:pt x="945" y="1993"/>
                    </a:cubicBezTo>
                    <a:cubicBezTo>
                      <a:pt x="907" y="1993"/>
                      <a:pt x="871" y="1984"/>
                      <a:pt x="839" y="1968"/>
                    </a:cubicBezTo>
                    <a:cubicBezTo>
                      <a:pt x="757" y="1991"/>
                      <a:pt x="636" y="2112"/>
                      <a:pt x="612" y="2137"/>
                    </a:cubicBezTo>
                    <a:cubicBezTo>
                      <a:pt x="594" y="2156"/>
                      <a:pt x="594" y="2185"/>
                      <a:pt x="613" y="2203"/>
                    </a:cubicBezTo>
                    <a:cubicBezTo>
                      <a:pt x="622" y="2212"/>
                      <a:pt x="634" y="2217"/>
                      <a:pt x="645" y="2217"/>
                    </a:cubicBezTo>
                    <a:cubicBezTo>
                      <a:pt x="658" y="2217"/>
                      <a:pt x="670" y="2212"/>
                      <a:pt x="679" y="2202"/>
                    </a:cubicBezTo>
                    <a:cubicBezTo>
                      <a:pt x="742" y="2137"/>
                      <a:pt x="831" y="2064"/>
                      <a:pt x="866" y="2058"/>
                    </a:cubicBezTo>
                    <a:cubicBezTo>
                      <a:pt x="900" y="2052"/>
                      <a:pt x="952" y="2089"/>
                      <a:pt x="1012" y="2131"/>
                    </a:cubicBezTo>
                    <a:cubicBezTo>
                      <a:pt x="1035" y="2148"/>
                      <a:pt x="1061" y="2167"/>
                      <a:pt x="1089" y="2185"/>
                    </a:cubicBezTo>
                    <a:cubicBezTo>
                      <a:pt x="1111" y="2199"/>
                      <a:pt x="1140" y="2193"/>
                      <a:pt x="1154" y="2171"/>
                    </a:cubicBezTo>
                    <a:cubicBezTo>
                      <a:pt x="1168" y="2149"/>
                      <a:pt x="1162" y="2120"/>
                      <a:pt x="1140" y="2106"/>
                    </a:cubicBezTo>
                    <a:close/>
                    <a:moveTo>
                      <a:pt x="1553" y="1138"/>
                    </a:moveTo>
                    <a:cubicBezTo>
                      <a:pt x="1514" y="1121"/>
                      <a:pt x="1473" y="1104"/>
                      <a:pt x="1440" y="1077"/>
                    </a:cubicBezTo>
                    <a:cubicBezTo>
                      <a:pt x="1404" y="1046"/>
                      <a:pt x="1387" y="1007"/>
                      <a:pt x="1379" y="961"/>
                    </a:cubicBezTo>
                    <a:cubicBezTo>
                      <a:pt x="1370" y="902"/>
                      <a:pt x="1279" y="927"/>
                      <a:pt x="1289" y="986"/>
                    </a:cubicBezTo>
                    <a:cubicBezTo>
                      <a:pt x="1309" y="1108"/>
                      <a:pt x="1399" y="1174"/>
                      <a:pt x="1506" y="1219"/>
                    </a:cubicBezTo>
                    <a:cubicBezTo>
                      <a:pt x="1529" y="1229"/>
                      <a:pt x="1556" y="1226"/>
                      <a:pt x="1570" y="1202"/>
                    </a:cubicBezTo>
                    <a:cubicBezTo>
                      <a:pt x="1581" y="1182"/>
                      <a:pt x="1577" y="1148"/>
                      <a:pt x="1553" y="1138"/>
                    </a:cubicBezTo>
                    <a:close/>
                    <a:moveTo>
                      <a:pt x="1462" y="1383"/>
                    </a:moveTo>
                    <a:cubicBezTo>
                      <a:pt x="1427" y="1372"/>
                      <a:pt x="1400" y="1358"/>
                      <a:pt x="1363" y="1336"/>
                    </a:cubicBezTo>
                    <a:cubicBezTo>
                      <a:pt x="1294" y="1296"/>
                      <a:pt x="1232" y="1237"/>
                      <a:pt x="1202" y="1163"/>
                    </a:cubicBezTo>
                    <a:cubicBezTo>
                      <a:pt x="1192" y="1139"/>
                      <a:pt x="1171" y="1122"/>
                      <a:pt x="1144" y="1130"/>
                    </a:cubicBezTo>
                    <a:cubicBezTo>
                      <a:pt x="1122" y="1136"/>
                      <a:pt x="1102" y="1164"/>
                      <a:pt x="1111" y="1187"/>
                    </a:cubicBezTo>
                    <a:cubicBezTo>
                      <a:pt x="1167" y="1325"/>
                      <a:pt x="1296" y="1430"/>
                      <a:pt x="1437" y="1473"/>
                    </a:cubicBezTo>
                    <a:cubicBezTo>
                      <a:pt x="1495" y="1491"/>
                      <a:pt x="1520" y="1400"/>
                      <a:pt x="1462" y="1383"/>
                    </a:cubicBezTo>
                    <a:close/>
                    <a:moveTo>
                      <a:pt x="382" y="1042"/>
                    </a:moveTo>
                    <a:cubicBezTo>
                      <a:pt x="382" y="937"/>
                      <a:pt x="296" y="851"/>
                      <a:pt x="191" y="851"/>
                    </a:cubicBezTo>
                    <a:cubicBezTo>
                      <a:pt x="85" y="851"/>
                      <a:pt x="0" y="937"/>
                      <a:pt x="0" y="1042"/>
                    </a:cubicBezTo>
                    <a:cubicBezTo>
                      <a:pt x="0" y="1148"/>
                      <a:pt x="85" y="1233"/>
                      <a:pt x="191" y="1233"/>
                    </a:cubicBezTo>
                    <a:cubicBezTo>
                      <a:pt x="296" y="1233"/>
                      <a:pt x="382" y="1148"/>
                      <a:pt x="382" y="1042"/>
                    </a:cubicBezTo>
                    <a:close/>
                    <a:moveTo>
                      <a:pt x="1006" y="910"/>
                    </a:moveTo>
                    <a:cubicBezTo>
                      <a:pt x="1112" y="910"/>
                      <a:pt x="1197" y="824"/>
                      <a:pt x="1197" y="719"/>
                    </a:cubicBezTo>
                    <a:cubicBezTo>
                      <a:pt x="1197" y="613"/>
                      <a:pt x="1112" y="528"/>
                      <a:pt x="1006" y="528"/>
                    </a:cubicBezTo>
                    <a:cubicBezTo>
                      <a:pt x="901" y="528"/>
                      <a:pt x="815" y="613"/>
                      <a:pt x="815" y="719"/>
                    </a:cubicBezTo>
                    <a:cubicBezTo>
                      <a:pt x="815" y="824"/>
                      <a:pt x="901" y="910"/>
                      <a:pt x="1006" y="910"/>
                    </a:cubicBezTo>
                    <a:close/>
                    <a:moveTo>
                      <a:pt x="1139" y="1752"/>
                    </a:moveTo>
                    <a:cubicBezTo>
                      <a:pt x="1139" y="1647"/>
                      <a:pt x="1054" y="1561"/>
                      <a:pt x="948" y="1561"/>
                    </a:cubicBezTo>
                    <a:cubicBezTo>
                      <a:pt x="843" y="1561"/>
                      <a:pt x="757" y="1647"/>
                      <a:pt x="757" y="1752"/>
                    </a:cubicBezTo>
                    <a:cubicBezTo>
                      <a:pt x="757" y="1858"/>
                      <a:pt x="843" y="1943"/>
                      <a:pt x="948" y="1943"/>
                    </a:cubicBezTo>
                    <a:cubicBezTo>
                      <a:pt x="1054" y="1943"/>
                      <a:pt x="1139" y="1858"/>
                      <a:pt x="1139" y="175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06" name="Rectangle 205"/>
            <p:cNvSpPr/>
            <p:nvPr/>
          </p:nvSpPr>
          <p:spPr bwMode="auto">
            <a:xfrm>
              <a:off x="274638" y="1229955"/>
              <a:ext cx="970763" cy="195808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gradFill>
                    <a:gsLst>
                      <a:gs pos="0">
                        <a:srgbClr val="FFFFFF"/>
                      </a:gs>
                      <a:gs pos="100000">
                        <a:srgbClr val="FFFFFF"/>
                      </a:gs>
                    </a:gsLst>
                    <a:lin ang="5400000" scaled="0"/>
                  </a:gradFill>
                  <a:ea typeface="Segoe UI" pitchFamily="34" charset="0"/>
                  <a:cs typeface="Segoe UI" pitchFamily="34" charset="0"/>
                </a:rPr>
                <a:t>Computer room</a:t>
              </a:r>
            </a:p>
          </p:txBody>
        </p:sp>
      </p:grpSp>
      <p:grpSp>
        <p:nvGrpSpPr>
          <p:cNvPr id="209" name="Group 208"/>
          <p:cNvGrpSpPr/>
          <p:nvPr/>
        </p:nvGrpSpPr>
        <p:grpSpPr>
          <a:xfrm>
            <a:off x="3341960" y="1394165"/>
            <a:ext cx="2953511" cy="1958087"/>
            <a:chOff x="3341960" y="1232023"/>
            <a:chExt cx="2953511" cy="1958087"/>
          </a:xfrm>
        </p:grpSpPr>
        <p:sp>
          <p:nvSpPr>
            <p:cNvPr id="210" name="Rectangle 209"/>
            <p:cNvSpPr/>
            <p:nvPr/>
          </p:nvSpPr>
          <p:spPr bwMode="auto">
            <a:xfrm>
              <a:off x="3341960" y="1232023"/>
              <a:ext cx="970763" cy="195808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2880" tIns="146304" rIns="182880" bIns="146304"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buSzPct val="90000"/>
                <a:defRPr/>
              </a:pPr>
              <a:r>
                <a:rPr lang="en-US" sz="2000" dirty="0">
                  <a:gradFill>
                    <a:gsLst>
                      <a:gs pos="0">
                        <a:srgbClr val="FFFFFF"/>
                      </a:gs>
                      <a:gs pos="100000">
                        <a:srgbClr val="FFFFFF"/>
                      </a:gs>
                    </a:gsLst>
                    <a:lin ang="5400000" scaled="0"/>
                  </a:gradFill>
                  <a:ea typeface="Segoe UI" pitchFamily="34" charset="0"/>
                  <a:cs typeface="Segoe UI" pitchFamily="34" charset="0"/>
                </a:rPr>
                <a:t>Perimeter</a:t>
              </a:r>
            </a:p>
          </p:txBody>
        </p:sp>
        <p:grpSp>
          <p:nvGrpSpPr>
            <p:cNvPr id="211" name="Group 210"/>
            <p:cNvGrpSpPr/>
            <p:nvPr/>
          </p:nvGrpSpPr>
          <p:grpSpPr>
            <a:xfrm>
              <a:off x="4312722" y="1232023"/>
              <a:ext cx="1982749" cy="1958087"/>
              <a:chOff x="4312722" y="1232023"/>
              <a:chExt cx="1982749" cy="1958087"/>
            </a:xfrm>
          </p:grpSpPr>
          <p:sp>
            <p:nvSpPr>
              <p:cNvPr id="212" name="Rectangle 211"/>
              <p:cNvSpPr/>
              <p:nvPr/>
            </p:nvSpPr>
            <p:spPr bwMode="auto">
              <a:xfrm>
                <a:off x="4312722" y="1232023"/>
                <a:ext cx="1982749" cy="195808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3" name="Freeform 17"/>
              <p:cNvSpPr>
                <a:spLocks noEditPoints="1"/>
              </p:cNvSpPr>
              <p:nvPr/>
            </p:nvSpPr>
            <p:spPr bwMode="auto">
              <a:xfrm>
                <a:off x="4615301" y="1520817"/>
                <a:ext cx="1377591" cy="1380498"/>
              </a:xfrm>
              <a:custGeom>
                <a:avLst/>
                <a:gdLst>
                  <a:gd name="T0" fmla="*/ 2161 w 2198"/>
                  <a:gd name="T1" fmla="*/ 606 h 2203"/>
                  <a:gd name="T2" fmla="*/ 1587 w 2198"/>
                  <a:gd name="T3" fmla="*/ 31 h 2203"/>
                  <a:gd name="T4" fmla="*/ 1507 w 2198"/>
                  <a:gd name="T5" fmla="*/ 0 h 2203"/>
                  <a:gd name="T6" fmla="*/ 692 w 2198"/>
                  <a:gd name="T7" fmla="*/ 0 h 2203"/>
                  <a:gd name="T8" fmla="*/ 605 w 2198"/>
                  <a:gd name="T9" fmla="*/ 31 h 2203"/>
                  <a:gd name="T10" fmla="*/ 31 w 2198"/>
                  <a:gd name="T11" fmla="*/ 606 h 2203"/>
                  <a:gd name="T12" fmla="*/ 0 w 2198"/>
                  <a:gd name="T13" fmla="*/ 693 h 2203"/>
                  <a:gd name="T14" fmla="*/ 0 w 2198"/>
                  <a:gd name="T15" fmla="*/ 1503 h 2203"/>
                  <a:gd name="T16" fmla="*/ 31 w 2198"/>
                  <a:gd name="T17" fmla="*/ 1590 h 2203"/>
                  <a:gd name="T18" fmla="*/ 605 w 2198"/>
                  <a:gd name="T19" fmla="*/ 2166 h 2203"/>
                  <a:gd name="T20" fmla="*/ 692 w 2198"/>
                  <a:gd name="T21" fmla="*/ 2203 h 2203"/>
                  <a:gd name="T22" fmla="*/ 1507 w 2198"/>
                  <a:gd name="T23" fmla="*/ 2203 h 2203"/>
                  <a:gd name="T24" fmla="*/ 1587 w 2198"/>
                  <a:gd name="T25" fmla="*/ 2166 h 2203"/>
                  <a:gd name="T26" fmla="*/ 2161 w 2198"/>
                  <a:gd name="T27" fmla="*/ 1590 h 2203"/>
                  <a:gd name="T28" fmla="*/ 2198 w 2198"/>
                  <a:gd name="T29" fmla="*/ 1503 h 2203"/>
                  <a:gd name="T30" fmla="*/ 2198 w 2198"/>
                  <a:gd name="T31" fmla="*/ 693 h 2203"/>
                  <a:gd name="T32" fmla="*/ 2161 w 2198"/>
                  <a:gd name="T33" fmla="*/ 606 h 2203"/>
                  <a:gd name="T34" fmla="*/ 99 w 2198"/>
                  <a:gd name="T35" fmla="*/ 1064 h 2203"/>
                  <a:gd name="T36" fmla="*/ 99 w 2198"/>
                  <a:gd name="T37" fmla="*/ 687 h 2203"/>
                  <a:gd name="T38" fmla="*/ 686 w 2198"/>
                  <a:gd name="T39" fmla="*/ 99 h 2203"/>
                  <a:gd name="T40" fmla="*/ 1038 w 2198"/>
                  <a:gd name="T41" fmla="*/ 99 h 2203"/>
                  <a:gd name="T42" fmla="*/ 729 w 2198"/>
                  <a:gd name="T43" fmla="*/ 185 h 2203"/>
                  <a:gd name="T44" fmla="*/ 186 w 2198"/>
                  <a:gd name="T45" fmla="*/ 730 h 2203"/>
                  <a:gd name="T46" fmla="*/ 99 w 2198"/>
                  <a:gd name="T47" fmla="*/ 1064 h 2203"/>
                  <a:gd name="T48" fmla="*/ 99 w 2198"/>
                  <a:gd name="T49" fmla="*/ 1064 h 2203"/>
                  <a:gd name="T50" fmla="*/ 1451 w 2198"/>
                  <a:gd name="T51" fmla="*/ 1708 h 2203"/>
                  <a:gd name="T52" fmla="*/ 840 w 2198"/>
                  <a:gd name="T53" fmla="*/ 1714 h 2203"/>
                  <a:gd name="T54" fmla="*/ 371 w 2198"/>
                  <a:gd name="T55" fmla="*/ 1219 h 2203"/>
                  <a:gd name="T56" fmla="*/ 457 w 2198"/>
                  <a:gd name="T57" fmla="*/ 1132 h 2203"/>
                  <a:gd name="T58" fmla="*/ 716 w 2198"/>
                  <a:gd name="T59" fmla="*/ 1318 h 2203"/>
                  <a:gd name="T60" fmla="*/ 772 w 2198"/>
                  <a:gd name="T61" fmla="*/ 1237 h 2203"/>
                  <a:gd name="T62" fmla="*/ 784 w 2198"/>
                  <a:gd name="T63" fmla="*/ 1002 h 2203"/>
                  <a:gd name="T64" fmla="*/ 784 w 2198"/>
                  <a:gd name="T65" fmla="*/ 625 h 2203"/>
                  <a:gd name="T66" fmla="*/ 926 w 2198"/>
                  <a:gd name="T67" fmla="*/ 625 h 2203"/>
                  <a:gd name="T68" fmla="*/ 926 w 2198"/>
                  <a:gd name="T69" fmla="*/ 965 h 2203"/>
                  <a:gd name="T70" fmla="*/ 994 w 2198"/>
                  <a:gd name="T71" fmla="*/ 965 h 2203"/>
                  <a:gd name="T72" fmla="*/ 994 w 2198"/>
                  <a:gd name="T73" fmla="*/ 482 h 2203"/>
                  <a:gd name="T74" fmla="*/ 1142 w 2198"/>
                  <a:gd name="T75" fmla="*/ 482 h 2203"/>
                  <a:gd name="T76" fmla="*/ 1142 w 2198"/>
                  <a:gd name="T77" fmla="*/ 947 h 2203"/>
                  <a:gd name="T78" fmla="*/ 1210 w 2198"/>
                  <a:gd name="T79" fmla="*/ 947 h 2203"/>
                  <a:gd name="T80" fmla="*/ 1210 w 2198"/>
                  <a:gd name="T81" fmla="*/ 526 h 2203"/>
                  <a:gd name="T82" fmla="*/ 1352 w 2198"/>
                  <a:gd name="T83" fmla="*/ 526 h 2203"/>
                  <a:gd name="T84" fmla="*/ 1352 w 2198"/>
                  <a:gd name="T85" fmla="*/ 990 h 2203"/>
                  <a:gd name="T86" fmla="*/ 1420 w 2198"/>
                  <a:gd name="T87" fmla="*/ 990 h 2203"/>
                  <a:gd name="T88" fmla="*/ 1420 w 2198"/>
                  <a:gd name="T89" fmla="*/ 668 h 2203"/>
                  <a:gd name="T90" fmla="*/ 1550 w 2198"/>
                  <a:gd name="T91" fmla="*/ 668 h 2203"/>
                  <a:gd name="T92" fmla="*/ 1550 w 2198"/>
                  <a:gd name="T93" fmla="*/ 990 h 2203"/>
                  <a:gd name="T94" fmla="*/ 1451 w 2198"/>
                  <a:gd name="T95" fmla="*/ 1708 h 2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8" h="2203">
                    <a:moveTo>
                      <a:pt x="2161" y="606"/>
                    </a:moveTo>
                    <a:cubicBezTo>
                      <a:pt x="1587" y="31"/>
                      <a:pt x="1587" y="31"/>
                      <a:pt x="1587" y="31"/>
                    </a:cubicBezTo>
                    <a:cubicBezTo>
                      <a:pt x="1568" y="12"/>
                      <a:pt x="1531" y="0"/>
                      <a:pt x="1507" y="0"/>
                    </a:cubicBezTo>
                    <a:cubicBezTo>
                      <a:pt x="692" y="0"/>
                      <a:pt x="692" y="0"/>
                      <a:pt x="692" y="0"/>
                    </a:cubicBezTo>
                    <a:cubicBezTo>
                      <a:pt x="667" y="0"/>
                      <a:pt x="630" y="12"/>
                      <a:pt x="605" y="31"/>
                    </a:cubicBezTo>
                    <a:cubicBezTo>
                      <a:pt x="31" y="606"/>
                      <a:pt x="31" y="606"/>
                      <a:pt x="31" y="606"/>
                    </a:cubicBezTo>
                    <a:cubicBezTo>
                      <a:pt x="13" y="625"/>
                      <a:pt x="0" y="668"/>
                      <a:pt x="0" y="693"/>
                    </a:cubicBezTo>
                    <a:cubicBezTo>
                      <a:pt x="0" y="1503"/>
                      <a:pt x="0" y="1503"/>
                      <a:pt x="0" y="1503"/>
                    </a:cubicBezTo>
                    <a:cubicBezTo>
                      <a:pt x="0" y="1534"/>
                      <a:pt x="13" y="1572"/>
                      <a:pt x="31" y="1590"/>
                    </a:cubicBezTo>
                    <a:cubicBezTo>
                      <a:pt x="605" y="2166"/>
                      <a:pt x="605" y="2166"/>
                      <a:pt x="605" y="2166"/>
                    </a:cubicBezTo>
                    <a:cubicBezTo>
                      <a:pt x="630" y="2184"/>
                      <a:pt x="667" y="2203"/>
                      <a:pt x="692" y="2203"/>
                    </a:cubicBezTo>
                    <a:cubicBezTo>
                      <a:pt x="1507" y="2203"/>
                      <a:pt x="1507" y="2203"/>
                      <a:pt x="1507" y="2203"/>
                    </a:cubicBezTo>
                    <a:cubicBezTo>
                      <a:pt x="1531" y="2203"/>
                      <a:pt x="1568" y="2184"/>
                      <a:pt x="1587" y="2166"/>
                    </a:cubicBezTo>
                    <a:cubicBezTo>
                      <a:pt x="2161" y="1590"/>
                      <a:pt x="2161" y="1590"/>
                      <a:pt x="2161" y="1590"/>
                    </a:cubicBezTo>
                    <a:cubicBezTo>
                      <a:pt x="2180" y="1572"/>
                      <a:pt x="2198" y="1534"/>
                      <a:pt x="2198" y="1503"/>
                    </a:cubicBezTo>
                    <a:cubicBezTo>
                      <a:pt x="2198" y="693"/>
                      <a:pt x="2198" y="693"/>
                      <a:pt x="2198" y="693"/>
                    </a:cubicBezTo>
                    <a:cubicBezTo>
                      <a:pt x="2198" y="668"/>
                      <a:pt x="2180" y="625"/>
                      <a:pt x="2161" y="606"/>
                    </a:cubicBezTo>
                    <a:close/>
                    <a:moveTo>
                      <a:pt x="99" y="1064"/>
                    </a:moveTo>
                    <a:cubicBezTo>
                      <a:pt x="99" y="687"/>
                      <a:pt x="99" y="687"/>
                      <a:pt x="99" y="687"/>
                    </a:cubicBezTo>
                    <a:cubicBezTo>
                      <a:pt x="686" y="99"/>
                      <a:pt x="686" y="99"/>
                      <a:pt x="686" y="99"/>
                    </a:cubicBezTo>
                    <a:cubicBezTo>
                      <a:pt x="1038" y="99"/>
                      <a:pt x="1038" y="99"/>
                      <a:pt x="1038" y="99"/>
                    </a:cubicBezTo>
                    <a:cubicBezTo>
                      <a:pt x="729" y="185"/>
                      <a:pt x="729" y="185"/>
                      <a:pt x="729" y="185"/>
                    </a:cubicBezTo>
                    <a:cubicBezTo>
                      <a:pt x="186" y="730"/>
                      <a:pt x="186" y="730"/>
                      <a:pt x="186" y="730"/>
                    </a:cubicBezTo>
                    <a:cubicBezTo>
                      <a:pt x="99" y="1064"/>
                      <a:pt x="99" y="1064"/>
                      <a:pt x="99" y="1064"/>
                    </a:cubicBezTo>
                    <a:cubicBezTo>
                      <a:pt x="99" y="1064"/>
                      <a:pt x="99" y="1064"/>
                      <a:pt x="99" y="1064"/>
                    </a:cubicBezTo>
                    <a:close/>
                    <a:moveTo>
                      <a:pt x="1451" y="1708"/>
                    </a:moveTo>
                    <a:cubicBezTo>
                      <a:pt x="1303" y="1844"/>
                      <a:pt x="1050" y="1844"/>
                      <a:pt x="840" y="1714"/>
                    </a:cubicBezTo>
                    <a:cubicBezTo>
                      <a:pt x="587" y="1553"/>
                      <a:pt x="568" y="1349"/>
                      <a:pt x="371" y="1219"/>
                    </a:cubicBezTo>
                    <a:cubicBezTo>
                      <a:pt x="272" y="1151"/>
                      <a:pt x="377" y="1107"/>
                      <a:pt x="457" y="1132"/>
                    </a:cubicBezTo>
                    <a:cubicBezTo>
                      <a:pt x="587" y="1169"/>
                      <a:pt x="624" y="1275"/>
                      <a:pt x="716" y="1318"/>
                    </a:cubicBezTo>
                    <a:cubicBezTo>
                      <a:pt x="747" y="1330"/>
                      <a:pt x="760" y="1318"/>
                      <a:pt x="772" y="1237"/>
                    </a:cubicBezTo>
                    <a:cubicBezTo>
                      <a:pt x="784" y="1169"/>
                      <a:pt x="784" y="1089"/>
                      <a:pt x="784" y="1002"/>
                    </a:cubicBezTo>
                    <a:cubicBezTo>
                      <a:pt x="784" y="872"/>
                      <a:pt x="784" y="724"/>
                      <a:pt x="784" y="625"/>
                    </a:cubicBezTo>
                    <a:cubicBezTo>
                      <a:pt x="784" y="501"/>
                      <a:pt x="926" y="501"/>
                      <a:pt x="926" y="625"/>
                    </a:cubicBezTo>
                    <a:cubicBezTo>
                      <a:pt x="926" y="736"/>
                      <a:pt x="926" y="922"/>
                      <a:pt x="926" y="965"/>
                    </a:cubicBezTo>
                    <a:cubicBezTo>
                      <a:pt x="926" y="1008"/>
                      <a:pt x="994" y="1008"/>
                      <a:pt x="994" y="965"/>
                    </a:cubicBezTo>
                    <a:cubicBezTo>
                      <a:pt x="1000" y="916"/>
                      <a:pt x="994" y="532"/>
                      <a:pt x="994" y="482"/>
                    </a:cubicBezTo>
                    <a:cubicBezTo>
                      <a:pt x="994" y="359"/>
                      <a:pt x="1142" y="359"/>
                      <a:pt x="1142" y="482"/>
                    </a:cubicBezTo>
                    <a:cubicBezTo>
                      <a:pt x="1142" y="612"/>
                      <a:pt x="1142" y="841"/>
                      <a:pt x="1142" y="947"/>
                    </a:cubicBezTo>
                    <a:cubicBezTo>
                      <a:pt x="1142" y="978"/>
                      <a:pt x="1210" y="996"/>
                      <a:pt x="1210" y="947"/>
                    </a:cubicBezTo>
                    <a:cubicBezTo>
                      <a:pt x="1210" y="848"/>
                      <a:pt x="1210" y="600"/>
                      <a:pt x="1210" y="526"/>
                    </a:cubicBezTo>
                    <a:cubicBezTo>
                      <a:pt x="1210" y="402"/>
                      <a:pt x="1352" y="414"/>
                      <a:pt x="1352" y="526"/>
                    </a:cubicBezTo>
                    <a:cubicBezTo>
                      <a:pt x="1352" y="631"/>
                      <a:pt x="1352" y="903"/>
                      <a:pt x="1352" y="990"/>
                    </a:cubicBezTo>
                    <a:cubicBezTo>
                      <a:pt x="1352" y="1021"/>
                      <a:pt x="1420" y="1021"/>
                      <a:pt x="1420" y="990"/>
                    </a:cubicBezTo>
                    <a:cubicBezTo>
                      <a:pt x="1420" y="916"/>
                      <a:pt x="1420" y="724"/>
                      <a:pt x="1420" y="668"/>
                    </a:cubicBezTo>
                    <a:cubicBezTo>
                      <a:pt x="1420" y="563"/>
                      <a:pt x="1550" y="563"/>
                      <a:pt x="1550" y="668"/>
                    </a:cubicBezTo>
                    <a:cubicBezTo>
                      <a:pt x="1550" y="736"/>
                      <a:pt x="1550" y="835"/>
                      <a:pt x="1550" y="990"/>
                    </a:cubicBezTo>
                    <a:cubicBezTo>
                      <a:pt x="1550" y="1114"/>
                      <a:pt x="1636" y="1541"/>
                      <a:pt x="1451" y="170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14" name="Group 213"/>
          <p:cNvGrpSpPr/>
          <p:nvPr/>
        </p:nvGrpSpPr>
        <p:grpSpPr>
          <a:xfrm>
            <a:off x="10678293" y="1821959"/>
            <a:ext cx="1003849" cy="1003849"/>
            <a:chOff x="10830295" y="1292900"/>
            <a:chExt cx="714206" cy="714206"/>
          </a:xfrm>
        </p:grpSpPr>
        <p:sp>
          <p:nvSpPr>
            <p:cNvPr id="215" name="Oval 214"/>
            <p:cNvSpPr/>
            <p:nvPr/>
          </p:nvSpPr>
          <p:spPr bwMode="auto">
            <a:xfrm>
              <a:off x="10830295" y="1292900"/>
              <a:ext cx="714206" cy="714206"/>
            </a:xfrm>
            <a:prstGeom prst="ellipse">
              <a:avLst/>
            </a:prstGeom>
            <a:solidFill>
              <a:schemeClr val="bg1"/>
            </a:solidFill>
            <a:ln w="41275">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6" name="Freeform 5"/>
            <p:cNvSpPr>
              <a:spLocks noEditPoints="1"/>
            </p:cNvSpPr>
            <p:nvPr/>
          </p:nvSpPr>
          <p:spPr bwMode="auto">
            <a:xfrm>
              <a:off x="10951747" y="1381098"/>
              <a:ext cx="471302"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7" name="Group 216"/>
          <p:cNvGrpSpPr/>
          <p:nvPr/>
        </p:nvGrpSpPr>
        <p:grpSpPr>
          <a:xfrm>
            <a:off x="11682142" y="2278163"/>
            <a:ext cx="357458" cy="4172577"/>
            <a:chOff x="11682142" y="2119085"/>
            <a:chExt cx="357458" cy="4172577"/>
          </a:xfrm>
          <a:solidFill>
            <a:schemeClr val="tx1"/>
          </a:solidFill>
        </p:grpSpPr>
        <p:sp>
          <p:nvSpPr>
            <p:cNvPr id="218" name="Rectangle 217"/>
            <p:cNvSpPr/>
            <p:nvPr/>
          </p:nvSpPr>
          <p:spPr bwMode="auto">
            <a:xfrm>
              <a:off x="11682142" y="2119085"/>
              <a:ext cx="357458" cy="914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9" name="Rectangle 218"/>
            <p:cNvSpPr/>
            <p:nvPr/>
          </p:nvSpPr>
          <p:spPr bwMode="auto">
            <a:xfrm rot="5400000">
              <a:off x="9922764" y="4174826"/>
              <a:ext cx="4142232" cy="9144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21" name="Group 220"/>
          <p:cNvGrpSpPr/>
          <p:nvPr/>
        </p:nvGrpSpPr>
        <p:grpSpPr>
          <a:xfrm>
            <a:off x="9525000" y="4160520"/>
            <a:ext cx="2514600" cy="2290220"/>
            <a:chOff x="9356533" y="4156890"/>
            <a:chExt cx="2667814" cy="2290220"/>
          </a:xfrm>
        </p:grpSpPr>
        <p:sp>
          <p:nvSpPr>
            <p:cNvPr id="222" name="Pentagon 221"/>
            <p:cNvSpPr/>
            <p:nvPr/>
          </p:nvSpPr>
          <p:spPr bwMode="auto">
            <a:xfrm flipH="1">
              <a:off x="9356533" y="6355670"/>
              <a:ext cx="2667814" cy="91440"/>
            </a:xfrm>
            <a:prstGeom prst="homePlat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3" name="Pentagon 222"/>
            <p:cNvSpPr/>
            <p:nvPr/>
          </p:nvSpPr>
          <p:spPr bwMode="auto">
            <a:xfrm flipH="1">
              <a:off x="9356533" y="5805975"/>
              <a:ext cx="2667814" cy="91440"/>
            </a:xfrm>
            <a:prstGeom prst="homePlat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4" name="Pentagon 223"/>
            <p:cNvSpPr/>
            <p:nvPr/>
          </p:nvSpPr>
          <p:spPr bwMode="auto">
            <a:xfrm flipH="1">
              <a:off x="9356533" y="5256280"/>
              <a:ext cx="2667814" cy="91440"/>
            </a:xfrm>
            <a:prstGeom prst="homePlat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5" name="Pentagon 224"/>
            <p:cNvSpPr/>
            <p:nvPr/>
          </p:nvSpPr>
          <p:spPr bwMode="auto">
            <a:xfrm flipH="1">
              <a:off x="9356533" y="4706585"/>
              <a:ext cx="2667814" cy="91440"/>
            </a:xfrm>
            <a:prstGeom prst="homePlat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6" name="Pentagon 225"/>
            <p:cNvSpPr/>
            <p:nvPr/>
          </p:nvSpPr>
          <p:spPr bwMode="auto">
            <a:xfrm flipH="1">
              <a:off x="9356533" y="4156890"/>
              <a:ext cx="2667814" cy="91440"/>
            </a:xfrm>
            <a:prstGeom prst="homePlat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29" name="Group 228"/>
          <p:cNvGrpSpPr/>
          <p:nvPr/>
        </p:nvGrpSpPr>
        <p:grpSpPr>
          <a:xfrm>
            <a:off x="7406640" y="3954459"/>
            <a:ext cx="2011680" cy="2697456"/>
            <a:chOff x="7347108" y="3737501"/>
            <a:chExt cx="1948730" cy="2697456"/>
          </a:xfrm>
        </p:grpSpPr>
        <p:sp>
          <p:nvSpPr>
            <p:cNvPr id="230" name="Rectangle 229"/>
            <p:cNvSpPr/>
            <p:nvPr/>
          </p:nvSpPr>
          <p:spPr bwMode="auto">
            <a:xfrm>
              <a:off x="7347108" y="3737501"/>
              <a:ext cx="1948730" cy="5029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1250">
                        <a:schemeClr val="bg1"/>
                      </a:gs>
                      <a:gs pos="100000">
                        <a:schemeClr val="bg1"/>
                      </a:gs>
                    </a:gsLst>
                    <a:lin ang="5400000" scaled="0"/>
                  </a:gradFill>
                </a:rPr>
                <a:t>Configuration dependent</a:t>
              </a:r>
            </a:p>
          </p:txBody>
        </p:sp>
        <p:sp>
          <p:nvSpPr>
            <p:cNvPr id="231" name="Rectangle 230"/>
            <p:cNvSpPr/>
            <p:nvPr/>
          </p:nvSpPr>
          <p:spPr bwMode="auto">
            <a:xfrm>
              <a:off x="7347108" y="4286135"/>
              <a:ext cx="194873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232" name="Rectangle 231"/>
            <p:cNvSpPr/>
            <p:nvPr/>
          </p:nvSpPr>
          <p:spPr bwMode="auto">
            <a:xfrm>
              <a:off x="7347108" y="4834769"/>
              <a:ext cx="194873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233" name="Rectangle 232"/>
            <p:cNvSpPr/>
            <p:nvPr/>
          </p:nvSpPr>
          <p:spPr bwMode="auto">
            <a:xfrm>
              <a:off x="7347108" y="5383403"/>
              <a:ext cx="194873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sp>
          <p:nvSpPr>
            <p:cNvPr id="234" name="Rectangle 233"/>
            <p:cNvSpPr/>
            <p:nvPr/>
          </p:nvSpPr>
          <p:spPr bwMode="auto">
            <a:xfrm>
              <a:off x="7347108" y="5932037"/>
              <a:ext cx="1948730" cy="5029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2200" dirty="0">
                  <a:gradFill>
                    <a:gsLst>
                      <a:gs pos="1250">
                        <a:schemeClr val="bg1"/>
                      </a:gs>
                      <a:gs pos="100000">
                        <a:schemeClr val="bg1"/>
                      </a:gs>
                    </a:gsLst>
                    <a:lin ang="5400000" scaled="0"/>
                  </a:gradFill>
                </a:rPr>
                <a:t>No</a:t>
              </a:r>
            </a:p>
          </p:txBody>
        </p:sp>
      </p:grpSp>
    </p:spTree>
    <p:extLst>
      <p:ext uri="{BB962C8B-B14F-4D97-AF65-F5344CB8AC3E}">
        <p14:creationId xmlns:p14="http://schemas.microsoft.com/office/powerpoint/2010/main" val="24091766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101"/>
                                        </p:tgtEl>
                                      </p:cBhvr>
                                    </p:animEffect>
                                    <p:set>
                                      <p:cBhvr>
                                        <p:cTn id="7" dur="1" fill="hold">
                                          <p:stCondLst>
                                            <p:cond delay="499"/>
                                          </p:stCondLst>
                                        </p:cTn>
                                        <p:tgtEl>
                                          <p:spTgt spid="101"/>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14"/>
                                        </p:tgtEl>
                                        <p:attrNameLst>
                                          <p:attrName>style.visibility</p:attrName>
                                        </p:attrNameLst>
                                      </p:cBhvr>
                                      <p:to>
                                        <p:strVal val="visible"/>
                                      </p:to>
                                    </p:set>
                                    <p:anim calcmode="lin" valueType="num">
                                      <p:cBhvr>
                                        <p:cTn id="15" dur="500" fill="hold"/>
                                        <p:tgtEl>
                                          <p:spTgt spid="214"/>
                                        </p:tgtEl>
                                        <p:attrNameLst>
                                          <p:attrName>ppt_w</p:attrName>
                                        </p:attrNameLst>
                                      </p:cBhvr>
                                      <p:tavLst>
                                        <p:tav tm="0">
                                          <p:val>
                                            <p:fltVal val="0"/>
                                          </p:val>
                                        </p:tav>
                                        <p:tav tm="100000">
                                          <p:val>
                                            <p:strVal val="#ppt_w"/>
                                          </p:val>
                                        </p:tav>
                                      </p:tavLst>
                                    </p:anim>
                                    <p:anim calcmode="lin" valueType="num">
                                      <p:cBhvr>
                                        <p:cTn id="16" dur="500" fill="hold"/>
                                        <p:tgtEl>
                                          <p:spTgt spid="214"/>
                                        </p:tgtEl>
                                        <p:attrNameLst>
                                          <p:attrName>ppt_h</p:attrName>
                                        </p:attrNameLst>
                                      </p:cBhvr>
                                      <p:tavLst>
                                        <p:tav tm="0">
                                          <p:val>
                                            <p:fltVal val="0"/>
                                          </p:val>
                                        </p:tav>
                                        <p:tav tm="100000">
                                          <p:val>
                                            <p:strVal val="#ppt_h"/>
                                          </p:val>
                                        </p:tav>
                                      </p:tavLst>
                                    </p:anim>
                                    <p:animEffect transition="in" filter="fade">
                                      <p:cBhvr>
                                        <p:cTn id="17" dur="500"/>
                                        <p:tgtEl>
                                          <p:spTgt spid="214"/>
                                        </p:tgtEl>
                                      </p:cBhvr>
                                    </p:animEffect>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17"/>
                                        </p:tgtEl>
                                        <p:attrNameLst>
                                          <p:attrName>style.visibility</p:attrName>
                                        </p:attrNameLst>
                                      </p:cBhvr>
                                      <p:to>
                                        <p:strVal val="visible"/>
                                      </p:to>
                                    </p:set>
                                    <p:animEffect transition="in" filter="wipe(up)">
                                      <p:cBhvr>
                                        <p:cTn id="21" dur="750"/>
                                        <p:tgtEl>
                                          <p:spTgt spid="217"/>
                                        </p:tgtEl>
                                      </p:cBhvr>
                                    </p:animEffect>
                                  </p:childTnLst>
                                </p:cTn>
                              </p:par>
                              <p:par>
                                <p:cTn id="22" presetID="22" presetClass="entr" presetSubtype="2" fill="hold" nodeType="withEffect">
                                  <p:stCondLst>
                                    <p:cond delay="250"/>
                                  </p:stCondLst>
                                  <p:childTnLst>
                                    <p:set>
                                      <p:cBhvr>
                                        <p:cTn id="23" dur="1" fill="hold">
                                          <p:stCondLst>
                                            <p:cond delay="0"/>
                                          </p:stCondLst>
                                        </p:cTn>
                                        <p:tgtEl>
                                          <p:spTgt spid="221"/>
                                        </p:tgtEl>
                                        <p:attrNameLst>
                                          <p:attrName>style.visibility</p:attrName>
                                        </p:attrNameLst>
                                      </p:cBhvr>
                                      <p:to>
                                        <p:strVal val="visible"/>
                                      </p:to>
                                    </p:set>
                                    <p:animEffect transition="in" filter="wipe(right)">
                                      <p:cBhvr>
                                        <p:cTn id="24" dur="750"/>
                                        <p:tgtEl>
                                          <p:spTgt spid="221"/>
                                        </p:tgtEl>
                                      </p:cBhvr>
                                    </p:animEffect>
                                  </p:childTnLst>
                                </p:cTn>
                              </p:par>
                              <p:par>
                                <p:cTn id="25" presetID="22" presetClass="entr" presetSubtype="4" fill="hold" nodeType="withEffect">
                                  <p:stCondLst>
                                    <p:cond delay="500"/>
                                  </p:stCondLst>
                                  <p:childTnLst>
                                    <p:set>
                                      <p:cBhvr>
                                        <p:cTn id="26" dur="1" fill="hold">
                                          <p:stCondLst>
                                            <p:cond delay="0"/>
                                          </p:stCondLst>
                                        </p:cTn>
                                        <p:tgtEl>
                                          <p:spTgt spid="229"/>
                                        </p:tgtEl>
                                        <p:attrNameLst>
                                          <p:attrName>style.visibility</p:attrName>
                                        </p:attrNameLst>
                                      </p:cBhvr>
                                      <p:to>
                                        <p:strVal val="visible"/>
                                      </p:to>
                                    </p:set>
                                    <p:animEffect transition="in" filter="wipe(down)">
                                      <p:cBhvr>
                                        <p:cTn id="27" dur="750"/>
                                        <p:tgtEl>
                                          <p:spTgt spid="229"/>
                                        </p:tgtEl>
                                      </p:cBhvr>
                                    </p:animEffect>
                                  </p:childTnLst>
                                </p:cTn>
                              </p:par>
                            </p:childTnLst>
                          </p:cTn>
                        </p:par>
                        <p:par>
                          <p:cTn id="28" fill="hold">
                            <p:stCondLst>
                              <p:cond delay="2750"/>
                            </p:stCondLst>
                            <p:childTnLst>
                              <p:par>
                                <p:cTn id="29" presetID="63" presetClass="path" presetSubtype="0" decel="100000" fill="hold" nodeType="afterEffect">
                                  <p:stCondLst>
                                    <p:cond delay="250"/>
                                  </p:stCondLst>
                                  <p:childTnLst>
                                    <p:animMotion origin="layout" path="M -3.71713E-6 -3.49523E-6 L 0.10634 -3.49523E-6 " pathEditMode="relative" rAng="0" ptsTypes="AA">
                                      <p:cBhvr>
                                        <p:cTn id="30" dur="2000" fill="hold"/>
                                        <p:tgtEl>
                                          <p:spTgt spid="94"/>
                                        </p:tgtEl>
                                        <p:attrNameLst>
                                          <p:attrName>ppt_x</p:attrName>
                                          <p:attrName>ppt_y</p:attrName>
                                        </p:attrNameLst>
                                      </p:cBhvr>
                                      <p:rCtr x="531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1" grpId="0"/>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3" name="TextBox 52"/>
          <p:cNvSpPr txBox="1"/>
          <p:nvPr/>
        </p:nvSpPr>
        <p:spPr>
          <a:xfrm>
            <a:off x="274638" y="1632368"/>
            <a:ext cx="5669280" cy="2358607"/>
          </a:xfrm>
          <a:prstGeom prst="rect">
            <a:avLst/>
          </a:prstGeom>
          <a:noFill/>
        </p:spPr>
        <p:txBody>
          <a:bodyPr wrap="square" lIns="182880" tIns="146304" rIns="91440" bIns="146304" numCol="2" spcCol="91440" rtlCol="0">
            <a:noAutofit/>
          </a:bodyPr>
          <a:lstStyle>
            <a:defPPr>
              <a:defRPr lang="en-US"/>
            </a:defPPr>
            <a:lvl1pPr>
              <a:lnSpc>
                <a:spcPct val="90000"/>
              </a:lnSpc>
              <a:spcAft>
                <a:spcPts val="600"/>
              </a:spcAft>
              <a:defRPr sz="1600">
                <a:gradFill>
                  <a:gsLst>
                    <a:gs pos="3663">
                      <a:schemeClr val="tx2"/>
                    </a:gs>
                    <a:gs pos="14000">
                      <a:schemeClr val="tx2"/>
                    </a:gs>
                  </a:gsLst>
                  <a:lin ang="5400000" scaled="0"/>
                </a:gradFill>
              </a:defRPr>
            </a:lvl1pPr>
          </a:lstStyle>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Block protocol fabric</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Low latency network with FC</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Management of LUNs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Data deduplication</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RAID resiliency groups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Pooling of disks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High availability</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Copy offload, snapshots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Storage tiering</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Persistent write-back cache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Scale up</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Storage </a:t>
            </a:r>
            <a:r>
              <a:rPr kumimoji="0" lang="en-US" sz="1400" b="0" i="0" u="none" strike="noStrike" kern="0" cap="none" spc="0" normalizeH="0" baseline="0" noProof="0" dirty="0" err="1">
                <a:ln>
                  <a:noFill/>
                </a:ln>
                <a:gradFill>
                  <a:gsLst>
                    <a:gs pos="75248">
                      <a:schemeClr val="tx1"/>
                    </a:gs>
                    <a:gs pos="54000">
                      <a:schemeClr val="tx1"/>
                    </a:gs>
                  </a:gsLst>
                  <a:lin ang="5400000" scaled="1"/>
                </a:gradFill>
                <a:effectLst/>
                <a:uLnTx/>
                <a:uFillTx/>
              </a:rPr>
              <a:t>QoS</a:t>
            </a: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Replication</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Firmware updates</a:t>
            </a:r>
          </a:p>
        </p:txBody>
      </p:sp>
      <p:sp>
        <p:nvSpPr>
          <p:cNvPr id="54" name="TextBox 53"/>
          <p:cNvSpPr txBox="1"/>
          <p:nvPr/>
        </p:nvSpPr>
        <p:spPr>
          <a:xfrm>
            <a:off x="274638" y="1213803"/>
            <a:ext cx="3073357" cy="6278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46304" rIns="182880" bIns="146304" numCol="1" rtlCol="0" anchor="t" anchorCtr="0" compatLnSpc="1">
            <a:prstTxWarp prst="textNoShape">
              <a:avLst/>
            </a:prstTxWarp>
            <a:spAutoFit/>
          </a:bodyPr>
          <a:lstStyle>
            <a:defPPr>
              <a:defRPr lang="en-US"/>
            </a:defPPr>
            <a:lvl1pPr defTabSz="932290" fontAlgn="base">
              <a:lnSpc>
                <a:spcPct val="90000"/>
              </a:lnSpc>
              <a:spcBef>
                <a:spcPct val="0"/>
              </a:spcBef>
              <a:spcAft>
                <a:spcPct val="0"/>
              </a:spcAft>
              <a:defRPr>
                <a:gradFill>
                  <a:gsLst>
                    <a:gs pos="64835">
                      <a:schemeClr val="bg2">
                        <a:lumMod val="75000"/>
                      </a:schemeClr>
                    </a:gs>
                    <a:gs pos="39194">
                      <a:schemeClr val="bg2">
                        <a:lumMod val="75000"/>
                      </a:schemeClr>
                    </a:gs>
                  </a:gsLst>
                  <a:lin ang="5400000" scaled="0"/>
                </a:gra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2400" b="0" i="0" u="none" strike="noStrike" kern="0" cap="none" spc="-31" normalizeH="0" baseline="0" noProof="0" dirty="0">
                <a:ln>
                  <a:noFill/>
                </a:ln>
                <a:gradFill>
                  <a:gsLst>
                    <a:gs pos="85149">
                      <a:schemeClr val="accent2"/>
                    </a:gs>
                    <a:gs pos="75248">
                      <a:schemeClr val="accent2"/>
                    </a:gs>
                  </a:gsLst>
                  <a:lin ang="5400000" scaled="1"/>
                </a:gradFill>
                <a:effectLst/>
                <a:uLnTx/>
                <a:uFillTx/>
                <a:latin typeface="Segoe UI Semilight" panose="020B0402040204020203" pitchFamily="34" charset="0"/>
                <a:cs typeface="Segoe UI Semilight" panose="020B0402040204020203" pitchFamily="34" charset="0"/>
              </a:rPr>
              <a:t>Traditional SAN</a:t>
            </a:r>
          </a:p>
        </p:txBody>
      </p:sp>
      <p:sp>
        <p:nvSpPr>
          <p:cNvPr id="56" name="TextBox 55"/>
          <p:cNvSpPr txBox="1"/>
          <p:nvPr/>
        </p:nvSpPr>
        <p:spPr>
          <a:xfrm>
            <a:off x="6492875" y="1632368"/>
            <a:ext cx="5669280" cy="2846800"/>
          </a:xfrm>
          <a:prstGeom prst="rect">
            <a:avLst/>
          </a:prstGeom>
          <a:noFill/>
        </p:spPr>
        <p:txBody>
          <a:bodyPr wrap="square" lIns="182880" tIns="146304" rIns="91440" bIns="146304" numCol="2" spcCol="91440" rtlCol="0">
            <a:noAutofit/>
          </a:bodyPr>
          <a:lstStyle>
            <a:defPPr>
              <a:defRPr lang="en-US"/>
            </a:defPPr>
            <a:lvl1pPr>
              <a:lnSpc>
                <a:spcPct val="90000"/>
              </a:lnSpc>
              <a:spcAft>
                <a:spcPts val="600"/>
              </a:spcAft>
              <a:defRPr sz="1600">
                <a:gradFill>
                  <a:gsLst>
                    <a:gs pos="3663">
                      <a:schemeClr val="tx2"/>
                    </a:gs>
                    <a:gs pos="14000">
                      <a:schemeClr val="tx2"/>
                    </a:gs>
                  </a:gsLst>
                  <a:lin ang="5400000" scaled="0"/>
                </a:gradFill>
              </a:defRPr>
            </a:lvl1pPr>
          </a:lstStyle>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File protocol fabric</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Low latency with </a:t>
            </a:r>
            <a:b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b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SMB3Direct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Management of shares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Data deduplication</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Flexible resiliency </a:t>
            </a:r>
            <a:b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b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options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Pooling of disks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Continuous availability</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SMB copy offload, snapshots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Performance with tiering </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Persistent write-back cache</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Automatic scale-out rebalancing</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Storage </a:t>
            </a:r>
            <a:r>
              <a:rPr kumimoji="0" lang="en-US" sz="1400" b="0" i="0" u="none" strike="noStrike" kern="0" cap="none" spc="0" normalizeH="0" baseline="0" noProof="0" dirty="0" err="1">
                <a:ln>
                  <a:noFill/>
                </a:ln>
                <a:gradFill>
                  <a:gsLst>
                    <a:gs pos="75248">
                      <a:schemeClr val="tx1"/>
                    </a:gs>
                    <a:gs pos="54000">
                      <a:schemeClr val="tx1"/>
                    </a:gs>
                  </a:gsLst>
                  <a:lin ang="5400000" scaled="1"/>
                </a:gradFill>
                <a:effectLst/>
                <a:uLnTx/>
                <a:uFillTx/>
              </a:rPr>
              <a:t>QoS</a:t>
            </a:r>
            <a:endPar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endParaRP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Storage Replica</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Rolling cluster upgrades</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Storage Spaces Direct</a:t>
            </a:r>
          </a:p>
          <a:p>
            <a:pPr marL="0" marR="0" lvl="0" indent="0" defTabSz="914400" eaLnBrk="1" fontAlgn="auto" latinLnBrk="0" hangingPunct="1">
              <a:lnSpc>
                <a:spcPct val="90000"/>
              </a:lnSpc>
              <a:spcBef>
                <a:spcPts val="900"/>
              </a:spcBef>
              <a:spcAft>
                <a:spcPts val="0"/>
              </a:spcAft>
              <a:buClrTx/>
              <a:buSzTx/>
              <a:buFontTx/>
              <a:buNone/>
              <a:tabLst/>
              <a:defRPr/>
            </a:pPr>
            <a:r>
              <a:rPr kumimoji="0" lang="en-US" sz="1400" b="0" i="0" u="none" strike="noStrike" kern="0" cap="none" spc="0" normalizeH="0" baseline="0" noProof="0" dirty="0">
                <a:ln>
                  <a:noFill/>
                </a:ln>
                <a:gradFill>
                  <a:gsLst>
                    <a:gs pos="75248">
                      <a:schemeClr val="tx1"/>
                    </a:gs>
                    <a:gs pos="54000">
                      <a:schemeClr val="tx1"/>
                    </a:gs>
                  </a:gsLst>
                  <a:lin ang="5400000" scaled="1"/>
                </a:gradFill>
                <a:effectLst/>
                <a:uLnTx/>
                <a:uFillTx/>
              </a:rPr>
              <a:t>Azure-consistent storage</a:t>
            </a:r>
            <a:endParaRPr kumimoji="0" lang="en-US" sz="1800" b="1" i="0" u="none" strike="noStrike" kern="0" cap="none" spc="0" normalizeH="0" baseline="0" noProof="0" dirty="0">
              <a:ln>
                <a:noFill/>
              </a:ln>
              <a:gradFill>
                <a:gsLst>
                  <a:gs pos="75248">
                    <a:schemeClr val="tx1"/>
                  </a:gs>
                  <a:gs pos="54000">
                    <a:schemeClr val="tx1"/>
                  </a:gs>
                </a:gsLst>
                <a:lin ang="5400000" scaled="1"/>
              </a:gradFill>
              <a:effectLst/>
              <a:uLnTx/>
              <a:uFillTx/>
            </a:endParaRPr>
          </a:p>
        </p:txBody>
      </p:sp>
      <p:sp>
        <p:nvSpPr>
          <p:cNvPr id="57" name="TextBox 56"/>
          <p:cNvSpPr txBox="1"/>
          <p:nvPr/>
        </p:nvSpPr>
        <p:spPr>
          <a:xfrm>
            <a:off x="6492875" y="1213803"/>
            <a:ext cx="3073357" cy="6278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46304" rIns="182880" bIns="146304" numCol="1" rtlCol="0" anchor="t" anchorCtr="0" compatLnSpc="1">
            <a:prstTxWarp prst="textNoShape">
              <a:avLst/>
            </a:prstTxWarp>
            <a:spAutoFit/>
          </a:bodyPr>
          <a:lstStyle>
            <a:defPPr>
              <a:defRPr lang="en-US"/>
            </a:defPPr>
            <a:lvl1pPr defTabSz="932290" fontAlgn="base">
              <a:lnSpc>
                <a:spcPct val="90000"/>
              </a:lnSpc>
              <a:spcBef>
                <a:spcPct val="0"/>
              </a:spcBef>
              <a:spcAft>
                <a:spcPct val="0"/>
              </a:spcAft>
              <a:defRPr sz="2400" spc="-31">
                <a:gradFill>
                  <a:gsLst>
                    <a:gs pos="85149">
                      <a:schemeClr val="accent2"/>
                    </a:gs>
                    <a:gs pos="75248">
                      <a:schemeClr val="accent2"/>
                    </a:gs>
                  </a:gsLst>
                  <a:lin ang="5400000" scaled="1"/>
                </a:gradFill>
                <a:latin typeface="Segoe UI Semilight" panose="020B0402040204020203" pitchFamily="34" charset="0"/>
                <a:cs typeface="Segoe UI Semilight" panose="020B0402040204020203" pitchFamily="34" charset="0"/>
              </a:defRPr>
            </a:lvl1p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2400" b="0" i="0" u="none" strike="noStrike" kern="0" cap="none" spc="-31" normalizeH="0" baseline="0" noProof="0" dirty="0">
                <a:ln>
                  <a:noFill/>
                </a:ln>
                <a:gradFill>
                  <a:gsLst>
                    <a:gs pos="85149">
                      <a:schemeClr val="accent2"/>
                    </a:gs>
                    <a:gs pos="75248">
                      <a:schemeClr val="accent2"/>
                    </a:gs>
                  </a:gsLst>
                  <a:lin ang="5400000" scaled="1"/>
                </a:gradFill>
                <a:effectLst/>
                <a:uLnTx/>
                <a:uFillTx/>
                <a:latin typeface="Segoe UI Semilight" panose="020B0402040204020203" pitchFamily="34" charset="0"/>
                <a:cs typeface="Segoe UI Semilight" panose="020B0402040204020203" pitchFamily="34" charset="0"/>
              </a:rPr>
              <a:t>Microsoft SDS </a:t>
            </a:r>
          </a:p>
        </p:txBody>
      </p:sp>
      <p:sp>
        <p:nvSpPr>
          <p:cNvPr id="58" name="Freeform 5"/>
          <p:cNvSpPr>
            <a:spLocks/>
          </p:cNvSpPr>
          <p:nvPr/>
        </p:nvSpPr>
        <p:spPr bwMode="auto">
          <a:xfrm>
            <a:off x="9246374" y="1747836"/>
            <a:ext cx="264386" cy="1159670"/>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5"/>
          <p:cNvSpPr>
            <a:spLocks/>
          </p:cNvSpPr>
          <p:nvPr/>
        </p:nvSpPr>
        <p:spPr bwMode="auto">
          <a:xfrm>
            <a:off x="9246374" y="2953857"/>
            <a:ext cx="264386" cy="1499142"/>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Oval 46"/>
          <p:cNvSpPr/>
          <p:nvPr/>
        </p:nvSpPr>
        <p:spPr bwMode="auto">
          <a:xfrm>
            <a:off x="8800591" y="2041464"/>
            <a:ext cx="572415" cy="572415"/>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51028"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98020">
                      <a:schemeClr val="bg1"/>
                    </a:gs>
                    <a:gs pos="85149">
                      <a:schemeClr val="bg1"/>
                    </a:gs>
                  </a:gsLst>
                  <a:lin ang="5400000" scaled="1"/>
                </a:gradFill>
                <a:effectLst/>
                <a:uLnTx/>
                <a:uFillTx/>
                <a:ea typeface="Segoe UI" pitchFamily="34" charset="0"/>
                <a:cs typeface="Segoe UI" pitchFamily="34" charset="0"/>
              </a:rPr>
              <a:t>NEW</a:t>
            </a:r>
            <a:br>
              <a:rPr kumimoji="0" lang="en-US" sz="800" b="1" i="0" u="none" strike="noStrike" kern="0" cap="none" spc="0" normalizeH="0" baseline="0" noProof="0" dirty="0">
                <a:ln>
                  <a:noFill/>
                </a:ln>
                <a:gradFill>
                  <a:gsLst>
                    <a:gs pos="98020">
                      <a:schemeClr val="bg1"/>
                    </a:gs>
                    <a:gs pos="85149">
                      <a:schemeClr val="bg1"/>
                    </a:gs>
                  </a:gsLst>
                  <a:lin ang="5400000" scaled="1"/>
                </a:gradFill>
                <a:effectLst/>
                <a:uLnTx/>
                <a:uFillTx/>
                <a:ea typeface="Segoe UI" pitchFamily="34" charset="0"/>
                <a:cs typeface="Segoe UI" pitchFamily="34" charset="0"/>
              </a:rPr>
            </a:br>
            <a:r>
              <a:rPr kumimoji="0" lang="en-US" sz="800" b="1" i="0" u="none" strike="noStrike" kern="0" cap="none" spc="0" normalizeH="0" baseline="0" noProof="0" dirty="0">
                <a:ln>
                  <a:noFill/>
                </a:ln>
                <a:gradFill>
                  <a:gsLst>
                    <a:gs pos="98020">
                      <a:schemeClr val="bg1"/>
                    </a:gs>
                    <a:gs pos="85149">
                      <a:schemeClr val="bg1"/>
                    </a:gs>
                  </a:gsLst>
                  <a:lin ang="5400000" scaled="1"/>
                </a:gradFill>
                <a:effectLst/>
                <a:uLnTx/>
                <a:uFillTx/>
                <a:ea typeface="Segoe UI" pitchFamily="34" charset="0"/>
                <a:cs typeface="Segoe UI" pitchFamily="34" charset="0"/>
              </a:rPr>
              <a:t>IN R2</a:t>
            </a:r>
          </a:p>
        </p:txBody>
      </p:sp>
      <p:sp>
        <p:nvSpPr>
          <p:cNvPr id="60" name="Oval 59"/>
          <p:cNvSpPr/>
          <p:nvPr/>
        </p:nvSpPr>
        <p:spPr bwMode="auto">
          <a:xfrm>
            <a:off x="8800591" y="3417221"/>
            <a:ext cx="572415" cy="572415"/>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51028"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98020">
                      <a:schemeClr val="bg1"/>
                    </a:gs>
                    <a:gs pos="85149">
                      <a:schemeClr val="bg1"/>
                    </a:gs>
                  </a:gsLst>
                  <a:lin ang="5400000" scaled="1"/>
                </a:gradFill>
                <a:effectLst/>
                <a:uLnTx/>
                <a:uFillTx/>
                <a:ea typeface="Segoe UI" pitchFamily="34" charset="0"/>
                <a:cs typeface="Segoe UI" pitchFamily="34" charset="0"/>
              </a:rPr>
              <a:t>NEW IN</a:t>
            </a:r>
          </a:p>
          <a:p>
            <a:pPr marL="0" marR="0" lvl="0" indent="0" algn="ctr" defTabSz="951028"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98020">
                      <a:schemeClr val="bg1"/>
                    </a:gs>
                    <a:gs pos="85149">
                      <a:schemeClr val="bg1"/>
                    </a:gs>
                  </a:gsLst>
                  <a:lin ang="5400000" scaled="1"/>
                </a:gradFill>
                <a:effectLst/>
                <a:uLnTx/>
                <a:uFillTx/>
                <a:ea typeface="Segoe UI" pitchFamily="34" charset="0"/>
                <a:cs typeface="Segoe UI" pitchFamily="34" charset="0"/>
              </a:rPr>
              <a:t>2016</a:t>
            </a:r>
          </a:p>
        </p:txBody>
      </p:sp>
      <p:sp>
        <p:nvSpPr>
          <p:cNvPr id="3" name="Rectangle 2"/>
          <p:cNvSpPr/>
          <p:nvPr/>
        </p:nvSpPr>
        <p:spPr bwMode="auto">
          <a:xfrm>
            <a:off x="-1" y="4708525"/>
            <a:ext cx="12436475" cy="22860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 name="Title 4"/>
          <p:cNvSpPr>
            <a:spLocks noGrp="1"/>
          </p:cNvSpPr>
          <p:nvPr>
            <p:ph type="title"/>
          </p:nvPr>
        </p:nvSpPr>
        <p:spPr/>
        <p:txBody>
          <a:bodyPr/>
          <a:lstStyle/>
          <a:p>
            <a:r>
              <a:rPr lang="en-US" sz="4700" dirty="0"/>
              <a:t>Storage choice: Traditional SAN or Microsoft SDS </a:t>
            </a:r>
          </a:p>
        </p:txBody>
      </p:sp>
      <p:cxnSp>
        <p:nvCxnSpPr>
          <p:cNvPr id="7" name="Straight Connector 6"/>
          <p:cNvCxnSpPr/>
          <p:nvPr/>
        </p:nvCxnSpPr>
        <p:spPr>
          <a:xfrm>
            <a:off x="6218237" y="1187108"/>
            <a:ext cx="0" cy="5807417"/>
          </a:xfrm>
          <a:prstGeom prst="line">
            <a:avLst/>
          </a:prstGeom>
          <a:ln w="3175">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274639" y="4963795"/>
            <a:ext cx="5669279" cy="1737360"/>
            <a:chOff x="274639" y="4868862"/>
            <a:chExt cx="5669279" cy="1737360"/>
          </a:xfrm>
        </p:grpSpPr>
        <p:sp>
          <p:nvSpPr>
            <p:cNvPr id="124" name="Rectangle 123"/>
            <p:cNvSpPr/>
            <p:nvPr/>
          </p:nvSpPr>
          <p:spPr bwMode="auto">
            <a:xfrm>
              <a:off x="274639" y="4868862"/>
              <a:ext cx="1828800" cy="1737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46304" bIns="109728"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Hyper-V </a:t>
              </a:r>
              <a:b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compute </a:t>
              </a:r>
              <a:b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nodes</a:t>
              </a:r>
            </a:p>
          </p:txBody>
        </p:sp>
        <p:sp>
          <p:nvSpPr>
            <p:cNvPr id="31" name="Rounded Rectangle 4"/>
            <p:cNvSpPr/>
            <p:nvPr/>
          </p:nvSpPr>
          <p:spPr bwMode="auto">
            <a:xfrm>
              <a:off x="4023678" y="4868862"/>
              <a:ext cx="1920240" cy="1737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46304" rIns="182880" bIns="146304" numCol="1" rtlCol="0" anchor="b"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FC/SAS </a:t>
              </a:r>
              <a:b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disk shelf</a:t>
              </a:r>
            </a:p>
          </p:txBody>
        </p:sp>
        <p:sp>
          <p:nvSpPr>
            <p:cNvPr id="35" name="Rounded Rectangle 144"/>
            <p:cNvSpPr/>
            <p:nvPr/>
          </p:nvSpPr>
          <p:spPr bwMode="auto">
            <a:xfrm>
              <a:off x="4206558" y="5051742"/>
              <a:ext cx="1554480" cy="6858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46304" bIns="109728"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45545">
                        <a:schemeClr val="tx1"/>
                      </a:gs>
                      <a:gs pos="87000">
                        <a:schemeClr val="tx1"/>
                      </a:gs>
                    </a:gsLst>
                    <a:lin ang="5400000" scaled="0"/>
                  </a:gradFill>
                  <a:effectLst/>
                  <a:uLnTx/>
                  <a:uFillTx/>
                </a:rPr>
                <a:t>SAN/NAS </a:t>
              </a:r>
            </a:p>
          </p:txBody>
        </p:sp>
        <p:cxnSp>
          <p:nvCxnSpPr>
            <p:cNvPr id="65" name="Elbow Connector 11"/>
            <p:cNvCxnSpPr>
              <a:stCxn id="124" idx="3"/>
              <a:endCxn id="31" idx="1"/>
            </p:cNvCxnSpPr>
            <p:nvPr/>
          </p:nvCxnSpPr>
          <p:spPr>
            <a:xfrm>
              <a:off x="2103439" y="5737542"/>
              <a:ext cx="1920239" cy="0"/>
            </a:xfrm>
            <a:prstGeom prst="straightConnector1">
              <a:avLst/>
            </a:prstGeom>
            <a:ln>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2522499" y="5287107"/>
              <a:ext cx="1082120" cy="90087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46304" bIns="109728"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52000">
                        <a:schemeClr val="tx1"/>
                      </a:gs>
                    </a:gsLst>
                    <a:lin ang="5400000" scaled="1"/>
                  </a:gradFill>
                  <a:effectLst/>
                  <a:uLnTx/>
                  <a:uFillTx/>
                </a:rPr>
                <a:t>FC/iSCSI </a:t>
              </a:r>
            </a:p>
            <a:p>
              <a:pPr marL="0" marR="0" lvl="0" indent="0" defTabSz="93229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52000">
                        <a:schemeClr val="tx1"/>
                      </a:gs>
                    </a:gsLst>
                    <a:lin ang="5400000" scaled="1"/>
                  </a:gradFill>
                  <a:effectLst/>
                  <a:uLnTx/>
                  <a:uFillTx/>
                </a:rPr>
                <a:t>fabric </a:t>
              </a:r>
            </a:p>
            <a:p>
              <a:pPr marL="0" marR="0" lvl="0" indent="0" defTabSz="93229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52000">
                        <a:schemeClr val="tx1"/>
                      </a:gs>
                    </a:gsLst>
                    <a:lin ang="5400000" scaled="1"/>
                  </a:gradFill>
                  <a:effectLst/>
                  <a:uLnTx/>
                  <a:uFillTx/>
                </a:rPr>
                <a:t>(block)</a:t>
              </a:r>
            </a:p>
          </p:txBody>
        </p:sp>
        <p:grpSp>
          <p:nvGrpSpPr>
            <p:cNvPr id="74" name="Group 73"/>
            <p:cNvGrpSpPr/>
            <p:nvPr/>
          </p:nvGrpSpPr>
          <p:grpSpPr>
            <a:xfrm>
              <a:off x="405273" y="5915283"/>
              <a:ext cx="560305" cy="560305"/>
              <a:chOff x="11014848" y="3196669"/>
              <a:chExt cx="969959" cy="969959"/>
            </a:xfrm>
          </p:grpSpPr>
          <p:sp>
            <p:nvSpPr>
              <p:cNvPr id="75" name="Freeform 539"/>
              <p:cNvSpPr>
                <a:spLocks noChangeAspect="1"/>
              </p:cNvSpPr>
              <p:nvPr/>
            </p:nvSpPr>
            <p:spPr bwMode="auto">
              <a:xfrm>
                <a:off x="11210706" y="3492712"/>
                <a:ext cx="578242" cy="318292"/>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1"/>
              </a:solidFill>
              <a:ln>
                <a:noFill/>
              </a:ln>
              <a:extLst/>
            </p:spPr>
            <p:txBody>
              <a:bodyPr lIns="68551" tIns="34276" rIns="68551" bIns="34276"/>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cs typeface="Arial" panose="020B0604020202020204" pitchFamily="34" charset="0"/>
                </a:endParaRPr>
              </a:p>
            </p:txBody>
          </p:sp>
          <p:sp>
            <p:nvSpPr>
              <p:cNvPr id="76" name="Oval 75"/>
              <p:cNvSpPr/>
              <p:nvPr/>
            </p:nvSpPr>
            <p:spPr bwMode="auto">
              <a:xfrm>
                <a:off x="11014848" y="3196669"/>
                <a:ext cx="969959" cy="969959"/>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25" name="Group 24"/>
          <p:cNvGrpSpPr/>
          <p:nvPr/>
        </p:nvGrpSpPr>
        <p:grpSpPr>
          <a:xfrm>
            <a:off x="6492875" y="4963795"/>
            <a:ext cx="5669279" cy="1737360"/>
            <a:chOff x="6492875" y="4963795"/>
            <a:chExt cx="5669279" cy="1737360"/>
          </a:xfrm>
        </p:grpSpPr>
        <p:sp>
          <p:nvSpPr>
            <p:cNvPr id="66" name="Rectangle 65"/>
            <p:cNvSpPr/>
            <p:nvPr/>
          </p:nvSpPr>
          <p:spPr bwMode="auto">
            <a:xfrm>
              <a:off x="6492875" y="4963795"/>
              <a:ext cx="1828800" cy="1737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46304" bIns="109728"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Hyper-V </a:t>
              </a:r>
              <a:b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compute </a:t>
              </a:r>
              <a:b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800" b="0" i="0" u="none" strike="noStrike" kern="0" cap="none" spc="0" normalizeH="0" baseline="0" noProof="0" dirty="0">
                  <a:ln>
                    <a:noFill/>
                  </a:ln>
                  <a:gradFill>
                    <a:gsLst>
                      <a:gs pos="0">
                        <a:srgbClr val="FFFFFF"/>
                      </a:gs>
                      <a:gs pos="100000">
                        <a:srgbClr val="FFFFFF"/>
                      </a:gs>
                    </a:gsLst>
                    <a:lin ang="5400000" scaled="0"/>
                  </a:gradFill>
                  <a:effectLst/>
                  <a:uLnTx/>
                  <a:uFillTx/>
                </a:rPr>
                <a:t>nodes</a:t>
              </a:r>
            </a:p>
          </p:txBody>
        </p:sp>
        <p:sp>
          <p:nvSpPr>
            <p:cNvPr id="81" name="Rounded Rectangle 4"/>
            <p:cNvSpPr/>
            <p:nvPr/>
          </p:nvSpPr>
          <p:spPr bwMode="auto">
            <a:xfrm>
              <a:off x="10241914" y="4963795"/>
              <a:ext cx="1920240" cy="173736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46304" rIns="182880" bIns="146304" numCol="1" rtlCol="0" anchor="b"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rPr>
                <a:t>Shared SAS </a:t>
              </a:r>
              <a:b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rPr>
              </a:b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rPr>
                <a:t>JBOD or DAS</a:t>
              </a:r>
            </a:p>
          </p:txBody>
        </p:sp>
        <p:sp>
          <p:nvSpPr>
            <p:cNvPr id="82" name="Rounded Rectangle 144"/>
            <p:cNvSpPr/>
            <p:nvPr/>
          </p:nvSpPr>
          <p:spPr bwMode="auto">
            <a:xfrm>
              <a:off x="10424794" y="5146675"/>
              <a:ext cx="1554480" cy="80329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82880" bIns="109728" numCol="1" rtlCol="0" anchor="t" anchorCtr="0" compatLnSpc="1">
              <a:prstTxWarp prst="textNoShape">
                <a:avLst/>
              </a:prstTxWarp>
              <a:spAutoFit/>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45545">
                        <a:schemeClr val="tx1"/>
                      </a:gs>
                      <a:gs pos="87000">
                        <a:schemeClr val="tx1"/>
                      </a:gs>
                    </a:gsLst>
                    <a:lin ang="5400000" scaled="0"/>
                  </a:gradFill>
                  <a:effectLst/>
                  <a:uLnTx/>
                  <a:uFillTx/>
                </a:rPr>
                <a:t>Scale-Out File Server with Storage Spaces</a:t>
              </a:r>
            </a:p>
          </p:txBody>
        </p:sp>
        <p:cxnSp>
          <p:nvCxnSpPr>
            <p:cNvPr id="83" name="Elbow Connector 11"/>
            <p:cNvCxnSpPr>
              <a:stCxn id="66" idx="3"/>
              <a:endCxn id="81" idx="1"/>
            </p:cNvCxnSpPr>
            <p:nvPr/>
          </p:nvCxnSpPr>
          <p:spPr>
            <a:xfrm>
              <a:off x="8321675" y="5832475"/>
              <a:ext cx="1920239" cy="0"/>
            </a:xfrm>
            <a:prstGeom prst="straightConnector1">
              <a:avLst/>
            </a:prstGeom>
            <a:ln>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8740735" y="5382040"/>
              <a:ext cx="1082120" cy="90087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09728" rIns="146304" bIns="109728"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52000">
                        <a:schemeClr val="tx1"/>
                      </a:gs>
                    </a:gsLst>
                    <a:lin ang="5400000" scaled="1"/>
                  </a:gradFill>
                  <a:effectLst/>
                  <a:uLnTx/>
                  <a:uFillTx/>
                </a:rPr>
                <a:t>SMB3 fabric  </a:t>
              </a:r>
            </a:p>
            <a:p>
              <a:pPr marL="0" marR="0" lvl="0" indent="0" defTabSz="93229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52000">
                        <a:schemeClr val="tx1"/>
                      </a:gs>
                    </a:gsLst>
                    <a:lin ang="5400000" scaled="1"/>
                  </a:gradFill>
                  <a:effectLst/>
                  <a:uLnTx/>
                  <a:uFillTx/>
                </a:rPr>
                <a:t>(file)</a:t>
              </a:r>
            </a:p>
          </p:txBody>
        </p:sp>
        <p:grpSp>
          <p:nvGrpSpPr>
            <p:cNvPr id="85" name="Group 84"/>
            <p:cNvGrpSpPr/>
            <p:nvPr/>
          </p:nvGrpSpPr>
          <p:grpSpPr>
            <a:xfrm>
              <a:off x="6623509" y="6010216"/>
              <a:ext cx="560305" cy="560305"/>
              <a:chOff x="11014848" y="3196669"/>
              <a:chExt cx="969959" cy="969959"/>
            </a:xfrm>
          </p:grpSpPr>
          <p:sp>
            <p:nvSpPr>
              <p:cNvPr id="86" name="Freeform 539"/>
              <p:cNvSpPr>
                <a:spLocks noChangeAspect="1"/>
              </p:cNvSpPr>
              <p:nvPr/>
            </p:nvSpPr>
            <p:spPr bwMode="auto">
              <a:xfrm>
                <a:off x="11210706" y="3492712"/>
                <a:ext cx="578242" cy="318292"/>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1"/>
              </a:solidFill>
              <a:ln>
                <a:noFill/>
              </a:ln>
              <a:extLst/>
            </p:spPr>
            <p:txBody>
              <a:bodyPr lIns="68551" tIns="34276" rIns="68551" bIns="34276"/>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cs typeface="Arial" panose="020B0604020202020204" pitchFamily="34" charset="0"/>
                </a:endParaRPr>
              </a:p>
            </p:txBody>
          </p:sp>
          <p:sp>
            <p:nvSpPr>
              <p:cNvPr id="87" name="Oval 86"/>
              <p:cNvSpPr/>
              <p:nvPr/>
            </p:nvSpPr>
            <p:spPr bwMode="auto">
              <a:xfrm>
                <a:off x="11014848" y="3196669"/>
                <a:ext cx="969959" cy="969959"/>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Tree>
    <p:extLst>
      <p:ext uri="{BB962C8B-B14F-4D97-AF65-F5344CB8AC3E}">
        <p14:creationId xmlns:p14="http://schemas.microsoft.com/office/powerpoint/2010/main" val="15651445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700" fill="hold"/>
                                        <p:tgtEl>
                                          <p:spTgt spid="54"/>
                                        </p:tgtEl>
                                        <p:attrNameLst>
                                          <p:attrName>ppt_x</p:attrName>
                                        </p:attrNameLst>
                                      </p:cBhvr>
                                      <p:tavLst>
                                        <p:tav tm="0">
                                          <p:val>
                                            <p:strVal val="1+#ppt_w/2"/>
                                          </p:val>
                                        </p:tav>
                                        <p:tav tm="100000">
                                          <p:val>
                                            <p:strVal val="#ppt_x"/>
                                          </p:val>
                                        </p:tav>
                                      </p:tavLst>
                                    </p:anim>
                                    <p:anim calcmode="lin" valueType="num">
                                      <p:cBhvr additive="base">
                                        <p:cTn id="8" dur="700" fill="hold"/>
                                        <p:tgtEl>
                                          <p:spTgt spid="54"/>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53">
                                            <p:txEl>
                                              <p:pRg st="0" end="0"/>
                                            </p:txEl>
                                          </p:spTgt>
                                        </p:tgtEl>
                                        <p:attrNameLst>
                                          <p:attrName>style.visibility</p:attrName>
                                        </p:attrNameLst>
                                      </p:cBhvr>
                                      <p:to>
                                        <p:strVal val="visible"/>
                                      </p:to>
                                    </p:set>
                                    <p:anim calcmode="lin" valueType="num">
                                      <p:cBhvr additive="base">
                                        <p:cTn id="11" dur="7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12" dur="700" fill="hold"/>
                                        <p:tgtEl>
                                          <p:spTgt spid="5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
                                  </p:stCondLst>
                                  <p:childTnLst>
                                    <p:set>
                                      <p:cBhvr>
                                        <p:cTn id="14" dur="1" fill="hold">
                                          <p:stCondLst>
                                            <p:cond delay="0"/>
                                          </p:stCondLst>
                                        </p:cTn>
                                        <p:tgtEl>
                                          <p:spTgt spid="53">
                                            <p:txEl>
                                              <p:pRg st="1" end="1"/>
                                            </p:txEl>
                                          </p:spTgt>
                                        </p:tgtEl>
                                        <p:attrNameLst>
                                          <p:attrName>style.visibility</p:attrName>
                                        </p:attrNameLst>
                                      </p:cBhvr>
                                      <p:to>
                                        <p:strVal val="visible"/>
                                      </p:to>
                                    </p:set>
                                    <p:anim calcmode="lin" valueType="num">
                                      <p:cBhvr additive="base">
                                        <p:cTn id="15" dur="700" fill="hold"/>
                                        <p:tgtEl>
                                          <p:spTgt spid="53">
                                            <p:txEl>
                                              <p:pRg st="1" end="1"/>
                                            </p:txEl>
                                          </p:spTgt>
                                        </p:tgtEl>
                                        <p:attrNameLst>
                                          <p:attrName>ppt_x</p:attrName>
                                        </p:attrNameLst>
                                      </p:cBhvr>
                                      <p:tavLst>
                                        <p:tav tm="0">
                                          <p:val>
                                            <p:strVal val="1+#ppt_w/2"/>
                                          </p:val>
                                        </p:tav>
                                        <p:tav tm="100000">
                                          <p:val>
                                            <p:strVal val="#ppt_x"/>
                                          </p:val>
                                        </p:tav>
                                      </p:tavLst>
                                    </p:anim>
                                    <p:anim calcmode="lin" valueType="num">
                                      <p:cBhvr additive="base">
                                        <p:cTn id="16" dur="700" fill="hold"/>
                                        <p:tgtEl>
                                          <p:spTgt spid="5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100"/>
                                  </p:stCondLst>
                                  <p:childTnLst>
                                    <p:set>
                                      <p:cBhvr>
                                        <p:cTn id="18" dur="1" fill="hold">
                                          <p:stCondLst>
                                            <p:cond delay="0"/>
                                          </p:stCondLst>
                                        </p:cTn>
                                        <p:tgtEl>
                                          <p:spTgt spid="53">
                                            <p:txEl>
                                              <p:pRg st="2" end="2"/>
                                            </p:txEl>
                                          </p:spTgt>
                                        </p:tgtEl>
                                        <p:attrNameLst>
                                          <p:attrName>style.visibility</p:attrName>
                                        </p:attrNameLst>
                                      </p:cBhvr>
                                      <p:to>
                                        <p:strVal val="visible"/>
                                      </p:to>
                                    </p:set>
                                    <p:anim calcmode="lin" valueType="num">
                                      <p:cBhvr additive="base">
                                        <p:cTn id="19" dur="700" fill="hold"/>
                                        <p:tgtEl>
                                          <p:spTgt spid="53">
                                            <p:txEl>
                                              <p:pRg st="2" end="2"/>
                                            </p:txEl>
                                          </p:spTgt>
                                        </p:tgtEl>
                                        <p:attrNameLst>
                                          <p:attrName>ppt_x</p:attrName>
                                        </p:attrNameLst>
                                      </p:cBhvr>
                                      <p:tavLst>
                                        <p:tav tm="0">
                                          <p:val>
                                            <p:strVal val="1+#ppt_w/2"/>
                                          </p:val>
                                        </p:tav>
                                        <p:tav tm="100000">
                                          <p:val>
                                            <p:strVal val="#ppt_x"/>
                                          </p:val>
                                        </p:tav>
                                      </p:tavLst>
                                    </p:anim>
                                    <p:anim calcmode="lin" valueType="num">
                                      <p:cBhvr additive="base">
                                        <p:cTn id="20" dur="700" fill="hold"/>
                                        <p:tgtEl>
                                          <p:spTgt spid="5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100"/>
                                  </p:stCondLst>
                                  <p:childTnLst>
                                    <p:set>
                                      <p:cBhvr>
                                        <p:cTn id="22" dur="1" fill="hold">
                                          <p:stCondLst>
                                            <p:cond delay="0"/>
                                          </p:stCondLst>
                                        </p:cTn>
                                        <p:tgtEl>
                                          <p:spTgt spid="53">
                                            <p:txEl>
                                              <p:pRg st="3" end="3"/>
                                            </p:txEl>
                                          </p:spTgt>
                                        </p:tgtEl>
                                        <p:attrNameLst>
                                          <p:attrName>style.visibility</p:attrName>
                                        </p:attrNameLst>
                                      </p:cBhvr>
                                      <p:to>
                                        <p:strVal val="visible"/>
                                      </p:to>
                                    </p:set>
                                    <p:anim calcmode="lin" valueType="num">
                                      <p:cBhvr additive="base">
                                        <p:cTn id="23" dur="700" fill="hold"/>
                                        <p:tgtEl>
                                          <p:spTgt spid="53">
                                            <p:txEl>
                                              <p:pRg st="3" end="3"/>
                                            </p:txEl>
                                          </p:spTgt>
                                        </p:tgtEl>
                                        <p:attrNameLst>
                                          <p:attrName>ppt_x</p:attrName>
                                        </p:attrNameLst>
                                      </p:cBhvr>
                                      <p:tavLst>
                                        <p:tav tm="0">
                                          <p:val>
                                            <p:strVal val="1+#ppt_w/2"/>
                                          </p:val>
                                        </p:tav>
                                        <p:tav tm="100000">
                                          <p:val>
                                            <p:strVal val="#ppt_x"/>
                                          </p:val>
                                        </p:tav>
                                      </p:tavLst>
                                    </p:anim>
                                    <p:anim calcmode="lin" valueType="num">
                                      <p:cBhvr additive="base">
                                        <p:cTn id="24" dur="700" fill="hold"/>
                                        <p:tgtEl>
                                          <p:spTgt spid="53">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100"/>
                                  </p:stCondLst>
                                  <p:childTnLst>
                                    <p:set>
                                      <p:cBhvr>
                                        <p:cTn id="26" dur="1" fill="hold">
                                          <p:stCondLst>
                                            <p:cond delay="0"/>
                                          </p:stCondLst>
                                        </p:cTn>
                                        <p:tgtEl>
                                          <p:spTgt spid="53">
                                            <p:txEl>
                                              <p:pRg st="4" end="4"/>
                                            </p:txEl>
                                          </p:spTgt>
                                        </p:tgtEl>
                                        <p:attrNameLst>
                                          <p:attrName>style.visibility</p:attrName>
                                        </p:attrNameLst>
                                      </p:cBhvr>
                                      <p:to>
                                        <p:strVal val="visible"/>
                                      </p:to>
                                    </p:set>
                                    <p:anim calcmode="lin" valueType="num">
                                      <p:cBhvr additive="base">
                                        <p:cTn id="27" dur="700" fill="hold"/>
                                        <p:tgtEl>
                                          <p:spTgt spid="53">
                                            <p:txEl>
                                              <p:pRg st="4" end="4"/>
                                            </p:txEl>
                                          </p:spTgt>
                                        </p:tgtEl>
                                        <p:attrNameLst>
                                          <p:attrName>ppt_x</p:attrName>
                                        </p:attrNameLst>
                                      </p:cBhvr>
                                      <p:tavLst>
                                        <p:tav tm="0">
                                          <p:val>
                                            <p:strVal val="1+#ppt_w/2"/>
                                          </p:val>
                                        </p:tav>
                                        <p:tav tm="100000">
                                          <p:val>
                                            <p:strVal val="#ppt_x"/>
                                          </p:val>
                                        </p:tav>
                                      </p:tavLst>
                                    </p:anim>
                                    <p:anim calcmode="lin" valueType="num">
                                      <p:cBhvr additive="base">
                                        <p:cTn id="28" dur="700" fill="hold"/>
                                        <p:tgtEl>
                                          <p:spTgt spid="53">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100"/>
                                  </p:stCondLst>
                                  <p:childTnLst>
                                    <p:set>
                                      <p:cBhvr>
                                        <p:cTn id="30" dur="1" fill="hold">
                                          <p:stCondLst>
                                            <p:cond delay="0"/>
                                          </p:stCondLst>
                                        </p:cTn>
                                        <p:tgtEl>
                                          <p:spTgt spid="53">
                                            <p:txEl>
                                              <p:pRg st="5" end="5"/>
                                            </p:txEl>
                                          </p:spTgt>
                                        </p:tgtEl>
                                        <p:attrNameLst>
                                          <p:attrName>style.visibility</p:attrName>
                                        </p:attrNameLst>
                                      </p:cBhvr>
                                      <p:to>
                                        <p:strVal val="visible"/>
                                      </p:to>
                                    </p:set>
                                    <p:anim calcmode="lin" valueType="num">
                                      <p:cBhvr additive="base">
                                        <p:cTn id="31" dur="700" fill="hold"/>
                                        <p:tgtEl>
                                          <p:spTgt spid="53">
                                            <p:txEl>
                                              <p:pRg st="5" end="5"/>
                                            </p:txEl>
                                          </p:spTgt>
                                        </p:tgtEl>
                                        <p:attrNameLst>
                                          <p:attrName>ppt_x</p:attrName>
                                        </p:attrNameLst>
                                      </p:cBhvr>
                                      <p:tavLst>
                                        <p:tav tm="0">
                                          <p:val>
                                            <p:strVal val="1+#ppt_w/2"/>
                                          </p:val>
                                        </p:tav>
                                        <p:tav tm="100000">
                                          <p:val>
                                            <p:strVal val="#ppt_x"/>
                                          </p:val>
                                        </p:tav>
                                      </p:tavLst>
                                    </p:anim>
                                    <p:anim calcmode="lin" valueType="num">
                                      <p:cBhvr additive="base">
                                        <p:cTn id="32" dur="700" fill="hold"/>
                                        <p:tgtEl>
                                          <p:spTgt spid="53">
                                            <p:txEl>
                                              <p:pRg st="5" end="5"/>
                                            </p:txEl>
                                          </p:spTgt>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100"/>
                                  </p:stCondLst>
                                  <p:childTnLst>
                                    <p:set>
                                      <p:cBhvr>
                                        <p:cTn id="34" dur="1" fill="hold">
                                          <p:stCondLst>
                                            <p:cond delay="0"/>
                                          </p:stCondLst>
                                        </p:cTn>
                                        <p:tgtEl>
                                          <p:spTgt spid="53">
                                            <p:txEl>
                                              <p:pRg st="6" end="6"/>
                                            </p:txEl>
                                          </p:spTgt>
                                        </p:tgtEl>
                                        <p:attrNameLst>
                                          <p:attrName>style.visibility</p:attrName>
                                        </p:attrNameLst>
                                      </p:cBhvr>
                                      <p:to>
                                        <p:strVal val="visible"/>
                                      </p:to>
                                    </p:set>
                                    <p:anim calcmode="lin" valueType="num">
                                      <p:cBhvr additive="base">
                                        <p:cTn id="35" dur="700" fill="hold"/>
                                        <p:tgtEl>
                                          <p:spTgt spid="53">
                                            <p:txEl>
                                              <p:pRg st="6" end="6"/>
                                            </p:txEl>
                                          </p:spTgt>
                                        </p:tgtEl>
                                        <p:attrNameLst>
                                          <p:attrName>ppt_x</p:attrName>
                                        </p:attrNameLst>
                                      </p:cBhvr>
                                      <p:tavLst>
                                        <p:tav tm="0">
                                          <p:val>
                                            <p:strVal val="1+#ppt_w/2"/>
                                          </p:val>
                                        </p:tav>
                                        <p:tav tm="100000">
                                          <p:val>
                                            <p:strVal val="#ppt_x"/>
                                          </p:val>
                                        </p:tav>
                                      </p:tavLst>
                                    </p:anim>
                                    <p:anim calcmode="lin" valueType="num">
                                      <p:cBhvr additive="base">
                                        <p:cTn id="36" dur="700" fill="hold"/>
                                        <p:tgtEl>
                                          <p:spTgt spid="53">
                                            <p:txEl>
                                              <p:pRg st="6" end="6"/>
                                            </p:txEl>
                                          </p:spTgt>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00"/>
                                  </p:stCondLst>
                                  <p:childTnLst>
                                    <p:set>
                                      <p:cBhvr>
                                        <p:cTn id="38" dur="1" fill="hold">
                                          <p:stCondLst>
                                            <p:cond delay="0"/>
                                          </p:stCondLst>
                                        </p:cTn>
                                        <p:tgtEl>
                                          <p:spTgt spid="53">
                                            <p:txEl>
                                              <p:pRg st="7" end="7"/>
                                            </p:txEl>
                                          </p:spTgt>
                                        </p:tgtEl>
                                        <p:attrNameLst>
                                          <p:attrName>style.visibility</p:attrName>
                                        </p:attrNameLst>
                                      </p:cBhvr>
                                      <p:to>
                                        <p:strVal val="visible"/>
                                      </p:to>
                                    </p:set>
                                    <p:anim calcmode="lin" valueType="num">
                                      <p:cBhvr additive="base">
                                        <p:cTn id="39" dur="650" fill="hold"/>
                                        <p:tgtEl>
                                          <p:spTgt spid="53">
                                            <p:txEl>
                                              <p:pRg st="7" end="7"/>
                                            </p:txEl>
                                          </p:spTgt>
                                        </p:tgtEl>
                                        <p:attrNameLst>
                                          <p:attrName>ppt_x</p:attrName>
                                        </p:attrNameLst>
                                      </p:cBhvr>
                                      <p:tavLst>
                                        <p:tav tm="0">
                                          <p:val>
                                            <p:strVal val="1+#ppt_w/2"/>
                                          </p:val>
                                        </p:tav>
                                        <p:tav tm="100000">
                                          <p:val>
                                            <p:strVal val="#ppt_x"/>
                                          </p:val>
                                        </p:tav>
                                      </p:tavLst>
                                    </p:anim>
                                    <p:anim calcmode="lin" valueType="num">
                                      <p:cBhvr additive="base">
                                        <p:cTn id="40" dur="650" fill="hold"/>
                                        <p:tgtEl>
                                          <p:spTgt spid="53">
                                            <p:txEl>
                                              <p:pRg st="7" end="7"/>
                                            </p:txEl>
                                          </p:spTgt>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200"/>
                                  </p:stCondLst>
                                  <p:childTnLst>
                                    <p:set>
                                      <p:cBhvr>
                                        <p:cTn id="42" dur="1" fill="hold">
                                          <p:stCondLst>
                                            <p:cond delay="0"/>
                                          </p:stCondLst>
                                        </p:cTn>
                                        <p:tgtEl>
                                          <p:spTgt spid="53">
                                            <p:txEl>
                                              <p:pRg st="8" end="8"/>
                                            </p:txEl>
                                          </p:spTgt>
                                        </p:tgtEl>
                                        <p:attrNameLst>
                                          <p:attrName>style.visibility</p:attrName>
                                        </p:attrNameLst>
                                      </p:cBhvr>
                                      <p:to>
                                        <p:strVal val="visible"/>
                                      </p:to>
                                    </p:set>
                                    <p:anim calcmode="lin" valueType="num">
                                      <p:cBhvr additive="base">
                                        <p:cTn id="43" dur="650" fill="hold"/>
                                        <p:tgtEl>
                                          <p:spTgt spid="53">
                                            <p:txEl>
                                              <p:pRg st="8" end="8"/>
                                            </p:txEl>
                                          </p:spTgt>
                                        </p:tgtEl>
                                        <p:attrNameLst>
                                          <p:attrName>ppt_x</p:attrName>
                                        </p:attrNameLst>
                                      </p:cBhvr>
                                      <p:tavLst>
                                        <p:tav tm="0">
                                          <p:val>
                                            <p:strVal val="1+#ppt_w/2"/>
                                          </p:val>
                                        </p:tav>
                                        <p:tav tm="100000">
                                          <p:val>
                                            <p:strVal val="#ppt_x"/>
                                          </p:val>
                                        </p:tav>
                                      </p:tavLst>
                                    </p:anim>
                                    <p:anim calcmode="lin" valueType="num">
                                      <p:cBhvr additive="base">
                                        <p:cTn id="44" dur="650" fill="hold"/>
                                        <p:tgtEl>
                                          <p:spTgt spid="53">
                                            <p:txEl>
                                              <p:pRg st="8" end="8"/>
                                            </p:txEl>
                                          </p:spTgt>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200"/>
                                  </p:stCondLst>
                                  <p:childTnLst>
                                    <p:set>
                                      <p:cBhvr>
                                        <p:cTn id="46" dur="1" fill="hold">
                                          <p:stCondLst>
                                            <p:cond delay="0"/>
                                          </p:stCondLst>
                                        </p:cTn>
                                        <p:tgtEl>
                                          <p:spTgt spid="53">
                                            <p:txEl>
                                              <p:pRg st="9" end="9"/>
                                            </p:txEl>
                                          </p:spTgt>
                                        </p:tgtEl>
                                        <p:attrNameLst>
                                          <p:attrName>style.visibility</p:attrName>
                                        </p:attrNameLst>
                                      </p:cBhvr>
                                      <p:to>
                                        <p:strVal val="visible"/>
                                      </p:to>
                                    </p:set>
                                    <p:anim calcmode="lin" valueType="num">
                                      <p:cBhvr additive="base">
                                        <p:cTn id="47" dur="650" fill="hold"/>
                                        <p:tgtEl>
                                          <p:spTgt spid="53">
                                            <p:txEl>
                                              <p:pRg st="9" end="9"/>
                                            </p:txEl>
                                          </p:spTgt>
                                        </p:tgtEl>
                                        <p:attrNameLst>
                                          <p:attrName>ppt_x</p:attrName>
                                        </p:attrNameLst>
                                      </p:cBhvr>
                                      <p:tavLst>
                                        <p:tav tm="0">
                                          <p:val>
                                            <p:strVal val="1+#ppt_w/2"/>
                                          </p:val>
                                        </p:tav>
                                        <p:tav tm="100000">
                                          <p:val>
                                            <p:strVal val="#ppt_x"/>
                                          </p:val>
                                        </p:tav>
                                      </p:tavLst>
                                    </p:anim>
                                    <p:anim calcmode="lin" valueType="num">
                                      <p:cBhvr additive="base">
                                        <p:cTn id="48" dur="650" fill="hold"/>
                                        <p:tgtEl>
                                          <p:spTgt spid="53">
                                            <p:txEl>
                                              <p:pRg st="9" end="9"/>
                                            </p:txEl>
                                          </p:spTgt>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200"/>
                                  </p:stCondLst>
                                  <p:childTnLst>
                                    <p:set>
                                      <p:cBhvr>
                                        <p:cTn id="50" dur="1" fill="hold">
                                          <p:stCondLst>
                                            <p:cond delay="0"/>
                                          </p:stCondLst>
                                        </p:cTn>
                                        <p:tgtEl>
                                          <p:spTgt spid="53">
                                            <p:txEl>
                                              <p:pRg st="10" end="10"/>
                                            </p:txEl>
                                          </p:spTgt>
                                        </p:tgtEl>
                                        <p:attrNameLst>
                                          <p:attrName>style.visibility</p:attrName>
                                        </p:attrNameLst>
                                      </p:cBhvr>
                                      <p:to>
                                        <p:strVal val="visible"/>
                                      </p:to>
                                    </p:set>
                                    <p:anim calcmode="lin" valueType="num">
                                      <p:cBhvr additive="base">
                                        <p:cTn id="51" dur="650" fill="hold"/>
                                        <p:tgtEl>
                                          <p:spTgt spid="53">
                                            <p:txEl>
                                              <p:pRg st="10" end="10"/>
                                            </p:txEl>
                                          </p:spTgt>
                                        </p:tgtEl>
                                        <p:attrNameLst>
                                          <p:attrName>ppt_x</p:attrName>
                                        </p:attrNameLst>
                                      </p:cBhvr>
                                      <p:tavLst>
                                        <p:tav tm="0">
                                          <p:val>
                                            <p:strVal val="1+#ppt_w/2"/>
                                          </p:val>
                                        </p:tav>
                                        <p:tav tm="100000">
                                          <p:val>
                                            <p:strVal val="#ppt_x"/>
                                          </p:val>
                                        </p:tav>
                                      </p:tavLst>
                                    </p:anim>
                                    <p:anim calcmode="lin" valueType="num">
                                      <p:cBhvr additive="base">
                                        <p:cTn id="52" dur="650" fill="hold"/>
                                        <p:tgtEl>
                                          <p:spTgt spid="53">
                                            <p:txEl>
                                              <p:pRg st="10" end="10"/>
                                            </p:txEl>
                                          </p:spTgt>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200"/>
                                  </p:stCondLst>
                                  <p:childTnLst>
                                    <p:set>
                                      <p:cBhvr>
                                        <p:cTn id="54" dur="1" fill="hold">
                                          <p:stCondLst>
                                            <p:cond delay="0"/>
                                          </p:stCondLst>
                                        </p:cTn>
                                        <p:tgtEl>
                                          <p:spTgt spid="53">
                                            <p:txEl>
                                              <p:pRg st="11" end="11"/>
                                            </p:txEl>
                                          </p:spTgt>
                                        </p:tgtEl>
                                        <p:attrNameLst>
                                          <p:attrName>style.visibility</p:attrName>
                                        </p:attrNameLst>
                                      </p:cBhvr>
                                      <p:to>
                                        <p:strVal val="visible"/>
                                      </p:to>
                                    </p:set>
                                    <p:anim calcmode="lin" valueType="num">
                                      <p:cBhvr additive="base">
                                        <p:cTn id="55" dur="650" fill="hold"/>
                                        <p:tgtEl>
                                          <p:spTgt spid="53">
                                            <p:txEl>
                                              <p:pRg st="11" end="11"/>
                                            </p:txEl>
                                          </p:spTgt>
                                        </p:tgtEl>
                                        <p:attrNameLst>
                                          <p:attrName>ppt_x</p:attrName>
                                        </p:attrNameLst>
                                      </p:cBhvr>
                                      <p:tavLst>
                                        <p:tav tm="0">
                                          <p:val>
                                            <p:strVal val="1+#ppt_w/2"/>
                                          </p:val>
                                        </p:tav>
                                        <p:tav tm="100000">
                                          <p:val>
                                            <p:strVal val="#ppt_x"/>
                                          </p:val>
                                        </p:tav>
                                      </p:tavLst>
                                    </p:anim>
                                    <p:anim calcmode="lin" valueType="num">
                                      <p:cBhvr additive="base">
                                        <p:cTn id="56" dur="650" fill="hold"/>
                                        <p:tgtEl>
                                          <p:spTgt spid="53">
                                            <p:txEl>
                                              <p:pRg st="11" end="11"/>
                                            </p:txEl>
                                          </p:spTgt>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00"/>
                                  </p:stCondLst>
                                  <p:childTnLst>
                                    <p:set>
                                      <p:cBhvr>
                                        <p:cTn id="58" dur="1" fill="hold">
                                          <p:stCondLst>
                                            <p:cond delay="0"/>
                                          </p:stCondLst>
                                        </p:cTn>
                                        <p:tgtEl>
                                          <p:spTgt spid="53">
                                            <p:txEl>
                                              <p:pRg st="12" end="12"/>
                                            </p:txEl>
                                          </p:spTgt>
                                        </p:tgtEl>
                                        <p:attrNameLst>
                                          <p:attrName>style.visibility</p:attrName>
                                        </p:attrNameLst>
                                      </p:cBhvr>
                                      <p:to>
                                        <p:strVal val="visible"/>
                                      </p:to>
                                    </p:set>
                                    <p:anim calcmode="lin" valueType="num">
                                      <p:cBhvr additive="base">
                                        <p:cTn id="59" dur="650" fill="hold"/>
                                        <p:tgtEl>
                                          <p:spTgt spid="53">
                                            <p:txEl>
                                              <p:pRg st="12" end="12"/>
                                            </p:txEl>
                                          </p:spTgt>
                                        </p:tgtEl>
                                        <p:attrNameLst>
                                          <p:attrName>ppt_x</p:attrName>
                                        </p:attrNameLst>
                                      </p:cBhvr>
                                      <p:tavLst>
                                        <p:tav tm="0">
                                          <p:val>
                                            <p:strVal val="1+#ppt_w/2"/>
                                          </p:val>
                                        </p:tav>
                                        <p:tav tm="100000">
                                          <p:val>
                                            <p:strVal val="#ppt_x"/>
                                          </p:val>
                                        </p:tav>
                                      </p:tavLst>
                                    </p:anim>
                                    <p:anim calcmode="lin" valueType="num">
                                      <p:cBhvr additive="base">
                                        <p:cTn id="60" dur="650" fill="hold"/>
                                        <p:tgtEl>
                                          <p:spTgt spid="53">
                                            <p:txEl>
                                              <p:pRg st="12" end="12"/>
                                            </p:txEl>
                                          </p:spTgt>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200"/>
                                  </p:stCondLst>
                                  <p:childTnLst>
                                    <p:set>
                                      <p:cBhvr>
                                        <p:cTn id="62" dur="1" fill="hold">
                                          <p:stCondLst>
                                            <p:cond delay="0"/>
                                          </p:stCondLst>
                                        </p:cTn>
                                        <p:tgtEl>
                                          <p:spTgt spid="53">
                                            <p:txEl>
                                              <p:pRg st="13" end="13"/>
                                            </p:txEl>
                                          </p:spTgt>
                                        </p:tgtEl>
                                        <p:attrNameLst>
                                          <p:attrName>style.visibility</p:attrName>
                                        </p:attrNameLst>
                                      </p:cBhvr>
                                      <p:to>
                                        <p:strVal val="visible"/>
                                      </p:to>
                                    </p:set>
                                    <p:anim calcmode="lin" valueType="num">
                                      <p:cBhvr additive="base">
                                        <p:cTn id="63" dur="650" fill="hold"/>
                                        <p:tgtEl>
                                          <p:spTgt spid="53">
                                            <p:txEl>
                                              <p:pRg st="13" end="13"/>
                                            </p:txEl>
                                          </p:spTgt>
                                        </p:tgtEl>
                                        <p:attrNameLst>
                                          <p:attrName>ppt_x</p:attrName>
                                        </p:attrNameLst>
                                      </p:cBhvr>
                                      <p:tavLst>
                                        <p:tav tm="0">
                                          <p:val>
                                            <p:strVal val="1+#ppt_w/2"/>
                                          </p:val>
                                        </p:tav>
                                        <p:tav tm="100000">
                                          <p:val>
                                            <p:strVal val="#ppt_x"/>
                                          </p:val>
                                        </p:tav>
                                      </p:tavLst>
                                    </p:anim>
                                    <p:anim calcmode="lin" valueType="num">
                                      <p:cBhvr additive="base">
                                        <p:cTn id="64" dur="650" fill="hold"/>
                                        <p:tgtEl>
                                          <p:spTgt spid="53">
                                            <p:txEl>
                                              <p:pRg st="13" end="13"/>
                                            </p:txEl>
                                          </p:spTgt>
                                        </p:tgtEl>
                                        <p:attrNameLst>
                                          <p:attrName>ppt_y</p:attrName>
                                        </p:attrNameLst>
                                      </p:cBhvr>
                                      <p:tavLst>
                                        <p:tav tm="0">
                                          <p:val>
                                            <p:strVal val="#ppt_y"/>
                                          </p:val>
                                        </p:tav>
                                        <p:tav tm="100000">
                                          <p:val>
                                            <p:strVal val="#ppt_y"/>
                                          </p:val>
                                        </p:tav>
                                      </p:tavLst>
                                    </p:anim>
                                  </p:childTnLst>
                                </p:cTn>
                              </p:par>
                            </p:childTnLst>
                          </p:cTn>
                        </p:par>
                        <p:par>
                          <p:cTn id="65" fill="hold">
                            <p:stCondLst>
                              <p:cond delay="850"/>
                            </p:stCondLst>
                            <p:childTnLst>
                              <p:par>
                                <p:cTn id="66" presetID="22" presetClass="entr" presetSubtype="1"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Effect transition="in" filter="wipe(up)">
                                      <p:cBhvr>
                                        <p:cTn id="68" dur="500"/>
                                        <p:tgtEl>
                                          <p:spTgt spid="7"/>
                                        </p:tgtEl>
                                      </p:cBhvr>
                                    </p:animEffect>
                                  </p:childTnLst>
                                </p:cTn>
                              </p:par>
                              <p:par>
                                <p:cTn id="69" presetID="2" presetClass="entr" presetSubtype="2" decel="100000" fill="hold" grpId="0" nodeType="withEffect">
                                  <p:stCondLst>
                                    <p:cond delay="0"/>
                                  </p:stCondLst>
                                  <p:childTnLst>
                                    <p:set>
                                      <p:cBhvr>
                                        <p:cTn id="70" dur="1" fill="hold">
                                          <p:stCondLst>
                                            <p:cond delay="0"/>
                                          </p:stCondLst>
                                        </p:cTn>
                                        <p:tgtEl>
                                          <p:spTgt spid="57"/>
                                        </p:tgtEl>
                                        <p:attrNameLst>
                                          <p:attrName>style.visibility</p:attrName>
                                        </p:attrNameLst>
                                      </p:cBhvr>
                                      <p:to>
                                        <p:strVal val="visible"/>
                                      </p:to>
                                    </p:set>
                                    <p:anim calcmode="lin" valueType="num">
                                      <p:cBhvr additive="base">
                                        <p:cTn id="71" dur="600" fill="hold"/>
                                        <p:tgtEl>
                                          <p:spTgt spid="57"/>
                                        </p:tgtEl>
                                        <p:attrNameLst>
                                          <p:attrName>ppt_x</p:attrName>
                                        </p:attrNameLst>
                                      </p:cBhvr>
                                      <p:tavLst>
                                        <p:tav tm="0">
                                          <p:val>
                                            <p:strVal val="1+#ppt_w/2"/>
                                          </p:val>
                                        </p:tav>
                                        <p:tav tm="100000">
                                          <p:val>
                                            <p:strVal val="#ppt_x"/>
                                          </p:val>
                                        </p:tav>
                                      </p:tavLst>
                                    </p:anim>
                                    <p:anim calcmode="lin" valueType="num">
                                      <p:cBhvr additive="base">
                                        <p:cTn id="72" dur="600" fill="hold"/>
                                        <p:tgtEl>
                                          <p:spTgt spid="57"/>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100"/>
                                  </p:stCondLst>
                                  <p:childTnLst>
                                    <p:set>
                                      <p:cBhvr>
                                        <p:cTn id="74" dur="1" fill="hold">
                                          <p:stCondLst>
                                            <p:cond delay="0"/>
                                          </p:stCondLst>
                                        </p:cTn>
                                        <p:tgtEl>
                                          <p:spTgt spid="56">
                                            <p:txEl>
                                              <p:pRg st="0" end="0"/>
                                            </p:txEl>
                                          </p:spTgt>
                                        </p:tgtEl>
                                        <p:attrNameLst>
                                          <p:attrName>style.visibility</p:attrName>
                                        </p:attrNameLst>
                                      </p:cBhvr>
                                      <p:to>
                                        <p:strVal val="visible"/>
                                      </p:to>
                                    </p:set>
                                    <p:anim calcmode="lin" valueType="num">
                                      <p:cBhvr additive="base">
                                        <p:cTn id="75" dur="6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76" dur="600" fill="hold"/>
                                        <p:tgtEl>
                                          <p:spTgt spid="56">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decel="100000" fill="hold" grpId="0" nodeType="withEffect">
                                  <p:stCondLst>
                                    <p:cond delay="100"/>
                                  </p:stCondLst>
                                  <p:childTnLst>
                                    <p:set>
                                      <p:cBhvr>
                                        <p:cTn id="78" dur="1" fill="hold">
                                          <p:stCondLst>
                                            <p:cond delay="0"/>
                                          </p:stCondLst>
                                        </p:cTn>
                                        <p:tgtEl>
                                          <p:spTgt spid="56">
                                            <p:txEl>
                                              <p:pRg st="1" end="1"/>
                                            </p:txEl>
                                          </p:spTgt>
                                        </p:tgtEl>
                                        <p:attrNameLst>
                                          <p:attrName>style.visibility</p:attrName>
                                        </p:attrNameLst>
                                      </p:cBhvr>
                                      <p:to>
                                        <p:strVal val="visible"/>
                                      </p:to>
                                    </p:set>
                                    <p:anim calcmode="lin" valueType="num">
                                      <p:cBhvr additive="base">
                                        <p:cTn id="79" dur="600" fill="hold"/>
                                        <p:tgtEl>
                                          <p:spTgt spid="56">
                                            <p:txEl>
                                              <p:pRg st="1" end="1"/>
                                            </p:txEl>
                                          </p:spTgt>
                                        </p:tgtEl>
                                        <p:attrNameLst>
                                          <p:attrName>ppt_x</p:attrName>
                                        </p:attrNameLst>
                                      </p:cBhvr>
                                      <p:tavLst>
                                        <p:tav tm="0">
                                          <p:val>
                                            <p:strVal val="1+#ppt_w/2"/>
                                          </p:val>
                                        </p:tav>
                                        <p:tav tm="100000">
                                          <p:val>
                                            <p:strVal val="#ppt_x"/>
                                          </p:val>
                                        </p:tav>
                                      </p:tavLst>
                                    </p:anim>
                                    <p:anim calcmode="lin" valueType="num">
                                      <p:cBhvr additive="base">
                                        <p:cTn id="80" dur="600" fill="hold"/>
                                        <p:tgtEl>
                                          <p:spTgt spid="56">
                                            <p:txEl>
                                              <p:pRg st="1" end="1"/>
                                            </p:txEl>
                                          </p:spTgt>
                                        </p:tgtEl>
                                        <p:attrNameLst>
                                          <p:attrName>ppt_y</p:attrName>
                                        </p:attrNameLst>
                                      </p:cBhvr>
                                      <p:tavLst>
                                        <p:tav tm="0">
                                          <p:val>
                                            <p:strVal val="#ppt_y"/>
                                          </p:val>
                                        </p:tav>
                                        <p:tav tm="100000">
                                          <p:val>
                                            <p:strVal val="#ppt_y"/>
                                          </p:val>
                                        </p:tav>
                                      </p:tavLst>
                                    </p:anim>
                                  </p:childTnLst>
                                </p:cTn>
                              </p:par>
                              <p:par>
                                <p:cTn id="81" presetID="2" presetClass="entr" presetSubtype="2" decel="100000" fill="hold" grpId="0" nodeType="withEffect">
                                  <p:stCondLst>
                                    <p:cond delay="100"/>
                                  </p:stCondLst>
                                  <p:childTnLst>
                                    <p:set>
                                      <p:cBhvr>
                                        <p:cTn id="82" dur="1" fill="hold">
                                          <p:stCondLst>
                                            <p:cond delay="0"/>
                                          </p:stCondLst>
                                        </p:cTn>
                                        <p:tgtEl>
                                          <p:spTgt spid="56">
                                            <p:txEl>
                                              <p:pRg st="2" end="2"/>
                                            </p:txEl>
                                          </p:spTgt>
                                        </p:tgtEl>
                                        <p:attrNameLst>
                                          <p:attrName>style.visibility</p:attrName>
                                        </p:attrNameLst>
                                      </p:cBhvr>
                                      <p:to>
                                        <p:strVal val="visible"/>
                                      </p:to>
                                    </p:set>
                                    <p:anim calcmode="lin" valueType="num">
                                      <p:cBhvr additive="base">
                                        <p:cTn id="83" dur="600" fill="hold"/>
                                        <p:tgtEl>
                                          <p:spTgt spid="56">
                                            <p:txEl>
                                              <p:pRg st="2" end="2"/>
                                            </p:txEl>
                                          </p:spTgt>
                                        </p:tgtEl>
                                        <p:attrNameLst>
                                          <p:attrName>ppt_x</p:attrName>
                                        </p:attrNameLst>
                                      </p:cBhvr>
                                      <p:tavLst>
                                        <p:tav tm="0">
                                          <p:val>
                                            <p:strVal val="1+#ppt_w/2"/>
                                          </p:val>
                                        </p:tav>
                                        <p:tav tm="100000">
                                          <p:val>
                                            <p:strVal val="#ppt_x"/>
                                          </p:val>
                                        </p:tav>
                                      </p:tavLst>
                                    </p:anim>
                                    <p:anim calcmode="lin" valueType="num">
                                      <p:cBhvr additive="base">
                                        <p:cTn id="84" dur="600" fill="hold"/>
                                        <p:tgtEl>
                                          <p:spTgt spid="56">
                                            <p:txEl>
                                              <p:pRg st="2" end="2"/>
                                            </p:txEl>
                                          </p:spTgt>
                                        </p:tgtEl>
                                        <p:attrNameLst>
                                          <p:attrName>ppt_y</p:attrName>
                                        </p:attrNameLst>
                                      </p:cBhvr>
                                      <p:tavLst>
                                        <p:tav tm="0">
                                          <p:val>
                                            <p:strVal val="#ppt_y"/>
                                          </p:val>
                                        </p:tav>
                                        <p:tav tm="100000">
                                          <p:val>
                                            <p:strVal val="#ppt_y"/>
                                          </p:val>
                                        </p:tav>
                                      </p:tavLst>
                                    </p:anim>
                                  </p:childTnLst>
                                </p:cTn>
                              </p:par>
                              <p:par>
                                <p:cTn id="85" presetID="2" presetClass="entr" presetSubtype="2" decel="100000" fill="hold" grpId="0" nodeType="withEffect">
                                  <p:stCondLst>
                                    <p:cond delay="100"/>
                                  </p:stCondLst>
                                  <p:childTnLst>
                                    <p:set>
                                      <p:cBhvr>
                                        <p:cTn id="86" dur="1" fill="hold">
                                          <p:stCondLst>
                                            <p:cond delay="0"/>
                                          </p:stCondLst>
                                        </p:cTn>
                                        <p:tgtEl>
                                          <p:spTgt spid="56">
                                            <p:txEl>
                                              <p:pRg st="3" end="3"/>
                                            </p:txEl>
                                          </p:spTgt>
                                        </p:tgtEl>
                                        <p:attrNameLst>
                                          <p:attrName>style.visibility</p:attrName>
                                        </p:attrNameLst>
                                      </p:cBhvr>
                                      <p:to>
                                        <p:strVal val="visible"/>
                                      </p:to>
                                    </p:set>
                                    <p:anim calcmode="lin" valueType="num">
                                      <p:cBhvr additive="base">
                                        <p:cTn id="87" dur="600" fill="hold"/>
                                        <p:tgtEl>
                                          <p:spTgt spid="56">
                                            <p:txEl>
                                              <p:pRg st="3" end="3"/>
                                            </p:txEl>
                                          </p:spTgt>
                                        </p:tgtEl>
                                        <p:attrNameLst>
                                          <p:attrName>ppt_x</p:attrName>
                                        </p:attrNameLst>
                                      </p:cBhvr>
                                      <p:tavLst>
                                        <p:tav tm="0">
                                          <p:val>
                                            <p:strVal val="1+#ppt_w/2"/>
                                          </p:val>
                                        </p:tav>
                                        <p:tav tm="100000">
                                          <p:val>
                                            <p:strVal val="#ppt_x"/>
                                          </p:val>
                                        </p:tav>
                                      </p:tavLst>
                                    </p:anim>
                                    <p:anim calcmode="lin" valueType="num">
                                      <p:cBhvr additive="base">
                                        <p:cTn id="88" dur="600" fill="hold"/>
                                        <p:tgtEl>
                                          <p:spTgt spid="56">
                                            <p:txEl>
                                              <p:pRg st="3" end="3"/>
                                            </p:txEl>
                                          </p:spTgt>
                                        </p:tgtEl>
                                        <p:attrNameLst>
                                          <p:attrName>ppt_y</p:attrName>
                                        </p:attrNameLst>
                                      </p:cBhvr>
                                      <p:tavLst>
                                        <p:tav tm="0">
                                          <p:val>
                                            <p:strVal val="#ppt_y"/>
                                          </p:val>
                                        </p:tav>
                                        <p:tav tm="100000">
                                          <p:val>
                                            <p:strVal val="#ppt_y"/>
                                          </p:val>
                                        </p:tav>
                                      </p:tavLst>
                                    </p:anim>
                                  </p:childTnLst>
                                </p:cTn>
                              </p:par>
                              <p:par>
                                <p:cTn id="89" presetID="2" presetClass="entr" presetSubtype="2" decel="100000" fill="hold" grpId="0" nodeType="withEffect">
                                  <p:stCondLst>
                                    <p:cond delay="100"/>
                                  </p:stCondLst>
                                  <p:childTnLst>
                                    <p:set>
                                      <p:cBhvr>
                                        <p:cTn id="90" dur="1" fill="hold">
                                          <p:stCondLst>
                                            <p:cond delay="0"/>
                                          </p:stCondLst>
                                        </p:cTn>
                                        <p:tgtEl>
                                          <p:spTgt spid="56">
                                            <p:txEl>
                                              <p:pRg st="4" end="4"/>
                                            </p:txEl>
                                          </p:spTgt>
                                        </p:tgtEl>
                                        <p:attrNameLst>
                                          <p:attrName>style.visibility</p:attrName>
                                        </p:attrNameLst>
                                      </p:cBhvr>
                                      <p:to>
                                        <p:strVal val="visible"/>
                                      </p:to>
                                    </p:set>
                                    <p:anim calcmode="lin" valueType="num">
                                      <p:cBhvr additive="base">
                                        <p:cTn id="91" dur="600" fill="hold"/>
                                        <p:tgtEl>
                                          <p:spTgt spid="56">
                                            <p:txEl>
                                              <p:pRg st="4" end="4"/>
                                            </p:txEl>
                                          </p:spTgt>
                                        </p:tgtEl>
                                        <p:attrNameLst>
                                          <p:attrName>ppt_x</p:attrName>
                                        </p:attrNameLst>
                                      </p:cBhvr>
                                      <p:tavLst>
                                        <p:tav tm="0">
                                          <p:val>
                                            <p:strVal val="1+#ppt_w/2"/>
                                          </p:val>
                                        </p:tav>
                                        <p:tav tm="100000">
                                          <p:val>
                                            <p:strVal val="#ppt_x"/>
                                          </p:val>
                                        </p:tav>
                                      </p:tavLst>
                                    </p:anim>
                                    <p:anim calcmode="lin" valueType="num">
                                      <p:cBhvr additive="base">
                                        <p:cTn id="92" dur="600" fill="hold"/>
                                        <p:tgtEl>
                                          <p:spTgt spid="56">
                                            <p:txEl>
                                              <p:pRg st="4" end="4"/>
                                            </p:txEl>
                                          </p:spTgt>
                                        </p:tgtEl>
                                        <p:attrNameLst>
                                          <p:attrName>ppt_y</p:attrName>
                                        </p:attrNameLst>
                                      </p:cBhvr>
                                      <p:tavLst>
                                        <p:tav tm="0">
                                          <p:val>
                                            <p:strVal val="#ppt_y"/>
                                          </p:val>
                                        </p:tav>
                                        <p:tav tm="100000">
                                          <p:val>
                                            <p:strVal val="#ppt_y"/>
                                          </p:val>
                                        </p:tav>
                                      </p:tavLst>
                                    </p:anim>
                                  </p:childTnLst>
                                </p:cTn>
                              </p:par>
                              <p:par>
                                <p:cTn id="93" presetID="2" presetClass="entr" presetSubtype="2" decel="100000" fill="hold" grpId="0" nodeType="withEffect">
                                  <p:stCondLst>
                                    <p:cond delay="100"/>
                                  </p:stCondLst>
                                  <p:childTnLst>
                                    <p:set>
                                      <p:cBhvr>
                                        <p:cTn id="94" dur="1" fill="hold">
                                          <p:stCondLst>
                                            <p:cond delay="0"/>
                                          </p:stCondLst>
                                        </p:cTn>
                                        <p:tgtEl>
                                          <p:spTgt spid="56">
                                            <p:txEl>
                                              <p:pRg st="5" end="5"/>
                                            </p:txEl>
                                          </p:spTgt>
                                        </p:tgtEl>
                                        <p:attrNameLst>
                                          <p:attrName>style.visibility</p:attrName>
                                        </p:attrNameLst>
                                      </p:cBhvr>
                                      <p:to>
                                        <p:strVal val="visible"/>
                                      </p:to>
                                    </p:set>
                                    <p:anim calcmode="lin" valueType="num">
                                      <p:cBhvr additive="base">
                                        <p:cTn id="95" dur="600" fill="hold"/>
                                        <p:tgtEl>
                                          <p:spTgt spid="56">
                                            <p:txEl>
                                              <p:pRg st="5" end="5"/>
                                            </p:txEl>
                                          </p:spTgt>
                                        </p:tgtEl>
                                        <p:attrNameLst>
                                          <p:attrName>ppt_x</p:attrName>
                                        </p:attrNameLst>
                                      </p:cBhvr>
                                      <p:tavLst>
                                        <p:tav tm="0">
                                          <p:val>
                                            <p:strVal val="1+#ppt_w/2"/>
                                          </p:val>
                                        </p:tav>
                                        <p:tav tm="100000">
                                          <p:val>
                                            <p:strVal val="#ppt_x"/>
                                          </p:val>
                                        </p:tav>
                                      </p:tavLst>
                                    </p:anim>
                                    <p:anim calcmode="lin" valueType="num">
                                      <p:cBhvr additive="base">
                                        <p:cTn id="96" dur="600" fill="hold"/>
                                        <p:tgtEl>
                                          <p:spTgt spid="56">
                                            <p:txEl>
                                              <p:pRg st="5" end="5"/>
                                            </p:txEl>
                                          </p:spTgt>
                                        </p:tgtEl>
                                        <p:attrNameLst>
                                          <p:attrName>ppt_y</p:attrName>
                                        </p:attrNameLst>
                                      </p:cBhvr>
                                      <p:tavLst>
                                        <p:tav tm="0">
                                          <p:val>
                                            <p:strVal val="#ppt_y"/>
                                          </p:val>
                                        </p:tav>
                                        <p:tav tm="100000">
                                          <p:val>
                                            <p:strVal val="#ppt_y"/>
                                          </p:val>
                                        </p:tav>
                                      </p:tavLst>
                                    </p:anim>
                                  </p:childTnLst>
                                </p:cTn>
                              </p:par>
                              <p:par>
                                <p:cTn id="97" presetID="2" presetClass="entr" presetSubtype="2" decel="100000" fill="hold" grpId="0" nodeType="withEffect">
                                  <p:stCondLst>
                                    <p:cond delay="100"/>
                                  </p:stCondLst>
                                  <p:childTnLst>
                                    <p:set>
                                      <p:cBhvr>
                                        <p:cTn id="98" dur="1" fill="hold">
                                          <p:stCondLst>
                                            <p:cond delay="0"/>
                                          </p:stCondLst>
                                        </p:cTn>
                                        <p:tgtEl>
                                          <p:spTgt spid="56">
                                            <p:txEl>
                                              <p:pRg st="6" end="6"/>
                                            </p:txEl>
                                          </p:spTgt>
                                        </p:tgtEl>
                                        <p:attrNameLst>
                                          <p:attrName>style.visibility</p:attrName>
                                        </p:attrNameLst>
                                      </p:cBhvr>
                                      <p:to>
                                        <p:strVal val="visible"/>
                                      </p:to>
                                    </p:set>
                                    <p:anim calcmode="lin" valueType="num">
                                      <p:cBhvr additive="base">
                                        <p:cTn id="99" dur="600" fill="hold"/>
                                        <p:tgtEl>
                                          <p:spTgt spid="56">
                                            <p:txEl>
                                              <p:pRg st="6" end="6"/>
                                            </p:txEl>
                                          </p:spTgt>
                                        </p:tgtEl>
                                        <p:attrNameLst>
                                          <p:attrName>ppt_x</p:attrName>
                                        </p:attrNameLst>
                                      </p:cBhvr>
                                      <p:tavLst>
                                        <p:tav tm="0">
                                          <p:val>
                                            <p:strVal val="1+#ppt_w/2"/>
                                          </p:val>
                                        </p:tav>
                                        <p:tav tm="100000">
                                          <p:val>
                                            <p:strVal val="#ppt_x"/>
                                          </p:val>
                                        </p:tav>
                                      </p:tavLst>
                                    </p:anim>
                                    <p:anim calcmode="lin" valueType="num">
                                      <p:cBhvr additive="base">
                                        <p:cTn id="100" dur="600" fill="hold"/>
                                        <p:tgtEl>
                                          <p:spTgt spid="56">
                                            <p:txEl>
                                              <p:pRg st="6" end="6"/>
                                            </p:txEl>
                                          </p:spTgt>
                                        </p:tgtEl>
                                        <p:attrNameLst>
                                          <p:attrName>ppt_y</p:attrName>
                                        </p:attrNameLst>
                                      </p:cBhvr>
                                      <p:tavLst>
                                        <p:tav tm="0">
                                          <p:val>
                                            <p:strVal val="#ppt_y"/>
                                          </p:val>
                                        </p:tav>
                                        <p:tav tm="100000">
                                          <p:val>
                                            <p:strVal val="#ppt_y"/>
                                          </p:val>
                                        </p:tav>
                                      </p:tavLst>
                                    </p:anim>
                                  </p:childTnLst>
                                </p:cTn>
                              </p:par>
                              <p:par>
                                <p:cTn id="101" presetID="2" presetClass="entr" presetSubtype="2" decel="100000" fill="hold" grpId="0" nodeType="withEffect">
                                  <p:stCondLst>
                                    <p:cond delay="200"/>
                                  </p:stCondLst>
                                  <p:childTnLst>
                                    <p:set>
                                      <p:cBhvr>
                                        <p:cTn id="102" dur="1" fill="hold">
                                          <p:stCondLst>
                                            <p:cond delay="0"/>
                                          </p:stCondLst>
                                        </p:cTn>
                                        <p:tgtEl>
                                          <p:spTgt spid="56">
                                            <p:txEl>
                                              <p:pRg st="7" end="7"/>
                                            </p:txEl>
                                          </p:spTgt>
                                        </p:tgtEl>
                                        <p:attrNameLst>
                                          <p:attrName>style.visibility</p:attrName>
                                        </p:attrNameLst>
                                      </p:cBhvr>
                                      <p:to>
                                        <p:strVal val="visible"/>
                                      </p:to>
                                    </p:set>
                                    <p:anim calcmode="lin" valueType="num">
                                      <p:cBhvr additive="base">
                                        <p:cTn id="103" dur="550" fill="hold"/>
                                        <p:tgtEl>
                                          <p:spTgt spid="56">
                                            <p:txEl>
                                              <p:pRg st="7" end="7"/>
                                            </p:txEl>
                                          </p:spTgt>
                                        </p:tgtEl>
                                        <p:attrNameLst>
                                          <p:attrName>ppt_x</p:attrName>
                                        </p:attrNameLst>
                                      </p:cBhvr>
                                      <p:tavLst>
                                        <p:tav tm="0">
                                          <p:val>
                                            <p:strVal val="1+#ppt_w/2"/>
                                          </p:val>
                                        </p:tav>
                                        <p:tav tm="100000">
                                          <p:val>
                                            <p:strVal val="#ppt_x"/>
                                          </p:val>
                                        </p:tav>
                                      </p:tavLst>
                                    </p:anim>
                                    <p:anim calcmode="lin" valueType="num">
                                      <p:cBhvr additive="base">
                                        <p:cTn id="104" dur="550" fill="hold"/>
                                        <p:tgtEl>
                                          <p:spTgt spid="56">
                                            <p:txEl>
                                              <p:pRg st="7" end="7"/>
                                            </p:txEl>
                                          </p:spTgt>
                                        </p:tgtEl>
                                        <p:attrNameLst>
                                          <p:attrName>ppt_y</p:attrName>
                                        </p:attrNameLst>
                                      </p:cBhvr>
                                      <p:tavLst>
                                        <p:tav tm="0">
                                          <p:val>
                                            <p:strVal val="#ppt_y"/>
                                          </p:val>
                                        </p:tav>
                                        <p:tav tm="100000">
                                          <p:val>
                                            <p:strVal val="#ppt_y"/>
                                          </p:val>
                                        </p:tav>
                                      </p:tavLst>
                                    </p:anim>
                                  </p:childTnLst>
                                </p:cTn>
                              </p:par>
                              <p:par>
                                <p:cTn id="105" presetID="2" presetClass="entr" presetSubtype="2" decel="100000" fill="hold" grpId="0" nodeType="withEffect">
                                  <p:stCondLst>
                                    <p:cond delay="200"/>
                                  </p:stCondLst>
                                  <p:childTnLst>
                                    <p:set>
                                      <p:cBhvr>
                                        <p:cTn id="106" dur="1" fill="hold">
                                          <p:stCondLst>
                                            <p:cond delay="0"/>
                                          </p:stCondLst>
                                        </p:cTn>
                                        <p:tgtEl>
                                          <p:spTgt spid="56">
                                            <p:txEl>
                                              <p:pRg st="8" end="8"/>
                                            </p:txEl>
                                          </p:spTgt>
                                        </p:tgtEl>
                                        <p:attrNameLst>
                                          <p:attrName>style.visibility</p:attrName>
                                        </p:attrNameLst>
                                      </p:cBhvr>
                                      <p:to>
                                        <p:strVal val="visible"/>
                                      </p:to>
                                    </p:set>
                                    <p:anim calcmode="lin" valueType="num">
                                      <p:cBhvr additive="base">
                                        <p:cTn id="107" dur="550" fill="hold"/>
                                        <p:tgtEl>
                                          <p:spTgt spid="56">
                                            <p:txEl>
                                              <p:pRg st="8" end="8"/>
                                            </p:txEl>
                                          </p:spTgt>
                                        </p:tgtEl>
                                        <p:attrNameLst>
                                          <p:attrName>ppt_x</p:attrName>
                                        </p:attrNameLst>
                                      </p:cBhvr>
                                      <p:tavLst>
                                        <p:tav tm="0">
                                          <p:val>
                                            <p:strVal val="1+#ppt_w/2"/>
                                          </p:val>
                                        </p:tav>
                                        <p:tav tm="100000">
                                          <p:val>
                                            <p:strVal val="#ppt_x"/>
                                          </p:val>
                                        </p:tav>
                                      </p:tavLst>
                                    </p:anim>
                                    <p:anim calcmode="lin" valueType="num">
                                      <p:cBhvr additive="base">
                                        <p:cTn id="108" dur="550" fill="hold"/>
                                        <p:tgtEl>
                                          <p:spTgt spid="56">
                                            <p:txEl>
                                              <p:pRg st="8" end="8"/>
                                            </p:txEl>
                                          </p:spTgt>
                                        </p:tgtEl>
                                        <p:attrNameLst>
                                          <p:attrName>ppt_y</p:attrName>
                                        </p:attrNameLst>
                                      </p:cBhvr>
                                      <p:tavLst>
                                        <p:tav tm="0">
                                          <p:val>
                                            <p:strVal val="#ppt_y"/>
                                          </p:val>
                                        </p:tav>
                                        <p:tav tm="100000">
                                          <p:val>
                                            <p:strVal val="#ppt_y"/>
                                          </p:val>
                                        </p:tav>
                                      </p:tavLst>
                                    </p:anim>
                                  </p:childTnLst>
                                </p:cTn>
                              </p:par>
                              <p:par>
                                <p:cTn id="109" presetID="2" presetClass="entr" presetSubtype="2" decel="100000" fill="hold" grpId="0" nodeType="withEffect">
                                  <p:stCondLst>
                                    <p:cond delay="200"/>
                                  </p:stCondLst>
                                  <p:childTnLst>
                                    <p:set>
                                      <p:cBhvr>
                                        <p:cTn id="110" dur="1" fill="hold">
                                          <p:stCondLst>
                                            <p:cond delay="0"/>
                                          </p:stCondLst>
                                        </p:cTn>
                                        <p:tgtEl>
                                          <p:spTgt spid="56">
                                            <p:txEl>
                                              <p:pRg st="9" end="9"/>
                                            </p:txEl>
                                          </p:spTgt>
                                        </p:tgtEl>
                                        <p:attrNameLst>
                                          <p:attrName>style.visibility</p:attrName>
                                        </p:attrNameLst>
                                      </p:cBhvr>
                                      <p:to>
                                        <p:strVal val="visible"/>
                                      </p:to>
                                    </p:set>
                                    <p:anim calcmode="lin" valueType="num">
                                      <p:cBhvr additive="base">
                                        <p:cTn id="111" dur="550" fill="hold"/>
                                        <p:tgtEl>
                                          <p:spTgt spid="56">
                                            <p:txEl>
                                              <p:pRg st="9" end="9"/>
                                            </p:txEl>
                                          </p:spTgt>
                                        </p:tgtEl>
                                        <p:attrNameLst>
                                          <p:attrName>ppt_x</p:attrName>
                                        </p:attrNameLst>
                                      </p:cBhvr>
                                      <p:tavLst>
                                        <p:tav tm="0">
                                          <p:val>
                                            <p:strVal val="1+#ppt_w/2"/>
                                          </p:val>
                                        </p:tav>
                                        <p:tav tm="100000">
                                          <p:val>
                                            <p:strVal val="#ppt_x"/>
                                          </p:val>
                                        </p:tav>
                                      </p:tavLst>
                                    </p:anim>
                                    <p:anim calcmode="lin" valueType="num">
                                      <p:cBhvr additive="base">
                                        <p:cTn id="112" dur="550" fill="hold"/>
                                        <p:tgtEl>
                                          <p:spTgt spid="56">
                                            <p:txEl>
                                              <p:pRg st="9" end="9"/>
                                            </p:txEl>
                                          </p:spTgt>
                                        </p:tgtEl>
                                        <p:attrNameLst>
                                          <p:attrName>ppt_y</p:attrName>
                                        </p:attrNameLst>
                                      </p:cBhvr>
                                      <p:tavLst>
                                        <p:tav tm="0">
                                          <p:val>
                                            <p:strVal val="#ppt_y"/>
                                          </p:val>
                                        </p:tav>
                                        <p:tav tm="100000">
                                          <p:val>
                                            <p:strVal val="#ppt_y"/>
                                          </p:val>
                                        </p:tav>
                                      </p:tavLst>
                                    </p:anim>
                                  </p:childTnLst>
                                </p:cTn>
                              </p:par>
                              <p:par>
                                <p:cTn id="113" presetID="2" presetClass="entr" presetSubtype="2" decel="100000" fill="hold" grpId="0" nodeType="withEffect">
                                  <p:stCondLst>
                                    <p:cond delay="200"/>
                                  </p:stCondLst>
                                  <p:childTnLst>
                                    <p:set>
                                      <p:cBhvr>
                                        <p:cTn id="114" dur="1" fill="hold">
                                          <p:stCondLst>
                                            <p:cond delay="0"/>
                                          </p:stCondLst>
                                        </p:cTn>
                                        <p:tgtEl>
                                          <p:spTgt spid="56">
                                            <p:txEl>
                                              <p:pRg st="10" end="10"/>
                                            </p:txEl>
                                          </p:spTgt>
                                        </p:tgtEl>
                                        <p:attrNameLst>
                                          <p:attrName>style.visibility</p:attrName>
                                        </p:attrNameLst>
                                      </p:cBhvr>
                                      <p:to>
                                        <p:strVal val="visible"/>
                                      </p:to>
                                    </p:set>
                                    <p:anim calcmode="lin" valueType="num">
                                      <p:cBhvr additive="base">
                                        <p:cTn id="115" dur="550" fill="hold"/>
                                        <p:tgtEl>
                                          <p:spTgt spid="56">
                                            <p:txEl>
                                              <p:pRg st="10" end="10"/>
                                            </p:txEl>
                                          </p:spTgt>
                                        </p:tgtEl>
                                        <p:attrNameLst>
                                          <p:attrName>ppt_x</p:attrName>
                                        </p:attrNameLst>
                                      </p:cBhvr>
                                      <p:tavLst>
                                        <p:tav tm="0">
                                          <p:val>
                                            <p:strVal val="1+#ppt_w/2"/>
                                          </p:val>
                                        </p:tav>
                                        <p:tav tm="100000">
                                          <p:val>
                                            <p:strVal val="#ppt_x"/>
                                          </p:val>
                                        </p:tav>
                                      </p:tavLst>
                                    </p:anim>
                                    <p:anim calcmode="lin" valueType="num">
                                      <p:cBhvr additive="base">
                                        <p:cTn id="116" dur="550" fill="hold"/>
                                        <p:tgtEl>
                                          <p:spTgt spid="56">
                                            <p:txEl>
                                              <p:pRg st="10" end="10"/>
                                            </p:txEl>
                                          </p:spTgt>
                                        </p:tgtEl>
                                        <p:attrNameLst>
                                          <p:attrName>ppt_y</p:attrName>
                                        </p:attrNameLst>
                                      </p:cBhvr>
                                      <p:tavLst>
                                        <p:tav tm="0">
                                          <p:val>
                                            <p:strVal val="#ppt_y"/>
                                          </p:val>
                                        </p:tav>
                                        <p:tav tm="100000">
                                          <p:val>
                                            <p:strVal val="#ppt_y"/>
                                          </p:val>
                                        </p:tav>
                                      </p:tavLst>
                                    </p:anim>
                                  </p:childTnLst>
                                </p:cTn>
                              </p:par>
                              <p:par>
                                <p:cTn id="117" presetID="2" presetClass="entr" presetSubtype="2" decel="100000" fill="hold" grpId="0" nodeType="withEffect">
                                  <p:stCondLst>
                                    <p:cond delay="200"/>
                                  </p:stCondLst>
                                  <p:childTnLst>
                                    <p:set>
                                      <p:cBhvr>
                                        <p:cTn id="118" dur="1" fill="hold">
                                          <p:stCondLst>
                                            <p:cond delay="0"/>
                                          </p:stCondLst>
                                        </p:cTn>
                                        <p:tgtEl>
                                          <p:spTgt spid="56">
                                            <p:txEl>
                                              <p:pRg st="11" end="11"/>
                                            </p:txEl>
                                          </p:spTgt>
                                        </p:tgtEl>
                                        <p:attrNameLst>
                                          <p:attrName>style.visibility</p:attrName>
                                        </p:attrNameLst>
                                      </p:cBhvr>
                                      <p:to>
                                        <p:strVal val="visible"/>
                                      </p:to>
                                    </p:set>
                                    <p:anim calcmode="lin" valueType="num">
                                      <p:cBhvr additive="base">
                                        <p:cTn id="119" dur="550" fill="hold"/>
                                        <p:tgtEl>
                                          <p:spTgt spid="56">
                                            <p:txEl>
                                              <p:pRg st="11" end="11"/>
                                            </p:txEl>
                                          </p:spTgt>
                                        </p:tgtEl>
                                        <p:attrNameLst>
                                          <p:attrName>ppt_x</p:attrName>
                                        </p:attrNameLst>
                                      </p:cBhvr>
                                      <p:tavLst>
                                        <p:tav tm="0">
                                          <p:val>
                                            <p:strVal val="1+#ppt_w/2"/>
                                          </p:val>
                                        </p:tav>
                                        <p:tav tm="100000">
                                          <p:val>
                                            <p:strVal val="#ppt_x"/>
                                          </p:val>
                                        </p:tav>
                                      </p:tavLst>
                                    </p:anim>
                                    <p:anim calcmode="lin" valueType="num">
                                      <p:cBhvr additive="base">
                                        <p:cTn id="120" dur="550" fill="hold"/>
                                        <p:tgtEl>
                                          <p:spTgt spid="56">
                                            <p:txEl>
                                              <p:pRg st="11" end="11"/>
                                            </p:txEl>
                                          </p:spTgt>
                                        </p:tgtEl>
                                        <p:attrNameLst>
                                          <p:attrName>ppt_y</p:attrName>
                                        </p:attrNameLst>
                                      </p:cBhvr>
                                      <p:tavLst>
                                        <p:tav tm="0">
                                          <p:val>
                                            <p:strVal val="#ppt_y"/>
                                          </p:val>
                                        </p:tav>
                                        <p:tav tm="100000">
                                          <p:val>
                                            <p:strVal val="#ppt_y"/>
                                          </p:val>
                                        </p:tav>
                                      </p:tavLst>
                                    </p:anim>
                                  </p:childTnLst>
                                </p:cTn>
                              </p:par>
                              <p:par>
                                <p:cTn id="121" presetID="2" presetClass="entr" presetSubtype="2" decel="100000" fill="hold" grpId="0" nodeType="withEffect">
                                  <p:stCondLst>
                                    <p:cond delay="200"/>
                                  </p:stCondLst>
                                  <p:childTnLst>
                                    <p:set>
                                      <p:cBhvr>
                                        <p:cTn id="122" dur="1" fill="hold">
                                          <p:stCondLst>
                                            <p:cond delay="0"/>
                                          </p:stCondLst>
                                        </p:cTn>
                                        <p:tgtEl>
                                          <p:spTgt spid="56">
                                            <p:txEl>
                                              <p:pRg st="12" end="12"/>
                                            </p:txEl>
                                          </p:spTgt>
                                        </p:tgtEl>
                                        <p:attrNameLst>
                                          <p:attrName>style.visibility</p:attrName>
                                        </p:attrNameLst>
                                      </p:cBhvr>
                                      <p:to>
                                        <p:strVal val="visible"/>
                                      </p:to>
                                    </p:set>
                                    <p:anim calcmode="lin" valueType="num">
                                      <p:cBhvr additive="base">
                                        <p:cTn id="123" dur="550" fill="hold"/>
                                        <p:tgtEl>
                                          <p:spTgt spid="56">
                                            <p:txEl>
                                              <p:pRg st="12" end="12"/>
                                            </p:txEl>
                                          </p:spTgt>
                                        </p:tgtEl>
                                        <p:attrNameLst>
                                          <p:attrName>ppt_x</p:attrName>
                                        </p:attrNameLst>
                                      </p:cBhvr>
                                      <p:tavLst>
                                        <p:tav tm="0">
                                          <p:val>
                                            <p:strVal val="1+#ppt_w/2"/>
                                          </p:val>
                                        </p:tav>
                                        <p:tav tm="100000">
                                          <p:val>
                                            <p:strVal val="#ppt_x"/>
                                          </p:val>
                                        </p:tav>
                                      </p:tavLst>
                                    </p:anim>
                                    <p:anim calcmode="lin" valueType="num">
                                      <p:cBhvr additive="base">
                                        <p:cTn id="124" dur="550" fill="hold"/>
                                        <p:tgtEl>
                                          <p:spTgt spid="56">
                                            <p:txEl>
                                              <p:pRg st="12" end="12"/>
                                            </p:txEl>
                                          </p:spTgt>
                                        </p:tgtEl>
                                        <p:attrNameLst>
                                          <p:attrName>ppt_y</p:attrName>
                                        </p:attrNameLst>
                                      </p:cBhvr>
                                      <p:tavLst>
                                        <p:tav tm="0">
                                          <p:val>
                                            <p:strVal val="#ppt_y"/>
                                          </p:val>
                                        </p:tav>
                                        <p:tav tm="100000">
                                          <p:val>
                                            <p:strVal val="#ppt_y"/>
                                          </p:val>
                                        </p:tav>
                                      </p:tavLst>
                                    </p:anim>
                                  </p:childTnLst>
                                </p:cTn>
                              </p:par>
                              <p:par>
                                <p:cTn id="125" presetID="2" presetClass="entr" presetSubtype="2" decel="100000" fill="hold" grpId="0" nodeType="withEffect">
                                  <p:stCondLst>
                                    <p:cond delay="200"/>
                                  </p:stCondLst>
                                  <p:childTnLst>
                                    <p:set>
                                      <p:cBhvr>
                                        <p:cTn id="126" dur="1" fill="hold">
                                          <p:stCondLst>
                                            <p:cond delay="0"/>
                                          </p:stCondLst>
                                        </p:cTn>
                                        <p:tgtEl>
                                          <p:spTgt spid="56">
                                            <p:txEl>
                                              <p:pRg st="13" end="13"/>
                                            </p:txEl>
                                          </p:spTgt>
                                        </p:tgtEl>
                                        <p:attrNameLst>
                                          <p:attrName>style.visibility</p:attrName>
                                        </p:attrNameLst>
                                      </p:cBhvr>
                                      <p:to>
                                        <p:strVal val="visible"/>
                                      </p:to>
                                    </p:set>
                                    <p:anim calcmode="lin" valueType="num">
                                      <p:cBhvr additive="base">
                                        <p:cTn id="127" dur="550" fill="hold"/>
                                        <p:tgtEl>
                                          <p:spTgt spid="56">
                                            <p:txEl>
                                              <p:pRg st="13" end="13"/>
                                            </p:txEl>
                                          </p:spTgt>
                                        </p:tgtEl>
                                        <p:attrNameLst>
                                          <p:attrName>ppt_x</p:attrName>
                                        </p:attrNameLst>
                                      </p:cBhvr>
                                      <p:tavLst>
                                        <p:tav tm="0">
                                          <p:val>
                                            <p:strVal val="1+#ppt_w/2"/>
                                          </p:val>
                                        </p:tav>
                                        <p:tav tm="100000">
                                          <p:val>
                                            <p:strVal val="#ppt_x"/>
                                          </p:val>
                                        </p:tav>
                                      </p:tavLst>
                                    </p:anim>
                                    <p:anim calcmode="lin" valueType="num">
                                      <p:cBhvr additive="base">
                                        <p:cTn id="128" dur="550" fill="hold"/>
                                        <p:tgtEl>
                                          <p:spTgt spid="56">
                                            <p:txEl>
                                              <p:pRg st="13" end="13"/>
                                            </p:txEl>
                                          </p:spTgt>
                                        </p:tgtEl>
                                        <p:attrNameLst>
                                          <p:attrName>ppt_y</p:attrName>
                                        </p:attrNameLst>
                                      </p:cBhvr>
                                      <p:tavLst>
                                        <p:tav tm="0">
                                          <p:val>
                                            <p:strVal val="#ppt_y"/>
                                          </p:val>
                                        </p:tav>
                                        <p:tav tm="100000">
                                          <p:val>
                                            <p:strVal val="#ppt_y"/>
                                          </p:val>
                                        </p:tav>
                                      </p:tavLst>
                                    </p:anim>
                                  </p:childTnLst>
                                </p:cTn>
                              </p:par>
                              <p:par>
                                <p:cTn id="129" presetID="2" presetClass="entr" presetSubtype="2" decel="100000" fill="hold" grpId="0" nodeType="withEffect">
                                  <p:stCondLst>
                                    <p:cond delay="200"/>
                                  </p:stCondLst>
                                  <p:childTnLst>
                                    <p:set>
                                      <p:cBhvr>
                                        <p:cTn id="130" dur="1" fill="hold">
                                          <p:stCondLst>
                                            <p:cond delay="0"/>
                                          </p:stCondLst>
                                        </p:cTn>
                                        <p:tgtEl>
                                          <p:spTgt spid="56">
                                            <p:txEl>
                                              <p:pRg st="14" end="14"/>
                                            </p:txEl>
                                          </p:spTgt>
                                        </p:tgtEl>
                                        <p:attrNameLst>
                                          <p:attrName>style.visibility</p:attrName>
                                        </p:attrNameLst>
                                      </p:cBhvr>
                                      <p:to>
                                        <p:strVal val="visible"/>
                                      </p:to>
                                    </p:set>
                                    <p:anim calcmode="lin" valueType="num">
                                      <p:cBhvr additive="base">
                                        <p:cTn id="131" dur="550" fill="hold"/>
                                        <p:tgtEl>
                                          <p:spTgt spid="56">
                                            <p:txEl>
                                              <p:pRg st="14" end="14"/>
                                            </p:txEl>
                                          </p:spTgt>
                                        </p:tgtEl>
                                        <p:attrNameLst>
                                          <p:attrName>ppt_x</p:attrName>
                                        </p:attrNameLst>
                                      </p:cBhvr>
                                      <p:tavLst>
                                        <p:tav tm="0">
                                          <p:val>
                                            <p:strVal val="1+#ppt_w/2"/>
                                          </p:val>
                                        </p:tav>
                                        <p:tav tm="100000">
                                          <p:val>
                                            <p:strVal val="#ppt_x"/>
                                          </p:val>
                                        </p:tav>
                                      </p:tavLst>
                                    </p:anim>
                                    <p:anim calcmode="lin" valueType="num">
                                      <p:cBhvr additive="base">
                                        <p:cTn id="132" dur="550" fill="hold"/>
                                        <p:tgtEl>
                                          <p:spTgt spid="56">
                                            <p:txEl>
                                              <p:pRg st="14" end="14"/>
                                            </p:txEl>
                                          </p:spTgt>
                                        </p:tgtEl>
                                        <p:attrNameLst>
                                          <p:attrName>ppt_y</p:attrName>
                                        </p:attrNameLst>
                                      </p:cBhvr>
                                      <p:tavLst>
                                        <p:tav tm="0">
                                          <p:val>
                                            <p:strVal val="#ppt_y"/>
                                          </p:val>
                                        </p:tav>
                                        <p:tav tm="100000">
                                          <p:val>
                                            <p:strVal val="#ppt_y"/>
                                          </p:val>
                                        </p:tav>
                                      </p:tavLst>
                                    </p:anim>
                                  </p:childTnLst>
                                </p:cTn>
                              </p:par>
                              <p:par>
                                <p:cTn id="133" presetID="2" presetClass="entr" presetSubtype="2" decel="100000" fill="hold" grpId="0" nodeType="withEffect">
                                  <p:stCondLst>
                                    <p:cond delay="200"/>
                                  </p:stCondLst>
                                  <p:childTnLst>
                                    <p:set>
                                      <p:cBhvr>
                                        <p:cTn id="134" dur="1" fill="hold">
                                          <p:stCondLst>
                                            <p:cond delay="0"/>
                                          </p:stCondLst>
                                        </p:cTn>
                                        <p:tgtEl>
                                          <p:spTgt spid="56">
                                            <p:txEl>
                                              <p:pRg st="15" end="15"/>
                                            </p:txEl>
                                          </p:spTgt>
                                        </p:tgtEl>
                                        <p:attrNameLst>
                                          <p:attrName>style.visibility</p:attrName>
                                        </p:attrNameLst>
                                      </p:cBhvr>
                                      <p:to>
                                        <p:strVal val="visible"/>
                                      </p:to>
                                    </p:set>
                                    <p:anim calcmode="lin" valueType="num">
                                      <p:cBhvr additive="base">
                                        <p:cTn id="135" dur="550" fill="hold"/>
                                        <p:tgtEl>
                                          <p:spTgt spid="56">
                                            <p:txEl>
                                              <p:pRg st="15" end="15"/>
                                            </p:txEl>
                                          </p:spTgt>
                                        </p:tgtEl>
                                        <p:attrNameLst>
                                          <p:attrName>ppt_x</p:attrName>
                                        </p:attrNameLst>
                                      </p:cBhvr>
                                      <p:tavLst>
                                        <p:tav tm="0">
                                          <p:val>
                                            <p:strVal val="1+#ppt_w/2"/>
                                          </p:val>
                                        </p:tav>
                                        <p:tav tm="100000">
                                          <p:val>
                                            <p:strVal val="#ppt_x"/>
                                          </p:val>
                                        </p:tav>
                                      </p:tavLst>
                                    </p:anim>
                                    <p:anim calcmode="lin" valueType="num">
                                      <p:cBhvr additive="base">
                                        <p:cTn id="136" dur="550" fill="hold"/>
                                        <p:tgtEl>
                                          <p:spTgt spid="56">
                                            <p:txEl>
                                              <p:pRg st="15" end="15"/>
                                            </p:txEl>
                                          </p:spTgt>
                                        </p:tgtEl>
                                        <p:attrNameLst>
                                          <p:attrName>ppt_y</p:attrName>
                                        </p:attrNameLst>
                                      </p:cBhvr>
                                      <p:tavLst>
                                        <p:tav tm="0">
                                          <p:val>
                                            <p:strVal val="#ppt_y"/>
                                          </p:val>
                                        </p:tav>
                                        <p:tav tm="100000">
                                          <p:val>
                                            <p:strVal val="#ppt_y"/>
                                          </p:val>
                                        </p:tav>
                                      </p:tavLst>
                                    </p:anim>
                                  </p:childTnLst>
                                </p:cTn>
                              </p:par>
                            </p:childTnLst>
                          </p:cTn>
                        </p:par>
                        <p:par>
                          <p:cTn id="137" fill="hold">
                            <p:stCondLst>
                              <p:cond delay="1600"/>
                            </p:stCondLst>
                            <p:childTnLst>
                              <p:par>
                                <p:cTn id="138" presetID="53" presetClass="entr" presetSubtype="16" fill="hold" grpId="0" nodeType="afterEffect">
                                  <p:stCondLst>
                                    <p:cond delay="0"/>
                                  </p:stCondLst>
                                  <p:childTnLst>
                                    <p:set>
                                      <p:cBhvr>
                                        <p:cTn id="139" dur="1" fill="hold">
                                          <p:stCondLst>
                                            <p:cond delay="0"/>
                                          </p:stCondLst>
                                        </p:cTn>
                                        <p:tgtEl>
                                          <p:spTgt spid="47"/>
                                        </p:tgtEl>
                                        <p:attrNameLst>
                                          <p:attrName>style.visibility</p:attrName>
                                        </p:attrNameLst>
                                      </p:cBhvr>
                                      <p:to>
                                        <p:strVal val="visible"/>
                                      </p:to>
                                    </p:set>
                                    <p:anim calcmode="lin" valueType="num">
                                      <p:cBhvr>
                                        <p:cTn id="140" dur="250" fill="hold"/>
                                        <p:tgtEl>
                                          <p:spTgt spid="47"/>
                                        </p:tgtEl>
                                        <p:attrNameLst>
                                          <p:attrName>ppt_w</p:attrName>
                                        </p:attrNameLst>
                                      </p:cBhvr>
                                      <p:tavLst>
                                        <p:tav tm="0">
                                          <p:val>
                                            <p:fltVal val="0"/>
                                          </p:val>
                                        </p:tav>
                                        <p:tav tm="100000">
                                          <p:val>
                                            <p:strVal val="#ppt_w"/>
                                          </p:val>
                                        </p:tav>
                                      </p:tavLst>
                                    </p:anim>
                                    <p:anim calcmode="lin" valueType="num">
                                      <p:cBhvr>
                                        <p:cTn id="141" dur="250" fill="hold"/>
                                        <p:tgtEl>
                                          <p:spTgt spid="47"/>
                                        </p:tgtEl>
                                        <p:attrNameLst>
                                          <p:attrName>ppt_h</p:attrName>
                                        </p:attrNameLst>
                                      </p:cBhvr>
                                      <p:tavLst>
                                        <p:tav tm="0">
                                          <p:val>
                                            <p:fltVal val="0"/>
                                          </p:val>
                                        </p:tav>
                                        <p:tav tm="100000">
                                          <p:val>
                                            <p:strVal val="#ppt_h"/>
                                          </p:val>
                                        </p:tav>
                                      </p:tavLst>
                                    </p:anim>
                                    <p:animEffect transition="in" filter="fade">
                                      <p:cBhvr>
                                        <p:cTn id="142" dur="250"/>
                                        <p:tgtEl>
                                          <p:spTgt spid="47"/>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60"/>
                                        </p:tgtEl>
                                        <p:attrNameLst>
                                          <p:attrName>style.visibility</p:attrName>
                                        </p:attrNameLst>
                                      </p:cBhvr>
                                      <p:to>
                                        <p:strVal val="visible"/>
                                      </p:to>
                                    </p:set>
                                    <p:anim calcmode="lin" valueType="num">
                                      <p:cBhvr>
                                        <p:cTn id="145" dur="250" fill="hold"/>
                                        <p:tgtEl>
                                          <p:spTgt spid="60"/>
                                        </p:tgtEl>
                                        <p:attrNameLst>
                                          <p:attrName>ppt_w</p:attrName>
                                        </p:attrNameLst>
                                      </p:cBhvr>
                                      <p:tavLst>
                                        <p:tav tm="0">
                                          <p:val>
                                            <p:fltVal val="0"/>
                                          </p:val>
                                        </p:tav>
                                        <p:tav tm="100000">
                                          <p:val>
                                            <p:strVal val="#ppt_w"/>
                                          </p:val>
                                        </p:tav>
                                      </p:tavLst>
                                    </p:anim>
                                    <p:anim calcmode="lin" valueType="num">
                                      <p:cBhvr>
                                        <p:cTn id="146" dur="250" fill="hold"/>
                                        <p:tgtEl>
                                          <p:spTgt spid="60"/>
                                        </p:tgtEl>
                                        <p:attrNameLst>
                                          <p:attrName>ppt_h</p:attrName>
                                        </p:attrNameLst>
                                      </p:cBhvr>
                                      <p:tavLst>
                                        <p:tav tm="0">
                                          <p:val>
                                            <p:fltVal val="0"/>
                                          </p:val>
                                        </p:tav>
                                        <p:tav tm="100000">
                                          <p:val>
                                            <p:strVal val="#ppt_h"/>
                                          </p:val>
                                        </p:tav>
                                      </p:tavLst>
                                    </p:anim>
                                    <p:animEffect transition="in" filter="fade">
                                      <p:cBhvr>
                                        <p:cTn id="147" dur="250"/>
                                        <p:tgtEl>
                                          <p:spTgt spid="60"/>
                                        </p:tgtEl>
                                      </p:cBhvr>
                                    </p:animEffect>
                                  </p:childTnLst>
                                </p:cTn>
                              </p:par>
                              <p:par>
                                <p:cTn id="148" presetID="16" presetClass="entr" presetSubtype="42" fill="hold" grpId="0" nodeType="withEffect">
                                  <p:stCondLst>
                                    <p:cond delay="100"/>
                                  </p:stCondLst>
                                  <p:childTnLst>
                                    <p:set>
                                      <p:cBhvr>
                                        <p:cTn id="149" dur="1" fill="hold">
                                          <p:stCondLst>
                                            <p:cond delay="0"/>
                                          </p:stCondLst>
                                        </p:cTn>
                                        <p:tgtEl>
                                          <p:spTgt spid="58"/>
                                        </p:tgtEl>
                                        <p:attrNameLst>
                                          <p:attrName>style.visibility</p:attrName>
                                        </p:attrNameLst>
                                      </p:cBhvr>
                                      <p:to>
                                        <p:strVal val="visible"/>
                                      </p:to>
                                    </p:set>
                                    <p:animEffect transition="in" filter="barn(outHorizontal)">
                                      <p:cBhvr>
                                        <p:cTn id="150" dur="500"/>
                                        <p:tgtEl>
                                          <p:spTgt spid="58"/>
                                        </p:tgtEl>
                                      </p:cBhvr>
                                    </p:animEffect>
                                  </p:childTnLst>
                                </p:cTn>
                              </p:par>
                              <p:par>
                                <p:cTn id="151" presetID="16" presetClass="entr" presetSubtype="42" fill="hold" grpId="0" nodeType="withEffect">
                                  <p:stCondLst>
                                    <p:cond delay="100"/>
                                  </p:stCondLst>
                                  <p:childTnLst>
                                    <p:set>
                                      <p:cBhvr>
                                        <p:cTn id="152" dur="1" fill="hold">
                                          <p:stCondLst>
                                            <p:cond delay="0"/>
                                          </p:stCondLst>
                                        </p:cTn>
                                        <p:tgtEl>
                                          <p:spTgt spid="59"/>
                                        </p:tgtEl>
                                        <p:attrNameLst>
                                          <p:attrName>style.visibility</p:attrName>
                                        </p:attrNameLst>
                                      </p:cBhvr>
                                      <p:to>
                                        <p:strVal val="visible"/>
                                      </p:to>
                                    </p:set>
                                    <p:animEffect transition="in" filter="barn(outHorizontal)">
                                      <p:cBhvr>
                                        <p:cTn id="153" dur="500"/>
                                        <p:tgtEl>
                                          <p:spTgt spid="59"/>
                                        </p:tgtEl>
                                      </p:cBhvr>
                                    </p:animEffect>
                                  </p:childTnLst>
                                </p:cTn>
                              </p:par>
                            </p:childTnLst>
                          </p:cTn>
                        </p:par>
                        <p:par>
                          <p:cTn id="154" fill="hold">
                            <p:stCondLst>
                              <p:cond delay="2200"/>
                            </p:stCondLst>
                            <p:childTnLst>
                              <p:par>
                                <p:cTn id="155" presetID="2" presetClass="entr" presetSubtype="4" decel="100000" fill="hold" grpId="0" nodeType="afterEffect">
                                  <p:stCondLst>
                                    <p:cond delay="0"/>
                                  </p:stCondLst>
                                  <p:childTnLst>
                                    <p:set>
                                      <p:cBhvr>
                                        <p:cTn id="156" dur="1" fill="hold">
                                          <p:stCondLst>
                                            <p:cond delay="0"/>
                                          </p:stCondLst>
                                        </p:cTn>
                                        <p:tgtEl>
                                          <p:spTgt spid="3"/>
                                        </p:tgtEl>
                                        <p:attrNameLst>
                                          <p:attrName>style.visibility</p:attrName>
                                        </p:attrNameLst>
                                      </p:cBhvr>
                                      <p:to>
                                        <p:strVal val="visible"/>
                                      </p:to>
                                    </p:set>
                                    <p:anim calcmode="lin" valueType="num">
                                      <p:cBhvr additive="base">
                                        <p:cTn id="157" dur="500" fill="hold"/>
                                        <p:tgtEl>
                                          <p:spTgt spid="3"/>
                                        </p:tgtEl>
                                        <p:attrNameLst>
                                          <p:attrName>ppt_x</p:attrName>
                                        </p:attrNameLst>
                                      </p:cBhvr>
                                      <p:tavLst>
                                        <p:tav tm="0">
                                          <p:val>
                                            <p:strVal val="#ppt_x"/>
                                          </p:val>
                                        </p:tav>
                                        <p:tav tm="100000">
                                          <p:val>
                                            <p:strVal val="#ppt_x"/>
                                          </p:val>
                                        </p:tav>
                                      </p:tavLst>
                                    </p:anim>
                                    <p:anim calcmode="lin" valueType="num">
                                      <p:cBhvr additive="base">
                                        <p:cTn id="158" dur="500" fill="hold"/>
                                        <p:tgtEl>
                                          <p:spTgt spid="3"/>
                                        </p:tgtEl>
                                        <p:attrNameLst>
                                          <p:attrName>ppt_y</p:attrName>
                                        </p:attrNameLst>
                                      </p:cBhvr>
                                      <p:tavLst>
                                        <p:tav tm="0">
                                          <p:val>
                                            <p:strVal val="1+#ppt_h/2"/>
                                          </p:val>
                                        </p:tav>
                                        <p:tav tm="100000">
                                          <p:val>
                                            <p:strVal val="#ppt_y"/>
                                          </p:val>
                                        </p:tav>
                                      </p:tavLst>
                                    </p:anim>
                                  </p:childTnLst>
                                </p:cTn>
                              </p:par>
                              <p:par>
                                <p:cTn id="159" presetID="2" presetClass="entr" presetSubtype="4" decel="100000" fill="hold" nodeType="withEffect">
                                  <p:stCondLst>
                                    <p:cond delay="100"/>
                                  </p:stCondLst>
                                  <p:childTnLst>
                                    <p:set>
                                      <p:cBhvr>
                                        <p:cTn id="160" dur="1" fill="hold">
                                          <p:stCondLst>
                                            <p:cond delay="0"/>
                                          </p:stCondLst>
                                        </p:cTn>
                                        <p:tgtEl>
                                          <p:spTgt spid="21"/>
                                        </p:tgtEl>
                                        <p:attrNameLst>
                                          <p:attrName>style.visibility</p:attrName>
                                        </p:attrNameLst>
                                      </p:cBhvr>
                                      <p:to>
                                        <p:strVal val="visible"/>
                                      </p:to>
                                    </p:set>
                                    <p:anim calcmode="lin" valueType="num">
                                      <p:cBhvr additive="base">
                                        <p:cTn id="161" dur="500" fill="hold"/>
                                        <p:tgtEl>
                                          <p:spTgt spid="21"/>
                                        </p:tgtEl>
                                        <p:attrNameLst>
                                          <p:attrName>ppt_x</p:attrName>
                                        </p:attrNameLst>
                                      </p:cBhvr>
                                      <p:tavLst>
                                        <p:tav tm="0">
                                          <p:val>
                                            <p:strVal val="#ppt_x"/>
                                          </p:val>
                                        </p:tav>
                                        <p:tav tm="100000">
                                          <p:val>
                                            <p:strVal val="#ppt_x"/>
                                          </p:val>
                                        </p:tav>
                                      </p:tavLst>
                                    </p:anim>
                                    <p:anim calcmode="lin" valueType="num">
                                      <p:cBhvr additive="base">
                                        <p:cTn id="162" dur="500" fill="hold"/>
                                        <p:tgtEl>
                                          <p:spTgt spid="21"/>
                                        </p:tgtEl>
                                        <p:attrNameLst>
                                          <p:attrName>ppt_y</p:attrName>
                                        </p:attrNameLst>
                                      </p:cBhvr>
                                      <p:tavLst>
                                        <p:tav tm="0">
                                          <p:val>
                                            <p:strVal val="1+#ppt_h/2"/>
                                          </p:val>
                                        </p:tav>
                                        <p:tav tm="100000">
                                          <p:val>
                                            <p:strVal val="#ppt_y"/>
                                          </p:val>
                                        </p:tav>
                                      </p:tavLst>
                                    </p:anim>
                                  </p:childTnLst>
                                </p:cTn>
                              </p:par>
                              <p:par>
                                <p:cTn id="163" presetID="2" presetClass="entr" presetSubtype="4" decel="100000" fill="hold" nodeType="withEffect">
                                  <p:stCondLst>
                                    <p:cond delay="200"/>
                                  </p:stCondLst>
                                  <p:childTnLst>
                                    <p:set>
                                      <p:cBhvr>
                                        <p:cTn id="164" dur="1" fill="hold">
                                          <p:stCondLst>
                                            <p:cond delay="0"/>
                                          </p:stCondLst>
                                        </p:cTn>
                                        <p:tgtEl>
                                          <p:spTgt spid="25"/>
                                        </p:tgtEl>
                                        <p:attrNameLst>
                                          <p:attrName>style.visibility</p:attrName>
                                        </p:attrNameLst>
                                      </p:cBhvr>
                                      <p:to>
                                        <p:strVal val="visible"/>
                                      </p:to>
                                    </p:set>
                                    <p:anim calcmode="lin" valueType="num">
                                      <p:cBhvr additive="base">
                                        <p:cTn id="165" dur="500" fill="hold"/>
                                        <p:tgtEl>
                                          <p:spTgt spid="25"/>
                                        </p:tgtEl>
                                        <p:attrNameLst>
                                          <p:attrName>ppt_x</p:attrName>
                                        </p:attrNameLst>
                                      </p:cBhvr>
                                      <p:tavLst>
                                        <p:tav tm="0">
                                          <p:val>
                                            <p:strVal val="#ppt_x"/>
                                          </p:val>
                                        </p:tav>
                                        <p:tav tm="100000">
                                          <p:val>
                                            <p:strVal val="#ppt_x"/>
                                          </p:val>
                                        </p:tav>
                                      </p:tavLst>
                                    </p:anim>
                                    <p:anim calcmode="lin" valueType="num">
                                      <p:cBhvr additive="base">
                                        <p:cTn id="16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uiExpand="1" build="p"/>
      <p:bldP spid="54" grpId="0"/>
      <p:bldP spid="56" grpId="0" uiExpand="1" build="p"/>
      <p:bldP spid="57" grpId="0"/>
      <p:bldP spid="58" grpId="0" animBg="1"/>
      <p:bldP spid="59" grpId="0" animBg="1"/>
      <p:bldP spid="47" grpId="0" animBg="1"/>
      <p:bldP spid="60" grpId="0" animBg="1"/>
      <p:bldP spid="3" grpId="0" animBg="1"/>
    </p:bld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Storage resources and feedback</a:t>
            </a:r>
          </a:p>
        </p:txBody>
      </p:sp>
      <p:sp>
        <p:nvSpPr>
          <p:cNvPr id="2" name="Text Placeholder 1"/>
          <p:cNvSpPr>
            <a:spLocks noGrp="1"/>
          </p:cNvSpPr>
          <p:nvPr>
            <p:ph type="body" sz="quarter" idx="10"/>
          </p:nvPr>
        </p:nvSpPr>
        <p:spPr>
          <a:xfrm>
            <a:off x="274638" y="1212850"/>
            <a:ext cx="11887200" cy="4888518"/>
          </a:xfrm>
        </p:spPr>
        <p:txBody>
          <a:bodyPr/>
          <a:lstStyle/>
          <a:p>
            <a:pPr>
              <a:spcBef>
                <a:spcPts val="3600"/>
              </a:spcBef>
              <a:spcAft>
                <a:spcPts val="0"/>
              </a:spcAft>
            </a:pPr>
            <a:r>
              <a:rPr lang="en-US" dirty="0">
                <a:solidFill>
                  <a:schemeClr val="tx1"/>
                </a:solidFill>
              </a:rPr>
              <a:t>Provide feedback</a:t>
            </a:r>
          </a:p>
          <a:p>
            <a:pPr>
              <a:spcAft>
                <a:spcPts val="0"/>
              </a:spcAft>
            </a:pPr>
            <a:r>
              <a:rPr lang="en-US" sz="2800" u="sng" dirty="0">
                <a:hlinkClick r:id="rId3"/>
              </a:rPr>
              <a:t>Windows Server User Voice (Storage)</a:t>
            </a:r>
            <a:endParaRPr lang="en-US" sz="2800" u="sng" dirty="0"/>
          </a:p>
          <a:p>
            <a:pPr>
              <a:spcBef>
                <a:spcPts val="3600"/>
              </a:spcBef>
              <a:spcAft>
                <a:spcPts val="0"/>
              </a:spcAft>
            </a:pPr>
            <a:r>
              <a:rPr lang="en-US" dirty="0">
                <a:solidFill>
                  <a:schemeClr val="tx1"/>
                </a:solidFill>
              </a:rPr>
              <a:t>Links to a few deployment </a:t>
            </a:r>
            <a:br>
              <a:rPr lang="en-US" dirty="0">
                <a:solidFill>
                  <a:schemeClr val="tx1"/>
                </a:solidFill>
              </a:rPr>
            </a:br>
            <a:r>
              <a:rPr lang="en-US" dirty="0">
                <a:solidFill>
                  <a:schemeClr val="tx1"/>
                </a:solidFill>
              </a:rPr>
              <a:t>and experience guides</a:t>
            </a:r>
          </a:p>
          <a:p>
            <a:pPr>
              <a:spcAft>
                <a:spcPts val="0"/>
              </a:spcAft>
            </a:pPr>
            <a:r>
              <a:rPr lang="en-US" sz="2800" u="sng" dirty="0">
                <a:hlinkClick r:id="rId4"/>
              </a:rPr>
              <a:t>Storage QoS</a:t>
            </a:r>
            <a:r>
              <a:rPr lang="en-US" sz="2800" dirty="0"/>
              <a:t> </a:t>
            </a:r>
          </a:p>
          <a:p>
            <a:pPr>
              <a:spcAft>
                <a:spcPts val="0"/>
              </a:spcAft>
            </a:pPr>
            <a:r>
              <a:rPr lang="en-US" sz="2800" u="sng" dirty="0">
                <a:hlinkClick r:id="rId5"/>
              </a:rPr>
              <a:t>Storage Replica</a:t>
            </a:r>
            <a:r>
              <a:rPr lang="en-US" sz="2800" dirty="0"/>
              <a:t>  </a:t>
            </a:r>
          </a:p>
          <a:p>
            <a:pPr>
              <a:spcAft>
                <a:spcPts val="0"/>
              </a:spcAft>
            </a:pPr>
            <a:r>
              <a:rPr lang="en-US" sz="2800" u="sng" dirty="0">
                <a:hlinkClick r:id="rId6"/>
              </a:rPr>
              <a:t>Rolling Upgrades</a:t>
            </a:r>
            <a:r>
              <a:rPr lang="en-US" sz="2800" dirty="0"/>
              <a:t> </a:t>
            </a:r>
          </a:p>
          <a:p>
            <a:pPr>
              <a:spcAft>
                <a:spcPts val="0"/>
              </a:spcAft>
            </a:pPr>
            <a:r>
              <a:rPr lang="en-US" sz="2800" u="sng" dirty="0">
                <a:hlinkClick r:id="rId7"/>
              </a:rPr>
              <a:t>Storage Spaces Direct</a:t>
            </a:r>
            <a:endParaRPr lang="en-US" sz="2800" u="sng" dirty="0"/>
          </a:p>
        </p:txBody>
      </p:sp>
      <p:pic>
        <p:nvPicPr>
          <p:cNvPr id="4" name="Picture 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389056" y="2530300"/>
            <a:ext cx="2058708" cy="4465814"/>
          </a:xfrm>
          <a:prstGeom prst="rect">
            <a:avLst/>
          </a:prstGeom>
        </p:spPr>
      </p:pic>
    </p:spTree>
    <p:extLst>
      <p:ext uri="{BB962C8B-B14F-4D97-AF65-F5344CB8AC3E}">
        <p14:creationId xmlns:p14="http://schemas.microsoft.com/office/powerpoint/2010/main" val="2982259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5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50"/>
                            </p:stCondLst>
                            <p:childTnLst>
                              <p:par>
                                <p:cTn id="14" presetID="2" presetClass="entr" presetSubtype="4" decel="100000" fill="hold" grpId="0" nodeType="afterEffect">
                                  <p:stCondLst>
                                    <p:cond delay="0"/>
                                  </p:stCondLst>
                                  <p:childTnLst>
                                    <p:set>
                                      <p:cBhvr>
                                        <p:cTn id="15" dur="1" fill="hold">
                                          <p:stCondLst>
                                            <p:cond delay="0"/>
                                          </p:stCondLst>
                                        </p:cTn>
                                        <p:tgtEl>
                                          <p:spTgt spid="2">
                                            <p:txEl>
                                              <p:pRg st="2" end="2"/>
                                            </p:txEl>
                                          </p:spTgt>
                                        </p:tgtEl>
                                        <p:attrNameLst>
                                          <p:attrName>style.visibility</p:attrName>
                                        </p:attrNameLst>
                                      </p:cBhvr>
                                      <p:to>
                                        <p:strVal val="visible"/>
                                      </p:to>
                                    </p:set>
                                    <p:anim calcmode="lin" valueType="num">
                                      <p:cBhvr additive="base">
                                        <p:cTn id="16"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50"/>
                                  </p:stCondLst>
                                  <p:childTnLst>
                                    <p:set>
                                      <p:cBhvr>
                                        <p:cTn id="19" dur="1" fill="hold">
                                          <p:stCondLst>
                                            <p:cond delay="0"/>
                                          </p:stCondLst>
                                        </p:cTn>
                                        <p:tgtEl>
                                          <p:spTgt spid="2">
                                            <p:txEl>
                                              <p:pRg st="3" end="3"/>
                                            </p:txEl>
                                          </p:spTgt>
                                        </p:tgtEl>
                                        <p:attrNameLst>
                                          <p:attrName>style.visibility</p:attrName>
                                        </p:attrNameLst>
                                      </p:cBhvr>
                                      <p:to>
                                        <p:strVal val="visible"/>
                                      </p:to>
                                    </p:set>
                                    <p:anim calcmode="lin" valueType="num">
                                      <p:cBhvr additive="base">
                                        <p:cTn id="20"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2">
                                            <p:txEl>
                                              <p:pRg st="4" end="4"/>
                                            </p:txEl>
                                          </p:spTgt>
                                        </p:tgtEl>
                                        <p:attrNameLst>
                                          <p:attrName>style.visibility</p:attrName>
                                        </p:attrNameLst>
                                      </p:cBhvr>
                                      <p:to>
                                        <p:strVal val="visible"/>
                                      </p:to>
                                    </p:set>
                                    <p:anim calcmode="lin" valueType="num">
                                      <p:cBhvr additive="base">
                                        <p:cTn id="24"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50"/>
                                  </p:stCondLst>
                                  <p:childTnLst>
                                    <p:set>
                                      <p:cBhvr>
                                        <p:cTn id="27" dur="1" fill="hold">
                                          <p:stCondLst>
                                            <p:cond delay="0"/>
                                          </p:stCondLst>
                                        </p:cTn>
                                        <p:tgtEl>
                                          <p:spTgt spid="2">
                                            <p:txEl>
                                              <p:pRg st="5" end="5"/>
                                            </p:txEl>
                                          </p:spTgt>
                                        </p:tgtEl>
                                        <p:attrNameLst>
                                          <p:attrName>style.visibility</p:attrName>
                                        </p:attrNameLst>
                                      </p:cBhvr>
                                      <p:to>
                                        <p:strVal val="visible"/>
                                      </p:to>
                                    </p:set>
                                    <p:anim calcmode="lin" valueType="num">
                                      <p:cBhvr additive="base">
                                        <p:cTn id="28"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
                                            <p:txEl>
                                              <p:pRg st="5" end="5"/>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2">
                                            <p:txEl>
                                              <p:pRg st="6" end="6"/>
                                            </p:txEl>
                                          </p:spTgt>
                                        </p:tgtEl>
                                        <p:attrNameLst>
                                          <p:attrName>style.visibility</p:attrName>
                                        </p:attrNameLst>
                                      </p:cBhvr>
                                      <p:to>
                                        <p:strVal val="visible"/>
                                      </p:to>
                                    </p:set>
                                    <p:anim calcmode="lin" valueType="num">
                                      <p:cBhvr additive="base">
                                        <p:cTn id="32"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(8)</a:t>
            </a:r>
            <a:br>
              <a:rPr lang="en-US" sz="7200" dirty="0"/>
            </a:br>
            <a:r>
              <a:rPr lang="en-US" sz="5400" spc="-30" dirty="0"/>
              <a:t>Software-defined Networking</a:t>
            </a:r>
          </a:p>
        </p:txBody>
      </p:sp>
    </p:spTree>
    <p:extLst>
      <p:ext uri="{BB962C8B-B14F-4D97-AF65-F5344CB8AC3E}">
        <p14:creationId xmlns:p14="http://schemas.microsoft.com/office/powerpoint/2010/main" val="1748574050"/>
      </p:ext>
    </p:extLst>
  </p:cSld>
  <p:clrMapOvr>
    <a:masterClrMapping/>
  </p:clrMapOvr>
  <p:transition spd="slow">
    <p:cover/>
  </p:transition>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sz="4800" dirty="0"/>
              <a:t>Converged networking</a:t>
            </a:r>
          </a:p>
        </p:txBody>
      </p:sp>
      <p:sp>
        <p:nvSpPr>
          <p:cNvPr id="17" name="TextBox 16"/>
          <p:cNvSpPr txBox="1"/>
          <p:nvPr/>
        </p:nvSpPr>
        <p:spPr>
          <a:xfrm>
            <a:off x="274638" y="5844387"/>
            <a:ext cx="4855688" cy="849463"/>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Traditional Hyper-V Host (non converged)</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Example 12 x 1GbE NICs</a:t>
            </a:r>
          </a:p>
        </p:txBody>
      </p:sp>
      <p:sp>
        <p:nvSpPr>
          <p:cNvPr id="39" name="TextBox 38"/>
          <p:cNvSpPr txBox="1"/>
          <p:nvPr/>
        </p:nvSpPr>
        <p:spPr>
          <a:xfrm>
            <a:off x="7589838" y="2631591"/>
            <a:ext cx="4573587" cy="3382464"/>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800"/>
              </a:spcBef>
              <a:spcAft>
                <a:spcPts val="0"/>
              </a:spcAft>
              <a:buClrTx/>
              <a:buSzTx/>
              <a:buFontTx/>
              <a:buNone/>
              <a:tabLst/>
              <a:defRPr/>
            </a:pPr>
            <a:r>
              <a:rPr kumimoji="0" lang="en-US" sz="24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Each host needs separate networks for:</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Management Traffic (Agents, RDP)</a:t>
            </a:r>
          </a:p>
          <a:p>
            <a:pPr marL="0" marR="0" lvl="0" indent="0" defTabSz="914400" eaLnBrk="1" fontAlgn="auto" latinLnBrk="0" hangingPunct="1">
              <a:lnSpc>
                <a:spcPct val="90000"/>
              </a:lnSpc>
              <a:spcBef>
                <a:spcPts val="3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Cluster (CSV, health)</a:t>
            </a:r>
          </a:p>
          <a:p>
            <a:pPr marL="0" marR="0" lvl="0" indent="0" defTabSz="914400" eaLnBrk="1" fontAlgn="auto" latinLnBrk="0" hangingPunct="1">
              <a:lnSpc>
                <a:spcPct val="90000"/>
              </a:lnSpc>
              <a:spcBef>
                <a:spcPts val="3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Live Migration</a:t>
            </a:r>
          </a:p>
          <a:p>
            <a:pPr marL="0" marR="0" lvl="0" indent="0" defTabSz="914400" eaLnBrk="1" fontAlgn="auto" latinLnBrk="0" hangingPunct="1">
              <a:lnSpc>
                <a:spcPct val="90000"/>
              </a:lnSpc>
              <a:spcBef>
                <a:spcPts val="3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Storage (2 Subnets with SMB/SAN)</a:t>
            </a:r>
          </a:p>
          <a:p>
            <a:pPr marL="0" marR="0" lvl="0" indent="0" defTabSz="914400" eaLnBrk="1" fontAlgn="auto" latinLnBrk="0" hangingPunct="1">
              <a:lnSpc>
                <a:spcPct val="90000"/>
              </a:lnSpc>
              <a:spcBef>
                <a:spcPts val="3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Virtual Machine Traffic</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24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End result:</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1" i="0" u="none" strike="noStrike" kern="0" cap="none" spc="0" normalizeH="0" baseline="0" noProof="0" dirty="0">
                <a:ln>
                  <a:noFill/>
                </a:ln>
                <a:gradFill>
                  <a:gsLst>
                    <a:gs pos="88119">
                      <a:schemeClr val="accent2"/>
                    </a:gs>
                    <a:gs pos="67000">
                      <a:schemeClr val="accent2"/>
                    </a:gs>
                  </a:gsLst>
                  <a:lin ang="5400000" scaled="0"/>
                </a:gradFill>
                <a:effectLst/>
                <a:uLnTx/>
                <a:uFillTx/>
                <a:latin typeface="Segoe UI Semibold" panose="020B0702040204020203" pitchFamily="34" charset="0"/>
                <a:cs typeface="Segoe UI Semibold" panose="020B0702040204020203" pitchFamily="34" charset="0"/>
              </a:rPr>
              <a:t>Lots</a:t>
            </a:r>
            <a:r>
              <a:rPr kumimoji="0" lang="en-US" sz="1600" b="1" i="0" u="none" strike="noStrike" kern="0" cap="none" spc="0" normalizeH="0" baseline="0" noProof="0" dirty="0">
                <a:ln>
                  <a:noFill/>
                </a:ln>
                <a:gradFill>
                  <a:gsLst>
                    <a:gs pos="88119">
                      <a:schemeClr val="accent2"/>
                    </a:gs>
                    <a:gs pos="67000">
                      <a:schemeClr val="accent2"/>
                    </a:gs>
                  </a:gsLst>
                  <a:lin ang="5400000" scaled="0"/>
                </a:gradFill>
                <a:effectLst/>
                <a:uLnTx/>
                <a:uFillTx/>
              </a:rPr>
              <a:t> </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of cables. </a:t>
            </a:r>
            <a:r>
              <a:rPr kumimoji="0" lang="en-US" sz="1600" b="1" i="0" u="none" strike="noStrike" kern="0" cap="none" spc="0" normalizeH="0" baseline="0" noProof="0" dirty="0">
                <a:ln>
                  <a:noFill/>
                </a:ln>
                <a:gradFill>
                  <a:gsLst>
                    <a:gs pos="88119">
                      <a:schemeClr val="accent2"/>
                    </a:gs>
                    <a:gs pos="67000">
                      <a:schemeClr val="accent2"/>
                    </a:gs>
                  </a:gsLst>
                  <a:lin ang="5400000" scaled="0"/>
                </a:gradFill>
                <a:effectLst/>
                <a:uLnTx/>
                <a:uFillTx/>
                <a:latin typeface="Segoe UI Semibold" panose="020B0702040204020203" pitchFamily="34" charset="0"/>
                <a:cs typeface="Segoe UI Semibold" panose="020B0702040204020203" pitchFamily="34" charset="0"/>
              </a:rPr>
              <a:t>Lots</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 of ports. </a:t>
            </a:r>
            <a:r>
              <a:rPr kumimoji="0" lang="en-US" sz="1600" b="1" i="0" u="none" strike="noStrike" kern="0" cap="none" spc="0" normalizeH="0" baseline="0" noProof="0" dirty="0">
                <a:ln>
                  <a:noFill/>
                </a:ln>
                <a:gradFill>
                  <a:gsLst>
                    <a:gs pos="88119">
                      <a:schemeClr val="accent2"/>
                    </a:gs>
                    <a:gs pos="67000">
                      <a:schemeClr val="accent2"/>
                    </a:gs>
                  </a:gsLst>
                  <a:lin ang="5400000" scaled="0"/>
                </a:gradFill>
                <a:effectLst/>
                <a:uLnTx/>
                <a:uFillTx/>
                <a:latin typeface="Segoe UI Semibold" panose="020B0702040204020203" pitchFamily="34" charset="0"/>
                <a:cs typeface="Segoe UI Semibold" panose="020B0702040204020203" pitchFamily="34" charset="0"/>
              </a:rPr>
              <a:t>Many</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 switches. </a:t>
            </a:r>
            <a:r>
              <a:rPr kumimoji="0" lang="en-US" sz="1600" b="1" i="0" u="none" strike="noStrike" kern="0" cap="none" spc="0" normalizeH="0" baseline="0" noProof="0" dirty="0">
                <a:ln>
                  <a:noFill/>
                </a:ln>
                <a:gradFill>
                  <a:gsLst>
                    <a:gs pos="88119">
                      <a:schemeClr val="accent2"/>
                    </a:gs>
                    <a:gs pos="67000">
                      <a:schemeClr val="accent2"/>
                    </a:gs>
                  </a:gsLst>
                  <a:lin ang="5400000" scaled="0"/>
                </a:gradFill>
                <a:effectLst/>
                <a:uLnTx/>
                <a:uFillTx/>
                <a:latin typeface="Segoe UI Semibold" panose="020B0702040204020203" pitchFamily="34" charset="0"/>
                <a:cs typeface="Segoe UI Semibold" panose="020B0702040204020203" pitchFamily="34" charset="0"/>
              </a:rPr>
              <a:t>Reasonable</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 bandwidth.</a:t>
            </a:r>
            <a:endParaRPr kumimoji="0" lang="en-US" sz="1600" b="1" i="0" u="none" strike="noStrike" kern="0" cap="none" spc="0" normalizeH="0" baseline="0" noProof="0" dirty="0">
              <a:ln>
                <a:noFill/>
              </a:ln>
              <a:gradFill>
                <a:gsLst>
                  <a:gs pos="2917">
                    <a:schemeClr val="tx1"/>
                  </a:gs>
                  <a:gs pos="30000">
                    <a:schemeClr val="tx1"/>
                  </a:gs>
                </a:gsLst>
                <a:lin ang="5400000" scaled="0"/>
              </a:gradFill>
              <a:effectLst/>
              <a:uLnTx/>
              <a:uFillTx/>
            </a:endParaRPr>
          </a:p>
        </p:txBody>
      </p:sp>
      <p:grpSp>
        <p:nvGrpSpPr>
          <p:cNvPr id="3" name="Group 2"/>
          <p:cNvGrpSpPr/>
          <p:nvPr/>
        </p:nvGrpSpPr>
        <p:grpSpPr>
          <a:xfrm>
            <a:off x="274638" y="1550980"/>
            <a:ext cx="7040880" cy="4206240"/>
            <a:chOff x="274638" y="1550980"/>
            <a:chExt cx="7040880" cy="4206240"/>
          </a:xfrm>
        </p:grpSpPr>
        <p:sp>
          <p:nvSpPr>
            <p:cNvPr id="33" name="Rectangle 32"/>
            <p:cNvSpPr/>
            <p:nvPr/>
          </p:nvSpPr>
          <p:spPr bwMode="auto">
            <a:xfrm>
              <a:off x="3795078" y="1733860"/>
              <a:ext cx="1828800" cy="175466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VM(s)</a:t>
              </a:r>
            </a:p>
          </p:txBody>
        </p:sp>
        <p:sp>
          <p:nvSpPr>
            <p:cNvPr id="40" name="Rectangle 39"/>
            <p:cNvSpPr/>
            <p:nvPr/>
          </p:nvSpPr>
          <p:spPr bwMode="auto">
            <a:xfrm>
              <a:off x="274638" y="1550980"/>
              <a:ext cx="7040880" cy="4206240"/>
            </a:xfrm>
            <a:prstGeom prst="rect">
              <a:avLst/>
            </a:prstGeom>
            <a:noFill/>
            <a:ln w="0">
              <a:solidFill>
                <a:schemeClr val="bg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1" name="Rectangle 40"/>
            <p:cNvSpPr/>
            <p:nvPr/>
          </p:nvSpPr>
          <p:spPr bwMode="auto">
            <a:xfrm>
              <a:off x="457200" y="1733860"/>
              <a:ext cx="3157669" cy="384048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Management OS</a:t>
              </a:r>
            </a:p>
          </p:txBody>
        </p:sp>
        <p:sp>
          <p:nvSpPr>
            <p:cNvPr id="42" name="Rectangle 41"/>
            <p:cNvSpPr/>
            <p:nvPr/>
          </p:nvSpPr>
          <p:spPr bwMode="auto">
            <a:xfrm>
              <a:off x="3489760" y="3672388"/>
              <a:ext cx="3639312" cy="1901952"/>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endParaRPr>
            </a:p>
          </p:txBody>
        </p:sp>
        <p:sp>
          <p:nvSpPr>
            <p:cNvPr id="43" name="Rectangle 42"/>
            <p:cNvSpPr/>
            <p:nvPr/>
          </p:nvSpPr>
          <p:spPr bwMode="auto">
            <a:xfrm>
              <a:off x="3977958" y="2674704"/>
              <a:ext cx="868680" cy="63093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VM</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a:t>
              </a:r>
            </a:p>
          </p:txBody>
        </p:sp>
        <p:cxnSp>
          <p:nvCxnSpPr>
            <p:cNvPr id="44" name="Straight Arrow Connector 43"/>
            <p:cNvCxnSpPr/>
            <p:nvPr/>
          </p:nvCxnSpPr>
          <p:spPr>
            <a:xfrm>
              <a:off x="4412298" y="3375951"/>
              <a:ext cx="0" cy="850392"/>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bwMode="auto">
            <a:xfrm>
              <a:off x="641574" y="4795121"/>
              <a:ext cx="1014984"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T1</a:t>
              </a:r>
            </a:p>
          </p:txBody>
        </p:sp>
        <p:sp>
          <p:nvSpPr>
            <p:cNvPr id="13" name="Rectangle 12"/>
            <p:cNvSpPr/>
            <p:nvPr/>
          </p:nvSpPr>
          <p:spPr bwMode="auto">
            <a:xfrm>
              <a:off x="3816114" y="4294687"/>
              <a:ext cx="2071898" cy="46166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Hyper-V vSwitch</a:t>
              </a:r>
            </a:p>
          </p:txBody>
        </p:sp>
        <p:sp>
          <p:nvSpPr>
            <p:cNvPr id="28" name="Rectangle 27"/>
            <p:cNvSpPr/>
            <p:nvPr/>
          </p:nvSpPr>
          <p:spPr bwMode="auto">
            <a:xfrm>
              <a:off x="1699754" y="4795121"/>
              <a:ext cx="1014984"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T2</a:t>
              </a:r>
            </a:p>
          </p:txBody>
        </p:sp>
        <p:sp>
          <p:nvSpPr>
            <p:cNvPr id="8" name="Rectangle 7"/>
            <p:cNvSpPr/>
            <p:nvPr/>
          </p:nvSpPr>
          <p:spPr bwMode="auto">
            <a:xfrm>
              <a:off x="64157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18" name="Rectangle 17"/>
            <p:cNvSpPr/>
            <p:nvPr/>
          </p:nvSpPr>
          <p:spPr bwMode="auto">
            <a:xfrm>
              <a:off x="117066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19" name="Rectangle 18"/>
            <p:cNvSpPr/>
            <p:nvPr/>
          </p:nvSpPr>
          <p:spPr bwMode="auto">
            <a:xfrm>
              <a:off x="169975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0" name="Rectangle 19"/>
            <p:cNvSpPr/>
            <p:nvPr/>
          </p:nvSpPr>
          <p:spPr bwMode="auto">
            <a:xfrm>
              <a:off x="222884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1" name="Rectangle 20"/>
            <p:cNvSpPr/>
            <p:nvPr/>
          </p:nvSpPr>
          <p:spPr bwMode="auto">
            <a:xfrm>
              <a:off x="275793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2" name="Rectangle 21"/>
            <p:cNvSpPr/>
            <p:nvPr/>
          </p:nvSpPr>
          <p:spPr bwMode="auto">
            <a:xfrm>
              <a:off x="328702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3" name="Rectangle 22"/>
            <p:cNvSpPr/>
            <p:nvPr/>
          </p:nvSpPr>
          <p:spPr bwMode="auto">
            <a:xfrm>
              <a:off x="381611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4" name="Rectangle 23"/>
            <p:cNvSpPr/>
            <p:nvPr/>
          </p:nvSpPr>
          <p:spPr bwMode="auto">
            <a:xfrm>
              <a:off x="434520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5" name="Rectangle 24"/>
            <p:cNvSpPr/>
            <p:nvPr/>
          </p:nvSpPr>
          <p:spPr bwMode="auto">
            <a:xfrm>
              <a:off x="487429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7" name="Rectangle 26"/>
            <p:cNvSpPr/>
            <p:nvPr/>
          </p:nvSpPr>
          <p:spPr bwMode="auto">
            <a:xfrm>
              <a:off x="540338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29" name="Rectangle 28"/>
            <p:cNvSpPr/>
            <p:nvPr/>
          </p:nvSpPr>
          <p:spPr bwMode="auto">
            <a:xfrm>
              <a:off x="5932474"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30" name="Rectangle 29"/>
            <p:cNvSpPr/>
            <p:nvPr/>
          </p:nvSpPr>
          <p:spPr bwMode="auto">
            <a:xfrm>
              <a:off x="6461560" y="5295555"/>
              <a:ext cx="484632"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sp>
          <p:nvSpPr>
            <p:cNvPr id="31" name="Rectangle 30"/>
            <p:cNvSpPr/>
            <p:nvPr/>
          </p:nvSpPr>
          <p:spPr bwMode="auto">
            <a:xfrm>
              <a:off x="2757934" y="4795121"/>
              <a:ext cx="1014984"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T3</a:t>
              </a:r>
            </a:p>
          </p:txBody>
        </p:sp>
        <p:sp>
          <p:nvSpPr>
            <p:cNvPr id="32" name="Rectangle 31"/>
            <p:cNvSpPr/>
            <p:nvPr/>
          </p:nvSpPr>
          <p:spPr bwMode="auto">
            <a:xfrm>
              <a:off x="3816114" y="4795121"/>
              <a:ext cx="2071898"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T4</a:t>
              </a:r>
            </a:p>
          </p:txBody>
        </p:sp>
      </p:grpSp>
      <p:grpSp>
        <p:nvGrpSpPr>
          <p:cNvPr id="4" name="Group 3"/>
          <p:cNvGrpSpPr/>
          <p:nvPr/>
        </p:nvGrpSpPr>
        <p:grpSpPr>
          <a:xfrm>
            <a:off x="7589838" y="1529040"/>
            <a:ext cx="1840378" cy="1065057"/>
            <a:chOff x="7589838" y="1529040"/>
            <a:chExt cx="1840378" cy="1065057"/>
          </a:xfrm>
        </p:grpSpPr>
        <p:sp>
          <p:nvSpPr>
            <p:cNvPr id="49" name="TextBox 48"/>
            <p:cNvSpPr txBox="1"/>
            <p:nvPr/>
          </p:nvSpPr>
          <p:spPr>
            <a:xfrm>
              <a:off x="8058616" y="1529040"/>
              <a:ext cx="1371600" cy="517065"/>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Physical NIC</a:t>
              </a:r>
            </a:p>
          </p:txBody>
        </p:sp>
        <p:sp>
          <p:nvSpPr>
            <p:cNvPr id="50" name="TextBox 49"/>
            <p:cNvSpPr txBox="1"/>
            <p:nvPr/>
          </p:nvSpPr>
          <p:spPr>
            <a:xfrm>
              <a:off x="8058616" y="2077032"/>
              <a:ext cx="1371600" cy="517065"/>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Team</a:t>
              </a:r>
            </a:p>
          </p:txBody>
        </p:sp>
        <p:sp>
          <p:nvSpPr>
            <p:cNvPr id="52" name="Rectangle 51"/>
            <p:cNvSpPr/>
            <p:nvPr/>
          </p:nvSpPr>
          <p:spPr bwMode="auto">
            <a:xfrm>
              <a:off x="7589838" y="2104732"/>
              <a:ext cx="466344"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Tx</a:t>
              </a:r>
            </a:p>
          </p:txBody>
        </p:sp>
        <p:sp>
          <p:nvSpPr>
            <p:cNvPr id="53" name="Rectangle 52"/>
            <p:cNvSpPr/>
            <p:nvPr/>
          </p:nvSpPr>
          <p:spPr bwMode="auto">
            <a:xfrm>
              <a:off x="7589838" y="1556741"/>
              <a:ext cx="466344"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a:t>
              </a:r>
            </a:p>
          </p:txBody>
        </p:sp>
      </p:grpSp>
    </p:spTree>
    <p:extLst>
      <p:ext uri="{BB962C8B-B14F-4D97-AF65-F5344CB8AC3E}">
        <p14:creationId xmlns:p14="http://schemas.microsoft.com/office/powerpoint/2010/main" val="20491000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39">
                                            <p:txEl>
                                              <p:pRg st="0" end="0"/>
                                            </p:txEl>
                                          </p:spTgt>
                                        </p:tgtEl>
                                        <p:attrNameLst>
                                          <p:attrName>style.visibility</p:attrName>
                                        </p:attrNameLst>
                                      </p:cBhvr>
                                      <p:to>
                                        <p:strVal val="visible"/>
                                      </p:to>
                                    </p:set>
                                    <p:anim calcmode="lin" valueType="num">
                                      <p:cBhvr additive="base">
                                        <p:cTn id="2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39">
                                            <p:txEl>
                                              <p:pRg st="1" end="1"/>
                                            </p:txEl>
                                          </p:spTgt>
                                        </p:tgtEl>
                                        <p:attrNameLst>
                                          <p:attrName>style.visibility</p:attrName>
                                        </p:attrNameLst>
                                      </p:cBhvr>
                                      <p:to>
                                        <p:strVal val="visible"/>
                                      </p:to>
                                    </p:set>
                                    <p:anim calcmode="lin" valueType="num">
                                      <p:cBhvr additive="base">
                                        <p:cTn id="25" dur="500" fill="hold"/>
                                        <p:tgtEl>
                                          <p:spTgt spid="39">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9">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39">
                                            <p:txEl>
                                              <p:pRg st="2" end="2"/>
                                            </p:txEl>
                                          </p:spTgt>
                                        </p:tgtEl>
                                        <p:attrNameLst>
                                          <p:attrName>style.visibility</p:attrName>
                                        </p:attrNameLst>
                                      </p:cBhvr>
                                      <p:to>
                                        <p:strVal val="visible"/>
                                      </p:to>
                                    </p:set>
                                    <p:anim calcmode="lin" valueType="num">
                                      <p:cBhvr additive="base">
                                        <p:cTn id="29"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9">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39">
                                            <p:txEl>
                                              <p:pRg st="3" end="3"/>
                                            </p:txEl>
                                          </p:spTgt>
                                        </p:tgtEl>
                                        <p:attrNameLst>
                                          <p:attrName>style.visibility</p:attrName>
                                        </p:attrNameLst>
                                      </p:cBhvr>
                                      <p:to>
                                        <p:strVal val="visible"/>
                                      </p:to>
                                    </p:set>
                                    <p:anim calcmode="lin" valueType="num">
                                      <p:cBhvr additive="base">
                                        <p:cTn id="33" dur="500" fill="hold"/>
                                        <p:tgtEl>
                                          <p:spTgt spid="39">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9">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39">
                                            <p:txEl>
                                              <p:pRg st="4" end="4"/>
                                            </p:txEl>
                                          </p:spTgt>
                                        </p:tgtEl>
                                        <p:attrNameLst>
                                          <p:attrName>style.visibility</p:attrName>
                                        </p:attrNameLst>
                                      </p:cBhvr>
                                      <p:to>
                                        <p:strVal val="visible"/>
                                      </p:to>
                                    </p:set>
                                    <p:anim calcmode="lin" valueType="num">
                                      <p:cBhvr additive="base">
                                        <p:cTn id="37" dur="500" fill="hold"/>
                                        <p:tgtEl>
                                          <p:spTgt spid="39">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9">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39">
                                            <p:txEl>
                                              <p:pRg st="5" end="5"/>
                                            </p:txEl>
                                          </p:spTgt>
                                        </p:tgtEl>
                                        <p:attrNameLst>
                                          <p:attrName>style.visibility</p:attrName>
                                        </p:attrNameLst>
                                      </p:cBhvr>
                                      <p:to>
                                        <p:strVal val="visible"/>
                                      </p:to>
                                    </p:set>
                                    <p:anim calcmode="lin" valueType="num">
                                      <p:cBhvr additive="base">
                                        <p:cTn id="41" dur="500" fill="hold"/>
                                        <p:tgtEl>
                                          <p:spTgt spid="39">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decel="100000" fill="hold" grpId="0" nodeType="clickEffect">
                                  <p:stCondLst>
                                    <p:cond delay="0"/>
                                  </p:stCondLst>
                                  <p:childTnLst>
                                    <p:set>
                                      <p:cBhvr>
                                        <p:cTn id="46" dur="1" fill="hold">
                                          <p:stCondLst>
                                            <p:cond delay="0"/>
                                          </p:stCondLst>
                                        </p:cTn>
                                        <p:tgtEl>
                                          <p:spTgt spid="39">
                                            <p:txEl>
                                              <p:pRg st="6" end="6"/>
                                            </p:txEl>
                                          </p:spTgt>
                                        </p:tgtEl>
                                        <p:attrNameLst>
                                          <p:attrName>style.visibility</p:attrName>
                                        </p:attrNameLst>
                                      </p:cBhvr>
                                      <p:to>
                                        <p:strVal val="visible"/>
                                      </p:to>
                                    </p:set>
                                    <p:anim calcmode="lin" valueType="num">
                                      <p:cBhvr additive="base">
                                        <p:cTn id="47" dur="500" fill="hold"/>
                                        <p:tgtEl>
                                          <p:spTgt spid="39">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9">
                                            <p:txEl>
                                              <p:pRg st="6" end="6"/>
                                            </p:txEl>
                                          </p:spTgt>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39">
                                            <p:txEl>
                                              <p:pRg st="7" end="7"/>
                                            </p:txEl>
                                          </p:spTgt>
                                        </p:tgtEl>
                                        <p:attrNameLst>
                                          <p:attrName>style.visibility</p:attrName>
                                        </p:attrNameLst>
                                      </p:cBhvr>
                                      <p:to>
                                        <p:strVal val="visible"/>
                                      </p:to>
                                    </p:set>
                                    <p:anim calcmode="lin" valueType="num">
                                      <p:cBhvr additive="base">
                                        <p:cTn id="51" dur="500" fill="hold"/>
                                        <p:tgtEl>
                                          <p:spTgt spid="39">
                                            <p:txEl>
                                              <p:pRg st="7" end="7"/>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9">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9" grpId="0" uiExpand="1" build="p"/>
    </p:bld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sz="4800" dirty="0"/>
              <a:t>Converged networking with 10GbE</a:t>
            </a:r>
          </a:p>
        </p:txBody>
      </p:sp>
      <p:sp>
        <p:nvSpPr>
          <p:cNvPr id="17" name="TextBox 16"/>
          <p:cNvSpPr txBox="1"/>
          <p:nvPr/>
        </p:nvSpPr>
        <p:spPr>
          <a:xfrm>
            <a:off x="274638" y="5845474"/>
            <a:ext cx="4966424" cy="849463"/>
          </a:xfrm>
          <a:prstGeom prst="rect">
            <a:avLst/>
          </a:prstGeom>
          <a:noFill/>
        </p:spPr>
        <p:txBody>
          <a:bodyPr wrap="none" lIns="182880" tIns="146304" rIns="182880" bIns="146304" rtlCol="0">
            <a:spAutoFit/>
          </a:bodyPr>
          <a:lstStyle>
            <a:defPPr>
              <a:defRPr lang="en-US"/>
            </a:defPPr>
            <a:lvl1pPr>
              <a:lnSpc>
                <a:spcPct val="90000"/>
              </a:lnSpc>
              <a:spcAft>
                <a:spcPts val="600"/>
              </a:spcAft>
              <a:defRPr sz="2000">
                <a:gradFill>
                  <a:gsLst>
                    <a:gs pos="2917">
                      <a:schemeClr val="tx1"/>
                    </a:gs>
                    <a:gs pos="30000">
                      <a:schemeClr val="tx1"/>
                    </a:gs>
                  </a:gsLst>
                  <a:lin ang="5400000" scaled="0"/>
                </a:gradFill>
                <a:latin typeface="+mj-lt"/>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WS2012 R2 Hyper-V Host (with converged)</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Example 2 x 10GbE NICs</a:t>
            </a:r>
          </a:p>
        </p:txBody>
      </p:sp>
      <p:sp>
        <p:nvSpPr>
          <p:cNvPr id="56" name="TextBox 55"/>
          <p:cNvSpPr txBox="1"/>
          <p:nvPr/>
        </p:nvSpPr>
        <p:spPr>
          <a:xfrm>
            <a:off x="6675438" y="3652912"/>
            <a:ext cx="4478846" cy="2751522"/>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800"/>
              </a:spcBef>
              <a:spcAft>
                <a:spcPts val="0"/>
              </a:spcAft>
              <a:buClrTx/>
              <a:buSzTx/>
              <a:buFontTx/>
              <a:buNone/>
              <a:tabLst/>
              <a:defRPr/>
            </a:pPr>
            <a:r>
              <a:rPr kumimoji="0" lang="en-US" sz="24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Use QoS to divide bandwidth across the different networks</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1600" b="0" i="0" u="none" strike="noStrike" kern="0" cap="none" spc="0" normalizeH="0" baseline="0" noProof="0" dirty="0">
                <a:ln>
                  <a:noFill/>
                </a:ln>
                <a:gradFill>
                  <a:gsLst>
                    <a:gs pos="8911">
                      <a:schemeClr val="accent1"/>
                    </a:gs>
                    <a:gs pos="37000">
                      <a:schemeClr val="accent1"/>
                    </a:gs>
                  </a:gsLst>
                  <a:lin ang="5400000" scaled="0"/>
                </a:gradFill>
                <a:effectLst/>
                <a:uLnTx/>
                <a:uFillTx/>
                <a:latin typeface="Lucida Console" panose="020B0609040504020204" pitchFamily="49" charset="0"/>
              </a:rPr>
              <a:t>Set-</a:t>
            </a:r>
            <a:r>
              <a:rPr kumimoji="0" lang="en-US" sz="1600" b="0" i="0" u="none" strike="noStrike" kern="0" cap="none" spc="0" normalizeH="0" baseline="0" noProof="0" dirty="0" err="1">
                <a:ln>
                  <a:noFill/>
                </a:ln>
                <a:gradFill>
                  <a:gsLst>
                    <a:gs pos="8911">
                      <a:schemeClr val="accent1"/>
                    </a:gs>
                    <a:gs pos="37000">
                      <a:schemeClr val="accent1"/>
                    </a:gs>
                  </a:gsLst>
                  <a:lin ang="5400000" scaled="0"/>
                </a:gradFill>
                <a:effectLst/>
                <a:uLnTx/>
                <a:uFillTx/>
                <a:latin typeface="Lucida Console" panose="020B0609040504020204" pitchFamily="49" charset="0"/>
              </a:rPr>
              <a:t>VMNetworkAdapter</a:t>
            </a:r>
            <a:br>
              <a:rPr kumimoji="0" lang="en-US" sz="1600" b="0" i="0" u="none" strike="noStrike" kern="0" cap="none" spc="0" normalizeH="0" baseline="0" noProof="0" dirty="0">
                <a:ln>
                  <a:noFill/>
                </a:ln>
                <a:gradFill>
                  <a:gsLst>
                    <a:gs pos="8911">
                      <a:schemeClr val="accent1"/>
                    </a:gs>
                    <a:gs pos="37000">
                      <a:schemeClr val="accent1"/>
                    </a:gs>
                  </a:gsLst>
                </a:gradFill>
                <a:effectLst/>
                <a:uLnTx/>
                <a:uFillTx/>
                <a:latin typeface="Lucida Console" panose="020B0609040504020204" pitchFamily="49" charset="0"/>
              </a:rPr>
            </a:br>
            <a:r>
              <a:rPr kumimoji="0" lang="en-US" sz="1600" b="0" i="0" u="none" strike="noStrike" kern="0" cap="none" spc="0" normalizeH="0" baseline="0" noProof="0" dirty="0">
                <a:ln>
                  <a:noFill/>
                </a:ln>
                <a:gradFill>
                  <a:gsLst>
                    <a:gs pos="8911">
                      <a:schemeClr val="accent1"/>
                    </a:gs>
                    <a:gs pos="37000">
                      <a:schemeClr val="accent1"/>
                    </a:gs>
                  </a:gsLst>
                </a:gradFill>
                <a:effectLst/>
                <a:uLnTx/>
                <a:uFillTx/>
                <a:latin typeface="Lucida Console" panose="020B0609040504020204" pitchFamily="49" charset="0"/>
              </a:rPr>
              <a:t>–</a:t>
            </a:r>
            <a:r>
              <a:rPr kumimoji="0" lang="en-US" sz="1600" b="0" i="0" u="none" strike="noStrike" kern="0" cap="none" spc="0" normalizeH="0" baseline="0" noProof="0" dirty="0" err="1">
                <a:ln>
                  <a:noFill/>
                </a:ln>
                <a:gradFill>
                  <a:gsLst>
                    <a:gs pos="8911">
                      <a:schemeClr val="accent1"/>
                    </a:gs>
                    <a:gs pos="37000">
                      <a:schemeClr val="accent1"/>
                    </a:gs>
                  </a:gsLst>
                </a:gradFill>
                <a:effectLst/>
                <a:uLnTx/>
                <a:uFillTx/>
                <a:latin typeface="Lucida Console" panose="020B0609040504020204" pitchFamily="49" charset="0"/>
              </a:rPr>
              <a:t>ManagementOS</a:t>
            </a:r>
            <a:r>
              <a:rPr kumimoji="0" lang="en-US" sz="1600" b="0" i="0" u="none" strike="noStrike" kern="0" cap="none" spc="0" normalizeH="0" baseline="0" noProof="0" dirty="0">
                <a:ln>
                  <a:noFill/>
                </a:ln>
                <a:gradFill>
                  <a:gsLst>
                    <a:gs pos="8911">
                      <a:schemeClr val="accent1"/>
                    </a:gs>
                    <a:gs pos="37000">
                      <a:schemeClr val="accent1"/>
                    </a:gs>
                  </a:gsLst>
                </a:gradFill>
                <a:effectLst/>
                <a:uLnTx/>
                <a:uFillTx/>
                <a:latin typeface="Lucida Console" panose="020B0609040504020204" pitchFamily="49" charset="0"/>
              </a:rPr>
              <a:t> –Name </a:t>
            </a:r>
            <a:r>
              <a:rPr kumimoji="0" lang="en-US" sz="1600" b="0" i="0" u="none" strike="noStrike" kern="0" cap="none" spc="0" normalizeH="0" baseline="0" noProof="0" dirty="0">
                <a:ln>
                  <a:noFill/>
                </a:ln>
                <a:gradFill>
                  <a:gsLst>
                    <a:gs pos="71287">
                      <a:schemeClr val="accent2"/>
                    </a:gs>
                    <a:gs pos="50000">
                      <a:schemeClr val="accent2"/>
                    </a:gs>
                  </a:gsLst>
                  <a:lin ang="0" scaled="0"/>
                </a:gradFill>
                <a:effectLst/>
                <a:uLnTx/>
                <a:uFillTx/>
                <a:latin typeface="Lucida Console" panose="020B0609040504020204" pitchFamily="49" charset="0"/>
              </a:rPr>
              <a:t>“Management</a:t>
            </a:r>
            <a:r>
              <a:rPr kumimoji="0" lang="en-US" sz="1600" b="0" i="0" u="none" strike="noStrike" kern="0" cap="none" spc="0" normalizeH="0" baseline="0" noProof="0" dirty="0">
                <a:ln>
                  <a:noFill/>
                </a:ln>
                <a:gradFill>
                  <a:gsLst>
                    <a:gs pos="71287">
                      <a:schemeClr val="accent2"/>
                    </a:gs>
                    <a:gs pos="50000">
                      <a:schemeClr val="accent2"/>
                    </a:gs>
                  </a:gsLst>
                </a:gradFill>
                <a:effectLst/>
                <a:uLnTx/>
                <a:uFillTx/>
                <a:latin typeface="Lucida Console" panose="020B0609040504020204" pitchFamily="49" charset="0"/>
              </a:rPr>
              <a:t>”</a:t>
            </a:r>
            <a:br>
              <a:rPr kumimoji="0" lang="en-US" sz="1600" b="0" i="0" u="none" strike="noStrike" kern="0" cap="none" spc="0" normalizeH="0" baseline="0" noProof="0" dirty="0">
                <a:ln>
                  <a:noFill/>
                </a:ln>
                <a:gradFill>
                  <a:gsLst>
                    <a:gs pos="71287">
                      <a:schemeClr val="accent2"/>
                    </a:gs>
                    <a:gs pos="50000">
                      <a:schemeClr val="accent2"/>
                    </a:gs>
                  </a:gsLst>
                </a:gradFill>
                <a:effectLst/>
                <a:uLnTx/>
                <a:uFillTx/>
                <a:latin typeface="Lucida Console" panose="020B0609040504020204" pitchFamily="49" charset="0"/>
              </a:rPr>
            </a:br>
            <a:r>
              <a:rPr kumimoji="0" lang="en-US" sz="1600" b="0" i="0" u="none" strike="noStrike" kern="0" cap="none" spc="0" normalizeH="0" baseline="0" noProof="0" dirty="0">
                <a:ln>
                  <a:noFill/>
                </a:ln>
                <a:gradFill>
                  <a:gsLst>
                    <a:gs pos="8911">
                      <a:schemeClr val="accent1"/>
                    </a:gs>
                    <a:gs pos="37000">
                      <a:schemeClr val="accent1"/>
                    </a:gs>
                  </a:gsLst>
                </a:gradFill>
                <a:effectLst/>
                <a:uLnTx/>
                <a:uFillTx/>
                <a:latin typeface="Lucida Console" panose="020B0609040504020204" pitchFamily="49" charset="0"/>
              </a:rPr>
              <a:t>–MinimumBandwidthWeight </a:t>
            </a:r>
            <a:r>
              <a:rPr kumimoji="0" lang="en-US" sz="1600" b="0" i="0" u="none" strike="noStrike" kern="0" cap="none" spc="0" normalizeH="0" baseline="0" noProof="0" dirty="0">
                <a:ln>
                  <a:noFill/>
                </a:ln>
                <a:gradFill>
                  <a:gsLst>
                    <a:gs pos="76238">
                      <a:schemeClr val="accent4"/>
                    </a:gs>
                    <a:gs pos="55000">
                      <a:schemeClr val="accent4"/>
                    </a:gs>
                  </a:gsLst>
                  <a:lin ang="0" scaled="0"/>
                </a:gradFill>
                <a:effectLst/>
                <a:uLnTx/>
                <a:uFillTx/>
                <a:latin typeface="Lucida Console" panose="020B0609040504020204" pitchFamily="49" charset="0"/>
              </a:rPr>
              <a:t>5</a:t>
            </a:r>
            <a:r>
              <a:rPr kumimoji="0" lang="en-US" sz="1600" b="0" i="0" u="none" strike="noStrike" kern="0" cap="none" spc="0" normalizeH="0" baseline="0" noProof="0" dirty="0">
                <a:ln>
                  <a:noFill/>
                </a:ln>
                <a:solidFill>
                  <a:srgbClr val="800080"/>
                </a:solidFill>
                <a:effectLst/>
                <a:uLnTx/>
                <a:uFillTx/>
                <a:latin typeface="Lucida Console" panose="020B0609040504020204" pitchFamily="49" charset="0"/>
              </a:rPr>
              <a:t> </a:t>
            </a:r>
            <a:endPar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endParaRPr>
          </a:p>
          <a:p>
            <a:pPr marL="0" marR="0" lvl="0" indent="0" defTabSz="914400" eaLnBrk="1" fontAlgn="auto" latinLnBrk="0" hangingPunct="1">
              <a:lnSpc>
                <a:spcPct val="90000"/>
              </a:lnSpc>
              <a:spcBef>
                <a:spcPts val="1800"/>
              </a:spcBef>
              <a:spcAft>
                <a:spcPts val="0"/>
              </a:spcAft>
              <a:buClrTx/>
              <a:buSzTx/>
              <a:buFontTx/>
              <a:buNone/>
              <a:tabLst/>
              <a:defRPr/>
            </a:pPr>
            <a:r>
              <a:rPr kumimoji="0" lang="en-US" sz="24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Host vNICs can exist on different VLANs if required</a:t>
            </a:r>
          </a:p>
        </p:txBody>
      </p:sp>
      <p:sp>
        <p:nvSpPr>
          <p:cNvPr id="77" name="Rectangle 76"/>
          <p:cNvSpPr/>
          <p:nvPr/>
        </p:nvSpPr>
        <p:spPr bwMode="auto">
          <a:xfrm>
            <a:off x="3795078" y="1733860"/>
            <a:ext cx="1828800" cy="175466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VM(s)</a:t>
            </a:r>
          </a:p>
        </p:txBody>
      </p:sp>
      <p:sp>
        <p:nvSpPr>
          <p:cNvPr id="85" name="Rectangle 84"/>
          <p:cNvSpPr/>
          <p:nvPr/>
        </p:nvSpPr>
        <p:spPr bwMode="auto">
          <a:xfrm>
            <a:off x="3977958" y="2674704"/>
            <a:ext cx="868680" cy="63093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VM</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a:t>
            </a:r>
          </a:p>
        </p:txBody>
      </p:sp>
      <p:sp>
        <p:nvSpPr>
          <p:cNvPr id="75" name="Rectangle 74"/>
          <p:cNvSpPr/>
          <p:nvPr/>
        </p:nvSpPr>
        <p:spPr bwMode="auto">
          <a:xfrm>
            <a:off x="274638" y="1550980"/>
            <a:ext cx="5532120" cy="4206240"/>
          </a:xfrm>
          <a:prstGeom prst="rect">
            <a:avLst/>
          </a:prstGeom>
          <a:noFill/>
          <a:ln w="0">
            <a:solidFill>
              <a:schemeClr val="bg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6" name="Rectangle 75"/>
          <p:cNvSpPr/>
          <p:nvPr/>
        </p:nvSpPr>
        <p:spPr bwMode="auto">
          <a:xfrm>
            <a:off x="457200" y="1733860"/>
            <a:ext cx="3157669" cy="384048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Management OS</a:t>
            </a:r>
          </a:p>
        </p:txBody>
      </p:sp>
      <p:sp>
        <p:nvSpPr>
          <p:cNvPr id="94" name="Rectangle 93"/>
          <p:cNvSpPr/>
          <p:nvPr/>
        </p:nvSpPr>
        <p:spPr bwMode="auto">
          <a:xfrm>
            <a:off x="3489760" y="3672388"/>
            <a:ext cx="2134118" cy="1901952"/>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endParaRPr>
          </a:p>
        </p:txBody>
      </p:sp>
      <p:sp>
        <p:nvSpPr>
          <p:cNvPr id="80" name="Rectangle 79"/>
          <p:cNvSpPr/>
          <p:nvPr/>
        </p:nvSpPr>
        <p:spPr bwMode="auto">
          <a:xfrm>
            <a:off x="641574" y="5295555"/>
            <a:ext cx="1371600"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 N1</a:t>
            </a:r>
          </a:p>
        </p:txBody>
      </p:sp>
      <p:sp>
        <p:nvSpPr>
          <p:cNvPr id="81" name="Rectangle 80"/>
          <p:cNvSpPr/>
          <p:nvPr/>
        </p:nvSpPr>
        <p:spPr bwMode="auto">
          <a:xfrm>
            <a:off x="2049750" y="5295555"/>
            <a:ext cx="1380744"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 N2</a:t>
            </a:r>
          </a:p>
        </p:txBody>
      </p:sp>
      <p:sp>
        <p:nvSpPr>
          <p:cNvPr id="87" name="Rectangle 86"/>
          <p:cNvSpPr/>
          <p:nvPr/>
        </p:nvSpPr>
        <p:spPr bwMode="auto">
          <a:xfrm>
            <a:off x="641574" y="4795121"/>
            <a:ext cx="2788920" cy="4616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20GbE Team 1</a:t>
            </a:r>
          </a:p>
        </p:txBody>
      </p:sp>
      <p:sp>
        <p:nvSpPr>
          <p:cNvPr id="88" name="Rectangle 87"/>
          <p:cNvSpPr/>
          <p:nvPr/>
        </p:nvSpPr>
        <p:spPr bwMode="auto">
          <a:xfrm>
            <a:off x="641574" y="4294687"/>
            <a:ext cx="2788920" cy="46166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Hyper-V vSwitch</a:t>
            </a:r>
          </a:p>
        </p:txBody>
      </p:sp>
      <p:sp>
        <p:nvSpPr>
          <p:cNvPr id="89" name="Rectangle 88"/>
          <p:cNvSpPr/>
          <p:nvPr/>
        </p:nvSpPr>
        <p:spPr bwMode="auto">
          <a:xfrm>
            <a:off x="641574" y="3011136"/>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vNIC2 </a:t>
            </a:r>
          </a:p>
        </p:txBody>
      </p:sp>
      <p:sp>
        <p:nvSpPr>
          <p:cNvPr id="90" name="Rectangle 89"/>
          <p:cNvSpPr/>
          <p:nvPr/>
        </p:nvSpPr>
        <p:spPr bwMode="auto">
          <a:xfrm>
            <a:off x="641574" y="2369360"/>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vNIC1 </a:t>
            </a:r>
          </a:p>
        </p:txBody>
      </p:sp>
      <p:sp>
        <p:nvSpPr>
          <p:cNvPr id="91" name="Rectangle 90"/>
          <p:cNvSpPr/>
          <p:nvPr/>
        </p:nvSpPr>
        <p:spPr bwMode="auto">
          <a:xfrm>
            <a:off x="641574" y="3652912"/>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vNIC3 </a:t>
            </a:r>
          </a:p>
        </p:txBody>
      </p:sp>
      <p:sp>
        <p:nvSpPr>
          <p:cNvPr id="92" name="Rectangle 91"/>
          <p:cNvSpPr/>
          <p:nvPr/>
        </p:nvSpPr>
        <p:spPr bwMode="auto">
          <a:xfrm>
            <a:off x="1592550" y="3011136"/>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vNIC5 </a:t>
            </a:r>
          </a:p>
        </p:txBody>
      </p:sp>
      <p:sp>
        <p:nvSpPr>
          <p:cNvPr id="93" name="Rectangle 92"/>
          <p:cNvSpPr/>
          <p:nvPr/>
        </p:nvSpPr>
        <p:spPr bwMode="auto">
          <a:xfrm>
            <a:off x="1592550" y="2369360"/>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vNIC4 </a:t>
            </a:r>
          </a:p>
        </p:txBody>
      </p:sp>
      <p:cxnSp>
        <p:nvCxnSpPr>
          <p:cNvPr id="86" name="Straight Arrow Connector 85"/>
          <p:cNvCxnSpPr/>
          <p:nvPr/>
        </p:nvCxnSpPr>
        <p:spPr>
          <a:xfrm flipH="1">
            <a:off x="3458577" y="3375951"/>
            <a:ext cx="953721" cy="880465"/>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6675438" y="1489162"/>
            <a:ext cx="2287905" cy="2022216"/>
            <a:chOff x="7589838" y="1489162"/>
            <a:chExt cx="2287905" cy="2022216"/>
          </a:xfrm>
        </p:grpSpPr>
        <p:sp>
          <p:nvSpPr>
            <p:cNvPr id="39" name="TextBox 38"/>
            <p:cNvSpPr txBox="1"/>
            <p:nvPr/>
          </p:nvSpPr>
          <p:spPr>
            <a:xfrm>
              <a:off x="8506142" y="1489162"/>
              <a:ext cx="1371600" cy="738664"/>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Management Traffic</a:t>
              </a:r>
            </a:p>
          </p:txBody>
        </p:sp>
        <p:sp>
          <p:nvSpPr>
            <p:cNvPr id="52" name="TextBox 51"/>
            <p:cNvSpPr txBox="1"/>
            <p:nvPr/>
          </p:nvSpPr>
          <p:spPr>
            <a:xfrm>
              <a:off x="8506143" y="2241737"/>
              <a:ext cx="1371600" cy="517065"/>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Cluster</a:t>
              </a:r>
            </a:p>
          </p:txBody>
        </p:sp>
        <p:sp>
          <p:nvSpPr>
            <p:cNvPr id="53" name="TextBox 52"/>
            <p:cNvSpPr txBox="1"/>
            <p:nvPr/>
          </p:nvSpPr>
          <p:spPr>
            <a:xfrm>
              <a:off x="8506144" y="2772714"/>
              <a:ext cx="1301699" cy="738664"/>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Live Migration</a:t>
              </a:r>
            </a:p>
          </p:txBody>
        </p:sp>
        <p:sp>
          <p:nvSpPr>
            <p:cNvPr id="95" name="Rectangle 94"/>
            <p:cNvSpPr/>
            <p:nvPr/>
          </p:nvSpPr>
          <p:spPr bwMode="auto">
            <a:xfrm>
              <a:off x="7589838" y="2198517"/>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vNIC2 </a:t>
              </a:r>
            </a:p>
          </p:txBody>
        </p:sp>
        <p:sp>
          <p:nvSpPr>
            <p:cNvPr id="96" name="Rectangle 95"/>
            <p:cNvSpPr/>
            <p:nvPr/>
          </p:nvSpPr>
          <p:spPr bwMode="auto">
            <a:xfrm>
              <a:off x="7589838" y="1556741"/>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vNIC1 </a:t>
              </a:r>
            </a:p>
          </p:txBody>
        </p:sp>
        <p:sp>
          <p:nvSpPr>
            <p:cNvPr id="97" name="Rectangle 96"/>
            <p:cNvSpPr/>
            <p:nvPr/>
          </p:nvSpPr>
          <p:spPr bwMode="auto">
            <a:xfrm>
              <a:off x="7589838" y="2840293"/>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vNIC3 </a:t>
              </a:r>
            </a:p>
          </p:txBody>
        </p:sp>
      </p:grpSp>
      <p:grpSp>
        <p:nvGrpSpPr>
          <p:cNvPr id="27" name="Group 26"/>
          <p:cNvGrpSpPr/>
          <p:nvPr/>
        </p:nvGrpSpPr>
        <p:grpSpPr>
          <a:xfrm>
            <a:off x="9236847" y="1489162"/>
            <a:ext cx="2012178" cy="1380440"/>
            <a:chOff x="10151247" y="1489162"/>
            <a:chExt cx="2012178" cy="1380440"/>
          </a:xfrm>
        </p:grpSpPr>
        <p:sp>
          <p:nvSpPr>
            <p:cNvPr id="55" name="TextBox 54"/>
            <p:cNvSpPr txBox="1"/>
            <p:nvPr/>
          </p:nvSpPr>
          <p:spPr>
            <a:xfrm>
              <a:off x="11067553" y="2130938"/>
              <a:ext cx="1095872" cy="738664"/>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Storage Subnet 2</a:t>
              </a:r>
            </a:p>
          </p:txBody>
        </p:sp>
        <p:sp>
          <p:nvSpPr>
            <p:cNvPr id="98" name="Rectangle 97"/>
            <p:cNvSpPr/>
            <p:nvPr/>
          </p:nvSpPr>
          <p:spPr bwMode="auto">
            <a:xfrm>
              <a:off x="10151247" y="2198517"/>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vNIC5 </a:t>
              </a:r>
            </a:p>
          </p:txBody>
        </p:sp>
        <p:grpSp>
          <p:nvGrpSpPr>
            <p:cNvPr id="26" name="Group 25"/>
            <p:cNvGrpSpPr/>
            <p:nvPr/>
          </p:nvGrpSpPr>
          <p:grpSpPr>
            <a:xfrm>
              <a:off x="10151247" y="1489162"/>
              <a:ext cx="2012178" cy="738664"/>
              <a:chOff x="10151247" y="1489162"/>
              <a:chExt cx="2012178" cy="738664"/>
            </a:xfrm>
          </p:grpSpPr>
          <p:sp>
            <p:nvSpPr>
              <p:cNvPr id="54" name="TextBox 53"/>
              <p:cNvSpPr txBox="1"/>
              <p:nvPr/>
            </p:nvSpPr>
            <p:spPr>
              <a:xfrm>
                <a:off x="11067553" y="1489162"/>
                <a:ext cx="1095872" cy="738664"/>
              </a:xfrm>
              <a:prstGeom prst="rect">
                <a:avLst/>
              </a:prstGeom>
              <a:noFill/>
            </p:spPr>
            <p:txBody>
              <a:bodyPr wrap="square" lIns="91440" tIns="146304" rIns="0" bIns="146304" rtlCol="0" anchor="ctr"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Storage Subnet 1</a:t>
                </a:r>
              </a:p>
            </p:txBody>
          </p:sp>
          <p:sp>
            <p:nvSpPr>
              <p:cNvPr id="99" name="Rectangle 98"/>
              <p:cNvSpPr/>
              <p:nvPr/>
            </p:nvSpPr>
            <p:spPr bwMode="auto">
              <a:xfrm>
                <a:off x="10151247" y="1556741"/>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Host</a:t>
                </a:r>
                <a:b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05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vNIC4 </a:t>
                </a:r>
              </a:p>
            </p:txBody>
          </p:sp>
        </p:grpSp>
      </p:grpSp>
    </p:spTree>
    <p:extLst>
      <p:ext uri="{BB962C8B-B14F-4D97-AF65-F5344CB8AC3E}">
        <p14:creationId xmlns:p14="http://schemas.microsoft.com/office/powerpoint/2010/main" val="29619997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fade">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fade">
                                      <p:cBhvr>
                                        <p:cTn id="17" dur="500"/>
                                        <p:tgtEl>
                                          <p:spTgt spid="8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5"/>
                                        </p:tgtEl>
                                        <p:attrNameLst>
                                          <p:attrName>style.visibility</p:attrName>
                                        </p:attrNameLst>
                                      </p:cBhvr>
                                      <p:to>
                                        <p:strVal val="visible"/>
                                      </p:to>
                                    </p:set>
                                    <p:animEffect transition="in" filter="fade">
                                      <p:cBhvr>
                                        <p:cTn id="20" dur="500"/>
                                        <p:tgtEl>
                                          <p:spTgt spid="8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90"/>
                                        </p:tgtEl>
                                        <p:attrNameLst>
                                          <p:attrName>style.visibility</p:attrName>
                                        </p:attrNameLst>
                                      </p:cBhvr>
                                      <p:to>
                                        <p:strVal val="visible"/>
                                      </p:to>
                                    </p:set>
                                    <p:animEffect transition="in" filter="fade">
                                      <p:cBhvr>
                                        <p:cTn id="28" dur="500"/>
                                        <p:tgtEl>
                                          <p:spTgt spid="90"/>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89"/>
                                        </p:tgtEl>
                                        <p:attrNameLst>
                                          <p:attrName>style.visibility</p:attrName>
                                        </p:attrNameLst>
                                      </p:cBhvr>
                                      <p:to>
                                        <p:strVal val="visible"/>
                                      </p:to>
                                    </p:set>
                                    <p:animEffect transition="in" filter="fade">
                                      <p:cBhvr>
                                        <p:cTn id="31" dur="500"/>
                                        <p:tgtEl>
                                          <p:spTgt spid="89"/>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91"/>
                                        </p:tgtEl>
                                        <p:attrNameLst>
                                          <p:attrName>style.visibility</p:attrName>
                                        </p:attrNameLst>
                                      </p:cBhvr>
                                      <p:to>
                                        <p:strVal val="visible"/>
                                      </p:to>
                                    </p:set>
                                    <p:animEffect transition="in" filter="fade">
                                      <p:cBhvr>
                                        <p:cTn id="34" dur="500"/>
                                        <p:tgtEl>
                                          <p:spTgt spid="91"/>
                                        </p:tgtEl>
                                      </p:cBhvr>
                                    </p:animEffect>
                                  </p:childTnLst>
                                </p:cTn>
                              </p:par>
                              <p:par>
                                <p:cTn id="35" presetID="10" presetClass="entr" presetSubtype="0" fill="hold" grpId="0" nodeType="withEffect">
                                  <p:stCondLst>
                                    <p:cond delay="75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500"/>
                                        <p:tgtEl>
                                          <p:spTgt spid="93"/>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92"/>
                                        </p:tgtEl>
                                        <p:attrNameLst>
                                          <p:attrName>style.visibility</p:attrName>
                                        </p:attrNameLst>
                                      </p:cBhvr>
                                      <p:to>
                                        <p:strVal val="visible"/>
                                      </p:to>
                                    </p:set>
                                    <p:animEffect transition="in" filter="fade">
                                      <p:cBhvr>
                                        <p:cTn id="40" dur="500"/>
                                        <p:tgtEl>
                                          <p:spTgt spid="92"/>
                                        </p:tgtEl>
                                      </p:cBhvr>
                                    </p:animEffect>
                                  </p:childTnLst>
                                </p:cTn>
                              </p:par>
                              <p:par>
                                <p:cTn id="41" presetID="2" presetClass="entr" presetSubtype="4" decel="100000" fill="hold" nodeType="withEffect">
                                  <p:stCondLst>
                                    <p:cond delay="125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par>
                                <p:cTn id="45" presetID="2" presetClass="entr" presetSubtype="4" decel="100000" fill="hold" nodeType="withEffect">
                                  <p:stCondLst>
                                    <p:cond delay="125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500" fill="hold"/>
                                        <p:tgtEl>
                                          <p:spTgt spid="27"/>
                                        </p:tgtEl>
                                        <p:attrNameLst>
                                          <p:attrName>ppt_x</p:attrName>
                                        </p:attrNameLst>
                                      </p:cBhvr>
                                      <p:tavLst>
                                        <p:tav tm="0">
                                          <p:val>
                                            <p:strVal val="#ppt_x"/>
                                          </p:val>
                                        </p:tav>
                                        <p:tav tm="100000">
                                          <p:val>
                                            <p:strVal val="#ppt_x"/>
                                          </p:val>
                                        </p:tav>
                                      </p:tavLst>
                                    </p:anim>
                                    <p:anim calcmode="lin" valueType="num">
                                      <p:cBhvr additive="base">
                                        <p:cTn id="4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decel="100000" fill="hold" grpId="0" nodeType="click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fill="hold"/>
                                        <p:tgtEl>
                                          <p:spTgt spid="56"/>
                                        </p:tgtEl>
                                        <p:attrNameLst>
                                          <p:attrName>ppt_x</p:attrName>
                                        </p:attrNameLst>
                                      </p:cBhvr>
                                      <p:tavLst>
                                        <p:tav tm="0">
                                          <p:val>
                                            <p:strVal val="#ppt_x"/>
                                          </p:val>
                                        </p:tav>
                                        <p:tav tm="100000">
                                          <p:val>
                                            <p:strVal val="#ppt_x"/>
                                          </p:val>
                                        </p:tav>
                                      </p:tavLst>
                                    </p:anim>
                                    <p:anim calcmode="lin" valueType="num">
                                      <p:cBhvr additive="base">
                                        <p:cTn id="5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77" grpId="0" animBg="1"/>
      <p:bldP spid="85" grpId="0" animBg="1"/>
      <p:bldP spid="87" grpId="0" animBg="1"/>
      <p:bldP spid="88" grpId="0" animBg="1"/>
      <p:bldP spid="89" grpId="0" animBg="1"/>
      <p:bldP spid="90" grpId="0" animBg="1"/>
      <p:bldP spid="91" grpId="0" animBg="1"/>
      <p:bldP spid="92" grpId="0" animBg="1"/>
      <p:bldP spid="93"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sz="4800" dirty="0"/>
              <a:t>Converged networking with 10GbE + RDMA</a:t>
            </a:r>
          </a:p>
        </p:txBody>
      </p:sp>
      <p:sp>
        <p:nvSpPr>
          <p:cNvPr id="39" name="TextBox 38"/>
          <p:cNvSpPr txBox="1"/>
          <p:nvPr/>
        </p:nvSpPr>
        <p:spPr>
          <a:xfrm>
            <a:off x="274638" y="5849161"/>
            <a:ext cx="5069336" cy="849463"/>
          </a:xfrm>
          <a:prstGeom prst="rect">
            <a:avLst/>
          </a:prstGeom>
          <a:noFill/>
        </p:spPr>
        <p:txBody>
          <a:bodyPr wrap="none" lIns="182880" tIns="146304" rIns="182880" bIns="146304" rtlCol="0">
            <a:spAutoFit/>
          </a:bodyPr>
          <a:lstStyle>
            <a:defPPr>
              <a:defRPr lang="en-US"/>
            </a:defPPr>
            <a:lvl1pPr>
              <a:lnSpc>
                <a:spcPct val="90000"/>
              </a:lnSpc>
              <a:spcAft>
                <a:spcPts val="600"/>
              </a:spcAft>
              <a:defRPr sz="2000">
                <a:gradFill>
                  <a:gsLst>
                    <a:gs pos="2917">
                      <a:schemeClr val="tx1"/>
                    </a:gs>
                    <a:gs pos="30000">
                      <a:schemeClr val="tx1"/>
                    </a:gs>
                  </a:gsLst>
                  <a:lin ang="5400000" scaled="0"/>
                </a:gradFill>
                <a:latin typeface="+mj-lt"/>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WS2012 R2 Hyper-V Host (with converged)</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Example 2 x 10GbE + 2 x 10GbE RDMA NICs</a:t>
            </a:r>
          </a:p>
        </p:txBody>
      </p:sp>
      <p:sp>
        <p:nvSpPr>
          <p:cNvPr id="41" name="TextBox 40"/>
          <p:cNvSpPr txBox="1"/>
          <p:nvPr/>
        </p:nvSpPr>
        <p:spPr>
          <a:xfrm>
            <a:off x="6675439" y="1550980"/>
            <a:ext cx="4572000" cy="4607415"/>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800"/>
              </a:spcBef>
              <a:spcAft>
                <a:spcPts val="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Host has 2 subnets for it’s own use, </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via the RDMA capable NICs</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VMs have dedicated 10GbE NICs</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RDMA not compatible with teaming and when a vSwitch attached</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Separate ‘networks’ are created using Datacenter Bridging and </a:t>
            </a:r>
            <a:r>
              <a:rPr kumimoji="0" lang="en-US" sz="2000" b="1" i="0" u="none" strike="noStrike" kern="0" cap="none" spc="0" normalizeH="0" baseline="0" noProof="0" dirty="0" err="1">
                <a:ln>
                  <a:noFill/>
                </a:ln>
                <a:gradFill>
                  <a:gsLst>
                    <a:gs pos="2917">
                      <a:schemeClr val="tx1"/>
                    </a:gs>
                    <a:gs pos="30000">
                      <a:schemeClr val="tx1"/>
                    </a:gs>
                  </a:gsLst>
                  <a:lin ang="5400000" scaled="0"/>
                </a:gradFill>
                <a:effectLst/>
                <a:uLnTx/>
                <a:uFillTx/>
                <a:latin typeface="+mj-lt"/>
              </a:rPr>
              <a:t>QoS</a:t>
            </a: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 policies</a:t>
            </a:r>
          </a:p>
          <a:p>
            <a:pPr marL="0" marR="0" lvl="0" indent="0" defTabSz="914400" eaLnBrk="1" fontAlgn="auto" latinLnBrk="0" hangingPunct="1">
              <a:lnSpc>
                <a:spcPct val="90000"/>
              </a:lnSpc>
              <a:spcBef>
                <a:spcPts val="1800"/>
              </a:spcBef>
              <a:spcAft>
                <a:spcPts val="0"/>
              </a:spcAft>
              <a:buClrTx/>
              <a:buSzTx/>
              <a:buFontTx/>
              <a:buNone/>
              <a:tabLst/>
              <a:defRPr/>
            </a:pPr>
            <a:r>
              <a:rPr kumimoji="0" lang="en-US" sz="1600" b="0" i="0" u="none" strike="noStrike" kern="0" cap="none" spc="0" normalizeH="0" baseline="0" noProof="0" dirty="0">
                <a:ln>
                  <a:noFill/>
                </a:ln>
                <a:gradFill>
                  <a:gsLst>
                    <a:gs pos="98020">
                      <a:schemeClr val="accent1"/>
                    </a:gs>
                    <a:gs pos="83168">
                      <a:schemeClr val="accent1"/>
                    </a:gs>
                  </a:gsLst>
                  <a:lin ang="0" scaled="0"/>
                </a:gradFill>
                <a:effectLst/>
                <a:uLnTx/>
                <a:uFillTx/>
                <a:latin typeface="Lucida Console" panose="020B0609040504020204" pitchFamily="49" charset="0"/>
              </a:rPr>
              <a:t>New-</a:t>
            </a:r>
            <a:r>
              <a:rPr kumimoji="0" lang="en-US" sz="1600" b="0" i="0" u="none" strike="noStrike" kern="0" cap="none" spc="0" normalizeH="0" baseline="0" noProof="0" dirty="0" err="1">
                <a:ln>
                  <a:noFill/>
                </a:ln>
                <a:gradFill>
                  <a:gsLst>
                    <a:gs pos="98020">
                      <a:schemeClr val="accent1"/>
                    </a:gs>
                    <a:gs pos="83168">
                      <a:schemeClr val="accent1"/>
                    </a:gs>
                  </a:gsLst>
                  <a:lin ang="0" scaled="0"/>
                </a:gradFill>
                <a:effectLst/>
                <a:uLnTx/>
                <a:uFillTx/>
                <a:latin typeface="Lucida Console" panose="020B0609040504020204" pitchFamily="49" charset="0"/>
              </a:rPr>
              <a:t>NetQosTrafficClass</a:t>
            </a:r>
            <a:r>
              <a:rPr kumimoji="0" lang="en-US" sz="1600" b="0" i="0" u="none" strike="noStrike" kern="0" cap="none" spc="0" normalizeH="0" baseline="0" noProof="0" dirty="0">
                <a:ln>
                  <a:noFill/>
                </a:ln>
                <a:solidFill>
                  <a:prstClr val="black"/>
                </a:solidFill>
                <a:effectLst/>
                <a:uLnTx/>
                <a:uFillTx/>
                <a:latin typeface="Lucida Console" panose="020B0609040504020204" pitchFamily="49" charset="0"/>
              </a:rPr>
              <a:t> </a:t>
            </a:r>
            <a:r>
              <a:rPr kumimoji="0" lang="en-US" sz="1600" b="0" i="0" u="none" strike="noStrike" kern="0" cap="none" spc="0" normalizeH="0" baseline="0" noProof="0" dirty="0">
                <a:ln>
                  <a:noFill/>
                </a:ln>
                <a:gradFill>
                  <a:gsLst>
                    <a:gs pos="71287">
                      <a:schemeClr val="accent2"/>
                    </a:gs>
                    <a:gs pos="50000">
                      <a:schemeClr val="accent2"/>
                    </a:gs>
                  </a:gsLst>
                </a:gradFill>
                <a:effectLst/>
                <a:uLnTx/>
                <a:uFillTx/>
                <a:latin typeface="Lucida Console" panose="020B0609040504020204" pitchFamily="49" charset="0"/>
              </a:rPr>
              <a:t>“Live Migration”</a:t>
            </a:r>
            <a:r>
              <a:rPr kumimoji="0" lang="en-US" sz="1600" b="0" i="0" u="none" strike="noStrike" kern="0" cap="none" spc="0" normalizeH="0" baseline="0" noProof="0" dirty="0">
                <a:ln>
                  <a:noFill/>
                </a:ln>
                <a:solidFill>
                  <a:prstClr val="black"/>
                </a:solidFill>
                <a:effectLst/>
                <a:uLnTx/>
                <a:uFillTx/>
                <a:latin typeface="Lucida Console" panose="020B0609040504020204" pitchFamily="49" charset="0"/>
              </a:rPr>
              <a:t> </a:t>
            </a:r>
            <a:r>
              <a:rPr kumimoji="0" lang="en-US" sz="1600" b="0" i="0" u="none" strike="noStrike" kern="0" cap="none" spc="0" normalizeH="0" baseline="0" noProof="0" dirty="0">
                <a:ln>
                  <a:noFill/>
                </a:ln>
                <a:gradFill>
                  <a:gsLst>
                    <a:gs pos="28713">
                      <a:schemeClr val="accent5"/>
                    </a:gs>
                    <a:gs pos="47000">
                      <a:schemeClr val="accent5"/>
                    </a:gs>
                  </a:gsLst>
                  <a:lin ang="0" scaled="0"/>
                </a:gradFill>
                <a:effectLst/>
                <a:uLnTx/>
                <a:uFillTx/>
                <a:latin typeface="Lucida Console" panose="020B0609040504020204" pitchFamily="49" charset="0"/>
              </a:rPr>
              <a:t>–Priority</a:t>
            </a:r>
            <a:r>
              <a:rPr kumimoji="0" lang="en-US" sz="1600" b="0" i="0" u="none" strike="noStrike" kern="0" cap="none" spc="0" normalizeH="0" baseline="0" noProof="0" dirty="0">
                <a:ln>
                  <a:noFill/>
                </a:ln>
                <a:solidFill>
                  <a:prstClr val="black"/>
                </a:solidFill>
                <a:effectLst/>
                <a:uLnTx/>
                <a:uFillTx/>
                <a:latin typeface="Lucida Console" panose="020B0609040504020204" pitchFamily="49" charset="0"/>
              </a:rPr>
              <a:t> </a:t>
            </a:r>
            <a:r>
              <a:rPr kumimoji="0" lang="en-US" sz="1600" b="0" i="0" u="none" strike="noStrike" kern="0" cap="none" spc="0" normalizeH="0" baseline="0" noProof="0" dirty="0">
                <a:ln>
                  <a:noFill/>
                </a:ln>
                <a:gradFill>
                  <a:gsLst>
                    <a:gs pos="83168">
                      <a:schemeClr val="accent4"/>
                    </a:gs>
                    <a:gs pos="71287">
                      <a:schemeClr val="accent4"/>
                    </a:gs>
                  </a:gsLst>
                </a:gradFill>
                <a:effectLst/>
                <a:uLnTx/>
                <a:uFillTx/>
                <a:latin typeface="Lucida Console" panose="020B0609040504020204" pitchFamily="49" charset="0"/>
              </a:rPr>
              <a:t>5</a:t>
            </a:r>
            <a:br>
              <a:rPr kumimoji="0" lang="en-US" sz="1600" b="0" i="0" u="none" strike="noStrike" kern="0" cap="none" spc="0" normalizeH="0" baseline="0" noProof="0" dirty="0">
                <a:ln>
                  <a:noFill/>
                </a:ln>
                <a:solidFill>
                  <a:prstClr val="black"/>
                </a:solidFill>
                <a:effectLst/>
                <a:uLnTx/>
                <a:uFillTx/>
                <a:latin typeface="Lucida Console" panose="020B0609040504020204" pitchFamily="49" charset="0"/>
              </a:rPr>
            </a:br>
            <a:r>
              <a:rPr kumimoji="0" lang="en-US" sz="1600" b="0" i="0" u="none" strike="noStrike" kern="0" cap="none" spc="0" normalizeH="0" baseline="0" noProof="0" dirty="0">
                <a:ln>
                  <a:noFill/>
                </a:ln>
                <a:gradFill>
                  <a:gsLst>
                    <a:gs pos="28713">
                      <a:schemeClr val="accent5"/>
                    </a:gs>
                    <a:gs pos="47000">
                      <a:schemeClr val="accent5"/>
                    </a:gs>
                  </a:gsLst>
                </a:gradFill>
                <a:effectLst/>
                <a:uLnTx/>
                <a:uFillTx/>
                <a:latin typeface="Lucida Console" panose="020B0609040504020204" pitchFamily="49" charset="0"/>
              </a:rPr>
              <a:t>–Algorithm </a:t>
            </a:r>
            <a:r>
              <a:rPr kumimoji="0" lang="en-US" sz="1600" b="0" i="0" u="none" strike="noStrike" kern="0" cap="none" spc="0" normalizeH="0" baseline="0" noProof="0" dirty="0">
                <a:ln>
                  <a:noFill/>
                </a:ln>
                <a:gradFill>
                  <a:gsLst>
                    <a:gs pos="83168">
                      <a:schemeClr val="accent4"/>
                    </a:gs>
                    <a:gs pos="71287">
                      <a:schemeClr val="accent4"/>
                    </a:gs>
                  </a:gsLst>
                  <a:lin ang="0" scaled="0"/>
                </a:gradFill>
                <a:effectLst/>
                <a:uLnTx/>
                <a:uFillTx/>
                <a:latin typeface="Lucida Console" panose="020B0609040504020204" pitchFamily="49" charset="0"/>
              </a:rPr>
              <a:t>ETS</a:t>
            </a:r>
            <a:r>
              <a:rPr kumimoji="0" lang="en-US" sz="1600" b="0" i="0" u="none" strike="noStrike" kern="0" cap="none" spc="0" normalizeH="0" baseline="0" noProof="0" dirty="0">
                <a:ln>
                  <a:noFill/>
                </a:ln>
                <a:gradFill>
                  <a:gsLst>
                    <a:gs pos="83168">
                      <a:schemeClr val="accent4"/>
                    </a:gs>
                    <a:gs pos="71287">
                      <a:schemeClr val="accent4"/>
                    </a:gs>
                  </a:gsLst>
                </a:gradFill>
                <a:effectLst/>
                <a:uLnTx/>
                <a:uFillTx/>
                <a:latin typeface="Lucida Console" panose="020B0609040504020204" pitchFamily="49" charset="0"/>
              </a:rPr>
              <a:t> </a:t>
            </a:r>
            <a:r>
              <a:rPr kumimoji="0" lang="en-US" sz="1600" b="0" i="0" u="none" strike="noStrike" kern="0" cap="none" spc="0" normalizeH="0" baseline="0" noProof="0" dirty="0">
                <a:ln>
                  <a:noFill/>
                </a:ln>
                <a:gradFill>
                  <a:gsLst>
                    <a:gs pos="28713">
                      <a:schemeClr val="accent5"/>
                    </a:gs>
                    <a:gs pos="47000">
                      <a:schemeClr val="accent5"/>
                    </a:gs>
                  </a:gsLst>
                </a:gradFill>
                <a:effectLst/>
                <a:uLnTx/>
                <a:uFillTx/>
                <a:latin typeface="Lucida Console" panose="020B0609040504020204" pitchFamily="49" charset="0"/>
              </a:rPr>
              <a:t>–Bandwidth </a:t>
            </a:r>
            <a:r>
              <a:rPr kumimoji="0" lang="en-US" sz="1600" b="0" i="0" u="none" strike="noStrike" kern="0" cap="none" spc="0" normalizeH="0" baseline="0" noProof="0" dirty="0">
                <a:ln>
                  <a:noFill/>
                </a:ln>
                <a:gradFill>
                  <a:gsLst>
                    <a:gs pos="83168">
                      <a:schemeClr val="accent4"/>
                    </a:gs>
                    <a:gs pos="71287">
                      <a:schemeClr val="accent4"/>
                    </a:gs>
                  </a:gsLst>
                </a:gradFill>
                <a:effectLst/>
                <a:uLnTx/>
                <a:uFillTx/>
                <a:latin typeface="Lucida Console" panose="020B0609040504020204" pitchFamily="49" charset="0"/>
              </a:rPr>
              <a:t>30</a:t>
            </a:r>
            <a:endParaRPr kumimoji="0" lang="en-US" sz="2000" b="0" i="0" u="none" strike="noStrike" kern="0" cap="none" spc="0" normalizeH="0" baseline="0" noProof="0" dirty="0">
              <a:ln>
                <a:noFill/>
              </a:ln>
              <a:gradFill>
                <a:gsLst>
                  <a:gs pos="83168">
                    <a:schemeClr val="accent4"/>
                  </a:gs>
                  <a:gs pos="71287">
                    <a:schemeClr val="accent4"/>
                  </a:gs>
                </a:gsLst>
              </a:gradFill>
              <a:effectLst/>
              <a:uLnTx/>
              <a:uFillTx/>
              <a:latin typeface="Lucida Console" panose="020B0609040504020204" pitchFamily="49" charset="0"/>
            </a:endParaRPr>
          </a:p>
          <a:p>
            <a:pPr marL="0" marR="0" lvl="0" indent="0" defTabSz="914400" eaLnBrk="1" fontAlgn="auto" latinLnBrk="0" hangingPunct="1">
              <a:lnSpc>
                <a:spcPct val="90000"/>
              </a:lnSpc>
              <a:spcBef>
                <a:spcPts val="1800"/>
              </a:spcBef>
              <a:spcAft>
                <a:spcPts val="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If using RoCE, configure PFC from </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end to end of the network</a:t>
            </a:r>
          </a:p>
        </p:txBody>
      </p:sp>
      <p:sp>
        <p:nvSpPr>
          <p:cNvPr id="20" name="Rectangle 19"/>
          <p:cNvSpPr/>
          <p:nvPr/>
        </p:nvSpPr>
        <p:spPr bwMode="auto">
          <a:xfrm>
            <a:off x="274638" y="1550980"/>
            <a:ext cx="5532120" cy="4206240"/>
          </a:xfrm>
          <a:prstGeom prst="rect">
            <a:avLst/>
          </a:prstGeom>
          <a:noFill/>
          <a:ln w="0">
            <a:solidFill>
              <a:schemeClr val="bg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2" name="Rectangle 21"/>
          <p:cNvSpPr/>
          <p:nvPr/>
        </p:nvSpPr>
        <p:spPr bwMode="auto">
          <a:xfrm>
            <a:off x="457200" y="1733860"/>
            <a:ext cx="3157669" cy="384048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Management OS</a:t>
            </a:r>
          </a:p>
        </p:txBody>
      </p:sp>
      <p:sp>
        <p:nvSpPr>
          <p:cNvPr id="23" name="Rectangle 22"/>
          <p:cNvSpPr/>
          <p:nvPr/>
        </p:nvSpPr>
        <p:spPr bwMode="auto">
          <a:xfrm>
            <a:off x="3795078" y="1733860"/>
            <a:ext cx="1828800" cy="175466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VM(s)</a:t>
            </a:r>
          </a:p>
        </p:txBody>
      </p:sp>
      <p:sp>
        <p:nvSpPr>
          <p:cNvPr id="11" name="Rectangle 10"/>
          <p:cNvSpPr/>
          <p:nvPr/>
        </p:nvSpPr>
        <p:spPr bwMode="auto">
          <a:xfrm>
            <a:off x="3795078" y="4624402"/>
            <a:ext cx="1828799" cy="46634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20GbE Team 1</a:t>
            </a:r>
          </a:p>
        </p:txBody>
      </p:sp>
      <p:sp>
        <p:nvSpPr>
          <p:cNvPr id="12" name="Rectangle 11"/>
          <p:cNvSpPr/>
          <p:nvPr/>
        </p:nvSpPr>
        <p:spPr bwMode="auto">
          <a:xfrm>
            <a:off x="3795078" y="4115893"/>
            <a:ext cx="1828799" cy="46634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Hyper-V vSwitch</a:t>
            </a:r>
          </a:p>
        </p:txBody>
      </p:sp>
      <p:sp>
        <p:nvSpPr>
          <p:cNvPr id="9" name="Rectangle 8"/>
          <p:cNvSpPr/>
          <p:nvPr/>
        </p:nvSpPr>
        <p:spPr bwMode="auto">
          <a:xfrm>
            <a:off x="3795078"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N1</a:t>
            </a:r>
          </a:p>
        </p:txBody>
      </p:sp>
      <p:sp>
        <p:nvSpPr>
          <p:cNvPr id="38" name="Rectangle 37"/>
          <p:cNvSpPr/>
          <p:nvPr/>
        </p:nvSpPr>
        <p:spPr bwMode="auto">
          <a:xfrm>
            <a:off x="4709477" y="5129356"/>
            <a:ext cx="91440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N1</a:t>
            </a:r>
          </a:p>
        </p:txBody>
      </p:sp>
      <p:sp>
        <p:nvSpPr>
          <p:cNvPr id="5" name="Rectangle 4"/>
          <p:cNvSpPr/>
          <p:nvPr/>
        </p:nvSpPr>
        <p:spPr bwMode="auto">
          <a:xfrm>
            <a:off x="641574"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RDMA N1</a:t>
            </a:r>
          </a:p>
        </p:txBody>
      </p:sp>
      <p:sp>
        <p:nvSpPr>
          <p:cNvPr id="6" name="Rectangle 5"/>
          <p:cNvSpPr/>
          <p:nvPr/>
        </p:nvSpPr>
        <p:spPr bwMode="auto">
          <a:xfrm>
            <a:off x="1555974"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RDMA N2</a:t>
            </a:r>
          </a:p>
        </p:txBody>
      </p:sp>
      <p:sp>
        <p:nvSpPr>
          <p:cNvPr id="8" name="Rectangle 7"/>
          <p:cNvSpPr/>
          <p:nvPr/>
        </p:nvSpPr>
        <p:spPr bwMode="auto">
          <a:xfrm>
            <a:off x="641574" y="2674704"/>
            <a:ext cx="2788920" cy="221368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1200"/>
              </a:spcBef>
              <a:spcAft>
                <a:spcPct val="0"/>
              </a:spcAft>
              <a:buClrTx/>
              <a:buSzTx/>
              <a:buFontTx/>
              <a:buNone/>
              <a:tabLst/>
              <a:defRPr/>
            </a:pP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DCB policies configured for management, storage, migration, </a:t>
            </a:r>
            <a:b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b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&amp; clustering traffic</a:t>
            </a:r>
          </a:p>
          <a:p>
            <a:pPr marL="0" marR="0" lvl="0" indent="0" defTabSz="932472" eaLnBrk="1" fontAlgn="base" latinLnBrk="0" hangingPunct="1">
              <a:lnSpc>
                <a:spcPct val="90000"/>
              </a:lnSpc>
              <a:spcBef>
                <a:spcPts val="1200"/>
              </a:spcBef>
              <a:spcAft>
                <a:spcPct val="0"/>
              </a:spcAft>
              <a:buClrTx/>
              <a:buSzTx/>
              <a:buFontTx/>
              <a:buNone/>
              <a:tabLst/>
              <a:defRPr/>
            </a:pP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Utilizes SMB Multichannel </a:t>
            </a:r>
            <a:b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b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&amp; SMB Direct</a:t>
            </a:r>
          </a:p>
        </p:txBody>
      </p:sp>
      <p:sp>
        <p:nvSpPr>
          <p:cNvPr id="26" name="Rectangle 25"/>
          <p:cNvSpPr/>
          <p:nvPr/>
        </p:nvSpPr>
        <p:spPr bwMode="auto">
          <a:xfrm>
            <a:off x="3977958" y="2674704"/>
            <a:ext cx="868680" cy="63093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VM</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a:t>
            </a:r>
          </a:p>
        </p:txBody>
      </p:sp>
      <p:cxnSp>
        <p:nvCxnSpPr>
          <p:cNvPr id="25" name="Straight Arrow Connector 24"/>
          <p:cNvCxnSpPr/>
          <p:nvPr/>
        </p:nvCxnSpPr>
        <p:spPr>
          <a:xfrm>
            <a:off x="4412298" y="3375951"/>
            <a:ext cx="0" cy="669631"/>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0376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 calcmode="lin" valueType="num">
                                      <p:cBhvr additive="base">
                                        <p:cTn id="7"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41">
                                            <p:txEl>
                                              <p:pRg st="1" end="1"/>
                                            </p:txEl>
                                          </p:spTgt>
                                        </p:tgtEl>
                                        <p:attrNameLst>
                                          <p:attrName>style.visibility</p:attrName>
                                        </p:attrNameLst>
                                      </p:cBhvr>
                                      <p:to>
                                        <p:strVal val="visible"/>
                                      </p:to>
                                    </p:set>
                                    <p:anim calcmode="lin" valueType="num">
                                      <p:cBhvr additive="base">
                                        <p:cTn id="13"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grpId="0" nodeType="clickEffect">
                                  <p:stCondLst>
                                    <p:cond delay="0"/>
                                  </p:stCondLst>
                                  <p:childTnLst>
                                    <p:set>
                                      <p:cBhvr>
                                        <p:cTn id="18" dur="1" fill="hold">
                                          <p:stCondLst>
                                            <p:cond delay="0"/>
                                          </p:stCondLst>
                                        </p:cTn>
                                        <p:tgtEl>
                                          <p:spTgt spid="41">
                                            <p:txEl>
                                              <p:pRg st="2" end="2"/>
                                            </p:txEl>
                                          </p:spTgt>
                                        </p:tgtEl>
                                        <p:attrNameLst>
                                          <p:attrName>style.visibility</p:attrName>
                                        </p:attrNameLst>
                                      </p:cBhvr>
                                      <p:to>
                                        <p:strVal val="visible"/>
                                      </p:to>
                                    </p:set>
                                    <p:anim calcmode="lin" valueType="num">
                                      <p:cBhvr additive="base">
                                        <p:cTn id="19"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grpId="0" nodeType="clickEffect">
                                  <p:stCondLst>
                                    <p:cond delay="0"/>
                                  </p:stCondLst>
                                  <p:childTnLst>
                                    <p:set>
                                      <p:cBhvr>
                                        <p:cTn id="24" dur="1" fill="hold">
                                          <p:stCondLst>
                                            <p:cond delay="0"/>
                                          </p:stCondLst>
                                        </p:cTn>
                                        <p:tgtEl>
                                          <p:spTgt spid="41">
                                            <p:txEl>
                                              <p:pRg st="3" end="3"/>
                                            </p:txEl>
                                          </p:spTgt>
                                        </p:tgtEl>
                                        <p:attrNameLst>
                                          <p:attrName>style.visibility</p:attrName>
                                        </p:attrNameLst>
                                      </p:cBhvr>
                                      <p:to>
                                        <p:strVal val="visible"/>
                                      </p:to>
                                    </p:set>
                                    <p:anim calcmode="lin" valueType="num">
                                      <p:cBhvr additive="base">
                                        <p:cTn id="25"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41">
                                            <p:txEl>
                                              <p:pRg st="4" end="4"/>
                                            </p:txEl>
                                          </p:spTgt>
                                        </p:tgtEl>
                                        <p:attrNameLst>
                                          <p:attrName>style.visibility</p:attrName>
                                        </p:attrNameLst>
                                      </p:cBhvr>
                                      <p:to>
                                        <p:strVal val="visible"/>
                                      </p:to>
                                    </p:set>
                                    <p:anim calcmode="lin" valueType="num">
                                      <p:cBhvr additive="base">
                                        <p:cTn id="31" dur="500" fill="hold"/>
                                        <p:tgtEl>
                                          <p:spTgt spid="41">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decel="100000" fill="hold" grpId="0" nodeType="clickEffect">
                                  <p:stCondLst>
                                    <p:cond delay="0"/>
                                  </p:stCondLst>
                                  <p:childTnLst>
                                    <p:set>
                                      <p:cBhvr>
                                        <p:cTn id="36" dur="1" fill="hold">
                                          <p:stCondLst>
                                            <p:cond delay="0"/>
                                          </p:stCondLst>
                                        </p:cTn>
                                        <p:tgtEl>
                                          <p:spTgt spid="41">
                                            <p:txEl>
                                              <p:pRg st="5" end="5"/>
                                            </p:txEl>
                                          </p:spTgt>
                                        </p:tgtEl>
                                        <p:attrNameLst>
                                          <p:attrName>style.visibility</p:attrName>
                                        </p:attrNameLst>
                                      </p:cBhvr>
                                      <p:to>
                                        <p:strVal val="visible"/>
                                      </p:to>
                                    </p:set>
                                    <p:anim calcmode="lin" valueType="num">
                                      <p:cBhvr additive="base">
                                        <p:cTn id="37"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1">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uiExpand="1"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Converged networking with 2016</a:t>
            </a:r>
          </a:p>
        </p:txBody>
      </p:sp>
      <p:sp>
        <p:nvSpPr>
          <p:cNvPr id="35" name="TextBox 34"/>
          <p:cNvSpPr txBox="1"/>
          <p:nvPr/>
        </p:nvSpPr>
        <p:spPr>
          <a:xfrm>
            <a:off x="274638" y="5849161"/>
            <a:ext cx="5069336" cy="849463"/>
          </a:xfrm>
          <a:prstGeom prst="rect">
            <a:avLst/>
          </a:prstGeom>
          <a:noFill/>
        </p:spPr>
        <p:txBody>
          <a:bodyPr wrap="none" lIns="182880" tIns="146304" rIns="182880" bIns="146304" rtlCol="0">
            <a:spAutoFit/>
          </a:bodyPr>
          <a:lstStyle>
            <a:defPPr>
              <a:defRPr lang="en-US"/>
            </a:defPPr>
            <a:lvl1pPr>
              <a:lnSpc>
                <a:spcPct val="90000"/>
              </a:lnSpc>
              <a:spcAft>
                <a:spcPts val="600"/>
              </a:spcAft>
              <a:defRPr sz="2000">
                <a:gradFill>
                  <a:gsLst>
                    <a:gs pos="2917">
                      <a:schemeClr val="tx1"/>
                    </a:gs>
                    <a:gs pos="30000">
                      <a:schemeClr val="tx1"/>
                    </a:gs>
                  </a:gsLst>
                  <a:lin ang="5400000" scaled="0"/>
                </a:gradFill>
                <a:latin typeface="+mj-lt"/>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WS2012 R2 Hyper-V Host (with converged)</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Example 2 x 10GbE + 2 x 10GbE RDMA NICs</a:t>
            </a:r>
          </a:p>
        </p:txBody>
      </p:sp>
      <p:sp>
        <p:nvSpPr>
          <p:cNvPr id="36" name="Rectangle 35"/>
          <p:cNvSpPr/>
          <p:nvPr/>
        </p:nvSpPr>
        <p:spPr bwMode="auto">
          <a:xfrm>
            <a:off x="274638" y="1550980"/>
            <a:ext cx="5532120" cy="4206240"/>
          </a:xfrm>
          <a:prstGeom prst="rect">
            <a:avLst/>
          </a:prstGeom>
          <a:noFill/>
          <a:ln w="0">
            <a:solidFill>
              <a:schemeClr val="bg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7" name="Rectangle 36"/>
          <p:cNvSpPr/>
          <p:nvPr/>
        </p:nvSpPr>
        <p:spPr bwMode="auto">
          <a:xfrm>
            <a:off x="457200" y="1733860"/>
            <a:ext cx="3157669" cy="384048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Management OS</a:t>
            </a:r>
          </a:p>
        </p:txBody>
      </p:sp>
      <p:sp>
        <p:nvSpPr>
          <p:cNvPr id="40" name="Rectangle 39"/>
          <p:cNvSpPr/>
          <p:nvPr/>
        </p:nvSpPr>
        <p:spPr bwMode="auto">
          <a:xfrm>
            <a:off x="3795078" y="1733860"/>
            <a:ext cx="1828800" cy="175466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VM(s)</a:t>
            </a:r>
          </a:p>
        </p:txBody>
      </p:sp>
      <p:sp>
        <p:nvSpPr>
          <p:cNvPr id="41" name="Rectangle 40"/>
          <p:cNvSpPr/>
          <p:nvPr/>
        </p:nvSpPr>
        <p:spPr bwMode="auto">
          <a:xfrm>
            <a:off x="3795078" y="4624402"/>
            <a:ext cx="1828799" cy="46634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20GbE Team 1</a:t>
            </a:r>
          </a:p>
        </p:txBody>
      </p:sp>
      <p:sp>
        <p:nvSpPr>
          <p:cNvPr id="42" name="Rectangle 41"/>
          <p:cNvSpPr/>
          <p:nvPr/>
        </p:nvSpPr>
        <p:spPr bwMode="auto">
          <a:xfrm>
            <a:off x="3795078" y="4115893"/>
            <a:ext cx="1828799" cy="46634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Hyper-V vSwitch</a:t>
            </a:r>
          </a:p>
        </p:txBody>
      </p:sp>
      <p:sp>
        <p:nvSpPr>
          <p:cNvPr id="43" name="Rectangle 42"/>
          <p:cNvSpPr/>
          <p:nvPr/>
        </p:nvSpPr>
        <p:spPr bwMode="auto">
          <a:xfrm>
            <a:off x="3795078"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N1</a:t>
            </a:r>
          </a:p>
        </p:txBody>
      </p:sp>
      <p:sp>
        <p:nvSpPr>
          <p:cNvPr id="44" name="Rectangle 43"/>
          <p:cNvSpPr/>
          <p:nvPr/>
        </p:nvSpPr>
        <p:spPr bwMode="auto">
          <a:xfrm>
            <a:off x="4709477" y="5129356"/>
            <a:ext cx="91440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N1</a:t>
            </a:r>
          </a:p>
        </p:txBody>
      </p:sp>
      <p:sp>
        <p:nvSpPr>
          <p:cNvPr id="45" name="Rectangle 44"/>
          <p:cNvSpPr/>
          <p:nvPr/>
        </p:nvSpPr>
        <p:spPr bwMode="auto">
          <a:xfrm>
            <a:off x="641574"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RDMA N1</a:t>
            </a:r>
          </a:p>
        </p:txBody>
      </p:sp>
      <p:sp>
        <p:nvSpPr>
          <p:cNvPr id="46" name="Rectangle 45"/>
          <p:cNvSpPr/>
          <p:nvPr/>
        </p:nvSpPr>
        <p:spPr bwMode="auto">
          <a:xfrm>
            <a:off x="1555974" y="5129356"/>
            <a:ext cx="868680" cy="62786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RDMA N2</a:t>
            </a:r>
          </a:p>
        </p:txBody>
      </p:sp>
      <p:sp>
        <p:nvSpPr>
          <p:cNvPr id="47" name="Rectangle 46"/>
          <p:cNvSpPr/>
          <p:nvPr/>
        </p:nvSpPr>
        <p:spPr bwMode="auto">
          <a:xfrm>
            <a:off x="641574" y="2674704"/>
            <a:ext cx="2788920" cy="221368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1200"/>
              </a:spcBef>
              <a:spcAft>
                <a:spcPct val="0"/>
              </a:spcAft>
              <a:buClrTx/>
              <a:buSzTx/>
              <a:buFontTx/>
              <a:buNone/>
              <a:tabLst/>
              <a:defRPr/>
            </a:pP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DCB policies configured for management, storage, migration, </a:t>
            </a:r>
            <a:b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b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&amp; clustering traffic</a:t>
            </a:r>
          </a:p>
          <a:p>
            <a:pPr marL="0" marR="0" lvl="0" indent="0" defTabSz="932472" eaLnBrk="1" fontAlgn="base" latinLnBrk="0" hangingPunct="1">
              <a:lnSpc>
                <a:spcPct val="90000"/>
              </a:lnSpc>
              <a:spcBef>
                <a:spcPts val="1200"/>
              </a:spcBef>
              <a:spcAft>
                <a:spcPct val="0"/>
              </a:spcAft>
              <a:buClrTx/>
              <a:buSzTx/>
              <a:buFontTx/>
              <a:buNone/>
              <a:tabLst/>
              <a:defRPr/>
            </a:pP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Utilizes SMB Multichannel </a:t>
            </a:r>
            <a:b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br>
            <a:r>
              <a:rPr kumimoji="0" lang="en-US" sz="1800" b="1" i="0" u="none" strike="noStrike" kern="0" cap="none" spc="0" normalizeH="0" baseline="0" noProof="0" dirty="0">
                <a:ln>
                  <a:noFill/>
                </a:ln>
                <a:gradFill>
                  <a:gsLst>
                    <a:gs pos="25743">
                      <a:schemeClr val="tx1"/>
                    </a:gs>
                    <a:gs pos="49000">
                      <a:schemeClr val="tx1"/>
                    </a:gs>
                  </a:gsLst>
                  <a:lin ang="5400000" scaled="0"/>
                </a:gradFill>
                <a:effectLst/>
                <a:uLnTx/>
                <a:uFillTx/>
                <a:latin typeface="+mj-lt"/>
                <a:ea typeface="Segoe UI" pitchFamily="34" charset="0"/>
                <a:cs typeface="Segoe UI" pitchFamily="34" charset="0"/>
              </a:rPr>
              <a:t>&amp; SMB Direct</a:t>
            </a:r>
          </a:p>
        </p:txBody>
      </p:sp>
      <p:sp>
        <p:nvSpPr>
          <p:cNvPr id="48" name="Rectangle 47"/>
          <p:cNvSpPr/>
          <p:nvPr/>
        </p:nvSpPr>
        <p:spPr bwMode="auto">
          <a:xfrm>
            <a:off x="3977958" y="2674704"/>
            <a:ext cx="868680" cy="63093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VM</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a:t>
            </a:r>
          </a:p>
        </p:txBody>
      </p:sp>
      <p:cxnSp>
        <p:nvCxnSpPr>
          <p:cNvPr id="49" name="Straight Arrow Connector 48"/>
          <p:cNvCxnSpPr/>
          <p:nvPr/>
        </p:nvCxnSpPr>
        <p:spPr>
          <a:xfrm>
            <a:off x="4412298" y="3375951"/>
            <a:ext cx="0" cy="669631"/>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390561" y="5845474"/>
            <a:ext cx="4621778" cy="849463"/>
          </a:xfrm>
          <a:prstGeom prst="rect">
            <a:avLst/>
          </a:prstGeom>
          <a:noFill/>
        </p:spPr>
        <p:txBody>
          <a:bodyPr wrap="none" lIns="182880" tIns="146304" rIns="182880" bIns="146304" rtlCol="0">
            <a:spAutoFit/>
          </a:bodyPr>
          <a:lstStyle>
            <a:defPPr>
              <a:defRPr lang="en-US"/>
            </a:defPPr>
            <a:lvl1pPr>
              <a:lnSpc>
                <a:spcPct val="90000"/>
              </a:lnSpc>
              <a:spcAft>
                <a:spcPts val="600"/>
              </a:spcAft>
              <a:defRPr sz="2000">
                <a:gradFill>
                  <a:gsLst>
                    <a:gs pos="2917">
                      <a:schemeClr val="tx1"/>
                    </a:gs>
                    <a:gs pos="30000">
                      <a:schemeClr val="tx1"/>
                    </a:gs>
                  </a:gsLst>
                  <a:lin ang="5400000" scaled="0"/>
                </a:gradFill>
                <a:latin typeface="+mj-lt"/>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WS2016 Hyper-V Host (with converged)</a:t>
            </a:r>
            <a:b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20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Example 2 x 10GbE RDMA NICs</a:t>
            </a:r>
          </a:p>
        </p:txBody>
      </p:sp>
      <p:sp>
        <p:nvSpPr>
          <p:cNvPr id="51" name="Rectangle 50"/>
          <p:cNvSpPr/>
          <p:nvPr/>
        </p:nvSpPr>
        <p:spPr bwMode="auto">
          <a:xfrm>
            <a:off x="9738678" y="1733860"/>
            <a:ext cx="1828800" cy="175466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VM(s)</a:t>
            </a:r>
          </a:p>
        </p:txBody>
      </p:sp>
      <p:sp>
        <p:nvSpPr>
          <p:cNvPr id="52" name="Rectangle 51"/>
          <p:cNvSpPr/>
          <p:nvPr/>
        </p:nvSpPr>
        <p:spPr bwMode="auto">
          <a:xfrm>
            <a:off x="9921558" y="2674704"/>
            <a:ext cx="868680" cy="63093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VM</a:t>
            </a:r>
            <a:b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b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vNIC</a:t>
            </a:r>
          </a:p>
        </p:txBody>
      </p:sp>
      <p:sp>
        <p:nvSpPr>
          <p:cNvPr id="53" name="Rectangle 52"/>
          <p:cNvSpPr/>
          <p:nvPr/>
        </p:nvSpPr>
        <p:spPr bwMode="auto">
          <a:xfrm>
            <a:off x="6218238" y="1550980"/>
            <a:ext cx="5532120" cy="4206240"/>
          </a:xfrm>
          <a:prstGeom prst="rect">
            <a:avLst/>
          </a:prstGeom>
          <a:noFill/>
          <a:ln w="0">
            <a:solidFill>
              <a:schemeClr val="bg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4" name="Rectangle 53"/>
          <p:cNvSpPr/>
          <p:nvPr/>
        </p:nvSpPr>
        <p:spPr bwMode="auto">
          <a:xfrm>
            <a:off x="6400800" y="1733860"/>
            <a:ext cx="3157669" cy="3840480"/>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rPr>
              <a:t>Management OS</a:t>
            </a:r>
          </a:p>
        </p:txBody>
      </p:sp>
      <p:sp>
        <p:nvSpPr>
          <p:cNvPr id="55" name="Rectangle 54"/>
          <p:cNvSpPr/>
          <p:nvPr/>
        </p:nvSpPr>
        <p:spPr bwMode="auto">
          <a:xfrm>
            <a:off x="9433360" y="3672388"/>
            <a:ext cx="2134118" cy="1901952"/>
          </a:xfrm>
          <a:prstGeom prst="rect">
            <a:avLst/>
          </a:prstGeom>
          <a:solidFill>
            <a:srgbClr val="E4E4E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ea typeface="Segoe UI" pitchFamily="34" charset="0"/>
              <a:cs typeface="Segoe UI" pitchFamily="34" charset="0"/>
            </a:endParaRPr>
          </a:p>
        </p:txBody>
      </p:sp>
      <p:sp>
        <p:nvSpPr>
          <p:cNvPr id="56" name="Rectangle 55"/>
          <p:cNvSpPr/>
          <p:nvPr/>
        </p:nvSpPr>
        <p:spPr bwMode="auto">
          <a:xfrm>
            <a:off x="6585174" y="5295555"/>
            <a:ext cx="1371600"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 RN1</a:t>
            </a:r>
          </a:p>
        </p:txBody>
      </p:sp>
      <p:sp>
        <p:nvSpPr>
          <p:cNvPr id="57" name="Rectangle 56"/>
          <p:cNvSpPr/>
          <p:nvPr/>
        </p:nvSpPr>
        <p:spPr bwMode="auto">
          <a:xfrm>
            <a:off x="7993350" y="5295555"/>
            <a:ext cx="1380744" cy="4616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10GbE RN2</a:t>
            </a:r>
          </a:p>
        </p:txBody>
      </p:sp>
      <p:sp>
        <p:nvSpPr>
          <p:cNvPr id="59" name="Rectangle 58"/>
          <p:cNvSpPr/>
          <p:nvPr/>
        </p:nvSpPr>
        <p:spPr bwMode="auto">
          <a:xfrm>
            <a:off x="6585174" y="4294687"/>
            <a:ext cx="2788920" cy="96209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Hyper-V vSwitch </a:t>
            </a:r>
          </a:p>
          <a:p>
            <a:pPr marL="0" marR="0" lvl="0" indent="0" defTabSz="932472"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(SDN) with SET</a:t>
            </a:r>
          </a:p>
        </p:txBody>
      </p:sp>
      <p:sp>
        <p:nvSpPr>
          <p:cNvPr id="60" name="Rectangle 59"/>
          <p:cNvSpPr/>
          <p:nvPr/>
        </p:nvSpPr>
        <p:spPr bwMode="auto">
          <a:xfrm>
            <a:off x="6585174" y="3011136"/>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t>Host</a:t>
            </a:r>
            <a:b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br>
            <a: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t>vRNIC1 </a:t>
            </a:r>
          </a:p>
        </p:txBody>
      </p:sp>
      <p:sp>
        <p:nvSpPr>
          <p:cNvPr id="61" name="Rectangle 60"/>
          <p:cNvSpPr/>
          <p:nvPr/>
        </p:nvSpPr>
        <p:spPr bwMode="auto">
          <a:xfrm>
            <a:off x="7536150" y="2369360"/>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Host</a:t>
            </a:r>
            <a:b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b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vNIC3 </a:t>
            </a:r>
          </a:p>
        </p:txBody>
      </p:sp>
      <p:sp>
        <p:nvSpPr>
          <p:cNvPr id="62" name="Rectangle 61"/>
          <p:cNvSpPr/>
          <p:nvPr/>
        </p:nvSpPr>
        <p:spPr bwMode="auto">
          <a:xfrm>
            <a:off x="6585174" y="3652912"/>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t>Host</a:t>
            </a:r>
            <a:b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br>
            <a:r>
              <a:rPr kumimoji="0" lang="en-US" sz="1050" b="1" i="0" u="none" strike="noStrike" kern="0" cap="none" spc="0" normalizeH="0" baseline="0" noProof="0" dirty="0">
                <a:ln>
                  <a:noFill/>
                </a:ln>
                <a:solidFill>
                  <a:srgbClr val="FFC000"/>
                </a:solidFill>
                <a:effectLst/>
                <a:uLnTx/>
                <a:uFillTx/>
                <a:ea typeface="Segoe UI" pitchFamily="34" charset="0"/>
                <a:cs typeface="Segoe UI" pitchFamily="34" charset="0"/>
              </a:rPr>
              <a:t>vRNIC2 </a:t>
            </a:r>
          </a:p>
        </p:txBody>
      </p:sp>
      <p:sp>
        <p:nvSpPr>
          <p:cNvPr id="63" name="Rectangle 62"/>
          <p:cNvSpPr/>
          <p:nvPr/>
        </p:nvSpPr>
        <p:spPr bwMode="auto">
          <a:xfrm>
            <a:off x="7536150" y="3652912"/>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Host</a:t>
            </a:r>
            <a:b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b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vNIC5 </a:t>
            </a:r>
          </a:p>
        </p:txBody>
      </p:sp>
      <p:sp>
        <p:nvSpPr>
          <p:cNvPr id="64" name="Rectangle 63"/>
          <p:cNvSpPr/>
          <p:nvPr/>
        </p:nvSpPr>
        <p:spPr bwMode="auto">
          <a:xfrm>
            <a:off x="7536150" y="3011136"/>
            <a:ext cx="914400" cy="60350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Host</a:t>
            </a:r>
            <a:b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br>
            <a:r>
              <a:rPr kumimoji="0" lang="en-US" sz="1050" b="1" i="0" u="none" strike="noStrike" kern="0" cap="none" spc="0" normalizeH="0" baseline="0" noProof="0" dirty="0">
                <a:ln>
                  <a:noFill/>
                </a:ln>
                <a:solidFill>
                  <a:schemeClr val="bg1"/>
                </a:solidFill>
                <a:effectLst/>
                <a:uLnTx/>
                <a:uFillTx/>
                <a:ea typeface="Segoe UI" pitchFamily="34" charset="0"/>
                <a:cs typeface="Segoe UI" pitchFamily="34" charset="0"/>
              </a:rPr>
              <a:t>vNIC4 </a:t>
            </a:r>
          </a:p>
        </p:txBody>
      </p:sp>
      <p:cxnSp>
        <p:nvCxnSpPr>
          <p:cNvPr id="65" name="Straight Arrow Connector 64"/>
          <p:cNvCxnSpPr/>
          <p:nvPr/>
        </p:nvCxnSpPr>
        <p:spPr>
          <a:xfrm flipH="1">
            <a:off x="9402177" y="3375951"/>
            <a:ext cx="953721" cy="880465"/>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690463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fade">
                                      <p:cBhvr>
                                        <p:cTn id="10" dur="500"/>
                                        <p:tgtEl>
                                          <p:spTgt spid="5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500"/>
                                        <p:tgtEl>
                                          <p:spTgt spid="6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500"/>
                                        <p:tgtEl>
                                          <p:spTgt spid="6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500"/>
                                        <p:tgtEl>
                                          <p:spTgt spid="51"/>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500"/>
                                        <p:tgtEl>
                                          <p:spTgt spid="52"/>
                                        </p:tgtEl>
                                      </p:cBhvr>
                                    </p:animEffect>
                                  </p:childTnLst>
                                </p:cTn>
                              </p:par>
                            </p:childTnLst>
                          </p:cTn>
                        </p:par>
                        <p:par>
                          <p:cTn id="56" fill="hold">
                            <p:stCondLst>
                              <p:cond delay="1000"/>
                            </p:stCondLst>
                            <p:childTnLst>
                              <p:par>
                                <p:cTn id="57" presetID="22" presetClass="entr" presetSubtype="1" fill="hold" nodeType="after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wipe(up)">
                                      <p:cBhvr>
                                        <p:cTn id="5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animBg="1"/>
      <p:bldP spid="52" grpId="0" animBg="1"/>
      <p:bldP spid="53" grpId="0" animBg="1"/>
      <p:bldP spid="54" grpId="0" animBg="1"/>
      <p:bldP spid="55" grpId="0" animBg="1"/>
      <p:bldP spid="56" grpId="0" animBg="1"/>
      <p:bldP spid="57" grpId="0" animBg="1"/>
      <p:bldP spid="59" grpId="0" animBg="1"/>
      <p:bldP spid="60" grpId="0" animBg="1"/>
      <p:bldP spid="61" grpId="0" animBg="1"/>
      <p:bldP spid="62" grpId="0" animBg="1"/>
      <p:bldP spid="63" grpId="0" animBg="1"/>
      <p:bldP spid="64" grpId="0" animBg="1"/>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Switch creation</a:t>
            </a:r>
            <a:endParaRPr lang="en-US" dirty="0"/>
          </a:p>
        </p:txBody>
      </p:sp>
      <p:sp>
        <p:nvSpPr>
          <p:cNvPr id="3" name="Text Placeholder 2"/>
          <p:cNvSpPr>
            <a:spLocks noGrp="1"/>
          </p:cNvSpPr>
          <p:nvPr>
            <p:ph type="body" sz="quarter" idx="10"/>
          </p:nvPr>
        </p:nvSpPr>
        <p:spPr>
          <a:xfrm>
            <a:off x="274638" y="1212850"/>
            <a:ext cx="11887200" cy="4859792"/>
          </a:xfrm>
        </p:spPr>
        <p:txBody>
          <a:bodyPr/>
          <a:lstStyle/>
          <a:p>
            <a:r>
              <a:rPr lang="en-US" sz="3600" dirty="0"/>
              <a:t>In WS2016, you can enable RDMA on NICs bound </a:t>
            </a:r>
            <a:br>
              <a:rPr lang="en-US" sz="3600" dirty="0"/>
            </a:br>
            <a:r>
              <a:rPr lang="en-US" sz="3600" dirty="0"/>
              <a:t>to a Hyper-V </a:t>
            </a:r>
            <a:r>
              <a:rPr lang="en-US" sz="3600" dirty="0" err="1"/>
              <a:t>vSwitch</a:t>
            </a:r>
            <a:r>
              <a:rPr lang="en-US" sz="3600" dirty="0"/>
              <a:t> </a:t>
            </a:r>
            <a:r>
              <a:rPr lang="en-US" sz="3600" b="1" dirty="0">
                <a:gradFill>
                  <a:gsLst>
                    <a:gs pos="55446">
                      <a:schemeClr val="accent2"/>
                    </a:gs>
                    <a:gs pos="68000">
                      <a:schemeClr val="accent2"/>
                    </a:gs>
                  </a:gsLst>
                  <a:lin ang="5400000" scaled="0"/>
                </a:gradFill>
              </a:rPr>
              <a:t>with or without</a:t>
            </a:r>
            <a:r>
              <a:rPr lang="en-US" sz="3600" dirty="0"/>
              <a:t> SET</a:t>
            </a:r>
            <a:endParaRPr lang="en-US" sz="2400" b="1" dirty="0"/>
          </a:p>
          <a:p>
            <a:pPr lvl="1">
              <a:spcBef>
                <a:spcPts val="3000"/>
              </a:spcBef>
            </a:pPr>
            <a:r>
              <a:rPr lang="en-US" sz="2400" b="1" dirty="0">
                <a:latin typeface="+mj-lt"/>
              </a:rPr>
              <a:t>Example 1 – create a Hyper-V Virtual Switch with an RDMA </a:t>
            </a:r>
            <a:r>
              <a:rPr lang="en-US" sz="2400" b="1" dirty="0" err="1">
                <a:latin typeface="+mj-lt"/>
              </a:rPr>
              <a:t>vNIC</a:t>
            </a:r>
            <a:endParaRPr lang="en-US" sz="2400" b="1" dirty="0">
              <a:latin typeface="+mj-lt"/>
            </a:endParaRPr>
          </a:p>
          <a:p>
            <a:pPr>
              <a:spcBef>
                <a:spcPts val="800"/>
              </a:spcBef>
            </a:pPr>
            <a:r>
              <a:rPr lang="en-US" sz="1600" dirty="0">
                <a:gradFill>
                  <a:gsLst>
                    <a:gs pos="22772">
                      <a:schemeClr val="accent1"/>
                    </a:gs>
                    <a:gs pos="77000">
                      <a:schemeClr val="accent1"/>
                    </a:gs>
                  </a:gsLst>
                  <a:lin ang="5400000" scaled="0"/>
                </a:gradFill>
                <a:latin typeface="Lucida Console" panose="020B0609040504020204" pitchFamily="49" charset="0"/>
              </a:rPr>
              <a:t>New-</a:t>
            </a:r>
            <a:r>
              <a:rPr lang="en-US" sz="1600" dirty="0" err="1">
                <a:gradFill>
                  <a:gsLst>
                    <a:gs pos="22772">
                      <a:schemeClr val="accent1"/>
                    </a:gs>
                    <a:gs pos="77000">
                      <a:schemeClr val="accent1"/>
                    </a:gs>
                  </a:gsLst>
                  <a:lin ang="5400000" scaled="0"/>
                </a:gradFill>
                <a:latin typeface="Lucida Console" panose="020B0609040504020204" pitchFamily="49" charset="0"/>
              </a:rPr>
              <a:t>VMSwitch</a:t>
            </a:r>
            <a:r>
              <a:rPr lang="en-US" sz="1600" dirty="0">
                <a:solidFill>
                  <a:prstClr val="black"/>
                </a:solidFill>
                <a:latin typeface="Lucida Console" panose="020B0609040504020204" pitchFamily="49" charset="0"/>
              </a:rPr>
              <a:t> </a:t>
            </a:r>
            <a:r>
              <a:rPr lang="en-US" sz="1600" dirty="0">
                <a:gradFill>
                  <a:gsLst>
                    <a:gs pos="9901">
                      <a:schemeClr val="accent5"/>
                    </a:gs>
                    <a:gs pos="22772">
                      <a:schemeClr val="accent5"/>
                    </a:gs>
                  </a:gsLst>
                  <a:lin ang="0" scaled="0"/>
                </a:gradFill>
                <a:latin typeface="Lucida Console" panose="020B0609040504020204" pitchFamily="49" charset="0"/>
              </a:rPr>
              <a:t>-name </a:t>
            </a:r>
            <a:r>
              <a:rPr lang="en-US" sz="1600" dirty="0" err="1">
                <a:gradFill>
                  <a:gsLst>
                    <a:gs pos="57426">
                      <a:schemeClr val="accent4"/>
                    </a:gs>
                    <a:gs pos="45000">
                      <a:schemeClr val="accent4"/>
                    </a:gs>
                  </a:gsLst>
                  <a:lin ang="0" scaled="0"/>
                </a:gradFill>
                <a:latin typeface="Lucida Console" panose="020B0609040504020204" pitchFamily="49" charset="0"/>
              </a:rPr>
              <a:t>RDMAswitch</a:t>
            </a:r>
            <a:r>
              <a:rPr lang="en-US" sz="1600" dirty="0">
                <a:solidFill>
                  <a:prstClr val="black"/>
                </a:soli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NetAdapterName</a:t>
            </a:r>
            <a:r>
              <a:rPr lang="en-US" sz="1600" dirty="0">
                <a:gradFill>
                  <a:gsLst>
                    <a:gs pos="9901">
                      <a:schemeClr val="accent5"/>
                    </a:gs>
                    <a:gs pos="22772">
                      <a:schemeClr val="accent5"/>
                    </a:gs>
                  </a:gsLst>
                </a:gradFill>
                <a:latin typeface="Lucida Console" panose="020B0609040504020204" pitchFamily="49" charset="0"/>
              </a:rPr>
              <a:t> </a:t>
            </a:r>
            <a:r>
              <a:rPr lang="en-US" sz="1600" dirty="0">
                <a:gradFill>
                  <a:gsLst>
                    <a:gs pos="64356">
                      <a:schemeClr val="accent2"/>
                    </a:gs>
                    <a:gs pos="44000">
                      <a:schemeClr val="accent2"/>
                    </a:gs>
                  </a:gsLst>
                  <a:lin ang="0" scaled="0"/>
                </a:gradFill>
                <a:latin typeface="Lucida Console" panose="020B0609040504020204" pitchFamily="49" charset="0"/>
              </a:rPr>
              <a:t>"SLOT 2"</a:t>
            </a:r>
          </a:p>
          <a:p>
            <a:pPr>
              <a:spcBef>
                <a:spcPts val="800"/>
              </a:spcBef>
            </a:pPr>
            <a:r>
              <a:rPr lang="en-US" sz="1600" dirty="0">
                <a:gradFill>
                  <a:gsLst>
                    <a:gs pos="22772">
                      <a:schemeClr val="accent1"/>
                    </a:gs>
                    <a:gs pos="77000">
                      <a:schemeClr val="accent1"/>
                    </a:gs>
                  </a:gsLst>
                </a:gradFill>
                <a:latin typeface="Lucida Console" panose="020B0609040504020204" pitchFamily="49" charset="0"/>
              </a:rPr>
              <a:t>Add-</a:t>
            </a:r>
            <a:r>
              <a:rPr lang="en-US" sz="1600" dirty="0" err="1">
                <a:gradFill>
                  <a:gsLst>
                    <a:gs pos="22772">
                      <a:schemeClr val="accent1"/>
                    </a:gs>
                    <a:gs pos="77000">
                      <a:schemeClr val="accent1"/>
                    </a:gs>
                  </a:gsLst>
                </a:gradFill>
                <a:latin typeface="Lucida Console" panose="020B0609040504020204" pitchFamily="49" charset="0"/>
              </a:rPr>
              <a:t>VMNetworkAdapter</a:t>
            </a:r>
            <a:r>
              <a:rPr lang="en-US" sz="1600" dirty="0">
                <a:solidFill>
                  <a:prstClr val="black"/>
                </a:soli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SwitchName</a:t>
            </a:r>
            <a:r>
              <a:rPr lang="en-US" sz="1600" dirty="0">
                <a:gradFill>
                  <a:gsLst>
                    <a:gs pos="9901">
                      <a:schemeClr val="accent5"/>
                    </a:gs>
                    <a:gs pos="22772">
                      <a:schemeClr val="accent5"/>
                    </a:gs>
                  </a:gsLst>
                </a:gradFill>
                <a:latin typeface="Lucida Console" panose="020B0609040504020204" pitchFamily="49" charset="0"/>
              </a:rPr>
              <a:t> </a:t>
            </a:r>
            <a:r>
              <a:rPr lang="en-US" sz="1600" dirty="0" err="1">
                <a:gradFill>
                  <a:gsLst>
                    <a:gs pos="57426">
                      <a:schemeClr val="accent4"/>
                    </a:gs>
                    <a:gs pos="45000">
                      <a:schemeClr val="accent4"/>
                    </a:gs>
                  </a:gsLst>
                </a:gradFill>
                <a:latin typeface="Lucida Console" panose="020B0609040504020204" pitchFamily="49" charset="0"/>
              </a:rPr>
              <a:t>RDMAswitch</a:t>
            </a:r>
            <a:r>
              <a:rPr lang="en-US" sz="1600" dirty="0">
                <a:gradFill>
                  <a:gsLst>
                    <a:gs pos="57426">
                      <a:schemeClr val="accent4"/>
                    </a:gs>
                    <a:gs pos="45000">
                      <a:schemeClr val="accent4"/>
                    </a:gs>
                  </a:gsLst>
                </a:gra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-Name </a:t>
            </a:r>
            <a:r>
              <a:rPr lang="en-US" sz="1600" dirty="0">
                <a:gradFill>
                  <a:gsLst>
                    <a:gs pos="57426">
                      <a:schemeClr val="accent4"/>
                    </a:gs>
                    <a:gs pos="45000">
                      <a:schemeClr val="accent4"/>
                    </a:gs>
                  </a:gsLst>
                </a:gradFill>
                <a:latin typeface="Lucida Console" panose="020B0609040504020204" pitchFamily="49" charset="0"/>
              </a:rPr>
              <a:t>SMB_1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managementOS</a:t>
            </a:r>
            <a:endParaRPr lang="en-US" sz="1600" dirty="0">
              <a:gradFill>
                <a:gsLst>
                  <a:gs pos="9901">
                    <a:schemeClr val="accent5"/>
                  </a:gs>
                  <a:gs pos="22772">
                    <a:schemeClr val="accent5"/>
                  </a:gs>
                </a:gsLst>
              </a:gradFill>
              <a:latin typeface="Lucida Console" panose="020B0609040504020204" pitchFamily="49" charset="0"/>
            </a:endParaRPr>
          </a:p>
          <a:p>
            <a:pPr>
              <a:spcBef>
                <a:spcPts val="800"/>
              </a:spcBef>
            </a:pPr>
            <a:r>
              <a:rPr lang="en-US" sz="1600" dirty="0">
                <a:gradFill>
                  <a:gsLst>
                    <a:gs pos="22772">
                      <a:schemeClr val="accent1"/>
                    </a:gs>
                    <a:gs pos="77000">
                      <a:schemeClr val="accent1"/>
                    </a:gs>
                  </a:gsLst>
                </a:gradFill>
                <a:latin typeface="Lucida Console" panose="020B0609040504020204" pitchFamily="49" charset="0"/>
              </a:rPr>
              <a:t>Enable-</a:t>
            </a:r>
            <a:r>
              <a:rPr lang="en-US" sz="1600" dirty="0" err="1">
                <a:gradFill>
                  <a:gsLst>
                    <a:gs pos="22772">
                      <a:schemeClr val="accent1"/>
                    </a:gs>
                    <a:gs pos="77000">
                      <a:schemeClr val="accent1"/>
                    </a:gs>
                  </a:gsLst>
                </a:gradFill>
                <a:latin typeface="Lucida Console" panose="020B0609040504020204" pitchFamily="49" charset="0"/>
              </a:rPr>
              <a:t>NetAdapterRDMA</a:t>
            </a:r>
            <a:r>
              <a:rPr lang="en-US" sz="1600" dirty="0">
                <a:solidFill>
                  <a:prstClr val="black"/>
                </a:solidFill>
                <a:latin typeface="Lucida Console" panose="020B0609040504020204" pitchFamily="49" charset="0"/>
              </a:rPr>
              <a:t> </a:t>
            </a:r>
            <a:r>
              <a:rPr lang="en-US" sz="1600" dirty="0">
                <a:gradFill>
                  <a:gsLst>
                    <a:gs pos="64356">
                      <a:schemeClr val="accent2"/>
                    </a:gs>
                    <a:gs pos="44000">
                      <a:schemeClr val="accent2"/>
                    </a:gs>
                  </a:gsLst>
                </a:gradFill>
                <a:latin typeface="Lucida Console" panose="020B0609040504020204" pitchFamily="49" charset="0"/>
              </a:rPr>
              <a:t>"</a:t>
            </a:r>
            <a:r>
              <a:rPr lang="en-US" sz="1600" dirty="0" err="1">
                <a:gradFill>
                  <a:gsLst>
                    <a:gs pos="64356">
                      <a:schemeClr val="accent2"/>
                    </a:gs>
                    <a:gs pos="44000">
                      <a:schemeClr val="accent2"/>
                    </a:gs>
                  </a:gsLst>
                </a:gradFill>
                <a:latin typeface="Lucida Console" panose="020B0609040504020204" pitchFamily="49" charset="0"/>
              </a:rPr>
              <a:t>vEthernet</a:t>
            </a:r>
            <a:r>
              <a:rPr lang="en-US" sz="1600" dirty="0">
                <a:gradFill>
                  <a:gsLst>
                    <a:gs pos="64356">
                      <a:schemeClr val="accent2"/>
                    </a:gs>
                    <a:gs pos="44000">
                      <a:schemeClr val="accent2"/>
                    </a:gs>
                  </a:gsLst>
                </a:gradFill>
                <a:latin typeface="Lucida Console" panose="020B0609040504020204" pitchFamily="49" charset="0"/>
              </a:rPr>
              <a:t> (SMB_1)" </a:t>
            </a:r>
          </a:p>
          <a:p>
            <a:pPr lvl="1">
              <a:spcBef>
                <a:spcPts val="3000"/>
              </a:spcBef>
            </a:pPr>
            <a:r>
              <a:rPr lang="en-US" sz="2400" b="1" dirty="0">
                <a:latin typeface="+mj-lt"/>
              </a:rPr>
              <a:t>Example 2 – create a Hyper-V Virtual Switch with SET and RDMA </a:t>
            </a:r>
            <a:r>
              <a:rPr lang="en-US" sz="2400" b="1" dirty="0" err="1">
                <a:latin typeface="+mj-lt"/>
              </a:rPr>
              <a:t>vNICs</a:t>
            </a:r>
            <a:endParaRPr lang="en-US" sz="2400" b="1" dirty="0">
              <a:latin typeface="+mj-lt"/>
            </a:endParaRPr>
          </a:p>
          <a:p>
            <a:pPr>
              <a:spcBef>
                <a:spcPts val="800"/>
              </a:spcBef>
            </a:pPr>
            <a:r>
              <a:rPr lang="en-US" sz="1600" dirty="0">
                <a:gradFill>
                  <a:gsLst>
                    <a:gs pos="22772">
                      <a:schemeClr val="accent1"/>
                    </a:gs>
                    <a:gs pos="77000">
                      <a:schemeClr val="accent1"/>
                    </a:gs>
                  </a:gsLst>
                </a:gradFill>
                <a:latin typeface="Lucida Console" panose="020B0609040504020204" pitchFamily="49" charset="0"/>
              </a:rPr>
              <a:t>New-</a:t>
            </a:r>
            <a:r>
              <a:rPr lang="en-US" sz="1600" dirty="0" err="1">
                <a:gradFill>
                  <a:gsLst>
                    <a:gs pos="22772">
                      <a:schemeClr val="accent1"/>
                    </a:gs>
                    <a:gs pos="77000">
                      <a:schemeClr val="accent1"/>
                    </a:gs>
                  </a:gsLst>
                </a:gradFill>
                <a:latin typeface="Lucida Console" panose="020B0609040504020204" pitchFamily="49" charset="0"/>
              </a:rPr>
              <a:t>VMSwitch</a:t>
            </a:r>
            <a:r>
              <a:rPr lang="en-US" sz="1600" dirty="0">
                <a:gradFill>
                  <a:gsLst>
                    <a:gs pos="22772">
                      <a:schemeClr val="accent1"/>
                    </a:gs>
                    <a:gs pos="77000">
                      <a:schemeClr val="accent1"/>
                    </a:gs>
                  </a:gsLst>
                </a:gra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-name</a:t>
            </a:r>
            <a:r>
              <a:rPr lang="en-US" sz="1600" dirty="0">
                <a:gradFill>
                  <a:gsLst>
                    <a:gs pos="57426">
                      <a:schemeClr val="accent4"/>
                    </a:gs>
                    <a:gs pos="45000">
                      <a:schemeClr val="accent4"/>
                    </a:gs>
                  </a:gsLst>
                </a:gradFill>
                <a:latin typeface="Lucida Console" panose="020B0609040504020204" pitchFamily="49" charset="0"/>
              </a:rPr>
              <a:t> </a:t>
            </a:r>
            <a:r>
              <a:rPr lang="en-US" sz="1600" dirty="0" err="1">
                <a:gradFill>
                  <a:gsLst>
                    <a:gs pos="57426">
                      <a:schemeClr val="accent4"/>
                    </a:gs>
                    <a:gs pos="45000">
                      <a:schemeClr val="accent4"/>
                    </a:gs>
                  </a:gsLst>
                </a:gradFill>
                <a:latin typeface="Lucida Console" panose="020B0609040504020204" pitchFamily="49" charset="0"/>
              </a:rPr>
              <a:t>SETswitch</a:t>
            </a:r>
            <a:r>
              <a:rPr lang="en-US" sz="1600" dirty="0">
                <a:gradFill>
                  <a:gsLst>
                    <a:gs pos="57426">
                      <a:schemeClr val="accent4"/>
                    </a:gs>
                    <a:gs pos="45000">
                      <a:schemeClr val="accent4"/>
                    </a:gs>
                  </a:gsLst>
                </a:gra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NetAdapterName</a:t>
            </a:r>
            <a:r>
              <a:rPr lang="en-US" sz="1600" dirty="0">
                <a:gradFill>
                  <a:gsLst>
                    <a:gs pos="9901">
                      <a:schemeClr val="accent5"/>
                    </a:gs>
                    <a:gs pos="22772">
                      <a:schemeClr val="accent5"/>
                    </a:gs>
                  </a:gsLst>
                </a:gradFill>
                <a:latin typeface="Lucida Console" panose="020B0609040504020204" pitchFamily="49" charset="0"/>
              </a:rPr>
              <a:t> </a:t>
            </a:r>
            <a:r>
              <a:rPr lang="en-US" sz="1600" dirty="0">
                <a:gradFill>
                  <a:gsLst>
                    <a:gs pos="64356">
                      <a:schemeClr val="accent2"/>
                    </a:gs>
                    <a:gs pos="44000">
                      <a:schemeClr val="accent2"/>
                    </a:gs>
                  </a:gsLst>
                </a:gradFill>
                <a:latin typeface="Lucida Console" panose="020B0609040504020204" pitchFamily="49" charset="0"/>
              </a:rPr>
              <a:t>"SLOT 2"</a:t>
            </a:r>
            <a:r>
              <a:rPr lang="en-US" sz="1600" dirty="0">
                <a:gradFill>
                  <a:gsLst>
                    <a:gs pos="82178">
                      <a:schemeClr val="bg2"/>
                    </a:gs>
                    <a:gs pos="64356">
                      <a:schemeClr val="bg2"/>
                    </a:gs>
                  </a:gsLst>
                  <a:lin ang="0" scaled="0"/>
                </a:gradFill>
                <a:latin typeface="Lucida Console" panose="020B0609040504020204" pitchFamily="49" charset="0"/>
              </a:rPr>
              <a:t>,</a:t>
            </a:r>
            <a:r>
              <a:rPr lang="en-US" sz="1600" dirty="0">
                <a:gradFill>
                  <a:gsLst>
                    <a:gs pos="64356">
                      <a:schemeClr val="accent2"/>
                    </a:gs>
                    <a:gs pos="44000">
                      <a:schemeClr val="accent2"/>
                    </a:gs>
                  </a:gsLst>
                </a:gradFill>
                <a:latin typeface="Lucida Console" panose="020B0609040504020204" pitchFamily="49" charset="0"/>
              </a:rPr>
              <a:t>"SLOT 3" </a:t>
            </a:r>
          </a:p>
          <a:p>
            <a:pPr>
              <a:spcBef>
                <a:spcPts val="800"/>
              </a:spcBef>
            </a:pPr>
            <a:r>
              <a:rPr lang="en-US" sz="1600" dirty="0">
                <a:gradFill>
                  <a:gsLst>
                    <a:gs pos="22772">
                      <a:schemeClr val="accent1"/>
                    </a:gs>
                    <a:gs pos="77000">
                      <a:schemeClr val="accent1"/>
                    </a:gs>
                  </a:gsLst>
                </a:gradFill>
                <a:latin typeface="Lucida Console" panose="020B0609040504020204" pitchFamily="49" charset="0"/>
              </a:rPr>
              <a:t>Add-</a:t>
            </a:r>
            <a:r>
              <a:rPr lang="en-US" sz="1600" dirty="0" err="1">
                <a:gradFill>
                  <a:gsLst>
                    <a:gs pos="22772">
                      <a:schemeClr val="accent1"/>
                    </a:gs>
                    <a:gs pos="77000">
                      <a:schemeClr val="accent1"/>
                    </a:gs>
                  </a:gsLst>
                </a:gradFill>
                <a:latin typeface="Lucida Console" panose="020B0609040504020204" pitchFamily="49" charset="0"/>
              </a:rPr>
              <a:t>VMNetworkAdapter</a:t>
            </a:r>
            <a:r>
              <a:rPr lang="en-US" sz="1600" dirty="0">
                <a:solidFill>
                  <a:prstClr val="black"/>
                </a:soli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SwitchName</a:t>
            </a:r>
            <a:r>
              <a:rPr lang="en-US" sz="1600" dirty="0">
                <a:gradFill>
                  <a:gsLst>
                    <a:gs pos="57426">
                      <a:schemeClr val="accent4"/>
                    </a:gs>
                    <a:gs pos="45000">
                      <a:schemeClr val="accent4"/>
                    </a:gs>
                  </a:gsLst>
                </a:gradFill>
                <a:latin typeface="Lucida Console" panose="020B0609040504020204" pitchFamily="49" charset="0"/>
              </a:rPr>
              <a:t> </a:t>
            </a:r>
            <a:r>
              <a:rPr lang="en-US" sz="1600" dirty="0" err="1">
                <a:gradFill>
                  <a:gsLst>
                    <a:gs pos="57426">
                      <a:schemeClr val="accent4"/>
                    </a:gs>
                    <a:gs pos="45000">
                      <a:schemeClr val="accent4"/>
                    </a:gs>
                  </a:gsLst>
                </a:gradFill>
                <a:latin typeface="Lucida Console" panose="020B0609040504020204" pitchFamily="49" charset="0"/>
              </a:rPr>
              <a:t>SETswitch</a:t>
            </a:r>
            <a:r>
              <a:rPr lang="en-US" sz="1600" dirty="0">
                <a:gradFill>
                  <a:gsLst>
                    <a:gs pos="57426">
                      <a:schemeClr val="accent4"/>
                    </a:gs>
                    <a:gs pos="45000">
                      <a:schemeClr val="accent4"/>
                    </a:gs>
                  </a:gsLst>
                </a:gra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-Name</a:t>
            </a:r>
            <a:r>
              <a:rPr lang="en-US" sz="1600" dirty="0">
                <a:gradFill>
                  <a:gsLst>
                    <a:gs pos="57426">
                      <a:schemeClr val="accent4"/>
                    </a:gs>
                    <a:gs pos="45000">
                      <a:schemeClr val="accent4"/>
                    </a:gs>
                  </a:gsLst>
                </a:gradFill>
                <a:latin typeface="Lucida Console" panose="020B0609040504020204" pitchFamily="49" charset="0"/>
              </a:rPr>
              <a:t> SMB_1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managementOS</a:t>
            </a:r>
            <a:endParaRPr lang="en-US" sz="1600" dirty="0">
              <a:gradFill>
                <a:gsLst>
                  <a:gs pos="9901">
                    <a:schemeClr val="accent5"/>
                  </a:gs>
                  <a:gs pos="22772">
                    <a:schemeClr val="accent5"/>
                  </a:gs>
                </a:gsLst>
              </a:gradFill>
              <a:latin typeface="Lucida Console" panose="020B0609040504020204" pitchFamily="49" charset="0"/>
            </a:endParaRPr>
          </a:p>
          <a:p>
            <a:pPr>
              <a:spcBef>
                <a:spcPts val="800"/>
              </a:spcBef>
            </a:pPr>
            <a:r>
              <a:rPr lang="en-US" sz="1600" dirty="0">
                <a:gradFill>
                  <a:gsLst>
                    <a:gs pos="22772">
                      <a:schemeClr val="accent1"/>
                    </a:gs>
                    <a:gs pos="77000">
                      <a:schemeClr val="accent1"/>
                    </a:gs>
                  </a:gsLst>
                  <a:lin ang="0" scaled="0"/>
                </a:gradFill>
                <a:latin typeface="Lucida Console" panose="020B0609040504020204" pitchFamily="49" charset="0"/>
              </a:rPr>
              <a:t>Add-</a:t>
            </a:r>
            <a:r>
              <a:rPr lang="en-US" sz="1600" dirty="0" err="1">
                <a:gradFill>
                  <a:gsLst>
                    <a:gs pos="22772">
                      <a:schemeClr val="accent1"/>
                    </a:gs>
                    <a:gs pos="77000">
                      <a:schemeClr val="accent1"/>
                    </a:gs>
                  </a:gsLst>
                  <a:lin ang="0" scaled="0"/>
                </a:gradFill>
                <a:latin typeface="Lucida Console" panose="020B0609040504020204" pitchFamily="49" charset="0"/>
              </a:rPr>
              <a:t>VMNetworkAdapter</a:t>
            </a:r>
            <a:r>
              <a:rPr lang="en-US" sz="1600" dirty="0">
                <a:solidFill>
                  <a:prstClr val="black"/>
                </a:soli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a:t>
            </a:r>
            <a:r>
              <a:rPr lang="en-US" sz="1600" dirty="0" err="1">
                <a:gradFill>
                  <a:gsLst>
                    <a:gs pos="9901">
                      <a:schemeClr val="accent5"/>
                    </a:gs>
                    <a:gs pos="22772">
                      <a:schemeClr val="accent5"/>
                    </a:gs>
                  </a:gsLst>
                </a:gradFill>
                <a:latin typeface="Lucida Console" panose="020B0609040504020204" pitchFamily="49" charset="0"/>
              </a:rPr>
              <a:t>SwitchName</a:t>
            </a:r>
            <a:r>
              <a:rPr lang="en-US" sz="1600" dirty="0">
                <a:gradFill>
                  <a:gsLst>
                    <a:gs pos="57426">
                      <a:schemeClr val="accent4"/>
                    </a:gs>
                    <a:gs pos="45000">
                      <a:schemeClr val="accent4"/>
                    </a:gs>
                  </a:gsLst>
                </a:gradFill>
                <a:latin typeface="Lucida Console" panose="020B0609040504020204" pitchFamily="49" charset="0"/>
              </a:rPr>
              <a:t> </a:t>
            </a:r>
            <a:r>
              <a:rPr lang="en-US" sz="1600" dirty="0" err="1">
                <a:gradFill>
                  <a:gsLst>
                    <a:gs pos="57426">
                      <a:schemeClr val="accent4"/>
                    </a:gs>
                    <a:gs pos="45000">
                      <a:schemeClr val="accent4"/>
                    </a:gs>
                  </a:gsLst>
                </a:gradFill>
                <a:latin typeface="Lucida Console" panose="020B0609040504020204" pitchFamily="49" charset="0"/>
              </a:rPr>
              <a:t>SETswitch</a:t>
            </a:r>
            <a:r>
              <a:rPr lang="en-US" sz="1600" dirty="0">
                <a:gradFill>
                  <a:gsLst>
                    <a:gs pos="57426">
                      <a:schemeClr val="accent4"/>
                    </a:gs>
                    <a:gs pos="45000">
                      <a:schemeClr val="accent4"/>
                    </a:gs>
                  </a:gsLst>
                </a:gradFill>
                <a:latin typeface="Lucida Console" panose="020B0609040504020204" pitchFamily="49" charset="0"/>
              </a:rPr>
              <a:t> </a:t>
            </a:r>
            <a:r>
              <a:rPr lang="en-US" sz="1600" dirty="0">
                <a:gradFill>
                  <a:gsLst>
                    <a:gs pos="9901">
                      <a:schemeClr val="accent5"/>
                    </a:gs>
                    <a:gs pos="22772">
                      <a:schemeClr val="accent5"/>
                    </a:gs>
                  </a:gsLst>
                </a:gradFill>
                <a:latin typeface="Lucida Console" panose="020B0609040504020204" pitchFamily="49" charset="0"/>
              </a:rPr>
              <a:t>-Name</a:t>
            </a:r>
            <a:r>
              <a:rPr lang="en-US" sz="1600" dirty="0">
                <a:gradFill>
                  <a:gsLst>
                    <a:gs pos="57426">
                      <a:schemeClr val="accent4"/>
                    </a:gs>
                    <a:gs pos="45000">
                      <a:schemeClr val="accent4"/>
                    </a:gs>
                  </a:gsLst>
                </a:gradFill>
                <a:latin typeface="Lucida Console" panose="020B0609040504020204" pitchFamily="49" charset="0"/>
              </a:rPr>
              <a:t> SMB_2 </a:t>
            </a:r>
            <a:r>
              <a:rPr lang="en-US" sz="1600" dirty="0">
                <a:solidFill>
                  <a:srgbClr val="000080"/>
                </a:solidFill>
                <a:latin typeface="Lucida Console" panose="020B0609040504020204" pitchFamily="49" charset="0"/>
              </a:rPr>
              <a:t>-</a:t>
            </a:r>
            <a:r>
              <a:rPr lang="en-US" sz="1600" dirty="0" err="1">
                <a:solidFill>
                  <a:srgbClr val="000080"/>
                </a:solidFill>
                <a:latin typeface="Lucida Console" panose="020B0609040504020204" pitchFamily="49" charset="0"/>
              </a:rPr>
              <a:t>managementOS</a:t>
            </a:r>
            <a:endParaRPr lang="en-US" sz="1600" dirty="0">
              <a:solidFill>
                <a:prstClr val="black"/>
              </a:solidFill>
              <a:latin typeface="Lucida Console" panose="020B0609040504020204" pitchFamily="49" charset="0"/>
            </a:endParaRPr>
          </a:p>
          <a:p>
            <a:pPr>
              <a:spcBef>
                <a:spcPts val="800"/>
              </a:spcBef>
            </a:pPr>
            <a:r>
              <a:rPr lang="en-US" sz="1600" dirty="0">
                <a:gradFill>
                  <a:gsLst>
                    <a:gs pos="22772">
                      <a:schemeClr val="accent1"/>
                    </a:gs>
                    <a:gs pos="77000">
                      <a:schemeClr val="accent1"/>
                    </a:gs>
                  </a:gsLst>
                  <a:lin ang="0" scaled="0"/>
                </a:gradFill>
                <a:latin typeface="Lucida Console" panose="020B0609040504020204" pitchFamily="49" charset="0"/>
              </a:rPr>
              <a:t>Enable-</a:t>
            </a:r>
            <a:r>
              <a:rPr lang="en-US" sz="1600" dirty="0" err="1">
                <a:gradFill>
                  <a:gsLst>
                    <a:gs pos="22772">
                      <a:schemeClr val="accent1"/>
                    </a:gs>
                    <a:gs pos="77000">
                      <a:schemeClr val="accent1"/>
                    </a:gs>
                  </a:gsLst>
                  <a:lin ang="0" scaled="0"/>
                </a:gradFill>
                <a:latin typeface="Lucida Console" panose="020B0609040504020204" pitchFamily="49" charset="0"/>
              </a:rPr>
              <a:t>NetAdapterRDMA</a:t>
            </a:r>
            <a:r>
              <a:rPr lang="en-US" sz="1600" dirty="0">
                <a:gradFill>
                  <a:gsLst>
                    <a:gs pos="22772">
                      <a:schemeClr val="accent1"/>
                    </a:gs>
                    <a:gs pos="77000">
                      <a:schemeClr val="accent1"/>
                    </a:gs>
                  </a:gsLst>
                  <a:lin ang="0" scaled="0"/>
                </a:gradFill>
                <a:latin typeface="Lucida Console" panose="020B0609040504020204" pitchFamily="49" charset="0"/>
              </a:rPr>
              <a:t> </a:t>
            </a:r>
            <a:r>
              <a:rPr lang="en-US" sz="1600" dirty="0">
                <a:gradFill>
                  <a:gsLst>
                    <a:gs pos="64356">
                      <a:schemeClr val="accent2"/>
                    </a:gs>
                    <a:gs pos="44000">
                      <a:schemeClr val="accent2"/>
                    </a:gs>
                  </a:gsLst>
                </a:gradFill>
                <a:latin typeface="Lucida Console" panose="020B0609040504020204" pitchFamily="49" charset="0"/>
              </a:rPr>
              <a:t>"</a:t>
            </a:r>
            <a:r>
              <a:rPr lang="en-US" sz="1600" dirty="0" err="1">
                <a:gradFill>
                  <a:gsLst>
                    <a:gs pos="64356">
                      <a:schemeClr val="accent2"/>
                    </a:gs>
                    <a:gs pos="44000">
                      <a:schemeClr val="accent2"/>
                    </a:gs>
                  </a:gsLst>
                </a:gradFill>
                <a:latin typeface="Lucida Console" panose="020B0609040504020204" pitchFamily="49" charset="0"/>
              </a:rPr>
              <a:t>vEthernet</a:t>
            </a:r>
            <a:r>
              <a:rPr lang="en-US" sz="1600" dirty="0">
                <a:gradFill>
                  <a:gsLst>
                    <a:gs pos="64356">
                      <a:schemeClr val="accent2"/>
                    </a:gs>
                    <a:gs pos="44000">
                      <a:schemeClr val="accent2"/>
                    </a:gs>
                  </a:gsLst>
                </a:gradFill>
                <a:latin typeface="Lucida Console" panose="020B0609040504020204" pitchFamily="49" charset="0"/>
              </a:rPr>
              <a:t> (SMB_1)"</a:t>
            </a:r>
            <a:r>
              <a:rPr lang="en-US" sz="1600" dirty="0">
                <a:gradFill>
                  <a:gsLst>
                    <a:gs pos="82178">
                      <a:schemeClr val="bg2"/>
                    </a:gs>
                    <a:gs pos="64356">
                      <a:schemeClr val="bg2"/>
                    </a:gs>
                  </a:gsLst>
                </a:gradFill>
                <a:latin typeface="Lucida Console" panose="020B0609040504020204" pitchFamily="49" charset="0"/>
              </a:rPr>
              <a:t>,</a:t>
            </a:r>
            <a:r>
              <a:rPr lang="en-US" sz="1600" dirty="0">
                <a:gradFill>
                  <a:gsLst>
                    <a:gs pos="64356">
                      <a:schemeClr val="accent2"/>
                    </a:gs>
                    <a:gs pos="44000">
                      <a:schemeClr val="accent2"/>
                    </a:gs>
                  </a:gsLst>
                </a:gradFill>
                <a:latin typeface="Lucida Console" panose="020B0609040504020204" pitchFamily="49" charset="0"/>
              </a:rPr>
              <a:t>"</a:t>
            </a:r>
            <a:r>
              <a:rPr lang="en-US" sz="1600" dirty="0" err="1">
                <a:gradFill>
                  <a:gsLst>
                    <a:gs pos="64356">
                      <a:schemeClr val="accent2"/>
                    </a:gs>
                    <a:gs pos="44000">
                      <a:schemeClr val="accent2"/>
                    </a:gs>
                  </a:gsLst>
                </a:gradFill>
                <a:latin typeface="Lucida Console" panose="020B0609040504020204" pitchFamily="49" charset="0"/>
              </a:rPr>
              <a:t>vEthernet</a:t>
            </a:r>
            <a:r>
              <a:rPr lang="en-US" sz="1600" dirty="0">
                <a:gradFill>
                  <a:gsLst>
                    <a:gs pos="64356">
                      <a:schemeClr val="accent2"/>
                    </a:gs>
                    <a:gs pos="44000">
                      <a:schemeClr val="accent2"/>
                    </a:gs>
                  </a:gsLst>
                </a:gradFill>
                <a:latin typeface="Lucida Console" panose="020B0609040504020204" pitchFamily="49" charset="0"/>
              </a:rPr>
              <a:t> (SMB_2)" </a:t>
            </a:r>
          </a:p>
        </p:txBody>
      </p:sp>
    </p:spTree>
    <p:extLst>
      <p:ext uri="{BB962C8B-B14F-4D97-AF65-F5344CB8AC3E}">
        <p14:creationId xmlns:p14="http://schemas.microsoft.com/office/powerpoint/2010/main" val="13939971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 calcmode="lin" valueType="num">
                                      <p:cBhvr additive="base">
                                        <p:cTn id="3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 calcmode="lin" valueType="num">
                                      <p:cBhvr additive="base">
                                        <p:cTn id="3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nodeType="with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 calcmode="lin" valueType="num">
                                      <p:cBhvr additive="base">
                                        <p:cTn id="4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nodeType="with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 calcmode="lin" valueType="num">
                                      <p:cBhvr additive="base">
                                        <p:cTn id="47"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Converged networking – RDMA</a:t>
            </a:r>
          </a:p>
        </p:txBody>
      </p:sp>
      <p:grpSp>
        <p:nvGrpSpPr>
          <p:cNvPr id="11" name="Group 10"/>
          <p:cNvGrpSpPr/>
          <p:nvPr/>
        </p:nvGrpSpPr>
        <p:grpSpPr>
          <a:xfrm>
            <a:off x="8504238" y="2125663"/>
            <a:ext cx="2697480" cy="2743200"/>
            <a:chOff x="8504238" y="2125663"/>
            <a:chExt cx="2697480" cy="2743200"/>
          </a:xfrm>
        </p:grpSpPr>
        <p:sp>
          <p:nvSpPr>
            <p:cNvPr id="8" name="Rectangle 7"/>
            <p:cNvSpPr/>
            <p:nvPr/>
          </p:nvSpPr>
          <p:spPr bwMode="auto">
            <a:xfrm>
              <a:off x="8504238" y="2125663"/>
              <a:ext cx="2697480" cy="27432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097280" rIns="182880" bIns="146304" numCol="1" spcCol="0" rtlCol="0" fromWordArt="0" anchor="t" anchorCtr="0" forceAA="0" compatLnSpc="1">
              <a:prstTxWarp prst="textNoShape">
                <a:avLst/>
              </a:prstTxWarp>
              <a:no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Operates at full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speed with same performance as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native RDMA</a:t>
              </a:r>
            </a:p>
          </p:txBody>
        </p:sp>
        <p:sp>
          <p:nvSpPr>
            <p:cNvPr id="14" name="Freeform 10"/>
            <p:cNvSpPr>
              <a:spLocks noChangeAspect="1"/>
            </p:cNvSpPr>
            <p:nvPr/>
          </p:nvSpPr>
          <p:spPr bwMode="auto">
            <a:xfrm>
              <a:off x="8769893" y="2382421"/>
              <a:ext cx="231564" cy="391587"/>
            </a:xfrm>
            <a:custGeom>
              <a:avLst/>
              <a:gdLst>
                <a:gd name="T0" fmla="*/ 123 w 123"/>
                <a:gd name="T1" fmla="*/ 77 h 208"/>
                <a:gd name="T2" fmla="*/ 74 w 123"/>
                <a:gd name="T3" fmla="*/ 77 h 208"/>
                <a:gd name="T4" fmla="*/ 115 w 123"/>
                <a:gd name="T5" fmla="*/ 0 h 208"/>
                <a:gd name="T6" fmla="*/ 34 w 123"/>
                <a:gd name="T7" fmla="*/ 0 h 208"/>
                <a:gd name="T8" fmla="*/ 0 w 123"/>
                <a:gd name="T9" fmla="*/ 115 h 208"/>
                <a:gd name="T10" fmla="*/ 50 w 123"/>
                <a:gd name="T11" fmla="*/ 115 h 208"/>
                <a:gd name="T12" fmla="*/ 32 w 123"/>
                <a:gd name="T13" fmla="*/ 208 h 208"/>
                <a:gd name="T14" fmla="*/ 123 w 123"/>
                <a:gd name="T15" fmla="*/ 77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208">
                  <a:moveTo>
                    <a:pt x="123" y="77"/>
                  </a:moveTo>
                  <a:lnTo>
                    <a:pt x="74" y="77"/>
                  </a:lnTo>
                  <a:lnTo>
                    <a:pt x="115" y="0"/>
                  </a:lnTo>
                  <a:lnTo>
                    <a:pt x="34" y="0"/>
                  </a:lnTo>
                  <a:lnTo>
                    <a:pt x="0" y="115"/>
                  </a:lnTo>
                  <a:lnTo>
                    <a:pt x="50" y="115"/>
                  </a:lnTo>
                  <a:lnTo>
                    <a:pt x="32" y="208"/>
                  </a:lnTo>
                  <a:lnTo>
                    <a:pt x="123" y="77"/>
                  </a:lnTo>
                  <a:close/>
                </a:path>
              </a:pathLst>
            </a:custGeom>
            <a:noFill/>
            <a:ln w="25400" cap="sq">
              <a:solidFill>
                <a:schemeClr val="accent2"/>
              </a:solidFill>
              <a:miter lim="800000"/>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 name="Group 9"/>
          <p:cNvGrpSpPr/>
          <p:nvPr/>
        </p:nvGrpSpPr>
        <p:grpSpPr>
          <a:xfrm>
            <a:off x="5761038" y="2125663"/>
            <a:ext cx="2697480" cy="2743200"/>
            <a:chOff x="5761038" y="2125663"/>
            <a:chExt cx="2697480" cy="2743200"/>
          </a:xfrm>
        </p:grpSpPr>
        <p:sp>
          <p:nvSpPr>
            <p:cNvPr id="7" name="Rectangle 6"/>
            <p:cNvSpPr/>
            <p:nvPr/>
          </p:nvSpPr>
          <p:spPr bwMode="auto">
            <a:xfrm>
              <a:off x="5761038" y="2125663"/>
              <a:ext cx="2697480" cy="27432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097280" rIns="182880" bIns="146304" numCol="1" spcCol="0" rtlCol="0" fromWordArt="0" anchor="t" anchorCtr="0" forceAA="0" compatLnSpc="1">
              <a:prstTxWarp prst="textNoShape">
                <a:avLst/>
              </a:prstTxWarp>
              <a:no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With SET, allows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RDMA fail-over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for SMB Direct when two RDMA-capable </a:t>
              </a:r>
              <a:r>
                <a:rPr kumimoji="0" lang="en-US" sz="1800" b="1" i="0" u="none" strike="noStrike" kern="0" cap="none" spc="30" normalizeH="0" baseline="0" noProof="0" dirty="0" err="1">
                  <a:ln>
                    <a:noFill/>
                  </a:ln>
                  <a:gradFill>
                    <a:gsLst>
                      <a:gs pos="1250">
                        <a:schemeClr val="tx1"/>
                      </a:gs>
                      <a:gs pos="100000">
                        <a:schemeClr val="tx1"/>
                      </a:gs>
                    </a:gsLst>
                    <a:lin ang="5400000" scaled="0"/>
                  </a:gradFill>
                  <a:effectLst/>
                  <a:uLnTx/>
                  <a:uFillTx/>
                  <a:latin typeface="+mj-lt"/>
                  <a:ea typeface="MS PGothic" pitchFamily="34" charset="-128"/>
                </a:rPr>
                <a:t>vNICs</a:t>
              </a: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 are exposed</a:t>
              </a:r>
            </a:p>
          </p:txBody>
        </p:sp>
        <p:grpSp>
          <p:nvGrpSpPr>
            <p:cNvPr id="15" name="Group 14"/>
            <p:cNvGrpSpPr>
              <a:grpSpLocks noChangeAspect="1"/>
            </p:cNvGrpSpPr>
            <p:nvPr/>
          </p:nvGrpSpPr>
          <p:grpSpPr>
            <a:xfrm>
              <a:off x="6002085" y="2365135"/>
              <a:ext cx="515155" cy="426159"/>
              <a:chOff x="9494839" y="2960688"/>
              <a:chExt cx="477838" cy="395288"/>
            </a:xfrm>
            <a:solidFill>
              <a:schemeClr val="accent2"/>
            </a:solidFill>
          </p:grpSpPr>
          <p:sp>
            <p:nvSpPr>
              <p:cNvPr id="16" name="Freeform 168"/>
              <p:cNvSpPr>
                <a:spLocks noEditPoints="1"/>
              </p:cNvSpPr>
              <p:nvPr/>
            </p:nvSpPr>
            <p:spPr bwMode="auto">
              <a:xfrm>
                <a:off x="9494839" y="2960688"/>
                <a:ext cx="477838" cy="395288"/>
              </a:xfrm>
              <a:custGeom>
                <a:avLst/>
                <a:gdLst>
                  <a:gd name="T0" fmla="*/ 301 w 301"/>
                  <a:gd name="T1" fmla="*/ 249 h 249"/>
                  <a:gd name="T2" fmla="*/ 0 w 301"/>
                  <a:gd name="T3" fmla="*/ 249 h 249"/>
                  <a:gd name="T4" fmla="*/ 152 w 301"/>
                  <a:gd name="T5" fmla="*/ 0 h 249"/>
                  <a:gd name="T6" fmla="*/ 301 w 301"/>
                  <a:gd name="T7" fmla="*/ 249 h 249"/>
                  <a:gd name="T8" fmla="*/ 30 w 301"/>
                  <a:gd name="T9" fmla="*/ 233 h 249"/>
                  <a:gd name="T10" fmla="*/ 273 w 301"/>
                  <a:gd name="T11" fmla="*/ 233 h 249"/>
                  <a:gd name="T12" fmla="*/ 152 w 301"/>
                  <a:gd name="T13" fmla="*/ 32 h 249"/>
                  <a:gd name="T14" fmla="*/ 30 w 301"/>
                  <a:gd name="T15" fmla="*/ 233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49">
                    <a:moveTo>
                      <a:pt x="301" y="249"/>
                    </a:moveTo>
                    <a:lnTo>
                      <a:pt x="0" y="249"/>
                    </a:lnTo>
                    <a:lnTo>
                      <a:pt x="152" y="0"/>
                    </a:lnTo>
                    <a:lnTo>
                      <a:pt x="301" y="249"/>
                    </a:lnTo>
                    <a:close/>
                    <a:moveTo>
                      <a:pt x="30" y="233"/>
                    </a:moveTo>
                    <a:lnTo>
                      <a:pt x="273" y="233"/>
                    </a:lnTo>
                    <a:lnTo>
                      <a:pt x="152" y="32"/>
                    </a:lnTo>
                    <a:lnTo>
                      <a:pt x="30"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17" name="Rectangle 169"/>
              <p:cNvSpPr>
                <a:spLocks noChangeArrowheads="1"/>
              </p:cNvSpPr>
              <p:nvPr/>
            </p:nvSpPr>
            <p:spPr bwMode="auto">
              <a:xfrm>
                <a:off x="9723439" y="3089276"/>
                <a:ext cx="25400"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18" name="Rectangle 170"/>
              <p:cNvSpPr>
                <a:spLocks noChangeArrowheads="1"/>
              </p:cNvSpPr>
              <p:nvPr/>
            </p:nvSpPr>
            <p:spPr bwMode="auto">
              <a:xfrm>
                <a:off x="9723439" y="3278188"/>
                <a:ext cx="2540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grpSp>
      </p:grpSp>
      <p:grpSp>
        <p:nvGrpSpPr>
          <p:cNvPr id="4" name="Group 3"/>
          <p:cNvGrpSpPr/>
          <p:nvPr/>
        </p:nvGrpSpPr>
        <p:grpSpPr>
          <a:xfrm>
            <a:off x="3017838" y="2125663"/>
            <a:ext cx="2697480" cy="2743200"/>
            <a:chOff x="3017838" y="2125663"/>
            <a:chExt cx="2697480" cy="2743200"/>
          </a:xfrm>
        </p:grpSpPr>
        <p:sp>
          <p:nvSpPr>
            <p:cNvPr id="6" name="Rectangle 5"/>
            <p:cNvSpPr/>
            <p:nvPr/>
          </p:nvSpPr>
          <p:spPr bwMode="auto">
            <a:xfrm>
              <a:off x="3017838" y="2125663"/>
              <a:ext cx="2697480" cy="27432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097280" rIns="182880" bIns="146304" numCol="1" spcCol="0" rtlCol="0" fromWordArt="0" anchor="t" anchorCtr="0" forceAA="0" compatLnSpc="1">
              <a:prstTxWarp prst="textNoShape">
                <a:avLst/>
              </a:prstTxWarp>
              <a:no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With SET, allows multiple RDMA NICs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to expose RDMA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to multiple </a:t>
              </a:r>
              <a:r>
                <a:rPr kumimoji="0" lang="en-US" sz="1800" b="1" i="0" u="none" strike="noStrike" kern="0" cap="none" spc="30" normalizeH="0" baseline="0" noProof="0" dirty="0" err="1">
                  <a:ln>
                    <a:noFill/>
                  </a:ln>
                  <a:gradFill>
                    <a:gsLst>
                      <a:gs pos="1250">
                        <a:schemeClr val="tx1"/>
                      </a:gs>
                      <a:gs pos="100000">
                        <a:schemeClr val="tx1"/>
                      </a:gs>
                    </a:gsLst>
                    <a:lin ang="5400000" scaled="0"/>
                  </a:gradFill>
                  <a:effectLst/>
                  <a:uLnTx/>
                  <a:uFillTx/>
                  <a:latin typeface="+mj-lt"/>
                  <a:ea typeface="MS PGothic" pitchFamily="34" charset="-128"/>
                </a:rPr>
                <a:t>vNICs</a:t>
              </a: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(SMB Multichannel over SMB Direct)</a:t>
              </a:r>
            </a:p>
          </p:txBody>
        </p:sp>
        <p:grpSp>
          <p:nvGrpSpPr>
            <p:cNvPr id="19" name="Group 18"/>
            <p:cNvGrpSpPr>
              <a:grpSpLocks noChangeAspect="1"/>
            </p:cNvGrpSpPr>
            <p:nvPr/>
          </p:nvGrpSpPr>
          <p:grpSpPr>
            <a:xfrm>
              <a:off x="3274977" y="2376319"/>
              <a:ext cx="329702" cy="403791"/>
              <a:chOff x="8485189" y="307976"/>
              <a:chExt cx="282575" cy="346075"/>
            </a:xfrm>
          </p:grpSpPr>
          <p:sp>
            <p:nvSpPr>
              <p:cNvPr id="20" name="Freeform 192"/>
              <p:cNvSpPr>
                <a:spLocks/>
              </p:cNvSpPr>
              <p:nvPr/>
            </p:nvSpPr>
            <p:spPr bwMode="auto">
              <a:xfrm>
                <a:off x="8613776" y="449263"/>
                <a:ext cx="153988" cy="204788"/>
              </a:xfrm>
              <a:custGeom>
                <a:avLst/>
                <a:gdLst>
                  <a:gd name="T0" fmla="*/ 0 w 48"/>
                  <a:gd name="T1" fmla="*/ 64 h 64"/>
                  <a:gd name="T2" fmla="*/ 0 w 48"/>
                  <a:gd name="T3" fmla="*/ 40 h 64"/>
                  <a:gd name="T4" fmla="*/ 8 w 48"/>
                  <a:gd name="T5" fmla="*/ 15 h 64"/>
                  <a:gd name="T6" fmla="*/ 40 w 48"/>
                  <a:gd name="T7" fmla="*/ 0 h 64"/>
                  <a:gd name="T8" fmla="*/ 48 w 48"/>
                  <a:gd name="T9" fmla="*/ 0 h 64"/>
                </a:gdLst>
                <a:ahLst/>
                <a:cxnLst>
                  <a:cxn ang="0">
                    <a:pos x="T0" y="T1"/>
                  </a:cxn>
                  <a:cxn ang="0">
                    <a:pos x="T2" y="T3"/>
                  </a:cxn>
                  <a:cxn ang="0">
                    <a:pos x="T4" y="T5"/>
                  </a:cxn>
                  <a:cxn ang="0">
                    <a:pos x="T6" y="T7"/>
                  </a:cxn>
                  <a:cxn ang="0">
                    <a:pos x="T8" y="T9"/>
                  </a:cxn>
                </a:cxnLst>
                <a:rect l="0" t="0" r="r" b="b"/>
                <a:pathLst>
                  <a:path w="48" h="64">
                    <a:moveTo>
                      <a:pt x="0" y="64"/>
                    </a:moveTo>
                    <a:cubicBezTo>
                      <a:pt x="0" y="40"/>
                      <a:pt x="0" y="40"/>
                      <a:pt x="0" y="40"/>
                    </a:cubicBezTo>
                    <a:cubicBezTo>
                      <a:pt x="0" y="31"/>
                      <a:pt x="2" y="22"/>
                      <a:pt x="8" y="15"/>
                    </a:cubicBezTo>
                    <a:cubicBezTo>
                      <a:pt x="14" y="8"/>
                      <a:pt x="24" y="1"/>
                      <a:pt x="40" y="0"/>
                    </a:cubicBezTo>
                    <a:cubicBezTo>
                      <a:pt x="48" y="0"/>
                      <a:pt x="48" y="0"/>
                      <a:pt x="48" y="0"/>
                    </a:cubicBezTo>
                  </a:path>
                </a:pathLst>
              </a:custGeom>
              <a:noFill/>
              <a:ln w="254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1" name="Freeform 193"/>
              <p:cNvSpPr>
                <a:spLocks/>
              </p:cNvSpPr>
              <p:nvPr/>
            </p:nvSpPr>
            <p:spPr bwMode="auto">
              <a:xfrm>
                <a:off x="8497889" y="320676"/>
                <a:ext cx="119063" cy="314325"/>
              </a:xfrm>
              <a:custGeom>
                <a:avLst/>
                <a:gdLst>
                  <a:gd name="T0" fmla="*/ 0 w 37"/>
                  <a:gd name="T1" fmla="*/ 0 h 98"/>
                  <a:gd name="T2" fmla="*/ 36 w 37"/>
                  <a:gd name="T3" fmla="*/ 72 h 98"/>
                  <a:gd name="T4" fmla="*/ 36 w 37"/>
                  <a:gd name="T5" fmla="*/ 98 h 98"/>
                </a:gdLst>
                <a:ahLst/>
                <a:cxnLst>
                  <a:cxn ang="0">
                    <a:pos x="T0" y="T1"/>
                  </a:cxn>
                  <a:cxn ang="0">
                    <a:pos x="T2" y="T3"/>
                  </a:cxn>
                  <a:cxn ang="0">
                    <a:pos x="T4" y="T5"/>
                  </a:cxn>
                </a:cxnLst>
                <a:rect l="0" t="0" r="r" b="b"/>
                <a:pathLst>
                  <a:path w="37" h="98">
                    <a:moveTo>
                      <a:pt x="0" y="0"/>
                    </a:moveTo>
                    <a:cubicBezTo>
                      <a:pt x="37" y="30"/>
                      <a:pt x="36" y="72"/>
                      <a:pt x="36" y="72"/>
                    </a:cubicBezTo>
                    <a:cubicBezTo>
                      <a:pt x="36" y="98"/>
                      <a:pt x="36" y="98"/>
                      <a:pt x="36" y="98"/>
                    </a:cubicBezTo>
                  </a:path>
                </a:pathLst>
              </a:custGeom>
              <a:noFill/>
              <a:ln w="254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2" name="Freeform 194"/>
              <p:cNvSpPr>
                <a:spLocks/>
              </p:cNvSpPr>
              <p:nvPr/>
            </p:nvSpPr>
            <p:spPr bwMode="auto">
              <a:xfrm>
                <a:off x="8485189" y="307976"/>
                <a:ext cx="77788" cy="76200"/>
              </a:xfrm>
              <a:custGeom>
                <a:avLst/>
                <a:gdLst>
                  <a:gd name="T0" fmla="*/ 49 w 49"/>
                  <a:gd name="T1" fmla="*/ 0 h 48"/>
                  <a:gd name="T2" fmla="*/ 0 w 49"/>
                  <a:gd name="T3" fmla="*/ 0 h 48"/>
                  <a:gd name="T4" fmla="*/ 0 w 49"/>
                  <a:gd name="T5" fmla="*/ 48 h 48"/>
                </a:gdLst>
                <a:ahLst/>
                <a:cxnLst>
                  <a:cxn ang="0">
                    <a:pos x="T0" y="T1"/>
                  </a:cxn>
                  <a:cxn ang="0">
                    <a:pos x="T2" y="T3"/>
                  </a:cxn>
                  <a:cxn ang="0">
                    <a:pos x="T4" y="T5"/>
                  </a:cxn>
                </a:cxnLst>
                <a:rect l="0" t="0" r="r" b="b"/>
                <a:pathLst>
                  <a:path w="49" h="48">
                    <a:moveTo>
                      <a:pt x="49" y="0"/>
                    </a:moveTo>
                    <a:lnTo>
                      <a:pt x="0" y="0"/>
                    </a:lnTo>
                    <a:lnTo>
                      <a:pt x="0" y="48"/>
                    </a:lnTo>
                  </a:path>
                </a:pathLst>
              </a:custGeom>
              <a:noFill/>
              <a:ln w="254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3" name="Freeform 195"/>
              <p:cNvSpPr>
                <a:spLocks/>
              </p:cNvSpPr>
              <p:nvPr/>
            </p:nvSpPr>
            <p:spPr bwMode="auto">
              <a:xfrm>
                <a:off x="8716964" y="396876"/>
                <a:ext cx="50800" cy="103188"/>
              </a:xfrm>
              <a:custGeom>
                <a:avLst/>
                <a:gdLst>
                  <a:gd name="T0" fmla="*/ 0 w 32"/>
                  <a:gd name="T1" fmla="*/ 0 h 65"/>
                  <a:gd name="T2" fmla="*/ 32 w 32"/>
                  <a:gd name="T3" fmla="*/ 33 h 65"/>
                  <a:gd name="T4" fmla="*/ 0 w 32"/>
                  <a:gd name="T5" fmla="*/ 65 h 65"/>
                </a:gdLst>
                <a:ahLst/>
                <a:cxnLst>
                  <a:cxn ang="0">
                    <a:pos x="T0" y="T1"/>
                  </a:cxn>
                  <a:cxn ang="0">
                    <a:pos x="T2" y="T3"/>
                  </a:cxn>
                  <a:cxn ang="0">
                    <a:pos x="T4" y="T5"/>
                  </a:cxn>
                </a:cxnLst>
                <a:rect l="0" t="0" r="r" b="b"/>
                <a:pathLst>
                  <a:path w="32" h="65">
                    <a:moveTo>
                      <a:pt x="0" y="0"/>
                    </a:moveTo>
                    <a:lnTo>
                      <a:pt x="32" y="33"/>
                    </a:lnTo>
                    <a:lnTo>
                      <a:pt x="0" y="65"/>
                    </a:lnTo>
                  </a:path>
                </a:pathLst>
              </a:custGeom>
              <a:noFill/>
              <a:ln w="254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grpSp>
      </p:grpSp>
      <p:grpSp>
        <p:nvGrpSpPr>
          <p:cNvPr id="2" name="Group 1"/>
          <p:cNvGrpSpPr/>
          <p:nvPr/>
        </p:nvGrpSpPr>
        <p:grpSpPr>
          <a:xfrm>
            <a:off x="274638" y="2125663"/>
            <a:ext cx="2697480" cy="2743200"/>
            <a:chOff x="274638" y="2125663"/>
            <a:chExt cx="2697480" cy="2743200"/>
          </a:xfrm>
        </p:grpSpPr>
        <p:sp>
          <p:nvSpPr>
            <p:cNvPr id="5" name="Rectangle 4"/>
            <p:cNvSpPr/>
            <p:nvPr/>
          </p:nvSpPr>
          <p:spPr bwMode="auto">
            <a:xfrm>
              <a:off x="274638" y="2125663"/>
              <a:ext cx="2697480" cy="27432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097280" rIns="182880" bIns="146304" numCol="1" spcCol="0" rtlCol="0" fromWordArt="0" anchor="t" anchorCtr="0" forceAA="0" compatLnSpc="1">
              <a:prstTxWarp prst="textNoShape">
                <a:avLst/>
              </a:prstTxWarp>
              <a:no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Allows host </a:t>
              </a:r>
              <a:r>
                <a:rPr kumimoji="0" lang="en-US" sz="1800" b="1" i="0" u="none" strike="noStrike" kern="0" cap="none" spc="30" normalizeH="0" baseline="0" noProof="0" dirty="0" err="1">
                  <a:ln>
                    <a:noFill/>
                  </a:ln>
                  <a:gradFill>
                    <a:gsLst>
                      <a:gs pos="1250">
                        <a:schemeClr val="tx1"/>
                      </a:gs>
                      <a:gs pos="100000">
                        <a:schemeClr val="tx1"/>
                      </a:gs>
                    </a:gsLst>
                    <a:lin ang="5400000" scaled="0"/>
                  </a:gradFill>
                  <a:effectLst/>
                  <a:uLnTx/>
                  <a:uFillTx/>
                  <a:latin typeface="+mj-lt"/>
                  <a:ea typeface="MS PGothic" pitchFamily="34" charset="-128"/>
                </a:rPr>
                <a:t>vNICs</a:t>
              </a: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to expose RDMA capabilities to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kernel processes </a:t>
              </a:r>
              <a:b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br>
              <a:r>
                <a:rPr kumimoji="0" lang="en-US" sz="1800" b="1" i="0" u="none" strike="noStrike" kern="0" cap="none" spc="3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rPr>
                <a:t>(e.g., SMB Direct)</a:t>
              </a:r>
            </a:p>
          </p:txBody>
        </p:sp>
        <p:grpSp>
          <p:nvGrpSpPr>
            <p:cNvPr id="24" name="Group 23"/>
            <p:cNvGrpSpPr>
              <a:grpSpLocks noChangeAspect="1"/>
            </p:cNvGrpSpPr>
            <p:nvPr/>
          </p:nvGrpSpPr>
          <p:grpSpPr>
            <a:xfrm>
              <a:off x="525917" y="2380539"/>
              <a:ext cx="397234" cy="395351"/>
              <a:chOff x="9567864" y="1577976"/>
              <a:chExt cx="334963" cy="333375"/>
            </a:xfrm>
            <a:solidFill>
              <a:schemeClr val="accent2"/>
            </a:solidFill>
          </p:grpSpPr>
          <p:sp>
            <p:nvSpPr>
              <p:cNvPr id="25" name="Freeform 185"/>
              <p:cNvSpPr>
                <a:spLocks/>
              </p:cNvSpPr>
              <p:nvPr/>
            </p:nvSpPr>
            <p:spPr bwMode="auto">
              <a:xfrm>
                <a:off x="9567864" y="1747838"/>
                <a:ext cx="161925" cy="163513"/>
              </a:xfrm>
              <a:custGeom>
                <a:avLst/>
                <a:gdLst>
                  <a:gd name="T0" fmla="*/ 0 w 102"/>
                  <a:gd name="T1" fmla="*/ 103 h 103"/>
                  <a:gd name="T2" fmla="*/ 73 w 102"/>
                  <a:gd name="T3" fmla="*/ 103 h 103"/>
                  <a:gd name="T4" fmla="*/ 73 w 102"/>
                  <a:gd name="T5" fmla="*/ 87 h 103"/>
                  <a:gd name="T6" fmla="*/ 27 w 102"/>
                  <a:gd name="T7" fmla="*/ 87 h 103"/>
                  <a:gd name="T8" fmla="*/ 102 w 102"/>
                  <a:gd name="T9" fmla="*/ 12 h 103"/>
                  <a:gd name="T10" fmla="*/ 91 w 102"/>
                  <a:gd name="T11" fmla="*/ 0 h 103"/>
                  <a:gd name="T12" fmla="*/ 17 w 102"/>
                  <a:gd name="T13" fmla="*/ 75 h 103"/>
                  <a:gd name="T14" fmla="*/ 17 w 102"/>
                  <a:gd name="T15" fmla="*/ 30 h 103"/>
                  <a:gd name="T16" fmla="*/ 0 w 102"/>
                  <a:gd name="T17" fmla="*/ 30 h 103"/>
                  <a:gd name="T18" fmla="*/ 0 w 102"/>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3">
                    <a:moveTo>
                      <a:pt x="0" y="103"/>
                    </a:moveTo>
                    <a:lnTo>
                      <a:pt x="73" y="103"/>
                    </a:lnTo>
                    <a:lnTo>
                      <a:pt x="73" y="87"/>
                    </a:lnTo>
                    <a:lnTo>
                      <a:pt x="27" y="87"/>
                    </a:lnTo>
                    <a:lnTo>
                      <a:pt x="102" y="12"/>
                    </a:lnTo>
                    <a:lnTo>
                      <a:pt x="91" y="0"/>
                    </a:lnTo>
                    <a:lnTo>
                      <a:pt x="17" y="75"/>
                    </a:lnTo>
                    <a:lnTo>
                      <a:pt x="17" y="30"/>
                    </a:lnTo>
                    <a:lnTo>
                      <a:pt x="0" y="30"/>
                    </a:lnTo>
                    <a:lnTo>
                      <a:pt x="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6" name="Freeform 186"/>
              <p:cNvSpPr>
                <a:spLocks/>
              </p:cNvSpPr>
              <p:nvPr/>
            </p:nvSpPr>
            <p:spPr bwMode="auto">
              <a:xfrm>
                <a:off x="9739314" y="1577976"/>
                <a:ext cx="163513" cy="163513"/>
              </a:xfrm>
              <a:custGeom>
                <a:avLst/>
                <a:gdLst>
                  <a:gd name="T0" fmla="*/ 30 w 103"/>
                  <a:gd name="T1" fmla="*/ 16 h 103"/>
                  <a:gd name="T2" fmla="*/ 75 w 103"/>
                  <a:gd name="T3" fmla="*/ 16 h 103"/>
                  <a:gd name="T4" fmla="*/ 0 w 103"/>
                  <a:gd name="T5" fmla="*/ 91 h 103"/>
                  <a:gd name="T6" fmla="*/ 10 w 103"/>
                  <a:gd name="T7" fmla="*/ 103 h 103"/>
                  <a:gd name="T8" fmla="*/ 87 w 103"/>
                  <a:gd name="T9" fmla="*/ 26 h 103"/>
                  <a:gd name="T10" fmla="*/ 87 w 103"/>
                  <a:gd name="T11" fmla="*/ 73 h 103"/>
                  <a:gd name="T12" fmla="*/ 103 w 103"/>
                  <a:gd name="T13" fmla="*/ 73 h 103"/>
                  <a:gd name="T14" fmla="*/ 103 w 103"/>
                  <a:gd name="T15" fmla="*/ 0 h 103"/>
                  <a:gd name="T16" fmla="*/ 30 w 103"/>
                  <a:gd name="T17" fmla="*/ 0 h 103"/>
                  <a:gd name="T18" fmla="*/ 30 w 103"/>
                  <a:gd name="T19" fmla="*/ 1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30" y="16"/>
                    </a:moveTo>
                    <a:lnTo>
                      <a:pt x="75" y="16"/>
                    </a:lnTo>
                    <a:lnTo>
                      <a:pt x="0" y="91"/>
                    </a:lnTo>
                    <a:lnTo>
                      <a:pt x="10" y="103"/>
                    </a:lnTo>
                    <a:lnTo>
                      <a:pt x="87" y="26"/>
                    </a:lnTo>
                    <a:lnTo>
                      <a:pt x="87" y="73"/>
                    </a:lnTo>
                    <a:lnTo>
                      <a:pt x="103" y="73"/>
                    </a:lnTo>
                    <a:lnTo>
                      <a:pt x="103" y="0"/>
                    </a:lnTo>
                    <a:lnTo>
                      <a:pt x="30" y="0"/>
                    </a:lnTo>
                    <a:lnTo>
                      <a:pt x="3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7" name="Freeform 187"/>
              <p:cNvSpPr>
                <a:spLocks/>
              </p:cNvSpPr>
              <p:nvPr/>
            </p:nvSpPr>
            <p:spPr bwMode="auto">
              <a:xfrm>
                <a:off x="9739314" y="1747838"/>
                <a:ext cx="163513" cy="163513"/>
              </a:xfrm>
              <a:custGeom>
                <a:avLst/>
                <a:gdLst>
                  <a:gd name="T0" fmla="*/ 87 w 103"/>
                  <a:gd name="T1" fmla="*/ 75 h 103"/>
                  <a:gd name="T2" fmla="*/ 10 w 103"/>
                  <a:gd name="T3" fmla="*/ 0 h 103"/>
                  <a:gd name="T4" fmla="*/ 0 w 103"/>
                  <a:gd name="T5" fmla="*/ 12 h 103"/>
                  <a:gd name="T6" fmla="*/ 75 w 103"/>
                  <a:gd name="T7" fmla="*/ 87 h 103"/>
                  <a:gd name="T8" fmla="*/ 30 w 103"/>
                  <a:gd name="T9" fmla="*/ 87 h 103"/>
                  <a:gd name="T10" fmla="*/ 30 w 103"/>
                  <a:gd name="T11" fmla="*/ 103 h 103"/>
                  <a:gd name="T12" fmla="*/ 103 w 103"/>
                  <a:gd name="T13" fmla="*/ 103 h 103"/>
                  <a:gd name="T14" fmla="*/ 103 w 103"/>
                  <a:gd name="T15" fmla="*/ 30 h 103"/>
                  <a:gd name="T16" fmla="*/ 87 w 103"/>
                  <a:gd name="T17" fmla="*/ 30 h 103"/>
                  <a:gd name="T18" fmla="*/ 87 w 103"/>
                  <a:gd name="T19"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87" y="75"/>
                    </a:moveTo>
                    <a:lnTo>
                      <a:pt x="10" y="0"/>
                    </a:lnTo>
                    <a:lnTo>
                      <a:pt x="0" y="12"/>
                    </a:lnTo>
                    <a:lnTo>
                      <a:pt x="75" y="87"/>
                    </a:lnTo>
                    <a:lnTo>
                      <a:pt x="30" y="87"/>
                    </a:lnTo>
                    <a:lnTo>
                      <a:pt x="30" y="103"/>
                    </a:lnTo>
                    <a:lnTo>
                      <a:pt x="103" y="103"/>
                    </a:lnTo>
                    <a:lnTo>
                      <a:pt x="103" y="30"/>
                    </a:lnTo>
                    <a:lnTo>
                      <a:pt x="87" y="30"/>
                    </a:lnTo>
                    <a:lnTo>
                      <a:pt x="8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sp>
            <p:nvSpPr>
              <p:cNvPr id="28" name="Freeform 188"/>
              <p:cNvSpPr>
                <a:spLocks/>
              </p:cNvSpPr>
              <p:nvPr/>
            </p:nvSpPr>
            <p:spPr bwMode="auto">
              <a:xfrm>
                <a:off x="9567864" y="1577976"/>
                <a:ext cx="161925" cy="163513"/>
              </a:xfrm>
              <a:custGeom>
                <a:avLst/>
                <a:gdLst>
                  <a:gd name="T0" fmla="*/ 73 w 102"/>
                  <a:gd name="T1" fmla="*/ 0 h 103"/>
                  <a:gd name="T2" fmla="*/ 0 w 102"/>
                  <a:gd name="T3" fmla="*/ 0 h 103"/>
                  <a:gd name="T4" fmla="*/ 0 w 102"/>
                  <a:gd name="T5" fmla="*/ 73 h 103"/>
                  <a:gd name="T6" fmla="*/ 17 w 102"/>
                  <a:gd name="T7" fmla="*/ 73 h 103"/>
                  <a:gd name="T8" fmla="*/ 17 w 102"/>
                  <a:gd name="T9" fmla="*/ 26 h 103"/>
                  <a:gd name="T10" fmla="*/ 91 w 102"/>
                  <a:gd name="T11" fmla="*/ 103 h 103"/>
                  <a:gd name="T12" fmla="*/ 102 w 102"/>
                  <a:gd name="T13" fmla="*/ 91 h 103"/>
                  <a:gd name="T14" fmla="*/ 27 w 102"/>
                  <a:gd name="T15" fmla="*/ 16 h 103"/>
                  <a:gd name="T16" fmla="*/ 73 w 102"/>
                  <a:gd name="T17" fmla="*/ 16 h 103"/>
                  <a:gd name="T18" fmla="*/ 73 w 102"/>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3">
                    <a:moveTo>
                      <a:pt x="73" y="0"/>
                    </a:moveTo>
                    <a:lnTo>
                      <a:pt x="0" y="0"/>
                    </a:lnTo>
                    <a:lnTo>
                      <a:pt x="0" y="73"/>
                    </a:lnTo>
                    <a:lnTo>
                      <a:pt x="17" y="73"/>
                    </a:lnTo>
                    <a:lnTo>
                      <a:pt x="17" y="26"/>
                    </a:lnTo>
                    <a:lnTo>
                      <a:pt x="91" y="103"/>
                    </a:lnTo>
                    <a:lnTo>
                      <a:pt x="102" y="91"/>
                    </a:lnTo>
                    <a:lnTo>
                      <a:pt x="27" y="16"/>
                    </a:lnTo>
                    <a:lnTo>
                      <a:pt x="73" y="16"/>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24994433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bwMode="auto">
          <a:xfrm>
            <a:off x="0" y="3508021"/>
            <a:ext cx="12436475" cy="348650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 name="Title 2"/>
          <p:cNvSpPr>
            <a:spLocks noGrp="1"/>
          </p:cNvSpPr>
          <p:nvPr>
            <p:ph type="title"/>
          </p:nvPr>
        </p:nvSpPr>
        <p:spPr/>
        <p:txBody>
          <a:bodyPr/>
          <a:lstStyle/>
          <a:p>
            <a:r>
              <a:rPr lang="en-US"/>
              <a:t>PacketDirect (PD)</a:t>
            </a:r>
            <a:endParaRPr lang="en-US" dirty="0"/>
          </a:p>
        </p:txBody>
      </p:sp>
      <p:sp>
        <p:nvSpPr>
          <p:cNvPr id="2" name="Text Placeholder 1"/>
          <p:cNvSpPr>
            <a:spLocks noGrp="1"/>
          </p:cNvSpPr>
          <p:nvPr>
            <p:ph type="body" sz="quarter" idx="10"/>
          </p:nvPr>
        </p:nvSpPr>
        <p:spPr>
          <a:xfrm>
            <a:off x="274638" y="1212850"/>
            <a:ext cx="11887200" cy="2142125"/>
          </a:xfrm>
        </p:spPr>
        <p:txBody>
          <a:bodyPr/>
          <a:lstStyle/>
          <a:p>
            <a:pPr>
              <a:spcBef>
                <a:spcPts val="1800"/>
              </a:spcBef>
            </a:pPr>
            <a:r>
              <a:rPr lang="en-US" sz="3600" dirty="0"/>
              <a:t>Today’s NDIS for Windows</a:t>
            </a:r>
          </a:p>
          <a:p>
            <a:pPr lvl="1">
              <a:spcBef>
                <a:spcPts val="900"/>
              </a:spcBef>
            </a:pPr>
            <a:r>
              <a:rPr lang="en-US" sz="1800" b="1" dirty="0">
                <a:latin typeface="+mj-lt"/>
              </a:rPr>
              <a:t>General purpose platform – TCP/IP stack is a very generic stack</a:t>
            </a:r>
          </a:p>
          <a:p>
            <a:pPr lvl="1">
              <a:spcBef>
                <a:spcPts val="900"/>
              </a:spcBef>
            </a:pPr>
            <a:r>
              <a:rPr lang="en-US" sz="1800" b="1" dirty="0">
                <a:latin typeface="+mj-lt"/>
              </a:rPr>
              <a:t>Support for client and datacenter alike</a:t>
            </a:r>
          </a:p>
          <a:p>
            <a:pPr>
              <a:spcBef>
                <a:spcPts val="1800"/>
              </a:spcBef>
            </a:pPr>
            <a:r>
              <a:rPr lang="en-US" sz="3600" dirty="0"/>
              <a:t>NDIS in its current form, is not enough for 100G</a:t>
            </a:r>
          </a:p>
        </p:txBody>
      </p:sp>
      <p:sp>
        <p:nvSpPr>
          <p:cNvPr id="7" name="Text Placeholder 1"/>
          <p:cNvSpPr txBox="1">
            <a:spLocks/>
          </p:cNvSpPr>
          <p:nvPr/>
        </p:nvSpPr>
        <p:spPr>
          <a:xfrm>
            <a:off x="274638" y="3791419"/>
            <a:ext cx="4996609" cy="2890022"/>
          </a:xfrm>
          <a:prstGeom prst="rect">
            <a:avLst/>
          </a:prstGeom>
        </p:spPr>
        <p:txBody>
          <a:bodyPr vert="horz" wrap="square" lIns="146304" tIns="91440" rIns="146304" bIns="91440" rtlCol="0">
            <a:spAutoFit/>
          </a:bodyPr>
          <a:lstStyle>
            <a:lvl1pPr marL="0" indent="0" algn="l" defTabSz="931863" rtl="0" fontAlgn="base">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fontAlgn="base">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fontAlgn="base">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fontAlgn="base">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fontAlgn="base">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800"/>
              </a:spcBef>
              <a:spcAft>
                <a:spcPct val="0"/>
              </a:spcAft>
              <a:buClrTx/>
              <a:buSzPct val="90000"/>
              <a:buFont typeface="Arial" pitchFamily="34" charset="0"/>
              <a:buNone/>
              <a:tabLst/>
              <a:defRPr/>
            </a:pPr>
            <a:r>
              <a:rPr kumimoji="0" lang="en-US" sz="3600" b="0"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What can we do better?</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General purpose I/O</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Memory</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Application is not in full control of </a:t>
            </a:r>
            <a:b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b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its packet management</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Look at applications that are very network intensive – DDoS, SLB, </a:t>
            </a:r>
            <a:r>
              <a:rPr kumimoji="0" lang="en-US" sz="1800" b="1" i="0" u="none" strike="noStrike" kern="1200" cap="none" spc="0" normalizeH="0" baseline="0" noProof="0" dirty="0" err="1">
                <a:ln>
                  <a:noFill/>
                </a:ln>
                <a:gradFill>
                  <a:gsLst>
                    <a:gs pos="1250">
                      <a:schemeClr val="tx1"/>
                    </a:gs>
                    <a:gs pos="100000">
                      <a:schemeClr val="tx1"/>
                    </a:gs>
                  </a:gsLst>
                  <a:lin ang="5400000" scaled="0"/>
                </a:gradFill>
                <a:effectLst/>
                <a:uLnTx/>
                <a:uFillTx/>
                <a:latin typeface="+mj-lt"/>
                <a:ea typeface="MS PGothic" pitchFamily="34" charset="-128"/>
                <a:cs typeface="+mn-cs"/>
              </a:rPr>
              <a:t>vSwitch</a:t>
            </a: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 </a:t>
            </a:r>
            <a:r>
              <a:rPr kumimoji="0" lang="en-US" sz="1800" b="1" i="0" u="none" strike="noStrike" kern="1200" cap="none" spc="0" normalizeH="0" baseline="0" noProof="0" dirty="0" err="1">
                <a:ln>
                  <a:noFill/>
                </a:ln>
                <a:gradFill>
                  <a:gsLst>
                    <a:gs pos="1250">
                      <a:schemeClr val="tx1"/>
                    </a:gs>
                    <a:gs pos="100000">
                      <a:schemeClr val="tx1"/>
                    </a:gs>
                  </a:gsLst>
                  <a:lin ang="5400000" scaled="0"/>
                </a:gradFill>
                <a:effectLst/>
                <a:uLnTx/>
                <a:uFillTx/>
                <a:latin typeface="+mj-lt"/>
                <a:ea typeface="MS PGothic" pitchFamily="34" charset="-128"/>
                <a:cs typeface="+mn-cs"/>
              </a:rPr>
              <a:t>etc</a:t>
            </a: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 – these typically look at packets and forward them on</a:t>
            </a:r>
          </a:p>
        </p:txBody>
      </p:sp>
      <p:sp>
        <p:nvSpPr>
          <p:cNvPr id="10" name="Text Placeholder 1"/>
          <p:cNvSpPr txBox="1">
            <a:spLocks/>
          </p:cNvSpPr>
          <p:nvPr/>
        </p:nvSpPr>
        <p:spPr>
          <a:xfrm>
            <a:off x="6219825" y="3791419"/>
            <a:ext cx="5943600" cy="1911292"/>
          </a:xfrm>
          <a:prstGeom prst="rect">
            <a:avLst/>
          </a:prstGeom>
        </p:spPr>
        <p:txBody>
          <a:bodyPr vert="horz" wrap="square" lIns="146304" tIns="91440" rIns="146304" bIns="91440" rtlCol="0">
            <a:spAutoFit/>
          </a:bodyPr>
          <a:lstStyle>
            <a:lvl1pPr marL="0" indent="0" algn="l" defTabSz="931863" rtl="0" fontAlgn="base">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fontAlgn="base">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fontAlgn="base">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fontAlgn="base">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fontAlgn="base">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800"/>
              </a:spcBef>
              <a:spcAft>
                <a:spcPct val="0"/>
              </a:spcAft>
              <a:buClrTx/>
              <a:buSzPct val="90000"/>
              <a:buFont typeface="Arial" pitchFamily="34" charset="0"/>
              <a:buNone/>
              <a:tabLst/>
              <a:defRPr/>
            </a:pPr>
            <a:r>
              <a:rPr kumimoji="0" lang="en-US" sz="3600" b="0"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Similar to Data Path Data </a:t>
            </a:r>
            <a:br>
              <a:rPr kumimoji="0" lang="en-US" sz="3600" b="0"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br>
            <a:r>
              <a:rPr kumimoji="0" lang="en-US" sz="3600" b="0"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Kit Technology from Intel</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Becoming a de facto standard for data path acceleration</a:t>
            </a:r>
          </a:p>
          <a:p>
            <a:pPr marL="0" marR="0" lvl="1" indent="0" algn="l" defTabSz="931863" rtl="0" eaLnBrk="1" fontAlgn="base" latinLnBrk="0" hangingPunct="1">
              <a:lnSpc>
                <a:spcPct val="90000"/>
              </a:lnSpc>
              <a:spcBef>
                <a:spcPts val="900"/>
              </a:spcBef>
              <a:spcAft>
                <a:spcPct val="0"/>
              </a:spcAft>
              <a:buClrTx/>
              <a:buSzPct val="90000"/>
              <a:buFontTx/>
              <a:buNone/>
              <a:tabLst/>
              <a:defRPr/>
            </a:pPr>
            <a:r>
              <a:rPr kumimoji="0" lang="en-US" sz="1800" b="1" i="0" u="none" strike="noStrike" kern="1200" cap="none" spc="0" normalizeH="0" baseline="0" noProof="0" dirty="0">
                <a:ln>
                  <a:noFill/>
                </a:ln>
                <a:gradFill>
                  <a:gsLst>
                    <a:gs pos="1250">
                      <a:schemeClr val="tx1"/>
                    </a:gs>
                    <a:gs pos="100000">
                      <a:schemeClr val="tx1"/>
                    </a:gs>
                  </a:gsLst>
                  <a:lin ang="5400000" scaled="0"/>
                </a:gradFill>
                <a:effectLst/>
                <a:uLnTx/>
                <a:uFillTx/>
                <a:latin typeface="+mj-lt"/>
                <a:ea typeface="MS PGothic" pitchFamily="34" charset="-128"/>
                <a:cs typeface="+mn-cs"/>
              </a:rPr>
              <a:t>Heavily utilized in NFV appliances</a:t>
            </a:r>
          </a:p>
        </p:txBody>
      </p:sp>
    </p:spTree>
    <p:extLst>
      <p:ext uri="{BB962C8B-B14F-4D97-AF65-F5344CB8AC3E}">
        <p14:creationId xmlns:p14="http://schemas.microsoft.com/office/powerpoint/2010/main" val="6612045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62" name="Rectangle 61"/>
          <p:cNvSpPr/>
          <p:nvPr/>
        </p:nvSpPr>
        <p:spPr bwMode="auto">
          <a:xfrm>
            <a:off x="274638" y="1394165"/>
            <a:ext cx="7315200" cy="53035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3600" dirty="0">
                <a:gradFill>
                  <a:gsLst>
                    <a:gs pos="0">
                      <a:srgbClr val="FFFFFF"/>
                    </a:gs>
                    <a:gs pos="100000">
                      <a:srgbClr val="FFFFFF"/>
                    </a:gs>
                  </a:gsLst>
                  <a:lin ang="5400000" scaled="0"/>
                </a:gradFill>
                <a:latin typeface="+mj-lt"/>
                <a:ea typeface="Segoe UI" pitchFamily="34" charset="0"/>
                <a:cs typeface="Segoe UI" pitchFamily="34" charset="0"/>
              </a:rPr>
              <a:t>Cloud datacenter</a:t>
            </a:r>
          </a:p>
        </p:txBody>
      </p:sp>
      <p:sp>
        <p:nvSpPr>
          <p:cNvPr id="63" name="Rectangle 62"/>
          <p:cNvSpPr/>
          <p:nvPr/>
        </p:nvSpPr>
        <p:spPr bwMode="auto">
          <a:xfrm>
            <a:off x="495300" y="2118255"/>
            <a:ext cx="1608138" cy="434621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2880" tIns="146304" rIns="182880" bIns="146304"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defRPr/>
            </a:pPr>
            <a:r>
              <a:rPr lang="en-US" sz="3600" dirty="0">
                <a:gradFill>
                  <a:gsLst>
                    <a:gs pos="0">
                      <a:srgbClr val="FFFFFF"/>
                    </a:gs>
                    <a:gs pos="100000">
                      <a:srgbClr val="FFFFFF"/>
                    </a:gs>
                  </a:gsLst>
                  <a:lin ang="5400000" scaled="0"/>
                </a:gradFill>
                <a:latin typeface="+mj-lt"/>
                <a:ea typeface="Segoe UI" pitchFamily="34" charset="0"/>
                <a:cs typeface="Segoe UI" pitchFamily="34" charset="0"/>
              </a:rPr>
              <a:t>Fabric controller</a:t>
            </a:r>
          </a:p>
        </p:txBody>
      </p:sp>
      <p:grpSp>
        <p:nvGrpSpPr>
          <p:cNvPr id="13" name="Group 12"/>
          <p:cNvGrpSpPr/>
          <p:nvPr/>
        </p:nvGrpSpPr>
        <p:grpSpPr>
          <a:xfrm>
            <a:off x="2334148" y="2125663"/>
            <a:ext cx="5019153" cy="1408176"/>
            <a:chOff x="2334148" y="2125663"/>
            <a:chExt cx="5019153" cy="1408176"/>
          </a:xfrm>
        </p:grpSpPr>
        <p:sp>
          <p:nvSpPr>
            <p:cNvPr id="65" name="Rectangle 64"/>
            <p:cNvSpPr/>
            <p:nvPr/>
          </p:nvSpPr>
          <p:spPr bwMode="auto">
            <a:xfrm>
              <a:off x="2334148" y="2125663"/>
              <a:ext cx="5019153" cy="140817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45720" numCol="1" spcCol="0" rtlCol="0" fromWordArt="0" anchor="b" anchorCtr="0" forceAA="0" compatLnSpc="1">
              <a:prstTxWarp prst="textNoShape">
                <a:avLst/>
              </a:prstTxWarp>
              <a:noAutofit/>
            </a:bodyPr>
            <a:lstStyle/>
            <a:p>
              <a:pPr algn="ctr" defTabSz="932472" fontAlgn="base">
                <a:lnSpc>
                  <a:spcPct val="90000"/>
                </a:lnSpc>
                <a:spcBef>
                  <a:spcPct val="0"/>
                </a:spcBef>
                <a:spcAft>
                  <a:spcPct val="0"/>
                </a:spcAft>
              </a:pPr>
              <a:r>
                <a:rPr lang="en-US" dirty="0">
                  <a:gradFill>
                    <a:gsLst>
                      <a:gs pos="0">
                        <a:schemeClr val="tx1"/>
                      </a:gs>
                      <a:gs pos="100000">
                        <a:schemeClr val="tx1"/>
                      </a:gs>
                    </a:gsLst>
                    <a:lin ang="5400000" scaled="0"/>
                  </a:gradFill>
                  <a:ea typeface="Segoe UI" pitchFamily="34" charset="0"/>
                  <a:cs typeface="Segoe UI" pitchFamily="34" charset="0"/>
                </a:rPr>
                <a:t>Hyper-V host 1</a:t>
              </a:r>
            </a:p>
          </p:txBody>
        </p:sp>
        <p:sp>
          <p:nvSpPr>
            <p:cNvPr id="458" name="Rectangle 457"/>
            <p:cNvSpPr/>
            <p:nvPr/>
          </p:nvSpPr>
          <p:spPr bwMode="auto">
            <a:xfrm>
              <a:off x="2459957" y="2994025"/>
              <a:ext cx="4767534" cy="188551"/>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100" dirty="0">
                  <a:gradFill>
                    <a:gsLst>
                      <a:gs pos="0">
                        <a:schemeClr val="bg1"/>
                      </a:gs>
                      <a:gs pos="100000">
                        <a:schemeClr val="bg1"/>
                      </a:gs>
                    </a:gsLst>
                    <a:lin ang="5400000" scaled="0"/>
                  </a:gradFill>
                  <a:ea typeface="Segoe UI" pitchFamily="34" charset="0"/>
                  <a:cs typeface="Segoe UI" pitchFamily="34" charset="0"/>
                </a:rPr>
                <a:t>Hypervisor</a:t>
              </a:r>
            </a:p>
          </p:txBody>
        </p:sp>
        <p:sp>
          <p:nvSpPr>
            <p:cNvPr id="68" name="Rectangle 67"/>
            <p:cNvSpPr/>
            <p:nvPr/>
          </p:nvSpPr>
          <p:spPr bwMode="auto">
            <a:xfrm>
              <a:off x="2459957" y="2214549"/>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chemeClr val="accent2"/>
                      </a:gs>
                      <a:gs pos="100000">
                        <a:schemeClr val="accent2"/>
                      </a:gs>
                    </a:gsLst>
                    <a:lin ang="5400000" scaled="0"/>
                  </a:gradFill>
                  <a:ea typeface="Segoe UI" pitchFamily="34" charset="0"/>
                  <a:cs typeface="Segoe UI" pitchFamily="34" charset="0"/>
                </a:rPr>
                <a:t>Host OS</a:t>
              </a:r>
            </a:p>
          </p:txBody>
        </p:sp>
        <p:sp>
          <p:nvSpPr>
            <p:cNvPr id="465" name="Rectangle 464"/>
            <p:cNvSpPr/>
            <p:nvPr/>
          </p:nvSpPr>
          <p:spPr bwMode="auto">
            <a:xfrm>
              <a:off x="3668135" y="2214549"/>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sp>
          <p:nvSpPr>
            <p:cNvPr id="492" name="Rectangle 491"/>
            <p:cNvSpPr/>
            <p:nvPr/>
          </p:nvSpPr>
          <p:spPr bwMode="auto">
            <a:xfrm>
              <a:off x="4876313" y="2214549"/>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sp>
          <p:nvSpPr>
            <p:cNvPr id="498" name="Rectangle 497"/>
            <p:cNvSpPr/>
            <p:nvPr/>
          </p:nvSpPr>
          <p:spPr bwMode="auto">
            <a:xfrm>
              <a:off x="6084491" y="2214549"/>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grpSp>
          <p:nvGrpSpPr>
            <p:cNvPr id="6" name="Group 5"/>
            <p:cNvGrpSpPr/>
            <p:nvPr/>
          </p:nvGrpSpPr>
          <p:grpSpPr>
            <a:xfrm>
              <a:off x="3888406" y="2468606"/>
              <a:ext cx="702459" cy="411480"/>
              <a:chOff x="4014341" y="2468606"/>
              <a:chExt cx="702459" cy="411480"/>
            </a:xfrm>
          </p:grpSpPr>
          <p:grpSp>
            <p:nvGrpSpPr>
              <p:cNvPr id="3" name="Group 2"/>
              <p:cNvGrpSpPr>
                <a:grpSpLocks noChangeAspect="1"/>
              </p:cNvGrpSpPr>
              <p:nvPr/>
            </p:nvGrpSpPr>
            <p:grpSpPr>
              <a:xfrm>
                <a:off x="4014341" y="2468606"/>
                <a:ext cx="450588" cy="411480"/>
                <a:chOff x="9427641" y="1411271"/>
                <a:chExt cx="840748" cy="767776"/>
              </a:xfrm>
              <a:solidFill>
                <a:schemeClr val="accent1"/>
              </a:solidFill>
            </p:grpSpPr>
            <p:sp>
              <p:nvSpPr>
                <p:cNvPr id="137" name="Rectangle 136"/>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8"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9"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0"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1"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488" name="Group 487"/>
              <p:cNvGrpSpPr/>
              <p:nvPr/>
            </p:nvGrpSpPr>
            <p:grpSpPr>
              <a:xfrm>
                <a:off x="4389457" y="2552743"/>
                <a:ext cx="327343" cy="327343"/>
                <a:chOff x="10830295" y="1292900"/>
                <a:chExt cx="714206" cy="714206"/>
              </a:xfrm>
            </p:grpSpPr>
            <p:sp>
              <p:nvSpPr>
                <p:cNvPr id="489" name="Oval 488"/>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90"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5096584" y="2468606"/>
              <a:ext cx="702459" cy="411480"/>
              <a:chOff x="5222519" y="2468606"/>
              <a:chExt cx="702459" cy="411480"/>
            </a:xfrm>
          </p:grpSpPr>
          <p:grpSp>
            <p:nvGrpSpPr>
              <p:cNvPr id="143" name="Group 142"/>
              <p:cNvGrpSpPr>
                <a:grpSpLocks noChangeAspect="1"/>
              </p:cNvGrpSpPr>
              <p:nvPr/>
            </p:nvGrpSpPr>
            <p:grpSpPr>
              <a:xfrm>
                <a:off x="5222519" y="2468606"/>
                <a:ext cx="450588" cy="411480"/>
                <a:chOff x="9427641" y="1411271"/>
                <a:chExt cx="840748" cy="767776"/>
              </a:xfrm>
            </p:grpSpPr>
            <p:sp>
              <p:nvSpPr>
                <p:cNvPr id="144" name="Rectangle 143"/>
                <p:cNvSpPr/>
                <p:nvPr/>
              </p:nvSpPr>
              <p:spPr bwMode="auto">
                <a:xfrm>
                  <a:off x="9488567" y="1474214"/>
                  <a:ext cx="728118" cy="49493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5"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6"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7"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8"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494" name="Group 493"/>
              <p:cNvGrpSpPr/>
              <p:nvPr/>
            </p:nvGrpSpPr>
            <p:grpSpPr>
              <a:xfrm>
                <a:off x="5597635" y="2552743"/>
                <a:ext cx="327343" cy="327343"/>
                <a:chOff x="10830295" y="1292900"/>
                <a:chExt cx="714206" cy="714206"/>
              </a:xfrm>
            </p:grpSpPr>
            <p:sp>
              <p:nvSpPr>
                <p:cNvPr id="495" name="Oval 494"/>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96"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6304762" y="2468606"/>
              <a:ext cx="702459" cy="411480"/>
              <a:chOff x="6430697" y="2468606"/>
              <a:chExt cx="702459" cy="411480"/>
            </a:xfrm>
          </p:grpSpPr>
          <p:grpSp>
            <p:nvGrpSpPr>
              <p:cNvPr id="149" name="Group 148"/>
              <p:cNvGrpSpPr>
                <a:grpSpLocks noChangeAspect="1"/>
              </p:cNvGrpSpPr>
              <p:nvPr/>
            </p:nvGrpSpPr>
            <p:grpSpPr>
              <a:xfrm>
                <a:off x="6430697" y="2468606"/>
                <a:ext cx="450588" cy="411480"/>
                <a:chOff x="9427641" y="1411271"/>
                <a:chExt cx="840748" cy="767776"/>
              </a:xfrm>
              <a:solidFill>
                <a:schemeClr val="accent4"/>
              </a:solidFill>
            </p:grpSpPr>
            <p:sp>
              <p:nvSpPr>
                <p:cNvPr id="150" name="Rectangle 149"/>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1"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2"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3"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4"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00" name="Group 499"/>
              <p:cNvGrpSpPr/>
              <p:nvPr/>
            </p:nvGrpSpPr>
            <p:grpSpPr>
              <a:xfrm>
                <a:off x="6805813" y="2552743"/>
                <a:ext cx="327343" cy="327343"/>
                <a:chOff x="10830295" y="1292900"/>
                <a:chExt cx="714206" cy="714206"/>
              </a:xfrm>
            </p:grpSpPr>
            <p:sp>
              <p:nvSpPr>
                <p:cNvPr id="501" name="Oval 500"/>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02"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2" name="Group 11"/>
          <p:cNvGrpSpPr/>
          <p:nvPr/>
        </p:nvGrpSpPr>
        <p:grpSpPr>
          <a:xfrm>
            <a:off x="2334148" y="3590978"/>
            <a:ext cx="5019153" cy="1408176"/>
            <a:chOff x="2334148" y="3590978"/>
            <a:chExt cx="5019153" cy="1408176"/>
          </a:xfrm>
        </p:grpSpPr>
        <p:sp>
          <p:nvSpPr>
            <p:cNvPr id="517" name="Rectangle 516"/>
            <p:cNvSpPr/>
            <p:nvPr/>
          </p:nvSpPr>
          <p:spPr bwMode="auto">
            <a:xfrm>
              <a:off x="2334148" y="3590978"/>
              <a:ext cx="5019153" cy="140817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45720" numCol="1" spcCol="0" rtlCol="0" fromWordArt="0" anchor="b" anchorCtr="0" forceAA="0" compatLnSpc="1">
              <a:prstTxWarp prst="textNoShape">
                <a:avLst/>
              </a:prstTxWarp>
              <a:noAutofit/>
            </a:bodyPr>
            <a:lstStyle/>
            <a:p>
              <a:pPr algn="ctr" defTabSz="932472" fontAlgn="base">
                <a:lnSpc>
                  <a:spcPct val="90000"/>
                </a:lnSpc>
                <a:spcBef>
                  <a:spcPct val="0"/>
                </a:spcBef>
                <a:spcAft>
                  <a:spcPct val="0"/>
                </a:spcAft>
              </a:pPr>
              <a:r>
                <a:rPr lang="en-US" dirty="0">
                  <a:gradFill>
                    <a:gsLst>
                      <a:gs pos="0">
                        <a:schemeClr val="tx1"/>
                      </a:gs>
                      <a:gs pos="100000">
                        <a:schemeClr val="tx1"/>
                      </a:gs>
                    </a:gsLst>
                    <a:lin ang="5400000" scaled="0"/>
                  </a:gradFill>
                  <a:ea typeface="Segoe UI" pitchFamily="34" charset="0"/>
                  <a:cs typeface="Segoe UI" pitchFamily="34" charset="0"/>
                </a:rPr>
                <a:t>Hyper-V host 2</a:t>
              </a:r>
            </a:p>
          </p:txBody>
        </p:sp>
        <p:sp>
          <p:nvSpPr>
            <p:cNvPr id="518" name="Rectangle 517"/>
            <p:cNvSpPr/>
            <p:nvPr/>
          </p:nvSpPr>
          <p:spPr bwMode="auto">
            <a:xfrm>
              <a:off x="2459957" y="4459340"/>
              <a:ext cx="4767534" cy="188551"/>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100" dirty="0">
                  <a:gradFill>
                    <a:gsLst>
                      <a:gs pos="0">
                        <a:schemeClr val="bg1"/>
                      </a:gs>
                      <a:gs pos="100000">
                        <a:schemeClr val="bg1"/>
                      </a:gs>
                    </a:gsLst>
                    <a:lin ang="5400000" scaled="0"/>
                  </a:gradFill>
                  <a:ea typeface="Segoe UI" pitchFamily="34" charset="0"/>
                  <a:cs typeface="Segoe UI" pitchFamily="34" charset="0"/>
                </a:rPr>
                <a:t>Hypervisor</a:t>
              </a:r>
            </a:p>
          </p:txBody>
        </p:sp>
        <p:sp>
          <p:nvSpPr>
            <p:cNvPr id="519" name="Rectangle 518"/>
            <p:cNvSpPr/>
            <p:nvPr/>
          </p:nvSpPr>
          <p:spPr bwMode="auto">
            <a:xfrm>
              <a:off x="2459957" y="3679864"/>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chemeClr val="accent2"/>
                      </a:gs>
                      <a:gs pos="100000">
                        <a:schemeClr val="accent2"/>
                      </a:gs>
                    </a:gsLst>
                    <a:lin ang="5400000" scaled="0"/>
                  </a:gradFill>
                  <a:ea typeface="Segoe UI" pitchFamily="34" charset="0"/>
                  <a:cs typeface="Segoe UI" pitchFamily="34" charset="0"/>
                </a:rPr>
                <a:t>Host OS</a:t>
              </a:r>
            </a:p>
          </p:txBody>
        </p:sp>
        <p:sp>
          <p:nvSpPr>
            <p:cNvPr id="533" name="Rectangle 532"/>
            <p:cNvSpPr/>
            <p:nvPr/>
          </p:nvSpPr>
          <p:spPr bwMode="auto">
            <a:xfrm>
              <a:off x="3668135" y="3679864"/>
              <a:ext cx="1747089"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sp>
          <p:nvSpPr>
            <p:cNvPr id="528" name="Rectangle 527"/>
            <p:cNvSpPr/>
            <p:nvPr/>
          </p:nvSpPr>
          <p:spPr bwMode="auto">
            <a:xfrm>
              <a:off x="5480402" y="3679864"/>
              <a:ext cx="1747089"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grpSp>
          <p:nvGrpSpPr>
            <p:cNvPr id="5" name="Group 4"/>
            <p:cNvGrpSpPr/>
            <p:nvPr/>
          </p:nvGrpSpPr>
          <p:grpSpPr>
            <a:xfrm>
              <a:off x="6002717" y="3933921"/>
              <a:ext cx="702459" cy="411480"/>
              <a:chOff x="5222519" y="3933921"/>
              <a:chExt cx="702459" cy="411480"/>
            </a:xfrm>
          </p:grpSpPr>
          <p:grpSp>
            <p:nvGrpSpPr>
              <p:cNvPr id="165" name="Group 164"/>
              <p:cNvGrpSpPr>
                <a:grpSpLocks noChangeAspect="1"/>
              </p:cNvGrpSpPr>
              <p:nvPr/>
            </p:nvGrpSpPr>
            <p:grpSpPr>
              <a:xfrm>
                <a:off x="5222519" y="3933921"/>
                <a:ext cx="450588" cy="411480"/>
                <a:chOff x="9427641" y="1411271"/>
                <a:chExt cx="840748" cy="767776"/>
              </a:xfrm>
              <a:solidFill>
                <a:schemeClr val="accent2">
                  <a:lumMod val="75000"/>
                </a:schemeClr>
              </a:solidFill>
            </p:grpSpPr>
            <p:sp>
              <p:nvSpPr>
                <p:cNvPr id="166" name="Rectangle 165"/>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67"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1"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2"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73"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30" name="Group 529"/>
              <p:cNvGrpSpPr/>
              <p:nvPr/>
            </p:nvGrpSpPr>
            <p:grpSpPr>
              <a:xfrm>
                <a:off x="5597635" y="4018058"/>
                <a:ext cx="327343" cy="327343"/>
                <a:chOff x="10830295" y="1292900"/>
                <a:chExt cx="714206" cy="714206"/>
              </a:xfrm>
            </p:grpSpPr>
            <p:sp>
              <p:nvSpPr>
                <p:cNvPr id="531" name="Oval 530"/>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32"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190450" y="3933921"/>
              <a:ext cx="702459" cy="411480"/>
              <a:chOff x="4014341" y="3933921"/>
              <a:chExt cx="702459" cy="411480"/>
            </a:xfrm>
          </p:grpSpPr>
          <p:grpSp>
            <p:nvGrpSpPr>
              <p:cNvPr id="155" name="Group 154"/>
              <p:cNvGrpSpPr>
                <a:grpSpLocks noChangeAspect="1"/>
              </p:cNvGrpSpPr>
              <p:nvPr/>
            </p:nvGrpSpPr>
            <p:grpSpPr>
              <a:xfrm>
                <a:off x="4014341" y="3933921"/>
                <a:ext cx="450588" cy="411480"/>
                <a:chOff x="9427641" y="1411271"/>
                <a:chExt cx="840748" cy="767776"/>
              </a:xfrm>
              <a:solidFill>
                <a:schemeClr val="accent3"/>
              </a:solidFill>
            </p:grpSpPr>
            <p:sp>
              <p:nvSpPr>
                <p:cNvPr id="156" name="Rectangle 155"/>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8"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9"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3"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35" name="Group 534"/>
              <p:cNvGrpSpPr/>
              <p:nvPr/>
            </p:nvGrpSpPr>
            <p:grpSpPr>
              <a:xfrm>
                <a:off x="4389457" y="4018058"/>
                <a:ext cx="327343" cy="327343"/>
                <a:chOff x="10830295" y="1292900"/>
                <a:chExt cx="714206" cy="714206"/>
              </a:xfrm>
            </p:grpSpPr>
            <p:sp>
              <p:nvSpPr>
                <p:cNvPr id="536" name="Oval 535"/>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37"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1" name="Group 10"/>
          <p:cNvGrpSpPr/>
          <p:nvPr/>
        </p:nvGrpSpPr>
        <p:grpSpPr>
          <a:xfrm>
            <a:off x="2334148" y="5056294"/>
            <a:ext cx="5019153" cy="1408176"/>
            <a:chOff x="2334148" y="5056294"/>
            <a:chExt cx="5019153" cy="1408176"/>
          </a:xfrm>
        </p:grpSpPr>
        <p:sp>
          <p:nvSpPr>
            <p:cNvPr id="539" name="Rectangle 538"/>
            <p:cNvSpPr/>
            <p:nvPr/>
          </p:nvSpPr>
          <p:spPr bwMode="auto">
            <a:xfrm>
              <a:off x="2334148" y="5056294"/>
              <a:ext cx="5019153" cy="140817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45720" numCol="1" spcCol="0" rtlCol="0" fromWordArt="0" anchor="b" anchorCtr="0" forceAA="0" compatLnSpc="1">
              <a:prstTxWarp prst="textNoShape">
                <a:avLst/>
              </a:prstTxWarp>
              <a:noAutofit/>
            </a:bodyPr>
            <a:lstStyle/>
            <a:p>
              <a:pPr algn="ctr" defTabSz="932472" fontAlgn="base">
                <a:lnSpc>
                  <a:spcPct val="90000"/>
                </a:lnSpc>
                <a:spcBef>
                  <a:spcPct val="0"/>
                </a:spcBef>
                <a:spcAft>
                  <a:spcPct val="0"/>
                </a:spcAft>
              </a:pPr>
              <a:r>
                <a:rPr lang="en-US" dirty="0">
                  <a:gradFill>
                    <a:gsLst>
                      <a:gs pos="0">
                        <a:schemeClr val="tx1"/>
                      </a:gs>
                      <a:gs pos="100000">
                        <a:schemeClr val="tx1"/>
                      </a:gs>
                    </a:gsLst>
                    <a:lin ang="5400000" scaled="0"/>
                  </a:gradFill>
                  <a:ea typeface="Segoe UI" pitchFamily="34" charset="0"/>
                  <a:cs typeface="Segoe UI" pitchFamily="34" charset="0"/>
                </a:rPr>
                <a:t>Hyper-V host 2</a:t>
              </a:r>
            </a:p>
          </p:txBody>
        </p:sp>
        <p:sp>
          <p:nvSpPr>
            <p:cNvPr id="540" name="Rectangle 539"/>
            <p:cNvSpPr/>
            <p:nvPr/>
          </p:nvSpPr>
          <p:spPr bwMode="auto">
            <a:xfrm>
              <a:off x="2459957" y="5924656"/>
              <a:ext cx="4767534" cy="188551"/>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100" dirty="0">
                  <a:gradFill>
                    <a:gsLst>
                      <a:gs pos="0">
                        <a:schemeClr val="bg1"/>
                      </a:gs>
                      <a:gs pos="100000">
                        <a:schemeClr val="bg1"/>
                      </a:gs>
                    </a:gsLst>
                    <a:lin ang="5400000" scaled="0"/>
                  </a:gradFill>
                  <a:ea typeface="Segoe UI" pitchFamily="34" charset="0"/>
                  <a:cs typeface="Segoe UI" pitchFamily="34" charset="0"/>
                </a:rPr>
                <a:t>Hypervisor</a:t>
              </a:r>
            </a:p>
          </p:txBody>
        </p:sp>
        <p:sp>
          <p:nvSpPr>
            <p:cNvPr id="541" name="Rectangle 540"/>
            <p:cNvSpPr/>
            <p:nvPr/>
          </p:nvSpPr>
          <p:spPr bwMode="auto">
            <a:xfrm>
              <a:off x="2459957" y="5145180"/>
              <a:ext cx="1143000"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chemeClr val="accent2"/>
                      </a:gs>
                      <a:gs pos="100000">
                        <a:schemeClr val="accent2"/>
                      </a:gs>
                    </a:gsLst>
                    <a:lin ang="5400000" scaled="0"/>
                  </a:gradFill>
                  <a:ea typeface="Segoe UI" pitchFamily="34" charset="0"/>
                  <a:cs typeface="Segoe UI" pitchFamily="34" charset="0"/>
                </a:rPr>
                <a:t>Host OS</a:t>
              </a:r>
            </a:p>
          </p:txBody>
        </p:sp>
        <p:sp>
          <p:nvSpPr>
            <p:cNvPr id="542" name="Rectangle 541"/>
            <p:cNvSpPr/>
            <p:nvPr/>
          </p:nvSpPr>
          <p:spPr bwMode="auto">
            <a:xfrm>
              <a:off x="3668135" y="5145180"/>
              <a:ext cx="1747089"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sp>
          <p:nvSpPr>
            <p:cNvPr id="543" name="Rectangle 542"/>
            <p:cNvSpPr/>
            <p:nvPr/>
          </p:nvSpPr>
          <p:spPr bwMode="auto">
            <a:xfrm>
              <a:off x="5480402" y="5145180"/>
              <a:ext cx="1747089" cy="712811"/>
            </a:xfrm>
            <a:prstGeom prst="rect">
              <a:avLst/>
            </a:prstGeom>
            <a:solidFill>
              <a:schemeClr val="bg1"/>
            </a:solidFill>
            <a:ln>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chemeClr val="tx1"/>
                      </a:gs>
                      <a:gs pos="100000">
                        <a:schemeClr val="tx1"/>
                      </a:gs>
                    </a:gsLst>
                    <a:lin ang="5400000" scaled="0"/>
                  </a:gradFill>
                  <a:ea typeface="Segoe UI" pitchFamily="34" charset="0"/>
                  <a:cs typeface="Segoe UI" pitchFamily="34" charset="0"/>
                </a:rPr>
                <a:t>Guest VM</a:t>
              </a:r>
            </a:p>
          </p:txBody>
        </p:sp>
        <p:grpSp>
          <p:nvGrpSpPr>
            <p:cNvPr id="9" name="Group 8"/>
            <p:cNvGrpSpPr/>
            <p:nvPr/>
          </p:nvGrpSpPr>
          <p:grpSpPr>
            <a:xfrm>
              <a:off x="6002717" y="5399237"/>
              <a:ext cx="702459" cy="411480"/>
              <a:chOff x="6002717" y="5399237"/>
              <a:chExt cx="702459" cy="411480"/>
            </a:xfrm>
          </p:grpSpPr>
          <p:grpSp>
            <p:nvGrpSpPr>
              <p:cNvPr id="195" name="Group 194"/>
              <p:cNvGrpSpPr>
                <a:grpSpLocks noChangeAspect="1"/>
              </p:cNvGrpSpPr>
              <p:nvPr/>
            </p:nvGrpSpPr>
            <p:grpSpPr>
              <a:xfrm>
                <a:off x="6002717" y="5399237"/>
                <a:ext cx="450588" cy="411480"/>
                <a:chOff x="9427641" y="1411271"/>
                <a:chExt cx="840748" cy="767776"/>
              </a:xfrm>
              <a:solidFill>
                <a:schemeClr val="accent1"/>
              </a:solidFill>
            </p:grpSpPr>
            <p:sp>
              <p:nvSpPr>
                <p:cNvPr id="196" name="Rectangle 195"/>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7"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98"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99"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00"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51" name="Group 550"/>
              <p:cNvGrpSpPr/>
              <p:nvPr/>
            </p:nvGrpSpPr>
            <p:grpSpPr>
              <a:xfrm>
                <a:off x="6377833" y="5483374"/>
                <a:ext cx="327343" cy="327343"/>
                <a:chOff x="10830295" y="1292900"/>
                <a:chExt cx="714206" cy="714206"/>
              </a:xfrm>
            </p:grpSpPr>
            <p:sp>
              <p:nvSpPr>
                <p:cNvPr id="552" name="Oval 551"/>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53"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4190450" y="5399237"/>
              <a:ext cx="702459" cy="411480"/>
              <a:chOff x="4190450" y="5399237"/>
              <a:chExt cx="702459" cy="411480"/>
            </a:xfrm>
          </p:grpSpPr>
          <p:grpSp>
            <p:nvGrpSpPr>
              <p:cNvPr id="188" name="Group 187"/>
              <p:cNvGrpSpPr>
                <a:grpSpLocks noChangeAspect="1"/>
              </p:cNvGrpSpPr>
              <p:nvPr/>
            </p:nvGrpSpPr>
            <p:grpSpPr>
              <a:xfrm>
                <a:off x="4190450" y="5399237"/>
                <a:ext cx="450588" cy="411480"/>
                <a:chOff x="9427641" y="1411271"/>
                <a:chExt cx="840748" cy="767776"/>
              </a:xfrm>
              <a:solidFill>
                <a:schemeClr val="accent4"/>
              </a:solidFill>
            </p:grpSpPr>
            <p:sp>
              <p:nvSpPr>
                <p:cNvPr id="189" name="Rectangle 188"/>
                <p:cNvSpPr/>
                <p:nvPr/>
              </p:nvSpPr>
              <p:spPr bwMode="auto">
                <a:xfrm>
                  <a:off x="9488567" y="1474214"/>
                  <a:ext cx="728118" cy="49493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1" name="Freeform 5"/>
                <p:cNvSpPr>
                  <a:spLocks noEditPoints="1"/>
                </p:cNvSpPr>
                <p:nvPr/>
              </p:nvSpPr>
              <p:spPr bwMode="auto">
                <a:xfrm>
                  <a:off x="9427641" y="1411271"/>
                  <a:ext cx="840748" cy="767776"/>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92" name="Freeform 6"/>
                <p:cNvSpPr>
                  <a:spLocks/>
                </p:cNvSpPr>
                <p:nvPr/>
              </p:nvSpPr>
              <p:spPr bwMode="auto">
                <a:xfrm>
                  <a:off x="9710004" y="1550867"/>
                  <a:ext cx="260156" cy="149115"/>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93" name="Freeform 7"/>
                <p:cNvSpPr>
                  <a:spLocks/>
                </p:cNvSpPr>
                <p:nvPr/>
              </p:nvSpPr>
              <p:spPr bwMode="auto">
                <a:xfrm>
                  <a:off x="9852773" y="1649217"/>
                  <a:ext cx="130079" cy="222084"/>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94" name="Freeform 8"/>
                <p:cNvSpPr>
                  <a:spLocks/>
                </p:cNvSpPr>
                <p:nvPr/>
              </p:nvSpPr>
              <p:spPr bwMode="auto">
                <a:xfrm>
                  <a:off x="9697314" y="1649217"/>
                  <a:ext cx="130079" cy="222084"/>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47" name="Group 546"/>
              <p:cNvGrpSpPr/>
              <p:nvPr/>
            </p:nvGrpSpPr>
            <p:grpSpPr>
              <a:xfrm>
                <a:off x="4565566" y="5483374"/>
                <a:ext cx="327343" cy="327343"/>
                <a:chOff x="10830295" y="1292900"/>
                <a:chExt cx="714206" cy="714206"/>
              </a:xfrm>
            </p:grpSpPr>
            <p:sp>
              <p:nvSpPr>
                <p:cNvPr id="548" name="Oval 547"/>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49"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2" name="Title 1"/>
          <p:cNvSpPr>
            <a:spLocks noGrp="1"/>
          </p:cNvSpPr>
          <p:nvPr>
            <p:ph type="title"/>
          </p:nvPr>
        </p:nvSpPr>
        <p:spPr/>
        <p:txBody>
          <a:bodyPr/>
          <a:lstStyle/>
          <a:p>
            <a:r>
              <a:rPr lang="en-US" dirty="0"/>
              <a:t>Step 2: </a:t>
            </a:r>
            <a:r>
              <a:rPr lang="en-US" sz="4000" dirty="0"/>
              <a:t>Decryption keys controlled by external system</a:t>
            </a:r>
          </a:p>
        </p:txBody>
      </p:sp>
      <p:sp>
        <p:nvSpPr>
          <p:cNvPr id="162" name="Rectangle 161"/>
          <p:cNvSpPr/>
          <p:nvPr/>
        </p:nvSpPr>
        <p:spPr bwMode="auto">
          <a:xfrm>
            <a:off x="9418638" y="2122752"/>
            <a:ext cx="2743200" cy="3353055"/>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algn="ctr" defTabSz="932472" fontAlgn="base">
              <a:lnSpc>
                <a:spcPct val="90000"/>
              </a:lnSpc>
              <a:spcBef>
                <a:spcPct val="0"/>
              </a:spcBef>
              <a:spcAft>
                <a:spcPct val="0"/>
              </a:spcAft>
            </a:pPr>
            <a:r>
              <a:rPr lang="en-US" sz="2800" dirty="0">
                <a:gradFill>
                  <a:gsLst>
                    <a:gs pos="0">
                      <a:schemeClr val="tx1"/>
                    </a:gs>
                    <a:gs pos="100000">
                      <a:schemeClr val="tx1"/>
                    </a:gs>
                  </a:gsLst>
                  <a:lin ang="5400000" scaled="0"/>
                </a:gradFill>
                <a:latin typeface="+mj-lt"/>
                <a:ea typeface="Segoe UI" pitchFamily="34" charset="0"/>
                <a:cs typeface="Segoe UI" pitchFamily="34" charset="0"/>
              </a:rPr>
              <a:t>Key protection</a:t>
            </a:r>
          </a:p>
        </p:txBody>
      </p:sp>
      <p:grpSp>
        <p:nvGrpSpPr>
          <p:cNvPr id="169" name="Group 168"/>
          <p:cNvGrpSpPr/>
          <p:nvPr/>
        </p:nvGrpSpPr>
        <p:grpSpPr>
          <a:xfrm>
            <a:off x="9551932" y="2289922"/>
            <a:ext cx="454510" cy="454510"/>
            <a:chOff x="8447084" y="2479162"/>
            <a:chExt cx="454510" cy="454510"/>
          </a:xfrm>
        </p:grpSpPr>
        <p:sp>
          <p:nvSpPr>
            <p:cNvPr id="164" name="Oval 163"/>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68"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8" name="Group 587"/>
          <p:cNvGrpSpPr/>
          <p:nvPr/>
        </p:nvGrpSpPr>
        <p:grpSpPr>
          <a:xfrm>
            <a:off x="10058746" y="2277002"/>
            <a:ext cx="454510" cy="454510"/>
            <a:chOff x="8447084" y="2479162"/>
            <a:chExt cx="454510" cy="454510"/>
          </a:xfrm>
        </p:grpSpPr>
        <p:sp>
          <p:nvSpPr>
            <p:cNvPr id="589" name="Oval 588"/>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90"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1" name="Group 590"/>
          <p:cNvGrpSpPr/>
          <p:nvPr/>
        </p:nvGrpSpPr>
        <p:grpSpPr>
          <a:xfrm>
            <a:off x="11072374" y="2263641"/>
            <a:ext cx="454510" cy="454510"/>
            <a:chOff x="8447084" y="2479162"/>
            <a:chExt cx="454510" cy="454510"/>
          </a:xfrm>
        </p:grpSpPr>
        <p:sp>
          <p:nvSpPr>
            <p:cNvPr id="592" name="Oval 591"/>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93"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4" name="Group 593"/>
          <p:cNvGrpSpPr/>
          <p:nvPr/>
        </p:nvGrpSpPr>
        <p:grpSpPr>
          <a:xfrm>
            <a:off x="11579185" y="2270542"/>
            <a:ext cx="454510" cy="454510"/>
            <a:chOff x="8447084" y="2479162"/>
            <a:chExt cx="454510" cy="454510"/>
          </a:xfrm>
        </p:grpSpPr>
        <p:sp>
          <p:nvSpPr>
            <p:cNvPr id="595" name="Oval 594"/>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96"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7" name="Group 596"/>
          <p:cNvGrpSpPr/>
          <p:nvPr/>
        </p:nvGrpSpPr>
        <p:grpSpPr>
          <a:xfrm>
            <a:off x="10565560" y="2289922"/>
            <a:ext cx="454510" cy="454510"/>
            <a:chOff x="8447084" y="2479162"/>
            <a:chExt cx="454510" cy="454510"/>
          </a:xfrm>
        </p:grpSpPr>
        <p:sp>
          <p:nvSpPr>
            <p:cNvPr id="598" name="Oval 597"/>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99"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03" name="Group 602"/>
          <p:cNvGrpSpPr/>
          <p:nvPr/>
        </p:nvGrpSpPr>
        <p:grpSpPr>
          <a:xfrm>
            <a:off x="9805339" y="2804405"/>
            <a:ext cx="454510" cy="454510"/>
            <a:chOff x="8447084" y="2479162"/>
            <a:chExt cx="454510" cy="454510"/>
          </a:xfrm>
        </p:grpSpPr>
        <p:sp>
          <p:nvSpPr>
            <p:cNvPr id="604" name="Oval 603"/>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05"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06" name="Group 605"/>
          <p:cNvGrpSpPr/>
          <p:nvPr/>
        </p:nvGrpSpPr>
        <p:grpSpPr>
          <a:xfrm>
            <a:off x="10818967" y="2791044"/>
            <a:ext cx="454510" cy="454510"/>
            <a:chOff x="8447084" y="2479162"/>
            <a:chExt cx="454510" cy="454510"/>
          </a:xfrm>
        </p:grpSpPr>
        <p:sp>
          <p:nvSpPr>
            <p:cNvPr id="607" name="Oval 606"/>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08"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09" name="Group 608"/>
          <p:cNvGrpSpPr/>
          <p:nvPr/>
        </p:nvGrpSpPr>
        <p:grpSpPr>
          <a:xfrm>
            <a:off x="11325781" y="2797945"/>
            <a:ext cx="454510" cy="454510"/>
            <a:chOff x="8447084" y="2479162"/>
            <a:chExt cx="454510" cy="454510"/>
          </a:xfrm>
        </p:grpSpPr>
        <p:sp>
          <p:nvSpPr>
            <p:cNvPr id="610" name="Oval 609"/>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11"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12" name="Group 611"/>
          <p:cNvGrpSpPr/>
          <p:nvPr/>
        </p:nvGrpSpPr>
        <p:grpSpPr>
          <a:xfrm>
            <a:off x="10312153" y="2817325"/>
            <a:ext cx="454510" cy="454510"/>
            <a:chOff x="8447084" y="2479162"/>
            <a:chExt cx="454510" cy="454510"/>
          </a:xfrm>
        </p:grpSpPr>
        <p:sp>
          <p:nvSpPr>
            <p:cNvPr id="613" name="Oval 612"/>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14"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0" name="Group 169"/>
          <p:cNvGrpSpPr/>
          <p:nvPr/>
        </p:nvGrpSpPr>
        <p:grpSpPr>
          <a:xfrm>
            <a:off x="9551932" y="3310968"/>
            <a:ext cx="2481763" cy="1008194"/>
            <a:chOff x="9551932" y="3279218"/>
            <a:chExt cx="2481763" cy="1008194"/>
          </a:xfrm>
        </p:grpSpPr>
        <p:grpSp>
          <p:nvGrpSpPr>
            <p:cNvPr id="615" name="Group 614"/>
            <p:cNvGrpSpPr/>
            <p:nvPr/>
          </p:nvGrpSpPr>
          <p:grpSpPr>
            <a:xfrm>
              <a:off x="9551932" y="3305499"/>
              <a:ext cx="454510" cy="454510"/>
              <a:chOff x="8447084" y="2479162"/>
              <a:chExt cx="454510" cy="454510"/>
            </a:xfrm>
          </p:grpSpPr>
          <p:sp>
            <p:nvSpPr>
              <p:cNvPr id="616" name="Oval 615"/>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17"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18" name="Group 617"/>
            <p:cNvGrpSpPr/>
            <p:nvPr/>
          </p:nvGrpSpPr>
          <p:grpSpPr>
            <a:xfrm>
              <a:off x="10058746" y="3292579"/>
              <a:ext cx="454510" cy="454510"/>
              <a:chOff x="8447084" y="2479162"/>
              <a:chExt cx="454510" cy="454510"/>
            </a:xfrm>
          </p:grpSpPr>
          <p:sp>
            <p:nvSpPr>
              <p:cNvPr id="619" name="Oval 618"/>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0"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11072374" y="3279218"/>
              <a:ext cx="454510" cy="454510"/>
              <a:chOff x="8447084" y="2479162"/>
              <a:chExt cx="454510" cy="454510"/>
            </a:xfrm>
          </p:grpSpPr>
          <p:sp>
            <p:nvSpPr>
              <p:cNvPr id="622" name="Oval 621"/>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3"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24" name="Group 623"/>
            <p:cNvGrpSpPr/>
            <p:nvPr/>
          </p:nvGrpSpPr>
          <p:grpSpPr>
            <a:xfrm>
              <a:off x="11579185" y="3286119"/>
              <a:ext cx="454510" cy="454510"/>
              <a:chOff x="8447084" y="2479162"/>
              <a:chExt cx="454510" cy="454510"/>
            </a:xfrm>
          </p:grpSpPr>
          <p:sp>
            <p:nvSpPr>
              <p:cNvPr id="625" name="Oval 624"/>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6"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27" name="Group 626"/>
            <p:cNvGrpSpPr/>
            <p:nvPr/>
          </p:nvGrpSpPr>
          <p:grpSpPr>
            <a:xfrm>
              <a:off x="10565560" y="3305499"/>
              <a:ext cx="454510" cy="454510"/>
              <a:chOff x="8447084" y="2479162"/>
              <a:chExt cx="454510" cy="454510"/>
            </a:xfrm>
          </p:grpSpPr>
          <p:sp>
            <p:nvSpPr>
              <p:cNvPr id="628" name="Oval 627"/>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9"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30" name="Group 629"/>
            <p:cNvGrpSpPr/>
            <p:nvPr/>
          </p:nvGrpSpPr>
          <p:grpSpPr>
            <a:xfrm>
              <a:off x="9805339" y="3819982"/>
              <a:ext cx="454510" cy="454510"/>
              <a:chOff x="8447084" y="2479162"/>
              <a:chExt cx="454510" cy="454510"/>
            </a:xfrm>
          </p:grpSpPr>
          <p:sp>
            <p:nvSpPr>
              <p:cNvPr id="631" name="Oval 630"/>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32"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33" name="Group 632"/>
            <p:cNvGrpSpPr/>
            <p:nvPr/>
          </p:nvGrpSpPr>
          <p:grpSpPr>
            <a:xfrm>
              <a:off x="10818967" y="3806621"/>
              <a:ext cx="454510" cy="454510"/>
              <a:chOff x="8447084" y="2479162"/>
              <a:chExt cx="454510" cy="454510"/>
            </a:xfrm>
          </p:grpSpPr>
          <p:sp>
            <p:nvSpPr>
              <p:cNvPr id="634" name="Oval 633"/>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35"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36" name="Group 635"/>
            <p:cNvGrpSpPr/>
            <p:nvPr/>
          </p:nvGrpSpPr>
          <p:grpSpPr>
            <a:xfrm>
              <a:off x="11325781" y="3813522"/>
              <a:ext cx="454510" cy="454510"/>
              <a:chOff x="8447084" y="2479162"/>
              <a:chExt cx="454510" cy="454510"/>
            </a:xfrm>
          </p:grpSpPr>
          <p:sp>
            <p:nvSpPr>
              <p:cNvPr id="637" name="Oval 636"/>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38"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39" name="Group 638"/>
            <p:cNvGrpSpPr/>
            <p:nvPr/>
          </p:nvGrpSpPr>
          <p:grpSpPr>
            <a:xfrm>
              <a:off x="10312153" y="3832902"/>
              <a:ext cx="454510" cy="454510"/>
              <a:chOff x="8447084" y="2479162"/>
              <a:chExt cx="454510" cy="454510"/>
            </a:xfrm>
          </p:grpSpPr>
          <p:sp>
            <p:nvSpPr>
              <p:cNvPr id="640" name="Oval 639"/>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41"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642" name="Group 641"/>
          <p:cNvGrpSpPr/>
          <p:nvPr/>
        </p:nvGrpSpPr>
        <p:grpSpPr>
          <a:xfrm>
            <a:off x="9551932" y="4411876"/>
            <a:ext cx="454510" cy="454510"/>
            <a:chOff x="8447084" y="2479162"/>
            <a:chExt cx="454510" cy="454510"/>
          </a:xfrm>
        </p:grpSpPr>
        <p:sp>
          <p:nvSpPr>
            <p:cNvPr id="643" name="Oval 642"/>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44"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45" name="Group 644"/>
          <p:cNvGrpSpPr/>
          <p:nvPr/>
        </p:nvGrpSpPr>
        <p:grpSpPr>
          <a:xfrm>
            <a:off x="10058746" y="4398956"/>
            <a:ext cx="454510" cy="454510"/>
            <a:chOff x="8447084" y="2479162"/>
            <a:chExt cx="454510" cy="454510"/>
          </a:xfrm>
        </p:grpSpPr>
        <p:sp>
          <p:nvSpPr>
            <p:cNvPr id="646" name="Oval 645"/>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47"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11072374" y="4385595"/>
            <a:ext cx="454510" cy="454510"/>
            <a:chOff x="8447084" y="2479162"/>
            <a:chExt cx="454510" cy="454510"/>
          </a:xfrm>
        </p:grpSpPr>
        <p:sp>
          <p:nvSpPr>
            <p:cNvPr id="649" name="Oval 648"/>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50"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51" name="Group 650"/>
          <p:cNvGrpSpPr/>
          <p:nvPr/>
        </p:nvGrpSpPr>
        <p:grpSpPr>
          <a:xfrm>
            <a:off x="11579185" y="4392496"/>
            <a:ext cx="454510" cy="454510"/>
            <a:chOff x="8447084" y="2479162"/>
            <a:chExt cx="454510" cy="454510"/>
          </a:xfrm>
        </p:grpSpPr>
        <p:sp>
          <p:nvSpPr>
            <p:cNvPr id="652" name="Oval 651"/>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53"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54" name="Group 653"/>
          <p:cNvGrpSpPr/>
          <p:nvPr/>
        </p:nvGrpSpPr>
        <p:grpSpPr>
          <a:xfrm>
            <a:off x="10565560" y="4411876"/>
            <a:ext cx="454510" cy="454510"/>
            <a:chOff x="8447084" y="2479162"/>
            <a:chExt cx="454510" cy="454510"/>
          </a:xfrm>
        </p:grpSpPr>
        <p:sp>
          <p:nvSpPr>
            <p:cNvPr id="655" name="Oval 654"/>
            <p:cNvSpPr/>
            <p:nvPr/>
          </p:nvSpPr>
          <p:spPr bwMode="auto">
            <a:xfrm>
              <a:off x="8447084" y="2479162"/>
              <a:ext cx="454510" cy="454510"/>
            </a:xfrm>
            <a:prstGeom prst="ellipse">
              <a:avLst/>
            </a:prstGeom>
            <a:solidFill>
              <a:schemeClr val="bg2"/>
            </a:solidFill>
            <a:ln w="25400">
              <a:solidFill>
                <a:schemeClr val="bg2">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56"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76" name="Rectangle 175"/>
          <p:cNvSpPr/>
          <p:nvPr/>
        </p:nvSpPr>
        <p:spPr>
          <a:xfrm>
            <a:off x="9418638" y="5608318"/>
            <a:ext cx="2744787" cy="369332"/>
          </a:xfrm>
          <a:prstGeom prst="rect">
            <a:avLst/>
          </a:prstGeom>
        </p:spPr>
        <p:txBody>
          <a:bodyPr wrap="square">
            <a:spAutoFit/>
          </a:bodyPr>
          <a:lstStyle/>
          <a:p>
            <a:pPr lvl="0" algn="ctr" defTabSz="932472" fontAlgn="base">
              <a:lnSpc>
                <a:spcPct val="90000"/>
              </a:lnSpc>
              <a:spcBef>
                <a:spcPct val="0"/>
              </a:spcBef>
              <a:spcAft>
                <a:spcPct val="0"/>
              </a:spcAft>
              <a:defRPr/>
            </a:pPr>
            <a:r>
              <a:rPr lang="en-US" sz="2000" dirty="0">
                <a:gradFill>
                  <a:gsLst>
                    <a:gs pos="0">
                      <a:schemeClr val="tx1"/>
                    </a:gs>
                    <a:gs pos="100000">
                      <a:schemeClr val="tx1"/>
                    </a:gs>
                  </a:gsLst>
                  <a:lin ang="5400000" scaled="0"/>
                </a:gradFill>
                <a:ea typeface="Segoe UI" pitchFamily="34" charset="0"/>
                <a:cs typeface="Segoe UI" pitchFamily="34" charset="0"/>
              </a:rPr>
              <a:t>Host guardian service</a:t>
            </a:r>
          </a:p>
        </p:txBody>
      </p:sp>
      <p:sp>
        <p:nvSpPr>
          <p:cNvPr id="178" name="Rectangular Callout 177"/>
          <p:cNvSpPr/>
          <p:nvPr/>
        </p:nvSpPr>
        <p:spPr bwMode="auto">
          <a:xfrm>
            <a:off x="7682960" y="2988181"/>
            <a:ext cx="1642555" cy="1341093"/>
          </a:xfrm>
          <a:prstGeom prst="wedgeRectCallout">
            <a:avLst>
              <a:gd name="adj1" fmla="val -78584"/>
              <a:gd name="adj2" fmla="val -21186"/>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algn="ctr" defTabSz="932472" fontAlgn="base">
              <a:lnSpc>
                <a:spcPct val="90000"/>
              </a:lnSpc>
              <a:spcBef>
                <a:spcPct val="0"/>
              </a:spcBef>
              <a:spcAft>
                <a:spcPct val="0"/>
              </a:spcAft>
            </a:pPr>
            <a:r>
              <a:rPr lang="en-US" dirty="0">
                <a:gradFill>
                  <a:gsLst>
                    <a:gs pos="0">
                      <a:schemeClr val="bg1"/>
                    </a:gs>
                    <a:gs pos="100000">
                      <a:schemeClr val="bg1"/>
                    </a:gs>
                  </a:gsLst>
                  <a:lin ang="5400000" scaled="0"/>
                </a:gradFill>
                <a:ea typeface="Segoe UI" pitchFamily="34" charset="0"/>
                <a:cs typeface="Segoe UI" pitchFamily="34" charset="0"/>
              </a:rPr>
              <a:t>Please sir, may I have some more keys?</a:t>
            </a:r>
          </a:p>
        </p:txBody>
      </p:sp>
      <p:sp>
        <p:nvSpPr>
          <p:cNvPr id="669" name="Rectangular Callout 668"/>
          <p:cNvSpPr/>
          <p:nvPr/>
        </p:nvSpPr>
        <p:spPr bwMode="auto">
          <a:xfrm>
            <a:off x="7682960" y="2988181"/>
            <a:ext cx="1642555" cy="1341093"/>
          </a:xfrm>
          <a:prstGeom prst="wedgeRectCallout">
            <a:avLst>
              <a:gd name="adj1" fmla="val 78682"/>
              <a:gd name="adj2" fmla="val -20334"/>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defRPr/>
            </a:pPr>
            <a:r>
              <a:rPr lang="en-US" dirty="0">
                <a:gradFill>
                  <a:gsLst>
                    <a:gs pos="0">
                      <a:schemeClr val="bg1"/>
                    </a:gs>
                    <a:gs pos="100000">
                      <a:schemeClr val="bg1"/>
                    </a:gs>
                  </a:gsLst>
                  <a:lin ang="5400000" scaled="0"/>
                </a:gradFill>
                <a:ea typeface="Segoe UI" pitchFamily="34" charset="0"/>
                <a:cs typeface="Segoe UI" pitchFamily="34" charset="0"/>
              </a:rPr>
              <a:t>Sure, I know you and you look </a:t>
            </a:r>
            <a:r>
              <a:rPr lang="en-US" i="1" dirty="0">
                <a:gradFill>
                  <a:gsLst>
                    <a:gs pos="0">
                      <a:schemeClr val="bg1"/>
                    </a:gs>
                    <a:gs pos="100000">
                      <a:schemeClr val="bg1"/>
                    </a:gs>
                  </a:gsLst>
                  <a:lin ang="5400000" scaled="0"/>
                </a:gradFill>
                <a:ea typeface="Segoe UI" pitchFamily="34" charset="0"/>
                <a:cs typeface="Segoe UI" pitchFamily="34" charset="0"/>
              </a:rPr>
              <a:t>healthy</a:t>
            </a:r>
          </a:p>
        </p:txBody>
      </p:sp>
      <p:grpSp>
        <p:nvGrpSpPr>
          <p:cNvPr id="670" name="Group 669"/>
          <p:cNvGrpSpPr/>
          <p:nvPr/>
        </p:nvGrpSpPr>
        <p:grpSpPr>
          <a:xfrm>
            <a:off x="9805339" y="2804405"/>
            <a:ext cx="454510" cy="454510"/>
            <a:chOff x="8447084" y="2479162"/>
            <a:chExt cx="454510" cy="454510"/>
          </a:xfrm>
        </p:grpSpPr>
        <p:sp>
          <p:nvSpPr>
            <p:cNvPr id="671" name="Oval 670"/>
            <p:cNvSpPr/>
            <p:nvPr/>
          </p:nvSpPr>
          <p:spPr bwMode="auto">
            <a:xfrm>
              <a:off x="8447084" y="2479162"/>
              <a:ext cx="454510" cy="454510"/>
            </a:xfrm>
            <a:prstGeom prst="ellipse">
              <a:avLst/>
            </a:prstGeom>
            <a:solidFill>
              <a:schemeClr val="bg1"/>
            </a:solid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72" name="Freeform 35"/>
            <p:cNvSpPr>
              <a:spLocks noEditPoints="1"/>
            </p:cNvSpPr>
            <p:nvPr/>
          </p:nvSpPr>
          <p:spPr bwMode="auto">
            <a:xfrm>
              <a:off x="8508050" y="2540880"/>
              <a:ext cx="304006" cy="307265"/>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0" name="Group 189"/>
          <p:cNvGrpSpPr/>
          <p:nvPr/>
        </p:nvGrpSpPr>
        <p:grpSpPr>
          <a:xfrm>
            <a:off x="9978909" y="2751109"/>
            <a:ext cx="1627809" cy="1627809"/>
            <a:chOff x="9978909" y="2751109"/>
            <a:chExt cx="1627809" cy="1627809"/>
          </a:xfrm>
        </p:grpSpPr>
        <p:sp>
          <p:nvSpPr>
            <p:cNvPr id="568" name="Oval 567"/>
            <p:cNvSpPr/>
            <p:nvPr/>
          </p:nvSpPr>
          <p:spPr bwMode="auto">
            <a:xfrm>
              <a:off x="9978909" y="2751109"/>
              <a:ext cx="1627809" cy="1627809"/>
            </a:xfrm>
            <a:prstGeom prst="ellipse">
              <a:avLst/>
            </a:prstGeom>
            <a:solidFill>
              <a:schemeClr val="bg1">
                <a:alpha val="80000"/>
              </a:schemeClr>
            </a:solidFill>
            <a:ln w="7302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69" name="Freeform 5"/>
            <p:cNvSpPr>
              <a:spLocks noEditPoints="1"/>
            </p:cNvSpPr>
            <p:nvPr/>
          </p:nvSpPr>
          <p:spPr bwMode="auto">
            <a:xfrm>
              <a:off x="10255719" y="3000783"/>
              <a:ext cx="1074183" cy="1225772"/>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3051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right)">
                                      <p:cBhvr>
                                        <p:cTn id="7" dur="500"/>
                                        <p:tgtEl>
                                          <p:spTgt spid="17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78"/>
                                        </p:tgtEl>
                                      </p:cBhvr>
                                    </p:animEffect>
                                    <p:set>
                                      <p:cBhvr>
                                        <p:cTn id="12" dur="1" fill="hold">
                                          <p:stCondLst>
                                            <p:cond delay="499"/>
                                          </p:stCondLst>
                                        </p:cTn>
                                        <p:tgtEl>
                                          <p:spTgt spid="178"/>
                                        </p:tgtEl>
                                        <p:attrNameLst>
                                          <p:attrName>style.visibility</p:attrName>
                                        </p:attrNameLst>
                                      </p:cBhvr>
                                      <p:to>
                                        <p:strVal val="hidden"/>
                                      </p:to>
                                    </p:set>
                                  </p:childTnLst>
                                </p:cTn>
                              </p:par>
                              <p:par>
                                <p:cTn id="13" presetID="22" presetClass="entr" presetSubtype="8" fill="hold" grpId="0" nodeType="withEffect">
                                  <p:stCondLst>
                                    <p:cond delay="0"/>
                                  </p:stCondLst>
                                  <p:childTnLst>
                                    <p:set>
                                      <p:cBhvr>
                                        <p:cTn id="14" dur="1" fill="hold">
                                          <p:stCondLst>
                                            <p:cond delay="0"/>
                                          </p:stCondLst>
                                        </p:cTn>
                                        <p:tgtEl>
                                          <p:spTgt spid="669"/>
                                        </p:tgtEl>
                                        <p:attrNameLst>
                                          <p:attrName>style.visibility</p:attrName>
                                        </p:attrNameLst>
                                      </p:cBhvr>
                                      <p:to>
                                        <p:strVal val="visible"/>
                                      </p:to>
                                    </p:set>
                                    <p:animEffect transition="in" filter="wipe(left)">
                                      <p:cBhvr>
                                        <p:cTn id="15" dur="500"/>
                                        <p:tgtEl>
                                          <p:spTgt spid="669"/>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670"/>
                                        </p:tgtEl>
                                        <p:attrNameLst>
                                          <p:attrName>style.visibility</p:attrName>
                                        </p:attrNameLst>
                                      </p:cBhvr>
                                      <p:to>
                                        <p:strVal val="visible"/>
                                      </p:to>
                                    </p:set>
                                    <p:animEffect transition="in" filter="fade">
                                      <p:cBhvr>
                                        <p:cTn id="19" dur="500"/>
                                        <p:tgtEl>
                                          <p:spTgt spid="670"/>
                                        </p:tgtEl>
                                      </p:cBhvr>
                                    </p:animEffect>
                                  </p:childTnLst>
                                </p:cTn>
                              </p:par>
                            </p:childTnLst>
                          </p:cTn>
                        </p:par>
                        <p:par>
                          <p:cTn id="20" fill="hold">
                            <p:stCondLst>
                              <p:cond delay="1000"/>
                            </p:stCondLst>
                            <p:childTnLst>
                              <p:par>
                                <p:cTn id="21" presetID="44" presetClass="path" presetSubtype="0" accel="50000" decel="50000" fill="hold" nodeType="afterEffect">
                                  <p:stCondLst>
                                    <p:cond delay="0"/>
                                  </p:stCondLst>
                                  <p:childTnLst>
                                    <p:animMotion origin="layout" path="M 1.48073E-7 -0.00068 L -0.07276 -0.04017 C -0.08808 -0.04902 -0.11054 -0.05311 -0.13416 -0.05311 C -0.16148 -0.05311 -0.18292 -0.04902 -0.19811 -0.04017 C -0.22211 -0.02701 -0.25338 0.01135 -0.26934 0.0345 " pathEditMode="relative" rAng="0" ptsTypes="AAAAA">
                                      <p:cBhvr>
                                        <p:cTn id="22" dur="1500" fill="hold"/>
                                        <p:tgtEl>
                                          <p:spTgt spid="670"/>
                                        </p:tgtEl>
                                        <p:attrNameLst>
                                          <p:attrName>ppt_x</p:attrName>
                                          <p:attrName>ppt_y</p:attrName>
                                        </p:attrNameLst>
                                      </p:cBhvr>
                                      <p:rCtr x="-13467" y="-8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P spid="178" grpId="1" animBg="1"/>
      <p:bldP spid="669"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PacketDirect (PD)</a:t>
            </a:r>
          </a:p>
        </p:txBody>
      </p:sp>
      <p:sp>
        <p:nvSpPr>
          <p:cNvPr id="3" name="Content Placeholder 2"/>
          <p:cNvSpPr>
            <a:spLocks noGrp="1"/>
          </p:cNvSpPr>
          <p:nvPr>
            <p:ph type="body" sz="quarter" idx="10"/>
          </p:nvPr>
        </p:nvSpPr>
        <p:spPr>
          <a:xfrm>
            <a:off x="274638" y="1219188"/>
            <a:ext cx="5486400" cy="4561249"/>
          </a:xfrm>
          <a:prstGeom prst="rect">
            <a:avLst/>
          </a:prstGeom>
        </p:spPr>
        <p:txBody>
          <a:bodyPr/>
          <a:lstStyle/>
          <a:p>
            <a:pPr lvl="0">
              <a:spcBef>
                <a:spcPts val="1800"/>
              </a:spcBef>
            </a:pPr>
            <a:r>
              <a:rPr lang="en-US" sz="2400" b="1" dirty="0"/>
              <a:t>Lightning fast lock-free IO model</a:t>
            </a:r>
          </a:p>
          <a:p>
            <a:pPr lvl="0">
              <a:spcBef>
                <a:spcPts val="1800"/>
              </a:spcBef>
            </a:pPr>
            <a:r>
              <a:rPr lang="en-US" sz="2400" b="1" dirty="0"/>
              <a:t>Coexists with traditional NDIS data path</a:t>
            </a:r>
          </a:p>
          <a:p>
            <a:pPr lvl="0">
              <a:spcBef>
                <a:spcPts val="1800"/>
              </a:spcBef>
            </a:pPr>
            <a:r>
              <a:rPr lang="en-US" sz="2400" b="1" dirty="0"/>
              <a:t>Gives apps direct access to CPU, memory, and NIC capabilities</a:t>
            </a:r>
          </a:p>
          <a:p>
            <a:pPr lvl="0">
              <a:spcBef>
                <a:spcPts val="1800"/>
              </a:spcBef>
            </a:pPr>
            <a:r>
              <a:rPr lang="en-US" sz="2400" b="1" dirty="0"/>
              <a:t>App now decides when it wants </a:t>
            </a:r>
            <a:br>
              <a:rPr lang="en-US" sz="2400" b="1" dirty="0"/>
            </a:br>
            <a:r>
              <a:rPr lang="en-US" sz="2400" b="1" dirty="0"/>
              <a:t>to send/receive using polling</a:t>
            </a:r>
          </a:p>
          <a:p>
            <a:pPr lvl="0">
              <a:spcBef>
                <a:spcPts val="1800"/>
              </a:spcBef>
            </a:pPr>
            <a:r>
              <a:rPr lang="en-US" sz="2400" b="1" dirty="0"/>
              <a:t>App owns buffer management</a:t>
            </a:r>
          </a:p>
          <a:p>
            <a:pPr lvl="0">
              <a:spcBef>
                <a:spcPts val="1800"/>
              </a:spcBef>
            </a:pPr>
            <a:r>
              <a:rPr lang="en-US" sz="2400" b="1" dirty="0"/>
              <a:t>App driven I/O for NFV</a:t>
            </a:r>
          </a:p>
          <a:p>
            <a:pPr lvl="0">
              <a:spcBef>
                <a:spcPts val="1800"/>
              </a:spcBef>
            </a:pPr>
            <a:r>
              <a:rPr lang="en-US" sz="2400" b="1" dirty="0"/>
              <a:t>Will work with most 10G NICs</a:t>
            </a:r>
          </a:p>
        </p:txBody>
      </p:sp>
      <p:grpSp>
        <p:nvGrpSpPr>
          <p:cNvPr id="4" name="Group 3"/>
          <p:cNvGrpSpPr/>
          <p:nvPr/>
        </p:nvGrpSpPr>
        <p:grpSpPr>
          <a:xfrm>
            <a:off x="6696185" y="1219188"/>
            <a:ext cx="5284677" cy="5402605"/>
            <a:chOff x="6696185" y="1219188"/>
            <a:chExt cx="5284677" cy="5402605"/>
          </a:xfrm>
        </p:grpSpPr>
        <p:sp>
          <p:nvSpPr>
            <p:cNvPr id="38" name="Rectangle 37"/>
            <p:cNvSpPr/>
            <p:nvPr/>
          </p:nvSpPr>
          <p:spPr>
            <a:xfrm>
              <a:off x="6696185" y="1219188"/>
              <a:ext cx="5284677" cy="3566160"/>
            </a:xfrm>
            <a:prstGeom prst="rect">
              <a:avLst/>
            </a:prstGeom>
            <a:solidFill>
              <a:schemeClr val="bg1">
                <a:lumMod val="95000"/>
              </a:schemeClr>
            </a:solidFill>
            <a:ln w="0">
              <a:solidFill>
                <a:schemeClr val="bg1">
                  <a:lumMod val="85000"/>
                </a:schemeClr>
              </a:solidFill>
            </a:ln>
          </p:spPr>
          <p:style>
            <a:lnRef idx="1">
              <a:schemeClr val="dk1"/>
            </a:lnRef>
            <a:fillRef idx="2">
              <a:schemeClr val="dk1"/>
            </a:fillRef>
            <a:effectRef idx="1">
              <a:schemeClr val="dk1"/>
            </a:effectRef>
            <a:fontRef idx="minor">
              <a:schemeClr val="dk1"/>
            </a:fontRef>
          </p:style>
          <p:txBody>
            <a:bodyPr rot="0" spcFirstLastPara="0" vert="vert270" wrap="square" lIns="182880" tIns="146304" rIns="182880" bIns="146304" numCol="1" spcCol="0" rtlCol="0" fromWordArt="0" anchor="t" anchorCtr="0" forceAA="0" compatLnSpc="1">
              <a:prstTxWarp prst="textNoShape">
                <a:avLst/>
              </a:prstTxWarp>
              <a:noAutofit/>
            </a:bodyPr>
            <a:lstStyle/>
            <a:p>
              <a:pPr marL="0" marR="0" lvl="0" indent="0" algn="ctr" defTabSz="932418" eaLnBrk="1" fontAlgn="auto" latinLnBrk="0" hangingPunct="1">
                <a:lnSpc>
                  <a:spcPct val="90000"/>
                </a:lnSpc>
                <a:spcBef>
                  <a:spcPts val="0"/>
                </a:spcBef>
                <a:spcAft>
                  <a:spcPts val="612"/>
                </a:spcAft>
                <a:buClrTx/>
                <a:buSzTx/>
                <a:buFontTx/>
                <a:buNone/>
                <a:tabLst/>
                <a:defRPr/>
              </a:pPr>
              <a:r>
                <a:rPr kumimoji="0" lang="en-US" sz="2800" b="0" i="0" u="none" strike="noStrike" kern="0" cap="none" spc="0" normalizeH="0" baseline="0" noProof="0" dirty="0">
                  <a:ln>
                    <a:noFill/>
                  </a:ln>
                  <a:gradFill>
                    <a:gsLst>
                      <a:gs pos="72277">
                        <a:schemeClr val="tx1"/>
                      </a:gs>
                      <a:gs pos="55000">
                        <a:schemeClr val="tx1"/>
                      </a:gs>
                    </a:gsLst>
                    <a:lin ang="0" scaled="0"/>
                  </a:gradFill>
                  <a:effectLst/>
                  <a:uLnTx/>
                  <a:uFillTx/>
                  <a:latin typeface="+mj-lt"/>
                  <a:ea typeface="Times New Roman" panose="02020603050405020304" pitchFamily="18" charset="0"/>
                  <a:cs typeface="Times New Roman" panose="02020603050405020304" pitchFamily="18" charset="0"/>
                </a:rPr>
                <a:t>Host</a:t>
              </a:r>
              <a:endParaRPr kumimoji="0" lang="en-US" sz="2800" b="0" i="0" u="none" strike="noStrike" kern="0" cap="none" spc="0" normalizeH="0" baseline="0" noProof="0" dirty="0">
                <a:ln>
                  <a:noFill/>
                </a:ln>
                <a:gradFill>
                  <a:gsLst>
                    <a:gs pos="72277">
                      <a:schemeClr val="tx1"/>
                    </a:gs>
                    <a:gs pos="55000">
                      <a:schemeClr val="tx1"/>
                    </a:gs>
                  </a:gsLst>
                  <a:lin ang="0" scaled="0"/>
                </a:gradFill>
                <a:effectLst/>
                <a:uLnTx/>
                <a:uFillTx/>
                <a:latin typeface="+mj-lt"/>
                <a:ea typeface="Times New Roman" panose="02020603050405020304" pitchFamily="18" charset="0"/>
              </a:endParaRPr>
            </a:p>
          </p:txBody>
        </p:sp>
        <p:sp>
          <p:nvSpPr>
            <p:cNvPr id="43" name="TextBox 42"/>
            <p:cNvSpPr txBox="1"/>
            <p:nvPr/>
          </p:nvSpPr>
          <p:spPr>
            <a:xfrm>
              <a:off x="6973312" y="1219188"/>
              <a:ext cx="1801344" cy="627565"/>
            </a:xfrm>
            <a:prstGeom prst="rect">
              <a:avLst/>
            </a:prstGeom>
            <a:noFill/>
          </p:spPr>
          <p:txBody>
            <a:bodyPr wrap="square" lIns="182854" tIns="146283" rIns="182854" bIns="146283"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72277">
                        <a:schemeClr val="tx1"/>
                      </a:gs>
                      <a:gs pos="55000">
                        <a:schemeClr val="tx1"/>
                      </a:gs>
                    </a:gsLst>
                    <a:lin ang="0" scaled="0"/>
                  </a:gradFill>
                  <a:effectLst/>
                  <a:uLnTx/>
                  <a:uFillTx/>
                  <a:latin typeface="Segoe UI Semibold" panose="020B0702040204020203" pitchFamily="34" charset="0"/>
                  <a:cs typeface="Segoe UI Semibold" panose="020B0702040204020203" pitchFamily="34" charset="0"/>
                </a:rPr>
                <a:t>PD Buffers managed by PD client</a:t>
              </a:r>
            </a:p>
          </p:txBody>
        </p:sp>
        <p:sp>
          <p:nvSpPr>
            <p:cNvPr id="44" name="TextBox 43"/>
            <p:cNvSpPr txBox="1"/>
            <p:nvPr/>
          </p:nvSpPr>
          <p:spPr>
            <a:xfrm>
              <a:off x="9054819" y="1219188"/>
              <a:ext cx="2391122" cy="461494"/>
            </a:xfrm>
            <a:prstGeom prst="rect">
              <a:avLst/>
            </a:prstGeom>
            <a:noFill/>
          </p:spPr>
          <p:txBody>
            <a:bodyPr wrap="square" lIns="182854" tIns="146283" rIns="182854" bIns="146283"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72277">
                        <a:schemeClr val="tx1"/>
                      </a:gs>
                      <a:gs pos="55000">
                        <a:schemeClr val="tx1"/>
                      </a:gs>
                    </a:gsLst>
                    <a:lin ang="0" scaled="0"/>
                  </a:gradFill>
                  <a:effectLst/>
                  <a:uLnTx/>
                  <a:uFillTx/>
                  <a:latin typeface="Segoe UI Semibold" panose="020B0702040204020203" pitchFamily="34" charset="0"/>
                  <a:cs typeface="Segoe UI Semibold" panose="020B0702040204020203" pitchFamily="34" charset="0"/>
                </a:rPr>
                <a:t>CPUs managed by PD client</a:t>
              </a:r>
            </a:p>
          </p:txBody>
        </p:sp>
        <p:sp>
          <p:nvSpPr>
            <p:cNvPr id="6" name="Rectangle 5"/>
            <p:cNvSpPr/>
            <p:nvPr/>
          </p:nvSpPr>
          <p:spPr bwMode="auto">
            <a:xfrm>
              <a:off x="8778240" y="1680682"/>
              <a:ext cx="699247" cy="69924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CPU</a:t>
              </a:r>
            </a:p>
          </p:txBody>
        </p:sp>
        <p:sp>
          <p:nvSpPr>
            <p:cNvPr id="45" name="Rectangle 44"/>
            <p:cNvSpPr/>
            <p:nvPr/>
          </p:nvSpPr>
          <p:spPr bwMode="auto">
            <a:xfrm>
              <a:off x="9526584" y="1680682"/>
              <a:ext cx="699247" cy="699247"/>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CPU</a:t>
              </a:r>
            </a:p>
          </p:txBody>
        </p:sp>
        <p:sp>
          <p:nvSpPr>
            <p:cNvPr id="47" name="Rectangle 46"/>
            <p:cNvSpPr/>
            <p:nvPr/>
          </p:nvSpPr>
          <p:spPr bwMode="auto">
            <a:xfrm>
              <a:off x="10274928" y="1680682"/>
              <a:ext cx="699247" cy="699247"/>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CPU</a:t>
              </a:r>
            </a:p>
          </p:txBody>
        </p:sp>
        <p:sp>
          <p:nvSpPr>
            <p:cNvPr id="48" name="Rectangle 47"/>
            <p:cNvSpPr/>
            <p:nvPr/>
          </p:nvSpPr>
          <p:spPr bwMode="auto">
            <a:xfrm>
              <a:off x="11023273" y="1680682"/>
              <a:ext cx="699247" cy="69924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CPU</a:t>
              </a:r>
            </a:p>
          </p:txBody>
        </p:sp>
        <p:sp>
          <p:nvSpPr>
            <p:cNvPr id="49" name="Rectangle 48"/>
            <p:cNvSpPr/>
            <p:nvPr/>
          </p:nvSpPr>
          <p:spPr bwMode="auto">
            <a:xfrm>
              <a:off x="8778240" y="2576682"/>
              <a:ext cx="2944280" cy="7315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err="1">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PacketDirect</a:t>
              </a: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 Client</a:t>
              </a:r>
            </a:p>
            <a:p>
              <a:pPr marL="0" marR="0" lvl="0" indent="0"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Semibold" panose="020B0702040204020203" pitchFamily="34" charset="0"/>
                </a:rPr>
                <a:t>(</a:t>
              </a:r>
              <a:r>
                <a:rPr kumimoji="0" lang="en-US" sz="1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Semibold" panose="020B0702040204020203" pitchFamily="34" charset="0"/>
                </a:rPr>
                <a:t>vmSwitch</a:t>
              </a: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Semibold" panose="020B0702040204020203" pitchFamily="34" charset="0"/>
                </a:rPr>
                <a:t>, SLB)</a:t>
              </a:r>
            </a:p>
          </p:txBody>
        </p:sp>
        <p:sp>
          <p:nvSpPr>
            <p:cNvPr id="52" name="Rectangle 51"/>
            <p:cNvSpPr/>
            <p:nvPr/>
          </p:nvSpPr>
          <p:spPr bwMode="auto">
            <a:xfrm>
              <a:off x="6954526" y="4666320"/>
              <a:ext cx="4767994" cy="1122359"/>
            </a:xfrm>
            <a:prstGeom prst="rect">
              <a:avLst/>
            </a:prstGeom>
            <a:solidFill>
              <a:schemeClr val="bg2"/>
            </a:solidFill>
            <a:ln w="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spAutoFit/>
            </a:bodyPr>
            <a:lstStyle/>
            <a:p>
              <a:pPr marL="0" marR="0" lvl="0" indent="0" defTabSz="932472" eaLnBrk="1" fontAlgn="base" latinLnBrk="0" hangingPunct="1">
                <a:lnSpc>
                  <a:spcPct val="90000"/>
                </a:lnSpc>
                <a:spcBef>
                  <a:spcPts val="400"/>
                </a:spcBef>
                <a:spcAft>
                  <a:spcPct val="0"/>
                </a:spcAft>
                <a:buClrTx/>
                <a:buSzTx/>
                <a:buFontTx/>
                <a:buNone/>
                <a:tabLst/>
                <a:defRPr/>
              </a:pPr>
              <a:r>
                <a:rPr kumimoji="0" lang="en-US" sz="1200" b="0" i="0" u="none" strike="noStrike" kern="0" cap="none" spc="0" normalizeH="0" baseline="0" noProof="0" dirty="0">
                  <a:ln>
                    <a:noFill/>
                  </a:ln>
                  <a:gradFill>
                    <a:gsLst>
                      <a:gs pos="67327">
                        <a:schemeClr val="tx1"/>
                      </a:gs>
                      <a:gs pos="94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Queues managed </a:t>
              </a:r>
              <a:br>
                <a:rPr kumimoji="0" lang="en-US" sz="1200" b="0" i="0" u="none" strike="noStrike" kern="0" cap="none" spc="0" normalizeH="0" baseline="0" noProof="0" dirty="0">
                  <a:ln>
                    <a:noFill/>
                  </a:ln>
                  <a:gradFill>
                    <a:gsLst>
                      <a:gs pos="67327">
                        <a:schemeClr val="tx1"/>
                      </a:gs>
                      <a:gs pos="94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67327">
                        <a:schemeClr val="tx1"/>
                      </a:gs>
                      <a:gs pos="94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by PD client</a:t>
              </a:r>
            </a:p>
            <a:p>
              <a:pPr marL="0" marR="0" lvl="0" indent="0" defTabSz="932472" eaLnBrk="1" fontAlgn="base" latinLnBrk="0" hangingPunct="1">
                <a:lnSpc>
                  <a:spcPct val="90000"/>
                </a:lnSpc>
                <a:spcBef>
                  <a:spcPts val="400"/>
                </a:spcBef>
                <a:spcAft>
                  <a:spcPct val="0"/>
                </a:spcAft>
                <a:buClrTx/>
                <a:buSzTx/>
                <a:buFontTx/>
                <a:buNone/>
                <a:tabLst/>
                <a:defRPr/>
              </a:pPr>
              <a:r>
                <a:rPr kumimoji="0" lang="en-US" sz="1600" b="1" i="0" u="none" strike="noStrike" kern="0" cap="none" spc="30" normalizeH="0" baseline="0" noProof="0" dirty="0" err="1">
                  <a:ln>
                    <a:noFill/>
                  </a:ln>
                  <a:gradFill>
                    <a:gsLst>
                      <a:gs pos="67327">
                        <a:schemeClr val="tx1"/>
                      </a:gs>
                      <a:gs pos="94000">
                        <a:schemeClr val="tx1"/>
                      </a:gs>
                    </a:gsLst>
                    <a:lin ang="5400000" scaled="0"/>
                  </a:gradFill>
                  <a:effectLst/>
                  <a:uLnTx/>
                  <a:uFillTx/>
                  <a:latin typeface="+mj-lt"/>
                  <a:ea typeface="Segoe UI" pitchFamily="34" charset="0"/>
                  <a:cs typeface="Segoe UI Semibold" panose="020B0702040204020203" pitchFamily="34" charset="0"/>
                </a:rPr>
                <a:t>NetAdapter</a:t>
              </a:r>
              <a:r>
                <a:rPr kumimoji="0" lang="en-US" sz="1600" b="1" i="0" u="none" strike="noStrike" kern="0" cap="none" spc="30" normalizeH="0" baseline="0" noProof="0" dirty="0">
                  <a:ln>
                    <a:noFill/>
                  </a:ln>
                  <a:gradFill>
                    <a:gsLst>
                      <a:gs pos="67327">
                        <a:schemeClr val="tx1"/>
                      </a:gs>
                      <a:gs pos="94000">
                        <a:schemeClr val="tx1"/>
                      </a:gs>
                    </a:gsLst>
                    <a:lin ang="5400000" scaled="0"/>
                  </a:gradFill>
                  <a:effectLst/>
                  <a:uLnTx/>
                  <a:uFillTx/>
                  <a:latin typeface="+mj-lt"/>
                  <a:ea typeface="Segoe UI" pitchFamily="34" charset="0"/>
                  <a:cs typeface="Segoe UI Semibold" panose="020B0702040204020203" pitchFamily="34" charset="0"/>
                </a:rPr>
                <a:t> – </a:t>
              </a:r>
              <a:br>
                <a:rPr kumimoji="0" lang="en-US" sz="1600" b="1" i="0" u="none" strike="noStrike" kern="0" cap="none" spc="30" normalizeH="0" baseline="0" noProof="0" dirty="0">
                  <a:ln>
                    <a:noFill/>
                  </a:ln>
                  <a:gradFill>
                    <a:gsLst>
                      <a:gs pos="67327">
                        <a:schemeClr val="tx1"/>
                      </a:gs>
                      <a:gs pos="94000">
                        <a:schemeClr val="tx1"/>
                      </a:gs>
                    </a:gsLst>
                    <a:lin ang="5400000" scaled="0"/>
                  </a:gradFill>
                  <a:effectLst/>
                  <a:uLnTx/>
                  <a:uFillTx/>
                  <a:latin typeface="+mj-lt"/>
                  <a:ea typeface="Segoe UI" pitchFamily="34" charset="0"/>
                  <a:cs typeface="Segoe UI Semibold" panose="020B0702040204020203" pitchFamily="34" charset="0"/>
                </a:rPr>
              </a:br>
              <a:r>
                <a:rPr kumimoji="0" lang="en-US" sz="1600" b="1" i="0" u="none" strike="noStrike" kern="0" cap="none" spc="30" normalizeH="0" baseline="0" noProof="0" dirty="0" err="1">
                  <a:ln>
                    <a:noFill/>
                  </a:ln>
                  <a:gradFill>
                    <a:gsLst>
                      <a:gs pos="67327">
                        <a:schemeClr val="tx1"/>
                      </a:gs>
                      <a:gs pos="94000">
                        <a:schemeClr val="tx1"/>
                      </a:gs>
                    </a:gsLst>
                    <a:lin ang="5400000" scaled="0"/>
                  </a:gradFill>
                  <a:effectLst/>
                  <a:uLnTx/>
                  <a:uFillTx/>
                  <a:latin typeface="+mj-lt"/>
                  <a:ea typeface="Segoe UI" pitchFamily="34" charset="0"/>
                  <a:cs typeface="Segoe UI Semibold" panose="020B0702040204020203" pitchFamily="34" charset="0"/>
                </a:rPr>
                <a:t>PacketDirect</a:t>
              </a:r>
              <a:r>
                <a:rPr kumimoji="0" lang="en-US" sz="1600" b="1" i="0" u="none" strike="noStrike" kern="0" cap="none" spc="30" normalizeH="0" baseline="0" noProof="0" dirty="0">
                  <a:ln>
                    <a:noFill/>
                  </a:ln>
                  <a:gradFill>
                    <a:gsLst>
                      <a:gs pos="67327">
                        <a:schemeClr val="tx1"/>
                      </a:gs>
                      <a:gs pos="94000">
                        <a:schemeClr val="tx1"/>
                      </a:gs>
                    </a:gsLst>
                    <a:lin ang="5400000" scaled="0"/>
                  </a:gradFill>
                  <a:effectLst/>
                  <a:uLnTx/>
                  <a:uFillTx/>
                  <a:latin typeface="+mj-lt"/>
                  <a:ea typeface="Segoe UI" pitchFamily="34" charset="0"/>
                  <a:cs typeface="Segoe UI Semibold" panose="020B0702040204020203" pitchFamily="34" charset="0"/>
                </a:rPr>
                <a:t> Provider </a:t>
              </a:r>
            </a:p>
          </p:txBody>
        </p:sp>
        <p:sp>
          <p:nvSpPr>
            <p:cNvPr id="55" name="TextBox 54"/>
            <p:cNvSpPr txBox="1"/>
            <p:nvPr/>
          </p:nvSpPr>
          <p:spPr>
            <a:xfrm>
              <a:off x="7919817" y="6104771"/>
              <a:ext cx="1070739" cy="517022"/>
            </a:xfrm>
            <a:prstGeom prst="rect">
              <a:avLst/>
            </a:prstGeom>
            <a:noFill/>
          </p:spPr>
          <p:txBody>
            <a:bodyPr wrap="square" lIns="182854" tIns="146283" rIns="182854" bIns="146283" rtlCol="0">
              <a:spAutoFit/>
            </a:bodyPr>
            <a:lstStyle/>
            <a:p>
              <a:pPr marL="0" marR="0" lvl="0" indent="0" defTabSz="932418" eaLnBrk="1" fontAlgn="auto" latinLnBrk="0" hangingPunct="1">
                <a:lnSpc>
                  <a:spcPct val="90000"/>
                </a:lnSpc>
                <a:spcBef>
                  <a:spcPts val="0"/>
                </a:spcBef>
                <a:spcAft>
                  <a:spcPts val="612"/>
                </a:spcAft>
                <a:buClrTx/>
                <a:buSzTx/>
                <a:buFontTx/>
                <a:buNone/>
                <a:tabLst/>
                <a:defRPr/>
              </a:pPr>
              <a:r>
                <a:rPr kumimoji="0" lang="en-US" sz="1600" b="1" i="0" u="none" strike="noStrike" kern="0" cap="none" spc="0" normalizeH="0" baseline="0" noProof="0" dirty="0">
                  <a:ln>
                    <a:noFill/>
                  </a:ln>
                  <a:gradFill>
                    <a:gsLst>
                      <a:gs pos="72277">
                        <a:schemeClr val="tx1"/>
                      </a:gs>
                      <a:gs pos="55000">
                        <a:schemeClr val="tx1"/>
                      </a:gs>
                    </a:gsLst>
                    <a:lin ang="0" scaled="0"/>
                  </a:gradFill>
                  <a:effectLst/>
                  <a:uLnTx/>
                  <a:uFillTx/>
                  <a:latin typeface="+mj-lt"/>
                  <a:ea typeface="Times New Roman" panose="02020603050405020304" pitchFamily="18" charset="0"/>
                  <a:cs typeface="Times New Roman" panose="02020603050405020304" pitchFamily="18" charset="0"/>
                </a:rPr>
                <a:t>Internet</a:t>
              </a:r>
            </a:p>
          </p:txBody>
        </p:sp>
        <p:grpSp>
          <p:nvGrpSpPr>
            <p:cNvPr id="9" name="Group 8"/>
            <p:cNvGrpSpPr/>
            <p:nvPr/>
          </p:nvGrpSpPr>
          <p:grpSpPr>
            <a:xfrm>
              <a:off x="7667897" y="1846753"/>
              <a:ext cx="297591" cy="2676061"/>
              <a:chOff x="7608056" y="1940389"/>
              <a:chExt cx="297591" cy="2676061"/>
            </a:xfrm>
          </p:grpSpPr>
          <p:sp>
            <p:nvSpPr>
              <p:cNvPr id="8" name="Rectangle 7"/>
              <p:cNvSpPr/>
              <p:nvPr/>
            </p:nvSpPr>
            <p:spPr bwMode="auto">
              <a:xfrm>
                <a:off x="7608056" y="1940389"/>
                <a:ext cx="297591" cy="297591"/>
              </a:xfrm>
              <a:prstGeom prst="rect">
                <a:avLst/>
              </a:prstGeom>
              <a:solidFill>
                <a:schemeClr val="bg2"/>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4" name="Rectangle 63"/>
              <p:cNvSpPr/>
              <p:nvPr/>
            </p:nvSpPr>
            <p:spPr bwMode="auto">
              <a:xfrm>
                <a:off x="7608056" y="2237698"/>
                <a:ext cx="297591" cy="297591"/>
              </a:xfrm>
              <a:prstGeom prst="rect">
                <a:avLst/>
              </a:prstGeom>
              <a:solidFill>
                <a:schemeClr val="bg2"/>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5" name="Rectangle 64"/>
              <p:cNvSpPr/>
              <p:nvPr/>
            </p:nvSpPr>
            <p:spPr bwMode="auto">
              <a:xfrm>
                <a:off x="7608056" y="2535007"/>
                <a:ext cx="297591" cy="297591"/>
              </a:xfrm>
              <a:prstGeom prst="rect">
                <a:avLst/>
              </a:prstGeom>
              <a:solidFill>
                <a:schemeClr val="bg2"/>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2" name="Rectangle 71"/>
              <p:cNvSpPr/>
              <p:nvPr/>
            </p:nvSpPr>
            <p:spPr bwMode="auto">
              <a:xfrm>
                <a:off x="7608056" y="2832316"/>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5" name="Rectangle 74"/>
              <p:cNvSpPr/>
              <p:nvPr/>
            </p:nvSpPr>
            <p:spPr bwMode="auto">
              <a:xfrm>
                <a:off x="7608056" y="3129625"/>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6" name="Rectangle 75"/>
              <p:cNvSpPr/>
              <p:nvPr/>
            </p:nvSpPr>
            <p:spPr bwMode="auto">
              <a:xfrm>
                <a:off x="7608056" y="3426934"/>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7" name="Rectangle 76"/>
              <p:cNvSpPr/>
              <p:nvPr/>
            </p:nvSpPr>
            <p:spPr bwMode="auto">
              <a:xfrm>
                <a:off x="7608056" y="3724243"/>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80" name="Rectangle 79"/>
              <p:cNvSpPr/>
              <p:nvPr/>
            </p:nvSpPr>
            <p:spPr bwMode="auto">
              <a:xfrm>
                <a:off x="7608056" y="4021552"/>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81" name="Rectangle 80"/>
              <p:cNvSpPr/>
              <p:nvPr/>
            </p:nvSpPr>
            <p:spPr bwMode="auto">
              <a:xfrm>
                <a:off x="7608056" y="4318859"/>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94" name="Group 93"/>
            <p:cNvGrpSpPr/>
            <p:nvPr/>
          </p:nvGrpSpPr>
          <p:grpSpPr>
            <a:xfrm>
              <a:off x="9526584" y="4433229"/>
              <a:ext cx="699247" cy="1097621"/>
              <a:chOff x="9449827" y="4433229"/>
              <a:chExt cx="699247" cy="1097621"/>
            </a:xfrm>
          </p:grpSpPr>
          <p:sp>
            <p:nvSpPr>
              <p:cNvPr id="56" name="Rectangle 55"/>
              <p:cNvSpPr/>
              <p:nvPr/>
            </p:nvSpPr>
            <p:spPr bwMode="auto">
              <a:xfrm>
                <a:off x="9449827" y="4586597"/>
                <a:ext cx="699247" cy="944253"/>
              </a:xfrm>
              <a:prstGeom prst="rect">
                <a:avLst/>
              </a:prstGeom>
              <a:solidFill>
                <a:schemeClr val="bg1"/>
              </a:solidFill>
              <a:ln w="0">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b"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20792">
                          <a:schemeClr val="tx1"/>
                        </a:gs>
                        <a:gs pos="57000">
                          <a:schemeClr val="tx1"/>
                        </a:gs>
                      </a:gsLst>
                      <a:lin ang="5400000" scaled="0"/>
                    </a:gradFill>
                    <a:effectLst/>
                    <a:uLnTx/>
                    <a:uFillTx/>
                    <a:latin typeface="+mj-lt"/>
                    <a:ea typeface="Segoe UI" pitchFamily="34" charset="0"/>
                    <a:cs typeface="Segoe UI Semibold" panose="020B0702040204020203" pitchFamily="34" charset="0"/>
                  </a:rPr>
                  <a:t>Q1</a:t>
                </a:r>
              </a:p>
            </p:txBody>
          </p:sp>
          <p:grpSp>
            <p:nvGrpSpPr>
              <p:cNvPr id="11" name="Group 10"/>
              <p:cNvGrpSpPr/>
              <p:nvPr/>
            </p:nvGrpSpPr>
            <p:grpSpPr>
              <a:xfrm>
                <a:off x="9650655" y="4433229"/>
                <a:ext cx="297591" cy="594898"/>
                <a:chOff x="7820297" y="4080316"/>
                <a:chExt cx="297591" cy="594898"/>
              </a:xfrm>
            </p:grpSpPr>
            <p:sp>
              <p:nvSpPr>
                <p:cNvPr id="82" name="Rectangle 81"/>
                <p:cNvSpPr/>
                <p:nvPr/>
              </p:nvSpPr>
              <p:spPr bwMode="auto">
                <a:xfrm>
                  <a:off x="7820297" y="4080316"/>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83" name="Rectangle 82"/>
                <p:cNvSpPr/>
                <p:nvPr/>
              </p:nvSpPr>
              <p:spPr bwMode="auto">
                <a:xfrm>
                  <a:off x="7820297" y="4377623"/>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37" name="Group 36"/>
            <p:cNvGrpSpPr/>
            <p:nvPr/>
          </p:nvGrpSpPr>
          <p:grpSpPr>
            <a:xfrm>
              <a:off x="10274928" y="4433229"/>
              <a:ext cx="699247" cy="1097621"/>
              <a:chOff x="10351686" y="4433229"/>
              <a:chExt cx="699247" cy="1097621"/>
            </a:xfrm>
          </p:grpSpPr>
          <p:sp>
            <p:nvSpPr>
              <p:cNvPr id="58" name="Rectangle 57"/>
              <p:cNvSpPr/>
              <p:nvPr/>
            </p:nvSpPr>
            <p:spPr bwMode="auto">
              <a:xfrm>
                <a:off x="10351686" y="4586597"/>
                <a:ext cx="699247" cy="944253"/>
              </a:xfrm>
              <a:prstGeom prst="rect">
                <a:avLst/>
              </a:prstGeom>
              <a:solidFill>
                <a:schemeClr val="bg1"/>
              </a:solidFill>
              <a:ln w="0">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b"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a:ln>
                      <a:noFill/>
                    </a:ln>
                    <a:gradFill>
                      <a:gsLst>
                        <a:gs pos="20792">
                          <a:schemeClr val="tx1"/>
                        </a:gs>
                        <a:gs pos="57000">
                          <a:schemeClr val="tx1"/>
                        </a:gs>
                      </a:gsLst>
                      <a:lin ang="5400000" scaled="0"/>
                    </a:gradFill>
                    <a:effectLst/>
                    <a:uLnTx/>
                    <a:uFillTx/>
                    <a:latin typeface="+mj-lt"/>
                    <a:ea typeface="Segoe UI" pitchFamily="34" charset="0"/>
                    <a:cs typeface="Segoe UI Semibold" panose="020B0702040204020203" pitchFamily="34" charset="0"/>
                  </a:rPr>
                  <a:t>Q2</a:t>
                </a:r>
              </a:p>
            </p:txBody>
          </p:sp>
          <p:sp>
            <p:nvSpPr>
              <p:cNvPr id="87" name="Rectangle 86"/>
              <p:cNvSpPr/>
              <p:nvPr/>
            </p:nvSpPr>
            <p:spPr bwMode="auto">
              <a:xfrm>
                <a:off x="10552514" y="4433229"/>
                <a:ext cx="297591" cy="297591"/>
              </a:xfrm>
              <a:prstGeom prst="rect">
                <a:avLst/>
              </a:prstGeom>
              <a:solidFill>
                <a:schemeClr val="accent4"/>
              </a:solid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13" name="Straight Arrow Connector 12"/>
            <p:cNvCxnSpPr>
              <a:endCxn id="81" idx="3"/>
            </p:cNvCxnSpPr>
            <p:nvPr/>
          </p:nvCxnSpPr>
          <p:spPr>
            <a:xfrm flipH="1" flipV="1">
              <a:off x="7965488" y="4374019"/>
              <a:ext cx="1775797" cy="897887"/>
            </a:xfrm>
            <a:prstGeom prst="straightConnector1">
              <a:avLst/>
            </a:prstGeom>
            <a:ln w="3175">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89" name="Straight Arrow Connector 88"/>
            <p:cNvCxnSpPr>
              <a:endCxn id="81" idx="3"/>
            </p:cNvCxnSpPr>
            <p:nvPr/>
          </p:nvCxnSpPr>
          <p:spPr>
            <a:xfrm flipH="1" flipV="1">
              <a:off x="7965488" y="4374019"/>
              <a:ext cx="2506686" cy="897887"/>
            </a:xfrm>
            <a:prstGeom prst="straightConnector1">
              <a:avLst/>
            </a:prstGeom>
            <a:ln w="3175">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flipH="1" flipV="1">
              <a:off x="9876207" y="3333581"/>
              <a:ext cx="0" cy="1099648"/>
            </a:xfrm>
            <a:prstGeom prst="straightConnector1">
              <a:avLst/>
            </a:prstGeom>
            <a:ln w="3175">
              <a:solidFill>
                <a:schemeClr val="tx1"/>
              </a:solidFill>
              <a:headEnd type="none" w="lg" len="sm"/>
              <a:tailEnd type="arrow" w="lg" len="sm"/>
            </a:ln>
          </p:spPr>
          <p:style>
            <a:lnRef idx="1">
              <a:schemeClr val="accent1"/>
            </a:lnRef>
            <a:fillRef idx="0">
              <a:schemeClr val="accent1"/>
            </a:fillRef>
            <a:effectRef idx="0">
              <a:schemeClr val="accent1"/>
            </a:effectRef>
            <a:fontRef idx="minor">
              <a:schemeClr val="tx1"/>
            </a:fontRef>
          </p:style>
        </p:cxnSp>
        <p:cxnSp>
          <p:nvCxnSpPr>
            <p:cNvPr id="91" name="Straight Arrow Connector 90"/>
            <p:cNvCxnSpPr/>
            <p:nvPr/>
          </p:nvCxnSpPr>
          <p:spPr>
            <a:xfrm flipV="1">
              <a:off x="10624551" y="3333580"/>
              <a:ext cx="0" cy="1099649"/>
            </a:xfrm>
            <a:prstGeom prst="straightConnector1">
              <a:avLst/>
            </a:prstGeom>
            <a:ln w="3175">
              <a:solidFill>
                <a:schemeClr val="tx1"/>
              </a:solidFill>
              <a:headEnd type="none" w="lg" len="sm"/>
              <a:tailEnd type="arrow" w="lg" len="sm"/>
            </a:ln>
          </p:spPr>
          <p:style>
            <a:lnRef idx="1">
              <a:schemeClr val="accent1"/>
            </a:lnRef>
            <a:fillRef idx="0">
              <a:schemeClr val="accent1"/>
            </a:fillRef>
            <a:effectRef idx="0">
              <a:schemeClr val="accent1"/>
            </a:effectRef>
            <a:fontRef idx="minor">
              <a:schemeClr val="tx1"/>
            </a:fontRef>
          </p:style>
        </p:cxnSp>
        <p:sp>
          <p:nvSpPr>
            <p:cNvPr id="50" name="Rectangle 49"/>
            <p:cNvSpPr/>
            <p:nvPr/>
          </p:nvSpPr>
          <p:spPr bwMode="auto">
            <a:xfrm>
              <a:off x="8778240" y="3504955"/>
              <a:ext cx="2944280" cy="7315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30" normalizeH="0" baseline="0" noProof="0" dirty="0" err="1">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PacketDirect</a:t>
              </a:r>
              <a:r>
                <a:rPr kumimoji="0" lang="en-US" sz="1600" b="1" i="0" u="none" strike="noStrike" kern="0" cap="none" spc="3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 Platform</a:t>
              </a:r>
            </a:p>
          </p:txBody>
        </p:sp>
        <p:cxnSp>
          <p:nvCxnSpPr>
            <p:cNvPr id="92" name="Straight Arrow Connector 91"/>
            <p:cNvCxnSpPr/>
            <p:nvPr/>
          </p:nvCxnSpPr>
          <p:spPr>
            <a:xfrm flipV="1">
              <a:off x="9876207" y="2379930"/>
              <a:ext cx="0" cy="196752"/>
            </a:xfrm>
            <a:prstGeom prst="straightConnector1">
              <a:avLst/>
            </a:prstGeom>
            <a:ln w="3175">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10624551" y="2379930"/>
              <a:ext cx="0" cy="196752"/>
            </a:xfrm>
            <a:prstGeom prst="straightConnector1">
              <a:avLst/>
            </a:prstGeom>
            <a:ln w="3175">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p:nvPr/>
          </p:nvCxnSpPr>
          <p:spPr>
            <a:xfrm flipV="1">
              <a:off x="9338523" y="5805099"/>
              <a:ext cx="0" cy="509640"/>
            </a:xfrm>
            <a:prstGeom prst="straightConnector1">
              <a:avLst/>
            </a:prstGeom>
            <a:ln w="3175">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sp>
          <p:nvSpPr>
            <p:cNvPr id="54" name="Freeform 13"/>
            <p:cNvSpPr>
              <a:spLocks noChangeAspect="1" noEditPoints="1"/>
            </p:cNvSpPr>
            <p:nvPr/>
          </p:nvSpPr>
          <p:spPr bwMode="auto">
            <a:xfrm>
              <a:off x="8943515" y="6018271"/>
              <a:ext cx="790016" cy="547133"/>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8694898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p:bldLst>
  </p:timing>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New and improved</a:t>
            </a:r>
          </a:p>
        </p:txBody>
      </p:sp>
      <p:sp>
        <p:nvSpPr>
          <p:cNvPr id="7" name="Text Placeholder 6"/>
          <p:cNvSpPr>
            <a:spLocks noGrp="1"/>
          </p:cNvSpPr>
          <p:nvPr>
            <p:ph type="body" sz="quarter" idx="10"/>
          </p:nvPr>
        </p:nvSpPr>
        <p:spPr>
          <a:xfrm>
            <a:off x="274638" y="1212850"/>
            <a:ext cx="11887200" cy="4555093"/>
          </a:xfrm>
        </p:spPr>
        <p:txBody>
          <a:bodyPr>
            <a:spAutoFit/>
          </a:bodyPr>
          <a:lstStyle/>
          <a:p>
            <a:pPr>
              <a:spcBef>
                <a:spcPts val="2400"/>
              </a:spcBef>
            </a:pPr>
            <a:r>
              <a:rPr lang="en-US" dirty="0"/>
              <a:t>Flexible encapsulation</a:t>
            </a:r>
          </a:p>
          <a:p>
            <a:pPr lvl="1"/>
            <a:r>
              <a:rPr lang="en-US" sz="1800" b="1" dirty="0">
                <a:latin typeface="+mj-lt"/>
              </a:rPr>
              <a:t>These technologies operate at the data plane, and support both </a:t>
            </a:r>
            <a:r>
              <a:rPr lang="en-US" sz="1800" b="1" dirty="0">
                <a:gradFill>
                  <a:gsLst>
                    <a:gs pos="19802">
                      <a:schemeClr val="accent2"/>
                    </a:gs>
                    <a:gs pos="54000">
                      <a:schemeClr val="accent2"/>
                    </a:gs>
                  </a:gsLst>
                  <a:lin ang="5400000" scaled="0"/>
                </a:gradFill>
                <a:latin typeface="Segoe UI Semibold" panose="020B0702040204020203" pitchFamily="34" charset="0"/>
                <a:cs typeface="Segoe UI Semibold" panose="020B0702040204020203" pitchFamily="34" charset="0"/>
              </a:rPr>
              <a:t>Virtual Extensible LAN (</a:t>
            </a:r>
            <a:r>
              <a:rPr lang="en-US" sz="1800" b="1" dirty="0" err="1">
                <a:gradFill>
                  <a:gsLst>
                    <a:gs pos="19802">
                      <a:schemeClr val="accent2"/>
                    </a:gs>
                    <a:gs pos="54000">
                      <a:schemeClr val="accent2"/>
                    </a:gs>
                  </a:gsLst>
                  <a:lin ang="5400000" scaled="0"/>
                </a:gradFill>
                <a:latin typeface="Segoe UI Semibold" panose="020B0702040204020203" pitchFamily="34" charset="0"/>
                <a:cs typeface="Segoe UI Semibold" panose="020B0702040204020203" pitchFamily="34" charset="0"/>
              </a:rPr>
              <a:t>VxLAN</a:t>
            </a:r>
            <a:r>
              <a:rPr lang="en-US" sz="1800" b="1" dirty="0">
                <a:gradFill>
                  <a:gsLst>
                    <a:gs pos="19802">
                      <a:schemeClr val="accent2"/>
                    </a:gs>
                    <a:gs pos="54000">
                      <a:schemeClr val="accent2"/>
                    </a:gs>
                  </a:gsLst>
                  <a:lin ang="5400000" scaled="0"/>
                </a:gradFill>
                <a:latin typeface="Segoe UI Semibold" panose="020B0702040204020203" pitchFamily="34" charset="0"/>
                <a:cs typeface="Segoe UI Semibold" panose="020B0702040204020203" pitchFamily="34" charset="0"/>
              </a:rPr>
              <a:t>) </a:t>
            </a:r>
            <a:br>
              <a:rPr lang="en-US" sz="1800" b="1" dirty="0">
                <a:gradFill>
                  <a:gsLst>
                    <a:gs pos="19802">
                      <a:schemeClr val="accent2"/>
                    </a:gs>
                    <a:gs pos="54000">
                      <a:schemeClr val="accent2"/>
                    </a:gs>
                  </a:gsLst>
                  <a:lin ang="5400000" scaled="0"/>
                </a:gradFill>
                <a:latin typeface="Segoe UI Semibold" panose="020B0702040204020203" pitchFamily="34" charset="0"/>
                <a:cs typeface="Segoe UI Semibold" panose="020B0702040204020203" pitchFamily="34" charset="0"/>
              </a:rPr>
            </a:br>
            <a:r>
              <a:rPr lang="en-US" sz="1800" b="1" dirty="0">
                <a:latin typeface="+mj-lt"/>
              </a:rPr>
              <a:t>and</a:t>
            </a:r>
            <a:r>
              <a:rPr lang="en-US" sz="1800" dirty="0"/>
              <a:t> </a:t>
            </a:r>
            <a:r>
              <a:rPr lang="en-US" sz="1800" b="1" dirty="0">
                <a:gradFill>
                  <a:gsLst>
                    <a:gs pos="19802">
                      <a:schemeClr val="accent2"/>
                    </a:gs>
                    <a:gs pos="54000">
                      <a:schemeClr val="accent2"/>
                    </a:gs>
                  </a:gsLst>
                  <a:lin ang="5400000" scaled="0"/>
                </a:gradFill>
                <a:latin typeface="Segoe UI Semibold" panose="020B0702040204020203" pitchFamily="34" charset="0"/>
                <a:cs typeface="Segoe UI Semibold" panose="020B0702040204020203" pitchFamily="34" charset="0"/>
              </a:rPr>
              <a:t>Network Virtualization Generic Routing Encapsulation (NVGRE)</a:t>
            </a:r>
          </a:p>
          <a:p>
            <a:pPr lvl="1">
              <a:spcBef>
                <a:spcPts val="600"/>
              </a:spcBef>
            </a:pPr>
            <a:r>
              <a:rPr lang="en-US" sz="1800" b="1" dirty="0">
                <a:latin typeface="+mj-lt"/>
              </a:rPr>
              <a:t>VXLAN supported in MAC distribution mode (Floodless)</a:t>
            </a:r>
          </a:p>
          <a:p>
            <a:pPr>
              <a:spcBef>
                <a:spcPts val="2400"/>
              </a:spcBef>
            </a:pPr>
            <a:r>
              <a:rPr lang="en-US" dirty="0"/>
              <a:t>Hyper-V </a:t>
            </a:r>
            <a:r>
              <a:rPr lang="en-US" dirty="0" err="1"/>
              <a:t>vSwitch</a:t>
            </a:r>
            <a:endParaRPr lang="en-US" dirty="0"/>
          </a:p>
          <a:p>
            <a:pPr lvl="1">
              <a:spcBef>
                <a:spcPts val="600"/>
              </a:spcBef>
            </a:pPr>
            <a:r>
              <a:rPr lang="en-US" sz="1800" b="1" dirty="0">
                <a:latin typeface="+mj-lt"/>
              </a:rPr>
              <a:t>High-performance distributed switching and routing, and a policy enforcement layer that is aligned </a:t>
            </a:r>
            <a:br>
              <a:rPr lang="en-US" sz="1800" b="1" dirty="0">
                <a:latin typeface="+mj-lt"/>
              </a:rPr>
            </a:br>
            <a:r>
              <a:rPr lang="en-US" sz="1800" b="1" dirty="0">
                <a:latin typeface="+mj-lt"/>
              </a:rPr>
              <a:t>and compatible with Microsoft Azure</a:t>
            </a:r>
          </a:p>
          <a:p>
            <a:pPr lvl="1">
              <a:spcBef>
                <a:spcPts val="600"/>
              </a:spcBef>
            </a:pPr>
            <a:r>
              <a:rPr lang="en-US" sz="1800" b="1" dirty="0">
                <a:latin typeface="+mj-lt"/>
              </a:rPr>
              <a:t>Flow engine inside the Hyper-V </a:t>
            </a:r>
            <a:r>
              <a:rPr lang="en-US" sz="1800" b="1" dirty="0" err="1">
                <a:latin typeface="+mj-lt"/>
              </a:rPr>
              <a:t>vSwitch</a:t>
            </a:r>
            <a:r>
              <a:rPr lang="en-US" sz="1800" b="1" dirty="0">
                <a:latin typeface="+mj-lt"/>
              </a:rPr>
              <a:t> is the same as Microsoft Azure’s – proven at hyper-scale</a:t>
            </a:r>
          </a:p>
          <a:p>
            <a:pPr>
              <a:spcBef>
                <a:spcPts val="2400"/>
              </a:spcBef>
            </a:pPr>
            <a:r>
              <a:rPr lang="en-US" dirty="0"/>
              <a:t>Standardized protocols</a:t>
            </a:r>
          </a:p>
          <a:p>
            <a:pPr lvl="1">
              <a:spcBef>
                <a:spcPts val="600"/>
              </a:spcBef>
            </a:pPr>
            <a:r>
              <a:rPr lang="en-US" sz="1800" b="1" dirty="0">
                <a:latin typeface="+mj-lt"/>
              </a:rPr>
              <a:t>REST, JSON, OVSDB, WSMAN/OMI, SNMP, NVGRE/VXLAN, </a:t>
            </a:r>
          </a:p>
        </p:txBody>
      </p:sp>
    </p:spTree>
    <p:extLst>
      <p:ext uri="{BB962C8B-B14F-4D97-AF65-F5344CB8AC3E}">
        <p14:creationId xmlns:p14="http://schemas.microsoft.com/office/powerpoint/2010/main" val="1453717931"/>
      </p:ext>
    </p:extLst>
  </p:cSld>
  <p:clrMapOvr>
    <a:masterClrMapping/>
  </p:clrMapOvr>
  <p:transition>
    <p:fade/>
  </p:transition>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274638" y="295275"/>
            <a:ext cx="11888787" cy="917575"/>
          </a:xfrm>
        </p:spPr>
        <p:txBody>
          <a:bodyPr/>
          <a:lstStyle/>
          <a:p>
            <a:r>
              <a:rPr lang="en-US" dirty="0"/>
              <a:t>Network Controller features</a:t>
            </a:r>
          </a:p>
        </p:txBody>
      </p:sp>
      <p:sp>
        <p:nvSpPr>
          <p:cNvPr id="5" name="Rectangle 4"/>
          <p:cNvSpPr/>
          <p:nvPr/>
        </p:nvSpPr>
        <p:spPr bwMode="auto">
          <a:xfrm>
            <a:off x="274638" y="1215622"/>
            <a:ext cx="2926080" cy="20574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Fabric Network Management</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IP subnets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VLANS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L2 and L3 switches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Host NICs</a:t>
            </a:r>
            <a:endParaRPr kumimoji="0" lang="en-US" sz="1200" b="1" i="0" u="none" strike="noStrike" kern="0" cap="none" spc="0" normalizeH="0" baseline="0" noProof="0" dirty="0">
              <a:ln>
                <a:noFill/>
              </a:ln>
              <a:gradFill>
                <a:gsLst>
                  <a:gs pos="25743">
                    <a:schemeClr val="tx1"/>
                  </a:gs>
                  <a:gs pos="57000">
                    <a:schemeClr val="tx1"/>
                  </a:gs>
                </a:gsLst>
                <a:lin ang="5400000" scaled="0"/>
              </a:gradFill>
              <a:effectLst/>
              <a:uLnTx/>
              <a:uFillTx/>
              <a:ea typeface="Segoe UI" pitchFamily="34" charset="0"/>
              <a:cs typeface="Segoe UI" pitchFamily="34" charset="0"/>
            </a:endParaRPr>
          </a:p>
        </p:txBody>
      </p:sp>
      <p:sp>
        <p:nvSpPr>
          <p:cNvPr id="6" name="Rectangle 5"/>
          <p:cNvSpPr/>
          <p:nvPr/>
        </p:nvSpPr>
        <p:spPr bwMode="auto">
          <a:xfrm>
            <a:off x="3246967" y="1215623"/>
            <a:ext cx="2971800" cy="20574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Firewall Management</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Allow/deny rules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East/West &amp; North/South</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Firewall rules plumbed into vSwitch port of VMs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Rules for incoming/outgoing traffic</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Log traffic allowed/denied</a:t>
            </a:r>
          </a:p>
        </p:txBody>
      </p:sp>
      <p:sp>
        <p:nvSpPr>
          <p:cNvPr id="8" name="Rectangle 7"/>
          <p:cNvSpPr/>
          <p:nvPr/>
        </p:nvSpPr>
        <p:spPr bwMode="auto">
          <a:xfrm>
            <a:off x="274638" y="3314383"/>
            <a:ext cx="5944129" cy="338328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Network Monitoring</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Physical and virtual</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Active network data: Network loss, latency, baselines, deviations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Fault localization</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Element data: SNMP polling and traps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Limited set of critical data via public Management Info Bases (MIB)</a:t>
            </a:r>
            <a:b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b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i.e., link state, system restarts, BGP peer status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Device (switch, router) and Device Group (racks, subnets etc.) health</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Gathers network loss, latency, device CPU/memory usages, link utilization, </a:t>
            </a:r>
            <a:b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b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and packet drops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Impact analysis: Overlay networks affected by underlying faulty physical </a:t>
            </a:r>
            <a:b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b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networks using topology information to determine </a:t>
            </a:r>
            <a:r>
              <a:rPr kumimoji="0" lang="en-US" sz="1200" b="0" i="0" u="none" strike="noStrike" kern="0" cap="none" spc="0" normalizeH="0" baseline="0" noProof="0" dirty="0" err="1">
                <a:ln>
                  <a:noFill/>
                </a:ln>
                <a:gradFill>
                  <a:gsLst>
                    <a:gs pos="25743">
                      <a:schemeClr val="tx1"/>
                    </a:gs>
                    <a:gs pos="57000">
                      <a:schemeClr val="tx1"/>
                    </a:gs>
                  </a:gsLst>
                  <a:lin ang="5400000" scaled="0"/>
                </a:gradFill>
                <a:effectLst/>
                <a:uLnTx/>
                <a:uFillTx/>
              </a:rPr>
              <a:t>vNext</a:t>
            </a: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 footprint and health</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System Center Operations Manager integration for health and statistics</a:t>
            </a:r>
          </a:p>
        </p:txBody>
      </p:sp>
      <p:sp>
        <p:nvSpPr>
          <p:cNvPr id="9" name="Rectangle 8"/>
          <p:cNvSpPr/>
          <p:nvPr/>
        </p:nvSpPr>
        <p:spPr bwMode="auto">
          <a:xfrm>
            <a:off x="9237345" y="1215623"/>
            <a:ext cx="2926080" cy="103327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Service Chaining</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Rules for redirecting traffic to one </a:t>
            </a:r>
            <a:b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b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or more virtual appliances</a:t>
            </a:r>
          </a:p>
          <a:p>
            <a:pPr marL="0" marR="0" lvl="0" indent="0" defTabSz="932472" eaLnBrk="1" fontAlgn="base" latinLnBrk="0" hangingPunct="1">
              <a:lnSpc>
                <a:spcPct val="90000"/>
              </a:lnSpc>
              <a:spcBef>
                <a:spcPts val="500"/>
              </a:spcBef>
              <a:spcAft>
                <a:spcPts val="0"/>
              </a:spcAft>
              <a:buClrTx/>
              <a:buSzTx/>
              <a:buFontTx/>
              <a:buNone/>
              <a:tabLst/>
              <a:defRPr/>
            </a:pPr>
            <a:endParaRPr kumimoji="0" lang="en-US" sz="1600" b="0" i="0" u="none" strike="noStrike" kern="0" cap="none" spc="0" normalizeH="0" baseline="0" noProof="0" dirty="0">
              <a:ln>
                <a:noFill/>
              </a:ln>
              <a:gradFill>
                <a:gsLst>
                  <a:gs pos="25743">
                    <a:schemeClr val="tx1"/>
                  </a:gs>
                  <a:gs pos="57000">
                    <a:schemeClr val="tx1"/>
                  </a:gs>
                </a:gsLst>
                <a:lin ang="5400000" scaled="0"/>
              </a:gradFill>
              <a:effectLst/>
              <a:uLnTx/>
              <a:uFillTx/>
              <a:ea typeface="Segoe UI" pitchFamily="34" charset="0"/>
              <a:cs typeface="Segoe UI" pitchFamily="34" charset="0"/>
            </a:endParaRPr>
          </a:p>
        </p:txBody>
      </p:sp>
      <p:sp>
        <p:nvSpPr>
          <p:cNvPr id="7" name="Rectangle 6"/>
          <p:cNvSpPr/>
          <p:nvPr/>
        </p:nvSpPr>
        <p:spPr bwMode="auto">
          <a:xfrm>
            <a:off x="6265016" y="1215623"/>
            <a:ext cx="2926080" cy="103327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Network Topology</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Automatic discovery of network elements and relationships</a:t>
            </a:r>
          </a:p>
        </p:txBody>
      </p:sp>
      <p:sp>
        <p:nvSpPr>
          <p:cNvPr id="10" name="Rectangle 9"/>
          <p:cNvSpPr/>
          <p:nvPr/>
        </p:nvSpPr>
        <p:spPr bwMode="auto">
          <a:xfrm>
            <a:off x="6265016" y="2285471"/>
            <a:ext cx="5896822" cy="98755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Software Load Balancer</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Centralized configuration of SLB policies</a:t>
            </a:r>
          </a:p>
        </p:txBody>
      </p:sp>
      <p:sp>
        <p:nvSpPr>
          <p:cNvPr id="12" name="Rectangle 11"/>
          <p:cNvSpPr/>
          <p:nvPr/>
        </p:nvSpPr>
        <p:spPr bwMode="auto">
          <a:xfrm>
            <a:off x="6265015" y="3314383"/>
            <a:ext cx="5898409" cy="166420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Virtual Network Management</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Deploy Hyper-V Network Virtualization</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Deploy Hyper-V Virtual Switch</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Deploy Virtual Network Adaptors to VMs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Store and distribute virtual network policies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Supports NVGRE and VXLAN</a:t>
            </a:r>
          </a:p>
        </p:txBody>
      </p:sp>
      <p:sp>
        <p:nvSpPr>
          <p:cNvPr id="13" name="Rectangle 12"/>
          <p:cNvSpPr/>
          <p:nvPr/>
        </p:nvSpPr>
        <p:spPr bwMode="auto">
          <a:xfrm>
            <a:off x="6265015" y="5033455"/>
            <a:ext cx="5898409" cy="166420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ts val="500"/>
              </a:spcBef>
              <a:spcAft>
                <a:spcPts val="0"/>
              </a:spcAft>
              <a:buClrTx/>
              <a:buSzTx/>
              <a:buFontTx/>
              <a:buNone/>
              <a:tabLst/>
              <a:defRPr/>
            </a:pPr>
            <a:r>
              <a:rPr kumimoji="0" lang="en-US" sz="1800" b="1" i="0" u="none" strike="noStrike" kern="0" cap="none" spc="0" normalizeH="0" baseline="0" noProof="0" dirty="0">
                <a:ln>
                  <a:noFill/>
                </a:ln>
                <a:gradFill>
                  <a:gsLst>
                    <a:gs pos="5941">
                      <a:schemeClr val="accent2"/>
                    </a:gs>
                    <a:gs pos="25743">
                      <a:schemeClr val="accent2"/>
                    </a:gs>
                  </a:gsLst>
                  <a:lin ang="5400000" scaled="0"/>
                </a:gradFill>
                <a:effectLst/>
                <a:uLnTx/>
                <a:uFillTx/>
                <a:latin typeface="+mj-lt"/>
                <a:ea typeface="Segoe UI" pitchFamily="34" charset="0"/>
                <a:cs typeface="Segoe UI" pitchFamily="34" charset="0"/>
              </a:rPr>
              <a:t>Windows Server Gateway Management</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Deploy, configure &amp; manage WSGs -&gt; host &amp; VMs</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S2S VPN with IPsec, S2S VPN with GRE</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P2S VPN, L3 forwarding, BGP routing</a:t>
            </a:r>
          </a:p>
          <a:p>
            <a:pPr marL="0" marR="0" lvl="0" indent="0" defTabSz="932472" eaLnBrk="1" fontAlgn="base" latinLnBrk="0" hangingPunct="1">
              <a:lnSpc>
                <a:spcPct val="90000"/>
              </a:lnSpc>
              <a:spcBef>
                <a:spcPts val="500"/>
              </a:spcBef>
              <a:spcAft>
                <a:spcPts val="0"/>
              </a:spcAft>
              <a:buClrTx/>
              <a:buSzTx/>
              <a:buFontTx/>
              <a:buNone/>
              <a:tabLst/>
              <a:defRPr/>
            </a:pP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Load balancing of S2S and P2S connections across </a:t>
            </a:r>
            <a:b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br>
            <a:r>
              <a:rPr kumimoji="0" lang="en-US" sz="1200" b="0" i="0" u="none" strike="noStrike" kern="0" cap="none" spc="0" normalizeH="0" baseline="0" noProof="0" dirty="0">
                <a:ln>
                  <a:noFill/>
                </a:ln>
                <a:gradFill>
                  <a:gsLst>
                    <a:gs pos="25743">
                      <a:schemeClr val="tx1"/>
                    </a:gs>
                    <a:gs pos="57000">
                      <a:schemeClr val="tx1"/>
                    </a:gs>
                  </a:gsLst>
                  <a:lin ang="5400000" scaled="0"/>
                </a:gradFill>
                <a:effectLst/>
                <a:uLnTx/>
                <a:uFillTx/>
              </a:rPr>
              <a:t>gateway VMs + logging config/state changes</a:t>
            </a:r>
          </a:p>
        </p:txBody>
      </p:sp>
    </p:spTree>
    <p:extLst>
      <p:ext uri="{BB962C8B-B14F-4D97-AF65-F5344CB8AC3E}">
        <p14:creationId xmlns:p14="http://schemas.microsoft.com/office/powerpoint/2010/main" val="27527882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decel="10000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decel="10000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decel="10000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P spid="7" grpId="0" animBg="1"/>
      <p:bldP spid="10" grpId="0" animBg="1"/>
      <p:bldP spid="12" grpId="0" animBg="1"/>
      <p:bldP spid="13"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2" name="TextBox 41"/>
          <p:cNvSpPr txBox="1"/>
          <p:nvPr/>
        </p:nvSpPr>
        <p:spPr>
          <a:xfrm>
            <a:off x="457517" y="2958821"/>
            <a:ext cx="11521440" cy="1298448"/>
          </a:xfrm>
          <a:prstGeom prst="rect">
            <a:avLst/>
          </a:prstGeom>
          <a:noFill/>
          <a:ln w="0">
            <a:solidFill>
              <a:schemeClr val="accent2"/>
            </a:solidFill>
            <a:prstDash val="dash"/>
          </a:ln>
        </p:spPr>
        <p:txBody>
          <a:bodyPr wrap="none" lIns="182880" tIns="146304" rIns="182880" bIns="146304"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Service Managers</a:t>
            </a:r>
          </a:p>
        </p:txBody>
      </p:sp>
      <p:sp>
        <p:nvSpPr>
          <p:cNvPr id="61" name="Freeform 60"/>
          <p:cNvSpPr/>
          <p:nvPr/>
        </p:nvSpPr>
        <p:spPr bwMode="auto">
          <a:xfrm>
            <a:off x="274637" y="1795165"/>
            <a:ext cx="11887200" cy="2644984"/>
          </a:xfrm>
          <a:custGeom>
            <a:avLst/>
            <a:gdLst>
              <a:gd name="connsiteX0" fmla="*/ 3012512 w 11887200"/>
              <a:gd name="connsiteY0" fmla="*/ 0 h 2644984"/>
              <a:gd name="connsiteX1" fmla="*/ 11887200 w 11887200"/>
              <a:gd name="connsiteY1" fmla="*/ 0 h 2644984"/>
              <a:gd name="connsiteX2" fmla="*/ 11887200 w 11887200"/>
              <a:gd name="connsiteY2" fmla="*/ 2644984 h 2644984"/>
              <a:gd name="connsiteX3" fmla="*/ 0 w 11887200"/>
              <a:gd name="connsiteY3" fmla="*/ 2644984 h 2644984"/>
              <a:gd name="connsiteX4" fmla="*/ 0 w 11887200"/>
              <a:gd name="connsiteY4" fmla="*/ 978408 h 2644984"/>
              <a:gd name="connsiteX5" fmla="*/ 3012512 w 11887200"/>
              <a:gd name="connsiteY5" fmla="*/ 978408 h 264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0" h="2644984">
                <a:moveTo>
                  <a:pt x="3012512" y="0"/>
                </a:moveTo>
                <a:lnTo>
                  <a:pt x="11887200" y="0"/>
                </a:lnTo>
                <a:lnTo>
                  <a:pt x="11887200" y="2644984"/>
                </a:lnTo>
                <a:lnTo>
                  <a:pt x="0" y="2644984"/>
                </a:lnTo>
                <a:lnTo>
                  <a:pt x="0" y="978408"/>
                </a:lnTo>
                <a:lnTo>
                  <a:pt x="3012512" y="978408"/>
                </a:lnTo>
                <a:close/>
              </a:path>
            </a:pathLst>
          </a:custGeom>
          <a:noFill/>
          <a:ln w="31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 name="Title 2"/>
          <p:cNvSpPr>
            <a:spLocks noGrp="1"/>
          </p:cNvSpPr>
          <p:nvPr>
            <p:ph type="title"/>
          </p:nvPr>
        </p:nvSpPr>
        <p:spPr>
          <a:xfrm>
            <a:off x="274638" y="295275"/>
            <a:ext cx="11888787" cy="917575"/>
          </a:xfrm>
        </p:spPr>
        <p:txBody>
          <a:bodyPr/>
          <a:lstStyle/>
          <a:p>
            <a:r>
              <a:rPr lang="en-US" dirty="0"/>
              <a:t>Powerful platform for virtual appliances</a:t>
            </a:r>
          </a:p>
        </p:txBody>
      </p:sp>
      <p:sp>
        <p:nvSpPr>
          <p:cNvPr id="5" name="TextBox 4"/>
          <p:cNvSpPr txBox="1"/>
          <p:nvPr/>
        </p:nvSpPr>
        <p:spPr>
          <a:xfrm>
            <a:off x="274637" y="1583255"/>
            <a:ext cx="2012859" cy="489365"/>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Network Controllers</a:t>
            </a:r>
          </a:p>
        </p:txBody>
      </p:sp>
      <p:grpSp>
        <p:nvGrpSpPr>
          <p:cNvPr id="17" name="Group 16"/>
          <p:cNvGrpSpPr>
            <a:grpSpLocks noChangeAspect="1"/>
          </p:cNvGrpSpPr>
          <p:nvPr/>
        </p:nvGrpSpPr>
        <p:grpSpPr>
          <a:xfrm>
            <a:off x="457517" y="2116983"/>
            <a:ext cx="543800" cy="520020"/>
            <a:chOff x="132337" y="1660330"/>
            <a:chExt cx="606894" cy="580353"/>
          </a:xfrm>
        </p:grpSpPr>
        <p:sp>
          <p:nvSpPr>
            <p:cNvPr id="9"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15" name="Group 14"/>
            <p:cNvGrpSpPr/>
            <p:nvPr/>
          </p:nvGrpSpPr>
          <p:grpSpPr>
            <a:xfrm>
              <a:off x="434955" y="1936407"/>
              <a:ext cx="304276" cy="304276"/>
              <a:chOff x="467193" y="1995187"/>
              <a:chExt cx="276615" cy="276615"/>
            </a:xfrm>
          </p:grpSpPr>
          <p:sp>
            <p:nvSpPr>
              <p:cNvPr id="14" name="Oval 13"/>
              <p:cNvSpPr/>
              <p:nvPr/>
            </p:nvSpPr>
            <p:spPr bwMode="auto">
              <a:xfrm>
                <a:off x="467193" y="1995187"/>
                <a:ext cx="276615" cy="2766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3"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9" name="Group 18"/>
          <p:cNvGrpSpPr>
            <a:grpSpLocks noChangeAspect="1"/>
          </p:cNvGrpSpPr>
          <p:nvPr/>
        </p:nvGrpSpPr>
        <p:grpSpPr>
          <a:xfrm>
            <a:off x="1220056" y="2116983"/>
            <a:ext cx="543800" cy="520020"/>
            <a:chOff x="132337" y="1660330"/>
            <a:chExt cx="606894" cy="580353"/>
          </a:xfrm>
        </p:grpSpPr>
        <p:sp>
          <p:nvSpPr>
            <p:cNvPr id="20"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21" name="Group 20"/>
            <p:cNvGrpSpPr/>
            <p:nvPr/>
          </p:nvGrpSpPr>
          <p:grpSpPr>
            <a:xfrm>
              <a:off x="434955" y="1936407"/>
              <a:ext cx="304276" cy="304276"/>
              <a:chOff x="467193" y="1995187"/>
              <a:chExt cx="276615" cy="276615"/>
            </a:xfrm>
          </p:grpSpPr>
          <p:sp>
            <p:nvSpPr>
              <p:cNvPr id="22" name="Oval 21"/>
              <p:cNvSpPr/>
              <p:nvPr/>
            </p:nvSpPr>
            <p:spPr bwMode="auto">
              <a:xfrm>
                <a:off x="467193" y="1995187"/>
                <a:ext cx="276615" cy="2766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3"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24" name="Group 23"/>
          <p:cNvGrpSpPr>
            <a:grpSpLocks noChangeAspect="1"/>
          </p:cNvGrpSpPr>
          <p:nvPr/>
        </p:nvGrpSpPr>
        <p:grpSpPr>
          <a:xfrm>
            <a:off x="1982595" y="2116983"/>
            <a:ext cx="543800" cy="520020"/>
            <a:chOff x="132337" y="1660330"/>
            <a:chExt cx="606894" cy="580353"/>
          </a:xfrm>
        </p:grpSpPr>
        <p:sp>
          <p:nvSpPr>
            <p:cNvPr id="25"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26" name="Group 25"/>
            <p:cNvGrpSpPr/>
            <p:nvPr/>
          </p:nvGrpSpPr>
          <p:grpSpPr>
            <a:xfrm>
              <a:off x="434955" y="1936407"/>
              <a:ext cx="304276" cy="304276"/>
              <a:chOff x="467193" y="1995187"/>
              <a:chExt cx="276615" cy="276615"/>
            </a:xfrm>
          </p:grpSpPr>
          <p:sp>
            <p:nvSpPr>
              <p:cNvPr id="27" name="Oval 26"/>
              <p:cNvSpPr/>
              <p:nvPr/>
            </p:nvSpPr>
            <p:spPr bwMode="auto">
              <a:xfrm>
                <a:off x="467193" y="1995187"/>
                <a:ext cx="276615" cy="2766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8"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29" name="Group 28"/>
          <p:cNvGrpSpPr>
            <a:grpSpLocks noChangeAspect="1"/>
          </p:cNvGrpSpPr>
          <p:nvPr/>
        </p:nvGrpSpPr>
        <p:grpSpPr>
          <a:xfrm>
            <a:off x="4102907" y="2116983"/>
            <a:ext cx="543800" cy="520020"/>
            <a:chOff x="132337" y="1660330"/>
            <a:chExt cx="606894" cy="580353"/>
          </a:xfrm>
        </p:grpSpPr>
        <p:sp>
          <p:nvSpPr>
            <p:cNvPr id="30"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31" name="Group 30"/>
            <p:cNvGrpSpPr/>
            <p:nvPr/>
          </p:nvGrpSpPr>
          <p:grpSpPr>
            <a:xfrm>
              <a:off x="434955" y="1936407"/>
              <a:ext cx="304276" cy="304276"/>
              <a:chOff x="467193" y="1995187"/>
              <a:chExt cx="276615" cy="276615"/>
            </a:xfrm>
          </p:grpSpPr>
          <p:sp>
            <p:nvSpPr>
              <p:cNvPr id="32" name="Oval 31"/>
              <p:cNvSpPr/>
              <p:nvPr/>
            </p:nvSpPr>
            <p:spPr bwMode="auto">
              <a:xfrm>
                <a:off x="467193" y="1995187"/>
                <a:ext cx="276615" cy="2766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3"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35" name="Rectangle 34"/>
          <p:cNvSpPr/>
          <p:nvPr/>
        </p:nvSpPr>
        <p:spPr bwMode="auto">
          <a:xfrm>
            <a:off x="640397" y="3445285"/>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Software Load Balancer</a:t>
            </a:r>
          </a:p>
        </p:txBody>
      </p:sp>
      <p:sp>
        <p:nvSpPr>
          <p:cNvPr id="36" name="Rectangle 35"/>
          <p:cNvSpPr/>
          <p:nvPr/>
        </p:nvSpPr>
        <p:spPr bwMode="auto">
          <a:xfrm>
            <a:off x="2507602" y="3445285"/>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Virtual network Firewall</a:t>
            </a:r>
          </a:p>
        </p:txBody>
      </p:sp>
      <p:sp>
        <p:nvSpPr>
          <p:cNvPr id="37" name="Rectangle 36"/>
          <p:cNvSpPr/>
          <p:nvPr/>
        </p:nvSpPr>
        <p:spPr bwMode="auto">
          <a:xfrm>
            <a:off x="4374807" y="3445284"/>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HNV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L2/L3 GW</a:t>
            </a:r>
          </a:p>
        </p:txBody>
      </p:sp>
      <p:sp>
        <p:nvSpPr>
          <p:cNvPr id="38" name="Rectangle 37"/>
          <p:cNvSpPr/>
          <p:nvPr/>
        </p:nvSpPr>
        <p:spPr bwMode="auto">
          <a:xfrm>
            <a:off x="6242012" y="3445284"/>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S2S GW</a:t>
            </a:r>
          </a:p>
        </p:txBody>
      </p:sp>
      <p:sp>
        <p:nvSpPr>
          <p:cNvPr id="39" name="Rectangle 38"/>
          <p:cNvSpPr/>
          <p:nvPr/>
        </p:nvSpPr>
        <p:spPr bwMode="auto">
          <a:xfrm>
            <a:off x="8109217" y="3445284"/>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VPN GW</a:t>
            </a:r>
          </a:p>
        </p:txBody>
      </p:sp>
      <p:sp>
        <p:nvSpPr>
          <p:cNvPr id="40" name="Rectangle 39"/>
          <p:cNvSpPr/>
          <p:nvPr/>
        </p:nvSpPr>
        <p:spPr bwMode="auto">
          <a:xfrm>
            <a:off x="9976421" y="3445285"/>
            <a:ext cx="1819656"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SC for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third-party VNF</a:t>
            </a:r>
          </a:p>
        </p:txBody>
      </p:sp>
      <p:grpSp>
        <p:nvGrpSpPr>
          <p:cNvPr id="83" name="Group 82"/>
          <p:cNvGrpSpPr/>
          <p:nvPr/>
        </p:nvGrpSpPr>
        <p:grpSpPr>
          <a:xfrm>
            <a:off x="8285218" y="2035361"/>
            <a:ext cx="1779860" cy="683264"/>
            <a:chOff x="8255005" y="2006333"/>
            <a:chExt cx="1779860" cy="683264"/>
          </a:xfrm>
        </p:grpSpPr>
        <p:sp>
          <p:nvSpPr>
            <p:cNvPr id="6" name="TextBox 5"/>
            <p:cNvSpPr txBox="1"/>
            <p:nvPr/>
          </p:nvSpPr>
          <p:spPr>
            <a:xfrm>
              <a:off x="8551061" y="2006333"/>
              <a:ext cx="1483804" cy="683264"/>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t>Northbound </a:t>
              </a:r>
              <a:b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br>
              <a: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t>interface</a:t>
              </a:r>
            </a:p>
          </p:txBody>
        </p:sp>
        <p:sp>
          <p:nvSpPr>
            <p:cNvPr id="63" name="Freeform 17"/>
            <p:cNvSpPr>
              <a:spLocks noChangeAspect="1"/>
            </p:cNvSpPr>
            <p:nvPr/>
          </p:nvSpPr>
          <p:spPr bwMode="auto">
            <a:xfrm>
              <a:off x="8255005" y="2198759"/>
              <a:ext cx="295486" cy="298412"/>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grpSp>
      <p:grpSp>
        <p:nvGrpSpPr>
          <p:cNvPr id="80" name="Group 79"/>
          <p:cNvGrpSpPr/>
          <p:nvPr/>
        </p:nvGrpSpPr>
        <p:grpSpPr>
          <a:xfrm>
            <a:off x="8285218" y="4401995"/>
            <a:ext cx="1773063" cy="683264"/>
            <a:chOff x="12643205" y="4472269"/>
            <a:chExt cx="1773063" cy="683264"/>
          </a:xfrm>
        </p:grpSpPr>
        <p:sp>
          <p:nvSpPr>
            <p:cNvPr id="7" name="TextBox 6"/>
            <p:cNvSpPr txBox="1"/>
            <p:nvPr/>
          </p:nvSpPr>
          <p:spPr>
            <a:xfrm>
              <a:off x="12939261" y="4472269"/>
              <a:ext cx="1477007" cy="683264"/>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t>Southbound </a:t>
              </a:r>
              <a:b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br>
              <a:r>
                <a:rPr kumimoji="0" lang="en-US" sz="1400" b="0" i="0" u="none" strike="noStrike" kern="0" cap="none" spc="0" normalizeH="0" baseline="0" noProof="0" dirty="0">
                  <a:ln>
                    <a:noFill/>
                  </a:ln>
                  <a:gradFill>
                    <a:gsLst>
                      <a:gs pos="90099">
                        <a:schemeClr val="accent4"/>
                      </a:gs>
                      <a:gs pos="52000">
                        <a:schemeClr val="accent4"/>
                      </a:gs>
                    </a:gsLst>
                    <a:lin ang="5400000" scaled="0"/>
                  </a:gradFill>
                  <a:effectLst/>
                  <a:uLnTx/>
                  <a:uFillTx/>
                  <a:latin typeface="Segoe UI Semibold" panose="020B0702040204020203" pitchFamily="34" charset="0"/>
                  <a:cs typeface="Segoe UI Semibold" panose="020B0702040204020203" pitchFamily="34" charset="0"/>
                </a:rPr>
                <a:t>interface</a:t>
              </a:r>
            </a:p>
          </p:txBody>
        </p:sp>
        <p:sp>
          <p:nvSpPr>
            <p:cNvPr id="65" name="Freeform 17"/>
            <p:cNvSpPr>
              <a:spLocks noChangeAspect="1"/>
            </p:cNvSpPr>
            <p:nvPr/>
          </p:nvSpPr>
          <p:spPr bwMode="auto">
            <a:xfrm flipV="1">
              <a:off x="12643205" y="4664695"/>
              <a:ext cx="295486" cy="298412"/>
            </a:xfrm>
            <a:custGeom>
              <a:avLst/>
              <a:gdLst>
                <a:gd name="T0" fmla="*/ 153 w 303"/>
                <a:gd name="T1" fmla="*/ 0 h 306"/>
                <a:gd name="T2" fmla="*/ 0 w 303"/>
                <a:gd name="T3" fmla="*/ 150 h 306"/>
                <a:gd name="T4" fmla="*/ 12 w 303"/>
                <a:gd name="T5" fmla="*/ 164 h 306"/>
                <a:gd name="T6" fmla="*/ 143 w 303"/>
                <a:gd name="T7" fmla="*/ 36 h 306"/>
                <a:gd name="T8" fmla="*/ 143 w 303"/>
                <a:gd name="T9" fmla="*/ 306 h 306"/>
                <a:gd name="T10" fmla="*/ 163 w 303"/>
                <a:gd name="T11" fmla="*/ 306 h 306"/>
                <a:gd name="T12" fmla="*/ 163 w 303"/>
                <a:gd name="T13" fmla="*/ 36 h 306"/>
                <a:gd name="T14" fmla="*/ 291 w 303"/>
                <a:gd name="T15" fmla="*/ 164 h 306"/>
                <a:gd name="T16" fmla="*/ 303 w 303"/>
                <a:gd name="T17" fmla="*/ 150 h 306"/>
                <a:gd name="T18" fmla="*/ 153 w 303"/>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306">
                  <a:moveTo>
                    <a:pt x="153" y="0"/>
                  </a:moveTo>
                  <a:lnTo>
                    <a:pt x="0" y="150"/>
                  </a:lnTo>
                  <a:lnTo>
                    <a:pt x="12" y="164"/>
                  </a:lnTo>
                  <a:lnTo>
                    <a:pt x="143" y="36"/>
                  </a:lnTo>
                  <a:lnTo>
                    <a:pt x="143" y="306"/>
                  </a:lnTo>
                  <a:lnTo>
                    <a:pt x="163" y="306"/>
                  </a:lnTo>
                  <a:lnTo>
                    <a:pt x="163" y="36"/>
                  </a:lnTo>
                  <a:lnTo>
                    <a:pt x="291" y="164"/>
                  </a:lnTo>
                  <a:lnTo>
                    <a:pt x="303" y="150"/>
                  </a:lnTo>
                  <a:lnTo>
                    <a:pt x="15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4"/>
                </a:solidFill>
                <a:effectLst/>
                <a:uLnTx/>
                <a:uFillTx/>
              </a:endParaRPr>
            </a:p>
          </p:txBody>
        </p:sp>
      </p:grpSp>
      <p:cxnSp>
        <p:nvCxnSpPr>
          <p:cNvPr id="75" name="Straight Arrow Connector 74"/>
          <p:cNvCxnSpPr/>
          <p:nvPr/>
        </p:nvCxnSpPr>
        <p:spPr>
          <a:xfrm>
            <a:off x="6218237" y="4440149"/>
            <a:ext cx="0" cy="731520"/>
          </a:xfrm>
          <a:prstGeom prst="straightConnector1">
            <a:avLst/>
          </a:prstGeom>
          <a:ln w="3175">
            <a:solidFill>
              <a:schemeClr val="tx1"/>
            </a:solidFill>
            <a:headEnd type="none"/>
            <a:tailEnd type="none" w="lg" len="sm"/>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bwMode="auto">
          <a:xfrm>
            <a:off x="640397" y="5539976"/>
            <a:ext cx="1280160" cy="630936"/>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S2S GW</a:t>
            </a:r>
          </a:p>
        </p:txBody>
      </p:sp>
      <p:sp>
        <p:nvSpPr>
          <p:cNvPr id="44" name="Rectangle 43"/>
          <p:cNvSpPr/>
          <p:nvPr/>
        </p:nvSpPr>
        <p:spPr bwMode="auto">
          <a:xfrm>
            <a:off x="1963773" y="5539976"/>
            <a:ext cx="1280160" cy="630936"/>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SLB</a:t>
            </a:r>
          </a:p>
        </p:txBody>
      </p:sp>
      <p:sp>
        <p:nvSpPr>
          <p:cNvPr id="45" name="Rectangle 44"/>
          <p:cNvSpPr/>
          <p:nvPr/>
        </p:nvSpPr>
        <p:spPr bwMode="auto">
          <a:xfrm>
            <a:off x="3287149" y="5539976"/>
            <a:ext cx="1280160" cy="630936"/>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HNV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L2/L3 GW</a:t>
            </a:r>
          </a:p>
        </p:txBody>
      </p:sp>
      <p:sp>
        <p:nvSpPr>
          <p:cNvPr id="46" name="Rectangle 45"/>
          <p:cNvSpPr/>
          <p:nvPr/>
        </p:nvSpPr>
        <p:spPr bwMode="auto">
          <a:xfrm>
            <a:off x="4610525" y="5539976"/>
            <a:ext cx="1280160" cy="630936"/>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VPN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GW</a:t>
            </a:r>
          </a:p>
        </p:txBody>
      </p:sp>
      <p:sp>
        <p:nvSpPr>
          <p:cNvPr id="8" name="TextBox 7"/>
          <p:cNvSpPr txBox="1"/>
          <p:nvPr/>
        </p:nvSpPr>
        <p:spPr>
          <a:xfrm>
            <a:off x="6364541" y="5047105"/>
            <a:ext cx="5614416" cy="1307592"/>
          </a:xfrm>
          <a:prstGeom prst="rect">
            <a:avLst/>
          </a:prstGeom>
          <a:noFill/>
          <a:ln w="0">
            <a:solidFill>
              <a:schemeClr val="accent1"/>
            </a:solidFill>
            <a:prstDash val="dash"/>
          </a:ln>
        </p:spPr>
        <p:txBody>
          <a:bodyPr wrap="none" lIns="182880" tIns="146304" rIns="182880" bIns="146304" rtlCol="0">
            <a:noAutofit/>
          </a:bodyPr>
          <a:lstStyle>
            <a:defPPr>
              <a:defRPr lang="en-US"/>
            </a:defPPr>
            <a:lvl1pPr>
              <a:lnSpc>
                <a:spcPct val="90000"/>
              </a:lnSpc>
              <a:spcAft>
                <a:spcPts val="600"/>
              </a:spcAft>
              <a:defRPr sz="14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defRPr>
            </a:lvl1p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Hyper-V Host</a:t>
            </a:r>
          </a:p>
        </p:txBody>
      </p:sp>
      <p:sp>
        <p:nvSpPr>
          <p:cNvPr id="47" name="Rectangle 46"/>
          <p:cNvSpPr/>
          <p:nvPr/>
        </p:nvSpPr>
        <p:spPr bwMode="auto">
          <a:xfrm>
            <a:off x="6545789" y="5539976"/>
            <a:ext cx="1280160"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Host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agent</a:t>
            </a:r>
          </a:p>
        </p:txBody>
      </p:sp>
      <p:sp>
        <p:nvSpPr>
          <p:cNvPr id="48" name="Rectangle 47"/>
          <p:cNvSpPr/>
          <p:nvPr/>
        </p:nvSpPr>
        <p:spPr bwMode="auto">
          <a:xfrm>
            <a:off x="7869165" y="5539976"/>
            <a:ext cx="1280160"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SC</a:t>
            </a:r>
          </a:p>
        </p:txBody>
      </p:sp>
      <p:sp>
        <p:nvSpPr>
          <p:cNvPr id="49" name="Rectangle 48"/>
          <p:cNvSpPr/>
          <p:nvPr/>
        </p:nvSpPr>
        <p:spPr bwMode="auto">
          <a:xfrm>
            <a:off x="9192541" y="5539975"/>
            <a:ext cx="1280160"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FW</a:t>
            </a:r>
          </a:p>
        </p:txBody>
      </p:sp>
      <p:sp>
        <p:nvSpPr>
          <p:cNvPr id="50" name="Rectangle 49"/>
          <p:cNvSpPr/>
          <p:nvPr/>
        </p:nvSpPr>
        <p:spPr bwMode="auto">
          <a:xfrm>
            <a:off x="10515917" y="5539975"/>
            <a:ext cx="1280160" cy="63093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4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SLB </a:t>
            </a:r>
            <a:b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br>
            <a:r>
              <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agent</a:t>
            </a:r>
          </a:p>
        </p:txBody>
      </p:sp>
      <p:cxnSp>
        <p:nvCxnSpPr>
          <p:cNvPr id="68" name="Straight Arrow Connector 67"/>
          <p:cNvCxnSpPr/>
          <p:nvPr/>
        </p:nvCxnSpPr>
        <p:spPr>
          <a:xfrm>
            <a:off x="1280477" y="5172943"/>
            <a:ext cx="0" cy="36576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a:off x="2603853" y="5172943"/>
            <a:ext cx="0" cy="36576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a:off x="3927229" y="5172943"/>
            <a:ext cx="0" cy="36576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a:off x="5250605" y="5172943"/>
            <a:ext cx="0" cy="36576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a:off x="7185869" y="5172943"/>
            <a:ext cx="0" cy="365760"/>
          </a:xfrm>
          <a:prstGeom prst="straightConnector1">
            <a:avLst/>
          </a:prstGeom>
          <a:ln w="3175">
            <a:solidFill>
              <a:schemeClr val="tx1"/>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1280477" y="5172943"/>
            <a:ext cx="5905392" cy="0"/>
          </a:xfrm>
          <a:prstGeom prst="line">
            <a:avLst/>
          </a:prstGeom>
          <a:ln w="3175">
            <a:solidFill>
              <a:schemeClr val="tx1"/>
            </a:solidFill>
            <a:headEnd type="none"/>
            <a:tailEnd type="none" w="lg" len="sm"/>
          </a:ln>
        </p:spPr>
        <p:style>
          <a:lnRef idx="1">
            <a:schemeClr val="accent1"/>
          </a:lnRef>
          <a:fillRef idx="0">
            <a:schemeClr val="accent1"/>
          </a:fillRef>
          <a:effectRef idx="0">
            <a:schemeClr val="accent1"/>
          </a:effectRef>
          <a:fontRef idx="minor">
            <a:schemeClr val="tx1"/>
          </a:fontRef>
        </p:style>
      </p:cxnSp>
      <p:sp>
        <p:nvSpPr>
          <p:cNvPr id="171" name="Freeform 17"/>
          <p:cNvSpPr>
            <a:spLocks noChangeAspect="1" noEditPoints="1"/>
          </p:cNvSpPr>
          <p:nvPr/>
        </p:nvSpPr>
        <p:spPr bwMode="auto">
          <a:xfrm>
            <a:off x="4795131" y="5649704"/>
            <a:ext cx="199018" cy="411480"/>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7"/>
          <p:cNvSpPr>
            <a:spLocks noChangeAspect="1" noEditPoints="1"/>
          </p:cNvSpPr>
          <p:nvPr/>
        </p:nvSpPr>
        <p:spPr bwMode="auto">
          <a:xfrm>
            <a:off x="825184" y="5649704"/>
            <a:ext cx="199018" cy="411480"/>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80" name="Group 179"/>
          <p:cNvGrpSpPr>
            <a:grpSpLocks noChangeAspect="1"/>
          </p:cNvGrpSpPr>
          <p:nvPr/>
        </p:nvGrpSpPr>
        <p:grpSpPr>
          <a:xfrm>
            <a:off x="3400815" y="5693492"/>
            <a:ext cx="322894" cy="323904"/>
            <a:chOff x="3373342" y="5704890"/>
            <a:chExt cx="355183" cy="356294"/>
          </a:xfrm>
        </p:grpSpPr>
        <p:sp>
          <p:nvSpPr>
            <p:cNvPr id="172" name="Freeform 9"/>
            <p:cNvSpPr>
              <a:spLocks noChangeAspect="1" noEditPoints="1"/>
            </p:cNvSpPr>
            <p:nvPr/>
          </p:nvSpPr>
          <p:spPr bwMode="auto">
            <a:xfrm>
              <a:off x="3404319" y="5994709"/>
              <a:ext cx="293229" cy="66475"/>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bg1"/>
            </a:solidFill>
            <a:ln>
              <a:noFill/>
            </a:ln>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73" name="Trapezoid 172"/>
            <p:cNvSpPr/>
            <p:nvPr/>
          </p:nvSpPr>
          <p:spPr bwMode="auto">
            <a:xfrm>
              <a:off x="3404319" y="5956957"/>
              <a:ext cx="293229" cy="37569"/>
            </a:xfrm>
            <a:prstGeom prst="trapezoid">
              <a:avLst>
                <a:gd name="adj" fmla="val 101674"/>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79" name="Group 178"/>
            <p:cNvGrpSpPr/>
            <p:nvPr/>
          </p:nvGrpSpPr>
          <p:grpSpPr>
            <a:xfrm>
              <a:off x="3373342" y="5704890"/>
              <a:ext cx="355183" cy="231358"/>
              <a:chOff x="3201019" y="9328735"/>
              <a:chExt cx="520023" cy="338731"/>
            </a:xfrm>
            <a:solidFill>
              <a:schemeClr val="bg1"/>
            </a:solidFill>
          </p:grpSpPr>
          <p:sp>
            <p:nvSpPr>
              <p:cNvPr id="177" name="Freeform 176"/>
              <p:cNvSpPr>
                <a:spLocks noChangeAspect="1" noEditPoints="1"/>
              </p:cNvSpPr>
              <p:nvPr/>
            </p:nvSpPr>
            <p:spPr bwMode="auto">
              <a:xfrm>
                <a:off x="3201019" y="9328735"/>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8" name="Freeform 11"/>
              <p:cNvSpPr>
                <a:spLocks noChangeAspect="1" noEditPoints="1"/>
              </p:cNvSpPr>
              <p:nvPr/>
            </p:nvSpPr>
            <p:spPr bwMode="auto">
              <a:xfrm>
                <a:off x="3391800" y="9415866"/>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88" name="Group 187"/>
          <p:cNvGrpSpPr>
            <a:grpSpLocks noChangeAspect="1"/>
          </p:cNvGrpSpPr>
          <p:nvPr/>
        </p:nvGrpSpPr>
        <p:grpSpPr>
          <a:xfrm>
            <a:off x="4488473" y="3598801"/>
            <a:ext cx="322894" cy="323904"/>
            <a:chOff x="3373342" y="5704890"/>
            <a:chExt cx="355183" cy="356294"/>
          </a:xfrm>
        </p:grpSpPr>
        <p:sp>
          <p:nvSpPr>
            <p:cNvPr id="189" name="Freeform 9"/>
            <p:cNvSpPr>
              <a:spLocks noChangeAspect="1" noEditPoints="1"/>
            </p:cNvSpPr>
            <p:nvPr/>
          </p:nvSpPr>
          <p:spPr bwMode="auto">
            <a:xfrm>
              <a:off x="3404319" y="5994709"/>
              <a:ext cx="293229" cy="66475"/>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90" name="Trapezoid 189"/>
            <p:cNvSpPr/>
            <p:nvPr/>
          </p:nvSpPr>
          <p:spPr bwMode="auto">
            <a:xfrm>
              <a:off x="3404319" y="5956957"/>
              <a:ext cx="293229" cy="37569"/>
            </a:xfrm>
            <a:prstGeom prst="trapezoid">
              <a:avLst>
                <a:gd name="adj" fmla="val 101674"/>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91" name="Group 190"/>
            <p:cNvGrpSpPr/>
            <p:nvPr/>
          </p:nvGrpSpPr>
          <p:grpSpPr>
            <a:xfrm>
              <a:off x="3373342" y="5704890"/>
              <a:ext cx="355183" cy="231358"/>
              <a:chOff x="3201019" y="9328735"/>
              <a:chExt cx="520023" cy="338731"/>
            </a:xfrm>
            <a:solidFill>
              <a:schemeClr val="bg1"/>
            </a:solidFill>
          </p:grpSpPr>
          <p:sp>
            <p:nvSpPr>
              <p:cNvPr id="192" name="Freeform 191"/>
              <p:cNvSpPr>
                <a:spLocks noChangeAspect="1" noEditPoints="1"/>
              </p:cNvSpPr>
              <p:nvPr/>
            </p:nvSpPr>
            <p:spPr bwMode="auto">
              <a:xfrm>
                <a:off x="3201019" y="9328735"/>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3" name="Freeform 11"/>
              <p:cNvSpPr>
                <a:spLocks noChangeAspect="1" noEditPoints="1"/>
              </p:cNvSpPr>
              <p:nvPr/>
            </p:nvSpPr>
            <p:spPr bwMode="auto">
              <a:xfrm>
                <a:off x="3391800" y="9415866"/>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96" name="Group 195"/>
          <p:cNvGrpSpPr/>
          <p:nvPr/>
        </p:nvGrpSpPr>
        <p:grpSpPr>
          <a:xfrm>
            <a:off x="2621268" y="3598801"/>
            <a:ext cx="322894" cy="323904"/>
            <a:chOff x="2606028" y="3598801"/>
            <a:chExt cx="322894" cy="323904"/>
          </a:xfrm>
        </p:grpSpPr>
        <p:sp>
          <p:nvSpPr>
            <p:cNvPr id="182" name="Freeform 9"/>
            <p:cNvSpPr>
              <a:spLocks noChangeAspect="1" noEditPoints="1"/>
            </p:cNvSpPr>
            <p:nvPr/>
          </p:nvSpPr>
          <p:spPr bwMode="auto">
            <a:xfrm>
              <a:off x="2634189" y="3862273"/>
              <a:ext cx="266572" cy="60432"/>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83" name="Trapezoid 182"/>
            <p:cNvSpPr/>
            <p:nvPr/>
          </p:nvSpPr>
          <p:spPr bwMode="auto">
            <a:xfrm>
              <a:off x="2634189" y="3827953"/>
              <a:ext cx="266572" cy="34154"/>
            </a:xfrm>
            <a:prstGeom prst="trapezoid">
              <a:avLst>
                <a:gd name="adj" fmla="val 101674"/>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5" name="Freeform 184"/>
            <p:cNvSpPr>
              <a:spLocks noChangeAspect="1" noEditPoints="1"/>
            </p:cNvSpPr>
            <p:nvPr/>
          </p:nvSpPr>
          <p:spPr bwMode="auto">
            <a:xfrm>
              <a:off x="2606028" y="3598801"/>
              <a:ext cx="322894" cy="210326"/>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5" name="Freeform 13"/>
            <p:cNvSpPr>
              <a:spLocks noChangeAspect="1" noEditPoints="1"/>
            </p:cNvSpPr>
            <p:nvPr/>
          </p:nvSpPr>
          <p:spPr bwMode="auto">
            <a:xfrm>
              <a:off x="2724488" y="3645162"/>
              <a:ext cx="85974" cy="92503"/>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9" name="Freeform 17"/>
          <p:cNvSpPr>
            <a:spLocks noChangeAspect="1" noEditPoints="1"/>
          </p:cNvSpPr>
          <p:nvPr/>
        </p:nvSpPr>
        <p:spPr bwMode="auto">
          <a:xfrm>
            <a:off x="6426618" y="3555012"/>
            <a:ext cx="199018" cy="411480"/>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2" name="Freeform 17"/>
          <p:cNvSpPr>
            <a:spLocks noChangeAspect="1" noEditPoints="1"/>
          </p:cNvSpPr>
          <p:nvPr/>
        </p:nvSpPr>
        <p:spPr bwMode="auto">
          <a:xfrm>
            <a:off x="8293823" y="3555012"/>
            <a:ext cx="199018" cy="411480"/>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4" name="Freeform 13"/>
          <p:cNvSpPr>
            <a:spLocks noChangeAspect="1" noEditPoints="1"/>
          </p:cNvSpPr>
          <p:nvPr/>
        </p:nvSpPr>
        <p:spPr bwMode="auto">
          <a:xfrm>
            <a:off x="6678698" y="5749973"/>
            <a:ext cx="304585" cy="210943"/>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bg1"/>
          </a:solidFill>
          <a:ln>
            <a:noFill/>
          </a:ln>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5" name="Freeform 13"/>
          <p:cNvSpPr>
            <a:spLocks noChangeAspect="1" noEditPoints="1"/>
          </p:cNvSpPr>
          <p:nvPr/>
        </p:nvSpPr>
        <p:spPr bwMode="auto">
          <a:xfrm>
            <a:off x="9371692" y="5735479"/>
            <a:ext cx="222993" cy="239928"/>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06" name="Freeform 9"/>
          <p:cNvSpPr>
            <a:spLocks noChangeAspect="1" noEditPoints="1"/>
          </p:cNvSpPr>
          <p:nvPr/>
        </p:nvSpPr>
        <p:spPr bwMode="auto">
          <a:xfrm>
            <a:off x="753332" y="3628540"/>
            <a:ext cx="344744" cy="264426"/>
          </a:xfrm>
          <a:custGeom>
            <a:avLst/>
            <a:gdLst>
              <a:gd name="T0" fmla="*/ 0 w 115"/>
              <a:gd name="T1" fmla="*/ 9 h 88"/>
              <a:gd name="T2" fmla="*/ 115 w 115"/>
              <a:gd name="T3" fmla="*/ 0 h 88"/>
              <a:gd name="T4" fmla="*/ 98 w 115"/>
              <a:gd name="T5" fmla="*/ 3 h 88"/>
              <a:gd name="T6" fmla="*/ 94 w 115"/>
              <a:gd name="T7" fmla="*/ 6 h 88"/>
              <a:gd name="T8" fmla="*/ 98 w 115"/>
              <a:gd name="T9" fmla="*/ 3 h 88"/>
              <a:gd name="T10" fmla="*/ 101 w 115"/>
              <a:gd name="T11" fmla="*/ 3 h 88"/>
              <a:gd name="T12" fmla="*/ 105 w 115"/>
              <a:gd name="T13" fmla="*/ 6 h 88"/>
              <a:gd name="T14" fmla="*/ 112 w 115"/>
              <a:gd name="T15" fmla="*/ 3 h 88"/>
              <a:gd name="T16" fmla="*/ 108 w 115"/>
              <a:gd name="T17" fmla="*/ 6 h 88"/>
              <a:gd name="T18" fmla="*/ 112 w 115"/>
              <a:gd name="T19" fmla="*/ 3 h 88"/>
              <a:gd name="T20" fmla="*/ 115 w 115"/>
              <a:gd name="T21" fmla="*/ 88 h 88"/>
              <a:gd name="T22" fmla="*/ 0 w 115"/>
              <a:gd name="T23" fmla="*/ 13 h 88"/>
              <a:gd name="T24" fmla="*/ 108 w 115"/>
              <a:gd name="T25" fmla="*/ 20 h 88"/>
              <a:gd name="T26" fmla="*/ 7 w 115"/>
              <a:gd name="T27" fmla="*/ 81 h 88"/>
              <a:gd name="T28" fmla="*/ 108 w 115"/>
              <a:gd name="T29" fmla="*/ 20 h 88"/>
              <a:gd name="T30" fmla="*/ 54 w 115"/>
              <a:gd name="T31" fmla="*/ 31 h 88"/>
              <a:gd name="T32" fmla="*/ 49 w 115"/>
              <a:gd name="T33" fmla="*/ 50 h 88"/>
              <a:gd name="T34" fmla="*/ 49 w 115"/>
              <a:gd name="T35" fmla="*/ 31 h 88"/>
              <a:gd name="T36" fmla="*/ 34 w 115"/>
              <a:gd name="T37" fmla="*/ 34 h 88"/>
              <a:gd name="T38" fmla="*/ 30 w 115"/>
              <a:gd name="T39" fmla="*/ 50 h 88"/>
              <a:gd name="T40" fmla="*/ 30 w 115"/>
              <a:gd name="T41" fmla="*/ 34 h 88"/>
              <a:gd name="T42" fmla="*/ 28 w 115"/>
              <a:gd name="T43" fmla="*/ 43 h 88"/>
              <a:gd name="T44" fmla="*/ 23 w 115"/>
              <a:gd name="T45" fmla="*/ 50 h 88"/>
              <a:gd name="T46" fmla="*/ 23 w 115"/>
              <a:gd name="T47" fmla="*/ 43 h 88"/>
              <a:gd name="T48" fmla="*/ 41 w 115"/>
              <a:gd name="T49" fmla="*/ 37 h 88"/>
              <a:gd name="T50" fmla="*/ 36 w 115"/>
              <a:gd name="T51" fmla="*/ 50 h 88"/>
              <a:gd name="T52" fmla="*/ 36 w 115"/>
              <a:gd name="T53" fmla="*/ 37 h 88"/>
              <a:gd name="T54" fmla="*/ 47 w 115"/>
              <a:gd name="T55" fmla="*/ 46 h 88"/>
              <a:gd name="T56" fmla="*/ 42 w 115"/>
              <a:gd name="T57" fmla="*/ 50 h 88"/>
              <a:gd name="T58" fmla="*/ 42 w 115"/>
              <a:gd name="T59" fmla="*/ 46 h 88"/>
              <a:gd name="T60" fmla="*/ 62 w 115"/>
              <a:gd name="T61" fmla="*/ 52 h 88"/>
              <a:gd name="T62" fmla="*/ 76 w 115"/>
              <a:gd name="T63" fmla="*/ 52 h 88"/>
              <a:gd name="T64" fmla="*/ 76 w 115"/>
              <a:gd name="T65" fmla="*/ 66 h 88"/>
              <a:gd name="T66" fmla="*/ 80 w 115"/>
              <a:gd name="T67" fmla="*/ 35 h 88"/>
              <a:gd name="T68" fmla="*/ 80 w 115"/>
              <a:gd name="T69" fmla="*/ 50 h 88"/>
              <a:gd name="T70" fmla="*/ 52 w 115"/>
              <a:gd name="T71" fmla="*/ 59 h 88"/>
              <a:gd name="T72" fmla="*/ 27 w 115"/>
              <a:gd name="T73" fmla="*/ 57 h 88"/>
              <a:gd name="T74" fmla="*/ 24 w 115"/>
              <a:gd name="T75" fmla="*/ 69 h 88"/>
              <a:gd name="T76" fmla="*/ 24 w 115"/>
              <a:gd name="T77" fmla="*/ 66 h 88"/>
              <a:gd name="T78" fmla="*/ 24 w 115"/>
              <a:gd name="T79" fmla="*/ 69 h 88"/>
              <a:gd name="T80" fmla="*/ 23 w 115"/>
              <a:gd name="T81" fmla="*/ 63 h 88"/>
              <a:gd name="T82" fmla="*/ 25 w 115"/>
              <a:gd name="T83" fmla="*/ 63 h 88"/>
              <a:gd name="T84" fmla="*/ 24 w 115"/>
              <a:gd name="T85" fmla="*/ 59 h 88"/>
              <a:gd name="T86" fmla="*/ 24 w 115"/>
              <a:gd name="T87" fmla="*/ 57 h 88"/>
              <a:gd name="T88" fmla="*/ 24 w 115"/>
              <a:gd name="T89" fmla="*/ 59 h 88"/>
              <a:gd name="T90" fmla="*/ 27 w 115"/>
              <a:gd name="T91" fmla="*/ 69 h 88"/>
              <a:gd name="T92" fmla="*/ 50 w 115"/>
              <a:gd name="T93" fmla="*/ 66 h 88"/>
              <a:gd name="T94" fmla="*/ 54 w 115"/>
              <a:gd name="T95" fmla="*/ 64 h 88"/>
              <a:gd name="T96" fmla="*/ 27 w 115"/>
              <a:gd name="T97" fmla="*/ 62 h 88"/>
              <a:gd name="T98" fmla="*/ 54 w 115"/>
              <a:gd name="T99"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88">
                <a:moveTo>
                  <a:pt x="115" y="9"/>
                </a:moveTo>
                <a:cubicBezTo>
                  <a:pt x="0" y="9"/>
                  <a:pt x="0" y="9"/>
                  <a:pt x="0" y="9"/>
                </a:cubicBezTo>
                <a:cubicBezTo>
                  <a:pt x="0" y="0"/>
                  <a:pt x="0" y="0"/>
                  <a:pt x="0" y="0"/>
                </a:cubicBezTo>
                <a:cubicBezTo>
                  <a:pt x="115" y="0"/>
                  <a:pt x="115" y="0"/>
                  <a:pt x="115" y="0"/>
                </a:cubicBezTo>
                <a:lnTo>
                  <a:pt x="115" y="9"/>
                </a:lnTo>
                <a:close/>
                <a:moveTo>
                  <a:pt x="98" y="3"/>
                </a:moveTo>
                <a:cubicBezTo>
                  <a:pt x="94" y="3"/>
                  <a:pt x="94" y="3"/>
                  <a:pt x="94" y="3"/>
                </a:cubicBezTo>
                <a:cubicBezTo>
                  <a:pt x="94" y="6"/>
                  <a:pt x="94" y="6"/>
                  <a:pt x="94" y="6"/>
                </a:cubicBezTo>
                <a:cubicBezTo>
                  <a:pt x="98" y="6"/>
                  <a:pt x="98" y="6"/>
                  <a:pt x="98" y="6"/>
                </a:cubicBezTo>
                <a:lnTo>
                  <a:pt x="98" y="3"/>
                </a:lnTo>
                <a:close/>
                <a:moveTo>
                  <a:pt x="105" y="3"/>
                </a:moveTo>
                <a:cubicBezTo>
                  <a:pt x="101" y="3"/>
                  <a:pt x="101" y="3"/>
                  <a:pt x="101" y="3"/>
                </a:cubicBezTo>
                <a:cubicBezTo>
                  <a:pt x="101" y="6"/>
                  <a:pt x="101" y="6"/>
                  <a:pt x="101" y="6"/>
                </a:cubicBezTo>
                <a:cubicBezTo>
                  <a:pt x="105" y="6"/>
                  <a:pt x="105" y="6"/>
                  <a:pt x="105" y="6"/>
                </a:cubicBezTo>
                <a:lnTo>
                  <a:pt x="105" y="3"/>
                </a:lnTo>
                <a:close/>
                <a:moveTo>
                  <a:pt x="112" y="3"/>
                </a:moveTo>
                <a:cubicBezTo>
                  <a:pt x="108" y="3"/>
                  <a:pt x="108" y="3"/>
                  <a:pt x="108" y="3"/>
                </a:cubicBezTo>
                <a:cubicBezTo>
                  <a:pt x="108" y="6"/>
                  <a:pt x="108" y="6"/>
                  <a:pt x="108" y="6"/>
                </a:cubicBezTo>
                <a:cubicBezTo>
                  <a:pt x="112" y="6"/>
                  <a:pt x="112" y="6"/>
                  <a:pt x="112" y="6"/>
                </a:cubicBezTo>
                <a:lnTo>
                  <a:pt x="112" y="3"/>
                </a:lnTo>
                <a:close/>
                <a:moveTo>
                  <a:pt x="115" y="13"/>
                </a:moveTo>
                <a:cubicBezTo>
                  <a:pt x="115" y="88"/>
                  <a:pt x="115" y="88"/>
                  <a:pt x="115" y="88"/>
                </a:cubicBezTo>
                <a:cubicBezTo>
                  <a:pt x="0" y="88"/>
                  <a:pt x="0" y="88"/>
                  <a:pt x="0" y="88"/>
                </a:cubicBezTo>
                <a:cubicBezTo>
                  <a:pt x="0" y="13"/>
                  <a:pt x="0" y="13"/>
                  <a:pt x="0" y="13"/>
                </a:cubicBezTo>
                <a:lnTo>
                  <a:pt x="115" y="13"/>
                </a:lnTo>
                <a:close/>
                <a:moveTo>
                  <a:pt x="108" y="20"/>
                </a:moveTo>
                <a:cubicBezTo>
                  <a:pt x="7" y="20"/>
                  <a:pt x="7" y="20"/>
                  <a:pt x="7" y="20"/>
                </a:cubicBezTo>
                <a:cubicBezTo>
                  <a:pt x="7" y="81"/>
                  <a:pt x="7" y="81"/>
                  <a:pt x="7" y="81"/>
                </a:cubicBezTo>
                <a:cubicBezTo>
                  <a:pt x="108" y="81"/>
                  <a:pt x="108" y="81"/>
                  <a:pt x="108" y="81"/>
                </a:cubicBezTo>
                <a:lnTo>
                  <a:pt x="108" y="20"/>
                </a:lnTo>
                <a:close/>
                <a:moveTo>
                  <a:pt x="49" y="31"/>
                </a:moveTo>
                <a:cubicBezTo>
                  <a:pt x="54" y="31"/>
                  <a:pt x="54" y="31"/>
                  <a:pt x="54" y="31"/>
                </a:cubicBezTo>
                <a:cubicBezTo>
                  <a:pt x="54" y="50"/>
                  <a:pt x="54" y="50"/>
                  <a:pt x="54" y="50"/>
                </a:cubicBezTo>
                <a:cubicBezTo>
                  <a:pt x="49" y="50"/>
                  <a:pt x="49" y="50"/>
                  <a:pt x="49" y="50"/>
                </a:cubicBezTo>
                <a:cubicBezTo>
                  <a:pt x="49" y="31"/>
                  <a:pt x="49" y="31"/>
                  <a:pt x="49" y="31"/>
                </a:cubicBezTo>
                <a:cubicBezTo>
                  <a:pt x="49" y="31"/>
                  <a:pt x="49" y="31"/>
                  <a:pt x="49" y="31"/>
                </a:cubicBezTo>
                <a:close/>
                <a:moveTo>
                  <a:pt x="30" y="34"/>
                </a:moveTo>
                <a:cubicBezTo>
                  <a:pt x="34" y="34"/>
                  <a:pt x="34" y="34"/>
                  <a:pt x="34" y="34"/>
                </a:cubicBezTo>
                <a:cubicBezTo>
                  <a:pt x="34" y="50"/>
                  <a:pt x="34" y="50"/>
                  <a:pt x="34" y="50"/>
                </a:cubicBezTo>
                <a:cubicBezTo>
                  <a:pt x="30" y="50"/>
                  <a:pt x="30" y="50"/>
                  <a:pt x="30" y="50"/>
                </a:cubicBezTo>
                <a:cubicBezTo>
                  <a:pt x="30" y="34"/>
                  <a:pt x="30" y="34"/>
                  <a:pt x="30" y="34"/>
                </a:cubicBezTo>
                <a:cubicBezTo>
                  <a:pt x="30" y="34"/>
                  <a:pt x="30" y="34"/>
                  <a:pt x="30" y="34"/>
                </a:cubicBezTo>
                <a:close/>
                <a:moveTo>
                  <a:pt x="23" y="43"/>
                </a:moveTo>
                <a:cubicBezTo>
                  <a:pt x="28" y="43"/>
                  <a:pt x="28" y="43"/>
                  <a:pt x="28" y="43"/>
                </a:cubicBezTo>
                <a:cubicBezTo>
                  <a:pt x="28" y="50"/>
                  <a:pt x="28" y="50"/>
                  <a:pt x="28" y="50"/>
                </a:cubicBezTo>
                <a:cubicBezTo>
                  <a:pt x="23" y="50"/>
                  <a:pt x="23" y="50"/>
                  <a:pt x="23" y="50"/>
                </a:cubicBezTo>
                <a:cubicBezTo>
                  <a:pt x="23" y="43"/>
                  <a:pt x="23" y="43"/>
                  <a:pt x="23" y="43"/>
                </a:cubicBezTo>
                <a:cubicBezTo>
                  <a:pt x="23" y="43"/>
                  <a:pt x="23" y="43"/>
                  <a:pt x="23" y="43"/>
                </a:cubicBezTo>
                <a:close/>
                <a:moveTo>
                  <a:pt x="36" y="37"/>
                </a:moveTo>
                <a:cubicBezTo>
                  <a:pt x="41" y="37"/>
                  <a:pt x="41" y="37"/>
                  <a:pt x="41" y="37"/>
                </a:cubicBezTo>
                <a:cubicBezTo>
                  <a:pt x="41" y="50"/>
                  <a:pt x="41" y="50"/>
                  <a:pt x="41" y="50"/>
                </a:cubicBezTo>
                <a:cubicBezTo>
                  <a:pt x="36" y="50"/>
                  <a:pt x="36" y="50"/>
                  <a:pt x="36" y="50"/>
                </a:cubicBezTo>
                <a:cubicBezTo>
                  <a:pt x="36" y="37"/>
                  <a:pt x="36" y="37"/>
                  <a:pt x="36" y="37"/>
                </a:cubicBezTo>
                <a:cubicBezTo>
                  <a:pt x="36" y="37"/>
                  <a:pt x="36" y="37"/>
                  <a:pt x="36" y="37"/>
                </a:cubicBezTo>
                <a:close/>
                <a:moveTo>
                  <a:pt x="42" y="46"/>
                </a:moveTo>
                <a:cubicBezTo>
                  <a:pt x="47" y="46"/>
                  <a:pt x="47" y="46"/>
                  <a:pt x="47" y="46"/>
                </a:cubicBezTo>
                <a:cubicBezTo>
                  <a:pt x="47" y="50"/>
                  <a:pt x="47" y="50"/>
                  <a:pt x="47" y="50"/>
                </a:cubicBezTo>
                <a:cubicBezTo>
                  <a:pt x="42" y="50"/>
                  <a:pt x="42" y="50"/>
                  <a:pt x="42" y="50"/>
                </a:cubicBezTo>
                <a:cubicBezTo>
                  <a:pt x="42" y="46"/>
                  <a:pt x="42" y="46"/>
                  <a:pt x="42" y="46"/>
                </a:cubicBezTo>
                <a:cubicBezTo>
                  <a:pt x="42" y="46"/>
                  <a:pt x="42" y="46"/>
                  <a:pt x="42" y="46"/>
                </a:cubicBezTo>
                <a:close/>
                <a:moveTo>
                  <a:pt x="76" y="66"/>
                </a:moveTo>
                <a:cubicBezTo>
                  <a:pt x="69" y="66"/>
                  <a:pt x="62" y="60"/>
                  <a:pt x="62" y="52"/>
                </a:cubicBezTo>
                <a:cubicBezTo>
                  <a:pt x="62" y="44"/>
                  <a:pt x="69" y="38"/>
                  <a:pt x="76" y="38"/>
                </a:cubicBezTo>
                <a:cubicBezTo>
                  <a:pt x="76" y="52"/>
                  <a:pt x="76" y="52"/>
                  <a:pt x="76" y="52"/>
                </a:cubicBezTo>
                <a:cubicBezTo>
                  <a:pt x="91" y="52"/>
                  <a:pt x="91" y="52"/>
                  <a:pt x="91" y="52"/>
                </a:cubicBezTo>
                <a:cubicBezTo>
                  <a:pt x="91" y="60"/>
                  <a:pt x="84" y="66"/>
                  <a:pt x="76" y="66"/>
                </a:cubicBezTo>
                <a:close/>
                <a:moveTo>
                  <a:pt x="80" y="50"/>
                </a:moveTo>
                <a:cubicBezTo>
                  <a:pt x="80" y="50"/>
                  <a:pt x="80" y="50"/>
                  <a:pt x="80" y="35"/>
                </a:cubicBezTo>
                <a:cubicBezTo>
                  <a:pt x="88" y="35"/>
                  <a:pt x="94" y="42"/>
                  <a:pt x="94" y="50"/>
                </a:cubicBezTo>
                <a:cubicBezTo>
                  <a:pt x="94" y="50"/>
                  <a:pt x="94" y="50"/>
                  <a:pt x="80" y="50"/>
                </a:cubicBezTo>
                <a:close/>
                <a:moveTo>
                  <a:pt x="52" y="57"/>
                </a:moveTo>
                <a:cubicBezTo>
                  <a:pt x="52" y="57"/>
                  <a:pt x="52" y="57"/>
                  <a:pt x="52" y="59"/>
                </a:cubicBezTo>
                <a:cubicBezTo>
                  <a:pt x="52" y="59"/>
                  <a:pt x="41" y="59"/>
                  <a:pt x="27" y="59"/>
                </a:cubicBezTo>
                <a:cubicBezTo>
                  <a:pt x="27" y="59"/>
                  <a:pt x="27" y="59"/>
                  <a:pt x="27" y="57"/>
                </a:cubicBezTo>
                <a:cubicBezTo>
                  <a:pt x="27" y="57"/>
                  <a:pt x="38" y="57"/>
                  <a:pt x="52" y="57"/>
                </a:cubicBezTo>
                <a:close/>
                <a:moveTo>
                  <a:pt x="24" y="69"/>
                </a:moveTo>
                <a:cubicBezTo>
                  <a:pt x="24" y="69"/>
                  <a:pt x="23" y="68"/>
                  <a:pt x="23" y="68"/>
                </a:cubicBezTo>
                <a:cubicBezTo>
                  <a:pt x="23" y="67"/>
                  <a:pt x="24" y="66"/>
                  <a:pt x="24" y="66"/>
                </a:cubicBezTo>
                <a:cubicBezTo>
                  <a:pt x="25" y="66"/>
                  <a:pt x="25" y="67"/>
                  <a:pt x="25" y="68"/>
                </a:cubicBezTo>
                <a:cubicBezTo>
                  <a:pt x="25" y="68"/>
                  <a:pt x="25" y="69"/>
                  <a:pt x="24" y="69"/>
                </a:cubicBezTo>
                <a:close/>
                <a:moveTo>
                  <a:pt x="24" y="64"/>
                </a:moveTo>
                <a:cubicBezTo>
                  <a:pt x="24" y="64"/>
                  <a:pt x="23" y="64"/>
                  <a:pt x="23" y="63"/>
                </a:cubicBezTo>
                <a:cubicBezTo>
                  <a:pt x="23" y="62"/>
                  <a:pt x="24" y="62"/>
                  <a:pt x="24" y="62"/>
                </a:cubicBezTo>
                <a:cubicBezTo>
                  <a:pt x="25" y="62"/>
                  <a:pt x="25" y="62"/>
                  <a:pt x="25" y="63"/>
                </a:cubicBezTo>
                <a:cubicBezTo>
                  <a:pt x="25" y="64"/>
                  <a:pt x="25" y="64"/>
                  <a:pt x="24" y="64"/>
                </a:cubicBezTo>
                <a:close/>
                <a:moveTo>
                  <a:pt x="24" y="59"/>
                </a:moveTo>
                <a:cubicBezTo>
                  <a:pt x="24" y="59"/>
                  <a:pt x="23" y="59"/>
                  <a:pt x="23" y="58"/>
                </a:cubicBezTo>
                <a:cubicBezTo>
                  <a:pt x="23" y="57"/>
                  <a:pt x="24" y="57"/>
                  <a:pt x="24" y="57"/>
                </a:cubicBezTo>
                <a:cubicBezTo>
                  <a:pt x="25" y="57"/>
                  <a:pt x="25" y="57"/>
                  <a:pt x="25" y="58"/>
                </a:cubicBezTo>
                <a:cubicBezTo>
                  <a:pt x="25" y="59"/>
                  <a:pt x="25" y="59"/>
                  <a:pt x="24" y="59"/>
                </a:cubicBezTo>
                <a:close/>
                <a:moveTo>
                  <a:pt x="50" y="69"/>
                </a:moveTo>
                <a:cubicBezTo>
                  <a:pt x="38" y="69"/>
                  <a:pt x="27" y="69"/>
                  <a:pt x="27" y="69"/>
                </a:cubicBezTo>
                <a:cubicBezTo>
                  <a:pt x="27" y="66"/>
                  <a:pt x="27" y="66"/>
                  <a:pt x="27" y="66"/>
                </a:cubicBezTo>
                <a:cubicBezTo>
                  <a:pt x="39" y="66"/>
                  <a:pt x="50" y="66"/>
                  <a:pt x="50" y="66"/>
                </a:cubicBezTo>
                <a:cubicBezTo>
                  <a:pt x="50" y="69"/>
                  <a:pt x="50" y="69"/>
                  <a:pt x="50" y="69"/>
                </a:cubicBezTo>
                <a:close/>
                <a:moveTo>
                  <a:pt x="54" y="64"/>
                </a:moveTo>
                <a:cubicBezTo>
                  <a:pt x="54" y="64"/>
                  <a:pt x="43" y="64"/>
                  <a:pt x="27" y="64"/>
                </a:cubicBezTo>
                <a:cubicBezTo>
                  <a:pt x="27" y="64"/>
                  <a:pt x="27" y="64"/>
                  <a:pt x="27" y="62"/>
                </a:cubicBezTo>
                <a:cubicBezTo>
                  <a:pt x="27" y="62"/>
                  <a:pt x="38" y="62"/>
                  <a:pt x="54" y="62"/>
                </a:cubicBezTo>
                <a:cubicBezTo>
                  <a:pt x="54" y="62"/>
                  <a:pt x="54" y="62"/>
                  <a:pt x="54" y="6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08" name="Freeform 9"/>
          <p:cNvSpPr>
            <a:spLocks noChangeAspect="1" noEditPoints="1"/>
          </p:cNvSpPr>
          <p:nvPr/>
        </p:nvSpPr>
        <p:spPr bwMode="auto">
          <a:xfrm>
            <a:off x="2076708" y="5723231"/>
            <a:ext cx="344744" cy="264426"/>
          </a:xfrm>
          <a:custGeom>
            <a:avLst/>
            <a:gdLst>
              <a:gd name="T0" fmla="*/ 0 w 115"/>
              <a:gd name="T1" fmla="*/ 9 h 88"/>
              <a:gd name="T2" fmla="*/ 115 w 115"/>
              <a:gd name="T3" fmla="*/ 0 h 88"/>
              <a:gd name="T4" fmla="*/ 98 w 115"/>
              <a:gd name="T5" fmla="*/ 3 h 88"/>
              <a:gd name="T6" fmla="*/ 94 w 115"/>
              <a:gd name="T7" fmla="*/ 6 h 88"/>
              <a:gd name="T8" fmla="*/ 98 w 115"/>
              <a:gd name="T9" fmla="*/ 3 h 88"/>
              <a:gd name="T10" fmla="*/ 101 w 115"/>
              <a:gd name="T11" fmla="*/ 3 h 88"/>
              <a:gd name="T12" fmla="*/ 105 w 115"/>
              <a:gd name="T13" fmla="*/ 6 h 88"/>
              <a:gd name="T14" fmla="*/ 112 w 115"/>
              <a:gd name="T15" fmla="*/ 3 h 88"/>
              <a:gd name="T16" fmla="*/ 108 w 115"/>
              <a:gd name="T17" fmla="*/ 6 h 88"/>
              <a:gd name="T18" fmla="*/ 112 w 115"/>
              <a:gd name="T19" fmla="*/ 3 h 88"/>
              <a:gd name="T20" fmla="*/ 115 w 115"/>
              <a:gd name="T21" fmla="*/ 88 h 88"/>
              <a:gd name="T22" fmla="*/ 0 w 115"/>
              <a:gd name="T23" fmla="*/ 13 h 88"/>
              <a:gd name="T24" fmla="*/ 108 w 115"/>
              <a:gd name="T25" fmla="*/ 20 h 88"/>
              <a:gd name="T26" fmla="*/ 7 w 115"/>
              <a:gd name="T27" fmla="*/ 81 h 88"/>
              <a:gd name="T28" fmla="*/ 108 w 115"/>
              <a:gd name="T29" fmla="*/ 20 h 88"/>
              <a:gd name="T30" fmla="*/ 54 w 115"/>
              <a:gd name="T31" fmla="*/ 31 h 88"/>
              <a:gd name="T32" fmla="*/ 49 w 115"/>
              <a:gd name="T33" fmla="*/ 50 h 88"/>
              <a:gd name="T34" fmla="*/ 49 w 115"/>
              <a:gd name="T35" fmla="*/ 31 h 88"/>
              <a:gd name="T36" fmla="*/ 34 w 115"/>
              <a:gd name="T37" fmla="*/ 34 h 88"/>
              <a:gd name="T38" fmla="*/ 30 w 115"/>
              <a:gd name="T39" fmla="*/ 50 h 88"/>
              <a:gd name="T40" fmla="*/ 30 w 115"/>
              <a:gd name="T41" fmla="*/ 34 h 88"/>
              <a:gd name="T42" fmla="*/ 28 w 115"/>
              <a:gd name="T43" fmla="*/ 43 h 88"/>
              <a:gd name="T44" fmla="*/ 23 w 115"/>
              <a:gd name="T45" fmla="*/ 50 h 88"/>
              <a:gd name="T46" fmla="*/ 23 w 115"/>
              <a:gd name="T47" fmla="*/ 43 h 88"/>
              <a:gd name="T48" fmla="*/ 41 w 115"/>
              <a:gd name="T49" fmla="*/ 37 h 88"/>
              <a:gd name="T50" fmla="*/ 36 w 115"/>
              <a:gd name="T51" fmla="*/ 50 h 88"/>
              <a:gd name="T52" fmla="*/ 36 w 115"/>
              <a:gd name="T53" fmla="*/ 37 h 88"/>
              <a:gd name="T54" fmla="*/ 47 w 115"/>
              <a:gd name="T55" fmla="*/ 46 h 88"/>
              <a:gd name="T56" fmla="*/ 42 w 115"/>
              <a:gd name="T57" fmla="*/ 50 h 88"/>
              <a:gd name="T58" fmla="*/ 42 w 115"/>
              <a:gd name="T59" fmla="*/ 46 h 88"/>
              <a:gd name="T60" fmla="*/ 62 w 115"/>
              <a:gd name="T61" fmla="*/ 52 h 88"/>
              <a:gd name="T62" fmla="*/ 76 w 115"/>
              <a:gd name="T63" fmla="*/ 52 h 88"/>
              <a:gd name="T64" fmla="*/ 76 w 115"/>
              <a:gd name="T65" fmla="*/ 66 h 88"/>
              <a:gd name="T66" fmla="*/ 80 w 115"/>
              <a:gd name="T67" fmla="*/ 35 h 88"/>
              <a:gd name="T68" fmla="*/ 80 w 115"/>
              <a:gd name="T69" fmla="*/ 50 h 88"/>
              <a:gd name="T70" fmla="*/ 52 w 115"/>
              <a:gd name="T71" fmla="*/ 59 h 88"/>
              <a:gd name="T72" fmla="*/ 27 w 115"/>
              <a:gd name="T73" fmla="*/ 57 h 88"/>
              <a:gd name="T74" fmla="*/ 24 w 115"/>
              <a:gd name="T75" fmla="*/ 69 h 88"/>
              <a:gd name="T76" fmla="*/ 24 w 115"/>
              <a:gd name="T77" fmla="*/ 66 h 88"/>
              <a:gd name="T78" fmla="*/ 24 w 115"/>
              <a:gd name="T79" fmla="*/ 69 h 88"/>
              <a:gd name="T80" fmla="*/ 23 w 115"/>
              <a:gd name="T81" fmla="*/ 63 h 88"/>
              <a:gd name="T82" fmla="*/ 25 w 115"/>
              <a:gd name="T83" fmla="*/ 63 h 88"/>
              <a:gd name="T84" fmla="*/ 24 w 115"/>
              <a:gd name="T85" fmla="*/ 59 h 88"/>
              <a:gd name="T86" fmla="*/ 24 w 115"/>
              <a:gd name="T87" fmla="*/ 57 h 88"/>
              <a:gd name="T88" fmla="*/ 24 w 115"/>
              <a:gd name="T89" fmla="*/ 59 h 88"/>
              <a:gd name="T90" fmla="*/ 27 w 115"/>
              <a:gd name="T91" fmla="*/ 69 h 88"/>
              <a:gd name="T92" fmla="*/ 50 w 115"/>
              <a:gd name="T93" fmla="*/ 66 h 88"/>
              <a:gd name="T94" fmla="*/ 54 w 115"/>
              <a:gd name="T95" fmla="*/ 64 h 88"/>
              <a:gd name="T96" fmla="*/ 27 w 115"/>
              <a:gd name="T97" fmla="*/ 62 h 88"/>
              <a:gd name="T98" fmla="*/ 54 w 115"/>
              <a:gd name="T99"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88">
                <a:moveTo>
                  <a:pt x="115" y="9"/>
                </a:moveTo>
                <a:cubicBezTo>
                  <a:pt x="0" y="9"/>
                  <a:pt x="0" y="9"/>
                  <a:pt x="0" y="9"/>
                </a:cubicBezTo>
                <a:cubicBezTo>
                  <a:pt x="0" y="0"/>
                  <a:pt x="0" y="0"/>
                  <a:pt x="0" y="0"/>
                </a:cubicBezTo>
                <a:cubicBezTo>
                  <a:pt x="115" y="0"/>
                  <a:pt x="115" y="0"/>
                  <a:pt x="115" y="0"/>
                </a:cubicBezTo>
                <a:lnTo>
                  <a:pt x="115" y="9"/>
                </a:lnTo>
                <a:close/>
                <a:moveTo>
                  <a:pt x="98" y="3"/>
                </a:moveTo>
                <a:cubicBezTo>
                  <a:pt x="94" y="3"/>
                  <a:pt x="94" y="3"/>
                  <a:pt x="94" y="3"/>
                </a:cubicBezTo>
                <a:cubicBezTo>
                  <a:pt x="94" y="6"/>
                  <a:pt x="94" y="6"/>
                  <a:pt x="94" y="6"/>
                </a:cubicBezTo>
                <a:cubicBezTo>
                  <a:pt x="98" y="6"/>
                  <a:pt x="98" y="6"/>
                  <a:pt x="98" y="6"/>
                </a:cubicBezTo>
                <a:lnTo>
                  <a:pt x="98" y="3"/>
                </a:lnTo>
                <a:close/>
                <a:moveTo>
                  <a:pt x="105" y="3"/>
                </a:moveTo>
                <a:cubicBezTo>
                  <a:pt x="101" y="3"/>
                  <a:pt x="101" y="3"/>
                  <a:pt x="101" y="3"/>
                </a:cubicBezTo>
                <a:cubicBezTo>
                  <a:pt x="101" y="6"/>
                  <a:pt x="101" y="6"/>
                  <a:pt x="101" y="6"/>
                </a:cubicBezTo>
                <a:cubicBezTo>
                  <a:pt x="105" y="6"/>
                  <a:pt x="105" y="6"/>
                  <a:pt x="105" y="6"/>
                </a:cubicBezTo>
                <a:lnTo>
                  <a:pt x="105" y="3"/>
                </a:lnTo>
                <a:close/>
                <a:moveTo>
                  <a:pt x="112" y="3"/>
                </a:moveTo>
                <a:cubicBezTo>
                  <a:pt x="108" y="3"/>
                  <a:pt x="108" y="3"/>
                  <a:pt x="108" y="3"/>
                </a:cubicBezTo>
                <a:cubicBezTo>
                  <a:pt x="108" y="6"/>
                  <a:pt x="108" y="6"/>
                  <a:pt x="108" y="6"/>
                </a:cubicBezTo>
                <a:cubicBezTo>
                  <a:pt x="112" y="6"/>
                  <a:pt x="112" y="6"/>
                  <a:pt x="112" y="6"/>
                </a:cubicBezTo>
                <a:lnTo>
                  <a:pt x="112" y="3"/>
                </a:lnTo>
                <a:close/>
                <a:moveTo>
                  <a:pt x="115" y="13"/>
                </a:moveTo>
                <a:cubicBezTo>
                  <a:pt x="115" y="88"/>
                  <a:pt x="115" y="88"/>
                  <a:pt x="115" y="88"/>
                </a:cubicBezTo>
                <a:cubicBezTo>
                  <a:pt x="0" y="88"/>
                  <a:pt x="0" y="88"/>
                  <a:pt x="0" y="88"/>
                </a:cubicBezTo>
                <a:cubicBezTo>
                  <a:pt x="0" y="13"/>
                  <a:pt x="0" y="13"/>
                  <a:pt x="0" y="13"/>
                </a:cubicBezTo>
                <a:lnTo>
                  <a:pt x="115" y="13"/>
                </a:lnTo>
                <a:close/>
                <a:moveTo>
                  <a:pt x="108" y="20"/>
                </a:moveTo>
                <a:cubicBezTo>
                  <a:pt x="7" y="20"/>
                  <a:pt x="7" y="20"/>
                  <a:pt x="7" y="20"/>
                </a:cubicBezTo>
                <a:cubicBezTo>
                  <a:pt x="7" y="81"/>
                  <a:pt x="7" y="81"/>
                  <a:pt x="7" y="81"/>
                </a:cubicBezTo>
                <a:cubicBezTo>
                  <a:pt x="108" y="81"/>
                  <a:pt x="108" y="81"/>
                  <a:pt x="108" y="81"/>
                </a:cubicBezTo>
                <a:lnTo>
                  <a:pt x="108" y="20"/>
                </a:lnTo>
                <a:close/>
                <a:moveTo>
                  <a:pt x="49" y="31"/>
                </a:moveTo>
                <a:cubicBezTo>
                  <a:pt x="54" y="31"/>
                  <a:pt x="54" y="31"/>
                  <a:pt x="54" y="31"/>
                </a:cubicBezTo>
                <a:cubicBezTo>
                  <a:pt x="54" y="50"/>
                  <a:pt x="54" y="50"/>
                  <a:pt x="54" y="50"/>
                </a:cubicBezTo>
                <a:cubicBezTo>
                  <a:pt x="49" y="50"/>
                  <a:pt x="49" y="50"/>
                  <a:pt x="49" y="50"/>
                </a:cubicBezTo>
                <a:cubicBezTo>
                  <a:pt x="49" y="31"/>
                  <a:pt x="49" y="31"/>
                  <a:pt x="49" y="31"/>
                </a:cubicBezTo>
                <a:cubicBezTo>
                  <a:pt x="49" y="31"/>
                  <a:pt x="49" y="31"/>
                  <a:pt x="49" y="31"/>
                </a:cubicBezTo>
                <a:close/>
                <a:moveTo>
                  <a:pt x="30" y="34"/>
                </a:moveTo>
                <a:cubicBezTo>
                  <a:pt x="34" y="34"/>
                  <a:pt x="34" y="34"/>
                  <a:pt x="34" y="34"/>
                </a:cubicBezTo>
                <a:cubicBezTo>
                  <a:pt x="34" y="50"/>
                  <a:pt x="34" y="50"/>
                  <a:pt x="34" y="50"/>
                </a:cubicBezTo>
                <a:cubicBezTo>
                  <a:pt x="30" y="50"/>
                  <a:pt x="30" y="50"/>
                  <a:pt x="30" y="50"/>
                </a:cubicBezTo>
                <a:cubicBezTo>
                  <a:pt x="30" y="34"/>
                  <a:pt x="30" y="34"/>
                  <a:pt x="30" y="34"/>
                </a:cubicBezTo>
                <a:cubicBezTo>
                  <a:pt x="30" y="34"/>
                  <a:pt x="30" y="34"/>
                  <a:pt x="30" y="34"/>
                </a:cubicBezTo>
                <a:close/>
                <a:moveTo>
                  <a:pt x="23" y="43"/>
                </a:moveTo>
                <a:cubicBezTo>
                  <a:pt x="28" y="43"/>
                  <a:pt x="28" y="43"/>
                  <a:pt x="28" y="43"/>
                </a:cubicBezTo>
                <a:cubicBezTo>
                  <a:pt x="28" y="50"/>
                  <a:pt x="28" y="50"/>
                  <a:pt x="28" y="50"/>
                </a:cubicBezTo>
                <a:cubicBezTo>
                  <a:pt x="23" y="50"/>
                  <a:pt x="23" y="50"/>
                  <a:pt x="23" y="50"/>
                </a:cubicBezTo>
                <a:cubicBezTo>
                  <a:pt x="23" y="43"/>
                  <a:pt x="23" y="43"/>
                  <a:pt x="23" y="43"/>
                </a:cubicBezTo>
                <a:cubicBezTo>
                  <a:pt x="23" y="43"/>
                  <a:pt x="23" y="43"/>
                  <a:pt x="23" y="43"/>
                </a:cubicBezTo>
                <a:close/>
                <a:moveTo>
                  <a:pt x="36" y="37"/>
                </a:moveTo>
                <a:cubicBezTo>
                  <a:pt x="41" y="37"/>
                  <a:pt x="41" y="37"/>
                  <a:pt x="41" y="37"/>
                </a:cubicBezTo>
                <a:cubicBezTo>
                  <a:pt x="41" y="50"/>
                  <a:pt x="41" y="50"/>
                  <a:pt x="41" y="50"/>
                </a:cubicBezTo>
                <a:cubicBezTo>
                  <a:pt x="36" y="50"/>
                  <a:pt x="36" y="50"/>
                  <a:pt x="36" y="50"/>
                </a:cubicBezTo>
                <a:cubicBezTo>
                  <a:pt x="36" y="37"/>
                  <a:pt x="36" y="37"/>
                  <a:pt x="36" y="37"/>
                </a:cubicBezTo>
                <a:cubicBezTo>
                  <a:pt x="36" y="37"/>
                  <a:pt x="36" y="37"/>
                  <a:pt x="36" y="37"/>
                </a:cubicBezTo>
                <a:close/>
                <a:moveTo>
                  <a:pt x="42" y="46"/>
                </a:moveTo>
                <a:cubicBezTo>
                  <a:pt x="47" y="46"/>
                  <a:pt x="47" y="46"/>
                  <a:pt x="47" y="46"/>
                </a:cubicBezTo>
                <a:cubicBezTo>
                  <a:pt x="47" y="50"/>
                  <a:pt x="47" y="50"/>
                  <a:pt x="47" y="50"/>
                </a:cubicBezTo>
                <a:cubicBezTo>
                  <a:pt x="42" y="50"/>
                  <a:pt x="42" y="50"/>
                  <a:pt x="42" y="50"/>
                </a:cubicBezTo>
                <a:cubicBezTo>
                  <a:pt x="42" y="46"/>
                  <a:pt x="42" y="46"/>
                  <a:pt x="42" y="46"/>
                </a:cubicBezTo>
                <a:cubicBezTo>
                  <a:pt x="42" y="46"/>
                  <a:pt x="42" y="46"/>
                  <a:pt x="42" y="46"/>
                </a:cubicBezTo>
                <a:close/>
                <a:moveTo>
                  <a:pt x="76" y="66"/>
                </a:moveTo>
                <a:cubicBezTo>
                  <a:pt x="69" y="66"/>
                  <a:pt x="62" y="60"/>
                  <a:pt x="62" y="52"/>
                </a:cubicBezTo>
                <a:cubicBezTo>
                  <a:pt x="62" y="44"/>
                  <a:pt x="69" y="38"/>
                  <a:pt x="76" y="38"/>
                </a:cubicBezTo>
                <a:cubicBezTo>
                  <a:pt x="76" y="52"/>
                  <a:pt x="76" y="52"/>
                  <a:pt x="76" y="52"/>
                </a:cubicBezTo>
                <a:cubicBezTo>
                  <a:pt x="91" y="52"/>
                  <a:pt x="91" y="52"/>
                  <a:pt x="91" y="52"/>
                </a:cubicBezTo>
                <a:cubicBezTo>
                  <a:pt x="91" y="60"/>
                  <a:pt x="84" y="66"/>
                  <a:pt x="76" y="66"/>
                </a:cubicBezTo>
                <a:close/>
                <a:moveTo>
                  <a:pt x="80" y="50"/>
                </a:moveTo>
                <a:cubicBezTo>
                  <a:pt x="80" y="50"/>
                  <a:pt x="80" y="50"/>
                  <a:pt x="80" y="35"/>
                </a:cubicBezTo>
                <a:cubicBezTo>
                  <a:pt x="88" y="35"/>
                  <a:pt x="94" y="42"/>
                  <a:pt x="94" y="50"/>
                </a:cubicBezTo>
                <a:cubicBezTo>
                  <a:pt x="94" y="50"/>
                  <a:pt x="94" y="50"/>
                  <a:pt x="80" y="50"/>
                </a:cubicBezTo>
                <a:close/>
                <a:moveTo>
                  <a:pt x="52" y="57"/>
                </a:moveTo>
                <a:cubicBezTo>
                  <a:pt x="52" y="57"/>
                  <a:pt x="52" y="57"/>
                  <a:pt x="52" y="59"/>
                </a:cubicBezTo>
                <a:cubicBezTo>
                  <a:pt x="52" y="59"/>
                  <a:pt x="41" y="59"/>
                  <a:pt x="27" y="59"/>
                </a:cubicBezTo>
                <a:cubicBezTo>
                  <a:pt x="27" y="59"/>
                  <a:pt x="27" y="59"/>
                  <a:pt x="27" y="57"/>
                </a:cubicBezTo>
                <a:cubicBezTo>
                  <a:pt x="27" y="57"/>
                  <a:pt x="38" y="57"/>
                  <a:pt x="52" y="57"/>
                </a:cubicBezTo>
                <a:close/>
                <a:moveTo>
                  <a:pt x="24" y="69"/>
                </a:moveTo>
                <a:cubicBezTo>
                  <a:pt x="24" y="69"/>
                  <a:pt x="23" y="68"/>
                  <a:pt x="23" y="68"/>
                </a:cubicBezTo>
                <a:cubicBezTo>
                  <a:pt x="23" y="67"/>
                  <a:pt x="24" y="66"/>
                  <a:pt x="24" y="66"/>
                </a:cubicBezTo>
                <a:cubicBezTo>
                  <a:pt x="25" y="66"/>
                  <a:pt x="25" y="67"/>
                  <a:pt x="25" y="68"/>
                </a:cubicBezTo>
                <a:cubicBezTo>
                  <a:pt x="25" y="68"/>
                  <a:pt x="25" y="69"/>
                  <a:pt x="24" y="69"/>
                </a:cubicBezTo>
                <a:close/>
                <a:moveTo>
                  <a:pt x="24" y="64"/>
                </a:moveTo>
                <a:cubicBezTo>
                  <a:pt x="24" y="64"/>
                  <a:pt x="23" y="64"/>
                  <a:pt x="23" y="63"/>
                </a:cubicBezTo>
                <a:cubicBezTo>
                  <a:pt x="23" y="62"/>
                  <a:pt x="24" y="62"/>
                  <a:pt x="24" y="62"/>
                </a:cubicBezTo>
                <a:cubicBezTo>
                  <a:pt x="25" y="62"/>
                  <a:pt x="25" y="62"/>
                  <a:pt x="25" y="63"/>
                </a:cubicBezTo>
                <a:cubicBezTo>
                  <a:pt x="25" y="64"/>
                  <a:pt x="25" y="64"/>
                  <a:pt x="24" y="64"/>
                </a:cubicBezTo>
                <a:close/>
                <a:moveTo>
                  <a:pt x="24" y="59"/>
                </a:moveTo>
                <a:cubicBezTo>
                  <a:pt x="24" y="59"/>
                  <a:pt x="23" y="59"/>
                  <a:pt x="23" y="58"/>
                </a:cubicBezTo>
                <a:cubicBezTo>
                  <a:pt x="23" y="57"/>
                  <a:pt x="24" y="57"/>
                  <a:pt x="24" y="57"/>
                </a:cubicBezTo>
                <a:cubicBezTo>
                  <a:pt x="25" y="57"/>
                  <a:pt x="25" y="57"/>
                  <a:pt x="25" y="58"/>
                </a:cubicBezTo>
                <a:cubicBezTo>
                  <a:pt x="25" y="59"/>
                  <a:pt x="25" y="59"/>
                  <a:pt x="24" y="59"/>
                </a:cubicBezTo>
                <a:close/>
                <a:moveTo>
                  <a:pt x="50" y="69"/>
                </a:moveTo>
                <a:cubicBezTo>
                  <a:pt x="38" y="69"/>
                  <a:pt x="27" y="69"/>
                  <a:pt x="27" y="69"/>
                </a:cubicBezTo>
                <a:cubicBezTo>
                  <a:pt x="27" y="66"/>
                  <a:pt x="27" y="66"/>
                  <a:pt x="27" y="66"/>
                </a:cubicBezTo>
                <a:cubicBezTo>
                  <a:pt x="39" y="66"/>
                  <a:pt x="50" y="66"/>
                  <a:pt x="50" y="66"/>
                </a:cubicBezTo>
                <a:cubicBezTo>
                  <a:pt x="50" y="69"/>
                  <a:pt x="50" y="69"/>
                  <a:pt x="50" y="69"/>
                </a:cubicBezTo>
                <a:close/>
                <a:moveTo>
                  <a:pt x="54" y="64"/>
                </a:moveTo>
                <a:cubicBezTo>
                  <a:pt x="54" y="64"/>
                  <a:pt x="43" y="64"/>
                  <a:pt x="27" y="64"/>
                </a:cubicBezTo>
                <a:cubicBezTo>
                  <a:pt x="27" y="64"/>
                  <a:pt x="27" y="64"/>
                  <a:pt x="27" y="62"/>
                </a:cubicBezTo>
                <a:cubicBezTo>
                  <a:pt x="27" y="62"/>
                  <a:pt x="38" y="62"/>
                  <a:pt x="54" y="62"/>
                </a:cubicBezTo>
                <a:cubicBezTo>
                  <a:pt x="54" y="62"/>
                  <a:pt x="54" y="62"/>
                  <a:pt x="54" y="64"/>
                </a:cubicBezTo>
                <a:close/>
              </a:path>
            </a:pathLst>
          </a:custGeom>
          <a:solidFill>
            <a:schemeClr val="bg1"/>
          </a:solid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1" name="Freeform 9"/>
          <p:cNvSpPr>
            <a:spLocks noChangeAspect="1" noEditPoints="1"/>
          </p:cNvSpPr>
          <p:nvPr/>
        </p:nvSpPr>
        <p:spPr bwMode="auto">
          <a:xfrm>
            <a:off x="10628852" y="5723231"/>
            <a:ext cx="344744" cy="264426"/>
          </a:xfrm>
          <a:custGeom>
            <a:avLst/>
            <a:gdLst>
              <a:gd name="T0" fmla="*/ 0 w 115"/>
              <a:gd name="T1" fmla="*/ 9 h 88"/>
              <a:gd name="T2" fmla="*/ 115 w 115"/>
              <a:gd name="T3" fmla="*/ 0 h 88"/>
              <a:gd name="T4" fmla="*/ 98 w 115"/>
              <a:gd name="T5" fmla="*/ 3 h 88"/>
              <a:gd name="T6" fmla="*/ 94 w 115"/>
              <a:gd name="T7" fmla="*/ 6 h 88"/>
              <a:gd name="T8" fmla="*/ 98 w 115"/>
              <a:gd name="T9" fmla="*/ 3 h 88"/>
              <a:gd name="T10" fmla="*/ 101 w 115"/>
              <a:gd name="T11" fmla="*/ 3 h 88"/>
              <a:gd name="T12" fmla="*/ 105 w 115"/>
              <a:gd name="T13" fmla="*/ 6 h 88"/>
              <a:gd name="T14" fmla="*/ 112 w 115"/>
              <a:gd name="T15" fmla="*/ 3 h 88"/>
              <a:gd name="T16" fmla="*/ 108 w 115"/>
              <a:gd name="T17" fmla="*/ 6 h 88"/>
              <a:gd name="T18" fmla="*/ 112 w 115"/>
              <a:gd name="T19" fmla="*/ 3 h 88"/>
              <a:gd name="T20" fmla="*/ 115 w 115"/>
              <a:gd name="T21" fmla="*/ 88 h 88"/>
              <a:gd name="T22" fmla="*/ 0 w 115"/>
              <a:gd name="T23" fmla="*/ 13 h 88"/>
              <a:gd name="T24" fmla="*/ 108 w 115"/>
              <a:gd name="T25" fmla="*/ 20 h 88"/>
              <a:gd name="T26" fmla="*/ 7 w 115"/>
              <a:gd name="T27" fmla="*/ 81 h 88"/>
              <a:gd name="T28" fmla="*/ 108 w 115"/>
              <a:gd name="T29" fmla="*/ 20 h 88"/>
              <a:gd name="T30" fmla="*/ 54 w 115"/>
              <a:gd name="T31" fmla="*/ 31 h 88"/>
              <a:gd name="T32" fmla="*/ 49 w 115"/>
              <a:gd name="T33" fmla="*/ 50 h 88"/>
              <a:gd name="T34" fmla="*/ 49 w 115"/>
              <a:gd name="T35" fmla="*/ 31 h 88"/>
              <a:gd name="T36" fmla="*/ 34 w 115"/>
              <a:gd name="T37" fmla="*/ 34 h 88"/>
              <a:gd name="T38" fmla="*/ 30 w 115"/>
              <a:gd name="T39" fmla="*/ 50 h 88"/>
              <a:gd name="T40" fmla="*/ 30 w 115"/>
              <a:gd name="T41" fmla="*/ 34 h 88"/>
              <a:gd name="T42" fmla="*/ 28 w 115"/>
              <a:gd name="T43" fmla="*/ 43 h 88"/>
              <a:gd name="T44" fmla="*/ 23 w 115"/>
              <a:gd name="T45" fmla="*/ 50 h 88"/>
              <a:gd name="T46" fmla="*/ 23 w 115"/>
              <a:gd name="T47" fmla="*/ 43 h 88"/>
              <a:gd name="T48" fmla="*/ 41 w 115"/>
              <a:gd name="T49" fmla="*/ 37 h 88"/>
              <a:gd name="T50" fmla="*/ 36 w 115"/>
              <a:gd name="T51" fmla="*/ 50 h 88"/>
              <a:gd name="T52" fmla="*/ 36 w 115"/>
              <a:gd name="T53" fmla="*/ 37 h 88"/>
              <a:gd name="T54" fmla="*/ 47 w 115"/>
              <a:gd name="T55" fmla="*/ 46 h 88"/>
              <a:gd name="T56" fmla="*/ 42 w 115"/>
              <a:gd name="T57" fmla="*/ 50 h 88"/>
              <a:gd name="T58" fmla="*/ 42 w 115"/>
              <a:gd name="T59" fmla="*/ 46 h 88"/>
              <a:gd name="T60" fmla="*/ 62 w 115"/>
              <a:gd name="T61" fmla="*/ 52 h 88"/>
              <a:gd name="T62" fmla="*/ 76 w 115"/>
              <a:gd name="T63" fmla="*/ 52 h 88"/>
              <a:gd name="T64" fmla="*/ 76 w 115"/>
              <a:gd name="T65" fmla="*/ 66 h 88"/>
              <a:gd name="T66" fmla="*/ 80 w 115"/>
              <a:gd name="T67" fmla="*/ 35 h 88"/>
              <a:gd name="T68" fmla="*/ 80 w 115"/>
              <a:gd name="T69" fmla="*/ 50 h 88"/>
              <a:gd name="T70" fmla="*/ 52 w 115"/>
              <a:gd name="T71" fmla="*/ 59 h 88"/>
              <a:gd name="T72" fmla="*/ 27 w 115"/>
              <a:gd name="T73" fmla="*/ 57 h 88"/>
              <a:gd name="T74" fmla="*/ 24 w 115"/>
              <a:gd name="T75" fmla="*/ 69 h 88"/>
              <a:gd name="T76" fmla="*/ 24 w 115"/>
              <a:gd name="T77" fmla="*/ 66 h 88"/>
              <a:gd name="T78" fmla="*/ 24 w 115"/>
              <a:gd name="T79" fmla="*/ 69 h 88"/>
              <a:gd name="T80" fmla="*/ 23 w 115"/>
              <a:gd name="T81" fmla="*/ 63 h 88"/>
              <a:gd name="T82" fmla="*/ 25 w 115"/>
              <a:gd name="T83" fmla="*/ 63 h 88"/>
              <a:gd name="T84" fmla="*/ 24 w 115"/>
              <a:gd name="T85" fmla="*/ 59 h 88"/>
              <a:gd name="T86" fmla="*/ 24 w 115"/>
              <a:gd name="T87" fmla="*/ 57 h 88"/>
              <a:gd name="T88" fmla="*/ 24 w 115"/>
              <a:gd name="T89" fmla="*/ 59 h 88"/>
              <a:gd name="T90" fmla="*/ 27 w 115"/>
              <a:gd name="T91" fmla="*/ 69 h 88"/>
              <a:gd name="T92" fmla="*/ 50 w 115"/>
              <a:gd name="T93" fmla="*/ 66 h 88"/>
              <a:gd name="T94" fmla="*/ 54 w 115"/>
              <a:gd name="T95" fmla="*/ 64 h 88"/>
              <a:gd name="T96" fmla="*/ 27 w 115"/>
              <a:gd name="T97" fmla="*/ 62 h 88"/>
              <a:gd name="T98" fmla="*/ 54 w 115"/>
              <a:gd name="T99"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88">
                <a:moveTo>
                  <a:pt x="115" y="9"/>
                </a:moveTo>
                <a:cubicBezTo>
                  <a:pt x="0" y="9"/>
                  <a:pt x="0" y="9"/>
                  <a:pt x="0" y="9"/>
                </a:cubicBezTo>
                <a:cubicBezTo>
                  <a:pt x="0" y="0"/>
                  <a:pt x="0" y="0"/>
                  <a:pt x="0" y="0"/>
                </a:cubicBezTo>
                <a:cubicBezTo>
                  <a:pt x="115" y="0"/>
                  <a:pt x="115" y="0"/>
                  <a:pt x="115" y="0"/>
                </a:cubicBezTo>
                <a:lnTo>
                  <a:pt x="115" y="9"/>
                </a:lnTo>
                <a:close/>
                <a:moveTo>
                  <a:pt x="98" y="3"/>
                </a:moveTo>
                <a:cubicBezTo>
                  <a:pt x="94" y="3"/>
                  <a:pt x="94" y="3"/>
                  <a:pt x="94" y="3"/>
                </a:cubicBezTo>
                <a:cubicBezTo>
                  <a:pt x="94" y="6"/>
                  <a:pt x="94" y="6"/>
                  <a:pt x="94" y="6"/>
                </a:cubicBezTo>
                <a:cubicBezTo>
                  <a:pt x="98" y="6"/>
                  <a:pt x="98" y="6"/>
                  <a:pt x="98" y="6"/>
                </a:cubicBezTo>
                <a:lnTo>
                  <a:pt x="98" y="3"/>
                </a:lnTo>
                <a:close/>
                <a:moveTo>
                  <a:pt x="105" y="3"/>
                </a:moveTo>
                <a:cubicBezTo>
                  <a:pt x="101" y="3"/>
                  <a:pt x="101" y="3"/>
                  <a:pt x="101" y="3"/>
                </a:cubicBezTo>
                <a:cubicBezTo>
                  <a:pt x="101" y="6"/>
                  <a:pt x="101" y="6"/>
                  <a:pt x="101" y="6"/>
                </a:cubicBezTo>
                <a:cubicBezTo>
                  <a:pt x="105" y="6"/>
                  <a:pt x="105" y="6"/>
                  <a:pt x="105" y="6"/>
                </a:cubicBezTo>
                <a:lnTo>
                  <a:pt x="105" y="3"/>
                </a:lnTo>
                <a:close/>
                <a:moveTo>
                  <a:pt x="112" y="3"/>
                </a:moveTo>
                <a:cubicBezTo>
                  <a:pt x="108" y="3"/>
                  <a:pt x="108" y="3"/>
                  <a:pt x="108" y="3"/>
                </a:cubicBezTo>
                <a:cubicBezTo>
                  <a:pt x="108" y="6"/>
                  <a:pt x="108" y="6"/>
                  <a:pt x="108" y="6"/>
                </a:cubicBezTo>
                <a:cubicBezTo>
                  <a:pt x="112" y="6"/>
                  <a:pt x="112" y="6"/>
                  <a:pt x="112" y="6"/>
                </a:cubicBezTo>
                <a:lnTo>
                  <a:pt x="112" y="3"/>
                </a:lnTo>
                <a:close/>
                <a:moveTo>
                  <a:pt x="115" y="13"/>
                </a:moveTo>
                <a:cubicBezTo>
                  <a:pt x="115" y="88"/>
                  <a:pt x="115" y="88"/>
                  <a:pt x="115" y="88"/>
                </a:cubicBezTo>
                <a:cubicBezTo>
                  <a:pt x="0" y="88"/>
                  <a:pt x="0" y="88"/>
                  <a:pt x="0" y="88"/>
                </a:cubicBezTo>
                <a:cubicBezTo>
                  <a:pt x="0" y="13"/>
                  <a:pt x="0" y="13"/>
                  <a:pt x="0" y="13"/>
                </a:cubicBezTo>
                <a:lnTo>
                  <a:pt x="115" y="13"/>
                </a:lnTo>
                <a:close/>
                <a:moveTo>
                  <a:pt x="108" y="20"/>
                </a:moveTo>
                <a:cubicBezTo>
                  <a:pt x="7" y="20"/>
                  <a:pt x="7" y="20"/>
                  <a:pt x="7" y="20"/>
                </a:cubicBezTo>
                <a:cubicBezTo>
                  <a:pt x="7" y="81"/>
                  <a:pt x="7" y="81"/>
                  <a:pt x="7" y="81"/>
                </a:cubicBezTo>
                <a:cubicBezTo>
                  <a:pt x="108" y="81"/>
                  <a:pt x="108" y="81"/>
                  <a:pt x="108" y="81"/>
                </a:cubicBezTo>
                <a:lnTo>
                  <a:pt x="108" y="20"/>
                </a:lnTo>
                <a:close/>
                <a:moveTo>
                  <a:pt x="49" y="31"/>
                </a:moveTo>
                <a:cubicBezTo>
                  <a:pt x="54" y="31"/>
                  <a:pt x="54" y="31"/>
                  <a:pt x="54" y="31"/>
                </a:cubicBezTo>
                <a:cubicBezTo>
                  <a:pt x="54" y="50"/>
                  <a:pt x="54" y="50"/>
                  <a:pt x="54" y="50"/>
                </a:cubicBezTo>
                <a:cubicBezTo>
                  <a:pt x="49" y="50"/>
                  <a:pt x="49" y="50"/>
                  <a:pt x="49" y="50"/>
                </a:cubicBezTo>
                <a:cubicBezTo>
                  <a:pt x="49" y="31"/>
                  <a:pt x="49" y="31"/>
                  <a:pt x="49" y="31"/>
                </a:cubicBezTo>
                <a:cubicBezTo>
                  <a:pt x="49" y="31"/>
                  <a:pt x="49" y="31"/>
                  <a:pt x="49" y="31"/>
                </a:cubicBezTo>
                <a:close/>
                <a:moveTo>
                  <a:pt x="30" y="34"/>
                </a:moveTo>
                <a:cubicBezTo>
                  <a:pt x="34" y="34"/>
                  <a:pt x="34" y="34"/>
                  <a:pt x="34" y="34"/>
                </a:cubicBezTo>
                <a:cubicBezTo>
                  <a:pt x="34" y="50"/>
                  <a:pt x="34" y="50"/>
                  <a:pt x="34" y="50"/>
                </a:cubicBezTo>
                <a:cubicBezTo>
                  <a:pt x="30" y="50"/>
                  <a:pt x="30" y="50"/>
                  <a:pt x="30" y="50"/>
                </a:cubicBezTo>
                <a:cubicBezTo>
                  <a:pt x="30" y="34"/>
                  <a:pt x="30" y="34"/>
                  <a:pt x="30" y="34"/>
                </a:cubicBezTo>
                <a:cubicBezTo>
                  <a:pt x="30" y="34"/>
                  <a:pt x="30" y="34"/>
                  <a:pt x="30" y="34"/>
                </a:cubicBezTo>
                <a:close/>
                <a:moveTo>
                  <a:pt x="23" y="43"/>
                </a:moveTo>
                <a:cubicBezTo>
                  <a:pt x="28" y="43"/>
                  <a:pt x="28" y="43"/>
                  <a:pt x="28" y="43"/>
                </a:cubicBezTo>
                <a:cubicBezTo>
                  <a:pt x="28" y="50"/>
                  <a:pt x="28" y="50"/>
                  <a:pt x="28" y="50"/>
                </a:cubicBezTo>
                <a:cubicBezTo>
                  <a:pt x="23" y="50"/>
                  <a:pt x="23" y="50"/>
                  <a:pt x="23" y="50"/>
                </a:cubicBezTo>
                <a:cubicBezTo>
                  <a:pt x="23" y="43"/>
                  <a:pt x="23" y="43"/>
                  <a:pt x="23" y="43"/>
                </a:cubicBezTo>
                <a:cubicBezTo>
                  <a:pt x="23" y="43"/>
                  <a:pt x="23" y="43"/>
                  <a:pt x="23" y="43"/>
                </a:cubicBezTo>
                <a:close/>
                <a:moveTo>
                  <a:pt x="36" y="37"/>
                </a:moveTo>
                <a:cubicBezTo>
                  <a:pt x="41" y="37"/>
                  <a:pt x="41" y="37"/>
                  <a:pt x="41" y="37"/>
                </a:cubicBezTo>
                <a:cubicBezTo>
                  <a:pt x="41" y="50"/>
                  <a:pt x="41" y="50"/>
                  <a:pt x="41" y="50"/>
                </a:cubicBezTo>
                <a:cubicBezTo>
                  <a:pt x="36" y="50"/>
                  <a:pt x="36" y="50"/>
                  <a:pt x="36" y="50"/>
                </a:cubicBezTo>
                <a:cubicBezTo>
                  <a:pt x="36" y="37"/>
                  <a:pt x="36" y="37"/>
                  <a:pt x="36" y="37"/>
                </a:cubicBezTo>
                <a:cubicBezTo>
                  <a:pt x="36" y="37"/>
                  <a:pt x="36" y="37"/>
                  <a:pt x="36" y="37"/>
                </a:cubicBezTo>
                <a:close/>
                <a:moveTo>
                  <a:pt x="42" y="46"/>
                </a:moveTo>
                <a:cubicBezTo>
                  <a:pt x="47" y="46"/>
                  <a:pt x="47" y="46"/>
                  <a:pt x="47" y="46"/>
                </a:cubicBezTo>
                <a:cubicBezTo>
                  <a:pt x="47" y="50"/>
                  <a:pt x="47" y="50"/>
                  <a:pt x="47" y="50"/>
                </a:cubicBezTo>
                <a:cubicBezTo>
                  <a:pt x="42" y="50"/>
                  <a:pt x="42" y="50"/>
                  <a:pt x="42" y="50"/>
                </a:cubicBezTo>
                <a:cubicBezTo>
                  <a:pt x="42" y="46"/>
                  <a:pt x="42" y="46"/>
                  <a:pt x="42" y="46"/>
                </a:cubicBezTo>
                <a:cubicBezTo>
                  <a:pt x="42" y="46"/>
                  <a:pt x="42" y="46"/>
                  <a:pt x="42" y="46"/>
                </a:cubicBezTo>
                <a:close/>
                <a:moveTo>
                  <a:pt x="76" y="66"/>
                </a:moveTo>
                <a:cubicBezTo>
                  <a:pt x="69" y="66"/>
                  <a:pt x="62" y="60"/>
                  <a:pt x="62" y="52"/>
                </a:cubicBezTo>
                <a:cubicBezTo>
                  <a:pt x="62" y="44"/>
                  <a:pt x="69" y="38"/>
                  <a:pt x="76" y="38"/>
                </a:cubicBezTo>
                <a:cubicBezTo>
                  <a:pt x="76" y="52"/>
                  <a:pt x="76" y="52"/>
                  <a:pt x="76" y="52"/>
                </a:cubicBezTo>
                <a:cubicBezTo>
                  <a:pt x="91" y="52"/>
                  <a:pt x="91" y="52"/>
                  <a:pt x="91" y="52"/>
                </a:cubicBezTo>
                <a:cubicBezTo>
                  <a:pt x="91" y="60"/>
                  <a:pt x="84" y="66"/>
                  <a:pt x="76" y="66"/>
                </a:cubicBezTo>
                <a:close/>
                <a:moveTo>
                  <a:pt x="80" y="50"/>
                </a:moveTo>
                <a:cubicBezTo>
                  <a:pt x="80" y="50"/>
                  <a:pt x="80" y="50"/>
                  <a:pt x="80" y="35"/>
                </a:cubicBezTo>
                <a:cubicBezTo>
                  <a:pt x="88" y="35"/>
                  <a:pt x="94" y="42"/>
                  <a:pt x="94" y="50"/>
                </a:cubicBezTo>
                <a:cubicBezTo>
                  <a:pt x="94" y="50"/>
                  <a:pt x="94" y="50"/>
                  <a:pt x="80" y="50"/>
                </a:cubicBezTo>
                <a:close/>
                <a:moveTo>
                  <a:pt x="52" y="57"/>
                </a:moveTo>
                <a:cubicBezTo>
                  <a:pt x="52" y="57"/>
                  <a:pt x="52" y="57"/>
                  <a:pt x="52" y="59"/>
                </a:cubicBezTo>
                <a:cubicBezTo>
                  <a:pt x="52" y="59"/>
                  <a:pt x="41" y="59"/>
                  <a:pt x="27" y="59"/>
                </a:cubicBezTo>
                <a:cubicBezTo>
                  <a:pt x="27" y="59"/>
                  <a:pt x="27" y="59"/>
                  <a:pt x="27" y="57"/>
                </a:cubicBezTo>
                <a:cubicBezTo>
                  <a:pt x="27" y="57"/>
                  <a:pt x="38" y="57"/>
                  <a:pt x="52" y="57"/>
                </a:cubicBezTo>
                <a:close/>
                <a:moveTo>
                  <a:pt x="24" y="69"/>
                </a:moveTo>
                <a:cubicBezTo>
                  <a:pt x="24" y="69"/>
                  <a:pt x="23" y="68"/>
                  <a:pt x="23" y="68"/>
                </a:cubicBezTo>
                <a:cubicBezTo>
                  <a:pt x="23" y="67"/>
                  <a:pt x="24" y="66"/>
                  <a:pt x="24" y="66"/>
                </a:cubicBezTo>
                <a:cubicBezTo>
                  <a:pt x="25" y="66"/>
                  <a:pt x="25" y="67"/>
                  <a:pt x="25" y="68"/>
                </a:cubicBezTo>
                <a:cubicBezTo>
                  <a:pt x="25" y="68"/>
                  <a:pt x="25" y="69"/>
                  <a:pt x="24" y="69"/>
                </a:cubicBezTo>
                <a:close/>
                <a:moveTo>
                  <a:pt x="24" y="64"/>
                </a:moveTo>
                <a:cubicBezTo>
                  <a:pt x="24" y="64"/>
                  <a:pt x="23" y="64"/>
                  <a:pt x="23" y="63"/>
                </a:cubicBezTo>
                <a:cubicBezTo>
                  <a:pt x="23" y="62"/>
                  <a:pt x="24" y="62"/>
                  <a:pt x="24" y="62"/>
                </a:cubicBezTo>
                <a:cubicBezTo>
                  <a:pt x="25" y="62"/>
                  <a:pt x="25" y="62"/>
                  <a:pt x="25" y="63"/>
                </a:cubicBezTo>
                <a:cubicBezTo>
                  <a:pt x="25" y="64"/>
                  <a:pt x="25" y="64"/>
                  <a:pt x="24" y="64"/>
                </a:cubicBezTo>
                <a:close/>
                <a:moveTo>
                  <a:pt x="24" y="59"/>
                </a:moveTo>
                <a:cubicBezTo>
                  <a:pt x="24" y="59"/>
                  <a:pt x="23" y="59"/>
                  <a:pt x="23" y="58"/>
                </a:cubicBezTo>
                <a:cubicBezTo>
                  <a:pt x="23" y="57"/>
                  <a:pt x="24" y="57"/>
                  <a:pt x="24" y="57"/>
                </a:cubicBezTo>
                <a:cubicBezTo>
                  <a:pt x="25" y="57"/>
                  <a:pt x="25" y="57"/>
                  <a:pt x="25" y="58"/>
                </a:cubicBezTo>
                <a:cubicBezTo>
                  <a:pt x="25" y="59"/>
                  <a:pt x="25" y="59"/>
                  <a:pt x="24" y="59"/>
                </a:cubicBezTo>
                <a:close/>
                <a:moveTo>
                  <a:pt x="50" y="69"/>
                </a:moveTo>
                <a:cubicBezTo>
                  <a:pt x="38" y="69"/>
                  <a:pt x="27" y="69"/>
                  <a:pt x="27" y="69"/>
                </a:cubicBezTo>
                <a:cubicBezTo>
                  <a:pt x="27" y="66"/>
                  <a:pt x="27" y="66"/>
                  <a:pt x="27" y="66"/>
                </a:cubicBezTo>
                <a:cubicBezTo>
                  <a:pt x="39" y="66"/>
                  <a:pt x="50" y="66"/>
                  <a:pt x="50" y="66"/>
                </a:cubicBezTo>
                <a:cubicBezTo>
                  <a:pt x="50" y="69"/>
                  <a:pt x="50" y="69"/>
                  <a:pt x="50" y="69"/>
                </a:cubicBezTo>
                <a:close/>
                <a:moveTo>
                  <a:pt x="54" y="64"/>
                </a:moveTo>
                <a:cubicBezTo>
                  <a:pt x="54" y="64"/>
                  <a:pt x="43" y="64"/>
                  <a:pt x="27" y="64"/>
                </a:cubicBezTo>
                <a:cubicBezTo>
                  <a:pt x="27" y="64"/>
                  <a:pt x="27" y="64"/>
                  <a:pt x="27" y="62"/>
                </a:cubicBezTo>
                <a:cubicBezTo>
                  <a:pt x="27" y="62"/>
                  <a:pt x="38" y="62"/>
                  <a:pt x="54" y="62"/>
                </a:cubicBezTo>
                <a:cubicBezTo>
                  <a:pt x="54" y="62"/>
                  <a:pt x="54" y="62"/>
                  <a:pt x="54" y="64"/>
                </a:cubicBezTo>
                <a:close/>
              </a:path>
            </a:pathLst>
          </a:custGeom>
          <a:solidFill>
            <a:schemeClr val="bg1"/>
          </a:solidFill>
          <a:ln>
            <a:noFill/>
          </a:ln>
          <a:extLst/>
        </p:spPr>
        <p:txBody>
          <a:bodyPr vert="horz" wrap="square" lIns="91440" tIns="45720" rIns="91440" bIns="45720" numCol="1" anchor="ctr"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3" name="Freeform 5"/>
          <p:cNvSpPr>
            <a:spLocks noChangeAspect="1" noEditPoints="1"/>
          </p:cNvSpPr>
          <p:nvPr/>
        </p:nvSpPr>
        <p:spPr bwMode="auto">
          <a:xfrm>
            <a:off x="8039202" y="5704639"/>
            <a:ext cx="209859" cy="301611"/>
          </a:xfrm>
          <a:custGeom>
            <a:avLst/>
            <a:gdLst>
              <a:gd name="T0" fmla="*/ 20 w 88"/>
              <a:gd name="T1" fmla="*/ 128 h 128"/>
              <a:gd name="T2" fmla="*/ 32 w 88"/>
              <a:gd name="T3" fmla="*/ 116 h 128"/>
              <a:gd name="T4" fmla="*/ 32 w 88"/>
              <a:gd name="T5" fmla="*/ 72 h 128"/>
              <a:gd name="T6" fmla="*/ 40 w 88"/>
              <a:gd name="T7" fmla="*/ 72 h 128"/>
              <a:gd name="T8" fmla="*/ 40 w 88"/>
              <a:gd name="T9" fmla="*/ 64 h 128"/>
              <a:gd name="T10" fmla="*/ 24 w 88"/>
              <a:gd name="T11" fmla="*/ 64 h 128"/>
              <a:gd name="T12" fmla="*/ 24 w 88"/>
              <a:gd name="T13" fmla="*/ 28 h 128"/>
              <a:gd name="T14" fmla="*/ 32 w 88"/>
              <a:gd name="T15" fmla="*/ 20 h 128"/>
              <a:gd name="T16" fmla="*/ 32 w 88"/>
              <a:gd name="T17" fmla="*/ 0 h 128"/>
              <a:gd name="T18" fmla="*/ 8 w 88"/>
              <a:gd name="T19" fmla="*/ 0 h 128"/>
              <a:gd name="T20" fmla="*/ 8 w 88"/>
              <a:gd name="T21" fmla="*/ 20 h 128"/>
              <a:gd name="T22" fmla="*/ 16 w 88"/>
              <a:gd name="T23" fmla="*/ 28 h 128"/>
              <a:gd name="T24" fmla="*/ 16 w 88"/>
              <a:gd name="T25" fmla="*/ 64 h 128"/>
              <a:gd name="T26" fmla="*/ 0 w 88"/>
              <a:gd name="T27" fmla="*/ 64 h 128"/>
              <a:gd name="T28" fmla="*/ 0 w 88"/>
              <a:gd name="T29" fmla="*/ 72 h 128"/>
              <a:gd name="T30" fmla="*/ 8 w 88"/>
              <a:gd name="T31" fmla="*/ 72 h 128"/>
              <a:gd name="T32" fmla="*/ 8 w 88"/>
              <a:gd name="T33" fmla="*/ 116 h 128"/>
              <a:gd name="T34" fmla="*/ 20 w 88"/>
              <a:gd name="T35" fmla="*/ 128 h 128"/>
              <a:gd name="T36" fmla="*/ 16 w 88"/>
              <a:gd name="T37" fmla="*/ 8 h 128"/>
              <a:gd name="T38" fmla="*/ 24 w 88"/>
              <a:gd name="T39" fmla="*/ 8 h 128"/>
              <a:gd name="T40" fmla="*/ 24 w 88"/>
              <a:gd name="T41" fmla="*/ 17 h 128"/>
              <a:gd name="T42" fmla="*/ 20 w 88"/>
              <a:gd name="T43" fmla="*/ 21 h 128"/>
              <a:gd name="T44" fmla="*/ 16 w 88"/>
              <a:gd name="T45" fmla="*/ 17 h 128"/>
              <a:gd name="T46" fmla="*/ 16 w 88"/>
              <a:gd name="T47" fmla="*/ 8 h 128"/>
              <a:gd name="T48" fmla="*/ 24 w 88"/>
              <a:gd name="T49" fmla="*/ 116 h 128"/>
              <a:gd name="T50" fmla="*/ 20 w 88"/>
              <a:gd name="T51" fmla="*/ 120 h 128"/>
              <a:gd name="T52" fmla="*/ 16 w 88"/>
              <a:gd name="T53" fmla="*/ 116 h 128"/>
              <a:gd name="T54" fmla="*/ 16 w 88"/>
              <a:gd name="T55" fmla="*/ 72 h 128"/>
              <a:gd name="T56" fmla="*/ 24 w 88"/>
              <a:gd name="T57" fmla="*/ 72 h 128"/>
              <a:gd name="T58" fmla="*/ 24 w 88"/>
              <a:gd name="T59" fmla="*/ 116 h 128"/>
              <a:gd name="T60" fmla="*/ 64 w 88"/>
              <a:gd name="T61" fmla="*/ 128 h 128"/>
              <a:gd name="T62" fmla="*/ 76 w 88"/>
              <a:gd name="T63" fmla="*/ 116 h 128"/>
              <a:gd name="T64" fmla="*/ 76 w 88"/>
              <a:gd name="T65" fmla="*/ 45 h 128"/>
              <a:gd name="T66" fmla="*/ 88 w 88"/>
              <a:gd name="T67" fmla="*/ 24 h 128"/>
              <a:gd name="T68" fmla="*/ 64 w 88"/>
              <a:gd name="T69" fmla="*/ 0 h 128"/>
              <a:gd name="T70" fmla="*/ 40 w 88"/>
              <a:gd name="T71" fmla="*/ 24 h 128"/>
              <a:gd name="T72" fmla="*/ 52 w 88"/>
              <a:gd name="T73" fmla="*/ 45 h 128"/>
              <a:gd name="T74" fmla="*/ 52 w 88"/>
              <a:gd name="T75" fmla="*/ 116 h 128"/>
              <a:gd name="T76" fmla="*/ 64 w 88"/>
              <a:gd name="T77" fmla="*/ 128 h 128"/>
              <a:gd name="T78" fmla="*/ 48 w 88"/>
              <a:gd name="T79" fmla="*/ 24 h 128"/>
              <a:gd name="T80" fmla="*/ 60 w 88"/>
              <a:gd name="T81" fmla="*/ 9 h 128"/>
              <a:gd name="T82" fmla="*/ 60 w 88"/>
              <a:gd name="T83" fmla="*/ 20 h 128"/>
              <a:gd name="T84" fmla="*/ 64 w 88"/>
              <a:gd name="T85" fmla="*/ 24 h 128"/>
              <a:gd name="T86" fmla="*/ 68 w 88"/>
              <a:gd name="T87" fmla="*/ 20 h 128"/>
              <a:gd name="T88" fmla="*/ 68 w 88"/>
              <a:gd name="T89" fmla="*/ 9 h 128"/>
              <a:gd name="T90" fmla="*/ 80 w 88"/>
              <a:gd name="T91" fmla="*/ 24 h 128"/>
              <a:gd name="T92" fmla="*/ 71 w 88"/>
              <a:gd name="T93" fmla="*/ 39 h 128"/>
              <a:gd name="T94" fmla="*/ 68 w 88"/>
              <a:gd name="T95" fmla="*/ 40 h 128"/>
              <a:gd name="T96" fmla="*/ 68 w 88"/>
              <a:gd name="T97" fmla="*/ 116 h 128"/>
              <a:gd name="T98" fmla="*/ 64 w 88"/>
              <a:gd name="T99" fmla="*/ 120 h 128"/>
              <a:gd name="T100" fmla="*/ 60 w 88"/>
              <a:gd name="T101" fmla="*/ 116 h 128"/>
              <a:gd name="T102" fmla="*/ 60 w 88"/>
              <a:gd name="T103" fmla="*/ 40 h 128"/>
              <a:gd name="T104" fmla="*/ 58 w 88"/>
              <a:gd name="T105" fmla="*/ 39 h 128"/>
              <a:gd name="T106" fmla="*/ 48 w 88"/>
              <a:gd name="T107"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28">
                <a:moveTo>
                  <a:pt x="20" y="128"/>
                </a:moveTo>
                <a:cubicBezTo>
                  <a:pt x="27" y="128"/>
                  <a:pt x="32" y="123"/>
                  <a:pt x="32" y="116"/>
                </a:cubicBezTo>
                <a:cubicBezTo>
                  <a:pt x="32" y="72"/>
                  <a:pt x="32" y="72"/>
                  <a:pt x="32" y="72"/>
                </a:cubicBezTo>
                <a:cubicBezTo>
                  <a:pt x="40" y="72"/>
                  <a:pt x="40" y="72"/>
                  <a:pt x="40" y="72"/>
                </a:cubicBezTo>
                <a:cubicBezTo>
                  <a:pt x="40" y="64"/>
                  <a:pt x="40" y="64"/>
                  <a:pt x="40" y="64"/>
                </a:cubicBezTo>
                <a:cubicBezTo>
                  <a:pt x="24" y="64"/>
                  <a:pt x="24" y="64"/>
                  <a:pt x="24" y="64"/>
                </a:cubicBezTo>
                <a:cubicBezTo>
                  <a:pt x="24" y="28"/>
                  <a:pt x="24" y="28"/>
                  <a:pt x="24" y="28"/>
                </a:cubicBezTo>
                <a:cubicBezTo>
                  <a:pt x="32" y="20"/>
                  <a:pt x="32" y="20"/>
                  <a:pt x="32" y="20"/>
                </a:cubicBezTo>
                <a:cubicBezTo>
                  <a:pt x="32" y="0"/>
                  <a:pt x="32" y="0"/>
                  <a:pt x="32" y="0"/>
                </a:cubicBezTo>
                <a:cubicBezTo>
                  <a:pt x="8" y="0"/>
                  <a:pt x="8" y="0"/>
                  <a:pt x="8" y="0"/>
                </a:cubicBezTo>
                <a:cubicBezTo>
                  <a:pt x="8" y="20"/>
                  <a:pt x="8" y="20"/>
                  <a:pt x="8" y="20"/>
                </a:cubicBezTo>
                <a:cubicBezTo>
                  <a:pt x="16" y="28"/>
                  <a:pt x="16" y="28"/>
                  <a:pt x="16" y="28"/>
                </a:cubicBezTo>
                <a:cubicBezTo>
                  <a:pt x="16" y="64"/>
                  <a:pt x="16" y="64"/>
                  <a:pt x="16" y="64"/>
                </a:cubicBezTo>
                <a:cubicBezTo>
                  <a:pt x="0" y="64"/>
                  <a:pt x="0" y="64"/>
                  <a:pt x="0" y="64"/>
                </a:cubicBezTo>
                <a:cubicBezTo>
                  <a:pt x="0" y="72"/>
                  <a:pt x="0" y="72"/>
                  <a:pt x="0" y="72"/>
                </a:cubicBezTo>
                <a:cubicBezTo>
                  <a:pt x="8" y="72"/>
                  <a:pt x="8" y="72"/>
                  <a:pt x="8" y="72"/>
                </a:cubicBezTo>
                <a:cubicBezTo>
                  <a:pt x="8" y="116"/>
                  <a:pt x="8" y="116"/>
                  <a:pt x="8" y="116"/>
                </a:cubicBezTo>
                <a:cubicBezTo>
                  <a:pt x="8" y="123"/>
                  <a:pt x="14" y="128"/>
                  <a:pt x="20" y="128"/>
                </a:cubicBezTo>
                <a:close/>
                <a:moveTo>
                  <a:pt x="16" y="8"/>
                </a:moveTo>
                <a:cubicBezTo>
                  <a:pt x="24" y="8"/>
                  <a:pt x="24" y="8"/>
                  <a:pt x="24" y="8"/>
                </a:cubicBezTo>
                <a:cubicBezTo>
                  <a:pt x="24" y="17"/>
                  <a:pt x="24" y="17"/>
                  <a:pt x="24" y="17"/>
                </a:cubicBezTo>
                <a:cubicBezTo>
                  <a:pt x="20" y="21"/>
                  <a:pt x="20" y="21"/>
                  <a:pt x="20" y="21"/>
                </a:cubicBezTo>
                <a:cubicBezTo>
                  <a:pt x="16" y="17"/>
                  <a:pt x="16" y="17"/>
                  <a:pt x="16" y="17"/>
                </a:cubicBezTo>
                <a:lnTo>
                  <a:pt x="16" y="8"/>
                </a:lnTo>
                <a:close/>
                <a:moveTo>
                  <a:pt x="24" y="116"/>
                </a:moveTo>
                <a:cubicBezTo>
                  <a:pt x="24" y="118"/>
                  <a:pt x="22" y="120"/>
                  <a:pt x="20" y="120"/>
                </a:cubicBezTo>
                <a:cubicBezTo>
                  <a:pt x="18" y="120"/>
                  <a:pt x="16" y="118"/>
                  <a:pt x="16" y="116"/>
                </a:cubicBezTo>
                <a:cubicBezTo>
                  <a:pt x="16" y="72"/>
                  <a:pt x="16" y="72"/>
                  <a:pt x="16" y="72"/>
                </a:cubicBezTo>
                <a:cubicBezTo>
                  <a:pt x="24" y="72"/>
                  <a:pt x="24" y="72"/>
                  <a:pt x="24" y="72"/>
                </a:cubicBezTo>
                <a:lnTo>
                  <a:pt x="24" y="116"/>
                </a:lnTo>
                <a:close/>
                <a:moveTo>
                  <a:pt x="64" y="128"/>
                </a:moveTo>
                <a:cubicBezTo>
                  <a:pt x="71" y="128"/>
                  <a:pt x="76" y="123"/>
                  <a:pt x="76" y="116"/>
                </a:cubicBezTo>
                <a:cubicBezTo>
                  <a:pt x="76" y="45"/>
                  <a:pt x="76" y="45"/>
                  <a:pt x="76" y="45"/>
                </a:cubicBezTo>
                <a:cubicBezTo>
                  <a:pt x="83" y="41"/>
                  <a:pt x="88" y="33"/>
                  <a:pt x="88" y="24"/>
                </a:cubicBezTo>
                <a:cubicBezTo>
                  <a:pt x="88" y="11"/>
                  <a:pt x="77" y="0"/>
                  <a:pt x="64" y="0"/>
                </a:cubicBezTo>
                <a:cubicBezTo>
                  <a:pt x="51" y="0"/>
                  <a:pt x="40" y="11"/>
                  <a:pt x="40" y="24"/>
                </a:cubicBezTo>
                <a:cubicBezTo>
                  <a:pt x="40" y="33"/>
                  <a:pt x="45" y="41"/>
                  <a:pt x="52" y="45"/>
                </a:cubicBezTo>
                <a:cubicBezTo>
                  <a:pt x="52" y="116"/>
                  <a:pt x="52" y="116"/>
                  <a:pt x="52" y="116"/>
                </a:cubicBezTo>
                <a:cubicBezTo>
                  <a:pt x="52" y="123"/>
                  <a:pt x="58" y="128"/>
                  <a:pt x="64" y="128"/>
                </a:cubicBezTo>
                <a:close/>
                <a:moveTo>
                  <a:pt x="48" y="24"/>
                </a:moveTo>
                <a:cubicBezTo>
                  <a:pt x="48" y="17"/>
                  <a:pt x="53" y="10"/>
                  <a:pt x="60" y="9"/>
                </a:cubicBezTo>
                <a:cubicBezTo>
                  <a:pt x="60" y="20"/>
                  <a:pt x="60" y="20"/>
                  <a:pt x="60" y="20"/>
                </a:cubicBezTo>
                <a:cubicBezTo>
                  <a:pt x="60" y="22"/>
                  <a:pt x="62" y="24"/>
                  <a:pt x="64" y="24"/>
                </a:cubicBezTo>
                <a:cubicBezTo>
                  <a:pt x="66" y="24"/>
                  <a:pt x="68" y="22"/>
                  <a:pt x="68" y="20"/>
                </a:cubicBezTo>
                <a:cubicBezTo>
                  <a:pt x="68" y="9"/>
                  <a:pt x="68" y="9"/>
                  <a:pt x="68" y="9"/>
                </a:cubicBezTo>
                <a:cubicBezTo>
                  <a:pt x="75" y="10"/>
                  <a:pt x="80" y="17"/>
                  <a:pt x="80" y="24"/>
                </a:cubicBezTo>
                <a:cubicBezTo>
                  <a:pt x="80" y="30"/>
                  <a:pt x="76" y="36"/>
                  <a:pt x="71" y="39"/>
                </a:cubicBezTo>
                <a:cubicBezTo>
                  <a:pt x="68" y="40"/>
                  <a:pt x="68" y="40"/>
                  <a:pt x="68" y="40"/>
                </a:cubicBezTo>
                <a:cubicBezTo>
                  <a:pt x="68" y="116"/>
                  <a:pt x="68" y="116"/>
                  <a:pt x="68" y="116"/>
                </a:cubicBezTo>
                <a:cubicBezTo>
                  <a:pt x="68" y="118"/>
                  <a:pt x="66" y="120"/>
                  <a:pt x="64" y="120"/>
                </a:cubicBezTo>
                <a:cubicBezTo>
                  <a:pt x="62" y="120"/>
                  <a:pt x="60" y="118"/>
                  <a:pt x="60" y="116"/>
                </a:cubicBezTo>
                <a:cubicBezTo>
                  <a:pt x="60" y="40"/>
                  <a:pt x="60" y="40"/>
                  <a:pt x="60" y="40"/>
                </a:cubicBezTo>
                <a:cubicBezTo>
                  <a:pt x="58" y="39"/>
                  <a:pt x="58" y="39"/>
                  <a:pt x="58" y="39"/>
                </a:cubicBezTo>
                <a:cubicBezTo>
                  <a:pt x="52" y="36"/>
                  <a:pt x="48" y="30"/>
                  <a:pt x="48"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15" name="Freeform 5"/>
          <p:cNvSpPr>
            <a:spLocks noChangeAspect="1" noEditPoints="1"/>
          </p:cNvSpPr>
          <p:nvPr/>
        </p:nvSpPr>
        <p:spPr bwMode="auto">
          <a:xfrm>
            <a:off x="10146458" y="3609948"/>
            <a:ext cx="209859" cy="301611"/>
          </a:xfrm>
          <a:custGeom>
            <a:avLst/>
            <a:gdLst>
              <a:gd name="T0" fmla="*/ 20 w 88"/>
              <a:gd name="T1" fmla="*/ 128 h 128"/>
              <a:gd name="T2" fmla="*/ 32 w 88"/>
              <a:gd name="T3" fmla="*/ 116 h 128"/>
              <a:gd name="T4" fmla="*/ 32 w 88"/>
              <a:gd name="T5" fmla="*/ 72 h 128"/>
              <a:gd name="T6" fmla="*/ 40 w 88"/>
              <a:gd name="T7" fmla="*/ 72 h 128"/>
              <a:gd name="T8" fmla="*/ 40 w 88"/>
              <a:gd name="T9" fmla="*/ 64 h 128"/>
              <a:gd name="T10" fmla="*/ 24 w 88"/>
              <a:gd name="T11" fmla="*/ 64 h 128"/>
              <a:gd name="T12" fmla="*/ 24 w 88"/>
              <a:gd name="T13" fmla="*/ 28 h 128"/>
              <a:gd name="T14" fmla="*/ 32 w 88"/>
              <a:gd name="T15" fmla="*/ 20 h 128"/>
              <a:gd name="T16" fmla="*/ 32 w 88"/>
              <a:gd name="T17" fmla="*/ 0 h 128"/>
              <a:gd name="T18" fmla="*/ 8 w 88"/>
              <a:gd name="T19" fmla="*/ 0 h 128"/>
              <a:gd name="T20" fmla="*/ 8 w 88"/>
              <a:gd name="T21" fmla="*/ 20 h 128"/>
              <a:gd name="T22" fmla="*/ 16 w 88"/>
              <a:gd name="T23" fmla="*/ 28 h 128"/>
              <a:gd name="T24" fmla="*/ 16 w 88"/>
              <a:gd name="T25" fmla="*/ 64 h 128"/>
              <a:gd name="T26" fmla="*/ 0 w 88"/>
              <a:gd name="T27" fmla="*/ 64 h 128"/>
              <a:gd name="T28" fmla="*/ 0 w 88"/>
              <a:gd name="T29" fmla="*/ 72 h 128"/>
              <a:gd name="T30" fmla="*/ 8 w 88"/>
              <a:gd name="T31" fmla="*/ 72 h 128"/>
              <a:gd name="T32" fmla="*/ 8 w 88"/>
              <a:gd name="T33" fmla="*/ 116 h 128"/>
              <a:gd name="T34" fmla="*/ 20 w 88"/>
              <a:gd name="T35" fmla="*/ 128 h 128"/>
              <a:gd name="T36" fmla="*/ 16 w 88"/>
              <a:gd name="T37" fmla="*/ 8 h 128"/>
              <a:gd name="T38" fmla="*/ 24 w 88"/>
              <a:gd name="T39" fmla="*/ 8 h 128"/>
              <a:gd name="T40" fmla="*/ 24 w 88"/>
              <a:gd name="T41" fmla="*/ 17 h 128"/>
              <a:gd name="T42" fmla="*/ 20 w 88"/>
              <a:gd name="T43" fmla="*/ 21 h 128"/>
              <a:gd name="T44" fmla="*/ 16 w 88"/>
              <a:gd name="T45" fmla="*/ 17 h 128"/>
              <a:gd name="T46" fmla="*/ 16 w 88"/>
              <a:gd name="T47" fmla="*/ 8 h 128"/>
              <a:gd name="T48" fmla="*/ 24 w 88"/>
              <a:gd name="T49" fmla="*/ 116 h 128"/>
              <a:gd name="T50" fmla="*/ 20 w 88"/>
              <a:gd name="T51" fmla="*/ 120 h 128"/>
              <a:gd name="T52" fmla="*/ 16 w 88"/>
              <a:gd name="T53" fmla="*/ 116 h 128"/>
              <a:gd name="T54" fmla="*/ 16 w 88"/>
              <a:gd name="T55" fmla="*/ 72 h 128"/>
              <a:gd name="T56" fmla="*/ 24 w 88"/>
              <a:gd name="T57" fmla="*/ 72 h 128"/>
              <a:gd name="T58" fmla="*/ 24 w 88"/>
              <a:gd name="T59" fmla="*/ 116 h 128"/>
              <a:gd name="T60" fmla="*/ 64 w 88"/>
              <a:gd name="T61" fmla="*/ 128 h 128"/>
              <a:gd name="T62" fmla="*/ 76 w 88"/>
              <a:gd name="T63" fmla="*/ 116 h 128"/>
              <a:gd name="T64" fmla="*/ 76 w 88"/>
              <a:gd name="T65" fmla="*/ 45 h 128"/>
              <a:gd name="T66" fmla="*/ 88 w 88"/>
              <a:gd name="T67" fmla="*/ 24 h 128"/>
              <a:gd name="T68" fmla="*/ 64 w 88"/>
              <a:gd name="T69" fmla="*/ 0 h 128"/>
              <a:gd name="T70" fmla="*/ 40 w 88"/>
              <a:gd name="T71" fmla="*/ 24 h 128"/>
              <a:gd name="T72" fmla="*/ 52 w 88"/>
              <a:gd name="T73" fmla="*/ 45 h 128"/>
              <a:gd name="T74" fmla="*/ 52 w 88"/>
              <a:gd name="T75" fmla="*/ 116 h 128"/>
              <a:gd name="T76" fmla="*/ 64 w 88"/>
              <a:gd name="T77" fmla="*/ 128 h 128"/>
              <a:gd name="T78" fmla="*/ 48 w 88"/>
              <a:gd name="T79" fmla="*/ 24 h 128"/>
              <a:gd name="T80" fmla="*/ 60 w 88"/>
              <a:gd name="T81" fmla="*/ 9 h 128"/>
              <a:gd name="T82" fmla="*/ 60 w 88"/>
              <a:gd name="T83" fmla="*/ 20 h 128"/>
              <a:gd name="T84" fmla="*/ 64 w 88"/>
              <a:gd name="T85" fmla="*/ 24 h 128"/>
              <a:gd name="T86" fmla="*/ 68 w 88"/>
              <a:gd name="T87" fmla="*/ 20 h 128"/>
              <a:gd name="T88" fmla="*/ 68 w 88"/>
              <a:gd name="T89" fmla="*/ 9 h 128"/>
              <a:gd name="T90" fmla="*/ 80 w 88"/>
              <a:gd name="T91" fmla="*/ 24 h 128"/>
              <a:gd name="T92" fmla="*/ 71 w 88"/>
              <a:gd name="T93" fmla="*/ 39 h 128"/>
              <a:gd name="T94" fmla="*/ 68 w 88"/>
              <a:gd name="T95" fmla="*/ 40 h 128"/>
              <a:gd name="T96" fmla="*/ 68 w 88"/>
              <a:gd name="T97" fmla="*/ 116 h 128"/>
              <a:gd name="T98" fmla="*/ 64 w 88"/>
              <a:gd name="T99" fmla="*/ 120 h 128"/>
              <a:gd name="T100" fmla="*/ 60 w 88"/>
              <a:gd name="T101" fmla="*/ 116 h 128"/>
              <a:gd name="T102" fmla="*/ 60 w 88"/>
              <a:gd name="T103" fmla="*/ 40 h 128"/>
              <a:gd name="T104" fmla="*/ 58 w 88"/>
              <a:gd name="T105" fmla="*/ 39 h 128"/>
              <a:gd name="T106" fmla="*/ 48 w 88"/>
              <a:gd name="T107"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28">
                <a:moveTo>
                  <a:pt x="20" y="128"/>
                </a:moveTo>
                <a:cubicBezTo>
                  <a:pt x="27" y="128"/>
                  <a:pt x="32" y="123"/>
                  <a:pt x="32" y="116"/>
                </a:cubicBezTo>
                <a:cubicBezTo>
                  <a:pt x="32" y="72"/>
                  <a:pt x="32" y="72"/>
                  <a:pt x="32" y="72"/>
                </a:cubicBezTo>
                <a:cubicBezTo>
                  <a:pt x="40" y="72"/>
                  <a:pt x="40" y="72"/>
                  <a:pt x="40" y="72"/>
                </a:cubicBezTo>
                <a:cubicBezTo>
                  <a:pt x="40" y="64"/>
                  <a:pt x="40" y="64"/>
                  <a:pt x="40" y="64"/>
                </a:cubicBezTo>
                <a:cubicBezTo>
                  <a:pt x="24" y="64"/>
                  <a:pt x="24" y="64"/>
                  <a:pt x="24" y="64"/>
                </a:cubicBezTo>
                <a:cubicBezTo>
                  <a:pt x="24" y="28"/>
                  <a:pt x="24" y="28"/>
                  <a:pt x="24" y="28"/>
                </a:cubicBezTo>
                <a:cubicBezTo>
                  <a:pt x="32" y="20"/>
                  <a:pt x="32" y="20"/>
                  <a:pt x="32" y="20"/>
                </a:cubicBezTo>
                <a:cubicBezTo>
                  <a:pt x="32" y="0"/>
                  <a:pt x="32" y="0"/>
                  <a:pt x="32" y="0"/>
                </a:cubicBezTo>
                <a:cubicBezTo>
                  <a:pt x="8" y="0"/>
                  <a:pt x="8" y="0"/>
                  <a:pt x="8" y="0"/>
                </a:cubicBezTo>
                <a:cubicBezTo>
                  <a:pt x="8" y="20"/>
                  <a:pt x="8" y="20"/>
                  <a:pt x="8" y="20"/>
                </a:cubicBezTo>
                <a:cubicBezTo>
                  <a:pt x="16" y="28"/>
                  <a:pt x="16" y="28"/>
                  <a:pt x="16" y="28"/>
                </a:cubicBezTo>
                <a:cubicBezTo>
                  <a:pt x="16" y="64"/>
                  <a:pt x="16" y="64"/>
                  <a:pt x="16" y="64"/>
                </a:cubicBezTo>
                <a:cubicBezTo>
                  <a:pt x="0" y="64"/>
                  <a:pt x="0" y="64"/>
                  <a:pt x="0" y="64"/>
                </a:cubicBezTo>
                <a:cubicBezTo>
                  <a:pt x="0" y="72"/>
                  <a:pt x="0" y="72"/>
                  <a:pt x="0" y="72"/>
                </a:cubicBezTo>
                <a:cubicBezTo>
                  <a:pt x="8" y="72"/>
                  <a:pt x="8" y="72"/>
                  <a:pt x="8" y="72"/>
                </a:cubicBezTo>
                <a:cubicBezTo>
                  <a:pt x="8" y="116"/>
                  <a:pt x="8" y="116"/>
                  <a:pt x="8" y="116"/>
                </a:cubicBezTo>
                <a:cubicBezTo>
                  <a:pt x="8" y="123"/>
                  <a:pt x="14" y="128"/>
                  <a:pt x="20" y="128"/>
                </a:cubicBezTo>
                <a:close/>
                <a:moveTo>
                  <a:pt x="16" y="8"/>
                </a:moveTo>
                <a:cubicBezTo>
                  <a:pt x="24" y="8"/>
                  <a:pt x="24" y="8"/>
                  <a:pt x="24" y="8"/>
                </a:cubicBezTo>
                <a:cubicBezTo>
                  <a:pt x="24" y="17"/>
                  <a:pt x="24" y="17"/>
                  <a:pt x="24" y="17"/>
                </a:cubicBezTo>
                <a:cubicBezTo>
                  <a:pt x="20" y="21"/>
                  <a:pt x="20" y="21"/>
                  <a:pt x="20" y="21"/>
                </a:cubicBezTo>
                <a:cubicBezTo>
                  <a:pt x="16" y="17"/>
                  <a:pt x="16" y="17"/>
                  <a:pt x="16" y="17"/>
                </a:cubicBezTo>
                <a:lnTo>
                  <a:pt x="16" y="8"/>
                </a:lnTo>
                <a:close/>
                <a:moveTo>
                  <a:pt x="24" y="116"/>
                </a:moveTo>
                <a:cubicBezTo>
                  <a:pt x="24" y="118"/>
                  <a:pt x="22" y="120"/>
                  <a:pt x="20" y="120"/>
                </a:cubicBezTo>
                <a:cubicBezTo>
                  <a:pt x="18" y="120"/>
                  <a:pt x="16" y="118"/>
                  <a:pt x="16" y="116"/>
                </a:cubicBezTo>
                <a:cubicBezTo>
                  <a:pt x="16" y="72"/>
                  <a:pt x="16" y="72"/>
                  <a:pt x="16" y="72"/>
                </a:cubicBezTo>
                <a:cubicBezTo>
                  <a:pt x="24" y="72"/>
                  <a:pt x="24" y="72"/>
                  <a:pt x="24" y="72"/>
                </a:cubicBezTo>
                <a:lnTo>
                  <a:pt x="24" y="116"/>
                </a:lnTo>
                <a:close/>
                <a:moveTo>
                  <a:pt x="64" y="128"/>
                </a:moveTo>
                <a:cubicBezTo>
                  <a:pt x="71" y="128"/>
                  <a:pt x="76" y="123"/>
                  <a:pt x="76" y="116"/>
                </a:cubicBezTo>
                <a:cubicBezTo>
                  <a:pt x="76" y="45"/>
                  <a:pt x="76" y="45"/>
                  <a:pt x="76" y="45"/>
                </a:cubicBezTo>
                <a:cubicBezTo>
                  <a:pt x="83" y="41"/>
                  <a:pt x="88" y="33"/>
                  <a:pt x="88" y="24"/>
                </a:cubicBezTo>
                <a:cubicBezTo>
                  <a:pt x="88" y="11"/>
                  <a:pt x="77" y="0"/>
                  <a:pt x="64" y="0"/>
                </a:cubicBezTo>
                <a:cubicBezTo>
                  <a:pt x="51" y="0"/>
                  <a:pt x="40" y="11"/>
                  <a:pt x="40" y="24"/>
                </a:cubicBezTo>
                <a:cubicBezTo>
                  <a:pt x="40" y="33"/>
                  <a:pt x="45" y="41"/>
                  <a:pt x="52" y="45"/>
                </a:cubicBezTo>
                <a:cubicBezTo>
                  <a:pt x="52" y="116"/>
                  <a:pt x="52" y="116"/>
                  <a:pt x="52" y="116"/>
                </a:cubicBezTo>
                <a:cubicBezTo>
                  <a:pt x="52" y="123"/>
                  <a:pt x="58" y="128"/>
                  <a:pt x="64" y="128"/>
                </a:cubicBezTo>
                <a:close/>
                <a:moveTo>
                  <a:pt x="48" y="24"/>
                </a:moveTo>
                <a:cubicBezTo>
                  <a:pt x="48" y="17"/>
                  <a:pt x="53" y="10"/>
                  <a:pt x="60" y="9"/>
                </a:cubicBezTo>
                <a:cubicBezTo>
                  <a:pt x="60" y="20"/>
                  <a:pt x="60" y="20"/>
                  <a:pt x="60" y="20"/>
                </a:cubicBezTo>
                <a:cubicBezTo>
                  <a:pt x="60" y="22"/>
                  <a:pt x="62" y="24"/>
                  <a:pt x="64" y="24"/>
                </a:cubicBezTo>
                <a:cubicBezTo>
                  <a:pt x="66" y="24"/>
                  <a:pt x="68" y="22"/>
                  <a:pt x="68" y="20"/>
                </a:cubicBezTo>
                <a:cubicBezTo>
                  <a:pt x="68" y="9"/>
                  <a:pt x="68" y="9"/>
                  <a:pt x="68" y="9"/>
                </a:cubicBezTo>
                <a:cubicBezTo>
                  <a:pt x="75" y="10"/>
                  <a:pt x="80" y="17"/>
                  <a:pt x="80" y="24"/>
                </a:cubicBezTo>
                <a:cubicBezTo>
                  <a:pt x="80" y="30"/>
                  <a:pt x="76" y="36"/>
                  <a:pt x="71" y="39"/>
                </a:cubicBezTo>
                <a:cubicBezTo>
                  <a:pt x="68" y="40"/>
                  <a:pt x="68" y="40"/>
                  <a:pt x="68" y="40"/>
                </a:cubicBezTo>
                <a:cubicBezTo>
                  <a:pt x="68" y="116"/>
                  <a:pt x="68" y="116"/>
                  <a:pt x="68" y="116"/>
                </a:cubicBezTo>
                <a:cubicBezTo>
                  <a:pt x="68" y="118"/>
                  <a:pt x="66" y="120"/>
                  <a:pt x="64" y="120"/>
                </a:cubicBezTo>
                <a:cubicBezTo>
                  <a:pt x="62" y="120"/>
                  <a:pt x="60" y="118"/>
                  <a:pt x="60" y="116"/>
                </a:cubicBezTo>
                <a:cubicBezTo>
                  <a:pt x="60" y="40"/>
                  <a:pt x="60" y="40"/>
                  <a:pt x="60" y="40"/>
                </a:cubicBezTo>
                <a:cubicBezTo>
                  <a:pt x="58" y="39"/>
                  <a:pt x="58" y="39"/>
                  <a:pt x="58" y="39"/>
                </a:cubicBezTo>
                <a:cubicBezTo>
                  <a:pt x="52" y="36"/>
                  <a:pt x="48" y="30"/>
                  <a:pt x="48"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218" name="Group 217"/>
          <p:cNvGrpSpPr/>
          <p:nvPr/>
        </p:nvGrpSpPr>
        <p:grpSpPr>
          <a:xfrm>
            <a:off x="4846637" y="1979961"/>
            <a:ext cx="2743200" cy="794064"/>
            <a:chOff x="4846637" y="1979961"/>
            <a:chExt cx="2743200" cy="794064"/>
          </a:xfrm>
        </p:grpSpPr>
        <p:sp>
          <p:nvSpPr>
            <p:cNvPr id="52" name="Rectangle 51"/>
            <p:cNvSpPr/>
            <p:nvPr/>
          </p:nvSpPr>
          <p:spPr bwMode="auto">
            <a:xfrm>
              <a:off x="4846637" y="1979961"/>
              <a:ext cx="2743200" cy="794064"/>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40080" tIns="146304" rIns="91440" bIns="146304" numCol="1" spcCol="0" rtlCol="0" fromWordArt="0" anchor="ctr"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Semibold" panose="020B0702040204020203" pitchFamily="34" charset="0"/>
                </a:rPr>
                <a:t>Standardized REST API &amp; PowerShell</a:t>
              </a:r>
            </a:p>
          </p:txBody>
        </p:sp>
        <p:sp>
          <p:nvSpPr>
            <p:cNvPr id="217" name="Freeform 5"/>
            <p:cNvSpPr>
              <a:spLocks noChangeAspect="1" noEditPoints="1"/>
            </p:cNvSpPr>
            <p:nvPr/>
          </p:nvSpPr>
          <p:spPr bwMode="auto">
            <a:xfrm>
              <a:off x="5000982" y="2282496"/>
              <a:ext cx="356377" cy="188995"/>
            </a:xfrm>
            <a:custGeom>
              <a:avLst/>
              <a:gdLst>
                <a:gd name="T0" fmla="*/ 105 w 325"/>
                <a:gd name="T1" fmla="*/ 36 h 171"/>
                <a:gd name="T2" fmla="*/ 105 w 325"/>
                <a:gd name="T3" fmla="*/ 65 h 171"/>
                <a:gd name="T4" fmla="*/ 102 w 325"/>
                <a:gd name="T5" fmla="*/ 69 h 171"/>
                <a:gd name="T6" fmla="*/ 45 w 325"/>
                <a:gd name="T7" fmla="*/ 88 h 171"/>
                <a:gd name="T8" fmla="*/ 102 w 325"/>
                <a:gd name="T9" fmla="*/ 107 h 171"/>
                <a:gd name="T10" fmla="*/ 105 w 325"/>
                <a:gd name="T11" fmla="*/ 111 h 171"/>
                <a:gd name="T12" fmla="*/ 105 w 325"/>
                <a:gd name="T13" fmla="*/ 140 h 171"/>
                <a:gd name="T14" fmla="*/ 103 w 325"/>
                <a:gd name="T15" fmla="*/ 143 h 171"/>
                <a:gd name="T16" fmla="*/ 101 w 325"/>
                <a:gd name="T17" fmla="*/ 144 h 171"/>
                <a:gd name="T18" fmla="*/ 100 w 325"/>
                <a:gd name="T19" fmla="*/ 143 h 171"/>
                <a:gd name="T20" fmla="*/ 3 w 325"/>
                <a:gd name="T21" fmla="*/ 103 h 171"/>
                <a:gd name="T22" fmla="*/ 0 w 325"/>
                <a:gd name="T23" fmla="*/ 99 h 171"/>
                <a:gd name="T24" fmla="*/ 0 w 325"/>
                <a:gd name="T25" fmla="*/ 76 h 171"/>
                <a:gd name="T26" fmla="*/ 3 w 325"/>
                <a:gd name="T27" fmla="*/ 72 h 171"/>
                <a:gd name="T28" fmla="*/ 100 w 325"/>
                <a:gd name="T29" fmla="*/ 32 h 171"/>
                <a:gd name="T30" fmla="*/ 103 w 325"/>
                <a:gd name="T31" fmla="*/ 33 h 171"/>
                <a:gd name="T32" fmla="*/ 105 w 325"/>
                <a:gd name="T33" fmla="*/ 36 h 171"/>
                <a:gd name="T34" fmla="*/ 210 w 325"/>
                <a:gd name="T35" fmla="*/ 0 h 171"/>
                <a:gd name="T36" fmla="*/ 183 w 325"/>
                <a:gd name="T37" fmla="*/ 0 h 171"/>
                <a:gd name="T38" fmla="*/ 179 w 325"/>
                <a:gd name="T39" fmla="*/ 2 h 171"/>
                <a:gd name="T40" fmla="*/ 111 w 325"/>
                <a:gd name="T41" fmla="*/ 166 h 171"/>
                <a:gd name="T42" fmla="*/ 111 w 325"/>
                <a:gd name="T43" fmla="*/ 169 h 171"/>
                <a:gd name="T44" fmla="*/ 115 w 325"/>
                <a:gd name="T45" fmla="*/ 171 h 171"/>
                <a:gd name="T46" fmla="*/ 142 w 325"/>
                <a:gd name="T47" fmla="*/ 171 h 171"/>
                <a:gd name="T48" fmla="*/ 146 w 325"/>
                <a:gd name="T49" fmla="*/ 169 h 171"/>
                <a:gd name="T50" fmla="*/ 214 w 325"/>
                <a:gd name="T51" fmla="*/ 5 h 171"/>
                <a:gd name="T52" fmla="*/ 214 w 325"/>
                <a:gd name="T53" fmla="*/ 2 h 171"/>
                <a:gd name="T54" fmla="*/ 210 w 325"/>
                <a:gd name="T55" fmla="*/ 0 h 171"/>
                <a:gd name="T56" fmla="*/ 322 w 325"/>
                <a:gd name="T57" fmla="*/ 72 h 171"/>
                <a:gd name="T58" fmla="*/ 225 w 325"/>
                <a:gd name="T59" fmla="*/ 32 h 171"/>
                <a:gd name="T60" fmla="*/ 222 w 325"/>
                <a:gd name="T61" fmla="*/ 33 h 171"/>
                <a:gd name="T62" fmla="*/ 220 w 325"/>
                <a:gd name="T63" fmla="*/ 36 h 171"/>
                <a:gd name="T64" fmla="*/ 220 w 325"/>
                <a:gd name="T65" fmla="*/ 65 h 171"/>
                <a:gd name="T66" fmla="*/ 223 w 325"/>
                <a:gd name="T67" fmla="*/ 69 h 171"/>
                <a:gd name="T68" fmla="*/ 280 w 325"/>
                <a:gd name="T69" fmla="*/ 88 h 171"/>
                <a:gd name="T70" fmla="*/ 223 w 325"/>
                <a:gd name="T71" fmla="*/ 107 h 171"/>
                <a:gd name="T72" fmla="*/ 220 w 325"/>
                <a:gd name="T73" fmla="*/ 111 h 171"/>
                <a:gd name="T74" fmla="*/ 220 w 325"/>
                <a:gd name="T75" fmla="*/ 140 h 171"/>
                <a:gd name="T76" fmla="*/ 222 w 325"/>
                <a:gd name="T77" fmla="*/ 143 h 171"/>
                <a:gd name="T78" fmla="*/ 224 w 325"/>
                <a:gd name="T79" fmla="*/ 144 h 171"/>
                <a:gd name="T80" fmla="*/ 225 w 325"/>
                <a:gd name="T81" fmla="*/ 143 h 171"/>
                <a:gd name="T82" fmla="*/ 322 w 325"/>
                <a:gd name="T83" fmla="*/ 103 h 171"/>
                <a:gd name="T84" fmla="*/ 325 w 325"/>
                <a:gd name="T85" fmla="*/ 99 h 171"/>
                <a:gd name="T86" fmla="*/ 325 w 325"/>
                <a:gd name="T87" fmla="*/ 76 h 171"/>
                <a:gd name="T88" fmla="*/ 322 w 325"/>
                <a:gd name="T89" fmla="*/ 7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5" h="171">
                  <a:moveTo>
                    <a:pt x="105" y="36"/>
                  </a:moveTo>
                  <a:cubicBezTo>
                    <a:pt x="105" y="65"/>
                    <a:pt x="105" y="65"/>
                    <a:pt x="105" y="65"/>
                  </a:cubicBezTo>
                  <a:cubicBezTo>
                    <a:pt x="105" y="67"/>
                    <a:pt x="104" y="68"/>
                    <a:pt x="102" y="69"/>
                  </a:cubicBezTo>
                  <a:cubicBezTo>
                    <a:pt x="45" y="88"/>
                    <a:pt x="45" y="88"/>
                    <a:pt x="45" y="88"/>
                  </a:cubicBezTo>
                  <a:cubicBezTo>
                    <a:pt x="102" y="107"/>
                    <a:pt x="102" y="107"/>
                    <a:pt x="102" y="107"/>
                  </a:cubicBezTo>
                  <a:cubicBezTo>
                    <a:pt x="104" y="108"/>
                    <a:pt x="105" y="109"/>
                    <a:pt x="105" y="111"/>
                  </a:cubicBezTo>
                  <a:cubicBezTo>
                    <a:pt x="105" y="140"/>
                    <a:pt x="105" y="140"/>
                    <a:pt x="105" y="140"/>
                  </a:cubicBezTo>
                  <a:cubicBezTo>
                    <a:pt x="105" y="141"/>
                    <a:pt x="104" y="142"/>
                    <a:pt x="103" y="143"/>
                  </a:cubicBezTo>
                  <a:cubicBezTo>
                    <a:pt x="103" y="143"/>
                    <a:pt x="102" y="144"/>
                    <a:pt x="101" y="144"/>
                  </a:cubicBezTo>
                  <a:cubicBezTo>
                    <a:pt x="101" y="144"/>
                    <a:pt x="100" y="143"/>
                    <a:pt x="100" y="143"/>
                  </a:cubicBezTo>
                  <a:cubicBezTo>
                    <a:pt x="3" y="103"/>
                    <a:pt x="3" y="103"/>
                    <a:pt x="3" y="103"/>
                  </a:cubicBezTo>
                  <a:cubicBezTo>
                    <a:pt x="1" y="102"/>
                    <a:pt x="0" y="101"/>
                    <a:pt x="0" y="99"/>
                  </a:cubicBezTo>
                  <a:cubicBezTo>
                    <a:pt x="0" y="76"/>
                    <a:pt x="0" y="76"/>
                    <a:pt x="0" y="76"/>
                  </a:cubicBezTo>
                  <a:cubicBezTo>
                    <a:pt x="0" y="74"/>
                    <a:pt x="1" y="73"/>
                    <a:pt x="3" y="72"/>
                  </a:cubicBezTo>
                  <a:cubicBezTo>
                    <a:pt x="100" y="32"/>
                    <a:pt x="100" y="32"/>
                    <a:pt x="100" y="32"/>
                  </a:cubicBezTo>
                  <a:cubicBezTo>
                    <a:pt x="101" y="32"/>
                    <a:pt x="102" y="32"/>
                    <a:pt x="103" y="33"/>
                  </a:cubicBezTo>
                  <a:cubicBezTo>
                    <a:pt x="104" y="33"/>
                    <a:pt x="105" y="35"/>
                    <a:pt x="105" y="36"/>
                  </a:cubicBezTo>
                  <a:close/>
                  <a:moveTo>
                    <a:pt x="210" y="0"/>
                  </a:moveTo>
                  <a:cubicBezTo>
                    <a:pt x="183" y="0"/>
                    <a:pt x="183" y="0"/>
                    <a:pt x="183" y="0"/>
                  </a:cubicBezTo>
                  <a:cubicBezTo>
                    <a:pt x="181" y="0"/>
                    <a:pt x="179" y="1"/>
                    <a:pt x="179" y="2"/>
                  </a:cubicBezTo>
                  <a:cubicBezTo>
                    <a:pt x="111" y="166"/>
                    <a:pt x="111" y="166"/>
                    <a:pt x="111" y="166"/>
                  </a:cubicBezTo>
                  <a:cubicBezTo>
                    <a:pt x="110" y="167"/>
                    <a:pt x="110" y="168"/>
                    <a:pt x="111" y="169"/>
                  </a:cubicBezTo>
                  <a:cubicBezTo>
                    <a:pt x="112" y="170"/>
                    <a:pt x="113" y="171"/>
                    <a:pt x="115" y="171"/>
                  </a:cubicBezTo>
                  <a:cubicBezTo>
                    <a:pt x="142" y="171"/>
                    <a:pt x="142" y="171"/>
                    <a:pt x="142" y="171"/>
                  </a:cubicBezTo>
                  <a:cubicBezTo>
                    <a:pt x="144" y="171"/>
                    <a:pt x="145" y="170"/>
                    <a:pt x="146" y="169"/>
                  </a:cubicBezTo>
                  <a:cubicBezTo>
                    <a:pt x="214" y="5"/>
                    <a:pt x="214" y="5"/>
                    <a:pt x="214" y="5"/>
                  </a:cubicBezTo>
                  <a:cubicBezTo>
                    <a:pt x="215" y="4"/>
                    <a:pt x="214" y="3"/>
                    <a:pt x="214" y="2"/>
                  </a:cubicBezTo>
                  <a:cubicBezTo>
                    <a:pt x="213" y="0"/>
                    <a:pt x="212" y="0"/>
                    <a:pt x="210" y="0"/>
                  </a:cubicBezTo>
                  <a:close/>
                  <a:moveTo>
                    <a:pt x="322" y="72"/>
                  </a:moveTo>
                  <a:cubicBezTo>
                    <a:pt x="225" y="32"/>
                    <a:pt x="225" y="32"/>
                    <a:pt x="225" y="32"/>
                  </a:cubicBezTo>
                  <a:cubicBezTo>
                    <a:pt x="224" y="32"/>
                    <a:pt x="223" y="32"/>
                    <a:pt x="222" y="33"/>
                  </a:cubicBezTo>
                  <a:cubicBezTo>
                    <a:pt x="221" y="33"/>
                    <a:pt x="220" y="35"/>
                    <a:pt x="220" y="36"/>
                  </a:cubicBezTo>
                  <a:cubicBezTo>
                    <a:pt x="220" y="65"/>
                    <a:pt x="220" y="65"/>
                    <a:pt x="220" y="65"/>
                  </a:cubicBezTo>
                  <a:cubicBezTo>
                    <a:pt x="220" y="67"/>
                    <a:pt x="221" y="68"/>
                    <a:pt x="223" y="69"/>
                  </a:cubicBezTo>
                  <a:cubicBezTo>
                    <a:pt x="280" y="88"/>
                    <a:pt x="280" y="88"/>
                    <a:pt x="280" y="88"/>
                  </a:cubicBezTo>
                  <a:cubicBezTo>
                    <a:pt x="223" y="107"/>
                    <a:pt x="223" y="107"/>
                    <a:pt x="223" y="107"/>
                  </a:cubicBezTo>
                  <a:cubicBezTo>
                    <a:pt x="221" y="108"/>
                    <a:pt x="220" y="109"/>
                    <a:pt x="220" y="111"/>
                  </a:cubicBezTo>
                  <a:cubicBezTo>
                    <a:pt x="220" y="140"/>
                    <a:pt x="220" y="140"/>
                    <a:pt x="220" y="140"/>
                  </a:cubicBezTo>
                  <a:cubicBezTo>
                    <a:pt x="220" y="141"/>
                    <a:pt x="221" y="142"/>
                    <a:pt x="222" y="143"/>
                  </a:cubicBezTo>
                  <a:cubicBezTo>
                    <a:pt x="222" y="143"/>
                    <a:pt x="223" y="144"/>
                    <a:pt x="224" y="144"/>
                  </a:cubicBezTo>
                  <a:cubicBezTo>
                    <a:pt x="224" y="144"/>
                    <a:pt x="225" y="143"/>
                    <a:pt x="225" y="143"/>
                  </a:cubicBezTo>
                  <a:cubicBezTo>
                    <a:pt x="322" y="103"/>
                    <a:pt x="322" y="103"/>
                    <a:pt x="322" y="103"/>
                  </a:cubicBezTo>
                  <a:cubicBezTo>
                    <a:pt x="324" y="102"/>
                    <a:pt x="325" y="101"/>
                    <a:pt x="325" y="99"/>
                  </a:cubicBezTo>
                  <a:cubicBezTo>
                    <a:pt x="325" y="76"/>
                    <a:pt x="325" y="76"/>
                    <a:pt x="325" y="76"/>
                  </a:cubicBezTo>
                  <a:cubicBezTo>
                    <a:pt x="325" y="74"/>
                    <a:pt x="324" y="73"/>
                    <a:pt x="322" y="72"/>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 name="Group 9"/>
          <p:cNvGrpSpPr/>
          <p:nvPr/>
        </p:nvGrpSpPr>
        <p:grpSpPr>
          <a:xfrm>
            <a:off x="626583" y="5897727"/>
            <a:ext cx="5650922" cy="693424"/>
            <a:chOff x="550588" y="5759582"/>
            <a:chExt cx="5650922" cy="693424"/>
          </a:xfrm>
        </p:grpSpPr>
        <p:sp>
          <p:nvSpPr>
            <p:cNvPr id="86" name="TextBox 85"/>
            <p:cNvSpPr txBox="1"/>
            <p:nvPr/>
          </p:nvSpPr>
          <p:spPr>
            <a:xfrm>
              <a:off x="550588" y="5991341"/>
              <a:ext cx="5398519" cy="461665"/>
            </a:xfrm>
            <a:prstGeom prst="rect">
              <a:avLst/>
            </a:prstGeom>
            <a:solidFill>
              <a:schemeClr val="bg1">
                <a:lumMod val="95000"/>
              </a:schemeClr>
            </a:solidFill>
            <a:ln w="0">
              <a:solidFill>
                <a:schemeClr val="bg1">
                  <a:lumMod val="85000"/>
                </a:schemeClr>
              </a:solid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t>Microsoft provides key virtualized network functions with Windows Server</a:t>
              </a:r>
            </a:p>
          </p:txBody>
        </p:sp>
        <p:sp>
          <p:nvSpPr>
            <p:cNvPr id="87" name="Oval 86"/>
            <p:cNvSpPr/>
            <p:nvPr/>
          </p:nvSpPr>
          <p:spPr bwMode="auto">
            <a:xfrm>
              <a:off x="5737991" y="5759582"/>
              <a:ext cx="463519" cy="463519"/>
            </a:xfrm>
            <a:prstGeom prst="ellipse">
              <a:avLst/>
            </a:prstGeom>
            <a:solidFill>
              <a:schemeClr val="accent4"/>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95050">
                        <a:schemeClr val="bg1"/>
                      </a:gs>
                      <a:gs pos="65347">
                        <a:schemeClr val="bg1"/>
                      </a:gs>
                    </a:gsLst>
                    <a:lin ang="5400000" scaled="0"/>
                  </a:gradFill>
                  <a:effectLst/>
                  <a:uLnTx/>
                  <a:uFillTx/>
                  <a:latin typeface="+mj-lt"/>
                  <a:ea typeface="Segoe UI" pitchFamily="34" charset="0"/>
                  <a:cs typeface="Segoe UI" pitchFamily="34" charset="0"/>
                </a:rPr>
                <a:t>1</a:t>
              </a:r>
            </a:p>
          </p:txBody>
        </p:sp>
      </p:grpSp>
      <p:grpSp>
        <p:nvGrpSpPr>
          <p:cNvPr id="12" name="Group 11"/>
          <p:cNvGrpSpPr/>
          <p:nvPr/>
        </p:nvGrpSpPr>
        <p:grpSpPr>
          <a:xfrm>
            <a:off x="10096607" y="1672240"/>
            <a:ext cx="1975537" cy="1192022"/>
            <a:chOff x="10119260" y="1167384"/>
            <a:chExt cx="1975537" cy="1192022"/>
          </a:xfrm>
        </p:grpSpPr>
        <p:sp>
          <p:nvSpPr>
            <p:cNvPr id="89" name="TextBox 88"/>
            <p:cNvSpPr txBox="1"/>
            <p:nvPr/>
          </p:nvSpPr>
          <p:spPr>
            <a:xfrm>
              <a:off x="10357437" y="1399143"/>
              <a:ext cx="1737360" cy="960263"/>
            </a:xfrm>
            <a:prstGeom prst="rect">
              <a:avLst/>
            </a:prstGeom>
            <a:solidFill>
              <a:schemeClr val="bg1">
                <a:lumMod val="95000"/>
              </a:schemeClr>
            </a:solidFill>
            <a:ln w="0">
              <a:solidFill>
                <a:schemeClr val="bg1">
                  <a:lumMod val="85000"/>
                </a:schemeClr>
              </a:solid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t>Deploy virtual appliances from vendors of your choice</a:t>
              </a:r>
            </a:p>
          </p:txBody>
        </p:sp>
        <p:sp>
          <p:nvSpPr>
            <p:cNvPr id="90" name="Oval 89"/>
            <p:cNvSpPr/>
            <p:nvPr/>
          </p:nvSpPr>
          <p:spPr bwMode="auto">
            <a:xfrm>
              <a:off x="10119260" y="1167384"/>
              <a:ext cx="463519" cy="463519"/>
            </a:xfrm>
            <a:prstGeom prst="ellipse">
              <a:avLst/>
            </a:prstGeom>
            <a:solidFill>
              <a:schemeClr val="accent4"/>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95050">
                        <a:schemeClr val="bg1"/>
                      </a:gs>
                      <a:gs pos="65347">
                        <a:schemeClr val="bg1"/>
                      </a:gs>
                    </a:gsLst>
                    <a:lin ang="5400000" scaled="0"/>
                  </a:gradFill>
                  <a:effectLst/>
                  <a:uLnTx/>
                  <a:uFillTx/>
                  <a:latin typeface="+mj-lt"/>
                  <a:ea typeface="Segoe UI" pitchFamily="34" charset="0"/>
                  <a:cs typeface="Segoe UI" pitchFamily="34" charset="0"/>
                </a:rPr>
                <a:t>2</a:t>
              </a:r>
            </a:p>
          </p:txBody>
        </p:sp>
      </p:grpSp>
      <p:grpSp>
        <p:nvGrpSpPr>
          <p:cNvPr id="11" name="Group 10"/>
          <p:cNvGrpSpPr/>
          <p:nvPr/>
        </p:nvGrpSpPr>
        <p:grpSpPr>
          <a:xfrm>
            <a:off x="2760871" y="1672240"/>
            <a:ext cx="1975537" cy="1192022"/>
            <a:chOff x="3443174" y="1289562"/>
            <a:chExt cx="1975537" cy="1192022"/>
          </a:xfrm>
        </p:grpSpPr>
        <p:sp>
          <p:nvSpPr>
            <p:cNvPr id="92" name="TextBox 91"/>
            <p:cNvSpPr txBox="1"/>
            <p:nvPr/>
          </p:nvSpPr>
          <p:spPr>
            <a:xfrm>
              <a:off x="3681351" y="1521321"/>
              <a:ext cx="1737360" cy="960263"/>
            </a:xfrm>
            <a:prstGeom prst="rect">
              <a:avLst/>
            </a:prstGeom>
            <a:solidFill>
              <a:schemeClr val="bg1">
                <a:lumMod val="95000"/>
              </a:schemeClr>
            </a:solidFill>
            <a:ln w="0">
              <a:solidFill>
                <a:schemeClr val="bg1">
                  <a:lumMod val="85000"/>
                </a:schemeClr>
              </a:solid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t>Deploy, configure, </a:t>
              </a:r>
              <a:b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br>
              <a: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t>&amp; manage virtual appliances with the Network Controller</a:t>
              </a:r>
            </a:p>
          </p:txBody>
        </p:sp>
        <p:sp>
          <p:nvSpPr>
            <p:cNvPr id="93" name="Oval 92"/>
            <p:cNvSpPr/>
            <p:nvPr/>
          </p:nvSpPr>
          <p:spPr bwMode="auto">
            <a:xfrm>
              <a:off x="3443174" y="1289562"/>
              <a:ext cx="463519" cy="463519"/>
            </a:xfrm>
            <a:prstGeom prst="ellipse">
              <a:avLst/>
            </a:prstGeom>
            <a:solidFill>
              <a:schemeClr val="accent4"/>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95050">
                        <a:schemeClr val="bg1"/>
                      </a:gs>
                      <a:gs pos="65347">
                        <a:schemeClr val="bg1"/>
                      </a:gs>
                    </a:gsLst>
                    <a:lin ang="5400000" scaled="0"/>
                  </a:gradFill>
                  <a:effectLst/>
                  <a:uLnTx/>
                  <a:uFillTx/>
                  <a:latin typeface="+mj-lt"/>
                  <a:ea typeface="Segoe UI" pitchFamily="34" charset="0"/>
                  <a:cs typeface="Segoe UI" pitchFamily="34" charset="0"/>
                </a:rPr>
                <a:t>3</a:t>
              </a:r>
            </a:p>
          </p:txBody>
        </p:sp>
      </p:grpSp>
      <p:grpSp>
        <p:nvGrpSpPr>
          <p:cNvPr id="4" name="Group 3"/>
          <p:cNvGrpSpPr/>
          <p:nvPr/>
        </p:nvGrpSpPr>
        <p:grpSpPr>
          <a:xfrm>
            <a:off x="10096607" y="4349571"/>
            <a:ext cx="1975537" cy="1025823"/>
            <a:chOff x="10119260" y="4372040"/>
            <a:chExt cx="1975537" cy="1025823"/>
          </a:xfrm>
        </p:grpSpPr>
        <p:sp>
          <p:nvSpPr>
            <p:cNvPr id="95" name="TextBox 94"/>
            <p:cNvSpPr txBox="1"/>
            <p:nvPr/>
          </p:nvSpPr>
          <p:spPr>
            <a:xfrm>
              <a:off x="10119260" y="4603799"/>
              <a:ext cx="1737360" cy="794064"/>
            </a:xfrm>
            <a:prstGeom prst="rect">
              <a:avLst/>
            </a:prstGeom>
            <a:solidFill>
              <a:schemeClr val="bg1">
                <a:lumMod val="95000"/>
              </a:schemeClr>
            </a:solidFill>
            <a:ln w="0">
              <a:solidFill>
                <a:schemeClr val="bg1">
                  <a:lumMod val="85000"/>
                </a:schemeClr>
              </a:solidFill>
            </a:ln>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200" b="0" i="0" u="none" strike="noStrike" kern="0" cap="none" spc="0" normalizeH="0" baseline="0" noProof="0" dirty="0">
                  <a:ln>
                    <a:noFill/>
                  </a:ln>
                  <a:gradFill>
                    <a:gsLst>
                      <a:gs pos="65347">
                        <a:schemeClr val="tx1"/>
                      </a:gs>
                      <a:gs pos="34000">
                        <a:schemeClr val="tx1"/>
                      </a:gs>
                    </a:gsLst>
                    <a:lin ang="5400000" scaled="0"/>
                  </a:gradFill>
                  <a:effectLst/>
                  <a:uLnTx/>
                  <a:uFillTx/>
                </a:rPr>
                <a:t>Hyper-V can host the top guest OS’s that you need</a:t>
              </a:r>
            </a:p>
          </p:txBody>
        </p:sp>
        <p:sp>
          <p:nvSpPr>
            <p:cNvPr id="96" name="Oval 95"/>
            <p:cNvSpPr/>
            <p:nvPr/>
          </p:nvSpPr>
          <p:spPr bwMode="auto">
            <a:xfrm>
              <a:off x="11631278" y="4372040"/>
              <a:ext cx="463519" cy="463519"/>
            </a:xfrm>
            <a:prstGeom prst="ellipse">
              <a:avLst/>
            </a:prstGeom>
            <a:solidFill>
              <a:schemeClr val="accent4"/>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95050">
                        <a:schemeClr val="bg1"/>
                      </a:gs>
                      <a:gs pos="65347">
                        <a:schemeClr val="bg1"/>
                      </a:gs>
                    </a:gsLst>
                    <a:lin ang="5400000" scaled="0"/>
                  </a:gradFill>
                  <a:effectLst/>
                  <a:uLnTx/>
                  <a:uFillTx/>
                  <a:latin typeface="+mj-lt"/>
                  <a:ea typeface="Segoe UI" pitchFamily="34" charset="0"/>
                  <a:cs typeface="Segoe UI" pitchFamily="34" charset="0"/>
                </a:rPr>
                <a:t>4</a:t>
              </a:r>
            </a:p>
          </p:txBody>
        </p:sp>
      </p:grpSp>
    </p:spTree>
    <p:extLst>
      <p:ext uri="{BB962C8B-B14F-4D97-AF65-F5344CB8AC3E}">
        <p14:creationId xmlns:p14="http://schemas.microsoft.com/office/powerpoint/2010/main" val="121523059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Shielded VM</a:t>
            </a:r>
          </a:p>
        </p:txBody>
      </p:sp>
      <p:sp>
        <p:nvSpPr>
          <p:cNvPr id="3" name="Text Placeholder 2"/>
          <p:cNvSpPr>
            <a:spLocks noGrp="1"/>
          </p:cNvSpPr>
          <p:nvPr>
            <p:ph type="body" sz="quarter" idx="4294967295"/>
          </p:nvPr>
        </p:nvSpPr>
        <p:spPr>
          <a:xfrm>
            <a:off x="3840480" y="1302726"/>
            <a:ext cx="8321040" cy="2563779"/>
          </a:xfrm>
        </p:spPr>
        <p:txBody>
          <a:bodyPr wrap="square" lIns="182880" tIns="146304" rIns="182880" bIns="146304">
            <a:spAutoFit/>
          </a:bodyPr>
          <a:lstStyle/>
          <a:p>
            <a:pPr marL="0" indent="0">
              <a:spcBef>
                <a:spcPts val="600"/>
              </a:spcBef>
              <a:spcAft>
                <a:spcPts val="600"/>
              </a:spcAft>
              <a:buNone/>
            </a:pPr>
            <a:r>
              <a:rPr lang="en-US" sz="2800" dirty="0">
                <a:gradFill>
                  <a:gsLst>
                    <a:gs pos="1250">
                      <a:schemeClr val="accent2"/>
                    </a:gs>
                    <a:gs pos="100000">
                      <a:schemeClr val="accent2"/>
                    </a:gs>
                  </a:gsLst>
                  <a:lin ang="5400000" scaled="0"/>
                </a:gradFill>
                <a:latin typeface="Segoe UI Semilight" panose="020B0402040204020203" pitchFamily="34" charset="0"/>
                <a:cs typeface="Segoe UI Semilight" panose="020B0402040204020203" pitchFamily="34" charset="0"/>
              </a:rPr>
              <a:t>When you turn on a shielded VM…</a:t>
            </a:r>
          </a:p>
          <a:p>
            <a:pPr marL="233363" lvl="1" indent="-233363">
              <a:spcBef>
                <a:spcPts val="0"/>
              </a:spcBef>
              <a:spcAft>
                <a:spcPts val="600"/>
              </a:spcAft>
            </a:pPr>
            <a:r>
              <a:rPr lang="en-US" sz="1800" dirty="0"/>
              <a:t>Virtual TPM enables the use of disk encryption within a VM (e.g., BitLocker)</a:t>
            </a:r>
          </a:p>
          <a:p>
            <a:pPr marL="233363" lvl="1" indent="-233363">
              <a:spcBef>
                <a:spcPts val="0"/>
              </a:spcBef>
              <a:spcAft>
                <a:spcPts val="600"/>
              </a:spcAft>
            </a:pPr>
            <a:r>
              <a:rPr lang="en-US" sz="1800" dirty="0"/>
              <a:t>VM configuration files and VM state are encrypted</a:t>
            </a:r>
          </a:p>
          <a:p>
            <a:pPr marL="233363" lvl="1" indent="-233363">
              <a:spcBef>
                <a:spcPts val="0"/>
              </a:spcBef>
              <a:spcAft>
                <a:spcPts val="600"/>
              </a:spcAft>
            </a:pPr>
            <a:r>
              <a:rPr lang="en-US" sz="1800" dirty="0"/>
              <a:t>All live migration traffic is also encrypted without having to implement IPsec</a:t>
            </a:r>
          </a:p>
          <a:p>
            <a:pPr marL="233363" lvl="1" indent="-233363">
              <a:spcBef>
                <a:spcPts val="0"/>
              </a:spcBef>
              <a:spcAft>
                <a:spcPts val="600"/>
              </a:spcAft>
            </a:pPr>
            <a:r>
              <a:rPr lang="en-US" sz="1800" dirty="0"/>
              <a:t>The host crash dumps are encrypted</a:t>
            </a:r>
          </a:p>
          <a:p>
            <a:pPr marL="233363" lvl="1" indent="-233363">
              <a:spcBef>
                <a:spcPts val="0"/>
              </a:spcBef>
              <a:spcAft>
                <a:spcPts val="600"/>
              </a:spcAft>
            </a:pPr>
            <a:r>
              <a:rPr lang="en-US" sz="1800" dirty="0"/>
              <a:t>VM crash dumps are turned off by default, and they’ll also be encrypted if you enable them</a:t>
            </a:r>
          </a:p>
        </p:txBody>
      </p:sp>
      <p:sp>
        <p:nvSpPr>
          <p:cNvPr id="27" name="Text Placeholder 2"/>
          <p:cNvSpPr txBox="1">
            <a:spLocks/>
          </p:cNvSpPr>
          <p:nvPr/>
        </p:nvSpPr>
        <p:spPr>
          <a:xfrm>
            <a:off x="3840480" y="3954457"/>
            <a:ext cx="8321040" cy="2486835"/>
          </a:xfrm>
          <a:prstGeom prst="rect">
            <a:avLst/>
          </a:prstGeom>
        </p:spPr>
        <p:txBody>
          <a:bodyPr vert="horz" wrap="square" lIns="182880" tIns="146304" rIns="182880" bIns="146304" rtlCol="0">
            <a:spAutoFit/>
          </a:bodyPr>
          <a:lstStyle>
            <a:lvl1pPr marL="342900" indent="-342900" algn="l" defTabSz="931863" rtl="0" eaLnBrk="1" fontAlgn="base" hangingPunct="1">
              <a:lnSpc>
                <a:spcPct val="90000"/>
              </a:lnSpc>
              <a:spcBef>
                <a:spcPct val="20000"/>
              </a:spcBef>
              <a:spcAft>
                <a:spcPct val="0"/>
              </a:spcAft>
              <a:buSzPct val="90000"/>
              <a:buFont typeface="Arial" pitchFamily="34" charset="0"/>
              <a:buChar char="•"/>
              <a:defRPr sz="4000" kern="1200">
                <a:gradFill>
                  <a:gsLst>
                    <a:gs pos="1250">
                      <a:schemeClr val="tx1"/>
                    </a:gs>
                    <a:gs pos="100000">
                      <a:schemeClr val="tx1"/>
                    </a:gs>
                  </a:gsLst>
                  <a:lin ang="5400000" scaled="0"/>
                </a:gradFill>
                <a:latin typeface="+mj-lt"/>
                <a:ea typeface="MS PGothic" pitchFamily="34" charset="-128"/>
                <a:cs typeface="+mn-cs"/>
              </a:defRPr>
            </a:lvl1pPr>
            <a:lvl2pPr marL="584200" indent="-241300" algn="l" defTabSz="931863" rtl="0" eaLnBrk="1" fontAlgn="base" hangingPunct="1">
              <a:lnSpc>
                <a:spcPct val="90000"/>
              </a:lnSpc>
              <a:spcBef>
                <a:spcPct val="20000"/>
              </a:spcBef>
              <a:spcAft>
                <a:spcPct val="0"/>
              </a:spcAft>
              <a:buSzPct val="90000"/>
              <a:buFont typeface="Arial" pitchFamily="34" charset="0"/>
              <a:buChar char="•"/>
              <a:defRPr sz="2400" kern="1200">
                <a:gradFill>
                  <a:gsLst>
                    <a:gs pos="1250">
                      <a:schemeClr val="tx1"/>
                    </a:gs>
                    <a:gs pos="100000">
                      <a:schemeClr val="tx1"/>
                    </a:gs>
                  </a:gsLst>
                  <a:lin ang="5400000" scaled="0"/>
                </a:gradFill>
                <a:latin typeface="+mn-lt"/>
                <a:ea typeface="MS PGothic" pitchFamily="34" charset="-128"/>
                <a:cs typeface="+mn-cs"/>
              </a:defRPr>
            </a:lvl2pPr>
            <a:lvl3pPr marL="800100" indent="-228600" algn="l" defTabSz="931863" rtl="0" eaLnBrk="1" fontAlgn="base" hangingPunct="1">
              <a:lnSpc>
                <a:spcPct val="90000"/>
              </a:lnSpc>
              <a:spcBef>
                <a:spcPct val="20000"/>
              </a:spcBef>
              <a:spcAft>
                <a:spcPct val="0"/>
              </a:spcAft>
              <a:buSzPct val="90000"/>
              <a:buFont typeface="Arial" pitchFamily="34" charset="0"/>
              <a:buChar char="•"/>
              <a:defRPr sz="2000" kern="1200">
                <a:gradFill>
                  <a:gsLst>
                    <a:gs pos="1250">
                      <a:schemeClr val="tx1"/>
                    </a:gs>
                    <a:gs pos="100000">
                      <a:schemeClr val="tx1"/>
                    </a:gs>
                  </a:gsLst>
                  <a:lin ang="5400000" scaled="0"/>
                </a:gradFill>
                <a:latin typeface="+mn-lt"/>
                <a:ea typeface="MS PGothic" pitchFamily="34" charset="-128"/>
                <a:cs typeface="+mn-cs"/>
              </a:defRPr>
            </a:lvl3pPr>
            <a:lvl4pPr marL="10287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4pPr>
            <a:lvl5pPr marL="1257300" indent="-228600" algn="l" defTabSz="931863" rtl="0" eaLnBrk="1" fontAlgn="base" hangingPunct="1">
              <a:lnSpc>
                <a:spcPct val="90000"/>
              </a:lnSpc>
              <a:spcBef>
                <a:spcPct val="20000"/>
              </a:spcBef>
              <a:spcAft>
                <a:spcPct val="0"/>
              </a:spcAft>
              <a:buSzPct val="90000"/>
              <a:buFont typeface="Arial" pitchFamily="34" charset="0"/>
              <a:buChar char="•"/>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600"/>
              </a:spcBef>
              <a:spcAft>
                <a:spcPts val="600"/>
              </a:spcAft>
              <a:buFont typeface="Arial" pitchFamily="34" charset="0"/>
              <a:buNone/>
            </a:pPr>
            <a:r>
              <a:rPr lang="en-US" sz="2800" dirty="0">
                <a:gradFill>
                  <a:gsLst>
                    <a:gs pos="1250">
                      <a:schemeClr val="accent2"/>
                    </a:gs>
                    <a:gs pos="100000">
                      <a:schemeClr val="accent2"/>
                    </a:gs>
                  </a:gsLst>
                  <a:lin ang="5400000" scaled="0"/>
                </a:gradFill>
                <a:latin typeface="Segoe UI Semilight" panose="020B0402040204020203" pitchFamily="34" charset="0"/>
                <a:cs typeface="Segoe UI Semilight" panose="020B0402040204020203" pitchFamily="34" charset="0"/>
              </a:rPr>
              <a:t>Fabric administrators have no access to VMs</a:t>
            </a:r>
          </a:p>
          <a:p>
            <a:pPr marL="233363" lvl="1" indent="-233363">
              <a:spcBef>
                <a:spcPts val="0"/>
              </a:spcBef>
              <a:spcAft>
                <a:spcPts val="600"/>
              </a:spcAft>
            </a:pPr>
            <a:r>
              <a:rPr lang="en-US" sz="1800" dirty="0"/>
              <a:t>Can’t attach debuggers while they’re running (the hardened VM worker processes that run each VM don’t allow it)</a:t>
            </a:r>
          </a:p>
          <a:p>
            <a:pPr marL="233363" lvl="1" indent="-233363">
              <a:spcBef>
                <a:spcPts val="0"/>
              </a:spcBef>
              <a:spcAft>
                <a:spcPts val="600"/>
              </a:spcAft>
            </a:pPr>
            <a:r>
              <a:rPr lang="en-US" sz="1800" dirty="0"/>
              <a:t>Can’t access the content of BitLocker-protected VHDX files</a:t>
            </a:r>
          </a:p>
          <a:p>
            <a:pPr marL="233363" lvl="1" indent="-233363">
              <a:spcBef>
                <a:spcPts val="0"/>
              </a:spcBef>
              <a:spcAft>
                <a:spcPts val="600"/>
              </a:spcAft>
            </a:pPr>
            <a:r>
              <a:rPr lang="en-US" sz="1800" dirty="0"/>
              <a:t>Can’t console connect to a VM</a:t>
            </a:r>
          </a:p>
          <a:p>
            <a:pPr marL="233363" lvl="1" indent="-233363">
              <a:spcBef>
                <a:spcPts val="0"/>
              </a:spcBef>
              <a:spcAft>
                <a:spcPts val="600"/>
              </a:spcAft>
            </a:pPr>
            <a:r>
              <a:rPr lang="en-US" sz="1800" dirty="0"/>
              <a:t>VMs can only run on known and “healthy” (safe) hosts via the Host Guardian Service</a:t>
            </a:r>
          </a:p>
        </p:txBody>
      </p:sp>
      <p:grpSp>
        <p:nvGrpSpPr>
          <p:cNvPr id="104" name="Group 103"/>
          <p:cNvGrpSpPr/>
          <p:nvPr/>
        </p:nvGrpSpPr>
        <p:grpSpPr>
          <a:xfrm>
            <a:off x="274320" y="1302726"/>
            <a:ext cx="3108960" cy="5144372"/>
            <a:chOff x="8778558" y="1394165"/>
            <a:chExt cx="3108960" cy="5144372"/>
          </a:xfrm>
        </p:grpSpPr>
        <p:grpSp>
          <p:nvGrpSpPr>
            <p:cNvPr id="102" name="Group 101"/>
            <p:cNvGrpSpPr/>
            <p:nvPr/>
          </p:nvGrpSpPr>
          <p:grpSpPr>
            <a:xfrm>
              <a:off x="9355487" y="4075525"/>
              <a:ext cx="1874500" cy="2463012"/>
              <a:chOff x="9355487" y="4441281"/>
              <a:chExt cx="1874500" cy="2463012"/>
            </a:xfrm>
          </p:grpSpPr>
          <p:sp>
            <p:nvSpPr>
              <p:cNvPr id="61" name="Freeform 17"/>
              <p:cNvSpPr>
                <a:spLocks noChangeAspect="1" noEditPoints="1"/>
              </p:cNvSpPr>
              <p:nvPr/>
            </p:nvSpPr>
            <p:spPr bwMode="auto">
              <a:xfrm>
                <a:off x="9860467" y="4441281"/>
                <a:ext cx="914400" cy="1890590"/>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2" name="TextBox 61"/>
              <p:cNvSpPr txBox="1"/>
              <p:nvPr/>
            </p:nvSpPr>
            <p:spPr>
              <a:xfrm>
                <a:off x="9355487" y="6331871"/>
                <a:ext cx="1874500" cy="572422"/>
              </a:xfrm>
              <a:prstGeom prst="rect">
                <a:avLst/>
              </a:prstGeom>
              <a:noFill/>
            </p:spPr>
            <p:txBody>
              <a:bodyPr wrap="none" lIns="182854" tIns="146283" rIns="182854" bIns="146283" rtlCol="0">
                <a:spAutoFit/>
              </a:bodyPr>
              <a:lstStyle/>
              <a:p>
                <a:pPr algn="ctr">
                  <a:lnSpc>
                    <a:spcPct val="90000"/>
                  </a:lnSpc>
                  <a:spcAft>
                    <a:spcPts val="600"/>
                  </a:spcAft>
                  <a:defRPr/>
                </a:pPr>
                <a:r>
                  <a:rPr lang="en-US" sz="2000" dirty="0">
                    <a:gradFill>
                      <a:gsLst>
                        <a:gs pos="2917">
                          <a:schemeClr val="tx1"/>
                        </a:gs>
                        <a:gs pos="30000">
                          <a:schemeClr val="tx1"/>
                        </a:gs>
                      </a:gsLst>
                      <a:lin ang="5400000" scaled="0"/>
                    </a:gradFill>
                  </a:rPr>
                  <a:t>Hyper-V host</a:t>
                </a:r>
              </a:p>
            </p:txBody>
          </p:sp>
        </p:grpSp>
        <p:cxnSp>
          <p:nvCxnSpPr>
            <p:cNvPr id="97" name="Straight Connector 96"/>
            <p:cNvCxnSpPr/>
            <p:nvPr/>
          </p:nvCxnSpPr>
          <p:spPr>
            <a:xfrm>
              <a:off x="8778558" y="3557799"/>
              <a:ext cx="3108960" cy="0"/>
            </a:xfrm>
            <a:prstGeom prst="line">
              <a:avLst/>
            </a:prstGeom>
            <a:ln w="76200">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9052879" y="1394165"/>
              <a:ext cx="2743200" cy="1645907"/>
              <a:chOff x="9052879" y="1394165"/>
              <a:chExt cx="2743200" cy="1645907"/>
            </a:xfrm>
          </p:grpSpPr>
          <p:grpSp>
            <p:nvGrpSpPr>
              <p:cNvPr id="96" name="Group 95"/>
              <p:cNvGrpSpPr>
                <a:grpSpLocks noChangeAspect="1"/>
              </p:cNvGrpSpPr>
              <p:nvPr/>
            </p:nvGrpSpPr>
            <p:grpSpPr>
              <a:xfrm>
                <a:off x="9052879" y="1942799"/>
                <a:ext cx="2743200" cy="1097273"/>
                <a:chOff x="10314623" y="1086141"/>
                <a:chExt cx="1371601" cy="548637"/>
              </a:xfrm>
            </p:grpSpPr>
            <p:grpSp>
              <p:nvGrpSpPr>
                <p:cNvPr id="35" name="Group 34"/>
                <p:cNvGrpSpPr>
                  <a:grpSpLocks noChangeAspect="1"/>
                </p:cNvGrpSpPr>
                <p:nvPr/>
              </p:nvGrpSpPr>
              <p:grpSpPr>
                <a:xfrm>
                  <a:off x="10314623" y="1269018"/>
                  <a:ext cx="548640" cy="365760"/>
                  <a:chOff x="2291430" y="2753081"/>
                  <a:chExt cx="520023" cy="338731"/>
                </a:xfrm>
                <a:solidFill>
                  <a:schemeClr val="accent2"/>
                </a:solidFill>
              </p:grpSpPr>
              <p:sp>
                <p:nvSpPr>
                  <p:cNvPr id="39" name="Freeform 3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a:grpSpLocks noChangeAspect="1"/>
                </p:cNvGrpSpPr>
                <p:nvPr/>
              </p:nvGrpSpPr>
              <p:grpSpPr>
                <a:xfrm>
                  <a:off x="11046143" y="1269018"/>
                  <a:ext cx="548640" cy="365760"/>
                  <a:chOff x="2291430" y="2753081"/>
                  <a:chExt cx="520023" cy="338731"/>
                </a:xfrm>
                <a:solidFill>
                  <a:schemeClr val="accent2"/>
                </a:solidFill>
              </p:grpSpPr>
              <p:sp>
                <p:nvSpPr>
                  <p:cNvPr id="37" name="Freeform 36"/>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a:grpSpLocks noChangeAspect="1"/>
                </p:cNvGrpSpPr>
                <p:nvPr/>
              </p:nvGrpSpPr>
              <p:grpSpPr>
                <a:xfrm>
                  <a:off x="11366184" y="1086141"/>
                  <a:ext cx="320040" cy="320040"/>
                  <a:chOff x="10830295" y="1292900"/>
                  <a:chExt cx="714206" cy="714206"/>
                </a:xfrm>
              </p:grpSpPr>
              <p:sp>
                <p:nvSpPr>
                  <p:cNvPr id="94" name="Oval 93"/>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5"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a:grpSpLocks noChangeAspect="1"/>
                </p:cNvGrpSpPr>
                <p:nvPr/>
              </p:nvGrpSpPr>
              <p:grpSpPr>
                <a:xfrm>
                  <a:off x="10634664" y="1086141"/>
                  <a:ext cx="320040" cy="320040"/>
                  <a:chOff x="10830295" y="1292900"/>
                  <a:chExt cx="714206" cy="714206"/>
                </a:xfrm>
              </p:grpSpPr>
              <p:sp>
                <p:nvSpPr>
                  <p:cNvPr id="92" name="Oval 91"/>
                  <p:cNvSpPr/>
                  <p:nvPr/>
                </p:nvSpPr>
                <p:spPr bwMode="auto">
                  <a:xfrm>
                    <a:off x="10830295" y="1292900"/>
                    <a:ext cx="714206" cy="714206"/>
                  </a:xfrm>
                  <a:prstGeom prst="ellipse">
                    <a:avLst/>
                  </a:prstGeom>
                  <a:solidFill>
                    <a:schemeClr val="bg1"/>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3" name="Freeform 5"/>
                  <p:cNvSpPr>
                    <a:spLocks noEditPoints="1"/>
                  </p:cNvSpPr>
                  <p:nvPr/>
                </p:nvSpPr>
                <p:spPr bwMode="auto">
                  <a:xfrm>
                    <a:off x="10951746" y="1402445"/>
                    <a:ext cx="471301" cy="537811"/>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98" name="TextBox 97"/>
              <p:cNvSpPr txBox="1"/>
              <p:nvPr/>
            </p:nvSpPr>
            <p:spPr>
              <a:xfrm>
                <a:off x="9334650" y="1394165"/>
                <a:ext cx="1916178" cy="572422"/>
              </a:xfrm>
              <a:prstGeom prst="rect">
                <a:avLst/>
              </a:prstGeom>
              <a:noFill/>
            </p:spPr>
            <p:txBody>
              <a:bodyPr wrap="none" lIns="182854" tIns="146283" rIns="182854" bIns="146283" rtlCol="0">
                <a:spAutoFit/>
              </a:bodyPr>
              <a:lstStyle/>
              <a:p>
                <a:pPr algn="ctr">
                  <a:lnSpc>
                    <a:spcPct val="90000"/>
                  </a:lnSpc>
                  <a:spcAft>
                    <a:spcPts val="600"/>
                  </a:spcAft>
                  <a:defRPr/>
                </a:pPr>
                <a:r>
                  <a:rPr lang="en-US" sz="2000" dirty="0">
                    <a:gradFill>
                      <a:gsLst>
                        <a:gs pos="2917">
                          <a:schemeClr val="tx1"/>
                        </a:gs>
                        <a:gs pos="30000">
                          <a:schemeClr val="tx1"/>
                        </a:gs>
                      </a:gsLst>
                      <a:lin ang="5400000" scaled="0"/>
                    </a:gradFill>
                  </a:rPr>
                  <a:t>Shielded VMs</a:t>
                </a:r>
              </a:p>
            </p:txBody>
          </p:sp>
        </p:grpSp>
      </p:grpSp>
    </p:spTree>
    <p:extLst>
      <p:ext uri="{BB962C8B-B14F-4D97-AF65-F5344CB8AC3E}">
        <p14:creationId xmlns:p14="http://schemas.microsoft.com/office/powerpoint/2010/main" val="29172042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ppt_x"/>
                                          </p:val>
                                        </p:tav>
                                        <p:tav tm="100000">
                                          <p:val>
                                            <p:strVal val="#ppt_x"/>
                                          </p:val>
                                        </p:tav>
                                      </p:tavLst>
                                    </p:anim>
                                    <p:anim calcmode="lin" valueType="num">
                                      <p:cBhvr additive="base">
                                        <p:cTn id="1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72" name="Group 271"/>
          <p:cNvGrpSpPr/>
          <p:nvPr/>
        </p:nvGrpSpPr>
        <p:grpSpPr>
          <a:xfrm>
            <a:off x="6263892" y="1211263"/>
            <a:ext cx="5897880" cy="4846320"/>
            <a:chOff x="274320" y="1211263"/>
            <a:chExt cx="5897880" cy="4846320"/>
          </a:xfrm>
        </p:grpSpPr>
        <p:sp>
          <p:nvSpPr>
            <p:cNvPr id="370" name="Rectangle 369"/>
            <p:cNvSpPr/>
            <p:nvPr/>
          </p:nvSpPr>
          <p:spPr bwMode="auto">
            <a:xfrm>
              <a:off x="274320" y="1211263"/>
              <a:ext cx="5897880" cy="4846320"/>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78" name="TextBox 377"/>
            <p:cNvSpPr txBox="1"/>
            <p:nvPr/>
          </p:nvSpPr>
          <p:spPr>
            <a:xfrm>
              <a:off x="274637" y="1212822"/>
              <a:ext cx="5845428" cy="600165"/>
            </a:xfrm>
            <a:prstGeom prst="rect">
              <a:avLst/>
            </a:prstGeom>
            <a:noFill/>
          </p:spPr>
          <p:txBody>
            <a:bodyPr wrap="square" lIns="182880" tIns="146304" rIns="182880" bIns="146304" rtlCol="0">
              <a:spAutoFit/>
            </a:bodyPr>
            <a:lstStyle/>
            <a:p>
              <a:pPr defTabSz="931863" fontAlgn="base">
                <a:lnSpc>
                  <a:spcPct val="90000"/>
                </a:lnSpc>
                <a:spcBef>
                  <a:spcPts val="600"/>
                </a:spcBef>
                <a:spcAft>
                  <a:spcPts val="600"/>
                </a:spcAft>
                <a:buSzPct val="90000"/>
              </a:pPr>
              <a:r>
                <a:rPr lang="en-US" sz="2200" dirty="0">
                  <a:gradFill>
                    <a:gsLst>
                      <a:gs pos="1250">
                        <a:schemeClr val="tx1"/>
                      </a:gs>
                      <a:gs pos="100000">
                        <a:schemeClr val="tx1"/>
                      </a:gs>
                    </a:gsLst>
                    <a:lin ang="5400000" scaled="0"/>
                  </a:gradFill>
                  <a:latin typeface="Segoe UI Semibold" panose="020B0702040204020203" pitchFamily="34" charset="0"/>
                  <a:ea typeface="MS PGothic" pitchFamily="34" charset="-128"/>
                  <a:cs typeface="Segoe UI Semibold" panose="020B0702040204020203" pitchFamily="34" charset="0"/>
                </a:rPr>
                <a:t>Hosting service provider infrastructure </a:t>
              </a:r>
            </a:p>
          </p:txBody>
        </p:sp>
        <p:grpSp>
          <p:nvGrpSpPr>
            <p:cNvPr id="379" name="Group 378"/>
            <p:cNvGrpSpPr/>
            <p:nvPr/>
          </p:nvGrpSpPr>
          <p:grpSpPr>
            <a:xfrm>
              <a:off x="2743200" y="1896779"/>
              <a:ext cx="3246120" cy="3977935"/>
              <a:chOff x="2743200" y="1896779"/>
              <a:chExt cx="3246120" cy="3977935"/>
            </a:xfrm>
          </p:grpSpPr>
          <p:sp>
            <p:nvSpPr>
              <p:cNvPr id="398" name="TextBox 397"/>
              <p:cNvSpPr txBox="1"/>
              <p:nvPr/>
            </p:nvSpPr>
            <p:spPr>
              <a:xfrm>
                <a:off x="3309932" y="1896779"/>
                <a:ext cx="2112657" cy="503215"/>
              </a:xfrm>
              <a:prstGeom prst="rect">
                <a:avLst/>
              </a:prstGeom>
              <a:noFill/>
            </p:spPr>
            <p:txBody>
              <a:bodyPr wrap="square" lIns="146304" tIns="91440" rIns="146304" bIns="91440" rtlCol="0" anchor="t" anchorCtr="0">
                <a:spAutoFit/>
              </a:bodyPr>
              <a:lstStyle/>
              <a:p>
                <a:pPr algn="ctr">
                  <a:lnSpc>
                    <a:spcPct val="90000"/>
                  </a:lnSpc>
                </a:pPr>
                <a:r>
                  <a:rPr lang="en-US" sz="12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Hoster Active Directory</a:t>
                </a:r>
              </a:p>
              <a:p>
                <a:pPr algn="ctr">
                  <a:lnSpc>
                    <a:spcPct val="90000"/>
                  </a:lnSpc>
                </a:pPr>
                <a:r>
                  <a:rPr lang="en-US" sz="1100" i="1" dirty="0">
                    <a:gradFill>
                      <a:gsLst>
                        <a:gs pos="21000">
                          <a:schemeClr val="tx1">
                            <a:lumMod val="75000"/>
                          </a:schemeClr>
                        </a:gs>
                        <a:gs pos="2917">
                          <a:schemeClr val="tx1">
                            <a:lumMod val="75000"/>
                          </a:schemeClr>
                        </a:gs>
                      </a:gsLst>
                      <a:lin ang="5400000" scaled="0"/>
                    </a:gradFill>
                    <a:cs typeface="Segoe UI Semibold" panose="020B0702040204020203" pitchFamily="34" charset="0"/>
                  </a:rPr>
                  <a:t>Fabrikam.com</a:t>
                </a:r>
              </a:p>
            </p:txBody>
          </p:sp>
          <p:grpSp>
            <p:nvGrpSpPr>
              <p:cNvPr id="399" name="Group 398"/>
              <p:cNvGrpSpPr/>
              <p:nvPr/>
            </p:nvGrpSpPr>
            <p:grpSpPr>
              <a:xfrm>
                <a:off x="2743200" y="2399994"/>
                <a:ext cx="3246120" cy="3474720"/>
                <a:chOff x="2743200" y="2399994"/>
                <a:chExt cx="3246120" cy="3474720"/>
              </a:xfrm>
            </p:grpSpPr>
            <p:sp>
              <p:nvSpPr>
                <p:cNvPr id="400" name="Rectangle 399"/>
                <p:cNvSpPr/>
                <p:nvPr/>
              </p:nvSpPr>
              <p:spPr bwMode="auto">
                <a:xfrm>
                  <a:off x="2743200" y="2399994"/>
                  <a:ext cx="3246120" cy="3474720"/>
                </a:xfrm>
                <a:prstGeom prst="rect">
                  <a:avLst/>
                </a:prstGeom>
                <a:solidFill>
                  <a:schemeClr val="bg1"/>
                </a:solidFill>
                <a:ln w="285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01" name="Group 400"/>
                <p:cNvGrpSpPr/>
                <p:nvPr/>
              </p:nvGrpSpPr>
              <p:grpSpPr>
                <a:xfrm>
                  <a:off x="2940934" y="2595031"/>
                  <a:ext cx="2850653" cy="3188241"/>
                  <a:chOff x="3055555" y="2412153"/>
                  <a:chExt cx="2850653" cy="3188241"/>
                </a:xfrm>
              </p:grpSpPr>
              <p:grpSp>
                <p:nvGrpSpPr>
                  <p:cNvPr id="402" name="Group 401"/>
                  <p:cNvGrpSpPr/>
                  <p:nvPr/>
                </p:nvGrpSpPr>
                <p:grpSpPr>
                  <a:xfrm>
                    <a:off x="3246455" y="3809395"/>
                    <a:ext cx="2468853" cy="505476"/>
                    <a:chOff x="3063573" y="3913430"/>
                    <a:chExt cx="2468853" cy="505476"/>
                  </a:xfrm>
                </p:grpSpPr>
                <p:grpSp>
                  <p:nvGrpSpPr>
                    <p:cNvPr id="490" name="Group 489"/>
                    <p:cNvGrpSpPr/>
                    <p:nvPr/>
                  </p:nvGrpSpPr>
                  <p:grpSpPr>
                    <a:xfrm>
                      <a:off x="3063573" y="3913430"/>
                      <a:ext cx="2468853" cy="505476"/>
                      <a:chOff x="3063573" y="3913430"/>
                      <a:chExt cx="2468853" cy="505476"/>
                    </a:xfrm>
                  </p:grpSpPr>
                  <p:grpSp>
                    <p:nvGrpSpPr>
                      <p:cNvPr id="492" name="Group 491"/>
                      <p:cNvGrpSpPr/>
                      <p:nvPr/>
                    </p:nvGrpSpPr>
                    <p:grpSpPr>
                      <a:xfrm>
                        <a:off x="3063573" y="3913430"/>
                        <a:ext cx="580397" cy="505476"/>
                        <a:chOff x="2722301" y="4207955"/>
                        <a:chExt cx="590820" cy="514553"/>
                      </a:xfrm>
                    </p:grpSpPr>
                    <p:grpSp>
                      <p:nvGrpSpPr>
                        <p:cNvPr id="502" name="Group 501"/>
                        <p:cNvGrpSpPr/>
                        <p:nvPr/>
                      </p:nvGrpSpPr>
                      <p:grpSpPr>
                        <a:xfrm>
                          <a:off x="2722301" y="4207955"/>
                          <a:ext cx="590820" cy="514553"/>
                          <a:chOff x="2266945" y="4330312"/>
                          <a:chExt cx="703903" cy="613039"/>
                        </a:xfrm>
                      </p:grpSpPr>
                      <p:sp>
                        <p:nvSpPr>
                          <p:cNvPr id="506" name="Freeform 5"/>
                          <p:cNvSpPr>
                            <a:spLocks noChangeAspect="1" noEditPoints="1"/>
                          </p:cNvSpPr>
                          <p:nvPr/>
                        </p:nvSpPr>
                        <p:spPr bwMode="auto">
                          <a:xfrm>
                            <a:off x="2266945" y="43303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07" name="Freeform 5"/>
                          <p:cNvSpPr>
                            <a:spLocks noChangeAspect="1" noEditPoints="1"/>
                          </p:cNvSpPr>
                          <p:nvPr/>
                        </p:nvSpPr>
                        <p:spPr bwMode="auto">
                          <a:xfrm>
                            <a:off x="2419345" y="44827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08" name="Freeform 5"/>
                          <p:cNvSpPr>
                            <a:spLocks noChangeAspect="1" noEditPoints="1"/>
                          </p:cNvSpPr>
                          <p:nvPr/>
                        </p:nvSpPr>
                        <p:spPr bwMode="auto">
                          <a:xfrm>
                            <a:off x="2571745" y="46351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503" name="Group 502"/>
                        <p:cNvGrpSpPr/>
                        <p:nvPr/>
                      </p:nvGrpSpPr>
                      <p:grpSpPr>
                        <a:xfrm>
                          <a:off x="3009186" y="4230850"/>
                          <a:ext cx="275138" cy="275138"/>
                          <a:chOff x="2634043" y="4276275"/>
                          <a:chExt cx="345117" cy="345117"/>
                        </a:xfrm>
                      </p:grpSpPr>
                      <p:sp>
                        <p:nvSpPr>
                          <p:cNvPr id="504" name="Oval 503"/>
                          <p:cNvSpPr/>
                          <p:nvPr/>
                        </p:nvSpPr>
                        <p:spPr bwMode="auto">
                          <a:xfrm>
                            <a:off x="2634043" y="4276275"/>
                            <a:ext cx="345117" cy="345117"/>
                          </a:xfrm>
                          <a:prstGeom prst="ellipse">
                            <a:avLst/>
                          </a:prstGeom>
                          <a:solidFill>
                            <a:schemeClr val="bg1"/>
                          </a:solidFill>
                          <a:ln w="12700">
                            <a:solidFill>
                              <a:schemeClr val="accent3">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05" name="Freeform 5"/>
                          <p:cNvSpPr>
                            <a:spLocks noEditPoints="1"/>
                          </p:cNvSpPr>
                          <p:nvPr/>
                        </p:nvSpPr>
                        <p:spPr bwMode="auto">
                          <a:xfrm>
                            <a:off x="2719410" y="4345115"/>
                            <a:ext cx="174382" cy="207436"/>
                          </a:xfrm>
                          <a:custGeom>
                            <a:avLst/>
                            <a:gdLst>
                              <a:gd name="T0" fmla="*/ 1486 w 1699"/>
                              <a:gd name="T1" fmla="*/ 819 h 2021"/>
                              <a:gd name="T2" fmla="*/ 1508 w 1699"/>
                              <a:gd name="T3" fmla="*/ 819 h 2021"/>
                              <a:gd name="T4" fmla="*/ 1508 w 1699"/>
                              <a:gd name="T5" fmla="*/ 532 h 2021"/>
                              <a:gd name="T6" fmla="*/ 966 w 1699"/>
                              <a:gd name="T7" fmla="*/ 0 h 2021"/>
                              <a:gd name="T8" fmla="*/ 796 w 1699"/>
                              <a:gd name="T9" fmla="*/ 0 h 2021"/>
                              <a:gd name="T10" fmla="*/ 255 w 1699"/>
                              <a:gd name="T11" fmla="*/ 532 h 2021"/>
                              <a:gd name="T12" fmla="*/ 255 w 1699"/>
                              <a:gd name="T13" fmla="*/ 819 h 2021"/>
                              <a:gd name="T14" fmla="*/ 212 w 1699"/>
                              <a:gd name="T15" fmla="*/ 819 h 2021"/>
                              <a:gd name="T16" fmla="*/ 0 w 1699"/>
                              <a:gd name="T17" fmla="*/ 1042 h 2021"/>
                              <a:gd name="T18" fmla="*/ 0 w 1699"/>
                              <a:gd name="T19" fmla="*/ 1808 h 2021"/>
                              <a:gd name="T20" fmla="*/ 212 w 1699"/>
                              <a:gd name="T21" fmla="*/ 2021 h 2021"/>
                              <a:gd name="T22" fmla="*/ 1486 w 1699"/>
                              <a:gd name="T23" fmla="*/ 2021 h 2021"/>
                              <a:gd name="T24" fmla="*/ 1699 w 1699"/>
                              <a:gd name="T25" fmla="*/ 1808 h 2021"/>
                              <a:gd name="T26" fmla="*/ 1699 w 1699"/>
                              <a:gd name="T27" fmla="*/ 1042 h 2021"/>
                              <a:gd name="T28" fmla="*/ 1486 w 1699"/>
                              <a:gd name="T29" fmla="*/ 819 h 2021"/>
                              <a:gd name="T30" fmla="*/ 796 w 1699"/>
                              <a:gd name="T31" fmla="*/ 223 h 2021"/>
                              <a:gd name="T32" fmla="*/ 966 w 1699"/>
                              <a:gd name="T33" fmla="*/ 223 h 2021"/>
                              <a:gd name="T34" fmla="*/ 1285 w 1699"/>
                              <a:gd name="T35" fmla="*/ 532 h 2021"/>
                              <a:gd name="T36" fmla="*/ 1285 w 1699"/>
                              <a:gd name="T37" fmla="*/ 819 h 2021"/>
                              <a:gd name="T38" fmla="*/ 478 w 1699"/>
                              <a:gd name="T39" fmla="*/ 819 h 2021"/>
                              <a:gd name="T40" fmla="*/ 478 w 1699"/>
                              <a:gd name="T41" fmla="*/ 532 h 2021"/>
                              <a:gd name="T42" fmla="*/ 796 w 1699"/>
                              <a:gd name="T43" fmla="*/ 223 h 2021"/>
                              <a:gd name="T44" fmla="*/ 998 w 1699"/>
                              <a:gd name="T45" fmla="*/ 1659 h 2021"/>
                              <a:gd name="T46" fmla="*/ 945 w 1699"/>
                              <a:gd name="T47" fmla="*/ 1712 h 2021"/>
                              <a:gd name="T48" fmla="*/ 764 w 1699"/>
                              <a:gd name="T49" fmla="*/ 1712 h 2021"/>
                              <a:gd name="T50" fmla="*/ 711 w 1699"/>
                              <a:gd name="T51" fmla="*/ 1659 h 2021"/>
                              <a:gd name="T52" fmla="*/ 711 w 1699"/>
                              <a:gd name="T53" fmla="*/ 1510 h 2021"/>
                              <a:gd name="T54" fmla="*/ 626 w 1699"/>
                              <a:gd name="T55" fmla="*/ 1329 h 2021"/>
                              <a:gd name="T56" fmla="*/ 849 w 1699"/>
                              <a:gd name="T57" fmla="*/ 1106 h 2021"/>
                              <a:gd name="T58" fmla="*/ 1072 w 1699"/>
                              <a:gd name="T59" fmla="*/ 1329 h 2021"/>
                              <a:gd name="T60" fmla="*/ 998 w 1699"/>
                              <a:gd name="T61" fmla="*/ 1500 h 2021"/>
                              <a:gd name="T62" fmla="*/ 998 w 1699"/>
                              <a:gd name="T63" fmla="*/ 1659 h 2021"/>
                              <a:gd name="T64" fmla="*/ 998 w 1699"/>
                              <a:gd name="T65" fmla="*/ 1659 h 2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9" h="2021">
                                <a:moveTo>
                                  <a:pt x="1486" y="819"/>
                                </a:moveTo>
                                <a:cubicBezTo>
                                  <a:pt x="1508" y="819"/>
                                  <a:pt x="1508" y="819"/>
                                  <a:pt x="1508" y="819"/>
                                </a:cubicBezTo>
                                <a:cubicBezTo>
                                  <a:pt x="1508" y="532"/>
                                  <a:pt x="1508" y="532"/>
                                  <a:pt x="1508" y="532"/>
                                </a:cubicBezTo>
                                <a:cubicBezTo>
                                  <a:pt x="1508" y="234"/>
                                  <a:pt x="1263" y="0"/>
                                  <a:pt x="966" y="0"/>
                                </a:cubicBezTo>
                                <a:cubicBezTo>
                                  <a:pt x="796" y="0"/>
                                  <a:pt x="796" y="0"/>
                                  <a:pt x="796" y="0"/>
                                </a:cubicBezTo>
                                <a:cubicBezTo>
                                  <a:pt x="499" y="0"/>
                                  <a:pt x="255" y="234"/>
                                  <a:pt x="255" y="532"/>
                                </a:cubicBezTo>
                                <a:cubicBezTo>
                                  <a:pt x="255" y="819"/>
                                  <a:pt x="255" y="819"/>
                                  <a:pt x="255" y="819"/>
                                </a:cubicBezTo>
                                <a:cubicBezTo>
                                  <a:pt x="212" y="819"/>
                                  <a:pt x="212" y="819"/>
                                  <a:pt x="212" y="819"/>
                                </a:cubicBezTo>
                                <a:cubicBezTo>
                                  <a:pt x="95" y="819"/>
                                  <a:pt x="0" y="925"/>
                                  <a:pt x="0" y="1042"/>
                                </a:cubicBezTo>
                                <a:cubicBezTo>
                                  <a:pt x="0" y="1808"/>
                                  <a:pt x="0" y="1808"/>
                                  <a:pt x="0" y="1808"/>
                                </a:cubicBezTo>
                                <a:cubicBezTo>
                                  <a:pt x="0" y="1925"/>
                                  <a:pt x="95" y="2021"/>
                                  <a:pt x="212" y="2021"/>
                                </a:cubicBezTo>
                                <a:cubicBezTo>
                                  <a:pt x="1486" y="2021"/>
                                  <a:pt x="1486" y="2021"/>
                                  <a:pt x="1486" y="2021"/>
                                </a:cubicBezTo>
                                <a:cubicBezTo>
                                  <a:pt x="1603" y="2021"/>
                                  <a:pt x="1699" y="1925"/>
                                  <a:pt x="1699" y="1808"/>
                                </a:cubicBezTo>
                                <a:cubicBezTo>
                                  <a:pt x="1699" y="1042"/>
                                  <a:pt x="1699" y="1042"/>
                                  <a:pt x="1699" y="1042"/>
                                </a:cubicBezTo>
                                <a:cubicBezTo>
                                  <a:pt x="1699" y="925"/>
                                  <a:pt x="1603" y="819"/>
                                  <a:pt x="1486" y="819"/>
                                </a:cubicBezTo>
                                <a:close/>
                                <a:moveTo>
                                  <a:pt x="796" y="223"/>
                                </a:moveTo>
                                <a:cubicBezTo>
                                  <a:pt x="966" y="223"/>
                                  <a:pt x="966" y="223"/>
                                  <a:pt x="966" y="223"/>
                                </a:cubicBezTo>
                                <a:cubicBezTo>
                                  <a:pt x="1136" y="223"/>
                                  <a:pt x="1285" y="361"/>
                                  <a:pt x="1285" y="532"/>
                                </a:cubicBezTo>
                                <a:cubicBezTo>
                                  <a:pt x="1285" y="819"/>
                                  <a:pt x="1285" y="819"/>
                                  <a:pt x="1285" y="819"/>
                                </a:cubicBezTo>
                                <a:cubicBezTo>
                                  <a:pt x="478" y="819"/>
                                  <a:pt x="478" y="819"/>
                                  <a:pt x="478" y="819"/>
                                </a:cubicBezTo>
                                <a:cubicBezTo>
                                  <a:pt x="478" y="532"/>
                                  <a:pt x="478" y="532"/>
                                  <a:pt x="478" y="532"/>
                                </a:cubicBezTo>
                                <a:cubicBezTo>
                                  <a:pt x="478" y="361"/>
                                  <a:pt x="616" y="223"/>
                                  <a:pt x="796" y="223"/>
                                </a:cubicBezTo>
                                <a:close/>
                                <a:moveTo>
                                  <a:pt x="998" y="1659"/>
                                </a:moveTo>
                                <a:cubicBezTo>
                                  <a:pt x="998" y="1691"/>
                                  <a:pt x="977" y="1712"/>
                                  <a:pt x="945" y="1712"/>
                                </a:cubicBezTo>
                                <a:cubicBezTo>
                                  <a:pt x="764" y="1712"/>
                                  <a:pt x="764" y="1712"/>
                                  <a:pt x="764" y="1712"/>
                                </a:cubicBezTo>
                                <a:cubicBezTo>
                                  <a:pt x="743" y="1712"/>
                                  <a:pt x="711" y="1691"/>
                                  <a:pt x="711" y="1659"/>
                                </a:cubicBezTo>
                                <a:cubicBezTo>
                                  <a:pt x="711" y="1510"/>
                                  <a:pt x="711" y="1510"/>
                                  <a:pt x="711" y="1510"/>
                                </a:cubicBezTo>
                                <a:cubicBezTo>
                                  <a:pt x="658" y="1468"/>
                                  <a:pt x="626" y="1404"/>
                                  <a:pt x="626" y="1329"/>
                                </a:cubicBezTo>
                                <a:cubicBezTo>
                                  <a:pt x="626" y="1212"/>
                                  <a:pt x="722" y="1106"/>
                                  <a:pt x="849" y="1106"/>
                                </a:cubicBezTo>
                                <a:cubicBezTo>
                                  <a:pt x="977" y="1106"/>
                                  <a:pt x="1072" y="1212"/>
                                  <a:pt x="1072" y="1329"/>
                                </a:cubicBezTo>
                                <a:cubicBezTo>
                                  <a:pt x="1072" y="1393"/>
                                  <a:pt x="1040" y="1457"/>
                                  <a:pt x="998" y="1500"/>
                                </a:cubicBezTo>
                                <a:cubicBezTo>
                                  <a:pt x="998" y="1659"/>
                                  <a:pt x="998" y="1659"/>
                                  <a:pt x="998" y="1659"/>
                                </a:cubicBezTo>
                                <a:cubicBezTo>
                                  <a:pt x="998" y="1659"/>
                                  <a:pt x="998" y="1659"/>
                                  <a:pt x="998" y="1659"/>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93" name="Group 492"/>
                      <p:cNvGrpSpPr/>
                      <p:nvPr/>
                    </p:nvGrpSpPr>
                    <p:grpSpPr>
                      <a:xfrm>
                        <a:off x="4952029" y="3913430"/>
                        <a:ext cx="580397" cy="505476"/>
                        <a:chOff x="4498102" y="4209397"/>
                        <a:chExt cx="590820" cy="514553"/>
                      </a:xfrm>
                    </p:grpSpPr>
                    <p:grpSp>
                      <p:nvGrpSpPr>
                        <p:cNvPr id="495" name="Group 494"/>
                        <p:cNvGrpSpPr/>
                        <p:nvPr/>
                      </p:nvGrpSpPr>
                      <p:grpSpPr>
                        <a:xfrm flipH="1">
                          <a:off x="4498102" y="4209397"/>
                          <a:ext cx="590820" cy="514553"/>
                          <a:chOff x="2266945" y="4330312"/>
                          <a:chExt cx="703903" cy="613039"/>
                        </a:xfrm>
                      </p:grpSpPr>
                      <p:sp>
                        <p:nvSpPr>
                          <p:cNvPr id="499" name="Freeform 5"/>
                          <p:cNvSpPr>
                            <a:spLocks noChangeAspect="1" noEditPoints="1"/>
                          </p:cNvSpPr>
                          <p:nvPr/>
                        </p:nvSpPr>
                        <p:spPr bwMode="auto">
                          <a:xfrm>
                            <a:off x="2266945" y="43303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00" name="Freeform 5"/>
                          <p:cNvSpPr>
                            <a:spLocks noChangeAspect="1" noEditPoints="1"/>
                          </p:cNvSpPr>
                          <p:nvPr/>
                        </p:nvSpPr>
                        <p:spPr bwMode="auto">
                          <a:xfrm>
                            <a:off x="2419345" y="44827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01" name="Freeform 5"/>
                          <p:cNvSpPr>
                            <a:spLocks noChangeAspect="1" noEditPoints="1"/>
                          </p:cNvSpPr>
                          <p:nvPr/>
                        </p:nvSpPr>
                        <p:spPr bwMode="auto">
                          <a:xfrm>
                            <a:off x="2571745" y="46351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496" name="Group 495"/>
                        <p:cNvGrpSpPr/>
                        <p:nvPr/>
                      </p:nvGrpSpPr>
                      <p:grpSpPr>
                        <a:xfrm flipH="1">
                          <a:off x="4526899" y="4232292"/>
                          <a:ext cx="275138" cy="275138"/>
                          <a:chOff x="2634043" y="4276275"/>
                          <a:chExt cx="345117" cy="345117"/>
                        </a:xfrm>
                      </p:grpSpPr>
                      <p:sp>
                        <p:nvSpPr>
                          <p:cNvPr id="497" name="Oval 496"/>
                          <p:cNvSpPr/>
                          <p:nvPr/>
                        </p:nvSpPr>
                        <p:spPr bwMode="auto">
                          <a:xfrm>
                            <a:off x="2634043" y="4276275"/>
                            <a:ext cx="345117" cy="345117"/>
                          </a:xfrm>
                          <a:prstGeom prst="ellipse">
                            <a:avLst/>
                          </a:prstGeom>
                          <a:solidFill>
                            <a:schemeClr val="bg1"/>
                          </a:solidFill>
                          <a:ln w="12700">
                            <a:solidFill>
                              <a:schemeClr val="accent3">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98" name="Freeform 5"/>
                          <p:cNvSpPr>
                            <a:spLocks noEditPoints="1"/>
                          </p:cNvSpPr>
                          <p:nvPr/>
                        </p:nvSpPr>
                        <p:spPr bwMode="auto">
                          <a:xfrm>
                            <a:off x="2719410" y="4345115"/>
                            <a:ext cx="174382" cy="207436"/>
                          </a:xfrm>
                          <a:custGeom>
                            <a:avLst/>
                            <a:gdLst>
                              <a:gd name="T0" fmla="*/ 1486 w 1699"/>
                              <a:gd name="T1" fmla="*/ 819 h 2021"/>
                              <a:gd name="T2" fmla="*/ 1508 w 1699"/>
                              <a:gd name="T3" fmla="*/ 819 h 2021"/>
                              <a:gd name="T4" fmla="*/ 1508 w 1699"/>
                              <a:gd name="T5" fmla="*/ 532 h 2021"/>
                              <a:gd name="T6" fmla="*/ 966 w 1699"/>
                              <a:gd name="T7" fmla="*/ 0 h 2021"/>
                              <a:gd name="T8" fmla="*/ 796 w 1699"/>
                              <a:gd name="T9" fmla="*/ 0 h 2021"/>
                              <a:gd name="T10" fmla="*/ 255 w 1699"/>
                              <a:gd name="T11" fmla="*/ 532 h 2021"/>
                              <a:gd name="T12" fmla="*/ 255 w 1699"/>
                              <a:gd name="T13" fmla="*/ 819 h 2021"/>
                              <a:gd name="T14" fmla="*/ 212 w 1699"/>
                              <a:gd name="T15" fmla="*/ 819 h 2021"/>
                              <a:gd name="T16" fmla="*/ 0 w 1699"/>
                              <a:gd name="T17" fmla="*/ 1042 h 2021"/>
                              <a:gd name="T18" fmla="*/ 0 w 1699"/>
                              <a:gd name="T19" fmla="*/ 1808 h 2021"/>
                              <a:gd name="T20" fmla="*/ 212 w 1699"/>
                              <a:gd name="T21" fmla="*/ 2021 h 2021"/>
                              <a:gd name="T22" fmla="*/ 1486 w 1699"/>
                              <a:gd name="T23" fmla="*/ 2021 h 2021"/>
                              <a:gd name="T24" fmla="*/ 1699 w 1699"/>
                              <a:gd name="T25" fmla="*/ 1808 h 2021"/>
                              <a:gd name="T26" fmla="*/ 1699 w 1699"/>
                              <a:gd name="T27" fmla="*/ 1042 h 2021"/>
                              <a:gd name="T28" fmla="*/ 1486 w 1699"/>
                              <a:gd name="T29" fmla="*/ 819 h 2021"/>
                              <a:gd name="T30" fmla="*/ 796 w 1699"/>
                              <a:gd name="T31" fmla="*/ 223 h 2021"/>
                              <a:gd name="T32" fmla="*/ 966 w 1699"/>
                              <a:gd name="T33" fmla="*/ 223 h 2021"/>
                              <a:gd name="T34" fmla="*/ 1285 w 1699"/>
                              <a:gd name="T35" fmla="*/ 532 h 2021"/>
                              <a:gd name="T36" fmla="*/ 1285 w 1699"/>
                              <a:gd name="T37" fmla="*/ 819 h 2021"/>
                              <a:gd name="T38" fmla="*/ 478 w 1699"/>
                              <a:gd name="T39" fmla="*/ 819 h 2021"/>
                              <a:gd name="T40" fmla="*/ 478 w 1699"/>
                              <a:gd name="T41" fmla="*/ 532 h 2021"/>
                              <a:gd name="T42" fmla="*/ 796 w 1699"/>
                              <a:gd name="T43" fmla="*/ 223 h 2021"/>
                              <a:gd name="T44" fmla="*/ 998 w 1699"/>
                              <a:gd name="T45" fmla="*/ 1659 h 2021"/>
                              <a:gd name="T46" fmla="*/ 945 w 1699"/>
                              <a:gd name="T47" fmla="*/ 1712 h 2021"/>
                              <a:gd name="T48" fmla="*/ 764 w 1699"/>
                              <a:gd name="T49" fmla="*/ 1712 h 2021"/>
                              <a:gd name="T50" fmla="*/ 711 w 1699"/>
                              <a:gd name="T51" fmla="*/ 1659 h 2021"/>
                              <a:gd name="T52" fmla="*/ 711 w 1699"/>
                              <a:gd name="T53" fmla="*/ 1510 h 2021"/>
                              <a:gd name="T54" fmla="*/ 626 w 1699"/>
                              <a:gd name="T55" fmla="*/ 1329 h 2021"/>
                              <a:gd name="T56" fmla="*/ 849 w 1699"/>
                              <a:gd name="T57" fmla="*/ 1106 h 2021"/>
                              <a:gd name="T58" fmla="*/ 1072 w 1699"/>
                              <a:gd name="T59" fmla="*/ 1329 h 2021"/>
                              <a:gd name="T60" fmla="*/ 998 w 1699"/>
                              <a:gd name="T61" fmla="*/ 1500 h 2021"/>
                              <a:gd name="T62" fmla="*/ 998 w 1699"/>
                              <a:gd name="T63" fmla="*/ 1659 h 2021"/>
                              <a:gd name="T64" fmla="*/ 998 w 1699"/>
                              <a:gd name="T65" fmla="*/ 1659 h 2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9" h="2021">
                                <a:moveTo>
                                  <a:pt x="1486" y="819"/>
                                </a:moveTo>
                                <a:cubicBezTo>
                                  <a:pt x="1508" y="819"/>
                                  <a:pt x="1508" y="819"/>
                                  <a:pt x="1508" y="819"/>
                                </a:cubicBezTo>
                                <a:cubicBezTo>
                                  <a:pt x="1508" y="532"/>
                                  <a:pt x="1508" y="532"/>
                                  <a:pt x="1508" y="532"/>
                                </a:cubicBezTo>
                                <a:cubicBezTo>
                                  <a:pt x="1508" y="234"/>
                                  <a:pt x="1263" y="0"/>
                                  <a:pt x="966" y="0"/>
                                </a:cubicBezTo>
                                <a:cubicBezTo>
                                  <a:pt x="796" y="0"/>
                                  <a:pt x="796" y="0"/>
                                  <a:pt x="796" y="0"/>
                                </a:cubicBezTo>
                                <a:cubicBezTo>
                                  <a:pt x="499" y="0"/>
                                  <a:pt x="255" y="234"/>
                                  <a:pt x="255" y="532"/>
                                </a:cubicBezTo>
                                <a:cubicBezTo>
                                  <a:pt x="255" y="819"/>
                                  <a:pt x="255" y="819"/>
                                  <a:pt x="255" y="819"/>
                                </a:cubicBezTo>
                                <a:cubicBezTo>
                                  <a:pt x="212" y="819"/>
                                  <a:pt x="212" y="819"/>
                                  <a:pt x="212" y="819"/>
                                </a:cubicBezTo>
                                <a:cubicBezTo>
                                  <a:pt x="95" y="819"/>
                                  <a:pt x="0" y="925"/>
                                  <a:pt x="0" y="1042"/>
                                </a:cubicBezTo>
                                <a:cubicBezTo>
                                  <a:pt x="0" y="1808"/>
                                  <a:pt x="0" y="1808"/>
                                  <a:pt x="0" y="1808"/>
                                </a:cubicBezTo>
                                <a:cubicBezTo>
                                  <a:pt x="0" y="1925"/>
                                  <a:pt x="95" y="2021"/>
                                  <a:pt x="212" y="2021"/>
                                </a:cubicBezTo>
                                <a:cubicBezTo>
                                  <a:pt x="1486" y="2021"/>
                                  <a:pt x="1486" y="2021"/>
                                  <a:pt x="1486" y="2021"/>
                                </a:cubicBezTo>
                                <a:cubicBezTo>
                                  <a:pt x="1603" y="2021"/>
                                  <a:pt x="1699" y="1925"/>
                                  <a:pt x="1699" y="1808"/>
                                </a:cubicBezTo>
                                <a:cubicBezTo>
                                  <a:pt x="1699" y="1042"/>
                                  <a:pt x="1699" y="1042"/>
                                  <a:pt x="1699" y="1042"/>
                                </a:cubicBezTo>
                                <a:cubicBezTo>
                                  <a:pt x="1699" y="925"/>
                                  <a:pt x="1603" y="819"/>
                                  <a:pt x="1486" y="819"/>
                                </a:cubicBezTo>
                                <a:close/>
                                <a:moveTo>
                                  <a:pt x="796" y="223"/>
                                </a:moveTo>
                                <a:cubicBezTo>
                                  <a:pt x="966" y="223"/>
                                  <a:pt x="966" y="223"/>
                                  <a:pt x="966" y="223"/>
                                </a:cubicBezTo>
                                <a:cubicBezTo>
                                  <a:pt x="1136" y="223"/>
                                  <a:pt x="1285" y="361"/>
                                  <a:pt x="1285" y="532"/>
                                </a:cubicBezTo>
                                <a:cubicBezTo>
                                  <a:pt x="1285" y="819"/>
                                  <a:pt x="1285" y="819"/>
                                  <a:pt x="1285" y="819"/>
                                </a:cubicBezTo>
                                <a:cubicBezTo>
                                  <a:pt x="478" y="819"/>
                                  <a:pt x="478" y="819"/>
                                  <a:pt x="478" y="819"/>
                                </a:cubicBezTo>
                                <a:cubicBezTo>
                                  <a:pt x="478" y="532"/>
                                  <a:pt x="478" y="532"/>
                                  <a:pt x="478" y="532"/>
                                </a:cubicBezTo>
                                <a:cubicBezTo>
                                  <a:pt x="478" y="361"/>
                                  <a:pt x="616" y="223"/>
                                  <a:pt x="796" y="223"/>
                                </a:cubicBezTo>
                                <a:close/>
                                <a:moveTo>
                                  <a:pt x="998" y="1659"/>
                                </a:moveTo>
                                <a:cubicBezTo>
                                  <a:pt x="998" y="1691"/>
                                  <a:pt x="977" y="1712"/>
                                  <a:pt x="945" y="1712"/>
                                </a:cubicBezTo>
                                <a:cubicBezTo>
                                  <a:pt x="764" y="1712"/>
                                  <a:pt x="764" y="1712"/>
                                  <a:pt x="764" y="1712"/>
                                </a:cubicBezTo>
                                <a:cubicBezTo>
                                  <a:pt x="743" y="1712"/>
                                  <a:pt x="711" y="1691"/>
                                  <a:pt x="711" y="1659"/>
                                </a:cubicBezTo>
                                <a:cubicBezTo>
                                  <a:pt x="711" y="1510"/>
                                  <a:pt x="711" y="1510"/>
                                  <a:pt x="711" y="1510"/>
                                </a:cubicBezTo>
                                <a:cubicBezTo>
                                  <a:pt x="658" y="1468"/>
                                  <a:pt x="626" y="1404"/>
                                  <a:pt x="626" y="1329"/>
                                </a:cubicBezTo>
                                <a:cubicBezTo>
                                  <a:pt x="626" y="1212"/>
                                  <a:pt x="722" y="1106"/>
                                  <a:pt x="849" y="1106"/>
                                </a:cubicBezTo>
                                <a:cubicBezTo>
                                  <a:pt x="977" y="1106"/>
                                  <a:pt x="1072" y="1212"/>
                                  <a:pt x="1072" y="1329"/>
                                </a:cubicBezTo>
                                <a:cubicBezTo>
                                  <a:pt x="1072" y="1393"/>
                                  <a:pt x="1040" y="1457"/>
                                  <a:pt x="998" y="1500"/>
                                </a:cubicBezTo>
                                <a:cubicBezTo>
                                  <a:pt x="998" y="1659"/>
                                  <a:pt x="998" y="1659"/>
                                  <a:pt x="998" y="1659"/>
                                </a:cubicBezTo>
                                <a:cubicBezTo>
                                  <a:pt x="998" y="1659"/>
                                  <a:pt x="998" y="1659"/>
                                  <a:pt x="998" y="1659"/>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491" name="TextBox 490"/>
                    <p:cNvSpPr txBox="1"/>
                    <p:nvPr/>
                  </p:nvSpPr>
                  <p:spPr>
                    <a:xfrm>
                      <a:off x="3614864" y="3935086"/>
                      <a:ext cx="1366271" cy="461665"/>
                    </a:xfrm>
                    <a:prstGeom prst="rect">
                      <a:avLst/>
                    </a:prstGeom>
                    <a:noFill/>
                  </p:spPr>
                  <p:txBody>
                    <a:bodyPr wrap="none" lIns="146304" tIns="91440" rIns="146304" bIns="91440" rtlCol="0" anchor="ctr"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Hyper-V hosts for</a:t>
                      </a:r>
                      <a:br>
                        <a:rPr lang="en-US" dirty="0"/>
                      </a:br>
                      <a:r>
                        <a:rPr lang="en-US" dirty="0"/>
                        <a:t>shielded VMs</a:t>
                      </a:r>
                    </a:p>
                  </p:txBody>
                </p:sp>
              </p:grpSp>
              <p:grpSp>
                <p:nvGrpSpPr>
                  <p:cNvPr id="403" name="Group 402"/>
                  <p:cNvGrpSpPr/>
                  <p:nvPr/>
                </p:nvGrpSpPr>
                <p:grpSpPr>
                  <a:xfrm>
                    <a:off x="3055555" y="2412153"/>
                    <a:ext cx="2850653" cy="890478"/>
                    <a:chOff x="3055555" y="2412153"/>
                    <a:chExt cx="2850653" cy="890478"/>
                  </a:xfrm>
                </p:grpSpPr>
                <p:grpSp>
                  <p:nvGrpSpPr>
                    <p:cNvPr id="485" name="Group 484"/>
                    <p:cNvGrpSpPr/>
                    <p:nvPr/>
                  </p:nvGrpSpPr>
                  <p:grpSpPr>
                    <a:xfrm>
                      <a:off x="4100434" y="2412153"/>
                      <a:ext cx="760895" cy="536475"/>
                      <a:chOff x="3525998" y="2953605"/>
                      <a:chExt cx="774559" cy="546109"/>
                    </a:xfrm>
                  </p:grpSpPr>
                  <p:sp>
                    <p:nvSpPr>
                      <p:cNvPr id="488" name="Freeform 13"/>
                      <p:cNvSpPr>
                        <a:spLocks/>
                      </p:cNvSpPr>
                      <p:nvPr/>
                    </p:nvSpPr>
                    <p:spPr bwMode="auto">
                      <a:xfrm>
                        <a:off x="3525998" y="2953605"/>
                        <a:ext cx="619703" cy="343217"/>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5"/>
                      <p:cNvSpPr>
                        <a:spLocks noChangeAspect="1" noEditPoints="1"/>
                      </p:cNvSpPr>
                      <p:nvPr/>
                    </p:nvSpPr>
                    <p:spPr bwMode="auto">
                      <a:xfrm>
                        <a:off x="3860421" y="3159784"/>
                        <a:ext cx="440136" cy="339930"/>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1"/>
                      </a:solidFill>
                      <a:ln w="31750">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sp>
                  <p:nvSpPr>
                    <p:cNvPr id="486" name="TextBox 485"/>
                    <p:cNvSpPr txBox="1"/>
                    <p:nvPr/>
                  </p:nvSpPr>
                  <p:spPr>
                    <a:xfrm>
                      <a:off x="3055555" y="2979466"/>
                      <a:ext cx="2850653" cy="323165"/>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Virtual Machine Manager Technical Preview</a:t>
                      </a:r>
                    </a:p>
                  </p:txBody>
                </p:sp>
              </p:grpSp>
              <p:grpSp>
                <p:nvGrpSpPr>
                  <p:cNvPr id="404" name="Group 403"/>
                  <p:cNvGrpSpPr/>
                  <p:nvPr/>
                </p:nvGrpSpPr>
                <p:grpSpPr>
                  <a:xfrm>
                    <a:off x="3246455" y="4741037"/>
                    <a:ext cx="2468853" cy="859357"/>
                    <a:chOff x="3063573" y="4832441"/>
                    <a:chExt cx="2468853" cy="859357"/>
                  </a:xfrm>
                </p:grpSpPr>
                <p:grpSp>
                  <p:nvGrpSpPr>
                    <p:cNvPr id="405" name="Group 404"/>
                    <p:cNvGrpSpPr/>
                    <p:nvPr/>
                  </p:nvGrpSpPr>
                  <p:grpSpPr>
                    <a:xfrm>
                      <a:off x="3063573" y="4832441"/>
                      <a:ext cx="2468853" cy="568511"/>
                      <a:chOff x="3109311" y="4782746"/>
                      <a:chExt cx="2468853" cy="568511"/>
                    </a:xfrm>
                  </p:grpSpPr>
                  <p:grpSp>
                    <p:nvGrpSpPr>
                      <p:cNvPr id="407" name="Group 406"/>
                      <p:cNvGrpSpPr/>
                      <p:nvPr/>
                    </p:nvGrpSpPr>
                    <p:grpSpPr>
                      <a:xfrm>
                        <a:off x="3109311" y="4788778"/>
                        <a:ext cx="589337" cy="562479"/>
                        <a:chOff x="2204649" y="4894668"/>
                        <a:chExt cx="599920" cy="572580"/>
                      </a:xfrm>
                    </p:grpSpPr>
                    <p:grpSp>
                      <p:nvGrpSpPr>
                        <p:cNvPr id="460" name="Group 459"/>
                        <p:cNvGrpSpPr/>
                        <p:nvPr/>
                      </p:nvGrpSpPr>
                      <p:grpSpPr>
                        <a:xfrm>
                          <a:off x="2204649" y="4894668"/>
                          <a:ext cx="599920" cy="572580"/>
                          <a:chOff x="1764297" y="5202877"/>
                          <a:chExt cx="641795" cy="612546"/>
                        </a:xfrm>
                      </p:grpSpPr>
                      <p:grpSp>
                        <p:nvGrpSpPr>
                          <p:cNvPr id="464" name="Group 463"/>
                          <p:cNvGrpSpPr/>
                          <p:nvPr/>
                        </p:nvGrpSpPr>
                        <p:grpSpPr>
                          <a:xfrm>
                            <a:off x="1764297" y="5202877"/>
                            <a:ext cx="336995" cy="307746"/>
                            <a:chOff x="7225183" y="4826255"/>
                            <a:chExt cx="420688" cy="384175"/>
                          </a:xfrm>
                        </p:grpSpPr>
                        <p:sp>
                          <p:nvSpPr>
                            <p:cNvPr id="479" name="Rectangle 47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80" name="Group 479"/>
                            <p:cNvGrpSpPr/>
                            <p:nvPr/>
                          </p:nvGrpSpPr>
                          <p:grpSpPr>
                            <a:xfrm>
                              <a:off x="7225183" y="4826255"/>
                              <a:ext cx="420688" cy="384175"/>
                              <a:chOff x="7225183" y="4826255"/>
                              <a:chExt cx="420688" cy="384175"/>
                            </a:xfrm>
                            <a:solidFill>
                              <a:schemeClr val="accent4"/>
                            </a:solidFill>
                          </p:grpSpPr>
                          <p:sp>
                            <p:nvSpPr>
                              <p:cNvPr id="48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8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8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8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65" name="Group 464"/>
                          <p:cNvGrpSpPr/>
                          <p:nvPr/>
                        </p:nvGrpSpPr>
                        <p:grpSpPr>
                          <a:xfrm>
                            <a:off x="1916697" y="5355277"/>
                            <a:ext cx="336995" cy="307746"/>
                            <a:chOff x="7225183" y="4826255"/>
                            <a:chExt cx="420688" cy="384175"/>
                          </a:xfrm>
                        </p:grpSpPr>
                        <p:sp>
                          <p:nvSpPr>
                            <p:cNvPr id="473" name="Rectangle 47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74" name="Group 473"/>
                            <p:cNvGrpSpPr/>
                            <p:nvPr/>
                          </p:nvGrpSpPr>
                          <p:grpSpPr>
                            <a:xfrm>
                              <a:off x="7225183" y="4826255"/>
                              <a:ext cx="420688" cy="384175"/>
                              <a:chOff x="7225183" y="4826255"/>
                              <a:chExt cx="420688" cy="384175"/>
                            </a:xfrm>
                            <a:solidFill>
                              <a:schemeClr val="accent4"/>
                            </a:solidFill>
                          </p:grpSpPr>
                          <p:sp>
                            <p:nvSpPr>
                              <p:cNvPr id="47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66" name="Group 465"/>
                          <p:cNvGrpSpPr/>
                          <p:nvPr/>
                        </p:nvGrpSpPr>
                        <p:grpSpPr>
                          <a:xfrm>
                            <a:off x="2069097" y="5507677"/>
                            <a:ext cx="336995" cy="307746"/>
                            <a:chOff x="7225183" y="4826255"/>
                            <a:chExt cx="420688" cy="384175"/>
                          </a:xfrm>
                        </p:grpSpPr>
                        <p:sp>
                          <p:nvSpPr>
                            <p:cNvPr id="467" name="Rectangle 46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68" name="Group 467"/>
                            <p:cNvGrpSpPr/>
                            <p:nvPr/>
                          </p:nvGrpSpPr>
                          <p:grpSpPr>
                            <a:xfrm>
                              <a:off x="7225183" y="4826255"/>
                              <a:ext cx="420688" cy="384175"/>
                              <a:chOff x="7225183" y="4826255"/>
                              <a:chExt cx="420688" cy="384175"/>
                            </a:xfrm>
                            <a:solidFill>
                              <a:schemeClr val="accent4"/>
                            </a:solidFill>
                          </p:grpSpPr>
                          <p:sp>
                            <p:nvSpPr>
                              <p:cNvPr id="46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7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461" name="Group 460"/>
                        <p:cNvGrpSpPr/>
                        <p:nvPr/>
                      </p:nvGrpSpPr>
                      <p:grpSpPr>
                        <a:xfrm>
                          <a:off x="2555408" y="4903480"/>
                          <a:ext cx="223695" cy="223695"/>
                          <a:chOff x="10830295" y="1292900"/>
                          <a:chExt cx="714206" cy="714206"/>
                        </a:xfrm>
                      </p:grpSpPr>
                      <p:sp>
                        <p:nvSpPr>
                          <p:cNvPr id="462" name="Oval 461"/>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63"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08" name="Group 407"/>
                      <p:cNvGrpSpPr/>
                      <p:nvPr/>
                    </p:nvGrpSpPr>
                    <p:grpSpPr>
                      <a:xfrm>
                        <a:off x="4049069" y="4782746"/>
                        <a:ext cx="589337" cy="562479"/>
                        <a:chOff x="2204649" y="4894668"/>
                        <a:chExt cx="599920" cy="572580"/>
                      </a:xfrm>
                    </p:grpSpPr>
                    <p:grpSp>
                      <p:nvGrpSpPr>
                        <p:cNvPr id="435" name="Group 434"/>
                        <p:cNvGrpSpPr/>
                        <p:nvPr/>
                      </p:nvGrpSpPr>
                      <p:grpSpPr>
                        <a:xfrm>
                          <a:off x="2204649" y="4894668"/>
                          <a:ext cx="599920" cy="572580"/>
                          <a:chOff x="1764297" y="5202877"/>
                          <a:chExt cx="641795" cy="612546"/>
                        </a:xfrm>
                      </p:grpSpPr>
                      <p:grpSp>
                        <p:nvGrpSpPr>
                          <p:cNvPr id="439" name="Group 438"/>
                          <p:cNvGrpSpPr/>
                          <p:nvPr/>
                        </p:nvGrpSpPr>
                        <p:grpSpPr>
                          <a:xfrm>
                            <a:off x="1764297" y="5202877"/>
                            <a:ext cx="336995" cy="307746"/>
                            <a:chOff x="7225183" y="4826255"/>
                            <a:chExt cx="420688" cy="384175"/>
                          </a:xfrm>
                        </p:grpSpPr>
                        <p:sp>
                          <p:nvSpPr>
                            <p:cNvPr id="454" name="Rectangle 45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55" name="Group 454"/>
                            <p:cNvGrpSpPr/>
                            <p:nvPr/>
                          </p:nvGrpSpPr>
                          <p:grpSpPr>
                            <a:xfrm>
                              <a:off x="7225183" y="4826255"/>
                              <a:ext cx="420688" cy="384175"/>
                              <a:chOff x="7225183" y="4826255"/>
                              <a:chExt cx="420688" cy="384175"/>
                            </a:xfrm>
                            <a:solidFill>
                              <a:schemeClr val="accent4"/>
                            </a:solidFill>
                          </p:grpSpPr>
                          <p:sp>
                            <p:nvSpPr>
                              <p:cNvPr id="456"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7"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8"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9"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40" name="Group 439"/>
                          <p:cNvGrpSpPr/>
                          <p:nvPr/>
                        </p:nvGrpSpPr>
                        <p:grpSpPr>
                          <a:xfrm>
                            <a:off x="1916697" y="5355277"/>
                            <a:ext cx="336995" cy="307746"/>
                            <a:chOff x="7225183" y="4826255"/>
                            <a:chExt cx="420688" cy="384175"/>
                          </a:xfrm>
                        </p:grpSpPr>
                        <p:sp>
                          <p:nvSpPr>
                            <p:cNvPr id="448" name="Rectangle 447"/>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49" name="Group 448"/>
                            <p:cNvGrpSpPr/>
                            <p:nvPr/>
                          </p:nvGrpSpPr>
                          <p:grpSpPr>
                            <a:xfrm>
                              <a:off x="7225183" y="4826255"/>
                              <a:ext cx="420688" cy="384175"/>
                              <a:chOff x="7225183" y="4826255"/>
                              <a:chExt cx="420688" cy="384175"/>
                            </a:xfrm>
                            <a:solidFill>
                              <a:schemeClr val="accent4"/>
                            </a:solidFill>
                          </p:grpSpPr>
                          <p:sp>
                            <p:nvSpPr>
                              <p:cNvPr id="45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41" name="Group 440"/>
                          <p:cNvGrpSpPr/>
                          <p:nvPr/>
                        </p:nvGrpSpPr>
                        <p:grpSpPr>
                          <a:xfrm>
                            <a:off x="2069097" y="5507677"/>
                            <a:ext cx="336995" cy="307746"/>
                            <a:chOff x="7225183" y="4826255"/>
                            <a:chExt cx="420688" cy="384175"/>
                          </a:xfrm>
                        </p:grpSpPr>
                        <p:sp>
                          <p:nvSpPr>
                            <p:cNvPr id="442" name="Rectangle 441"/>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43" name="Group 442"/>
                            <p:cNvGrpSpPr/>
                            <p:nvPr/>
                          </p:nvGrpSpPr>
                          <p:grpSpPr>
                            <a:xfrm>
                              <a:off x="7225183" y="4826255"/>
                              <a:ext cx="420688" cy="384175"/>
                              <a:chOff x="7225183" y="4826255"/>
                              <a:chExt cx="420688" cy="384175"/>
                            </a:xfrm>
                            <a:solidFill>
                              <a:schemeClr val="accent4"/>
                            </a:solidFill>
                          </p:grpSpPr>
                          <p:sp>
                            <p:nvSpPr>
                              <p:cNvPr id="444"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45"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46"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47"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436" name="Group 435"/>
                        <p:cNvGrpSpPr/>
                        <p:nvPr/>
                      </p:nvGrpSpPr>
                      <p:grpSpPr>
                        <a:xfrm>
                          <a:off x="2555408" y="4903480"/>
                          <a:ext cx="223695" cy="223695"/>
                          <a:chOff x="10830295" y="1292900"/>
                          <a:chExt cx="714206" cy="714206"/>
                        </a:xfrm>
                      </p:grpSpPr>
                      <p:sp>
                        <p:nvSpPr>
                          <p:cNvPr id="437" name="Oval 436"/>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38"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09" name="Group 408"/>
                      <p:cNvGrpSpPr/>
                      <p:nvPr/>
                    </p:nvGrpSpPr>
                    <p:grpSpPr>
                      <a:xfrm>
                        <a:off x="4988827" y="4788778"/>
                        <a:ext cx="589337" cy="562479"/>
                        <a:chOff x="2204649" y="4894668"/>
                        <a:chExt cx="599920" cy="572580"/>
                      </a:xfrm>
                    </p:grpSpPr>
                    <p:grpSp>
                      <p:nvGrpSpPr>
                        <p:cNvPr id="410" name="Group 409"/>
                        <p:cNvGrpSpPr/>
                        <p:nvPr/>
                      </p:nvGrpSpPr>
                      <p:grpSpPr>
                        <a:xfrm>
                          <a:off x="2204649" y="4894668"/>
                          <a:ext cx="599920" cy="572580"/>
                          <a:chOff x="1764297" y="5202877"/>
                          <a:chExt cx="641795" cy="612546"/>
                        </a:xfrm>
                      </p:grpSpPr>
                      <p:grpSp>
                        <p:nvGrpSpPr>
                          <p:cNvPr id="414" name="Group 413"/>
                          <p:cNvGrpSpPr/>
                          <p:nvPr/>
                        </p:nvGrpSpPr>
                        <p:grpSpPr>
                          <a:xfrm>
                            <a:off x="1764297" y="5202877"/>
                            <a:ext cx="336995" cy="307746"/>
                            <a:chOff x="7225183" y="4826255"/>
                            <a:chExt cx="420688" cy="384175"/>
                          </a:xfrm>
                        </p:grpSpPr>
                        <p:sp>
                          <p:nvSpPr>
                            <p:cNvPr id="429" name="Rectangle 42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30" name="Group 429"/>
                            <p:cNvGrpSpPr/>
                            <p:nvPr/>
                          </p:nvGrpSpPr>
                          <p:grpSpPr>
                            <a:xfrm>
                              <a:off x="7225183" y="4826255"/>
                              <a:ext cx="420688" cy="384175"/>
                              <a:chOff x="7225183" y="4826255"/>
                              <a:chExt cx="420688" cy="384175"/>
                            </a:xfrm>
                            <a:solidFill>
                              <a:schemeClr val="accent4"/>
                            </a:solidFill>
                          </p:grpSpPr>
                          <p:sp>
                            <p:nvSpPr>
                              <p:cNvPr id="43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3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3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3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15" name="Group 414"/>
                          <p:cNvGrpSpPr/>
                          <p:nvPr/>
                        </p:nvGrpSpPr>
                        <p:grpSpPr>
                          <a:xfrm>
                            <a:off x="1916697" y="5355277"/>
                            <a:ext cx="336995" cy="307746"/>
                            <a:chOff x="7225183" y="4826255"/>
                            <a:chExt cx="420688" cy="384175"/>
                          </a:xfrm>
                        </p:grpSpPr>
                        <p:sp>
                          <p:nvSpPr>
                            <p:cNvPr id="423" name="Rectangle 42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24" name="Group 423"/>
                            <p:cNvGrpSpPr/>
                            <p:nvPr/>
                          </p:nvGrpSpPr>
                          <p:grpSpPr>
                            <a:xfrm>
                              <a:off x="7225183" y="4826255"/>
                              <a:ext cx="420688" cy="384175"/>
                              <a:chOff x="7225183" y="4826255"/>
                              <a:chExt cx="420688" cy="384175"/>
                            </a:xfrm>
                            <a:solidFill>
                              <a:schemeClr val="accent4"/>
                            </a:solidFill>
                          </p:grpSpPr>
                          <p:sp>
                            <p:nvSpPr>
                              <p:cNvPr id="42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416" name="Group 415"/>
                          <p:cNvGrpSpPr/>
                          <p:nvPr/>
                        </p:nvGrpSpPr>
                        <p:grpSpPr>
                          <a:xfrm>
                            <a:off x="2069097" y="5507677"/>
                            <a:ext cx="336995" cy="307746"/>
                            <a:chOff x="7225183" y="4826255"/>
                            <a:chExt cx="420688" cy="384175"/>
                          </a:xfrm>
                        </p:grpSpPr>
                        <p:sp>
                          <p:nvSpPr>
                            <p:cNvPr id="417" name="Rectangle 41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18" name="Group 417"/>
                            <p:cNvGrpSpPr/>
                            <p:nvPr/>
                          </p:nvGrpSpPr>
                          <p:grpSpPr>
                            <a:xfrm>
                              <a:off x="7225183" y="4826255"/>
                              <a:ext cx="420688" cy="384175"/>
                              <a:chOff x="7225183" y="4826255"/>
                              <a:chExt cx="420688" cy="384175"/>
                            </a:xfrm>
                            <a:solidFill>
                              <a:schemeClr val="accent4"/>
                            </a:solidFill>
                          </p:grpSpPr>
                          <p:sp>
                            <p:nvSpPr>
                              <p:cNvPr id="41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2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411" name="Group 410"/>
                        <p:cNvGrpSpPr/>
                        <p:nvPr/>
                      </p:nvGrpSpPr>
                      <p:grpSpPr>
                        <a:xfrm>
                          <a:off x="2555408" y="4903480"/>
                          <a:ext cx="223695" cy="223695"/>
                          <a:chOff x="10830295" y="1292900"/>
                          <a:chExt cx="714206" cy="714206"/>
                        </a:xfrm>
                      </p:grpSpPr>
                      <p:sp>
                        <p:nvSpPr>
                          <p:cNvPr id="412" name="Oval 411"/>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13"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406" name="TextBox 405"/>
                    <p:cNvSpPr txBox="1"/>
                    <p:nvPr/>
                  </p:nvSpPr>
                  <p:spPr>
                    <a:xfrm>
                      <a:off x="3752722" y="5368633"/>
                      <a:ext cx="1090555" cy="323165"/>
                    </a:xfrm>
                    <a:prstGeom prst="rect">
                      <a:avLst/>
                    </a:prstGeom>
                    <a:noFill/>
                  </p:spPr>
                  <p:txBody>
                    <a:bodyPr wrap="none" lIns="146304" tIns="91440" rIns="146304" bIns="91440" rtlCol="0" anchor="t" anchorCtr="0">
                      <a:spAutoFit/>
                    </a:bodyPr>
                    <a:lstStyle/>
                    <a:p>
                      <a:pPr algn="ctr">
                        <a:lnSpc>
                          <a:spcPct val="90000"/>
                        </a:lnSpc>
                        <a:spcBef>
                          <a:spcPts val="200"/>
                        </a:spcBef>
                      </a:pPr>
                      <a:r>
                        <a:rPr lang="en-US" sz="10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Shielded VMs</a:t>
                      </a:r>
                    </a:p>
                  </p:txBody>
                </p:sp>
              </p:grpSp>
            </p:grpSp>
          </p:grpSp>
        </p:grpSp>
        <p:grpSp>
          <p:nvGrpSpPr>
            <p:cNvPr id="380" name="Group 379"/>
            <p:cNvGrpSpPr/>
            <p:nvPr/>
          </p:nvGrpSpPr>
          <p:grpSpPr>
            <a:xfrm>
              <a:off x="457200" y="1896779"/>
              <a:ext cx="2286000" cy="3977935"/>
              <a:chOff x="457200" y="1896779"/>
              <a:chExt cx="2286000" cy="3977935"/>
            </a:xfrm>
          </p:grpSpPr>
          <p:sp>
            <p:nvSpPr>
              <p:cNvPr id="385" name="TextBox 384"/>
              <p:cNvSpPr txBox="1"/>
              <p:nvPr/>
            </p:nvSpPr>
            <p:spPr>
              <a:xfrm>
                <a:off x="678217" y="1896779"/>
                <a:ext cx="1843966" cy="503215"/>
              </a:xfrm>
              <a:prstGeom prst="rect">
                <a:avLst/>
              </a:prstGeom>
              <a:noFill/>
            </p:spPr>
            <p:txBody>
              <a:bodyPr wrap="none" lIns="146304" tIns="91440" rIns="146304" bIns="91440" rtlCol="0" anchor="t" anchorCtr="0">
                <a:spAutoFit/>
              </a:bodyPr>
              <a:lstStyle/>
              <a:p>
                <a:pPr algn="ctr">
                  <a:lnSpc>
                    <a:spcPct val="90000"/>
                  </a:lnSpc>
                </a:pPr>
                <a:r>
                  <a:rPr lang="en-US" sz="12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Host Guardian Service</a:t>
                </a:r>
              </a:p>
              <a:p>
                <a:pPr algn="ctr">
                  <a:lnSpc>
                    <a:spcPct val="90000"/>
                  </a:lnSpc>
                </a:pPr>
                <a:r>
                  <a:rPr lang="en-US" sz="1100" i="1" dirty="0">
                    <a:gradFill>
                      <a:gsLst>
                        <a:gs pos="21000">
                          <a:schemeClr val="tx1">
                            <a:lumMod val="75000"/>
                          </a:schemeClr>
                        </a:gs>
                        <a:gs pos="2917">
                          <a:schemeClr val="tx1">
                            <a:lumMod val="75000"/>
                          </a:schemeClr>
                        </a:gs>
                      </a:gsLst>
                      <a:lin ang="5400000" scaled="0"/>
                    </a:gradFill>
                    <a:cs typeface="Segoe UI Semibold" panose="020B0702040204020203" pitchFamily="34" charset="0"/>
                  </a:rPr>
                  <a:t>Relecloud.com</a:t>
                </a:r>
              </a:p>
            </p:txBody>
          </p:sp>
          <p:grpSp>
            <p:nvGrpSpPr>
              <p:cNvPr id="386" name="Group 385"/>
              <p:cNvGrpSpPr/>
              <p:nvPr/>
            </p:nvGrpSpPr>
            <p:grpSpPr>
              <a:xfrm>
                <a:off x="457200" y="2396386"/>
                <a:ext cx="2286000" cy="3478328"/>
                <a:chOff x="457200" y="2396386"/>
                <a:chExt cx="2286000" cy="3478328"/>
              </a:xfrm>
            </p:grpSpPr>
            <p:sp>
              <p:nvSpPr>
                <p:cNvPr id="387" name="Rectangle 386"/>
                <p:cNvSpPr/>
                <p:nvPr/>
              </p:nvSpPr>
              <p:spPr bwMode="auto">
                <a:xfrm>
                  <a:off x="457200" y="2396386"/>
                  <a:ext cx="2286000" cy="3478328"/>
                </a:xfrm>
                <a:prstGeom prst="rect">
                  <a:avLst/>
                </a:prstGeom>
                <a:solidFill>
                  <a:srgbClr val="F1F1F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388" name="Group 387"/>
                <p:cNvGrpSpPr/>
                <p:nvPr/>
              </p:nvGrpSpPr>
              <p:grpSpPr>
                <a:xfrm>
                  <a:off x="579632" y="3444049"/>
                  <a:ext cx="2041136" cy="2302684"/>
                  <a:chOff x="533912" y="2759007"/>
                  <a:chExt cx="2041136" cy="2302684"/>
                </a:xfrm>
              </p:grpSpPr>
              <p:grpSp>
                <p:nvGrpSpPr>
                  <p:cNvPr id="389" name="Group 388"/>
                  <p:cNvGrpSpPr/>
                  <p:nvPr/>
                </p:nvGrpSpPr>
                <p:grpSpPr>
                  <a:xfrm>
                    <a:off x="1352839" y="3030794"/>
                    <a:ext cx="403283" cy="323565"/>
                    <a:chOff x="530836" y="1551828"/>
                    <a:chExt cx="1447763" cy="1161580"/>
                  </a:xfrm>
                </p:grpSpPr>
                <p:sp>
                  <p:nvSpPr>
                    <p:cNvPr id="393" name="Freeform 5"/>
                    <p:cNvSpPr>
                      <a:spLocks noChangeAspect="1" noEditPoints="1"/>
                    </p:cNvSpPr>
                    <p:nvPr/>
                  </p:nvSpPr>
                  <p:spPr bwMode="auto">
                    <a:xfrm>
                      <a:off x="530836" y="1595257"/>
                      <a:ext cx="1447763" cy="111815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394" name="Group 393"/>
                    <p:cNvGrpSpPr/>
                    <p:nvPr/>
                  </p:nvGrpSpPr>
                  <p:grpSpPr>
                    <a:xfrm>
                      <a:off x="732918" y="1551828"/>
                      <a:ext cx="1002940" cy="834291"/>
                      <a:chOff x="732918" y="1551828"/>
                      <a:chExt cx="1002940" cy="834291"/>
                    </a:xfrm>
                  </p:grpSpPr>
                  <p:sp>
                    <p:nvSpPr>
                      <p:cNvPr id="395" name="Freeform 35"/>
                      <p:cNvSpPr>
                        <a:spLocks noEditPoints="1"/>
                      </p:cNvSpPr>
                      <p:nvPr/>
                    </p:nvSpPr>
                    <p:spPr bwMode="auto">
                      <a:xfrm rot="18989436">
                        <a:off x="783157" y="1551828"/>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6" name="Freeform 35"/>
                      <p:cNvSpPr>
                        <a:spLocks noEditPoints="1"/>
                      </p:cNvSpPr>
                      <p:nvPr/>
                    </p:nvSpPr>
                    <p:spPr bwMode="auto">
                      <a:xfrm rot="18989436">
                        <a:off x="1304818" y="1751148"/>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7" name="Freeform 35"/>
                      <p:cNvSpPr>
                        <a:spLocks noEditPoints="1"/>
                      </p:cNvSpPr>
                      <p:nvPr/>
                    </p:nvSpPr>
                    <p:spPr bwMode="auto">
                      <a:xfrm rot="18989436">
                        <a:off x="732918" y="1950459"/>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390" name="Freeform 17"/>
                  <p:cNvSpPr>
                    <a:spLocks noEditPoints="1"/>
                  </p:cNvSpPr>
                  <p:nvPr/>
                </p:nvSpPr>
                <p:spPr bwMode="auto">
                  <a:xfrm>
                    <a:off x="1272503" y="3448463"/>
                    <a:ext cx="563955" cy="683539"/>
                  </a:xfrm>
                  <a:custGeom>
                    <a:avLst/>
                    <a:gdLst>
                      <a:gd name="T0" fmla="*/ 169 w 2077"/>
                      <a:gd name="T1" fmla="*/ 844 h 2518"/>
                      <a:gd name="T2" fmla="*/ 0 w 2077"/>
                      <a:gd name="T3" fmla="*/ 2349 h 2518"/>
                      <a:gd name="T4" fmla="*/ 464 w 2077"/>
                      <a:gd name="T5" fmla="*/ 2518 h 2518"/>
                      <a:gd name="T6" fmla="*/ 641 w 2077"/>
                      <a:gd name="T7" fmla="*/ 1013 h 2518"/>
                      <a:gd name="T8" fmla="*/ 317 w 2077"/>
                      <a:gd name="T9" fmla="*/ 2124 h 2518"/>
                      <a:gd name="T10" fmla="*/ 317 w 2077"/>
                      <a:gd name="T11" fmla="*/ 1955 h 2518"/>
                      <a:gd name="T12" fmla="*/ 317 w 2077"/>
                      <a:gd name="T13" fmla="*/ 2124 h 2518"/>
                      <a:gd name="T14" fmla="*/ 162 w 2077"/>
                      <a:gd name="T15" fmla="*/ 1301 h 2518"/>
                      <a:gd name="T16" fmla="*/ 464 w 2077"/>
                      <a:gd name="T17" fmla="*/ 1245 h 2518"/>
                      <a:gd name="T18" fmla="*/ 464 w 2077"/>
                      <a:gd name="T19" fmla="*/ 1301 h 2518"/>
                      <a:gd name="T20" fmla="*/ 162 w 2077"/>
                      <a:gd name="T21" fmla="*/ 1133 h 2518"/>
                      <a:gd name="T22" fmla="*/ 464 w 2077"/>
                      <a:gd name="T23" fmla="*/ 1069 h 2518"/>
                      <a:gd name="T24" fmla="*/ 464 w 2077"/>
                      <a:gd name="T25" fmla="*/ 1133 h 2518"/>
                      <a:gd name="T26" fmla="*/ 895 w 2077"/>
                      <a:gd name="T27" fmla="*/ 844 h 2518"/>
                      <a:gd name="T28" fmla="*/ 726 w 2077"/>
                      <a:gd name="T29" fmla="*/ 2349 h 2518"/>
                      <a:gd name="T30" fmla="*/ 1191 w 2077"/>
                      <a:gd name="T31" fmla="*/ 2518 h 2518"/>
                      <a:gd name="T32" fmla="*/ 1367 w 2077"/>
                      <a:gd name="T33" fmla="*/ 1013 h 2518"/>
                      <a:gd name="T34" fmla="*/ 1043 w 2077"/>
                      <a:gd name="T35" fmla="*/ 2124 h 2518"/>
                      <a:gd name="T36" fmla="*/ 1043 w 2077"/>
                      <a:gd name="T37" fmla="*/ 1955 h 2518"/>
                      <a:gd name="T38" fmla="*/ 1043 w 2077"/>
                      <a:gd name="T39" fmla="*/ 2124 h 2518"/>
                      <a:gd name="T40" fmla="*/ 888 w 2077"/>
                      <a:gd name="T41" fmla="*/ 1301 h 2518"/>
                      <a:gd name="T42" fmla="*/ 1191 w 2077"/>
                      <a:gd name="T43" fmla="*/ 1245 h 2518"/>
                      <a:gd name="T44" fmla="*/ 1191 w 2077"/>
                      <a:gd name="T45" fmla="*/ 1301 h 2518"/>
                      <a:gd name="T46" fmla="*/ 888 w 2077"/>
                      <a:gd name="T47" fmla="*/ 1133 h 2518"/>
                      <a:gd name="T48" fmla="*/ 1191 w 2077"/>
                      <a:gd name="T49" fmla="*/ 1069 h 2518"/>
                      <a:gd name="T50" fmla="*/ 1191 w 2077"/>
                      <a:gd name="T51" fmla="*/ 1133 h 2518"/>
                      <a:gd name="T52" fmla="*/ 1612 w 2077"/>
                      <a:gd name="T53" fmla="*/ 844 h 2518"/>
                      <a:gd name="T54" fmla="*/ 1436 w 2077"/>
                      <a:gd name="T55" fmla="*/ 2349 h 2518"/>
                      <a:gd name="T56" fmla="*/ 1908 w 2077"/>
                      <a:gd name="T57" fmla="*/ 2518 h 2518"/>
                      <a:gd name="T58" fmla="*/ 2077 w 2077"/>
                      <a:gd name="T59" fmla="*/ 1013 h 2518"/>
                      <a:gd name="T60" fmla="*/ 1760 w 2077"/>
                      <a:gd name="T61" fmla="*/ 2124 h 2518"/>
                      <a:gd name="T62" fmla="*/ 1760 w 2077"/>
                      <a:gd name="T63" fmla="*/ 1955 h 2518"/>
                      <a:gd name="T64" fmla="*/ 1760 w 2077"/>
                      <a:gd name="T65" fmla="*/ 2124 h 2518"/>
                      <a:gd name="T66" fmla="*/ 1605 w 2077"/>
                      <a:gd name="T67" fmla="*/ 1301 h 2518"/>
                      <a:gd name="T68" fmla="*/ 1908 w 2077"/>
                      <a:gd name="T69" fmla="*/ 1245 h 2518"/>
                      <a:gd name="T70" fmla="*/ 1908 w 2077"/>
                      <a:gd name="T71" fmla="*/ 1301 h 2518"/>
                      <a:gd name="T72" fmla="*/ 1605 w 2077"/>
                      <a:gd name="T73" fmla="*/ 1133 h 2518"/>
                      <a:gd name="T74" fmla="*/ 1908 w 2077"/>
                      <a:gd name="T75" fmla="*/ 1069 h 2518"/>
                      <a:gd name="T76" fmla="*/ 1908 w 2077"/>
                      <a:gd name="T77" fmla="*/ 1133 h 2518"/>
                      <a:gd name="T78" fmla="*/ 507 w 2077"/>
                      <a:gd name="T79" fmla="*/ 710 h 2518"/>
                      <a:gd name="T80" fmla="*/ 472 w 2077"/>
                      <a:gd name="T81" fmla="*/ 422 h 2518"/>
                      <a:gd name="T82" fmla="*/ 950 w 2077"/>
                      <a:gd name="T83" fmla="*/ 0 h 2518"/>
                      <a:gd name="T84" fmla="*/ 1366 w 2077"/>
                      <a:gd name="T85" fmla="*/ 141 h 2518"/>
                      <a:gd name="T86" fmla="*/ 1366 w 2077"/>
                      <a:gd name="T87" fmla="*/ 710 h 2518"/>
                      <a:gd name="T88" fmla="*/ 464 w 2077"/>
                      <a:gd name="T89" fmla="*/ 562 h 2518"/>
                      <a:gd name="T90" fmla="*/ 1366 w 2077"/>
                      <a:gd name="T91" fmla="*/ 612 h 2518"/>
                      <a:gd name="T92" fmla="*/ 1366 w 2077"/>
                      <a:gd name="T93" fmla="*/ 246 h 2518"/>
                      <a:gd name="T94" fmla="*/ 1169 w 2077"/>
                      <a:gd name="T95" fmla="*/ 359 h 2518"/>
                      <a:gd name="T96" fmla="*/ 950 w 2077"/>
                      <a:gd name="T97" fmla="*/ 99 h 2518"/>
                      <a:gd name="T98" fmla="*/ 739 w 2077"/>
                      <a:gd name="T99" fmla="*/ 338 h 2518"/>
                      <a:gd name="T100" fmla="*/ 683 w 2077"/>
                      <a:gd name="T101" fmla="*/ 394 h 2518"/>
                      <a:gd name="T102" fmla="*/ 556 w 2077"/>
                      <a:gd name="T103" fmla="*/ 478 h 2518"/>
                      <a:gd name="T104" fmla="*/ 514 w 2077"/>
                      <a:gd name="T105" fmla="*/ 520 h 2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7" h="2518">
                        <a:moveTo>
                          <a:pt x="464" y="844"/>
                        </a:moveTo>
                        <a:cubicBezTo>
                          <a:pt x="169" y="844"/>
                          <a:pt x="169" y="844"/>
                          <a:pt x="169" y="844"/>
                        </a:cubicBezTo>
                        <a:cubicBezTo>
                          <a:pt x="70" y="844"/>
                          <a:pt x="0" y="922"/>
                          <a:pt x="0" y="1013"/>
                        </a:cubicBezTo>
                        <a:cubicBezTo>
                          <a:pt x="0" y="2349"/>
                          <a:pt x="0" y="2349"/>
                          <a:pt x="0" y="2349"/>
                        </a:cubicBezTo>
                        <a:cubicBezTo>
                          <a:pt x="0" y="2441"/>
                          <a:pt x="70" y="2518"/>
                          <a:pt x="169" y="2518"/>
                        </a:cubicBezTo>
                        <a:cubicBezTo>
                          <a:pt x="464" y="2518"/>
                          <a:pt x="464" y="2518"/>
                          <a:pt x="464" y="2518"/>
                        </a:cubicBezTo>
                        <a:cubicBezTo>
                          <a:pt x="556" y="2518"/>
                          <a:pt x="641" y="2441"/>
                          <a:pt x="641" y="2349"/>
                        </a:cubicBezTo>
                        <a:cubicBezTo>
                          <a:pt x="641" y="1013"/>
                          <a:pt x="641" y="1013"/>
                          <a:pt x="641" y="1013"/>
                        </a:cubicBezTo>
                        <a:cubicBezTo>
                          <a:pt x="641" y="922"/>
                          <a:pt x="556" y="844"/>
                          <a:pt x="464" y="844"/>
                        </a:cubicBezTo>
                        <a:close/>
                        <a:moveTo>
                          <a:pt x="317" y="2124"/>
                        </a:moveTo>
                        <a:cubicBezTo>
                          <a:pt x="274" y="2124"/>
                          <a:pt x="232" y="2082"/>
                          <a:pt x="232" y="2040"/>
                        </a:cubicBezTo>
                        <a:cubicBezTo>
                          <a:pt x="232" y="1991"/>
                          <a:pt x="274" y="1955"/>
                          <a:pt x="317" y="1955"/>
                        </a:cubicBezTo>
                        <a:cubicBezTo>
                          <a:pt x="366" y="1955"/>
                          <a:pt x="401" y="1991"/>
                          <a:pt x="401" y="2040"/>
                        </a:cubicBezTo>
                        <a:cubicBezTo>
                          <a:pt x="401" y="2082"/>
                          <a:pt x="366" y="2124"/>
                          <a:pt x="317" y="2124"/>
                        </a:cubicBezTo>
                        <a:close/>
                        <a:moveTo>
                          <a:pt x="464" y="1301"/>
                        </a:moveTo>
                        <a:cubicBezTo>
                          <a:pt x="162" y="1301"/>
                          <a:pt x="162" y="1301"/>
                          <a:pt x="162" y="1301"/>
                        </a:cubicBezTo>
                        <a:cubicBezTo>
                          <a:pt x="162" y="1245"/>
                          <a:pt x="162" y="1245"/>
                          <a:pt x="162" y="1245"/>
                        </a:cubicBezTo>
                        <a:cubicBezTo>
                          <a:pt x="464" y="1245"/>
                          <a:pt x="464" y="1245"/>
                          <a:pt x="464" y="1245"/>
                        </a:cubicBezTo>
                        <a:cubicBezTo>
                          <a:pt x="464" y="1301"/>
                          <a:pt x="464" y="1301"/>
                          <a:pt x="464" y="1301"/>
                        </a:cubicBezTo>
                        <a:cubicBezTo>
                          <a:pt x="464" y="1301"/>
                          <a:pt x="464" y="1301"/>
                          <a:pt x="464" y="1301"/>
                        </a:cubicBezTo>
                        <a:close/>
                        <a:moveTo>
                          <a:pt x="464" y="1133"/>
                        </a:moveTo>
                        <a:cubicBezTo>
                          <a:pt x="162" y="1133"/>
                          <a:pt x="162" y="1133"/>
                          <a:pt x="162" y="1133"/>
                        </a:cubicBezTo>
                        <a:cubicBezTo>
                          <a:pt x="162" y="1069"/>
                          <a:pt x="162" y="1069"/>
                          <a:pt x="162" y="1069"/>
                        </a:cubicBezTo>
                        <a:cubicBezTo>
                          <a:pt x="464" y="1069"/>
                          <a:pt x="464" y="1069"/>
                          <a:pt x="464" y="1069"/>
                        </a:cubicBezTo>
                        <a:cubicBezTo>
                          <a:pt x="464" y="1133"/>
                          <a:pt x="464" y="1133"/>
                          <a:pt x="464" y="1133"/>
                        </a:cubicBezTo>
                        <a:cubicBezTo>
                          <a:pt x="464" y="1133"/>
                          <a:pt x="464" y="1133"/>
                          <a:pt x="464" y="1133"/>
                        </a:cubicBezTo>
                        <a:close/>
                        <a:moveTo>
                          <a:pt x="1191" y="844"/>
                        </a:moveTo>
                        <a:cubicBezTo>
                          <a:pt x="895" y="844"/>
                          <a:pt x="895" y="844"/>
                          <a:pt x="895" y="844"/>
                        </a:cubicBezTo>
                        <a:cubicBezTo>
                          <a:pt x="797" y="844"/>
                          <a:pt x="726" y="922"/>
                          <a:pt x="726" y="1013"/>
                        </a:cubicBezTo>
                        <a:cubicBezTo>
                          <a:pt x="726" y="2349"/>
                          <a:pt x="726" y="2349"/>
                          <a:pt x="726" y="2349"/>
                        </a:cubicBezTo>
                        <a:cubicBezTo>
                          <a:pt x="726" y="2441"/>
                          <a:pt x="797" y="2518"/>
                          <a:pt x="895" y="2518"/>
                        </a:cubicBezTo>
                        <a:cubicBezTo>
                          <a:pt x="1191" y="2518"/>
                          <a:pt x="1191" y="2518"/>
                          <a:pt x="1191" y="2518"/>
                        </a:cubicBezTo>
                        <a:cubicBezTo>
                          <a:pt x="1283" y="2518"/>
                          <a:pt x="1367" y="2441"/>
                          <a:pt x="1367" y="2349"/>
                        </a:cubicBezTo>
                        <a:cubicBezTo>
                          <a:pt x="1367" y="1013"/>
                          <a:pt x="1367" y="1013"/>
                          <a:pt x="1367" y="1013"/>
                        </a:cubicBezTo>
                        <a:cubicBezTo>
                          <a:pt x="1367" y="922"/>
                          <a:pt x="1283" y="844"/>
                          <a:pt x="1191" y="844"/>
                        </a:cubicBezTo>
                        <a:close/>
                        <a:moveTo>
                          <a:pt x="1043" y="2124"/>
                        </a:moveTo>
                        <a:cubicBezTo>
                          <a:pt x="1001" y="2124"/>
                          <a:pt x="959" y="2082"/>
                          <a:pt x="959" y="2040"/>
                        </a:cubicBezTo>
                        <a:cubicBezTo>
                          <a:pt x="959" y="1991"/>
                          <a:pt x="1001" y="1955"/>
                          <a:pt x="1043" y="1955"/>
                        </a:cubicBezTo>
                        <a:cubicBezTo>
                          <a:pt x="1093" y="1955"/>
                          <a:pt x="1128" y="1991"/>
                          <a:pt x="1128" y="2040"/>
                        </a:cubicBezTo>
                        <a:cubicBezTo>
                          <a:pt x="1128" y="2082"/>
                          <a:pt x="1093" y="2124"/>
                          <a:pt x="1043" y="2124"/>
                        </a:cubicBezTo>
                        <a:close/>
                        <a:moveTo>
                          <a:pt x="1191" y="1301"/>
                        </a:moveTo>
                        <a:cubicBezTo>
                          <a:pt x="888" y="1301"/>
                          <a:pt x="888" y="1301"/>
                          <a:pt x="888" y="1301"/>
                        </a:cubicBezTo>
                        <a:cubicBezTo>
                          <a:pt x="888" y="1245"/>
                          <a:pt x="888" y="1245"/>
                          <a:pt x="888" y="1245"/>
                        </a:cubicBezTo>
                        <a:cubicBezTo>
                          <a:pt x="1191" y="1245"/>
                          <a:pt x="1191" y="1245"/>
                          <a:pt x="1191" y="1245"/>
                        </a:cubicBezTo>
                        <a:cubicBezTo>
                          <a:pt x="1191" y="1301"/>
                          <a:pt x="1191" y="1301"/>
                          <a:pt x="1191" y="1301"/>
                        </a:cubicBezTo>
                        <a:cubicBezTo>
                          <a:pt x="1191" y="1301"/>
                          <a:pt x="1191" y="1301"/>
                          <a:pt x="1191" y="1301"/>
                        </a:cubicBezTo>
                        <a:close/>
                        <a:moveTo>
                          <a:pt x="1191" y="1133"/>
                        </a:moveTo>
                        <a:cubicBezTo>
                          <a:pt x="888" y="1133"/>
                          <a:pt x="888" y="1133"/>
                          <a:pt x="888" y="1133"/>
                        </a:cubicBezTo>
                        <a:cubicBezTo>
                          <a:pt x="888" y="1069"/>
                          <a:pt x="888" y="1069"/>
                          <a:pt x="888" y="1069"/>
                        </a:cubicBezTo>
                        <a:cubicBezTo>
                          <a:pt x="1191" y="1069"/>
                          <a:pt x="1191" y="1069"/>
                          <a:pt x="1191" y="1069"/>
                        </a:cubicBezTo>
                        <a:cubicBezTo>
                          <a:pt x="1191" y="1133"/>
                          <a:pt x="1191" y="1133"/>
                          <a:pt x="1191" y="1133"/>
                        </a:cubicBezTo>
                        <a:cubicBezTo>
                          <a:pt x="1191" y="1133"/>
                          <a:pt x="1191" y="1133"/>
                          <a:pt x="1191" y="1133"/>
                        </a:cubicBezTo>
                        <a:close/>
                        <a:moveTo>
                          <a:pt x="1908" y="844"/>
                        </a:moveTo>
                        <a:cubicBezTo>
                          <a:pt x="1612" y="844"/>
                          <a:pt x="1612" y="844"/>
                          <a:pt x="1612" y="844"/>
                        </a:cubicBezTo>
                        <a:cubicBezTo>
                          <a:pt x="1513" y="844"/>
                          <a:pt x="1436" y="922"/>
                          <a:pt x="1436" y="1013"/>
                        </a:cubicBezTo>
                        <a:cubicBezTo>
                          <a:pt x="1436" y="2349"/>
                          <a:pt x="1436" y="2349"/>
                          <a:pt x="1436" y="2349"/>
                        </a:cubicBezTo>
                        <a:cubicBezTo>
                          <a:pt x="1436" y="2441"/>
                          <a:pt x="1513" y="2518"/>
                          <a:pt x="1612" y="2518"/>
                        </a:cubicBezTo>
                        <a:cubicBezTo>
                          <a:pt x="1908" y="2518"/>
                          <a:pt x="1908" y="2518"/>
                          <a:pt x="1908" y="2518"/>
                        </a:cubicBezTo>
                        <a:cubicBezTo>
                          <a:pt x="1999" y="2518"/>
                          <a:pt x="2077" y="2441"/>
                          <a:pt x="2077" y="2349"/>
                        </a:cubicBezTo>
                        <a:cubicBezTo>
                          <a:pt x="2077" y="1013"/>
                          <a:pt x="2077" y="1013"/>
                          <a:pt x="2077" y="1013"/>
                        </a:cubicBezTo>
                        <a:cubicBezTo>
                          <a:pt x="2077" y="922"/>
                          <a:pt x="1999" y="844"/>
                          <a:pt x="1908" y="844"/>
                        </a:cubicBezTo>
                        <a:close/>
                        <a:moveTo>
                          <a:pt x="1760" y="2124"/>
                        </a:moveTo>
                        <a:cubicBezTo>
                          <a:pt x="1711" y="2124"/>
                          <a:pt x="1675" y="2082"/>
                          <a:pt x="1675" y="2040"/>
                        </a:cubicBezTo>
                        <a:cubicBezTo>
                          <a:pt x="1675" y="1991"/>
                          <a:pt x="1711" y="1955"/>
                          <a:pt x="1760" y="1955"/>
                        </a:cubicBezTo>
                        <a:cubicBezTo>
                          <a:pt x="1802" y="1955"/>
                          <a:pt x="1837" y="1991"/>
                          <a:pt x="1837" y="2040"/>
                        </a:cubicBezTo>
                        <a:cubicBezTo>
                          <a:pt x="1837" y="2082"/>
                          <a:pt x="1802" y="2124"/>
                          <a:pt x="1760" y="2124"/>
                        </a:cubicBezTo>
                        <a:close/>
                        <a:moveTo>
                          <a:pt x="1908" y="1301"/>
                        </a:moveTo>
                        <a:cubicBezTo>
                          <a:pt x="1605" y="1301"/>
                          <a:pt x="1605" y="1301"/>
                          <a:pt x="1605" y="1301"/>
                        </a:cubicBezTo>
                        <a:cubicBezTo>
                          <a:pt x="1605" y="1245"/>
                          <a:pt x="1605" y="1245"/>
                          <a:pt x="1605" y="1245"/>
                        </a:cubicBezTo>
                        <a:cubicBezTo>
                          <a:pt x="1908" y="1245"/>
                          <a:pt x="1908" y="1245"/>
                          <a:pt x="1908" y="1245"/>
                        </a:cubicBezTo>
                        <a:cubicBezTo>
                          <a:pt x="1908" y="1301"/>
                          <a:pt x="1908" y="1301"/>
                          <a:pt x="1908" y="1301"/>
                        </a:cubicBezTo>
                        <a:cubicBezTo>
                          <a:pt x="1908" y="1301"/>
                          <a:pt x="1908" y="1301"/>
                          <a:pt x="1908" y="1301"/>
                        </a:cubicBezTo>
                        <a:close/>
                        <a:moveTo>
                          <a:pt x="1908" y="1133"/>
                        </a:moveTo>
                        <a:cubicBezTo>
                          <a:pt x="1605" y="1133"/>
                          <a:pt x="1605" y="1133"/>
                          <a:pt x="1605" y="1133"/>
                        </a:cubicBezTo>
                        <a:cubicBezTo>
                          <a:pt x="1605" y="1069"/>
                          <a:pt x="1605" y="1069"/>
                          <a:pt x="1605" y="1069"/>
                        </a:cubicBezTo>
                        <a:cubicBezTo>
                          <a:pt x="1908" y="1069"/>
                          <a:pt x="1908" y="1069"/>
                          <a:pt x="1908" y="1069"/>
                        </a:cubicBezTo>
                        <a:cubicBezTo>
                          <a:pt x="1908" y="1133"/>
                          <a:pt x="1908" y="1133"/>
                          <a:pt x="1908" y="1133"/>
                        </a:cubicBezTo>
                        <a:cubicBezTo>
                          <a:pt x="1908" y="1133"/>
                          <a:pt x="1908" y="1133"/>
                          <a:pt x="1908" y="1133"/>
                        </a:cubicBezTo>
                        <a:close/>
                        <a:moveTo>
                          <a:pt x="1366" y="710"/>
                        </a:moveTo>
                        <a:cubicBezTo>
                          <a:pt x="507" y="710"/>
                          <a:pt x="507" y="710"/>
                          <a:pt x="507" y="710"/>
                        </a:cubicBezTo>
                        <a:cubicBezTo>
                          <a:pt x="429" y="710"/>
                          <a:pt x="366" y="647"/>
                          <a:pt x="366" y="562"/>
                        </a:cubicBezTo>
                        <a:cubicBezTo>
                          <a:pt x="366" y="499"/>
                          <a:pt x="408" y="436"/>
                          <a:pt x="472" y="422"/>
                        </a:cubicBezTo>
                        <a:cubicBezTo>
                          <a:pt x="500" y="352"/>
                          <a:pt x="563" y="302"/>
                          <a:pt x="641" y="295"/>
                        </a:cubicBezTo>
                        <a:cubicBezTo>
                          <a:pt x="648" y="134"/>
                          <a:pt x="781" y="0"/>
                          <a:pt x="950" y="0"/>
                        </a:cubicBezTo>
                        <a:cubicBezTo>
                          <a:pt x="1070" y="0"/>
                          <a:pt x="1176" y="71"/>
                          <a:pt x="1225" y="176"/>
                        </a:cubicBezTo>
                        <a:cubicBezTo>
                          <a:pt x="1267" y="155"/>
                          <a:pt x="1317" y="141"/>
                          <a:pt x="1366" y="141"/>
                        </a:cubicBezTo>
                        <a:cubicBezTo>
                          <a:pt x="1514" y="141"/>
                          <a:pt x="1648" y="267"/>
                          <a:pt x="1648" y="429"/>
                        </a:cubicBezTo>
                        <a:cubicBezTo>
                          <a:pt x="1648" y="583"/>
                          <a:pt x="1514" y="710"/>
                          <a:pt x="1366" y="710"/>
                        </a:cubicBezTo>
                        <a:close/>
                        <a:moveTo>
                          <a:pt x="507" y="520"/>
                        </a:moveTo>
                        <a:cubicBezTo>
                          <a:pt x="479" y="520"/>
                          <a:pt x="464" y="541"/>
                          <a:pt x="464" y="562"/>
                        </a:cubicBezTo>
                        <a:cubicBezTo>
                          <a:pt x="464" y="583"/>
                          <a:pt x="479" y="612"/>
                          <a:pt x="507" y="612"/>
                        </a:cubicBezTo>
                        <a:cubicBezTo>
                          <a:pt x="1366" y="612"/>
                          <a:pt x="1366" y="612"/>
                          <a:pt x="1366" y="612"/>
                        </a:cubicBezTo>
                        <a:cubicBezTo>
                          <a:pt x="1465" y="612"/>
                          <a:pt x="1542" y="527"/>
                          <a:pt x="1542" y="429"/>
                        </a:cubicBezTo>
                        <a:cubicBezTo>
                          <a:pt x="1542" y="324"/>
                          <a:pt x="1465" y="246"/>
                          <a:pt x="1366" y="246"/>
                        </a:cubicBezTo>
                        <a:cubicBezTo>
                          <a:pt x="1317" y="246"/>
                          <a:pt x="1267" y="260"/>
                          <a:pt x="1232" y="295"/>
                        </a:cubicBezTo>
                        <a:cubicBezTo>
                          <a:pt x="1169" y="359"/>
                          <a:pt x="1169" y="359"/>
                          <a:pt x="1169" y="359"/>
                        </a:cubicBezTo>
                        <a:cubicBezTo>
                          <a:pt x="1148" y="267"/>
                          <a:pt x="1148" y="267"/>
                          <a:pt x="1148" y="267"/>
                        </a:cubicBezTo>
                        <a:cubicBezTo>
                          <a:pt x="1134" y="169"/>
                          <a:pt x="1049" y="99"/>
                          <a:pt x="950" y="99"/>
                        </a:cubicBezTo>
                        <a:cubicBezTo>
                          <a:pt x="831" y="99"/>
                          <a:pt x="739" y="190"/>
                          <a:pt x="739" y="310"/>
                        </a:cubicBezTo>
                        <a:cubicBezTo>
                          <a:pt x="739" y="317"/>
                          <a:pt x="739" y="331"/>
                          <a:pt x="739" y="338"/>
                        </a:cubicBezTo>
                        <a:cubicBezTo>
                          <a:pt x="753" y="401"/>
                          <a:pt x="753" y="401"/>
                          <a:pt x="753" y="401"/>
                        </a:cubicBezTo>
                        <a:cubicBezTo>
                          <a:pt x="683" y="394"/>
                          <a:pt x="683" y="394"/>
                          <a:pt x="683" y="394"/>
                        </a:cubicBezTo>
                        <a:cubicBezTo>
                          <a:pt x="676" y="394"/>
                          <a:pt x="669" y="394"/>
                          <a:pt x="662" y="394"/>
                        </a:cubicBezTo>
                        <a:cubicBezTo>
                          <a:pt x="612" y="394"/>
                          <a:pt x="570" y="429"/>
                          <a:pt x="556" y="478"/>
                        </a:cubicBezTo>
                        <a:cubicBezTo>
                          <a:pt x="549" y="520"/>
                          <a:pt x="549" y="520"/>
                          <a:pt x="549" y="520"/>
                        </a:cubicBezTo>
                        <a:cubicBezTo>
                          <a:pt x="514" y="520"/>
                          <a:pt x="514" y="520"/>
                          <a:pt x="514" y="520"/>
                        </a:cubicBezTo>
                        <a:cubicBezTo>
                          <a:pt x="507" y="520"/>
                          <a:pt x="507" y="520"/>
                          <a:pt x="507" y="520"/>
                        </a:cubicBezTo>
                        <a:close/>
                      </a:path>
                    </a:pathLst>
                  </a:custGeom>
                  <a:solidFill>
                    <a:schemeClr val="accent5">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1" name="TextBox 390"/>
                  <p:cNvSpPr txBox="1"/>
                  <p:nvPr/>
                </p:nvSpPr>
                <p:spPr>
                  <a:xfrm>
                    <a:off x="533912" y="4137335"/>
                    <a:ext cx="2041136" cy="924356"/>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Physical or virtual server</a:t>
                    </a:r>
                  </a:p>
                  <a:p>
                    <a:r>
                      <a:rPr lang="en-US" sz="900" dirty="0">
                        <a:latin typeface="+mn-lt"/>
                      </a:rPr>
                      <a:t>Windows Server Technical Preview</a:t>
                    </a:r>
                  </a:p>
                  <a:p>
                    <a:r>
                      <a:rPr lang="en-US" sz="900" dirty="0">
                        <a:latin typeface="+mn-lt"/>
                      </a:rPr>
                      <a:t>Host Guardian Service role</a:t>
                    </a:r>
                  </a:p>
                  <a:p>
                    <a:r>
                      <a:rPr lang="en-US" sz="900" dirty="0">
                        <a:latin typeface="+mn-lt"/>
                      </a:rPr>
                      <a:t>Attestation server</a:t>
                    </a:r>
                  </a:p>
                  <a:p>
                    <a:r>
                      <a:rPr lang="en-US" sz="900" dirty="0">
                        <a:latin typeface="+mn-lt"/>
                      </a:rPr>
                      <a:t>Key protected server</a:t>
                    </a:r>
                  </a:p>
                </p:txBody>
              </p:sp>
              <p:sp>
                <p:nvSpPr>
                  <p:cNvPr id="392" name="TextBox 391"/>
                  <p:cNvSpPr txBox="1"/>
                  <p:nvPr/>
                </p:nvSpPr>
                <p:spPr>
                  <a:xfrm>
                    <a:off x="1264882" y="2759007"/>
                    <a:ext cx="579197" cy="323165"/>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HSM</a:t>
                    </a:r>
                  </a:p>
                </p:txBody>
              </p:sp>
            </p:grpSp>
          </p:grpSp>
        </p:grpSp>
        <p:grpSp>
          <p:nvGrpSpPr>
            <p:cNvPr id="381" name="Group 380"/>
            <p:cNvGrpSpPr/>
            <p:nvPr/>
          </p:nvGrpSpPr>
          <p:grpSpPr>
            <a:xfrm>
              <a:off x="1280160" y="2480105"/>
              <a:ext cx="1828800" cy="910621"/>
              <a:chOff x="1280160" y="2480105"/>
              <a:chExt cx="1828800" cy="910621"/>
            </a:xfrm>
          </p:grpSpPr>
          <p:sp>
            <p:nvSpPr>
              <p:cNvPr id="382" name="Right Arrow 381"/>
              <p:cNvSpPr/>
              <p:nvPr/>
            </p:nvSpPr>
            <p:spPr bwMode="auto">
              <a:xfrm>
                <a:off x="2560320" y="2678587"/>
                <a:ext cx="548640" cy="274320"/>
              </a:xfrm>
              <a:prstGeom prst="rightArrow">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3" name="TextBox 382"/>
              <p:cNvSpPr txBox="1"/>
              <p:nvPr/>
            </p:nvSpPr>
            <p:spPr>
              <a:xfrm>
                <a:off x="1280160" y="2480105"/>
                <a:ext cx="1371600" cy="676656"/>
              </a:xfrm>
              <a:prstGeom prst="rect">
                <a:avLst/>
              </a:prstGeom>
              <a:solidFill>
                <a:schemeClr val="accent6"/>
              </a:solidFill>
            </p:spPr>
            <p:txBody>
              <a:bodyPr wrap="square" lIns="146304" tIns="91440" rIns="146304" bIns="91440" rtlCol="0">
                <a:noAutofit/>
              </a:bodyPr>
              <a:lstStyle/>
              <a:p>
                <a:pPr algn="ctr">
                  <a:lnSpc>
                    <a:spcPct val="90000"/>
                  </a:lnSpc>
                </a:pPr>
                <a:r>
                  <a:rPr lang="en-US" sz="1200" dirty="0">
                    <a:gradFill>
                      <a:gsLst>
                        <a:gs pos="35897">
                          <a:srgbClr val="FFFFFF"/>
                        </a:gs>
                        <a:gs pos="21000">
                          <a:srgbClr val="FFFFFF"/>
                        </a:gs>
                      </a:gsLst>
                      <a:lin ang="5400000" scaled="0"/>
                    </a:gradFill>
                    <a:latin typeface="Segoe UI Semibold" panose="020B0702040204020203" pitchFamily="34" charset="0"/>
                    <a:cs typeface="Segoe UI Semibold" panose="020B0702040204020203" pitchFamily="34" charset="0"/>
                  </a:rPr>
                  <a:t>Relecloud.com</a:t>
                </a:r>
              </a:p>
              <a:p>
                <a:pPr algn="ctr">
                  <a:lnSpc>
                    <a:spcPct val="90000"/>
                  </a:lnSpc>
                </a:pPr>
                <a:r>
                  <a:rPr lang="en-US" sz="1100" i="1" dirty="0">
                    <a:gradFill>
                      <a:gsLst>
                        <a:gs pos="35897">
                          <a:srgbClr val="FFFFFF"/>
                        </a:gs>
                        <a:gs pos="21000">
                          <a:srgbClr val="FFFFFF"/>
                        </a:gs>
                      </a:gsLst>
                      <a:lin ang="5400000" scaled="0"/>
                    </a:gradFill>
                    <a:cs typeface="Segoe UI Semibold" panose="020B0702040204020203" pitchFamily="34" charset="0"/>
                  </a:rPr>
                  <a:t>Trusts</a:t>
                </a:r>
              </a:p>
              <a:p>
                <a:pPr algn="ctr">
                  <a:lnSpc>
                    <a:spcPct val="90000"/>
                  </a:lnSpc>
                </a:pPr>
                <a:r>
                  <a:rPr lang="en-US" sz="1200" dirty="0">
                    <a:gradFill>
                      <a:gsLst>
                        <a:gs pos="35897">
                          <a:srgbClr val="FFFFFF"/>
                        </a:gs>
                        <a:gs pos="21000">
                          <a:srgbClr val="FFFFFF"/>
                        </a:gs>
                      </a:gsLst>
                      <a:lin ang="5400000" scaled="0"/>
                    </a:gradFill>
                    <a:latin typeface="Segoe UI Semibold" panose="020B0702040204020203" pitchFamily="34" charset="0"/>
                    <a:cs typeface="Segoe UI Semibold" panose="020B0702040204020203" pitchFamily="34" charset="0"/>
                  </a:rPr>
                  <a:t>Fabrikam.com</a:t>
                </a:r>
              </a:p>
            </p:txBody>
          </p:sp>
          <p:sp>
            <p:nvSpPr>
              <p:cNvPr id="384" name="Rectangle 383"/>
              <p:cNvSpPr/>
              <p:nvPr/>
            </p:nvSpPr>
            <p:spPr bwMode="auto">
              <a:xfrm>
                <a:off x="1531620" y="3024966"/>
                <a:ext cx="137160" cy="36576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sp>
        <p:nvSpPr>
          <p:cNvPr id="509" name="Rectangle 508"/>
          <p:cNvSpPr/>
          <p:nvPr/>
        </p:nvSpPr>
        <p:spPr bwMode="auto">
          <a:xfrm>
            <a:off x="0" y="1119847"/>
            <a:ext cx="6259308" cy="587467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a:t>Architectures</a:t>
            </a:r>
          </a:p>
        </p:txBody>
      </p:sp>
      <p:grpSp>
        <p:nvGrpSpPr>
          <p:cNvPr id="39" name="Group 38"/>
          <p:cNvGrpSpPr/>
          <p:nvPr/>
        </p:nvGrpSpPr>
        <p:grpSpPr>
          <a:xfrm>
            <a:off x="274320" y="1211263"/>
            <a:ext cx="5897880" cy="4846320"/>
            <a:chOff x="274320" y="1211263"/>
            <a:chExt cx="5897880" cy="4846320"/>
          </a:xfrm>
        </p:grpSpPr>
        <p:sp>
          <p:nvSpPr>
            <p:cNvPr id="256" name="Rectangle 255"/>
            <p:cNvSpPr/>
            <p:nvPr/>
          </p:nvSpPr>
          <p:spPr bwMode="auto">
            <a:xfrm>
              <a:off x="274320" y="1211263"/>
              <a:ext cx="5897880" cy="4846320"/>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0" name="TextBox 49"/>
            <p:cNvSpPr txBox="1"/>
            <p:nvPr/>
          </p:nvSpPr>
          <p:spPr>
            <a:xfrm>
              <a:off x="274637" y="1212822"/>
              <a:ext cx="5845428" cy="600165"/>
            </a:xfrm>
            <a:prstGeom prst="rect">
              <a:avLst/>
            </a:prstGeom>
            <a:noFill/>
          </p:spPr>
          <p:txBody>
            <a:bodyPr wrap="square" lIns="182880" tIns="146304" rIns="182880" bIns="146304" rtlCol="0">
              <a:spAutoFit/>
            </a:bodyPr>
            <a:lstStyle/>
            <a:p>
              <a:pPr defTabSz="931863" fontAlgn="base">
                <a:lnSpc>
                  <a:spcPct val="90000"/>
                </a:lnSpc>
                <a:spcBef>
                  <a:spcPts val="600"/>
                </a:spcBef>
                <a:spcAft>
                  <a:spcPts val="600"/>
                </a:spcAft>
                <a:buSzPct val="90000"/>
              </a:pPr>
              <a:r>
                <a:rPr lang="en-US" sz="2200" dirty="0">
                  <a:gradFill>
                    <a:gsLst>
                      <a:gs pos="1250">
                        <a:schemeClr val="tx1"/>
                      </a:gs>
                      <a:gs pos="100000">
                        <a:schemeClr val="tx1"/>
                      </a:gs>
                    </a:gsLst>
                    <a:lin ang="5400000" scaled="0"/>
                  </a:gradFill>
                  <a:latin typeface="Segoe UI Semibold" panose="020B0702040204020203" pitchFamily="34" charset="0"/>
                  <a:ea typeface="MS PGothic" pitchFamily="34" charset="-128"/>
                  <a:cs typeface="Segoe UI Semibold" panose="020B0702040204020203" pitchFamily="34" charset="0"/>
                </a:rPr>
                <a:t>Hosting service provider infrastructure </a:t>
              </a:r>
            </a:p>
          </p:txBody>
        </p:sp>
        <p:grpSp>
          <p:nvGrpSpPr>
            <p:cNvPr id="34" name="Group 33"/>
            <p:cNvGrpSpPr/>
            <p:nvPr/>
          </p:nvGrpSpPr>
          <p:grpSpPr>
            <a:xfrm>
              <a:off x="2743200" y="1896779"/>
              <a:ext cx="3246120" cy="3977935"/>
              <a:chOff x="2743200" y="1896779"/>
              <a:chExt cx="3246120" cy="3977935"/>
            </a:xfrm>
          </p:grpSpPr>
          <p:sp>
            <p:nvSpPr>
              <p:cNvPr id="190" name="TextBox 189"/>
              <p:cNvSpPr txBox="1"/>
              <p:nvPr/>
            </p:nvSpPr>
            <p:spPr>
              <a:xfrm>
                <a:off x="3309932" y="1896779"/>
                <a:ext cx="2112657" cy="503215"/>
              </a:xfrm>
              <a:prstGeom prst="rect">
                <a:avLst/>
              </a:prstGeom>
              <a:noFill/>
            </p:spPr>
            <p:txBody>
              <a:bodyPr wrap="square" lIns="146304" tIns="91440" rIns="146304" bIns="91440" rtlCol="0" anchor="t" anchorCtr="0">
                <a:spAutoFit/>
              </a:bodyPr>
              <a:lstStyle/>
              <a:p>
                <a:pPr algn="ctr">
                  <a:lnSpc>
                    <a:spcPct val="90000"/>
                  </a:lnSpc>
                </a:pPr>
                <a:r>
                  <a:rPr lang="en-US" sz="12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Hoster Active Directory</a:t>
                </a:r>
              </a:p>
              <a:p>
                <a:pPr algn="ctr">
                  <a:lnSpc>
                    <a:spcPct val="90000"/>
                  </a:lnSpc>
                </a:pPr>
                <a:r>
                  <a:rPr lang="en-US" sz="1100" i="1" dirty="0">
                    <a:gradFill>
                      <a:gsLst>
                        <a:gs pos="21000">
                          <a:schemeClr val="tx1">
                            <a:lumMod val="75000"/>
                          </a:schemeClr>
                        </a:gs>
                        <a:gs pos="2917">
                          <a:schemeClr val="tx1">
                            <a:lumMod val="75000"/>
                          </a:schemeClr>
                        </a:gs>
                      </a:gsLst>
                      <a:lin ang="5400000" scaled="0"/>
                    </a:gradFill>
                    <a:cs typeface="Segoe UI Semibold" panose="020B0702040204020203" pitchFamily="34" charset="0"/>
                  </a:rPr>
                  <a:t>Fabrikam.com</a:t>
                </a:r>
              </a:p>
            </p:txBody>
          </p:sp>
          <p:grpSp>
            <p:nvGrpSpPr>
              <p:cNvPr id="33" name="Group 32"/>
              <p:cNvGrpSpPr/>
              <p:nvPr/>
            </p:nvGrpSpPr>
            <p:grpSpPr>
              <a:xfrm>
                <a:off x="2743200" y="2399994"/>
                <a:ext cx="3246120" cy="3474720"/>
                <a:chOff x="2743200" y="2399994"/>
                <a:chExt cx="3246120" cy="3474720"/>
              </a:xfrm>
            </p:grpSpPr>
            <p:sp>
              <p:nvSpPr>
                <p:cNvPr id="64" name="Rectangle 63"/>
                <p:cNvSpPr/>
                <p:nvPr/>
              </p:nvSpPr>
              <p:spPr bwMode="auto">
                <a:xfrm>
                  <a:off x="2743200" y="2399994"/>
                  <a:ext cx="3246120" cy="3474720"/>
                </a:xfrm>
                <a:prstGeom prst="rect">
                  <a:avLst/>
                </a:prstGeom>
                <a:solidFill>
                  <a:schemeClr val="bg1"/>
                </a:solidFill>
                <a:ln w="285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9" name="Group 18"/>
                <p:cNvGrpSpPr/>
                <p:nvPr/>
              </p:nvGrpSpPr>
              <p:grpSpPr>
                <a:xfrm>
                  <a:off x="2940934" y="2595031"/>
                  <a:ext cx="2850653" cy="3188241"/>
                  <a:chOff x="3055555" y="2412153"/>
                  <a:chExt cx="2850653" cy="3188241"/>
                </a:xfrm>
              </p:grpSpPr>
              <p:grpSp>
                <p:nvGrpSpPr>
                  <p:cNvPr id="12" name="Group 11"/>
                  <p:cNvGrpSpPr/>
                  <p:nvPr/>
                </p:nvGrpSpPr>
                <p:grpSpPr>
                  <a:xfrm>
                    <a:off x="3246455" y="3642549"/>
                    <a:ext cx="2468853" cy="988233"/>
                    <a:chOff x="3063573" y="3746584"/>
                    <a:chExt cx="2468853" cy="988233"/>
                  </a:xfrm>
                </p:grpSpPr>
                <p:grpSp>
                  <p:nvGrpSpPr>
                    <p:cNvPr id="10" name="Group 9"/>
                    <p:cNvGrpSpPr/>
                    <p:nvPr/>
                  </p:nvGrpSpPr>
                  <p:grpSpPr>
                    <a:xfrm>
                      <a:off x="3063573" y="3746584"/>
                      <a:ext cx="2468853" cy="672322"/>
                      <a:chOff x="3063573" y="3746584"/>
                      <a:chExt cx="2468853" cy="672322"/>
                    </a:xfrm>
                  </p:grpSpPr>
                  <p:grpSp>
                    <p:nvGrpSpPr>
                      <p:cNvPr id="252" name="Group 251"/>
                      <p:cNvGrpSpPr/>
                      <p:nvPr/>
                    </p:nvGrpSpPr>
                    <p:grpSpPr>
                      <a:xfrm>
                        <a:off x="3063573" y="3913430"/>
                        <a:ext cx="580397" cy="505476"/>
                        <a:chOff x="2722301" y="4207955"/>
                        <a:chExt cx="590820" cy="514553"/>
                      </a:xfrm>
                    </p:grpSpPr>
                    <p:grpSp>
                      <p:nvGrpSpPr>
                        <p:cNvPr id="139" name="Group 138"/>
                        <p:cNvGrpSpPr/>
                        <p:nvPr/>
                      </p:nvGrpSpPr>
                      <p:grpSpPr>
                        <a:xfrm>
                          <a:off x="2722301" y="4207955"/>
                          <a:ext cx="590820" cy="514553"/>
                          <a:chOff x="2266945" y="4330312"/>
                          <a:chExt cx="703903" cy="613039"/>
                        </a:xfrm>
                      </p:grpSpPr>
                      <p:sp>
                        <p:nvSpPr>
                          <p:cNvPr id="135" name="Freeform 5"/>
                          <p:cNvSpPr>
                            <a:spLocks noChangeAspect="1" noEditPoints="1"/>
                          </p:cNvSpPr>
                          <p:nvPr/>
                        </p:nvSpPr>
                        <p:spPr bwMode="auto">
                          <a:xfrm>
                            <a:off x="2266945" y="43303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7" name="Freeform 5"/>
                          <p:cNvSpPr>
                            <a:spLocks noChangeAspect="1" noEditPoints="1"/>
                          </p:cNvSpPr>
                          <p:nvPr/>
                        </p:nvSpPr>
                        <p:spPr bwMode="auto">
                          <a:xfrm>
                            <a:off x="2419345" y="44827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8" name="Freeform 5"/>
                          <p:cNvSpPr>
                            <a:spLocks noChangeAspect="1" noEditPoints="1"/>
                          </p:cNvSpPr>
                          <p:nvPr/>
                        </p:nvSpPr>
                        <p:spPr bwMode="auto">
                          <a:xfrm>
                            <a:off x="2571745" y="46351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147" name="Group 146"/>
                        <p:cNvGrpSpPr/>
                        <p:nvPr/>
                      </p:nvGrpSpPr>
                      <p:grpSpPr>
                        <a:xfrm>
                          <a:off x="3009186" y="4230850"/>
                          <a:ext cx="275138" cy="275138"/>
                          <a:chOff x="2634043" y="4276275"/>
                          <a:chExt cx="345117" cy="345117"/>
                        </a:xfrm>
                      </p:grpSpPr>
                      <p:sp>
                        <p:nvSpPr>
                          <p:cNvPr id="140" name="Oval 139"/>
                          <p:cNvSpPr/>
                          <p:nvPr/>
                        </p:nvSpPr>
                        <p:spPr bwMode="auto">
                          <a:xfrm>
                            <a:off x="2634043" y="4276275"/>
                            <a:ext cx="345117" cy="345117"/>
                          </a:xfrm>
                          <a:prstGeom prst="ellipse">
                            <a:avLst/>
                          </a:prstGeom>
                          <a:solidFill>
                            <a:schemeClr val="bg1"/>
                          </a:solidFill>
                          <a:ln w="12700">
                            <a:solidFill>
                              <a:schemeClr val="accent3">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Freeform 5"/>
                          <p:cNvSpPr>
                            <a:spLocks noEditPoints="1"/>
                          </p:cNvSpPr>
                          <p:nvPr/>
                        </p:nvSpPr>
                        <p:spPr bwMode="auto">
                          <a:xfrm>
                            <a:off x="2719410" y="4345115"/>
                            <a:ext cx="174382" cy="207436"/>
                          </a:xfrm>
                          <a:custGeom>
                            <a:avLst/>
                            <a:gdLst>
                              <a:gd name="T0" fmla="*/ 1486 w 1699"/>
                              <a:gd name="T1" fmla="*/ 819 h 2021"/>
                              <a:gd name="T2" fmla="*/ 1508 w 1699"/>
                              <a:gd name="T3" fmla="*/ 819 h 2021"/>
                              <a:gd name="T4" fmla="*/ 1508 w 1699"/>
                              <a:gd name="T5" fmla="*/ 532 h 2021"/>
                              <a:gd name="T6" fmla="*/ 966 w 1699"/>
                              <a:gd name="T7" fmla="*/ 0 h 2021"/>
                              <a:gd name="T8" fmla="*/ 796 w 1699"/>
                              <a:gd name="T9" fmla="*/ 0 h 2021"/>
                              <a:gd name="T10" fmla="*/ 255 w 1699"/>
                              <a:gd name="T11" fmla="*/ 532 h 2021"/>
                              <a:gd name="T12" fmla="*/ 255 w 1699"/>
                              <a:gd name="T13" fmla="*/ 819 h 2021"/>
                              <a:gd name="T14" fmla="*/ 212 w 1699"/>
                              <a:gd name="T15" fmla="*/ 819 h 2021"/>
                              <a:gd name="T16" fmla="*/ 0 w 1699"/>
                              <a:gd name="T17" fmla="*/ 1042 h 2021"/>
                              <a:gd name="T18" fmla="*/ 0 w 1699"/>
                              <a:gd name="T19" fmla="*/ 1808 h 2021"/>
                              <a:gd name="T20" fmla="*/ 212 w 1699"/>
                              <a:gd name="T21" fmla="*/ 2021 h 2021"/>
                              <a:gd name="T22" fmla="*/ 1486 w 1699"/>
                              <a:gd name="T23" fmla="*/ 2021 h 2021"/>
                              <a:gd name="T24" fmla="*/ 1699 w 1699"/>
                              <a:gd name="T25" fmla="*/ 1808 h 2021"/>
                              <a:gd name="T26" fmla="*/ 1699 w 1699"/>
                              <a:gd name="T27" fmla="*/ 1042 h 2021"/>
                              <a:gd name="T28" fmla="*/ 1486 w 1699"/>
                              <a:gd name="T29" fmla="*/ 819 h 2021"/>
                              <a:gd name="T30" fmla="*/ 796 w 1699"/>
                              <a:gd name="T31" fmla="*/ 223 h 2021"/>
                              <a:gd name="T32" fmla="*/ 966 w 1699"/>
                              <a:gd name="T33" fmla="*/ 223 h 2021"/>
                              <a:gd name="T34" fmla="*/ 1285 w 1699"/>
                              <a:gd name="T35" fmla="*/ 532 h 2021"/>
                              <a:gd name="T36" fmla="*/ 1285 w 1699"/>
                              <a:gd name="T37" fmla="*/ 819 h 2021"/>
                              <a:gd name="T38" fmla="*/ 478 w 1699"/>
                              <a:gd name="T39" fmla="*/ 819 h 2021"/>
                              <a:gd name="T40" fmla="*/ 478 w 1699"/>
                              <a:gd name="T41" fmla="*/ 532 h 2021"/>
                              <a:gd name="T42" fmla="*/ 796 w 1699"/>
                              <a:gd name="T43" fmla="*/ 223 h 2021"/>
                              <a:gd name="T44" fmla="*/ 998 w 1699"/>
                              <a:gd name="T45" fmla="*/ 1659 h 2021"/>
                              <a:gd name="T46" fmla="*/ 945 w 1699"/>
                              <a:gd name="T47" fmla="*/ 1712 h 2021"/>
                              <a:gd name="T48" fmla="*/ 764 w 1699"/>
                              <a:gd name="T49" fmla="*/ 1712 h 2021"/>
                              <a:gd name="T50" fmla="*/ 711 w 1699"/>
                              <a:gd name="T51" fmla="*/ 1659 h 2021"/>
                              <a:gd name="T52" fmla="*/ 711 w 1699"/>
                              <a:gd name="T53" fmla="*/ 1510 h 2021"/>
                              <a:gd name="T54" fmla="*/ 626 w 1699"/>
                              <a:gd name="T55" fmla="*/ 1329 h 2021"/>
                              <a:gd name="T56" fmla="*/ 849 w 1699"/>
                              <a:gd name="T57" fmla="*/ 1106 h 2021"/>
                              <a:gd name="T58" fmla="*/ 1072 w 1699"/>
                              <a:gd name="T59" fmla="*/ 1329 h 2021"/>
                              <a:gd name="T60" fmla="*/ 998 w 1699"/>
                              <a:gd name="T61" fmla="*/ 1500 h 2021"/>
                              <a:gd name="T62" fmla="*/ 998 w 1699"/>
                              <a:gd name="T63" fmla="*/ 1659 h 2021"/>
                              <a:gd name="T64" fmla="*/ 998 w 1699"/>
                              <a:gd name="T65" fmla="*/ 1659 h 2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9" h="2021">
                                <a:moveTo>
                                  <a:pt x="1486" y="819"/>
                                </a:moveTo>
                                <a:cubicBezTo>
                                  <a:pt x="1508" y="819"/>
                                  <a:pt x="1508" y="819"/>
                                  <a:pt x="1508" y="819"/>
                                </a:cubicBezTo>
                                <a:cubicBezTo>
                                  <a:pt x="1508" y="532"/>
                                  <a:pt x="1508" y="532"/>
                                  <a:pt x="1508" y="532"/>
                                </a:cubicBezTo>
                                <a:cubicBezTo>
                                  <a:pt x="1508" y="234"/>
                                  <a:pt x="1263" y="0"/>
                                  <a:pt x="966" y="0"/>
                                </a:cubicBezTo>
                                <a:cubicBezTo>
                                  <a:pt x="796" y="0"/>
                                  <a:pt x="796" y="0"/>
                                  <a:pt x="796" y="0"/>
                                </a:cubicBezTo>
                                <a:cubicBezTo>
                                  <a:pt x="499" y="0"/>
                                  <a:pt x="255" y="234"/>
                                  <a:pt x="255" y="532"/>
                                </a:cubicBezTo>
                                <a:cubicBezTo>
                                  <a:pt x="255" y="819"/>
                                  <a:pt x="255" y="819"/>
                                  <a:pt x="255" y="819"/>
                                </a:cubicBezTo>
                                <a:cubicBezTo>
                                  <a:pt x="212" y="819"/>
                                  <a:pt x="212" y="819"/>
                                  <a:pt x="212" y="819"/>
                                </a:cubicBezTo>
                                <a:cubicBezTo>
                                  <a:pt x="95" y="819"/>
                                  <a:pt x="0" y="925"/>
                                  <a:pt x="0" y="1042"/>
                                </a:cubicBezTo>
                                <a:cubicBezTo>
                                  <a:pt x="0" y="1808"/>
                                  <a:pt x="0" y="1808"/>
                                  <a:pt x="0" y="1808"/>
                                </a:cubicBezTo>
                                <a:cubicBezTo>
                                  <a:pt x="0" y="1925"/>
                                  <a:pt x="95" y="2021"/>
                                  <a:pt x="212" y="2021"/>
                                </a:cubicBezTo>
                                <a:cubicBezTo>
                                  <a:pt x="1486" y="2021"/>
                                  <a:pt x="1486" y="2021"/>
                                  <a:pt x="1486" y="2021"/>
                                </a:cubicBezTo>
                                <a:cubicBezTo>
                                  <a:pt x="1603" y="2021"/>
                                  <a:pt x="1699" y="1925"/>
                                  <a:pt x="1699" y="1808"/>
                                </a:cubicBezTo>
                                <a:cubicBezTo>
                                  <a:pt x="1699" y="1042"/>
                                  <a:pt x="1699" y="1042"/>
                                  <a:pt x="1699" y="1042"/>
                                </a:cubicBezTo>
                                <a:cubicBezTo>
                                  <a:pt x="1699" y="925"/>
                                  <a:pt x="1603" y="819"/>
                                  <a:pt x="1486" y="819"/>
                                </a:cubicBezTo>
                                <a:close/>
                                <a:moveTo>
                                  <a:pt x="796" y="223"/>
                                </a:moveTo>
                                <a:cubicBezTo>
                                  <a:pt x="966" y="223"/>
                                  <a:pt x="966" y="223"/>
                                  <a:pt x="966" y="223"/>
                                </a:cubicBezTo>
                                <a:cubicBezTo>
                                  <a:pt x="1136" y="223"/>
                                  <a:pt x="1285" y="361"/>
                                  <a:pt x="1285" y="532"/>
                                </a:cubicBezTo>
                                <a:cubicBezTo>
                                  <a:pt x="1285" y="819"/>
                                  <a:pt x="1285" y="819"/>
                                  <a:pt x="1285" y="819"/>
                                </a:cubicBezTo>
                                <a:cubicBezTo>
                                  <a:pt x="478" y="819"/>
                                  <a:pt x="478" y="819"/>
                                  <a:pt x="478" y="819"/>
                                </a:cubicBezTo>
                                <a:cubicBezTo>
                                  <a:pt x="478" y="532"/>
                                  <a:pt x="478" y="532"/>
                                  <a:pt x="478" y="532"/>
                                </a:cubicBezTo>
                                <a:cubicBezTo>
                                  <a:pt x="478" y="361"/>
                                  <a:pt x="616" y="223"/>
                                  <a:pt x="796" y="223"/>
                                </a:cubicBezTo>
                                <a:close/>
                                <a:moveTo>
                                  <a:pt x="998" y="1659"/>
                                </a:moveTo>
                                <a:cubicBezTo>
                                  <a:pt x="998" y="1691"/>
                                  <a:pt x="977" y="1712"/>
                                  <a:pt x="945" y="1712"/>
                                </a:cubicBezTo>
                                <a:cubicBezTo>
                                  <a:pt x="764" y="1712"/>
                                  <a:pt x="764" y="1712"/>
                                  <a:pt x="764" y="1712"/>
                                </a:cubicBezTo>
                                <a:cubicBezTo>
                                  <a:pt x="743" y="1712"/>
                                  <a:pt x="711" y="1691"/>
                                  <a:pt x="711" y="1659"/>
                                </a:cubicBezTo>
                                <a:cubicBezTo>
                                  <a:pt x="711" y="1510"/>
                                  <a:pt x="711" y="1510"/>
                                  <a:pt x="711" y="1510"/>
                                </a:cubicBezTo>
                                <a:cubicBezTo>
                                  <a:pt x="658" y="1468"/>
                                  <a:pt x="626" y="1404"/>
                                  <a:pt x="626" y="1329"/>
                                </a:cubicBezTo>
                                <a:cubicBezTo>
                                  <a:pt x="626" y="1212"/>
                                  <a:pt x="722" y="1106"/>
                                  <a:pt x="849" y="1106"/>
                                </a:cubicBezTo>
                                <a:cubicBezTo>
                                  <a:pt x="977" y="1106"/>
                                  <a:pt x="1072" y="1212"/>
                                  <a:pt x="1072" y="1329"/>
                                </a:cubicBezTo>
                                <a:cubicBezTo>
                                  <a:pt x="1072" y="1393"/>
                                  <a:pt x="1040" y="1457"/>
                                  <a:pt x="998" y="1500"/>
                                </a:cubicBezTo>
                                <a:cubicBezTo>
                                  <a:pt x="998" y="1659"/>
                                  <a:pt x="998" y="1659"/>
                                  <a:pt x="998" y="1659"/>
                                </a:cubicBezTo>
                                <a:cubicBezTo>
                                  <a:pt x="998" y="1659"/>
                                  <a:pt x="998" y="1659"/>
                                  <a:pt x="998" y="1659"/>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53" name="Group 252"/>
                      <p:cNvGrpSpPr/>
                      <p:nvPr/>
                    </p:nvGrpSpPr>
                    <p:grpSpPr>
                      <a:xfrm>
                        <a:off x="4952029" y="3913430"/>
                        <a:ext cx="580397" cy="505476"/>
                        <a:chOff x="4498102" y="4209397"/>
                        <a:chExt cx="590820" cy="514553"/>
                      </a:xfrm>
                    </p:grpSpPr>
                    <p:grpSp>
                      <p:nvGrpSpPr>
                        <p:cNvPr id="158" name="Group 157"/>
                        <p:cNvGrpSpPr/>
                        <p:nvPr/>
                      </p:nvGrpSpPr>
                      <p:grpSpPr>
                        <a:xfrm flipH="1">
                          <a:off x="4498102" y="4209397"/>
                          <a:ext cx="590820" cy="514553"/>
                          <a:chOff x="2266945" y="4330312"/>
                          <a:chExt cx="703903" cy="613039"/>
                        </a:xfrm>
                      </p:grpSpPr>
                      <p:sp>
                        <p:nvSpPr>
                          <p:cNvPr id="162" name="Freeform 5"/>
                          <p:cNvSpPr>
                            <a:spLocks noChangeAspect="1" noEditPoints="1"/>
                          </p:cNvSpPr>
                          <p:nvPr/>
                        </p:nvSpPr>
                        <p:spPr bwMode="auto">
                          <a:xfrm>
                            <a:off x="2266945" y="43303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3" name="Freeform 5"/>
                          <p:cNvSpPr>
                            <a:spLocks noChangeAspect="1" noEditPoints="1"/>
                          </p:cNvSpPr>
                          <p:nvPr/>
                        </p:nvSpPr>
                        <p:spPr bwMode="auto">
                          <a:xfrm>
                            <a:off x="2419345" y="44827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4" name="Freeform 5"/>
                          <p:cNvSpPr>
                            <a:spLocks noChangeAspect="1" noEditPoints="1"/>
                          </p:cNvSpPr>
                          <p:nvPr/>
                        </p:nvSpPr>
                        <p:spPr bwMode="auto">
                          <a:xfrm>
                            <a:off x="2571745" y="4635112"/>
                            <a:ext cx="399103" cy="30823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nvGrpSpPr>
                        <p:cNvPr id="159" name="Group 158"/>
                        <p:cNvGrpSpPr/>
                        <p:nvPr/>
                      </p:nvGrpSpPr>
                      <p:grpSpPr>
                        <a:xfrm flipH="1">
                          <a:off x="4526899" y="4232292"/>
                          <a:ext cx="275138" cy="275138"/>
                          <a:chOff x="2634043" y="4276275"/>
                          <a:chExt cx="345117" cy="345117"/>
                        </a:xfrm>
                      </p:grpSpPr>
                      <p:sp>
                        <p:nvSpPr>
                          <p:cNvPr id="160" name="Oval 159"/>
                          <p:cNvSpPr/>
                          <p:nvPr/>
                        </p:nvSpPr>
                        <p:spPr bwMode="auto">
                          <a:xfrm>
                            <a:off x="2634043" y="4276275"/>
                            <a:ext cx="345117" cy="345117"/>
                          </a:xfrm>
                          <a:prstGeom prst="ellipse">
                            <a:avLst/>
                          </a:prstGeom>
                          <a:solidFill>
                            <a:schemeClr val="bg1"/>
                          </a:solidFill>
                          <a:ln w="12700">
                            <a:solidFill>
                              <a:schemeClr val="accent3">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61" name="Freeform 5"/>
                          <p:cNvSpPr>
                            <a:spLocks noEditPoints="1"/>
                          </p:cNvSpPr>
                          <p:nvPr/>
                        </p:nvSpPr>
                        <p:spPr bwMode="auto">
                          <a:xfrm>
                            <a:off x="2719410" y="4345115"/>
                            <a:ext cx="174382" cy="207436"/>
                          </a:xfrm>
                          <a:custGeom>
                            <a:avLst/>
                            <a:gdLst>
                              <a:gd name="T0" fmla="*/ 1486 w 1699"/>
                              <a:gd name="T1" fmla="*/ 819 h 2021"/>
                              <a:gd name="T2" fmla="*/ 1508 w 1699"/>
                              <a:gd name="T3" fmla="*/ 819 h 2021"/>
                              <a:gd name="T4" fmla="*/ 1508 w 1699"/>
                              <a:gd name="T5" fmla="*/ 532 h 2021"/>
                              <a:gd name="T6" fmla="*/ 966 w 1699"/>
                              <a:gd name="T7" fmla="*/ 0 h 2021"/>
                              <a:gd name="T8" fmla="*/ 796 w 1699"/>
                              <a:gd name="T9" fmla="*/ 0 h 2021"/>
                              <a:gd name="T10" fmla="*/ 255 w 1699"/>
                              <a:gd name="T11" fmla="*/ 532 h 2021"/>
                              <a:gd name="T12" fmla="*/ 255 w 1699"/>
                              <a:gd name="T13" fmla="*/ 819 h 2021"/>
                              <a:gd name="T14" fmla="*/ 212 w 1699"/>
                              <a:gd name="T15" fmla="*/ 819 h 2021"/>
                              <a:gd name="T16" fmla="*/ 0 w 1699"/>
                              <a:gd name="T17" fmla="*/ 1042 h 2021"/>
                              <a:gd name="T18" fmla="*/ 0 w 1699"/>
                              <a:gd name="T19" fmla="*/ 1808 h 2021"/>
                              <a:gd name="T20" fmla="*/ 212 w 1699"/>
                              <a:gd name="T21" fmla="*/ 2021 h 2021"/>
                              <a:gd name="T22" fmla="*/ 1486 w 1699"/>
                              <a:gd name="T23" fmla="*/ 2021 h 2021"/>
                              <a:gd name="T24" fmla="*/ 1699 w 1699"/>
                              <a:gd name="T25" fmla="*/ 1808 h 2021"/>
                              <a:gd name="T26" fmla="*/ 1699 w 1699"/>
                              <a:gd name="T27" fmla="*/ 1042 h 2021"/>
                              <a:gd name="T28" fmla="*/ 1486 w 1699"/>
                              <a:gd name="T29" fmla="*/ 819 h 2021"/>
                              <a:gd name="T30" fmla="*/ 796 w 1699"/>
                              <a:gd name="T31" fmla="*/ 223 h 2021"/>
                              <a:gd name="T32" fmla="*/ 966 w 1699"/>
                              <a:gd name="T33" fmla="*/ 223 h 2021"/>
                              <a:gd name="T34" fmla="*/ 1285 w 1699"/>
                              <a:gd name="T35" fmla="*/ 532 h 2021"/>
                              <a:gd name="T36" fmla="*/ 1285 w 1699"/>
                              <a:gd name="T37" fmla="*/ 819 h 2021"/>
                              <a:gd name="T38" fmla="*/ 478 w 1699"/>
                              <a:gd name="T39" fmla="*/ 819 h 2021"/>
                              <a:gd name="T40" fmla="*/ 478 w 1699"/>
                              <a:gd name="T41" fmla="*/ 532 h 2021"/>
                              <a:gd name="T42" fmla="*/ 796 w 1699"/>
                              <a:gd name="T43" fmla="*/ 223 h 2021"/>
                              <a:gd name="T44" fmla="*/ 998 w 1699"/>
                              <a:gd name="T45" fmla="*/ 1659 h 2021"/>
                              <a:gd name="T46" fmla="*/ 945 w 1699"/>
                              <a:gd name="T47" fmla="*/ 1712 h 2021"/>
                              <a:gd name="T48" fmla="*/ 764 w 1699"/>
                              <a:gd name="T49" fmla="*/ 1712 h 2021"/>
                              <a:gd name="T50" fmla="*/ 711 w 1699"/>
                              <a:gd name="T51" fmla="*/ 1659 h 2021"/>
                              <a:gd name="T52" fmla="*/ 711 w 1699"/>
                              <a:gd name="T53" fmla="*/ 1510 h 2021"/>
                              <a:gd name="T54" fmla="*/ 626 w 1699"/>
                              <a:gd name="T55" fmla="*/ 1329 h 2021"/>
                              <a:gd name="T56" fmla="*/ 849 w 1699"/>
                              <a:gd name="T57" fmla="*/ 1106 h 2021"/>
                              <a:gd name="T58" fmla="*/ 1072 w 1699"/>
                              <a:gd name="T59" fmla="*/ 1329 h 2021"/>
                              <a:gd name="T60" fmla="*/ 998 w 1699"/>
                              <a:gd name="T61" fmla="*/ 1500 h 2021"/>
                              <a:gd name="T62" fmla="*/ 998 w 1699"/>
                              <a:gd name="T63" fmla="*/ 1659 h 2021"/>
                              <a:gd name="T64" fmla="*/ 998 w 1699"/>
                              <a:gd name="T65" fmla="*/ 1659 h 2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9" h="2021">
                                <a:moveTo>
                                  <a:pt x="1486" y="819"/>
                                </a:moveTo>
                                <a:cubicBezTo>
                                  <a:pt x="1508" y="819"/>
                                  <a:pt x="1508" y="819"/>
                                  <a:pt x="1508" y="819"/>
                                </a:cubicBezTo>
                                <a:cubicBezTo>
                                  <a:pt x="1508" y="532"/>
                                  <a:pt x="1508" y="532"/>
                                  <a:pt x="1508" y="532"/>
                                </a:cubicBezTo>
                                <a:cubicBezTo>
                                  <a:pt x="1508" y="234"/>
                                  <a:pt x="1263" y="0"/>
                                  <a:pt x="966" y="0"/>
                                </a:cubicBezTo>
                                <a:cubicBezTo>
                                  <a:pt x="796" y="0"/>
                                  <a:pt x="796" y="0"/>
                                  <a:pt x="796" y="0"/>
                                </a:cubicBezTo>
                                <a:cubicBezTo>
                                  <a:pt x="499" y="0"/>
                                  <a:pt x="255" y="234"/>
                                  <a:pt x="255" y="532"/>
                                </a:cubicBezTo>
                                <a:cubicBezTo>
                                  <a:pt x="255" y="819"/>
                                  <a:pt x="255" y="819"/>
                                  <a:pt x="255" y="819"/>
                                </a:cubicBezTo>
                                <a:cubicBezTo>
                                  <a:pt x="212" y="819"/>
                                  <a:pt x="212" y="819"/>
                                  <a:pt x="212" y="819"/>
                                </a:cubicBezTo>
                                <a:cubicBezTo>
                                  <a:pt x="95" y="819"/>
                                  <a:pt x="0" y="925"/>
                                  <a:pt x="0" y="1042"/>
                                </a:cubicBezTo>
                                <a:cubicBezTo>
                                  <a:pt x="0" y="1808"/>
                                  <a:pt x="0" y="1808"/>
                                  <a:pt x="0" y="1808"/>
                                </a:cubicBezTo>
                                <a:cubicBezTo>
                                  <a:pt x="0" y="1925"/>
                                  <a:pt x="95" y="2021"/>
                                  <a:pt x="212" y="2021"/>
                                </a:cubicBezTo>
                                <a:cubicBezTo>
                                  <a:pt x="1486" y="2021"/>
                                  <a:pt x="1486" y="2021"/>
                                  <a:pt x="1486" y="2021"/>
                                </a:cubicBezTo>
                                <a:cubicBezTo>
                                  <a:pt x="1603" y="2021"/>
                                  <a:pt x="1699" y="1925"/>
                                  <a:pt x="1699" y="1808"/>
                                </a:cubicBezTo>
                                <a:cubicBezTo>
                                  <a:pt x="1699" y="1042"/>
                                  <a:pt x="1699" y="1042"/>
                                  <a:pt x="1699" y="1042"/>
                                </a:cubicBezTo>
                                <a:cubicBezTo>
                                  <a:pt x="1699" y="925"/>
                                  <a:pt x="1603" y="819"/>
                                  <a:pt x="1486" y="819"/>
                                </a:cubicBezTo>
                                <a:close/>
                                <a:moveTo>
                                  <a:pt x="796" y="223"/>
                                </a:moveTo>
                                <a:cubicBezTo>
                                  <a:pt x="966" y="223"/>
                                  <a:pt x="966" y="223"/>
                                  <a:pt x="966" y="223"/>
                                </a:cubicBezTo>
                                <a:cubicBezTo>
                                  <a:pt x="1136" y="223"/>
                                  <a:pt x="1285" y="361"/>
                                  <a:pt x="1285" y="532"/>
                                </a:cubicBezTo>
                                <a:cubicBezTo>
                                  <a:pt x="1285" y="819"/>
                                  <a:pt x="1285" y="819"/>
                                  <a:pt x="1285" y="819"/>
                                </a:cubicBezTo>
                                <a:cubicBezTo>
                                  <a:pt x="478" y="819"/>
                                  <a:pt x="478" y="819"/>
                                  <a:pt x="478" y="819"/>
                                </a:cubicBezTo>
                                <a:cubicBezTo>
                                  <a:pt x="478" y="532"/>
                                  <a:pt x="478" y="532"/>
                                  <a:pt x="478" y="532"/>
                                </a:cubicBezTo>
                                <a:cubicBezTo>
                                  <a:pt x="478" y="361"/>
                                  <a:pt x="616" y="223"/>
                                  <a:pt x="796" y="223"/>
                                </a:cubicBezTo>
                                <a:close/>
                                <a:moveTo>
                                  <a:pt x="998" y="1659"/>
                                </a:moveTo>
                                <a:cubicBezTo>
                                  <a:pt x="998" y="1691"/>
                                  <a:pt x="977" y="1712"/>
                                  <a:pt x="945" y="1712"/>
                                </a:cubicBezTo>
                                <a:cubicBezTo>
                                  <a:pt x="764" y="1712"/>
                                  <a:pt x="764" y="1712"/>
                                  <a:pt x="764" y="1712"/>
                                </a:cubicBezTo>
                                <a:cubicBezTo>
                                  <a:pt x="743" y="1712"/>
                                  <a:pt x="711" y="1691"/>
                                  <a:pt x="711" y="1659"/>
                                </a:cubicBezTo>
                                <a:cubicBezTo>
                                  <a:pt x="711" y="1510"/>
                                  <a:pt x="711" y="1510"/>
                                  <a:pt x="711" y="1510"/>
                                </a:cubicBezTo>
                                <a:cubicBezTo>
                                  <a:pt x="658" y="1468"/>
                                  <a:pt x="626" y="1404"/>
                                  <a:pt x="626" y="1329"/>
                                </a:cubicBezTo>
                                <a:cubicBezTo>
                                  <a:pt x="626" y="1212"/>
                                  <a:pt x="722" y="1106"/>
                                  <a:pt x="849" y="1106"/>
                                </a:cubicBezTo>
                                <a:cubicBezTo>
                                  <a:pt x="977" y="1106"/>
                                  <a:pt x="1072" y="1212"/>
                                  <a:pt x="1072" y="1329"/>
                                </a:cubicBezTo>
                                <a:cubicBezTo>
                                  <a:pt x="1072" y="1393"/>
                                  <a:pt x="1040" y="1457"/>
                                  <a:pt x="998" y="1500"/>
                                </a:cubicBezTo>
                                <a:cubicBezTo>
                                  <a:pt x="998" y="1659"/>
                                  <a:pt x="998" y="1659"/>
                                  <a:pt x="998" y="1659"/>
                                </a:cubicBezTo>
                                <a:cubicBezTo>
                                  <a:pt x="998" y="1659"/>
                                  <a:pt x="998" y="1659"/>
                                  <a:pt x="998" y="1659"/>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168" name="Freeform 9"/>
                      <p:cNvSpPr>
                        <a:spLocks noEditPoints="1"/>
                      </p:cNvSpPr>
                      <p:nvPr/>
                    </p:nvSpPr>
                    <p:spPr bwMode="auto">
                      <a:xfrm>
                        <a:off x="3898452" y="3746584"/>
                        <a:ext cx="799096" cy="672322"/>
                      </a:xfrm>
                      <a:custGeom>
                        <a:avLst/>
                        <a:gdLst>
                          <a:gd name="T0" fmla="*/ 4368 w 5175"/>
                          <a:gd name="T1" fmla="*/ 1058 h 4354"/>
                          <a:gd name="T2" fmla="*/ 3287 w 5175"/>
                          <a:gd name="T3" fmla="*/ 724 h 4354"/>
                          <a:gd name="T4" fmla="*/ 0 w 5175"/>
                          <a:gd name="T5" fmla="*/ 845 h 4354"/>
                          <a:gd name="T6" fmla="*/ 3287 w 5175"/>
                          <a:gd name="T7" fmla="*/ 3623 h 4354"/>
                          <a:gd name="T8" fmla="*/ 4500 w 5175"/>
                          <a:gd name="T9" fmla="*/ 3117 h 4354"/>
                          <a:gd name="T10" fmla="*/ 5167 w 5175"/>
                          <a:gd name="T11" fmla="*/ 1479 h 4354"/>
                          <a:gd name="T12" fmla="*/ 3287 w 5175"/>
                          <a:gd name="T13" fmla="*/ 887 h 4354"/>
                          <a:gd name="T14" fmla="*/ 2094 w 5175"/>
                          <a:gd name="T15" fmla="*/ 144 h 4354"/>
                          <a:gd name="T16" fmla="*/ 2035 w 5175"/>
                          <a:gd name="T17" fmla="*/ 814 h 4354"/>
                          <a:gd name="T18" fmla="*/ 2035 w 5175"/>
                          <a:gd name="T19" fmla="*/ 1100 h 4354"/>
                          <a:gd name="T20" fmla="*/ 2035 w 5175"/>
                          <a:gd name="T21" fmla="*/ 1100 h 4354"/>
                          <a:gd name="T22" fmla="*/ 3287 w 5175"/>
                          <a:gd name="T23" fmla="*/ 1824 h 4354"/>
                          <a:gd name="T24" fmla="*/ 2035 w 5175"/>
                          <a:gd name="T25" fmla="*/ 1642 h 4354"/>
                          <a:gd name="T26" fmla="*/ 3287 w 5175"/>
                          <a:gd name="T27" fmla="*/ 2359 h 4354"/>
                          <a:gd name="T28" fmla="*/ 2035 w 5175"/>
                          <a:gd name="T29" fmla="*/ 2203 h 4354"/>
                          <a:gd name="T30" fmla="*/ 2035 w 5175"/>
                          <a:gd name="T31" fmla="*/ 3001 h 4354"/>
                          <a:gd name="T32" fmla="*/ 2035 w 5175"/>
                          <a:gd name="T33" fmla="*/ 3287 h 4354"/>
                          <a:gd name="T34" fmla="*/ 2035 w 5175"/>
                          <a:gd name="T35" fmla="*/ 3287 h 4354"/>
                          <a:gd name="T36" fmla="*/ 2035 w 5175"/>
                          <a:gd name="T37" fmla="*/ 3848 h 4354"/>
                          <a:gd name="T38" fmla="*/ 2035 w 5175"/>
                          <a:gd name="T39" fmla="*/ 4101 h 4354"/>
                          <a:gd name="T40" fmla="*/ 4368 w 5175"/>
                          <a:gd name="T41" fmla="*/ 1214 h 4354"/>
                          <a:gd name="T42" fmla="*/ 3568 w 5175"/>
                          <a:gd name="T43" fmla="*/ 724 h 4354"/>
                          <a:gd name="T44" fmla="*/ 3528 w 5175"/>
                          <a:gd name="T45" fmla="*/ 1183 h 4354"/>
                          <a:gd name="T46" fmla="*/ 3528 w 5175"/>
                          <a:gd name="T47" fmla="*/ 1382 h 4354"/>
                          <a:gd name="T48" fmla="*/ 3528 w 5175"/>
                          <a:gd name="T49" fmla="*/ 1382 h 4354"/>
                          <a:gd name="T50" fmla="*/ 4368 w 5175"/>
                          <a:gd name="T51" fmla="*/ 1872 h 4354"/>
                          <a:gd name="T52" fmla="*/ 3528 w 5175"/>
                          <a:gd name="T53" fmla="*/ 1751 h 4354"/>
                          <a:gd name="T54" fmla="*/ 4368 w 5175"/>
                          <a:gd name="T55" fmla="*/ 2246 h 4354"/>
                          <a:gd name="T56" fmla="*/ 3528 w 5175"/>
                          <a:gd name="T57" fmla="*/ 2137 h 4354"/>
                          <a:gd name="T58" fmla="*/ 3528 w 5175"/>
                          <a:gd name="T59" fmla="*/ 2688 h 4354"/>
                          <a:gd name="T60" fmla="*/ 3528 w 5175"/>
                          <a:gd name="T61" fmla="*/ 2885 h 4354"/>
                          <a:gd name="T62" fmla="*/ 3528 w 5175"/>
                          <a:gd name="T63" fmla="*/ 2885 h 4354"/>
                          <a:gd name="T64" fmla="*/ 3528 w 5175"/>
                          <a:gd name="T65" fmla="*/ 3273 h 4354"/>
                          <a:gd name="T66" fmla="*/ 3528 w 5175"/>
                          <a:gd name="T67" fmla="*/ 3443 h 4354"/>
                          <a:gd name="T68" fmla="*/ 5149 w 5175"/>
                          <a:gd name="T69" fmla="*/ 1436 h 4354"/>
                          <a:gd name="T70" fmla="*/ 4574 w 5175"/>
                          <a:gd name="T71" fmla="*/ 1074 h 4354"/>
                          <a:gd name="T72" fmla="*/ 5167 w 5175"/>
                          <a:gd name="T73" fmla="*/ 2579 h 4354"/>
                          <a:gd name="T74" fmla="*/ 5167 w 5175"/>
                          <a:gd name="T75" fmla="*/ 2489 h 4354"/>
                          <a:gd name="T76" fmla="*/ 5167 w 5175"/>
                          <a:gd name="T77" fmla="*/ 2489 h 4354"/>
                          <a:gd name="T78" fmla="*/ 4543 w 5175"/>
                          <a:gd name="T79" fmla="*/ 2456 h 4354"/>
                          <a:gd name="T80" fmla="*/ 5167 w 5175"/>
                          <a:gd name="T81" fmla="*/ 2319 h 4354"/>
                          <a:gd name="T82" fmla="*/ 4543 w 5175"/>
                          <a:gd name="T83" fmla="*/ 2071 h 4354"/>
                          <a:gd name="T84" fmla="*/ 5167 w 5175"/>
                          <a:gd name="T85" fmla="*/ 2144 h 4354"/>
                          <a:gd name="T86" fmla="*/ 5167 w 5175"/>
                          <a:gd name="T87" fmla="*/ 1891 h 4354"/>
                          <a:gd name="T88" fmla="*/ 5167 w 5175"/>
                          <a:gd name="T89" fmla="*/ 1798 h 4354"/>
                          <a:gd name="T90" fmla="*/ 5167 w 5175"/>
                          <a:gd name="T91" fmla="*/ 1798 h 4354"/>
                          <a:gd name="T92" fmla="*/ 4543 w 5175"/>
                          <a:gd name="T93" fmla="*/ 1406 h 4354"/>
                          <a:gd name="T94" fmla="*/ 5167 w 5175"/>
                          <a:gd name="T95" fmla="*/ 1626 h 4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75" h="4354">
                            <a:moveTo>
                              <a:pt x="5167" y="1479"/>
                            </a:moveTo>
                            <a:lnTo>
                              <a:pt x="5167" y="1370"/>
                            </a:lnTo>
                            <a:lnTo>
                              <a:pt x="4543" y="1008"/>
                            </a:lnTo>
                            <a:lnTo>
                              <a:pt x="4368" y="1058"/>
                            </a:lnTo>
                            <a:lnTo>
                              <a:pt x="4368" y="1100"/>
                            </a:lnTo>
                            <a:lnTo>
                              <a:pt x="3528" y="615"/>
                            </a:lnTo>
                            <a:lnTo>
                              <a:pt x="3287" y="696"/>
                            </a:lnTo>
                            <a:lnTo>
                              <a:pt x="3287" y="724"/>
                            </a:lnTo>
                            <a:lnTo>
                              <a:pt x="2028" y="0"/>
                            </a:lnTo>
                            <a:lnTo>
                              <a:pt x="90" y="615"/>
                            </a:lnTo>
                            <a:lnTo>
                              <a:pt x="90" y="821"/>
                            </a:lnTo>
                            <a:lnTo>
                              <a:pt x="0" y="845"/>
                            </a:lnTo>
                            <a:lnTo>
                              <a:pt x="0" y="3715"/>
                            </a:lnTo>
                            <a:lnTo>
                              <a:pt x="1955" y="4354"/>
                            </a:lnTo>
                            <a:lnTo>
                              <a:pt x="3287" y="3583"/>
                            </a:lnTo>
                            <a:lnTo>
                              <a:pt x="3287" y="3623"/>
                            </a:lnTo>
                            <a:lnTo>
                              <a:pt x="3469" y="3623"/>
                            </a:lnTo>
                            <a:lnTo>
                              <a:pt x="4368" y="3105"/>
                            </a:lnTo>
                            <a:lnTo>
                              <a:pt x="4368" y="3117"/>
                            </a:lnTo>
                            <a:lnTo>
                              <a:pt x="4500" y="3117"/>
                            </a:lnTo>
                            <a:lnTo>
                              <a:pt x="5175" y="2719"/>
                            </a:lnTo>
                            <a:lnTo>
                              <a:pt x="5175" y="1486"/>
                            </a:lnTo>
                            <a:lnTo>
                              <a:pt x="5167" y="1479"/>
                            </a:lnTo>
                            <a:lnTo>
                              <a:pt x="5167" y="1479"/>
                            </a:lnTo>
                            <a:lnTo>
                              <a:pt x="5167" y="1479"/>
                            </a:lnTo>
                            <a:close/>
                            <a:moveTo>
                              <a:pt x="2094" y="144"/>
                            </a:moveTo>
                            <a:lnTo>
                              <a:pt x="3287" y="797"/>
                            </a:lnTo>
                            <a:lnTo>
                              <a:pt x="3287" y="887"/>
                            </a:lnTo>
                            <a:lnTo>
                              <a:pt x="2094" y="277"/>
                            </a:lnTo>
                            <a:lnTo>
                              <a:pt x="2094" y="144"/>
                            </a:lnTo>
                            <a:lnTo>
                              <a:pt x="2094" y="144"/>
                            </a:lnTo>
                            <a:lnTo>
                              <a:pt x="2094" y="144"/>
                            </a:lnTo>
                            <a:close/>
                            <a:moveTo>
                              <a:pt x="2035" y="556"/>
                            </a:moveTo>
                            <a:lnTo>
                              <a:pt x="3287" y="1086"/>
                            </a:lnTo>
                            <a:lnTo>
                              <a:pt x="3287" y="1264"/>
                            </a:lnTo>
                            <a:lnTo>
                              <a:pt x="2035" y="814"/>
                            </a:lnTo>
                            <a:lnTo>
                              <a:pt x="2035" y="556"/>
                            </a:lnTo>
                            <a:lnTo>
                              <a:pt x="2035" y="556"/>
                            </a:lnTo>
                            <a:lnTo>
                              <a:pt x="2035" y="556"/>
                            </a:lnTo>
                            <a:close/>
                            <a:moveTo>
                              <a:pt x="2035" y="1100"/>
                            </a:moveTo>
                            <a:lnTo>
                              <a:pt x="3287" y="1455"/>
                            </a:lnTo>
                            <a:lnTo>
                              <a:pt x="3287" y="1626"/>
                            </a:lnTo>
                            <a:lnTo>
                              <a:pt x="2035" y="1370"/>
                            </a:lnTo>
                            <a:lnTo>
                              <a:pt x="2035" y="1100"/>
                            </a:lnTo>
                            <a:lnTo>
                              <a:pt x="2035" y="1100"/>
                            </a:lnTo>
                            <a:lnTo>
                              <a:pt x="2035" y="1100"/>
                            </a:lnTo>
                            <a:close/>
                            <a:moveTo>
                              <a:pt x="2035" y="1642"/>
                            </a:moveTo>
                            <a:lnTo>
                              <a:pt x="3287" y="1824"/>
                            </a:lnTo>
                            <a:lnTo>
                              <a:pt x="3287" y="1988"/>
                            </a:lnTo>
                            <a:lnTo>
                              <a:pt x="2035" y="1907"/>
                            </a:lnTo>
                            <a:lnTo>
                              <a:pt x="2035" y="1642"/>
                            </a:lnTo>
                            <a:lnTo>
                              <a:pt x="2035" y="1642"/>
                            </a:lnTo>
                            <a:lnTo>
                              <a:pt x="2035" y="1642"/>
                            </a:lnTo>
                            <a:close/>
                            <a:moveTo>
                              <a:pt x="2035" y="2203"/>
                            </a:moveTo>
                            <a:lnTo>
                              <a:pt x="3287" y="2179"/>
                            </a:lnTo>
                            <a:lnTo>
                              <a:pt x="3287" y="2359"/>
                            </a:lnTo>
                            <a:lnTo>
                              <a:pt x="2035" y="2456"/>
                            </a:lnTo>
                            <a:lnTo>
                              <a:pt x="2035" y="2203"/>
                            </a:lnTo>
                            <a:lnTo>
                              <a:pt x="2035" y="2203"/>
                            </a:lnTo>
                            <a:lnTo>
                              <a:pt x="2035" y="2203"/>
                            </a:lnTo>
                            <a:close/>
                            <a:moveTo>
                              <a:pt x="2035" y="2747"/>
                            </a:moveTo>
                            <a:lnTo>
                              <a:pt x="3287" y="2549"/>
                            </a:lnTo>
                            <a:lnTo>
                              <a:pt x="3287" y="2719"/>
                            </a:lnTo>
                            <a:lnTo>
                              <a:pt x="2035" y="3001"/>
                            </a:lnTo>
                            <a:lnTo>
                              <a:pt x="2035" y="2747"/>
                            </a:lnTo>
                            <a:lnTo>
                              <a:pt x="2035" y="2747"/>
                            </a:lnTo>
                            <a:lnTo>
                              <a:pt x="2035" y="2747"/>
                            </a:lnTo>
                            <a:close/>
                            <a:moveTo>
                              <a:pt x="2035" y="3287"/>
                            </a:moveTo>
                            <a:lnTo>
                              <a:pt x="3287" y="2918"/>
                            </a:lnTo>
                            <a:lnTo>
                              <a:pt x="3287" y="3081"/>
                            </a:lnTo>
                            <a:lnTo>
                              <a:pt x="2035" y="3557"/>
                            </a:lnTo>
                            <a:lnTo>
                              <a:pt x="2035" y="3287"/>
                            </a:lnTo>
                            <a:lnTo>
                              <a:pt x="2035" y="3287"/>
                            </a:lnTo>
                            <a:lnTo>
                              <a:pt x="2035" y="3287"/>
                            </a:lnTo>
                            <a:close/>
                            <a:moveTo>
                              <a:pt x="2035" y="4101"/>
                            </a:moveTo>
                            <a:lnTo>
                              <a:pt x="2035" y="3848"/>
                            </a:lnTo>
                            <a:lnTo>
                              <a:pt x="3287" y="3273"/>
                            </a:lnTo>
                            <a:lnTo>
                              <a:pt x="3287" y="3453"/>
                            </a:lnTo>
                            <a:lnTo>
                              <a:pt x="2035" y="4101"/>
                            </a:lnTo>
                            <a:lnTo>
                              <a:pt x="2035" y="4101"/>
                            </a:lnTo>
                            <a:lnTo>
                              <a:pt x="2035" y="4101"/>
                            </a:lnTo>
                            <a:close/>
                            <a:moveTo>
                              <a:pt x="3568" y="724"/>
                            </a:moveTo>
                            <a:lnTo>
                              <a:pt x="4368" y="1159"/>
                            </a:lnTo>
                            <a:lnTo>
                              <a:pt x="4368" y="1214"/>
                            </a:lnTo>
                            <a:lnTo>
                              <a:pt x="3568" y="814"/>
                            </a:lnTo>
                            <a:lnTo>
                              <a:pt x="3568" y="724"/>
                            </a:lnTo>
                            <a:lnTo>
                              <a:pt x="3568" y="724"/>
                            </a:lnTo>
                            <a:lnTo>
                              <a:pt x="3568" y="724"/>
                            </a:lnTo>
                            <a:close/>
                            <a:moveTo>
                              <a:pt x="3528" y="1001"/>
                            </a:moveTo>
                            <a:lnTo>
                              <a:pt x="4368" y="1354"/>
                            </a:lnTo>
                            <a:lnTo>
                              <a:pt x="4368" y="1486"/>
                            </a:lnTo>
                            <a:lnTo>
                              <a:pt x="3528" y="1183"/>
                            </a:lnTo>
                            <a:lnTo>
                              <a:pt x="3528" y="1001"/>
                            </a:lnTo>
                            <a:lnTo>
                              <a:pt x="3528" y="1001"/>
                            </a:lnTo>
                            <a:lnTo>
                              <a:pt x="3528" y="1001"/>
                            </a:lnTo>
                            <a:close/>
                            <a:moveTo>
                              <a:pt x="3528" y="1382"/>
                            </a:moveTo>
                            <a:lnTo>
                              <a:pt x="4368" y="1619"/>
                            </a:lnTo>
                            <a:lnTo>
                              <a:pt x="4368" y="1732"/>
                            </a:lnTo>
                            <a:lnTo>
                              <a:pt x="3528" y="1559"/>
                            </a:lnTo>
                            <a:lnTo>
                              <a:pt x="3528" y="1382"/>
                            </a:lnTo>
                            <a:lnTo>
                              <a:pt x="3528" y="1382"/>
                            </a:lnTo>
                            <a:lnTo>
                              <a:pt x="3528" y="1382"/>
                            </a:lnTo>
                            <a:close/>
                            <a:moveTo>
                              <a:pt x="3528" y="1751"/>
                            </a:moveTo>
                            <a:lnTo>
                              <a:pt x="4368" y="1872"/>
                            </a:lnTo>
                            <a:lnTo>
                              <a:pt x="4368" y="1988"/>
                            </a:lnTo>
                            <a:lnTo>
                              <a:pt x="3528" y="1931"/>
                            </a:lnTo>
                            <a:lnTo>
                              <a:pt x="3528" y="1751"/>
                            </a:lnTo>
                            <a:lnTo>
                              <a:pt x="3528" y="1751"/>
                            </a:lnTo>
                            <a:lnTo>
                              <a:pt x="3528" y="1751"/>
                            </a:lnTo>
                            <a:close/>
                            <a:moveTo>
                              <a:pt x="3528" y="2137"/>
                            </a:moveTo>
                            <a:lnTo>
                              <a:pt x="4368" y="2120"/>
                            </a:lnTo>
                            <a:lnTo>
                              <a:pt x="4368" y="2246"/>
                            </a:lnTo>
                            <a:lnTo>
                              <a:pt x="3528" y="2307"/>
                            </a:lnTo>
                            <a:lnTo>
                              <a:pt x="3528" y="2137"/>
                            </a:lnTo>
                            <a:lnTo>
                              <a:pt x="3528" y="2137"/>
                            </a:lnTo>
                            <a:lnTo>
                              <a:pt x="3528" y="2137"/>
                            </a:lnTo>
                            <a:close/>
                            <a:moveTo>
                              <a:pt x="3528" y="2513"/>
                            </a:moveTo>
                            <a:lnTo>
                              <a:pt x="4368" y="2385"/>
                            </a:lnTo>
                            <a:lnTo>
                              <a:pt x="4368" y="2499"/>
                            </a:lnTo>
                            <a:lnTo>
                              <a:pt x="3528" y="2688"/>
                            </a:lnTo>
                            <a:lnTo>
                              <a:pt x="3528" y="2513"/>
                            </a:lnTo>
                            <a:lnTo>
                              <a:pt x="3528" y="2513"/>
                            </a:lnTo>
                            <a:lnTo>
                              <a:pt x="3528" y="2513"/>
                            </a:lnTo>
                            <a:close/>
                            <a:moveTo>
                              <a:pt x="3528" y="2885"/>
                            </a:moveTo>
                            <a:lnTo>
                              <a:pt x="4368" y="2631"/>
                            </a:lnTo>
                            <a:lnTo>
                              <a:pt x="4368" y="2755"/>
                            </a:lnTo>
                            <a:lnTo>
                              <a:pt x="3528" y="3074"/>
                            </a:lnTo>
                            <a:lnTo>
                              <a:pt x="3528" y="2885"/>
                            </a:lnTo>
                            <a:lnTo>
                              <a:pt x="3528" y="2885"/>
                            </a:lnTo>
                            <a:lnTo>
                              <a:pt x="3528" y="2885"/>
                            </a:lnTo>
                            <a:close/>
                            <a:moveTo>
                              <a:pt x="3528" y="3443"/>
                            </a:moveTo>
                            <a:lnTo>
                              <a:pt x="3528" y="3273"/>
                            </a:lnTo>
                            <a:lnTo>
                              <a:pt x="4368" y="2885"/>
                            </a:lnTo>
                            <a:lnTo>
                              <a:pt x="4368" y="3008"/>
                            </a:lnTo>
                            <a:lnTo>
                              <a:pt x="3528" y="3443"/>
                            </a:lnTo>
                            <a:lnTo>
                              <a:pt x="3528" y="3443"/>
                            </a:lnTo>
                            <a:lnTo>
                              <a:pt x="3528" y="3443"/>
                            </a:lnTo>
                            <a:close/>
                            <a:moveTo>
                              <a:pt x="4574" y="1074"/>
                            </a:moveTo>
                            <a:lnTo>
                              <a:pt x="5149" y="1396"/>
                            </a:lnTo>
                            <a:lnTo>
                              <a:pt x="5149" y="1436"/>
                            </a:lnTo>
                            <a:lnTo>
                              <a:pt x="4574" y="1141"/>
                            </a:lnTo>
                            <a:lnTo>
                              <a:pt x="4574" y="1074"/>
                            </a:lnTo>
                            <a:lnTo>
                              <a:pt x="4574" y="1074"/>
                            </a:lnTo>
                            <a:lnTo>
                              <a:pt x="4574" y="1074"/>
                            </a:lnTo>
                            <a:close/>
                            <a:moveTo>
                              <a:pt x="5167" y="2669"/>
                            </a:moveTo>
                            <a:lnTo>
                              <a:pt x="4543" y="2991"/>
                            </a:lnTo>
                            <a:lnTo>
                              <a:pt x="4543" y="2868"/>
                            </a:lnTo>
                            <a:lnTo>
                              <a:pt x="5167" y="2579"/>
                            </a:lnTo>
                            <a:lnTo>
                              <a:pt x="5167" y="2669"/>
                            </a:lnTo>
                            <a:lnTo>
                              <a:pt x="5167" y="2669"/>
                            </a:lnTo>
                            <a:lnTo>
                              <a:pt x="5167" y="2669"/>
                            </a:lnTo>
                            <a:close/>
                            <a:moveTo>
                              <a:pt x="5167" y="2489"/>
                            </a:moveTo>
                            <a:lnTo>
                              <a:pt x="4543" y="2729"/>
                            </a:lnTo>
                            <a:lnTo>
                              <a:pt x="4543" y="2596"/>
                            </a:lnTo>
                            <a:lnTo>
                              <a:pt x="5167" y="2409"/>
                            </a:lnTo>
                            <a:lnTo>
                              <a:pt x="5167" y="2489"/>
                            </a:lnTo>
                            <a:lnTo>
                              <a:pt x="5167" y="2489"/>
                            </a:lnTo>
                            <a:lnTo>
                              <a:pt x="5167" y="2489"/>
                            </a:lnTo>
                            <a:close/>
                            <a:moveTo>
                              <a:pt x="5167" y="2319"/>
                            </a:moveTo>
                            <a:lnTo>
                              <a:pt x="4543" y="2456"/>
                            </a:lnTo>
                            <a:lnTo>
                              <a:pt x="4543" y="2331"/>
                            </a:lnTo>
                            <a:lnTo>
                              <a:pt x="5167" y="2234"/>
                            </a:lnTo>
                            <a:lnTo>
                              <a:pt x="5167" y="2319"/>
                            </a:lnTo>
                            <a:lnTo>
                              <a:pt x="5167" y="2319"/>
                            </a:lnTo>
                            <a:lnTo>
                              <a:pt x="5167" y="2319"/>
                            </a:lnTo>
                            <a:close/>
                            <a:moveTo>
                              <a:pt x="5167" y="2144"/>
                            </a:moveTo>
                            <a:lnTo>
                              <a:pt x="4543" y="2194"/>
                            </a:lnTo>
                            <a:lnTo>
                              <a:pt x="4543" y="2071"/>
                            </a:lnTo>
                            <a:lnTo>
                              <a:pt x="5167" y="2064"/>
                            </a:lnTo>
                            <a:lnTo>
                              <a:pt x="5167" y="2144"/>
                            </a:lnTo>
                            <a:lnTo>
                              <a:pt x="5167" y="2144"/>
                            </a:lnTo>
                            <a:lnTo>
                              <a:pt x="5167" y="2144"/>
                            </a:lnTo>
                            <a:close/>
                            <a:moveTo>
                              <a:pt x="5167" y="1974"/>
                            </a:moveTo>
                            <a:lnTo>
                              <a:pt x="4543" y="1931"/>
                            </a:lnTo>
                            <a:lnTo>
                              <a:pt x="4543" y="1806"/>
                            </a:lnTo>
                            <a:lnTo>
                              <a:pt x="5167" y="1891"/>
                            </a:lnTo>
                            <a:lnTo>
                              <a:pt x="5167" y="1974"/>
                            </a:lnTo>
                            <a:lnTo>
                              <a:pt x="5167" y="1974"/>
                            </a:lnTo>
                            <a:lnTo>
                              <a:pt x="5167" y="1974"/>
                            </a:lnTo>
                            <a:close/>
                            <a:moveTo>
                              <a:pt x="5167" y="1798"/>
                            </a:moveTo>
                            <a:lnTo>
                              <a:pt x="4543" y="1666"/>
                            </a:lnTo>
                            <a:lnTo>
                              <a:pt x="4543" y="1545"/>
                            </a:lnTo>
                            <a:lnTo>
                              <a:pt x="5167" y="1716"/>
                            </a:lnTo>
                            <a:lnTo>
                              <a:pt x="5167" y="1798"/>
                            </a:lnTo>
                            <a:lnTo>
                              <a:pt x="5167" y="1798"/>
                            </a:lnTo>
                            <a:lnTo>
                              <a:pt x="5167" y="1798"/>
                            </a:lnTo>
                            <a:close/>
                            <a:moveTo>
                              <a:pt x="5167" y="1626"/>
                            </a:moveTo>
                            <a:lnTo>
                              <a:pt x="4543" y="1406"/>
                            </a:lnTo>
                            <a:lnTo>
                              <a:pt x="4543" y="1280"/>
                            </a:lnTo>
                            <a:lnTo>
                              <a:pt x="5167" y="1545"/>
                            </a:lnTo>
                            <a:lnTo>
                              <a:pt x="5167" y="1626"/>
                            </a:lnTo>
                            <a:lnTo>
                              <a:pt x="5167" y="1626"/>
                            </a:lnTo>
                            <a:lnTo>
                              <a:pt x="5167" y="1626"/>
                            </a:lnTo>
                            <a:close/>
                          </a:path>
                        </a:pathLst>
                      </a:custGeom>
                      <a:solidFill>
                        <a:srgbClr val="505050"/>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51" name="TextBox 250"/>
                    <p:cNvSpPr txBox="1"/>
                    <p:nvPr/>
                  </p:nvSpPr>
                  <p:spPr>
                    <a:xfrm>
                      <a:off x="3536316" y="4411652"/>
                      <a:ext cx="1523366" cy="323165"/>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Mixed Hyper-V hosts</a:t>
                      </a:r>
                    </a:p>
                  </p:txBody>
                </p:sp>
              </p:grpSp>
              <p:grpSp>
                <p:nvGrpSpPr>
                  <p:cNvPr id="18" name="Group 17"/>
                  <p:cNvGrpSpPr/>
                  <p:nvPr/>
                </p:nvGrpSpPr>
                <p:grpSpPr>
                  <a:xfrm>
                    <a:off x="3055555" y="2412153"/>
                    <a:ext cx="2850653" cy="1120142"/>
                    <a:chOff x="3055555" y="2412153"/>
                    <a:chExt cx="2850653" cy="1120142"/>
                  </a:xfrm>
                </p:grpSpPr>
                <p:grpSp>
                  <p:nvGrpSpPr>
                    <p:cNvPr id="196" name="Group 195"/>
                    <p:cNvGrpSpPr/>
                    <p:nvPr/>
                  </p:nvGrpSpPr>
                  <p:grpSpPr>
                    <a:xfrm>
                      <a:off x="4100434" y="2412153"/>
                      <a:ext cx="760895" cy="536475"/>
                      <a:chOff x="3525998" y="2953605"/>
                      <a:chExt cx="774559" cy="546109"/>
                    </a:xfrm>
                  </p:grpSpPr>
                  <p:sp>
                    <p:nvSpPr>
                      <p:cNvPr id="172" name="Freeform 13"/>
                      <p:cNvSpPr>
                        <a:spLocks/>
                      </p:cNvSpPr>
                      <p:nvPr/>
                    </p:nvSpPr>
                    <p:spPr bwMode="auto">
                      <a:xfrm>
                        <a:off x="3525998" y="2953605"/>
                        <a:ext cx="619703" cy="343217"/>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5"/>
                      <p:cNvSpPr>
                        <a:spLocks noChangeAspect="1" noEditPoints="1"/>
                      </p:cNvSpPr>
                      <p:nvPr/>
                    </p:nvSpPr>
                    <p:spPr bwMode="auto">
                      <a:xfrm>
                        <a:off x="3860421" y="3159784"/>
                        <a:ext cx="440136" cy="339930"/>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1"/>
                      </a:solidFill>
                      <a:ln w="31750">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sp>
                  <p:nvSpPr>
                    <p:cNvPr id="195" name="TextBox 194"/>
                    <p:cNvSpPr txBox="1"/>
                    <p:nvPr/>
                  </p:nvSpPr>
                  <p:spPr>
                    <a:xfrm>
                      <a:off x="3055555" y="2979466"/>
                      <a:ext cx="2850653" cy="323165"/>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Virtual Machine Manager Technical Preview</a:t>
                      </a:r>
                    </a:p>
                  </p:txBody>
                </p:sp>
                <p:sp>
                  <p:nvSpPr>
                    <p:cNvPr id="254" name="TextBox 253"/>
                    <p:cNvSpPr txBox="1"/>
                    <p:nvPr/>
                  </p:nvSpPr>
                  <p:spPr>
                    <a:xfrm>
                      <a:off x="3678322" y="3222980"/>
                      <a:ext cx="1605119" cy="309315"/>
                    </a:xfrm>
                    <a:prstGeom prst="rect">
                      <a:avLst/>
                    </a:prstGeom>
                    <a:noFill/>
                  </p:spPr>
                  <p:txBody>
                    <a:bodyPr wrap="none" lIns="146304" tIns="91440" rIns="146304" bIns="91440" rtlCol="0">
                      <a:spAutoFit/>
                    </a:bodyPr>
                    <a:lstStyle/>
                    <a:p>
                      <a:pPr algn="ctr">
                        <a:lnSpc>
                          <a:spcPct val="90000"/>
                        </a:lnSpc>
                        <a:spcBef>
                          <a:spcPts val="200"/>
                        </a:spcBef>
                      </a:pPr>
                      <a:r>
                        <a:rPr lang="en-US" sz="900" dirty="0">
                          <a:gradFill>
                            <a:gsLst>
                              <a:gs pos="21000">
                                <a:schemeClr val="tx1">
                                  <a:lumMod val="75000"/>
                                </a:schemeClr>
                              </a:gs>
                              <a:gs pos="2917">
                                <a:schemeClr val="tx1">
                                  <a:lumMod val="75000"/>
                                </a:schemeClr>
                              </a:gs>
                            </a:gsLst>
                            <a:lin ang="5400000" scaled="0"/>
                          </a:gradFill>
                          <a:latin typeface="Lucida Console" panose="020B0609040504020204" pitchFamily="49" charset="0"/>
                          <a:cs typeface="Segoe UI Semibold" panose="020B0702040204020203" pitchFamily="34" charset="0"/>
                        </a:rPr>
                        <a:t>TPM v2 + UEFI 2.3.1</a:t>
                      </a:r>
                    </a:p>
                  </p:txBody>
                </p:sp>
              </p:grpSp>
              <p:grpSp>
                <p:nvGrpSpPr>
                  <p:cNvPr id="13" name="Group 12"/>
                  <p:cNvGrpSpPr/>
                  <p:nvPr/>
                </p:nvGrpSpPr>
                <p:grpSpPr>
                  <a:xfrm>
                    <a:off x="3246455" y="4741037"/>
                    <a:ext cx="2468853" cy="859357"/>
                    <a:chOff x="3063573" y="4832441"/>
                    <a:chExt cx="2468853" cy="859357"/>
                  </a:xfrm>
                </p:grpSpPr>
                <p:grpSp>
                  <p:nvGrpSpPr>
                    <p:cNvPr id="8" name="Group 7"/>
                    <p:cNvGrpSpPr/>
                    <p:nvPr/>
                  </p:nvGrpSpPr>
                  <p:grpSpPr>
                    <a:xfrm>
                      <a:off x="3063573" y="4832441"/>
                      <a:ext cx="2468853" cy="568511"/>
                      <a:chOff x="3109311" y="4782746"/>
                      <a:chExt cx="2468853" cy="568511"/>
                    </a:xfrm>
                  </p:grpSpPr>
                  <p:grpSp>
                    <p:nvGrpSpPr>
                      <p:cNvPr id="198" name="Group 197"/>
                      <p:cNvGrpSpPr/>
                      <p:nvPr/>
                    </p:nvGrpSpPr>
                    <p:grpSpPr>
                      <a:xfrm>
                        <a:off x="3109311" y="4788778"/>
                        <a:ext cx="589337" cy="562479"/>
                        <a:chOff x="2204649" y="4894668"/>
                        <a:chExt cx="599920" cy="572580"/>
                      </a:xfrm>
                    </p:grpSpPr>
                    <p:grpSp>
                      <p:nvGrpSpPr>
                        <p:cNvPr id="80" name="Group 79"/>
                        <p:cNvGrpSpPr/>
                        <p:nvPr/>
                      </p:nvGrpSpPr>
                      <p:grpSpPr>
                        <a:xfrm>
                          <a:off x="2204649" y="4894668"/>
                          <a:ext cx="599920" cy="572580"/>
                          <a:chOff x="1764297" y="5202877"/>
                          <a:chExt cx="641795" cy="612546"/>
                        </a:xfrm>
                      </p:grpSpPr>
                      <p:grpSp>
                        <p:nvGrpSpPr>
                          <p:cNvPr id="11" name="Group 10"/>
                          <p:cNvGrpSpPr/>
                          <p:nvPr/>
                        </p:nvGrpSpPr>
                        <p:grpSpPr>
                          <a:xfrm>
                            <a:off x="1764297" y="5202877"/>
                            <a:ext cx="336995" cy="307746"/>
                            <a:chOff x="7225183" y="4826255"/>
                            <a:chExt cx="420688" cy="384175"/>
                          </a:xfrm>
                        </p:grpSpPr>
                        <p:sp>
                          <p:nvSpPr>
                            <p:cNvPr id="21" name="Rectangle 20"/>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 name="Group 21"/>
                            <p:cNvGrpSpPr/>
                            <p:nvPr/>
                          </p:nvGrpSpPr>
                          <p:grpSpPr>
                            <a:xfrm>
                              <a:off x="7225183" y="4826255"/>
                              <a:ext cx="420688" cy="384175"/>
                              <a:chOff x="7225183" y="4826255"/>
                              <a:chExt cx="420688" cy="384175"/>
                            </a:xfrm>
                            <a:solidFill>
                              <a:schemeClr val="accent4"/>
                            </a:solidFill>
                          </p:grpSpPr>
                          <p:sp>
                            <p:nvSpPr>
                              <p:cNvPr id="23"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5"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6"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66" name="Group 65"/>
                          <p:cNvGrpSpPr/>
                          <p:nvPr/>
                        </p:nvGrpSpPr>
                        <p:grpSpPr>
                          <a:xfrm>
                            <a:off x="1916697" y="5355277"/>
                            <a:ext cx="336995" cy="307746"/>
                            <a:chOff x="7225183" y="4826255"/>
                            <a:chExt cx="420688" cy="384175"/>
                          </a:xfrm>
                        </p:grpSpPr>
                        <p:sp>
                          <p:nvSpPr>
                            <p:cNvPr id="67" name="Rectangle 6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8" name="Group 67"/>
                            <p:cNvGrpSpPr/>
                            <p:nvPr/>
                          </p:nvGrpSpPr>
                          <p:grpSpPr>
                            <a:xfrm>
                              <a:off x="7225183" y="4826255"/>
                              <a:ext cx="420688" cy="384175"/>
                              <a:chOff x="7225183" y="4826255"/>
                              <a:chExt cx="420688" cy="384175"/>
                            </a:xfrm>
                            <a:solidFill>
                              <a:schemeClr val="accent4"/>
                            </a:solidFill>
                          </p:grpSpPr>
                          <p:sp>
                            <p:nvSpPr>
                              <p:cNvPr id="6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73" name="Group 72"/>
                          <p:cNvGrpSpPr/>
                          <p:nvPr/>
                        </p:nvGrpSpPr>
                        <p:grpSpPr>
                          <a:xfrm>
                            <a:off x="2069097" y="5507677"/>
                            <a:ext cx="336995" cy="307746"/>
                            <a:chOff x="7225183" y="4826255"/>
                            <a:chExt cx="420688" cy="384175"/>
                          </a:xfrm>
                        </p:grpSpPr>
                        <p:sp>
                          <p:nvSpPr>
                            <p:cNvPr id="74" name="Rectangle 7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5" name="Group 74"/>
                            <p:cNvGrpSpPr/>
                            <p:nvPr/>
                          </p:nvGrpSpPr>
                          <p:grpSpPr>
                            <a:xfrm>
                              <a:off x="7225183" y="4826255"/>
                              <a:ext cx="420688" cy="384175"/>
                              <a:chOff x="7225183" y="4826255"/>
                              <a:chExt cx="420688" cy="384175"/>
                            </a:xfrm>
                            <a:solidFill>
                              <a:schemeClr val="accent4"/>
                            </a:solidFill>
                          </p:grpSpPr>
                          <p:sp>
                            <p:nvSpPr>
                              <p:cNvPr id="76"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7"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8"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9"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47" name="Group 46"/>
                        <p:cNvGrpSpPr/>
                        <p:nvPr/>
                      </p:nvGrpSpPr>
                      <p:grpSpPr>
                        <a:xfrm>
                          <a:off x="2555408" y="4903480"/>
                          <a:ext cx="223695" cy="223695"/>
                          <a:chOff x="10830295" y="1292900"/>
                          <a:chExt cx="714206" cy="714206"/>
                        </a:xfrm>
                      </p:grpSpPr>
                      <p:sp>
                        <p:nvSpPr>
                          <p:cNvPr id="48" name="Oval 47"/>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9"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99" name="Group 198"/>
                      <p:cNvGrpSpPr/>
                      <p:nvPr/>
                    </p:nvGrpSpPr>
                    <p:grpSpPr>
                      <a:xfrm>
                        <a:off x="4049069" y="4782746"/>
                        <a:ext cx="589337" cy="562479"/>
                        <a:chOff x="2204649" y="4894668"/>
                        <a:chExt cx="599920" cy="572580"/>
                      </a:xfrm>
                    </p:grpSpPr>
                    <p:grpSp>
                      <p:nvGrpSpPr>
                        <p:cNvPr id="200" name="Group 199"/>
                        <p:cNvGrpSpPr/>
                        <p:nvPr/>
                      </p:nvGrpSpPr>
                      <p:grpSpPr>
                        <a:xfrm>
                          <a:off x="2204649" y="4894668"/>
                          <a:ext cx="599920" cy="572580"/>
                          <a:chOff x="1764297" y="5202877"/>
                          <a:chExt cx="641795" cy="612546"/>
                        </a:xfrm>
                      </p:grpSpPr>
                      <p:grpSp>
                        <p:nvGrpSpPr>
                          <p:cNvPr id="204" name="Group 203"/>
                          <p:cNvGrpSpPr/>
                          <p:nvPr/>
                        </p:nvGrpSpPr>
                        <p:grpSpPr>
                          <a:xfrm>
                            <a:off x="1764297" y="5202877"/>
                            <a:ext cx="336995" cy="307746"/>
                            <a:chOff x="7225183" y="4826255"/>
                            <a:chExt cx="420688" cy="384175"/>
                          </a:xfrm>
                        </p:grpSpPr>
                        <p:sp>
                          <p:nvSpPr>
                            <p:cNvPr id="219" name="Rectangle 21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0" name="Group 219"/>
                            <p:cNvGrpSpPr/>
                            <p:nvPr/>
                          </p:nvGrpSpPr>
                          <p:grpSpPr>
                            <a:xfrm>
                              <a:off x="7225183" y="4826255"/>
                              <a:ext cx="420688" cy="384175"/>
                              <a:chOff x="7225183" y="4826255"/>
                              <a:chExt cx="420688" cy="384175"/>
                            </a:xfrm>
                            <a:solidFill>
                              <a:schemeClr val="accent4"/>
                            </a:solidFill>
                          </p:grpSpPr>
                          <p:sp>
                            <p:nvSpPr>
                              <p:cNvPr id="22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2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2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2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205" name="Group 204"/>
                          <p:cNvGrpSpPr/>
                          <p:nvPr/>
                        </p:nvGrpSpPr>
                        <p:grpSpPr>
                          <a:xfrm>
                            <a:off x="1916697" y="5355277"/>
                            <a:ext cx="336995" cy="307746"/>
                            <a:chOff x="7225183" y="4826255"/>
                            <a:chExt cx="420688" cy="384175"/>
                          </a:xfrm>
                        </p:grpSpPr>
                        <p:sp>
                          <p:nvSpPr>
                            <p:cNvPr id="213" name="Rectangle 21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14" name="Group 213"/>
                            <p:cNvGrpSpPr/>
                            <p:nvPr/>
                          </p:nvGrpSpPr>
                          <p:grpSpPr>
                            <a:xfrm>
                              <a:off x="7225183" y="4826255"/>
                              <a:ext cx="420688" cy="384175"/>
                              <a:chOff x="7225183" y="4826255"/>
                              <a:chExt cx="420688" cy="384175"/>
                            </a:xfrm>
                            <a:solidFill>
                              <a:schemeClr val="accent4"/>
                            </a:solidFill>
                          </p:grpSpPr>
                          <p:sp>
                            <p:nvSpPr>
                              <p:cNvPr id="21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206" name="Group 205"/>
                          <p:cNvGrpSpPr/>
                          <p:nvPr/>
                        </p:nvGrpSpPr>
                        <p:grpSpPr>
                          <a:xfrm>
                            <a:off x="2069097" y="5507677"/>
                            <a:ext cx="336995" cy="307746"/>
                            <a:chOff x="7225183" y="4826255"/>
                            <a:chExt cx="420688" cy="384175"/>
                          </a:xfrm>
                        </p:grpSpPr>
                        <p:sp>
                          <p:nvSpPr>
                            <p:cNvPr id="207" name="Rectangle 20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08" name="Group 207"/>
                            <p:cNvGrpSpPr/>
                            <p:nvPr/>
                          </p:nvGrpSpPr>
                          <p:grpSpPr>
                            <a:xfrm>
                              <a:off x="7225183" y="4826255"/>
                              <a:ext cx="420688" cy="384175"/>
                              <a:chOff x="7225183" y="4826255"/>
                              <a:chExt cx="420688" cy="384175"/>
                            </a:xfrm>
                            <a:solidFill>
                              <a:schemeClr val="accent4"/>
                            </a:solidFill>
                          </p:grpSpPr>
                          <p:sp>
                            <p:nvSpPr>
                              <p:cNvPr id="20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1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201" name="Group 200"/>
                        <p:cNvGrpSpPr/>
                        <p:nvPr/>
                      </p:nvGrpSpPr>
                      <p:grpSpPr>
                        <a:xfrm>
                          <a:off x="2555408" y="4903480"/>
                          <a:ext cx="223695" cy="223695"/>
                          <a:chOff x="10830295" y="1292900"/>
                          <a:chExt cx="714206" cy="714206"/>
                        </a:xfrm>
                      </p:grpSpPr>
                      <p:sp>
                        <p:nvSpPr>
                          <p:cNvPr id="202" name="Oval 201"/>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03"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25" name="Group 224"/>
                      <p:cNvGrpSpPr/>
                      <p:nvPr/>
                    </p:nvGrpSpPr>
                    <p:grpSpPr>
                      <a:xfrm>
                        <a:off x="4988827" y="4788778"/>
                        <a:ext cx="589337" cy="562479"/>
                        <a:chOff x="2204649" y="4894668"/>
                        <a:chExt cx="599920" cy="572580"/>
                      </a:xfrm>
                    </p:grpSpPr>
                    <p:grpSp>
                      <p:nvGrpSpPr>
                        <p:cNvPr id="226" name="Group 225"/>
                        <p:cNvGrpSpPr/>
                        <p:nvPr/>
                      </p:nvGrpSpPr>
                      <p:grpSpPr>
                        <a:xfrm>
                          <a:off x="2204649" y="4894668"/>
                          <a:ext cx="599920" cy="572580"/>
                          <a:chOff x="1764297" y="5202877"/>
                          <a:chExt cx="641795" cy="612546"/>
                        </a:xfrm>
                      </p:grpSpPr>
                      <p:grpSp>
                        <p:nvGrpSpPr>
                          <p:cNvPr id="230" name="Group 229"/>
                          <p:cNvGrpSpPr/>
                          <p:nvPr/>
                        </p:nvGrpSpPr>
                        <p:grpSpPr>
                          <a:xfrm>
                            <a:off x="1764297" y="5202877"/>
                            <a:ext cx="336995" cy="307746"/>
                            <a:chOff x="7225183" y="4826255"/>
                            <a:chExt cx="420688" cy="384175"/>
                          </a:xfrm>
                        </p:grpSpPr>
                        <p:sp>
                          <p:nvSpPr>
                            <p:cNvPr id="245" name="Rectangle 244"/>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46" name="Group 245"/>
                            <p:cNvGrpSpPr/>
                            <p:nvPr/>
                          </p:nvGrpSpPr>
                          <p:grpSpPr>
                            <a:xfrm>
                              <a:off x="7225183" y="4826255"/>
                              <a:ext cx="420688" cy="384175"/>
                              <a:chOff x="7225183" y="4826255"/>
                              <a:chExt cx="420688" cy="384175"/>
                            </a:xfrm>
                            <a:solidFill>
                              <a:schemeClr val="accent4"/>
                            </a:solidFill>
                          </p:grpSpPr>
                          <p:sp>
                            <p:nvSpPr>
                              <p:cNvPr id="247"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8"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9"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50"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231" name="Group 230"/>
                          <p:cNvGrpSpPr/>
                          <p:nvPr/>
                        </p:nvGrpSpPr>
                        <p:grpSpPr>
                          <a:xfrm>
                            <a:off x="1916697" y="5355277"/>
                            <a:ext cx="336995" cy="307746"/>
                            <a:chOff x="7225183" y="4826255"/>
                            <a:chExt cx="420688" cy="384175"/>
                          </a:xfrm>
                        </p:grpSpPr>
                        <p:sp>
                          <p:nvSpPr>
                            <p:cNvPr id="239" name="Rectangle 23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40" name="Group 239"/>
                            <p:cNvGrpSpPr/>
                            <p:nvPr/>
                          </p:nvGrpSpPr>
                          <p:grpSpPr>
                            <a:xfrm>
                              <a:off x="7225183" y="4826255"/>
                              <a:ext cx="420688" cy="384175"/>
                              <a:chOff x="7225183" y="4826255"/>
                              <a:chExt cx="420688" cy="384175"/>
                            </a:xfrm>
                            <a:solidFill>
                              <a:schemeClr val="accent4"/>
                            </a:solidFill>
                          </p:grpSpPr>
                          <p:sp>
                            <p:nvSpPr>
                              <p:cNvPr id="24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4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232" name="Group 231"/>
                          <p:cNvGrpSpPr/>
                          <p:nvPr/>
                        </p:nvGrpSpPr>
                        <p:grpSpPr>
                          <a:xfrm>
                            <a:off x="2069097" y="5507677"/>
                            <a:ext cx="336995" cy="307746"/>
                            <a:chOff x="7225183" y="4826255"/>
                            <a:chExt cx="420688" cy="384175"/>
                          </a:xfrm>
                        </p:grpSpPr>
                        <p:sp>
                          <p:nvSpPr>
                            <p:cNvPr id="233" name="Rectangle 23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34" name="Group 233"/>
                            <p:cNvGrpSpPr/>
                            <p:nvPr/>
                          </p:nvGrpSpPr>
                          <p:grpSpPr>
                            <a:xfrm>
                              <a:off x="7225183" y="4826255"/>
                              <a:ext cx="420688" cy="384175"/>
                              <a:chOff x="7225183" y="4826255"/>
                              <a:chExt cx="420688" cy="384175"/>
                            </a:xfrm>
                            <a:solidFill>
                              <a:schemeClr val="accent4"/>
                            </a:solidFill>
                          </p:grpSpPr>
                          <p:sp>
                            <p:nvSpPr>
                              <p:cNvPr id="23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3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3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3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227" name="Group 226"/>
                        <p:cNvGrpSpPr/>
                        <p:nvPr/>
                      </p:nvGrpSpPr>
                      <p:grpSpPr>
                        <a:xfrm>
                          <a:off x="2555408" y="4903480"/>
                          <a:ext cx="223695" cy="223695"/>
                          <a:chOff x="10830295" y="1292900"/>
                          <a:chExt cx="714206" cy="714206"/>
                        </a:xfrm>
                      </p:grpSpPr>
                      <p:sp>
                        <p:nvSpPr>
                          <p:cNvPr id="228" name="Oval 227"/>
                          <p:cNvSpPr/>
                          <p:nvPr/>
                        </p:nvSpPr>
                        <p:spPr bwMode="auto">
                          <a:xfrm>
                            <a:off x="10830295" y="1292900"/>
                            <a:ext cx="714206" cy="714206"/>
                          </a:xfrm>
                          <a:prstGeom prst="ellipse">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9" name="Freeform 5"/>
                          <p:cNvSpPr>
                            <a:spLocks noEditPoints="1"/>
                          </p:cNvSpPr>
                          <p:nvPr/>
                        </p:nvSpPr>
                        <p:spPr bwMode="auto">
                          <a:xfrm>
                            <a:off x="10951747" y="1423735"/>
                            <a:ext cx="471302" cy="537810"/>
                          </a:xfrm>
                          <a:custGeom>
                            <a:avLst/>
                            <a:gdLst>
                              <a:gd name="T0" fmla="*/ 1277 w 1560"/>
                              <a:gd name="T1" fmla="*/ 227 h 1780"/>
                              <a:gd name="T2" fmla="*/ 780 w 1560"/>
                              <a:gd name="T3" fmla="*/ 0 h 1780"/>
                              <a:gd name="T4" fmla="*/ 283 w 1560"/>
                              <a:gd name="T5" fmla="*/ 227 h 1780"/>
                              <a:gd name="T6" fmla="*/ 0 w 1560"/>
                              <a:gd name="T7" fmla="*/ 165 h 1780"/>
                              <a:gd name="T8" fmla="*/ 72 w 1560"/>
                              <a:gd name="T9" fmla="*/ 930 h 1780"/>
                              <a:gd name="T10" fmla="*/ 188 w 1560"/>
                              <a:gd name="T11" fmla="*/ 1353 h 1780"/>
                              <a:gd name="T12" fmla="*/ 471 w 1560"/>
                              <a:gd name="T13" fmla="*/ 1638 h 1780"/>
                              <a:gd name="T14" fmla="*/ 744 w 1560"/>
                              <a:gd name="T15" fmla="*/ 1771 h 1780"/>
                              <a:gd name="T16" fmla="*/ 780 w 1560"/>
                              <a:gd name="T17" fmla="*/ 1780 h 1780"/>
                              <a:gd name="T18" fmla="*/ 843 w 1560"/>
                              <a:gd name="T19" fmla="*/ 1762 h 1780"/>
                              <a:gd name="T20" fmla="*/ 1399 w 1560"/>
                              <a:gd name="T21" fmla="*/ 1304 h 1780"/>
                              <a:gd name="T22" fmla="*/ 1524 w 1560"/>
                              <a:gd name="T23" fmla="*/ 659 h 1780"/>
                              <a:gd name="T24" fmla="*/ 1560 w 1560"/>
                              <a:gd name="T25" fmla="*/ 165 h 1780"/>
                              <a:gd name="T26" fmla="*/ 1277 w 1560"/>
                              <a:gd name="T27" fmla="*/ 227 h 1780"/>
                              <a:gd name="T28" fmla="*/ 1349 w 1560"/>
                              <a:gd name="T29" fmla="*/ 641 h 1780"/>
                              <a:gd name="T30" fmla="*/ 1340 w 1560"/>
                              <a:gd name="T31" fmla="*/ 686 h 1780"/>
                              <a:gd name="T32" fmla="*/ 1318 w 1560"/>
                              <a:gd name="T33" fmla="*/ 890 h 1780"/>
                              <a:gd name="T34" fmla="*/ 780 w 1560"/>
                              <a:gd name="T35" fmla="*/ 890 h 1780"/>
                              <a:gd name="T36" fmla="*/ 780 w 1560"/>
                              <a:gd name="T37" fmla="*/ 1598 h 1780"/>
                              <a:gd name="T38" fmla="*/ 780 w 1560"/>
                              <a:gd name="T39" fmla="*/ 1598 h 1780"/>
                              <a:gd name="T40" fmla="*/ 569 w 1560"/>
                              <a:gd name="T41" fmla="*/ 1491 h 1780"/>
                              <a:gd name="T42" fmla="*/ 345 w 1560"/>
                              <a:gd name="T43" fmla="*/ 1264 h 1780"/>
                              <a:gd name="T44" fmla="*/ 345 w 1560"/>
                              <a:gd name="T45" fmla="*/ 1260 h 1780"/>
                              <a:gd name="T46" fmla="*/ 341 w 1560"/>
                              <a:gd name="T47" fmla="*/ 1260 h 1780"/>
                              <a:gd name="T48" fmla="*/ 251 w 1560"/>
                              <a:gd name="T49" fmla="*/ 930 h 1780"/>
                              <a:gd name="T50" fmla="*/ 247 w 1560"/>
                              <a:gd name="T51" fmla="*/ 904 h 1780"/>
                              <a:gd name="T52" fmla="*/ 247 w 1560"/>
                              <a:gd name="T53" fmla="*/ 904 h 1780"/>
                              <a:gd name="T54" fmla="*/ 247 w 1560"/>
                              <a:gd name="T55" fmla="*/ 899 h 1780"/>
                              <a:gd name="T56" fmla="*/ 247 w 1560"/>
                              <a:gd name="T57" fmla="*/ 890 h 1780"/>
                              <a:gd name="T58" fmla="*/ 780 w 1560"/>
                              <a:gd name="T59" fmla="*/ 890 h 1780"/>
                              <a:gd name="T60" fmla="*/ 780 w 1560"/>
                              <a:gd name="T61" fmla="*/ 250 h 1780"/>
                              <a:gd name="T62" fmla="*/ 780 w 1560"/>
                              <a:gd name="T63" fmla="*/ 250 h 1780"/>
                              <a:gd name="T64" fmla="*/ 1277 w 1560"/>
                              <a:gd name="T65" fmla="*/ 405 h 1780"/>
                              <a:gd name="T66" fmla="*/ 1367 w 1560"/>
                              <a:gd name="T67" fmla="*/ 401 h 1780"/>
                              <a:gd name="T68" fmla="*/ 1349 w 1560"/>
                              <a:gd name="T69" fmla="*/ 641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0" h="1780">
                                <a:moveTo>
                                  <a:pt x="1277" y="227"/>
                                </a:moveTo>
                                <a:cubicBezTo>
                                  <a:pt x="1089" y="227"/>
                                  <a:pt x="897" y="152"/>
                                  <a:pt x="780" y="0"/>
                                </a:cubicBezTo>
                                <a:cubicBezTo>
                                  <a:pt x="664" y="152"/>
                                  <a:pt x="471" y="227"/>
                                  <a:pt x="283" y="227"/>
                                </a:cubicBezTo>
                                <a:cubicBezTo>
                                  <a:pt x="184" y="227"/>
                                  <a:pt x="85" y="205"/>
                                  <a:pt x="0" y="165"/>
                                </a:cubicBezTo>
                                <a:cubicBezTo>
                                  <a:pt x="9" y="423"/>
                                  <a:pt x="27" y="681"/>
                                  <a:pt x="72" y="930"/>
                                </a:cubicBezTo>
                                <a:cubicBezTo>
                                  <a:pt x="90" y="1068"/>
                                  <a:pt x="112" y="1233"/>
                                  <a:pt x="188" y="1353"/>
                                </a:cubicBezTo>
                                <a:cubicBezTo>
                                  <a:pt x="256" y="1469"/>
                                  <a:pt x="359" y="1562"/>
                                  <a:pt x="471" y="1638"/>
                                </a:cubicBezTo>
                                <a:cubicBezTo>
                                  <a:pt x="556" y="1691"/>
                                  <a:pt x="646" y="1740"/>
                                  <a:pt x="744" y="1771"/>
                                </a:cubicBezTo>
                                <a:cubicBezTo>
                                  <a:pt x="758" y="1776"/>
                                  <a:pt x="771" y="1780"/>
                                  <a:pt x="780" y="1780"/>
                                </a:cubicBezTo>
                                <a:cubicBezTo>
                                  <a:pt x="798" y="1780"/>
                                  <a:pt x="816" y="1771"/>
                                  <a:pt x="843" y="1762"/>
                                </a:cubicBezTo>
                                <a:cubicBezTo>
                                  <a:pt x="1062" y="1678"/>
                                  <a:pt x="1300" y="1527"/>
                                  <a:pt x="1399" y="1304"/>
                                </a:cubicBezTo>
                                <a:cubicBezTo>
                                  <a:pt x="1484" y="1104"/>
                                  <a:pt x="1502" y="873"/>
                                  <a:pt x="1524" y="659"/>
                                </a:cubicBezTo>
                                <a:cubicBezTo>
                                  <a:pt x="1542" y="494"/>
                                  <a:pt x="1555" y="330"/>
                                  <a:pt x="1560" y="165"/>
                                </a:cubicBezTo>
                                <a:cubicBezTo>
                                  <a:pt x="1475" y="205"/>
                                  <a:pt x="1376" y="227"/>
                                  <a:pt x="1277" y="227"/>
                                </a:cubicBezTo>
                                <a:close/>
                                <a:moveTo>
                                  <a:pt x="1349" y="641"/>
                                </a:moveTo>
                                <a:cubicBezTo>
                                  <a:pt x="1340" y="686"/>
                                  <a:pt x="1340" y="686"/>
                                  <a:pt x="1340" y="686"/>
                                </a:cubicBezTo>
                                <a:cubicBezTo>
                                  <a:pt x="1336" y="752"/>
                                  <a:pt x="1327" y="824"/>
                                  <a:pt x="1318" y="890"/>
                                </a:cubicBezTo>
                                <a:cubicBezTo>
                                  <a:pt x="780" y="890"/>
                                  <a:pt x="780" y="890"/>
                                  <a:pt x="780" y="890"/>
                                </a:cubicBezTo>
                                <a:cubicBezTo>
                                  <a:pt x="780" y="1598"/>
                                  <a:pt x="780" y="1598"/>
                                  <a:pt x="780" y="1598"/>
                                </a:cubicBezTo>
                                <a:cubicBezTo>
                                  <a:pt x="780" y="1598"/>
                                  <a:pt x="780" y="1598"/>
                                  <a:pt x="780" y="1598"/>
                                </a:cubicBezTo>
                                <a:cubicBezTo>
                                  <a:pt x="708" y="1567"/>
                                  <a:pt x="637" y="1531"/>
                                  <a:pt x="569" y="1491"/>
                                </a:cubicBezTo>
                                <a:cubicBezTo>
                                  <a:pt x="471" y="1420"/>
                                  <a:pt x="390" y="1344"/>
                                  <a:pt x="345" y="1264"/>
                                </a:cubicBezTo>
                                <a:cubicBezTo>
                                  <a:pt x="345" y="1260"/>
                                  <a:pt x="345" y="1260"/>
                                  <a:pt x="345" y="1260"/>
                                </a:cubicBezTo>
                                <a:cubicBezTo>
                                  <a:pt x="341" y="1260"/>
                                  <a:pt x="341" y="1260"/>
                                  <a:pt x="341" y="1260"/>
                                </a:cubicBezTo>
                                <a:cubicBezTo>
                                  <a:pt x="291" y="1175"/>
                                  <a:pt x="269" y="1046"/>
                                  <a:pt x="251" y="930"/>
                                </a:cubicBezTo>
                                <a:cubicBezTo>
                                  <a:pt x="247" y="904"/>
                                  <a:pt x="247" y="904"/>
                                  <a:pt x="247" y="904"/>
                                </a:cubicBezTo>
                                <a:cubicBezTo>
                                  <a:pt x="247" y="904"/>
                                  <a:pt x="247" y="904"/>
                                  <a:pt x="247" y="904"/>
                                </a:cubicBezTo>
                                <a:cubicBezTo>
                                  <a:pt x="247" y="899"/>
                                  <a:pt x="247" y="899"/>
                                  <a:pt x="247" y="899"/>
                                </a:cubicBezTo>
                                <a:cubicBezTo>
                                  <a:pt x="247" y="899"/>
                                  <a:pt x="247" y="895"/>
                                  <a:pt x="247" y="890"/>
                                </a:cubicBezTo>
                                <a:cubicBezTo>
                                  <a:pt x="780" y="890"/>
                                  <a:pt x="780" y="890"/>
                                  <a:pt x="780" y="890"/>
                                </a:cubicBezTo>
                                <a:cubicBezTo>
                                  <a:pt x="780" y="250"/>
                                  <a:pt x="780" y="250"/>
                                  <a:pt x="780" y="250"/>
                                </a:cubicBezTo>
                                <a:cubicBezTo>
                                  <a:pt x="780" y="250"/>
                                  <a:pt x="780" y="250"/>
                                  <a:pt x="780" y="250"/>
                                </a:cubicBezTo>
                                <a:cubicBezTo>
                                  <a:pt x="914" y="347"/>
                                  <a:pt x="1094" y="405"/>
                                  <a:pt x="1277" y="405"/>
                                </a:cubicBezTo>
                                <a:cubicBezTo>
                                  <a:pt x="1309" y="405"/>
                                  <a:pt x="1340" y="405"/>
                                  <a:pt x="1367" y="401"/>
                                </a:cubicBezTo>
                                <a:cubicBezTo>
                                  <a:pt x="1363" y="481"/>
                                  <a:pt x="1354" y="557"/>
                                  <a:pt x="1349" y="6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197" name="TextBox 196"/>
                    <p:cNvSpPr txBox="1"/>
                    <p:nvPr/>
                  </p:nvSpPr>
                  <p:spPr>
                    <a:xfrm>
                      <a:off x="3752722" y="5368633"/>
                      <a:ext cx="1090555" cy="323165"/>
                    </a:xfrm>
                    <a:prstGeom prst="rect">
                      <a:avLst/>
                    </a:prstGeom>
                    <a:noFill/>
                  </p:spPr>
                  <p:txBody>
                    <a:bodyPr wrap="none" lIns="146304" tIns="91440" rIns="146304" bIns="91440" rtlCol="0" anchor="t" anchorCtr="0">
                      <a:spAutoFit/>
                    </a:bodyPr>
                    <a:lstStyle/>
                    <a:p>
                      <a:pPr algn="ctr">
                        <a:lnSpc>
                          <a:spcPct val="90000"/>
                        </a:lnSpc>
                        <a:spcBef>
                          <a:spcPts val="200"/>
                        </a:spcBef>
                      </a:pPr>
                      <a:r>
                        <a:rPr lang="en-US" sz="10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Shielded VMs</a:t>
                      </a:r>
                    </a:p>
                  </p:txBody>
                </p:sp>
              </p:grpSp>
            </p:grpSp>
          </p:grpSp>
        </p:grpSp>
        <p:grpSp>
          <p:nvGrpSpPr>
            <p:cNvPr id="35" name="Group 34"/>
            <p:cNvGrpSpPr/>
            <p:nvPr/>
          </p:nvGrpSpPr>
          <p:grpSpPr>
            <a:xfrm>
              <a:off x="457200" y="1896779"/>
              <a:ext cx="2286000" cy="3977935"/>
              <a:chOff x="457200" y="1896779"/>
              <a:chExt cx="2286000" cy="3977935"/>
            </a:xfrm>
          </p:grpSpPr>
          <p:sp>
            <p:nvSpPr>
              <p:cNvPr id="187" name="TextBox 186"/>
              <p:cNvSpPr txBox="1"/>
              <p:nvPr/>
            </p:nvSpPr>
            <p:spPr>
              <a:xfrm>
                <a:off x="678217" y="1896779"/>
                <a:ext cx="1843966" cy="503215"/>
              </a:xfrm>
              <a:prstGeom prst="rect">
                <a:avLst/>
              </a:prstGeom>
              <a:noFill/>
            </p:spPr>
            <p:txBody>
              <a:bodyPr wrap="none" lIns="146304" tIns="91440" rIns="146304" bIns="91440" rtlCol="0" anchor="t" anchorCtr="0">
                <a:spAutoFit/>
              </a:bodyPr>
              <a:lstStyle/>
              <a:p>
                <a:pPr algn="ctr">
                  <a:lnSpc>
                    <a:spcPct val="90000"/>
                  </a:lnSpc>
                </a:pPr>
                <a:r>
                  <a:rPr lang="en-US" sz="1200" dirty="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rPr>
                  <a:t>Host Guardian Service</a:t>
                </a:r>
              </a:p>
              <a:p>
                <a:pPr algn="ctr">
                  <a:lnSpc>
                    <a:spcPct val="90000"/>
                  </a:lnSpc>
                </a:pPr>
                <a:r>
                  <a:rPr lang="en-US" sz="1100" i="1" dirty="0">
                    <a:gradFill>
                      <a:gsLst>
                        <a:gs pos="21000">
                          <a:schemeClr val="tx1">
                            <a:lumMod val="75000"/>
                          </a:schemeClr>
                        </a:gs>
                        <a:gs pos="2917">
                          <a:schemeClr val="tx1">
                            <a:lumMod val="75000"/>
                          </a:schemeClr>
                        </a:gs>
                      </a:gsLst>
                      <a:lin ang="5400000" scaled="0"/>
                    </a:gradFill>
                    <a:cs typeface="Segoe UI Semibold" panose="020B0702040204020203" pitchFamily="34" charset="0"/>
                  </a:rPr>
                  <a:t>Relecloud.com</a:t>
                </a:r>
              </a:p>
            </p:txBody>
          </p:sp>
          <p:grpSp>
            <p:nvGrpSpPr>
              <p:cNvPr id="32" name="Group 31"/>
              <p:cNvGrpSpPr/>
              <p:nvPr/>
            </p:nvGrpSpPr>
            <p:grpSpPr>
              <a:xfrm>
                <a:off x="457200" y="2396386"/>
                <a:ext cx="2286000" cy="3478328"/>
                <a:chOff x="457200" y="2396386"/>
                <a:chExt cx="2286000" cy="3478328"/>
              </a:xfrm>
            </p:grpSpPr>
            <p:sp>
              <p:nvSpPr>
                <p:cNvPr id="65" name="Rectangle 64"/>
                <p:cNvSpPr/>
                <p:nvPr/>
              </p:nvSpPr>
              <p:spPr bwMode="auto">
                <a:xfrm>
                  <a:off x="457200" y="2396386"/>
                  <a:ext cx="2286000" cy="3478328"/>
                </a:xfrm>
                <a:prstGeom prst="rect">
                  <a:avLst/>
                </a:prstGeom>
                <a:solidFill>
                  <a:srgbClr val="F1F1F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26"/>
                <p:cNvGrpSpPr/>
                <p:nvPr/>
              </p:nvGrpSpPr>
              <p:grpSpPr>
                <a:xfrm>
                  <a:off x="579632" y="3444049"/>
                  <a:ext cx="2041136" cy="2302684"/>
                  <a:chOff x="533912" y="2759007"/>
                  <a:chExt cx="2041136" cy="2302684"/>
                </a:xfrm>
              </p:grpSpPr>
              <p:grpSp>
                <p:nvGrpSpPr>
                  <p:cNvPr id="63" name="Group 62"/>
                  <p:cNvGrpSpPr/>
                  <p:nvPr/>
                </p:nvGrpSpPr>
                <p:grpSpPr>
                  <a:xfrm>
                    <a:off x="1352839" y="3030794"/>
                    <a:ext cx="403283" cy="323565"/>
                    <a:chOff x="530836" y="1551828"/>
                    <a:chExt cx="1447763" cy="1161580"/>
                  </a:xfrm>
                </p:grpSpPr>
                <p:sp>
                  <p:nvSpPr>
                    <p:cNvPr id="54" name="Freeform 5"/>
                    <p:cNvSpPr>
                      <a:spLocks noChangeAspect="1" noEditPoints="1"/>
                    </p:cNvSpPr>
                    <p:nvPr/>
                  </p:nvSpPr>
                  <p:spPr bwMode="auto">
                    <a:xfrm>
                      <a:off x="530836" y="1595257"/>
                      <a:ext cx="1447763" cy="111815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62" name="Group 61"/>
                    <p:cNvGrpSpPr/>
                    <p:nvPr/>
                  </p:nvGrpSpPr>
                  <p:grpSpPr>
                    <a:xfrm>
                      <a:off x="732918" y="1551828"/>
                      <a:ext cx="1002940" cy="834291"/>
                      <a:chOff x="732918" y="1551828"/>
                      <a:chExt cx="1002940" cy="834291"/>
                    </a:xfrm>
                  </p:grpSpPr>
                  <p:sp>
                    <p:nvSpPr>
                      <p:cNvPr id="57" name="Freeform 35"/>
                      <p:cNvSpPr>
                        <a:spLocks noEditPoints="1"/>
                      </p:cNvSpPr>
                      <p:nvPr/>
                    </p:nvSpPr>
                    <p:spPr bwMode="auto">
                      <a:xfrm rot="18989436">
                        <a:off x="783157" y="1551828"/>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35"/>
                      <p:cNvSpPr>
                        <a:spLocks noEditPoints="1"/>
                      </p:cNvSpPr>
                      <p:nvPr/>
                    </p:nvSpPr>
                    <p:spPr bwMode="auto">
                      <a:xfrm rot="18989436">
                        <a:off x="1304818" y="1751148"/>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35"/>
                      <p:cNvSpPr>
                        <a:spLocks noEditPoints="1"/>
                      </p:cNvSpPr>
                      <p:nvPr/>
                    </p:nvSpPr>
                    <p:spPr bwMode="auto">
                      <a:xfrm rot="18989436">
                        <a:off x="732918" y="1950459"/>
                        <a:ext cx="431040" cy="435660"/>
                      </a:xfrm>
                      <a:custGeom>
                        <a:avLst/>
                        <a:gdLst>
                          <a:gd name="T0" fmla="*/ 428 w 1020"/>
                          <a:gd name="T1" fmla="*/ 644 h 1031"/>
                          <a:gd name="T2" fmla="*/ 484 w 1020"/>
                          <a:gd name="T3" fmla="*/ 698 h 1031"/>
                          <a:gd name="T4" fmla="*/ 579 w 1020"/>
                          <a:gd name="T5" fmla="*/ 711 h 1031"/>
                          <a:gd name="T6" fmla="*/ 594 w 1020"/>
                          <a:gd name="T7" fmla="*/ 806 h 1031"/>
                          <a:gd name="T8" fmla="*/ 694 w 1020"/>
                          <a:gd name="T9" fmla="*/ 821 h 1031"/>
                          <a:gd name="T10" fmla="*/ 702 w 1020"/>
                          <a:gd name="T11" fmla="*/ 921 h 1031"/>
                          <a:gd name="T12" fmla="*/ 805 w 1020"/>
                          <a:gd name="T13" fmla="*/ 933 h 1031"/>
                          <a:gd name="T14" fmla="*/ 815 w 1020"/>
                          <a:gd name="T15" fmla="*/ 1031 h 1031"/>
                          <a:gd name="T16" fmla="*/ 1007 w 1020"/>
                          <a:gd name="T17" fmla="*/ 1018 h 1031"/>
                          <a:gd name="T18" fmla="*/ 1020 w 1020"/>
                          <a:gd name="T19" fmla="*/ 821 h 1031"/>
                          <a:gd name="T20" fmla="*/ 638 w 1020"/>
                          <a:gd name="T21" fmla="*/ 440 h 1031"/>
                          <a:gd name="T22" fmla="*/ 559 w 1020"/>
                          <a:gd name="T23" fmla="*/ 138 h 1031"/>
                          <a:gd name="T24" fmla="*/ 141 w 1020"/>
                          <a:gd name="T25" fmla="*/ 143 h 1031"/>
                          <a:gd name="T26" fmla="*/ 130 w 1020"/>
                          <a:gd name="T27" fmla="*/ 555 h 1031"/>
                          <a:gd name="T28" fmla="*/ 428 w 1020"/>
                          <a:gd name="T29" fmla="*/ 644 h 1031"/>
                          <a:gd name="T30" fmla="*/ 977 w 1020"/>
                          <a:gd name="T31" fmla="*/ 841 h 1031"/>
                          <a:gd name="T32" fmla="*/ 974 w 1020"/>
                          <a:gd name="T33" fmla="*/ 895 h 1031"/>
                          <a:gd name="T34" fmla="*/ 584 w 1020"/>
                          <a:gd name="T35" fmla="*/ 506 h 1031"/>
                          <a:gd name="T36" fmla="*/ 615 w 1020"/>
                          <a:gd name="T37" fmla="*/ 478 h 1031"/>
                          <a:gd name="T38" fmla="*/ 977 w 1020"/>
                          <a:gd name="T39" fmla="*/ 841 h 1031"/>
                          <a:gd name="T40" fmla="*/ 977 w 1020"/>
                          <a:gd name="T41" fmla="*/ 841 h 1031"/>
                          <a:gd name="T42" fmla="*/ 194 w 1020"/>
                          <a:gd name="T43" fmla="*/ 197 h 1031"/>
                          <a:gd name="T44" fmla="*/ 371 w 1020"/>
                          <a:gd name="T45" fmla="*/ 159 h 1031"/>
                          <a:gd name="T46" fmla="*/ 333 w 1020"/>
                          <a:gd name="T47" fmla="*/ 335 h 1031"/>
                          <a:gd name="T48" fmla="*/ 156 w 1020"/>
                          <a:gd name="T49" fmla="*/ 373 h 1031"/>
                          <a:gd name="T50" fmla="*/ 194 w 1020"/>
                          <a:gd name="T51" fmla="*/ 197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0" h="1031">
                            <a:moveTo>
                              <a:pt x="428" y="644"/>
                            </a:moveTo>
                            <a:cubicBezTo>
                              <a:pt x="484" y="698"/>
                              <a:pt x="484" y="698"/>
                              <a:pt x="484" y="698"/>
                            </a:cubicBezTo>
                            <a:cubicBezTo>
                              <a:pt x="579" y="711"/>
                              <a:pt x="579" y="711"/>
                              <a:pt x="579" y="711"/>
                            </a:cubicBezTo>
                            <a:cubicBezTo>
                              <a:pt x="594" y="806"/>
                              <a:pt x="594" y="806"/>
                              <a:pt x="594" y="806"/>
                            </a:cubicBezTo>
                            <a:cubicBezTo>
                              <a:pt x="694" y="821"/>
                              <a:pt x="694" y="821"/>
                              <a:pt x="694" y="821"/>
                            </a:cubicBezTo>
                            <a:cubicBezTo>
                              <a:pt x="702" y="921"/>
                              <a:pt x="702" y="921"/>
                              <a:pt x="702" y="921"/>
                            </a:cubicBezTo>
                            <a:cubicBezTo>
                              <a:pt x="805" y="933"/>
                              <a:pt x="805" y="933"/>
                              <a:pt x="805" y="933"/>
                            </a:cubicBezTo>
                            <a:cubicBezTo>
                              <a:pt x="815" y="1031"/>
                              <a:pt x="815" y="1031"/>
                              <a:pt x="815" y="1031"/>
                            </a:cubicBezTo>
                            <a:cubicBezTo>
                              <a:pt x="1007" y="1018"/>
                              <a:pt x="1007" y="1018"/>
                              <a:pt x="1007" y="1018"/>
                            </a:cubicBezTo>
                            <a:cubicBezTo>
                              <a:pt x="1020" y="821"/>
                              <a:pt x="1020" y="821"/>
                              <a:pt x="1020" y="821"/>
                            </a:cubicBezTo>
                            <a:cubicBezTo>
                              <a:pt x="638" y="440"/>
                              <a:pt x="638" y="440"/>
                              <a:pt x="638" y="440"/>
                            </a:cubicBezTo>
                            <a:cubicBezTo>
                              <a:pt x="638" y="440"/>
                              <a:pt x="697" y="279"/>
                              <a:pt x="559" y="138"/>
                            </a:cubicBezTo>
                            <a:cubicBezTo>
                              <a:pt x="420" y="0"/>
                              <a:pt x="228" y="54"/>
                              <a:pt x="141" y="143"/>
                            </a:cubicBezTo>
                            <a:cubicBezTo>
                              <a:pt x="56" y="225"/>
                              <a:pt x="0" y="425"/>
                              <a:pt x="130" y="555"/>
                            </a:cubicBezTo>
                            <a:cubicBezTo>
                              <a:pt x="279" y="703"/>
                              <a:pt x="428" y="644"/>
                              <a:pt x="428" y="644"/>
                            </a:cubicBezTo>
                            <a:close/>
                            <a:moveTo>
                              <a:pt x="977" y="841"/>
                            </a:moveTo>
                            <a:cubicBezTo>
                              <a:pt x="974" y="895"/>
                              <a:pt x="974" y="895"/>
                              <a:pt x="974" y="895"/>
                            </a:cubicBezTo>
                            <a:cubicBezTo>
                              <a:pt x="584" y="506"/>
                              <a:pt x="584" y="506"/>
                              <a:pt x="584" y="506"/>
                            </a:cubicBezTo>
                            <a:cubicBezTo>
                              <a:pt x="615" y="478"/>
                              <a:pt x="615" y="478"/>
                              <a:pt x="615" y="478"/>
                            </a:cubicBezTo>
                            <a:cubicBezTo>
                              <a:pt x="977" y="841"/>
                              <a:pt x="977" y="841"/>
                              <a:pt x="977" y="841"/>
                            </a:cubicBezTo>
                            <a:cubicBezTo>
                              <a:pt x="977" y="841"/>
                              <a:pt x="977" y="841"/>
                              <a:pt x="977" y="841"/>
                            </a:cubicBezTo>
                            <a:close/>
                            <a:moveTo>
                              <a:pt x="194" y="197"/>
                            </a:moveTo>
                            <a:cubicBezTo>
                              <a:pt x="253" y="138"/>
                              <a:pt x="333" y="120"/>
                              <a:pt x="371" y="159"/>
                            </a:cubicBezTo>
                            <a:cubicBezTo>
                              <a:pt x="410" y="197"/>
                              <a:pt x="392" y="276"/>
                              <a:pt x="333" y="335"/>
                            </a:cubicBezTo>
                            <a:cubicBezTo>
                              <a:pt x="274" y="394"/>
                              <a:pt x="194" y="412"/>
                              <a:pt x="156" y="373"/>
                            </a:cubicBezTo>
                            <a:cubicBezTo>
                              <a:pt x="117" y="335"/>
                              <a:pt x="135" y="256"/>
                              <a:pt x="194" y="197"/>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186" name="Freeform 17"/>
                  <p:cNvSpPr>
                    <a:spLocks noEditPoints="1"/>
                  </p:cNvSpPr>
                  <p:nvPr/>
                </p:nvSpPr>
                <p:spPr bwMode="auto">
                  <a:xfrm>
                    <a:off x="1272503" y="3448463"/>
                    <a:ext cx="563955" cy="683539"/>
                  </a:xfrm>
                  <a:custGeom>
                    <a:avLst/>
                    <a:gdLst>
                      <a:gd name="T0" fmla="*/ 169 w 2077"/>
                      <a:gd name="T1" fmla="*/ 844 h 2518"/>
                      <a:gd name="T2" fmla="*/ 0 w 2077"/>
                      <a:gd name="T3" fmla="*/ 2349 h 2518"/>
                      <a:gd name="T4" fmla="*/ 464 w 2077"/>
                      <a:gd name="T5" fmla="*/ 2518 h 2518"/>
                      <a:gd name="T6" fmla="*/ 641 w 2077"/>
                      <a:gd name="T7" fmla="*/ 1013 h 2518"/>
                      <a:gd name="T8" fmla="*/ 317 w 2077"/>
                      <a:gd name="T9" fmla="*/ 2124 h 2518"/>
                      <a:gd name="T10" fmla="*/ 317 w 2077"/>
                      <a:gd name="T11" fmla="*/ 1955 h 2518"/>
                      <a:gd name="T12" fmla="*/ 317 w 2077"/>
                      <a:gd name="T13" fmla="*/ 2124 h 2518"/>
                      <a:gd name="T14" fmla="*/ 162 w 2077"/>
                      <a:gd name="T15" fmla="*/ 1301 h 2518"/>
                      <a:gd name="T16" fmla="*/ 464 w 2077"/>
                      <a:gd name="T17" fmla="*/ 1245 h 2518"/>
                      <a:gd name="T18" fmla="*/ 464 w 2077"/>
                      <a:gd name="T19" fmla="*/ 1301 h 2518"/>
                      <a:gd name="T20" fmla="*/ 162 w 2077"/>
                      <a:gd name="T21" fmla="*/ 1133 h 2518"/>
                      <a:gd name="T22" fmla="*/ 464 w 2077"/>
                      <a:gd name="T23" fmla="*/ 1069 h 2518"/>
                      <a:gd name="T24" fmla="*/ 464 w 2077"/>
                      <a:gd name="T25" fmla="*/ 1133 h 2518"/>
                      <a:gd name="T26" fmla="*/ 895 w 2077"/>
                      <a:gd name="T27" fmla="*/ 844 h 2518"/>
                      <a:gd name="T28" fmla="*/ 726 w 2077"/>
                      <a:gd name="T29" fmla="*/ 2349 h 2518"/>
                      <a:gd name="T30" fmla="*/ 1191 w 2077"/>
                      <a:gd name="T31" fmla="*/ 2518 h 2518"/>
                      <a:gd name="T32" fmla="*/ 1367 w 2077"/>
                      <a:gd name="T33" fmla="*/ 1013 h 2518"/>
                      <a:gd name="T34" fmla="*/ 1043 w 2077"/>
                      <a:gd name="T35" fmla="*/ 2124 h 2518"/>
                      <a:gd name="T36" fmla="*/ 1043 w 2077"/>
                      <a:gd name="T37" fmla="*/ 1955 h 2518"/>
                      <a:gd name="T38" fmla="*/ 1043 w 2077"/>
                      <a:gd name="T39" fmla="*/ 2124 h 2518"/>
                      <a:gd name="T40" fmla="*/ 888 w 2077"/>
                      <a:gd name="T41" fmla="*/ 1301 h 2518"/>
                      <a:gd name="T42" fmla="*/ 1191 w 2077"/>
                      <a:gd name="T43" fmla="*/ 1245 h 2518"/>
                      <a:gd name="T44" fmla="*/ 1191 w 2077"/>
                      <a:gd name="T45" fmla="*/ 1301 h 2518"/>
                      <a:gd name="T46" fmla="*/ 888 w 2077"/>
                      <a:gd name="T47" fmla="*/ 1133 h 2518"/>
                      <a:gd name="T48" fmla="*/ 1191 w 2077"/>
                      <a:gd name="T49" fmla="*/ 1069 h 2518"/>
                      <a:gd name="T50" fmla="*/ 1191 w 2077"/>
                      <a:gd name="T51" fmla="*/ 1133 h 2518"/>
                      <a:gd name="T52" fmla="*/ 1612 w 2077"/>
                      <a:gd name="T53" fmla="*/ 844 h 2518"/>
                      <a:gd name="T54" fmla="*/ 1436 w 2077"/>
                      <a:gd name="T55" fmla="*/ 2349 h 2518"/>
                      <a:gd name="T56" fmla="*/ 1908 w 2077"/>
                      <a:gd name="T57" fmla="*/ 2518 h 2518"/>
                      <a:gd name="T58" fmla="*/ 2077 w 2077"/>
                      <a:gd name="T59" fmla="*/ 1013 h 2518"/>
                      <a:gd name="T60" fmla="*/ 1760 w 2077"/>
                      <a:gd name="T61" fmla="*/ 2124 h 2518"/>
                      <a:gd name="T62" fmla="*/ 1760 w 2077"/>
                      <a:gd name="T63" fmla="*/ 1955 h 2518"/>
                      <a:gd name="T64" fmla="*/ 1760 w 2077"/>
                      <a:gd name="T65" fmla="*/ 2124 h 2518"/>
                      <a:gd name="T66" fmla="*/ 1605 w 2077"/>
                      <a:gd name="T67" fmla="*/ 1301 h 2518"/>
                      <a:gd name="T68" fmla="*/ 1908 w 2077"/>
                      <a:gd name="T69" fmla="*/ 1245 h 2518"/>
                      <a:gd name="T70" fmla="*/ 1908 w 2077"/>
                      <a:gd name="T71" fmla="*/ 1301 h 2518"/>
                      <a:gd name="T72" fmla="*/ 1605 w 2077"/>
                      <a:gd name="T73" fmla="*/ 1133 h 2518"/>
                      <a:gd name="T74" fmla="*/ 1908 w 2077"/>
                      <a:gd name="T75" fmla="*/ 1069 h 2518"/>
                      <a:gd name="T76" fmla="*/ 1908 w 2077"/>
                      <a:gd name="T77" fmla="*/ 1133 h 2518"/>
                      <a:gd name="T78" fmla="*/ 507 w 2077"/>
                      <a:gd name="T79" fmla="*/ 710 h 2518"/>
                      <a:gd name="T80" fmla="*/ 472 w 2077"/>
                      <a:gd name="T81" fmla="*/ 422 h 2518"/>
                      <a:gd name="T82" fmla="*/ 950 w 2077"/>
                      <a:gd name="T83" fmla="*/ 0 h 2518"/>
                      <a:gd name="T84" fmla="*/ 1366 w 2077"/>
                      <a:gd name="T85" fmla="*/ 141 h 2518"/>
                      <a:gd name="T86" fmla="*/ 1366 w 2077"/>
                      <a:gd name="T87" fmla="*/ 710 h 2518"/>
                      <a:gd name="T88" fmla="*/ 464 w 2077"/>
                      <a:gd name="T89" fmla="*/ 562 h 2518"/>
                      <a:gd name="T90" fmla="*/ 1366 w 2077"/>
                      <a:gd name="T91" fmla="*/ 612 h 2518"/>
                      <a:gd name="T92" fmla="*/ 1366 w 2077"/>
                      <a:gd name="T93" fmla="*/ 246 h 2518"/>
                      <a:gd name="T94" fmla="*/ 1169 w 2077"/>
                      <a:gd name="T95" fmla="*/ 359 h 2518"/>
                      <a:gd name="T96" fmla="*/ 950 w 2077"/>
                      <a:gd name="T97" fmla="*/ 99 h 2518"/>
                      <a:gd name="T98" fmla="*/ 739 w 2077"/>
                      <a:gd name="T99" fmla="*/ 338 h 2518"/>
                      <a:gd name="T100" fmla="*/ 683 w 2077"/>
                      <a:gd name="T101" fmla="*/ 394 h 2518"/>
                      <a:gd name="T102" fmla="*/ 556 w 2077"/>
                      <a:gd name="T103" fmla="*/ 478 h 2518"/>
                      <a:gd name="T104" fmla="*/ 514 w 2077"/>
                      <a:gd name="T105" fmla="*/ 520 h 2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7" h="2518">
                        <a:moveTo>
                          <a:pt x="464" y="844"/>
                        </a:moveTo>
                        <a:cubicBezTo>
                          <a:pt x="169" y="844"/>
                          <a:pt x="169" y="844"/>
                          <a:pt x="169" y="844"/>
                        </a:cubicBezTo>
                        <a:cubicBezTo>
                          <a:pt x="70" y="844"/>
                          <a:pt x="0" y="922"/>
                          <a:pt x="0" y="1013"/>
                        </a:cubicBezTo>
                        <a:cubicBezTo>
                          <a:pt x="0" y="2349"/>
                          <a:pt x="0" y="2349"/>
                          <a:pt x="0" y="2349"/>
                        </a:cubicBezTo>
                        <a:cubicBezTo>
                          <a:pt x="0" y="2441"/>
                          <a:pt x="70" y="2518"/>
                          <a:pt x="169" y="2518"/>
                        </a:cubicBezTo>
                        <a:cubicBezTo>
                          <a:pt x="464" y="2518"/>
                          <a:pt x="464" y="2518"/>
                          <a:pt x="464" y="2518"/>
                        </a:cubicBezTo>
                        <a:cubicBezTo>
                          <a:pt x="556" y="2518"/>
                          <a:pt x="641" y="2441"/>
                          <a:pt x="641" y="2349"/>
                        </a:cubicBezTo>
                        <a:cubicBezTo>
                          <a:pt x="641" y="1013"/>
                          <a:pt x="641" y="1013"/>
                          <a:pt x="641" y="1013"/>
                        </a:cubicBezTo>
                        <a:cubicBezTo>
                          <a:pt x="641" y="922"/>
                          <a:pt x="556" y="844"/>
                          <a:pt x="464" y="844"/>
                        </a:cubicBezTo>
                        <a:close/>
                        <a:moveTo>
                          <a:pt x="317" y="2124"/>
                        </a:moveTo>
                        <a:cubicBezTo>
                          <a:pt x="274" y="2124"/>
                          <a:pt x="232" y="2082"/>
                          <a:pt x="232" y="2040"/>
                        </a:cubicBezTo>
                        <a:cubicBezTo>
                          <a:pt x="232" y="1991"/>
                          <a:pt x="274" y="1955"/>
                          <a:pt x="317" y="1955"/>
                        </a:cubicBezTo>
                        <a:cubicBezTo>
                          <a:pt x="366" y="1955"/>
                          <a:pt x="401" y="1991"/>
                          <a:pt x="401" y="2040"/>
                        </a:cubicBezTo>
                        <a:cubicBezTo>
                          <a:pt x="401" y="2082"/>
                          <a:pt x="366" y="2124"/>
                          <a:pt x="317" y="2124"/>
                        </a:cubicBezTo>
                        <a:close/>
                        <a:moveTo>
                          <a:pt x="464" y="1301"/>
                        </a:moveTo>
                        <a:cubicBezTo>
                          <a:pt x="162" y="1301"/>
                          <a:pt x="162" y="1301"/>
                          <a:pt x="162" y="1301"/>
                        </a:cubicBezTo>
                        <a:cubicBezTo>
                          <a:pt x="162" y="1245"/>
                          <a:pt x="162" y="1245"/>
                          <a:pt x="162" y="1245"/>
                        </a:cubicBezTo>
                        <a:cubicBezTo>
                          <a:pt x="464" y="1245"/>
                          <a:pt x="464" y="1245"/>
                          <a:pt x="464" y="1245"/>
                        </a:cubicBezTo>
                        <a:cubicBezTo>
                          <a:pt x="464" y="1301"/>
                          <a:pt x="464" y="1301"/>
                          <a:pt x="464" y="1301"/>
                        </a:cubicBezTo>
                        <a:cubicBezTo>
                          <a:pt x="464" y="1301"/>
                          <a:pt x="464" y="1301"/>
                          <a:pt x="464" y="1301"/>
                        </a:cubicBezTo>
                        <a:close/>
                        <a:moveTo>
                          <a:pt x="464" y="1133"/>
                        </a:moveTo>
                        <a:cubicBezTo>
                          <a:pt x="162" y="1133"/>
                          <a:pt x="162" y="1133"/>
                          <a:pt x="162" y="1133"/>
                        </a:cubicBezTo>
                        <a:cubicBezTo>
                          <a:pt x="162" y="1069"/>
                          <a:pt x="162" y="1069"/>
                          <a:pt x="162" y="1069"/>
                        </a:cubicBezTo>
                        <a:cubicBezTo>
                          <a:pt x="464" y="1069"/>
                          <a:pt x="464" y="1069"/>
                          <a:pt x="464" y="1069"/>
                        </a:cubicBezTo>
                        <a:cubicBezTo>
                          <a:pt x="464" y="1133"/>
                          <a:pt x="464" y="1133"/>
                          <a:pt x="464" y="1133"/>
                        </a:cubicBezTo>
                        <a:cubicBezTo>
                          <a:pt x="464" y="1133"/>
                          <a:pt x="464" y="1133"/>
                          <a:pt x="464" y="1133"/>
                        </a:cubicBezTo>
                        <a:close/>
                        <a:moveTo>
                          <a:pt x="1191" y="844"/>
                        </a:moveTo>
                        <a:cubicBezTo>
                          <a:pt x="895" y="844"/>
                          <a:pt x="895" y="844"/>
                          <a:pt x="895" y="844"/>
                        </a:cubicBezTo>
                        <a:cubicBezTo>
                          <a:pt x="797" y="844"/>
                          <a:pt x="726" y="922"/>
                          <a:pt x="726" y="1013"/>
                        </a:cubicBezTo>
                        <a:cubicBezTo>
                          <a:pt x="726" y="2349"/>
                          <a:pt x="726" y="2349"/>
                          <a:pt x="726" y="2349"/>
                        </a:cubicBezTo>
                        <a:cubicBezTo>
                          <a:pt x="726" y="2441"/>
                          <a:pt x="797" y="2518"/>
                          <a:pt x="895" y="2518"/>
                        </a:cubicBezTo>
                        <a:cubicBezTo>
                          <a:pt x="1191" y="2518"/>
                          <a:pt x="1191" y="2518"/>
                          <a:pt x="1191" y="2518"/>
                        </a:cubicBezTo>
                        <a:cubicBezTo>
                          <a:pt x="1283" y="2518"/>
                          <a:pt x="1367" y="2441"/>
                          <a:pt x="1367" y="2349"/>
                        </a:cubicBezTo>
                        <a:cubicBezTo>
                          <a:pt x="1367" y="1013"/>
                          <a:pt x="1367" y="1013"/>
                          <a:pt x="1367" y="1013"/>
                        </a:cubicBezTo>
                        <a:cubicBezTo>
                          <a:pt x="1367" y="922"/>
                          <a:pt x="1283" y="844"/>
                          <a:pt x="1191" y="844"/>
                        </a:cubicBezTo>
                        <a:close/>
                        <a:moveTo>
                          <a:pt x="1043" y="2124"/>
                        </a:moveTo>
                        <a:cubicBezTo>
                          <a:pt x="1001" y="2124"/>
                          <a:pt x="959" y="2082"/>
                          <a:pt x="959" y="2040"/>
                        </a:cubicBezTo>
                        <a:cubicBezTo>
                          <a:pt x="959" y="1991"/>
                          <a:pt x="1001" y="1955"/>
                          <a:pt x="1043" y="1955"/>
                        </a:cubicBezTo>
                        <a:cubicBezTo>
                          <a:pt x="1093" y="1955"/>
                          <a:pt x="1128" y="1991"/>
                          <a:pt x="1128" y="2040"/>
                        </a:cubicBezTo>
                        <a:cubicBezTo>
                          <a:pt x="1128" y="2082"/>
                          <a:pt x="1093" y="2124"/>
                          <a:pt x="1043" y="2124"/>
                        </a:cubicBezTo>
                        <a:close/>
                        <a:moveTo>
                          <a:pt x="1191" y="1301"/>
                        </a:moveTo>
                        <a:cubicBezTo>
                          <a:pt x="888" y="1301"/>
                          <a:pt x="888" y="1301"/>
                          <a:pt x="888" y="1301"/>
                        </a:cubicBezTo>
                        <a:cubicBezTo>
                          <a:pt x="888" y="1245"/>
                          <a:pt x="888" y="1245"/>
                          <a:pt x="888" y="1245"/>
                        </a:cubicBezTo>
                        <a:cubicBezTo>
                          <a:pt x="1191" y="1245"/>
                          <a:pt x="1191" y="1245"/>
                          <a:pt x="1191" y="1245"/>
                        </a:cubicBezTo>
                        <a:cubicBezTo>
                          <a:pt x="1191" y="1301"/>
                          <a:pt x="1191" y="1301"/>
                          <a:pt x="1191" y="1301"/>
                        </a:cubicBezTo>
                        <a:cubicBezTo>
                          <a:pt x="1191" y="1301"/>
                          <a:pt x="1191" y="1301"/>
                          <a:pt x="1191" y="1301"/>
                        </a:cubicBezTo>
                        <a:close/>
                        <a:moveTo>
                          <a:pt x="1191" y="1133"/>
                        </a:moveTo>
                        <a:cubicBezTo>
                          <a:pt x="888" y="1133"/>
                          <a:pt x="888" y="1133"/>
                          <a:pt x="888" y="1133"/>
                        </a:cubicBezTo>
                        <a:cubicBezTo>
                          <a:pt x="888" y="1069"/>
                          <a:pt x="888" y="1069"/>
                          <a:pt x="888" y="1069"/>
                        </a:cubicBezTo>
                        <a:cubicBezTo>
                          <a:pt x="1191" y="1069"/>
                          <a:pt x="1191" y="1069"/>
                          <a:pt x="1191" y="1069"/>
                        </a:cubicBezTo>
                        <a:cubicBezTo>
                          <a:pt x="1191" y="1133"/>
                          <a:pt x="1191" y="1133"/>
                          <a:pt x="1191" y="1133"/>
                        </a:cubicBezTo>
                        <a:cubicBezTo>
                          <a:pt x="1191" y="1133"/>
                          <a:pt x="1191" y="1133"/>
                          <a:pt x="1191" y="1133"/>
                        </a:cubicBezTo>
                        <a:close/>
                        <a:moveTo>
                          <a:pt x="1908" y="844"/>
                        </a:moveTo>
                        <a:cubicBezTo>
                          <a:pt x="1612" y="844"/>
                          <a:pt x="1612" y="844"/>
                          <a:pt x="1612" y="844"/>
                        </a:cubicBezTo>
                        <a:cubicBezTo>
                          <a:pt x="1513" y="844"/>
                          <a:pt x="1436" y="922"/>
                          <a:pt x="1436" y="1013"/>
                        </a:cubicBezTo>
                        <a:cubicBezTo>
                          <a:pt x="1436" y="2349"/>
                          <a:pt x="1436" y="2349"/>
                          <a:pt x="1436" y="2349"/>
                        </a:cubicBezTo>
                        <a:cubicBezTo>
                          <a:pt x="1436" y="2441"/>
                          <a:pt x="1513" y="2518"/>
                          <a:pt x="1612" y="2518"/>
                        </a:cubicBezTo>
                        <a:cubicBezTo>
                          <a:pt x="1908" y="2518"/>
                          <a:pt x="1908" y="2518"/>
                          <a:pt x="1908" y="2518"/>
                        </a:cubicBezTo>
                        <a:cubicBezTo>
                          <a:pt x="1999" y="2518"/>
                          <a:pt x="2077" y="2441"/>
                          <a:pt x="2077" y="2349"/>
                        </a:cubicBezTo>
                        <a:cubicBezTo>
                          <a:pt x="2077" y="1013"/>
                          <a:pt x="2077" y="1013"/>
                          <a:pt x="2077" y="1013"/>
                        </a:cubicBezTo>
                        <a:cubicBezTo>
                          <a:pt x="2077" y="922"/>
                          <a:pt x="1999" y="844"/>
                          <a:pt x="1908" y="844"/>
                        </a:cubicBezTo>
                        <a:close/>
                        <a:moveTo>
                          <a:pt x="1760" y="2124"/>
                        </a:moveTo>
                        <a:cubicBezTo>
                          <a:pt x="1711" y="2124"/>
                          <a:pt x="1675" y="2082"/>
                          <a:pt x="1675" y="2040"/>
                        </a:cubicBezTo>
                        <a:cubicBezTo>
                          <a:pt x="1675" y="1991"/>
                          <a:pt x="1711" y="1955"/>
                          <a:pt x="1760" y="1955"/>
                        </a:cubicBezTo>
                        <a:cubicBezTo>
                          <a:pt x="1802" y="1955"/>
                          <a:pt x="1837" y="1991"/>
                          <a:pt x="1837" y="2040"/>
                        </a:cubicBezTo>
                        <a:cubicBezTo>
                          <a:pt x="1837" y="2082"/>
                          <a:pt x="1802" y="2124"/>
                          <a:pt x="1760" y="2124"/>
                        </a:cubicBezTo>
                        <a:close/>
                        <a:moveTo>
                          <a:pt x="1908" y="1301"/>
                        </a:moveTo>
                        <a:cubicBezTo>
                          <a:pt x="1605" y="1301"/>
                          <a:pt x="1605" y="1301"/>
                          <a:pt x="1605" y="1301"/>
                        </a:cubicBezTo>
                        <a:cubicBezTo>
                          <a:pt x="1605" y="1245"/>
                          <a:pt x="1605" y="1245"/>
                          <a:pt x="1605" y="1245"/>
                        </a:cubicBezTo>
                        <a:cubicBezTo>
                          <a:pt x="1908" y="1245"/>
                          <a:pt x="1908" y="1245"/>
                          <a:pt x="1908" y="1245"/>
                        </a:cubicBezTo>
                        <a:cubicBezTo>
                          <a:pt x="1908" y="1301"/>
                          <a:pt x="1908" y="1301"/>
                          <a:pt x="1908" y="1301"/>
                        </a:cubicBezTo>
                        <a:cubicBezTo>
                          <a:pt x="1908" y="1301"/>
                          <a:pt x="1908" y="1301"/>
                          <a:pt x="1908" y="1301"/>
                        </a:cubicBezTo>
                        <a:close/>
                        <a:moveTo>
                          <a:pt x="1908" y="1133"/>
                        </a:moveTo>
                        <a:cubicBezTo>
                          <a:pt x="1605" y="1133"/>
                          <a:pt x="1605" y="1133"/>
                          <a:pt x="1605" y="1133"/>
                        </a:cubicBezTo>
                        <a:cubicBezTo>
                          <a:pt x="1605" y="1069"/>
                          <a:pt x="1605" y="1069"/>
                          <a:pt x="1605" y="1069"/>
                        </a:cubicBezTo>
                        <a:cubicBezTo>
                          <a:pt x="1908" y="1069"/>
                          <a:pt x="1908" y="1069"/>
                          <a:pt x="1908" y="1069"/>
                        </a:cubicBezTo>
                        <a:cubicBezTo>
                          <a:pt x="1908" y="1133"/>
                          <a:pt x="1908" y="1133"/>
                          <a:pt x="1908" y="1133"/>
                        </a:cubicBezTo>
                        <a:cubicBezTo>
                          <a:pt x="1908" y="1133"/>
                          <a:pt x="1908" y="1133"/>
                          <a:pt x="1908" y="1133"/>
                        </a:cubicBezTo>
                        <a:close/>
                        <a:moveTo>
                          <a:pt x="1366" y="710"/>
                        </a:moveTo>
                        <a:cubicBezTo>
                          <a:pt x="507" y="710"/>
                          <a:pt x="507" y="710"/>
                          <a:pt x="507" y="710"/>
                        </a:cubicBezTo>
                        <a:cubicBezTo>
                          <a:pt x="429" y="710"/>
                          <a:pt x="366" y="647"/>
                          <a:pt x="366" y="562"/>
                        </a:cubicBezTo>
                        <a:cubicBezTo>
                          <a:pt x="366" y="499"/>
                          <a:pt x="408" y="436"/>
                          <a:pt x="472" y="422"/>
                        </a:cubicBezTo>
                        <a:cubicBezTo>
                          <a:pt x="500" y="352"/>
                          <a:pt x="563" y="302"/>
                          <a:pt x="641" y="295"/>
                        </a:cubicBezTo>
                        <a:cubicBezTo>
                          <a:pt x="648" y="134"/>
                          <a:pt x="781" y="0"/>
                          <a:pt x="950" y="0"/>
                        </a:cubicBezTo>
                        <a:cubicBezTo>
                          <a:pt x="1070" y="0"/>
                          <a:pt x="1176" y="71"/>
                          <a:pt x="1225" y="176"/>
                        </a:cubicBezTo>
                        <a:cubicBezTo>
                          <a:pt x="1267" y="155"/>
                          <a:pt x="1317" y="141"/>
                          <a:pt x="1366" y="141"/>
                        </a:cubicBezTo>
                        <a:cubicBezTo>
                          <a:pt x="1514" y="141"/>
                          <a:pt x="1648" y="267"/>
                          <a:pt x="1648" y="429"/>
                        </a:cubicBezTo>
                        <a:cubicBezTo>
                          <a:pt x="1648" y="583"/>
                          <a:pt x="1514" y="710"/>
                          <a:pt x="1366" y="710"/>
                        </a:cubicBezTo>
                        <a:close/>
                        <a:moveTo>
                          <a:pt x="507" y="520"/>
                        </a:moveTo>
                        <a:cubicBezTo>
                          <a:pt x="479" y="520"/>
                          <a:pt x="464" y="541"/>
                          <a:pt x="464" y="562"/>
                        </a:cubicBezTo>
                        <a:cubicBezTo>
                          <a:pt x="464" y="583"/>
                          <a:pt x="479" y="612"/>
                          <a:pt x="507" y="612"/>
                        </a:cubicBezTo>
                        <a:cubicBezTo>
                          <a:pt x="1366" y="612"/>
                          <a:pt x="1366" y="612"/>
                          <a:pt x="1366" y="612"/>
                        </a:cubicBezTo>
                        <a:cubicBezTo>
                          <a:pt x="1465" y="612"/>
                          <a:pt x="1542" y="527"/>
                          <a:pt x="1542" y="429"/>
                        </a:cubicBezTo>
                        <a:cubicBezTo>
                          <a:pt x="1542" y="324"/>
                          <a:pt x="1465" y="246"/>
                          <a:pt x="1366" y="246"/>
                        </a:cubicBezTo>
                        <a:cubicBezTo>
                          <a:pt x="1317" y="246"/>
                          <a:pt x="1267" y="260"/>
                          <a:pt x="1232" y="295"/>
                        </a:cubicBezTo>
                        <a:cubicBezTo>
                          <a:pt x="1169" y="359"/>
                          <a:pt x="1169" y="359"/>
                          <a:pt x="1169" y="359"/>
                        </a:cubicBezTo>
                        <a:cubicBezTo>
                          <a:pt x="1148" y="267"/>
                          <a:pt x="1148" y="267"/>
                          <a:pt x="1148" y="267"/>
                        </a:cubicBezTo>
                        <a:cubicBezTo>
                          <a:pt x="1134" y="169"/>
                          <a:pt x="1049" y="99"/>
                          <a:pt x="950" y="99"/>
                        </a:cubicBezTo>
                        <a:cubicBezTo>
                          <a:pt x="831" y="99"/>
                          <a:pt x="739" y="190"/>
                          <a:pt x="739" y="310"/>
                        </a:cubicBezTo>
                        <a:cubicBezTo>
                          <a:pt x="739" y="317"/>
                          <a:pt x="739" y="331"/>
                          <a:pt x="739" y="338"/>
                        </a:cubicBezTo>
                        <a:cubicBezTo>
                          <a:pt x="753" y="401"/>
                          <a:pt x="753" y="401"/>
                          <a:pt x="753" y="401"/>
                        </a:cubicBezTo>
                        <a:cubicBezTo>
                          <a:pt x="683" y="394"/>
                          <a:pt x="683" y="394"/>
                          <a:pt x="683" y="394"/>
                        </a:cubicBezTo>
                        <a:cubicBezTo>
                          <a:pt x="676" y="394"/>
                          <a:pt x="669" y="394"/>
                          <a:pt x="662" y="394"/>
                        </a:cubicBezTo>
                        <a:cubicBezTo>
                          <a:pt x="612" y="394"/>
                          <a:pt x="570" y="429"/>
                          <a:pt x="556" y="478"/>
                        </a:cubicBezTo>
                        <a:cubicBezTo>
                          <a:pt x="549" y="520"/>
                          <a:pt x="549" y="520"/>
                          <a:pt x="549" y="520"/>
                        </a:cubicBezTo>
                        <a:cubicBezTo>
                          <a:pt x="514" y="520"/>
                          <a:pt x="514" y="520"/>
                          <a:pt x="514" y="520"/>
                        </a:cubicBezTo>
                        <a:cubicBezTo>
                          <a:pt x="507" y="520"/>
                          <a:pt x="507" y="520"/>
                          <a:pt x="507" y="520"/>
                        </a:cubicBezTo>
                        <a:close/>
                      </a:path>
                    </a:pathLst>
                  </a:custGeom>
                  <a:solidFill>
                    <a:schemeClr val="accent5">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TextBox 191"/>
                  <p:cNvSpPr txBox="1"/>
                  <p:nvPr/>
                </p:nvSpPr>
                <p:spPr>
                  <a:xfrm>
                    <a:off x="533912" y="4137335"/>
                    <a:ext cx="2041136" cy="924356"/>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Physical or virtual server</a:t>
                    </a:r>
                  </a:p>
                  <a:p>
                    <a:r>
                      <a:rPr lang="en-US" sz="900" dirty="0">
                        <a:latin typeface="+mn-lt"/>
                      </a:rPr>
                      <a:t>Windows Server Technical Preview</a:t>
                    </a:r>
                  </a:p>
                  <a:p>
                    <a:r>
                      <a:rPr lang="en-US" sz="900" dirty="0">
                        <a:latin typeface="+mn-lt"/>
                      </a:rPr>
                      <a:t>Host Guardian Service role</a:t>
                    </a:r>
                  </a:p>
                  <a:p>
                    <a:r>
                      <a:rPr lang="en-US" sz="900" dirty="0">
                        <a:latin typeface="+mn-lt"/>
                      </a:rPr>
                      <a:t>Attestation server</a:t>
                    </a:r>
                  </a:p>
                  <a:p>
                    <a:r>
                      <a:rPr lang="en-US" sz="900" dirty="0">
                        <a:latin typeface="+mn-lt"/>
                      </a:rPr>
                      <a:t>Key protected server</a:t>
                    </a:r>
                  </a:p>
                </p:txBody>
              </p:sp>
              <p:sp>
                <p:nvSpPr>
                  <p:cNvPr id="194" name="TextBox 193"/>
                  <p:cNvSpPr txBox="1"/>
                  <p:nvPr/>
                </p:nvSpPr>
                <p:spPr>
                  <a:xfrm>
                    <a:off x="1264882" y="2759007"/>
                    <a:ext cx="579197" cy="323165"/>
                  </a:xfrm>
                  <a:prstGeom prst="rect">
                    <a:avLst/>
                  </a:prstGeom>
                  <a:noFill/>
                </p:spPr>
                <p:txBody>
                  <a:bodyPr wrap="none" lIns="146304" tIns="91440" rIns="146304" bIns="91440" rtlCol="0" anchor="t" anchorCtr="0">
                    <a:spAutoFit/>
                  </a:bodyPr>
                  <a:lstStyle>
                    <a:defPPr>
                      <a:defRPr lang="en-US"/>
                    </a:defPPr>
                    <a:lvl1pPr algn="ctr">
                      <a:lnSpc>
                        <a:spcPct val="90000"/>
                      </a:lnSpc>
                      <a:spcBef>
                        <a:spcPts val="200"/>
                      </a:spcBef>
                      <a:defRPr sz="1000">
                        <a:gradFill>
                          <a:gsLst>
                            <a:gs pos="21000">
                              <a:schemeClr val="tx1">
                                <a:lumMod val="75000"/>
                              </a:schemeClr>
                            </a:gs>
                            <a:gs pos="2917">
                              <a:schemeClr val="tx1">
                                <a:lumMod val="75000"/>
                              </a:schemeClr>
                            </a:gs>
                          </a:gsLst>
                          <a:lin ang="5400000" scaled="0"/>
                        </a:gradFill>
                        <a:latin typeface="Segoe UI Semibold" panose="020B0702040204020203" pitchFamily="34" charset="0"/>
                        <a:cs typeface="Segoe UI Semibold" panose="020B0702040204020203" pitchFamily="34" charset="0"/>
                      </a:defRPr>
                    </a:lvl1pPr>
                  </a:lstStyle>
                  <a:p>
                    <a:r>
                      <a:rPr lang="en-US" dirty="0"/>
                      <a:t>HSM</a:t>
                    </a:r>
                  </a:p>
                </p:txBody>
              </p:sp>
            </p:grpSp>
          </p:grpSp>
        </p:grpSp>
      </p:grpSp>
    </p:spTree>
    <p:extLst>
      <p:ext uri="{BB962C8B-B14F-4D97-AF65-F5344CB8AC3E}">
        <p14:creationId xmlns:p14="http://schemas.microsoft.com/office/powerpoint/2010/main" val="5981208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272"/>
                                        </p:tgtEl>
                                        <p:attrNameLst>
                                          <p:attrName>style.visibility</p:attrName>
                                        </p:attrNameLst>
                                      </p:cBhvr>
                                      <p:to>
                                        <p:strVal val="visible"/>
                                      </p:to>
                                    </p:set>
                                    <p:anim calcmode="lin" valueType="num">
                                      <p:cBhvr additive="base">
                                        <p:cTn id="7" dur="1000" fill="hold"/>
                                        <p:tgtEl>
                                          <p:spTgt spid="272"/>
                                        </p:tgtEl>
                                        <p:attrNameLst>
                                          <p:attrName>ppt_x</p:attrName>
                                        </p:attrNameLst>
                                      </p:cBhvr>
                                      <p:tavLst>
                                        <p:tav tm="0">
                                          <p:val>
                                            <p:strVal val="0-#ppt_w/2"/>
                                          </p:val>
                                        </p:tav>
                                        <p:tav tm="100000">
                                          <p:val>
                                            <p:strVal val="#ppt_x"/>
                                          </p:val>
                                        </p:tav>
                                      </p:tavLst>
                                    </p:anim>
                                    <p:anim calcmode="lin" valueType="num">
                                      <p:cBhvr additive="base">
                                        <p:cTn id="8" dur="1000" fill="hold"/>
                                        <p:tgtEl>
                                          <p:spTgt spid="2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2"/>
          </p:nvPr>
        </p:nvSpPr>
        <p:spPr>
          <a:xfrm>
            <a:off x="229842" y="3833796"/>
            <a:ext cx="8828026" cy="1264677"/>
          </a:xfrm>
        </p:spPr>
        <p:txBody>
          <a:bodyPr/>
          <a:lstStyle/>
          <a:p>
            <a:r>
              <a:rPr lang="en-US" dirty="0"/>
              <a:t>Dan Stolts</a:t>
            </a:r>
          </a:p>
          <a:p>
            <a:r>
              <a:rPr lang="en-US" sz="2000" dirty="0"/>
              <a:t>Chief Technology Strategist</a:t>
            </a:r>
          </a:p>
          <a:p>
            <a:r>
              <a:rPr lang="en-US" sz="2000" dirty="0"/>
              <a:t>@ITProGuru   http://ITProGuru.com   itproguru@Microsoft.com</a:t>
            </a:r>
          </a:p>
          <a:p>
            <a:endParaRPr lang="en-US" dirty="0"/>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89994" y="67827"/>
            <a:ext cx="4646481" cy="6926698"/>
          </a:xfrm>
          <a:prstGeom prst="rect">
            <a:avLst/>
          </a:prstGeom>
        </p:spPr>
      </p:pic>
      <p:sp>
        <p:nvSpPr>
          <p:cNvPr id="7" name="TextBox 6"/>
          <p:cNvSpPr txBox="1"/>
          <p:nvPr/>
        </p:nvSpPr>
        <p:spPr>
          <a:xfrm>
            <a:off x="274703" y="2279442"/>
            <a:ext cx="8276130" cy="1375761"/>
          </a:xfrm>
          <a:prstGeom prst="rect">
            <a:avLst/>
          </a:prstGeom>
          <a:noFill/>
        </p:spPr>
        <p:txBody>
          <a:bodyPr wrap="square" lIns="182880" tIns="146304" rIns="182880" bIns="146304" rtlCol="0">
            <a:spAutoFit/>
          </a:bodyPr>
          <a:lstStyle/>
          <a:p>
            <a:pPr>
              <a:lnSpc>
                <a:spcPct val="90000"/>
              </a:lnSpc>
              <a:spcAft>
                <a:spcPts val="600"/>
              </a:spcAft>
            </a:pPr>
            <a:r>
              <a:rPr lang="en-US" sz="4600" b="1" dirty="0">
                <a:gradFill>
                  <a:gsLst>
                    <a:gs pos="83000">
                      <a:schemeClr val="bg1"/>
                    </a:gs>
                    <a:gs pos="100000">
                      <a:schemeClr val="bg1"/>
                    </a:gs>
                  </a:gsLst>
                  <a:lin ang="5400000" scaled="1"/>
                </a:gradFill>
                <a:latin typeface="+mj-lt"/>
              </a:rPr>
              <a:t>Module 1</a:t>
            </a:r>
            <a:br>
              <a:rPr lang="en-US" sz="5400" dirty="0">
                <a:gradFill>
                  <a:gsLst>
                    <a:gs pos="83000">
                      <a:schemeClr val="bg1"/>
                    </a:gs>
                    <a:gs pos="100000">
                      <a:schemeClr val="bg1"/>
                    </a:gs>
                  </a:gsLst>
                  <a:lin ang="5400000" scaled="1"/>
                </a:gradFill>
                <a:latin typeface="+mj-lt"/>
              </a:rPr>
            </a:br>
            <a:r>
              <a:rPr lang="en-US" sz="3200" dirty="0">
                <a:gradFill>
                  <a:gsLst>
                    <a:gs pos="83000">
                      <a:schemeClr val="bg1"/>
                    </a:gs>
                    <a:gs pos="100000">
                      <a:schemeClr val="bg1"/>
                    </a:gs>
                  </a:gsLst>
                  <a:lin ang="5400000" scaled="1"/>
                </a:gradFill>
                <a:latin typeface="+mj-lt"/>
              </a:rPr>
              <a:t>Datacenter Infrastructure</a:t>
            </a:r>
          </a:p>
        </p:txBody>
      </p:sp>
      <p:sp>
        <p:nvSpPr>
          <p:cNvPr id="11" name="TextBox 10"/>
          <p:cNvSpPr txBox="1"/>
          <p:nvPr/>
        </p:nvSpPr>
        <p:spPr>
          <a:xfrm>
            <a:off x="229842" y="5277067"/>
            <a:ext cx="3276314" cy="634020"/>
          </a:xfrm>
          <a:prstGeom prst="rect">
            <a:avLst/>
          </a:prstGeom>
          <a:noFill/>
        </p:spPr>
        <p:txBody>
          <a:bodyPr wrap="square" lIns="182880" tIns="146304" rIns="182880" bIns="146304" rtlCol="0">
            <a:spAutoFit/>
          </a:bodyPr>
          <a:lstStyle/>
          <a:p>
            <a:pPr>
              <a:lnSpc>
                <a:spcPct val="90000"/>
              </a:lnSpc>
              <a:spcAft>
                <a:spcPts val="600"/>
              </a:spcAft>
            </a:pPr>
            <a:r>
              <a:rPr lang="en-US" sz="2400" dirty="0">
                <a:gradFill>
                  <a:gsLst>
                    <a:gs pos="1250">
                      <a:schemeClr val="bg1"/>
                    </a:gs>
                    <a:gs pos="100000">
                      <a:schemeClr val="bg1"/>
                    </a:gs>
                  </a:gsLst>
                  <a:lin ang="5400000" scaled="0"/>
                </a:gradFill>
              </a:rPr>
              <a:t>IT Innovation Series</a:t>
            </a:r>
          </a:p>
        </p:txBody>
      </p:sp>
      <p:sp>
        <p:nvSpPr>
          <p:cNvPr id="12" name="TextBox 11"/>
          <p:cNvSpPr txBox="1"/>
          <p:nvPr/>
        </p:nvSpPr>
        <p:spPr>
          <a:xfrm>
            <a:off x="5781554" y="5268067"/>
            <a:ext cx="3276314" cy="634020"/>
          </a:xfrm>
          <a:prstGeom prst="rect">
            <a:avLst/>
          </a:prstGeom>
          <a:noFill/>
        </p:spPr>
        <p:txBody>
          <a:bodyPr wrap="square" lIns="182880" tIns="146304" rIns="182880" bIns="146304" rtlCol="0">
            <a:spAutoFit/>
          </a:bodyPr>
          <a:lstStyle/>
          <a:p>
            <a:pPr algn="ctr">
              <a:lnSpc>
                <a:spcPct val="90000"/>
              </a:lnSpc>
              <a:spcAft>
                <a:spcPts val="600"/>
              </a:spcAft>
            </a:pPr>
            <a:r>
              <a:rPr lang="en-US" sz="2400" dirty="0">
                <a:gradFill>
                  <a:gsLst>
                    <a:gs pos="1250">
                      <a:schemeClr val="bg1"/>
                    </a:gs>
                    <a:gs pos="100000">
                      <a:schemeClr val="bg1"/>
                    </a:gs>
                  </a:gsLst>
                  <a:lin ang="5400000" scaled="0"/>
                </a:gradFill>
              </a:rPr>
              <a:t>#</a:t>
            </a:r>
            <a:r>
              <a:rPr lang="en-US" sz="2400" dirty="0" err="1">
                <a:gradFill>
                  <a:gsLst>
                    <a:gs pos="1250">
                      <a:schemeClr val="bg1"/>
                    </a:gs>
                    <a:gs pos="100000">
                      <a:schemeClr val="bg1"/>
                    </a:gs>
                  </a:gsLst>
                  <a:lin ang="5400000" scaled="0"/>
                </a:gradFill>
              </a:rPr>
              <a:t>InnovateIT</a:t>
            </a:r>
            <a:endParaRPr lang="en-US" sz="2400" dirty="0">
              <a:gradFill>
                <a:gsLst>
                  <a:gs pos="1250">
                    <a:schemeClr val="bg1"/>
                  </a:gs>
                  <a:gs pos="100000">
                    <a:schemeClr val="bg1"/>
                  </a:gs>
                </a:gsLst>
                <a:lin ang="5400000" scaled="0"/>
              </a:gradFill>
            </a:endParaRPr>
          </a:p>
        </p:txBody>
      </p:sp>
    </p:spTree>
    <p:extLst>
      <p:ext uri="{BB962C8B-B14F-4D97-AF65-F5344CB8AC3E}">
        <p14:creationId xmlns:p14="http://schemas.microsoft.com/office/powerpoint/2010/main" val="3005490751"/>
      </p:ext>
    </p:extLst>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endParaRPr lang="it-IT" dirty="0"/>
          </a:p>
        </p:txBody>
      </p:sp>
      <p:sp>
        <p:nvSpPr>
          <p:cNvPr id="4" name="Title 3"/>
          <p:cNvSpPr>
            <a:spLocks noGrp="1"/>
          </p:cNvSpPr>
          <p:nvPr>
            <p:ph type="title"/>
          </p:nvPr>
        </p:nvSpPr>
        <p:spPr>
          <a:xfrm>
            <a:off x="909639" y="2003426"/>
            <a:ext cx="5486399" cy="2592637"/>
          </a:xfrm>
        </p:spPr>
        <p:txBody>
          <a:bodyPr anchor="ctr"/>
          <a:lstStyle/>
          <a:p>
            <a:r>
              <a:rPr lang="en-US" sz="7200" dirty="0"/>
              <a:t>Demo</a:t>
            </a:r>
            <a:br>
              <a:rPr lang="en-US" dirty="0"/>
            </a:br>
            <a:r>
              <a:rPr lang="en-US" sz="4000" dirty="0"/>
              <a:t>Shielded Virtual Machines</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35391" y="-10292"/>
            <a:ext cx="3612844" cy="7004817"/>
          </a:xfrm>
          <a:prstGeom prst="rect">
            <a:avLst/>
          </a:prstGeom>
        </p:spPr>
      </p:pic>
    </p:spTree>
    <p:extLst>
      <p:ext uri="{BB962C8B-B14F-4D97-AF65-F5344CB8AC3E}">
        <p14:creationId xmlns:p14="http://schemas.microsoft.com/office/powerpoint/2010/main" val="2475019082"/>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7224129" y="1394141"/>
            <a:ext cx="4846204" cy="5098476"/>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ts val="600"/>
              </a:spcAft>
            </a:pPr>
            <a:r>
              <a:rPr lang="en-US" sz="32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OPERATIONAL EFFICIENCIES</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Production Checkpoints</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PowerShell Direct</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Hyper-V Manager Improvements</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ReFS Accelerated VHDX Operations</a:t>
            </a:r>
          </a:p>
        </p:txBody>
      </p:sp>
      <p:sp>
        <p:nvSpPr>
          <p:cNvPr id="19" name="Rectangle 18"/>
          <p:cNvSpPr/>
          <p:nvPr/>
        </p:nvSpPr>
        <p:spPr bwMode="auto">
          <a:xfrm>
            <a:off x="366141" y="956141"/>
            <a:ext cx="6857988" cy="590709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p:nvSpPr>
        <p:spPr bwMode="auto">
          <a:xfrm>
            <a:off x="366140" y="1394142"/>
            <a:ext cx="6766487" cy="3194721"/>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472" fontAlgn="base">
              <a:lnSpc>
                <a:spcPct val="90000"/>
              </a:lnSpc>
              <a:spcBef>
                <a:spcPct val="0"/>
              </a:spcBef>
              <a:spcAft>
                <a:spcPts val="600"/>
              </a:spcAft>
            </a:pPr>
            <a:r>
              <a:rPr lang="en-US" sz="32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AVAILABILITY</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VM Compute Resiliency</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VM Storage Resiliency</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Node Quarantine</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Shared VHDX – Resize, Backup, Replica Support</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Memory – Runtime Resize for Static/Dynamic</a:t>
            </a:r>
          </a:p>
          <a:p>
            <a:pPr defTabSz="932472" fontAlgn="base">
              <a:lnSpc>
                <a:spcPct val="90000"/>
              </a:lnSpc>
              <a:spcBef>
                <a:spcPct val="0"/>
              </a:spcBef>
              <a:spcAft>
                <a:spcPts val="600"/>
              </a:spcAft>
            </a:pPr>
            <a:r>
              <a:rPr lang="en-US" sz="2400" dirty="0">
                <a:gradFill>
                  <a:gsLst>
                    <a:gs pos="0">
                      <a:srgbClr val="FFFFFF"/>
                    </a:gs>
                    <a:gs pos="100000">
                      <a:srgbClr val="FFFFFF"/>
                    </a:gs>
                  </a:gsLst>
                  <a:lin ang="5400000" scaled="0"/>
                </a:gradFill>
                <a:ea typeface="Segoe UI" pitchFamily="34" charset="0"/>
                <a:cs typeface="Segoe UI" pitchFamily="34" charset="0"/>
              </a:rPr>
              <a:t>vNIC – Hot-Add and vNIC Naming</a:t>
            </a:r>
          </a:p>
        </p:txBody>
      </p:sp>
      <p:sp>
        <p:nvSpPr>
          <p:cNvPr id="7" name="Rectangle 6"/>
          <p:cNvSpPr/>
          <p:nvPr/>
        </p:nvSpPr>
        <p:spPr bwMode="auto">
          <a:xfrm>
            <a:off x="366140" y="4685969"/>
            <a:ext cx="6766488" cy="1806648"/>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defTabSz="932472" fontAlgn="base">
              <a:lnSpc>
                <a:spcPct val="90000"/>
              </a:lnSpc>
              <a:spcBef>
                <a:spcPct val="0"/>
              </a:spcBef>
              <a:spcAft>
                <a:spcPts val="600"/>
              </a:spcAft>
            </a:pPr>
            <a:r>
              <a:rPr lang="en-US" sz="3200" dirty="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ROLLING UPGRADES</a:t>
            </a:r>
          </a:p>
          <a:p>
            <a:pPr defTabSz="932472" fontAlgn="base">
              <a:lnSpc>
                <a:spcPct val="90000"/>
              </a:lnSpc>
              <a:spcBef>
                <a:spcPct val="0"/>
              </a:spcBef>
              <a:spcAft>
                <a:spcPts val="600"/>
              </a:spcAft>
            </a:pPr>
            <a:r>
              <a:rPr lang="en-US" sz="2200" dirty="0">
                <a:gradFill>
                  <a:gsLst>
                    <a:gs pos="0">
                      <a:srgbClr val="FFFFFF"/>
                    </a:gs>
                    <a:gs pos="100000">
                      <a:srgbClr val="FFFFFF"/>
                    </a:gs>
                  </a:gsLst>
                  <a:lin ang="5400000" scaled="0"/>
                </a:gradFill>
                <a:ea typeface="Segoe UI" pitchFamily="34" charset="0"/>
                <a:cs typeface="Segoe UI" pitchFamily="34" charset="0"/>
              </a:rPr>
              <a:t>Upgrade WS2012R2 -&gt; WS2016 with </a:t>
            </a:r>
            <a:r>
              <a:rPr lang="en-US" sz="2200" b="1" dirty="0">
                <a:gradFill>
                  <a:gsLst>
                    <a:gs pos="0">
                      <a:srgbClr val="FFFFFF"/>
                    </a:gs>
                    <a:gs pos="100000">
                      <a:srgbClr val="FFFFFF"/>
                    </a:gs>
                  </a:gsLst>
                  <a:lin ang="5400000" scaled="0"/>
                </a:gradFill>
                <a:ea typeface="Segoe UI" pitchFamily="34" charset="0"/>
                <a:cs typeface="Segoe UI" pitchFamily="34" charset="0"/>
              </a:rPr>
              <a:t>no downtime </a:t>
            </a:r>
            <a:r>
              <a:rPr lang="en-US" sz="2200" dirty="0">
                <a:gradFill>
                  <a:gsLst>
                    <a:gs pos="0">
                      <a:srgbClr val="FFFFFF"/>
                    </a:gs>
                    <a:gs pos="100000">
                      <a:srgbClr val="FFFFFF"/>
                    </a:gs>
                  </a:gsLst>
                  <a:lin ang="5400000" scaled="0"/>
                </a:gradFill>
                <a:ea typeface="Segoe UI" pitchFamily="34" charset="0"/>
                <a:cs typeface="Segoe UI" pitchFamily="34" charset="0"/>
              </a:rPr>
              <a:t>for workloads (VMs / SOFS) or additional H/W</a:t>
            </a:r>
          </a:p>
          <a:p>
            <a:pPr defTabSz="932472" fontAlgn="base">
              <a:lnSpc>
                <a:spcPct val="90000"/>
              </a:lnSpc>
              <a:spcBef>
                <a:spcPct val="0"/>
              </a:spcBef>
              <a:spcAft>
                <a:spcPts val="600"/>
              </a:spcAft>
            </a:pPr>
            <a:r>
              <a:rPr lang="en-US" sz="2200" dirty="0">
                <a:gradFill>
                  <a:gsLst>
                    <a:gs pos="0">
                      <a:srgbClr val="FFFFFF"/>
                    </a:gs>
                    <a:gs pos="100000">
                      <a:srgbClr val="FFFFFF"/>
                    </a:gs>
                  </a:gsLst>
                  <a:lin ang="5400000" scaled="0"/>
                </a:gradFill>
                <a:ea typeface="Segoe UI" pitchFamily="34" charset="0"/>
                <a:cs typeface="Segoe UI" pitchFamily="34" charset="0"/>
              </a:rPr>
              <a:t>VM Integration Services from Windows Update</a:t>
            </a:r>
          </a:p>
        </p:txBody>
      </p:sp>
      <p:sp>
        <p:nvSpPr>
          <p:cNvPr id="14" name="Rectangle 13"/>
          <p:cNvSpPr/>
          <p:nvPr/>
        </p:nvSpPr>
        <p:spPr bwMode="auto">
          <a:xfrm>
            <a:off x="9832" y="0"/>
            <a:ext cx="8101214" cy="139414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Title 3"/>
          <p:cNvSpPr>
            <a:spLocks noGrp="1"/>
          </p:cNvSpPr>
          <p:nvPr>
            <p:ph type="title"/>
          </p:nvPr>
        </p:nvSpPr>
        <p:spPr/>
        <p:txBody>
          <a:bodyPr/>
          <a:lstStyle/>
          <a:p>
            <a:r>
              <a:rPr lang="en-US" dirty="0"/>
              <a:t>… much more…</a:t>
            </a:r>
          </a:p>
        </p:txBody>
      </p:sp>
      <p:sp>
        <p:nvSpPr>
          <p:cNvPr id="16" name="Rectangle 15"/>
          <p:cNvSpPr/>
          <p:nvPr/>
        </p:nvSpPr>
        <p:spPr bwMode="auto">
          <a:xfrm>
            <a:off x="-1" y="1233805"/>
            <a:ext cx="366141" cy="576072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12070334" y="1087426"/>
            <a:ext cx="366142" cy="590709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274638" y="6492617"/>
            <a:ext cx="7836408" cy="50190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1059443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850" fill="hold"/>
                                        <p:tgtEl>
                                          <p:spTgt spid="7"/>
                                        </p:tgtEl>
                                        <p:attrNameLst>
                                          <p:attrName>ppt_x</p:attrName>
                                        </p:attrNameLst>
                                      </p:cBhvr>
                                      <p:tavLst>
                                        <p:tav tm="0">
                                          <p:val>
                                            <p:strVal val="#ppt_x"/>
                                          </p:val>
                                        </p:tav>
                                        <p:tav tm="100000">
                                          <p:val>
                                            <p:strVal val="#ppt_x"/>
                                          </p:val>
                                        </p:tav>
                                      </p:tavLst>
                                    </p:anim>
                                    <p:anim calcmode="lin" valueType="num">
                                      <p:cBhvr additive="base">
                                        <p:cTn id="14" dur="8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decel="10000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50" fill="hold"/>
                                        <p:tgtEl>
                                          <p:spTgt spid="8"/>
                                        </p:tgtEl>
                                        <p:attrNameLst>
                                          <p:attrName>ppt_x</p:attrName>
                                        </p:attrNameLst>
                                      </p:cBhvr>
                                      <p:tavLst>
                                        <p:tav tm="0">
                                          <p:val>
                                            <p:strVal val="0-#ppt_w/2"/>
                                          </p:val>
                                        </p:tav>
                                        <p:tav tm="100000">
                                          <p:val>
                                            <p:strVal val="#ppt_x"/>
                                          </p:val>
                                        </p:tav>
                                      </p:tavLst>
                                    </p:anim>
                                    <p:anim calcmode="lin" valueType="num">
                                      <p:cBhvr additive="base">
                                        <p:cTn id="20"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P spid="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endParaRPr lang="it-IT" dirty="0"/>
          </a:p>
        </p:txBody>
      </p:sp>
      <p:sp>
        <p:nvSpPr>
          <p:cNvPr id="4" name="Title 3"/>
          <p:cNvSpPr>
            <a:spLocks noGrp="1"/>
          </p:cNvSpPr>
          <p:nvPr>
            <p:ph type="title"/>
          </p:nvPr>
        </p:nvSpPr>
        <p:spPr>
          <a:xfrm>
            <a:off x="909639" y="2003426"/>
            <a:ext cx="5486399" cy="2087311"/>
          </a:xfrm>
        </p:spPr>
        <p:txBody>
          <a:bodyPr anchor="ctr"/>
          <a:lstStyle/>
          <a:p>
            <a:r>
              <a:rPr lang="en-US" sz="7200" dirty="0"/>
              <a:t>Lab</a:t>
            </a:r>
            <a:br>
              <a:rPr lang="en-US" dirty="0"/>
            </a:br>
            <a:r>
              <a:rPr lang="en-US" sz="4000" dirty="0"/>
              <a:t>Exploring Hyper-V in</a:t>
            </a:r>
            <a:br>
              <a:rPr lang="en-US" sz="4000" dirty="0"/>
            </a:br>
            <a:r>
              <a:rPr lang="en-US" sz="4000" dirty="0"/>
              <a:t>Windows Server 2016</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35391" y="-10292"/>
            <a:ext cx="3612844" cy="7004817"/>
          </a:xfrm>
          <a:prstGeom prst="rect">
            <a:avLst/>
          </a:prstGeom>
        </p:spPr>
      </p:pic>
    </p:spTree>
    <p:extLst>
      <p:ext uri="{BB962C8B-B14F-4D97-AF65-F5344CB8AC3E}">
        <p14:creationId xmlns:p14="http://schemas.microsoft.com/office/powerpoint/2010/main" val="3179695638"/>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Introducing Containers</a:t>
            </a:r>
          </a:p>
        </p:txBody>
      </p:sp>
    </p:spTree>
    <p:extLst>
      <p:ext uri="{BB962C8B-B14F-4D97-AF65-F5344CB8AC3E}">
        <p14:creationId xmlns:p14="http://schemas.microsoft.com/office/powerpoint/2010/main" val="1521612605"/>
      </p:ext>
    </p:extLst>
  </p:cSld>
  <p:clrMapOvr>
    <a:masterClrMapping/>
  </p:clrMapOvr>
  <p:transition spd="slow">
    <p:cove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Containers</a:t>
            </a:r>
            <a:br>
              <a:rPr lang="en-US" sz="4800" dirty="0"/>
            </a:br>
            <a:r>
              <a:rPr lang="en-US" sz="3200" spc="-40" dirty="0">
                <a:gradFill>
                  <a:gsLst>
                    <a:gs pos="38614">
                      <a:schemeClr val="tx1"/>
                    </a:gs>
                    <a:gs pos="85000">
                      <a:schemeClr val="tx1"/>
                    </a:gs>
                  </a:gsLst>
                  <a:lin ang="5400000" scaled="0"/>
                </a:gradFill>
              </a:rPr>
              <a:t>A new approach to build, ship, deploy, and instantiate applications</a:t>
            </a:r>
          </a:p>
        </p:txBody>
      </p:sp>
      <p:sp>
        <p:nvSpPr>
          <p:cNvPr id="24" name="Rectangle 23"/>
          <p:cNvSpPr/>
          <p:nvPr/>
        </p:nvSpPr>
        <p:spPr bwMode="auto">
          <a:xfrm>
            <a:off x="4310977" y="2338026"/>
            <a:ext cx="519853" cy="35336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p:cNvGrpSpPr/>
          <p:nvPr/>
        </p:nvGrpSpPr>
        <p:grpSpPr>
          <a:xfrm>
            <a:off x="458937" y="2130682"/>
            <a:ext cx="1190114" cy="1389512"/>
            <a:chOff x="458937" y="2130682"/>
            <a:chExt cx="1190114" cy="1389512"/>
          </a:xfrm>
        </p:grpSpPr>
        <p:grpSp>
          <p:nvGrpSpPr>
            <p:cNvPr id="53" name="Group 52"/>
            <p:cNvGrpSpPr/>
            <p:nvPr/>
          </p:nvGrpSpPr>
          <p:grpSpPr>
            <a:xfrm>
              <a:off x="458937" y="2130682"/>
              <a:ext cx="1190114" cy="919161"/>
              <a:chOff x="1607293" y="2529497"/>
              <a:chExt cx="1422577" cy="1098699"/>
            </a:xfrm>
          </p:grpSpPr>
          <p:sp>
            <p:nvSpPr>
              <p:cNvPr id="48" name="Freeform 5"/>
              <p:cNvSpPr>
                <a:spLocks noChangeAspect="1" noEditPoints="1"/>
              </p:cNvSpPr>
              <p:nvPr/>
            </p:nvSpPr>
            <p:spPr bwMode="auto">
              <a:xfrm>
                <a:off x="1607293" y="2529497"/>
                <a:ext cx="1422577" cy="1098699"/>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nvGrpSpPr>
              <p:cNvPr id="52" name="Group 51"/>
              <p:cNvGrpSpPr/>
              <p:nvPr/>
            </p:nvGrpSpPr>
            <p:grpSpPr>
              <a:xfrm>
                <a:off x="2061884" y="2634924"/>
                <a:ext cx="513394" cy="576136"/>
                <a:chOff x="2304394" y="2806764"/>
                <a:chExt cx="203894" cy="228812"/>
              </a:xfrm>
              <a:solidFill>
                <a:schemeClr val="bg1"/>
              </a:solidFill>
            </p:grpSpPr>
            <p:sp>
              <p:nvSpPr>
                <p:cNvPr id="49"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50"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51"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grpSp>
        <p:sp>
          <p:nvSpPr>
            <p:cNvPr id="55" name="TextBox 54"/>
            <p:cNvSpPr txBox="1"/>
            <p:nvPr/>
          </p:nvSpPr>
          <p:spPr>
            <a:xfrm>
              <a:off x="466493" y="3040063"/>
              <a:ext cx="1175001" cy="480131"/>
            </a:xfrm>
            <a:prstGeom prst="rect">
              <a:avLst/>
            </a:prstGeom>
            <a:noFill/>
          </p:spPr>
          <p:txBody>
            <a:bodyPr wrap="none" lIns="0" tIns="91440" rIns="0" bIns="0" rtlCol="0">
              <a:spAutoFit/>
            </a:bodyPr>
            <a:lstStyle/>
            <a:p>
              <a:pPr marL="0" marR="0" lvl="0" indent="0" algn="ctr" defTabSz="932563"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74257">
                        <a:schemeClr val="accent4"/>
                      </a:gs>
                      <a:gs pos="40000">
                        <a:schemeClr val="accent4"/>
                      </a:gs>
                    </a:gsLst>
                    <a:lin ang="5400000" scaled="0"/>
                  </a:gradFill>
                  <a:effectLst/>
                  <a:uLnTx/>
                  <a:uFillTx/>
                  <a:latin typeface="+mj-lt"/>
                  <a:ea typeface="MS PGothic" pitchFamily="34" charset="-128"/>
                  <a:cs typeface="Segoe UI" pitchFamily="34" charset="0"/>
                </a:rPr>
                <a:t>Physical</a:t>
              </a:r>
            </a:p>
          </p:txBody>
        </p:sp>
      </p:grpSp>
      <p:sp>
        <p:nvSpPr>
          <p:cNvPr id="60" name="TextBox 59"/>
          <p:cNvSpPr txBox="1"/>
          <p:nvPr/>
        </p:nvSpPr>
        <p:spPr>
          <a:xfrm>
            <a:off x="2113218" y="2124141"/>
            <a:ext cx="3664322" cy="1380335"/>
          </a:xfrm>
          <a:prstGeom prst="rect">
            <a:avLst/>
          </a:prstGeom>
          <a:noFill/>
        </p:spPr>
        <p:txBody>
          <a:bodyPr wrap="square" lIns="182854" tIns="146283" rIns="182854" bIns="146283" rtlCol="0">
            <a:spAutoFit/>
          </a:bodyPr>
          <a:lstStyle/>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Applications traditionally built and deployed onto physical systems with </a:t>
            </a:r>
            <a:b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b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1:1 relationship</a:t>
            </a:r>
          </a:p>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New applications often required new physical systems for isolation of resources</a:t>
            </a:r>
          </a:p>
        </p:txBody>
      </p:sp>
      <p:sp>
        <p:nvSpPr>
          <p:cNvPr id="61" name="TextBox 60"/>
          <p:cNvSpPr txBox="1"/>
          <p:nvPr/>
        </p:nvSpPr>
        <p:spPr>
          <a:xfrm>
            <a:off x="2113218" y="4156585"/>
            <a:ext cx="3647820" cy="2231338"/>
          </a:xfrm>
          <a:prstGeom prst="rect">
            <a:avLst/>
          </a:prstGeom>
          <a:noFill/>
        </p:spPr>
        <p:txBody>
          <a:bodyPr wrap="square" lIns="182854" tIns="146283" rIns="182854" bIns="146283" rtlCol="0">
            <a:spAutoFit/>
          </a:bodyPr>
          <a:lstStyle>
            <a:defPPr>
              <a:defRPr lang="en-US"/>
            </a:defPPr>
            <a:lvl2pPr marL="0" lvl="1" defTabSz="462294" fontAlgn="base">
              <a:lnSpc>
                <a:spcPct val="90000"/>
              </a:lnSpc>
              <a:spcBef>
                <a:spcPts val="600"/>
              </a:spcBef>
              <a:spcAft>
                <a:spcPct val="0"/>
              </a:spcAft>
              <a:buClr>
                <a:srgbClr val="EFEFEF"/>
              </a:buClr>
              <a:buSzPct val="90000"/>
              <a:defRPr sz="1600">
                <a:gradFill>
                  <a:gsLst>
                    <a:gs pos="2917">
                      <a:srgbClr val="505050"/>
                    </a:gs>
                    <a:gs pos="100000">
                      <a:srgbClr val="505050"/>
                    </a:gs>
                  </a:gsLst>
                  <a:lin ang="5400000" scaled="0"/>
                </a:gradFill>
                <a:ea typeface="MS PGothic" pitchFamily="34" charset="-128"/>
              </a:defRPr>
            </a:lvl2pPr>
          </a:lstStyle>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Higher consolidation ratios and </a:t>
            </a:r>
            <a:b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b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better utilization</a:t>
            </a:r>
          </a:p>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Faster app deployment than in a traditional, physical environment</a:t>
            </a:r>
          </a:p>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Apps deployed into VMs with </a:t>
            </a:r>
            <a:b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b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high compatibility success</a:t>
            </a:r>
          </a:p>
          <a:p>
            <a:pPr marL="0" marR="0" lvl="1" indent="0" defTabSz="462294" eaLnBrk="1" fontAlgn="base" latinLnBrk="0" hangingPunct="1">
              <a:lnSpc>
                <a:spcPct val="90000"/>
              </a:lnSpc>
              <a:spcBef>
                <a:spcPts val="1000"/>
              </a:spcBef>
              <a:spcAft>
                <a:spcPct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Apps benefited from key VM </a:t>
            </a:r>
            <a:b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b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features i.e., live migration, HA</a:t>
            </a:r>
          </a:p>
        </p:txBody>
      </p:sp>
      <p:cxnSp>
        <p:nvCxnSpPr>
          <p:cNvPr id="63" name="Straight Connector 62"/>
          <p:cNvCxnSpPr/>
          <p:nvPr/>
        </p:nvCxnSpPr>
        <p:spPr>
          <a:xfrm>
            <a:off x="6218237" y="2124141"/>
            <a:ext cx="0" cy="4390959"/>
          </a:xfrm>
          <a:prstGeom prst="line">
            <a:avLst/>
          </a:prstGeom>
          <a:ln w="3175">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671853" y="2133600"/>
            <a:ext cx="2357621" cy="2290947"/>
            <a:chOff x="6671853" y="2133600"/>
            <a:chExt cx="2357621" cy="2290947"/>
          </a:xfrm>
        </p:grpSpPr>
        <p:grpSp>
          <p:nvGrpSpPr>
            <p:cNvPr id="57" name="Group 56"/>
            <p:cNvGrpSpPr/>
            <p:nvPr/>
          </p:nvGrpSpPr>
          <p:grpSpPr>
            <a:xfrm>
              <a:off x="6671853" y="2133600"/>
              <a:ext cx="2357621" cy="1820862"/>
              <a:chOff x="6671853" y="2133600"/>
              <a:chExt cx="2357621" cy="1820862"/>
            </a:xfrm>
          </p:grpSpPr>
          <p:sp>
            <p:nvSpPr>
              <p:cNvPr id="65" name="Freeform 5"/>
              <p:cNvSpPr>
                <a:spLocks noChangeAspect="1" noEditPoints="1"/>
              </p:cNvSpPr>
              <p:nvPr/>
            </p:nvSpPr>
            <p:spPr bwMode="auto">
              <a:xfrm>
                <a:off x="6671853" y="2133600"/>
                <a:ext cx="2357621" cy="1820862"/>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nvGrpSpPr>
              <p:cNvPr id="47" name="Group 46"/>
              <p:cNvGrpSpPr/>
              <p:nvPr/>
            </p:nvGrpSpPr>
            <p:grpSpPr>
              <a:xfrm>
                <a:off x="6996081" y="2417194"/>
                <a:ext cx="1750169" cy="789843"/>
                <a:chOff x="6996081" y="2479113"/>
                <a:chExt cx="1750169" cy="789843"/>
              </a:xfrm>
            </p:grpSpPr>
            <p:grpSp>
              <p:nvGrpSpPr>
                <p:cNvPr id="42" name="Group 41"/>
                <p:cNvGrpSpPr/>
                <p:nvPr/>
              </p:nvGrpSpPr>
              <p:grpSpPr>
                <a:xfrm>
                  <a:off x="6996081" y="2933100"/>
                  <a:ext cx="343661" cy="335856"/>
                  <a:chOff x="6938925" y="2999782"/>
                  <a:chExt cx="343661" cy="335856"/>
                </a:xfrm>
              </p:grpSpPr>
              <p:grpSp>
                <p:nvGrpSpPr>
                  <p:cNvPr id="85" name="Group 84"/>
                  <p:cNvGrpSpPr/>
                  <p:nvPr/>
                </p:nvGrpSpPr>
                <p:grpSpPr>
                  <a:xfrm>
                    <a:off x="7021433" y="3061724"/>
                    <a:ext cx="178644" cy="200476"/>
                    <a:chOff x="2304394" y="2806764"/>
                    <a:chExt cx="203894" cy="228812"/>
                  </a:xfrm>
                  <a:solidFill>
                    <a:schemeClr val="bg1"/>
                  </a:solidFill>
                </p:grpSpPr>
                <p:sp>
                  <p:nvSpPr>
                    <p:cNvPr id="87"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88"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89"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86" name="Rounded Rectangle 85"/>
                  <p:cNvSpPr/>
                  <p:nvPr/>
                </p:nvSpPr>
                <p:spPr bwMode="auto">
                  <a:xfrm>
                    <a:off x="6938925" y="2999782"/>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3" name="Group 42"/>
                <p:cNvGrpSpPr/>
                <p:nvPr/>
              </p:nvGrpSpPr>
              <p:grpSpPr>
                <a:xfrm>
                  <a:off x="7464917" y="2933100"/>
                  <a:ext cx="343661" cy="335856"/>
                  <a:chOff x="7454418" y="2999782"/>
                  <a:chExt cx="343661" cy="335856"/>
                </a:xfrm>
              </p:grpSpPr>
              <p:grpSp>
                <p:nvGrpSpPr>
                  <p:cNvPr id="91" name="Group 90"/>
                  <p:cNvGrpSpPr/>
                  <p:nvPr/>
                </p:nvGrpSpPr>
                <p:grpSpPr>
                  <a:xfrm>
                    <a:off x="7536926" y="3061724"/>
                    <a:ext cx="178644" cy="200476"/>
                    <a:chOff x="2304394" y="2806764"/>
                    <a:chExt cx="203894" cy="228812"/>
                  </a:xfrm>
                  <a:solidFill>
                    <a:schemeClr val="bg1"/>
                  </a:solidFill>
                </p:grpSpPr>
                <p:sp>
                  <p:nvSpPr>
                    <p:cNvPr id="93"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94"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95"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92" name="Rounded Rectangle 91"/>
                  <p:cNvSpPr/>
                  <p:nvPr/>
                </p:nvSpPr>
                <p:spPr bwMode="auto">
                  <a:xfrm>
                    <a:off x="7454418" y="2999782"/>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9" name="Group 28"/>
                <p:cNvGrpSpPr/>
                <p:nvPr/>
              </p:nvGrpSpPr>
              <p:grpSpPr>
                <a:xfrm>
                  <a:off x="7933753" y="2933100"/>
                  <a:ext cx="343661" cy="335856"/>
                  <a:chOff x="7961202" y="2999782"/>
                  <a:chExt cx="343661" cy="335856"/>
                </a:xfrm>
              </p:grpSpPr>
              <p:grpSp>
                <p:nvGrpSpPr>
                  <p:cNvPr id="97" name="Group 96"/>
                  <p:cNvGrpSpPr/>
                  <p:nvPr/>
                </p:nvGrpSpPr>
                <p:grpSpPr>
                  <a:xfrm>
                    <a:off x="8043710" y="3061724"/>
                    <a:ext cx="178644" cy="200476"/>
                    <a:chOff x="2304394" y="2806764"/>
                    <a:chExt cx="203894" cy="228812"/>
                  </a:xfrm>
                  <a:solidFill>
                    <a:schemeClr val="bg1"/>
                  </a:solidFill>
                </p:grpSpPr>
                <p:sp>
                  <p:nvSpPr>
                    <p:cNvPr id="99"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00"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01"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98" name="Rounded Rectangle 97"/>
                  <p:cNvSpPr/>
                  <p:nvPr/>
                </p:nvSpPr>
                <p:spPr bwMode="auto">
                  <a:xfrm>
                    <a:off x="7961202" y="2999782"/>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7" name="Group 26"/>
                <p:cNvGrpSpPr/>
                <p:nvPr/>
              </p:nvGrpSpPr>
              <p:grpSpPr>
                <a:xfrm>
                  <a:off x="8402589" y="2933100"/>
                  <a:ext cx="343661" cy="335856"/>
                  <a:chOff x="8464507" y="2999782"/>
                  <a:chExt cx="343661" cy="335856"/>
                </a:xfrm>
              </p:grpSpPr>
              <p:grpSp>
                <p:nvGrpSpPr>
                  <p:cNvPr id="103" name="Group 102"/>
                  <p:cNvGrpSpPr/>
                  <p:nvPr/>
                </p:nvGrpSpPr>
                <p:grpSpPr>
                  <a:xfrm>
                    <a:off x="8547015" y="3061724"/>
                    <a:ext cx="178644" cy="200476"/>
                    <a:chOff x="2304394" y="2806764"/>
                    <a:chExt cx="203894" cy="228812"/>
                  </a:xfrm>
                  <a:solidFill>
                    <a:schemeClr val="bg1"/>
                  </a:solidFill>
                </p:grpSpPr>
                <p:sp>
                  <p:nvSpPr>
                    <p:cNvPr id="105"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06"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07"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04" name="Rounded Rectangle 103"/>
                  <p:cNvSpPr/>
                  <p:nvPr/>
                </p:nvSpPr>
                <p:spPr bwMode="auto">
                  <a:xfrm>
                    <a:off x="8464507" y="2999782"/>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4" name="Group 43"/>
                <p:cNvGrpSpPr/>
                <p:nvPr/>
              </p:nvGrpSpPr>
              <p:grpSpPr>
                <a:xfrm>
                  <a:off x="7224580" y="2479113"/>
                  <a:ext cx="343661" cy="335856"/>
                  <a:chOff x="7186476" y="2479113"/>
                  <a:chExt cx="343661" cy="335856"/>
                </a:xfrm>
              </p:grpSpPr>
              <p:grpSp>
                <p:nvGrpSpPr>
                  <p:cNvPr id="109" name="Group 108"/>
                  <p:cNvGrpSpPr/>
                  <p:nvPr/>
                </p:nvGrpSpPr>
                <p:grpSpPr>
                  <a:xfrm>
                    <a:off x="7268984" y="2541055"/>
                    <a:ext cx="178644" cy="200476"/>
                    <a:chOff x="2304394" y="2806764"/>
                    <a:chExt cx="203894" cy="228812"/>
                  </a:xfrm>
                  <a:solidFill>
                    <a:schemeClr val="bg1"/>
                  </a:solidFill>
                </p:grpSpPr>
                <p:sp>
                  <p:nvSpPr>
                    <p:cNvPr id="111"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12"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13"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10" name="Rounded Rectangle 109"/>
                  <p:cNvSpPr/>
                  <p:nvPr/>
                </p:nvSpPr>
                <p:spPr bwMode="auto">
                  <a:xfrm>
                    <a:off x="7186476" y="2479113"/>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5" name="Group 44"/>
                <p:cNvGrpSpPr/>
                <p:nvPr/>
              </p:nvGrpSpPr>
              <p:grpSpPr>
                <a:xfrm>
                  <a:off x="7689140" y="2479113"/>
                  <a:ext cx="343661" cy="335856"/>
                  <a:chOff x="7693261" y="2479113"/>
                  <a:chExt cx="343661" cy="335856"/>
                </a:xfrm>
              </p:grpSpPr>
              <p:grpSp>
                <p:nvGrpSpPr>
                  <p:cNvPr id="115" name="Group 114"/>
                  <p:cNvGrpSpPr/>
                  <p:nvPr/>
                </p:nvGrpSpPr>
                <p:grpSpPr>
                  <a:xfrm>
                    <a:off x="7775769" y="2541055"/>
                    <a:ext cx="178644" cy="200476"/>
                    <a:chOff x="2304394" y="2806764"/>
                    <a:chExt cx="203894" cy="228812"/>
                  </a:xfrm>
                  <a:solidFill>
                    <a:schemeClr val="bg1"/>
                  </a:solidFill>
                </p:grpSpPr>
                <p:sp>
                  <p:nvSpPr>
                    <p:cNvPr id="117"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18"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19"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16" name="Rounded Rectangle 115"/>
                  <p:cNvSpPr/>
                  <p:nvPr/>
                </p:nvSpPr>
                <p:spPr bwMode="auto">
                  <a:xfrm>
                    <a:off x="7693261" y="2479113"/>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6" name="Group 45"/>
                <p:cNvGrpSpPr/>
                <p:nvPr/>
              </p:nvGrpSpPr>
              <p:grpSpPr>
                <a:xfrm>
                  <a:off x="8153700" y="2479113"/>
                  <a:ext cx="343661" cy="335856"/>
                  <a:chOff x="8196566" y="2479113"/>
                  <a:chExt cx="343661" cy="335856"/>
                </a:xfrm>
              </p:grpSpPr>
              <p:grpSp>
                <p:nvGrpSpPr>
                  <p:cNvPr id="121" name="Group 120"/>
                  <p:cNvGrpSpPr/>
                  <p:nvPr/>
                </p:nvGrpSpPr>
                <p:grpSpPr>
                  <a:xfrm>
                    <a:off x="8279074" y="2541055"/>
                    <a:ext cx="178644" cy="200476"/>
                    <a:chOff x="2304394" y="2806764"/>
                    <a:chExt cx="203894" cy="228812"/>
                  </a:xfrm>
                  <a:solidFill>
                    <a:schemeClr val="bg1"/>
                  </a:solidFill>
                </p:grpSpPr>
                <p:sp>
                  <p:nvSpPr>
                    <p:cNvPr id="123" name="Freeform 6"/>
                    <p:cNvSpPr>
                      <a:spLocks/>
                    </p:cNvSpPr>
                    <p:nvPr/>
                  </p:nvSpPr>
                  <p:spPr bwMode="auto">
                    <a:xfrm>
                      <a:off x="2313456" y="2806764"/>
                      <a:ext cx="185769" cy="106478"/>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24" name="Freeform 7"/>
                    <p:cNvSpPr>
                      <a:spLocks/>
                    </p:cNvSpPr>
                    <p:nvPr/>
                  </p:nvSpPr>
                  <p:spPr bwMode="auto">
                    <a:xfrm>
                      <a:off x="2415403" y="2876993"/>
                      <a:ext cx="92885" cy="158583"/>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25" name="Freeform 8"/>
                    <p:cNvSpPr>
                      <a:spLocks/>
                    </p:cNvSpPr>
                    <p:nvPr/>
                  </p:nvSpPr>
                  <p:spPr bwMode="auto">
                    <a:xfrm>
                      <a:off x="2304394" y="2876993"/>
                      <a:ext cx="92885" cy="158583"/>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22" name="Rounded Rectangle 121"/>
                  <p:cNvSpPr/>
                  <p:nvPr/>
                </p:nvSpPr>
                <p:spPr bwMode="auto">
                  <a:xfrm>
                    <a:off x="8196566" y="2479113"/>
                    <a:ext cx="343661" cy="335856"/>
                  </a:xfrm>
                  <a:prstGeom prst="roundRect">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26" name="TextBox 125"/>
            <p:cNvSpPr txBox="1"/>
            <p:nvPr/>
          </p:nvSpPr>
          <p:spPr>
            <a:xfrm>
              <a:off x="6709453" y="3944416"/>
              <a:ext cx="2282420" cy="480131"/>
            </a:xfrm>
            <a:prstGeom prst="rect">
              <a:avLst/>
            </a:prstGeom>
            <a:noFill/>
          </p:spPr>
          <p:txBody>
            <a:bodyPr wrap="none" lIns="0" tIns="91440" rIns="0" bIns="0" rtlCol="0">
              <a:spAutoFit/>
            </a:bodyPr>
            <a:lstStyle>
              <a:defPPr>
                <a:defRPr lang="en-US"/>
              </a:defPPr>
              <a:lvl1pPr algn="ctr" defTabSz="932563">
                <a:lnSpc>
                  <a:spcPct val="90000"/>
                </a:lnSpc>
                <a:spcAft>
                  <a:spcPts val="600"/>
                </a:spcAft>
                <a:defRPr sz="2800">
                  <a:gradFill>
                    <a:gsLst>
                      <a:gs pos="5941">
                        <a:schemeClr val="accent2"/>
                      </a:gs>
                      <a:gs pos="17699">
                        <a:schemeClr val="accent2"/>
                      </a:gs>
                    </a:gsLst>
                    <a:lin ang="5400000" scaled="0"/>
                  </a:gradFill>
                  <a:latin typeface="+mj-lt"/>
                  <a:ea typeface="MS PGothic" pitchFamily="34" charset="-128"/>
                  <a:cs typeface="Segoe UI" pitchFamily="34" charset="0"/>
                </a:defRPr>
              </a:lvl1pPr>
            </a:lstStyle>
            <a:p>
              <a:pPr marL="0" marR="0" lvl="0" indent="0" algn="ctr" defTabSz="932563"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5941">
                        <a:schemeClr val="accent2"/>
                      </a:gs>
                      <a:gs pos="17699">
                        <a:schemeClr val="accent2"/>
                      </a:gs>
                    </a:gsLst>
                    <a:lin ang="5400000" scaled="0"/>
                  </a:gradFill>
                  <a:effectLst/>
                  <a:uLnTx/>
                  <a:uFillTx/>
                  <a:latin typeface="+mj-lt"/>
                  <a:ea typeface="MS PGothic" pitchFamily="34" charset="-128"/>
                  <a:cs typeface="Segoe UI" pitchFamily="34" charset="0"/>
                </a:rPr>
                <a:t>Physical/virtual</a:t>
              </a:r>
            </a:p>
          </p:txBody>
        </p:sp>
      </p:grpSp>
      <p:sp>
        <p:nvSpPr>
          <p:cNvPr id="129" name="TextBox 128"/>
          <p:cNvSpPr txBox="1"/>
          <p:nvPr/>
        </p:nvSpPr>
        <p:spPr>
          <a:xfrm>
            <a:off x="6728703" y="4588461"/>
            <a:ext cx="4798379" cy="1926639"/>
          </a:xfrm>
          <a:prstGeom prst="rect">
            <a:avLst/>
          </a:prstGeom>
          <a:noFill/>
        </p:spPr>
        <p:txBody>
          <a:bodyPr wrap="square" lIns="0" tIns="146283" rIns="182854" bIns="146283" rtlCol="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000" b="1"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Key benefits</a:t>
            </a:r>
          </a:p>
          <a:p>
            <a:pPr marL="0" marR="0" lvl="1" indent="0" defTabSz="462294" eaLnBrk="1" fontAlgn="base" latinLnBrk="0" hangingPunct="1">
              <a:lnSpc>
                <a:spcPct val="90000"/>
              </a:lnSpc>
              <a:spcBef>
                <a:spcPts val="600"/>
              </a:spcBef>
              <a:spcAft>
                <a:spcPts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Further accelerate of app deployment</a:t>
            </a:r>
          </a:p>
          <a:p>
            <a:pPr marL="0" marR="0" lvl="1" indent="0" defTabSz="462294" eaLnBrk="1" fontAlgn="base" latinLnBrk="0" hangingPunct="1">
              <a:lnSpc>
                <a:spcPct val="90000"/>
              </a:lnSpc>
              <a:spcBef>
                <a:spcPts val="600"/>
              </a:spcBef>
              <a:spcAft>
                <a:spcPts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Reduce effort to deploy apps</a:t>
            </a:r>
          </a:p>
          <a:p>
            <a:pPr marL="0" marR="0" lvl="1" indent="0" defTabSz="462294" eaLnBrk="1" fontAlgn="base" latinLnBrk="0" hangingPunct="1">
              <a:lnSpc>
                <a:spcPct val="90000"/>
              </a:lnSpc>
              <a:spcBef>
                <a:spcPts val="600"/>
              </a:spcBef>
              <a:spcAft>
                <a:spcPts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Streamline development and testing</a:t>
            </a:r>
          </a:p>
          <a:p>
            <a:pPr marL="0" marR="0" lvl="1" indent="0" defTabSz="462294" eaLnBrk="1" fontAlgn="base" latinLnBrk="0" hangingPunct="1">
              <a:lnSpc>
                <a:spcPct val="90000"/>
              </a:lnSpc>
              <a:spcBef>
                <a:spcPts val="600"/>
              </a:spcBef>
              <a:spcAft>
                <a:spcPts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Lower costs associated with app deployment</a:t>
            </a:r>
          </a:p>
          <a:p>
            <a:pPr marL="0" marR="0" lvl="1" indent="0" defTabSz="462294" eaLnBrk="1" fontAlgn="base" latinLnBrk="0" hangingPunct="1">
              <a:lnSpc>
                <a:spcPct val="90000"/>
              </a:lnSpc>
              <a:spcBef>
                <a:spcPts val="600"/>
              </a:spcBef>
              <a:spcAft>
                <a:spcPts val="0"/>
              </a:spcAft>
              <a:buClr>
                <a:srgbClr val="EFEFEF"/>
              </a:buClr>
              <a:buSzPct val="90000"/>
              <a:buFontTx/>
              <a:buNone/>
              <a:tabLst/>
              <a:defRPr/>
            </a:pPr>
            <a:r>
              <a:rPr kumimoji="0" lang="en-US" sz="1400" b="0" i="0" u="none" strike="noStrike" kern="0" cap="none" spc="0" normalizeH="0" baseline="0" noProof="0" dirty="0">
                <a:ln>
                  <a:noFill/>
                </a:ln>
                <a:gradFill>
                  <a:gsLst>
                    <a:gs pos="2917">
                      <a:srgbClr val="505050"/>
                    </a:gs>
                    <a:gs pos="100000">
                      <a:srgbClr val="505050"/>
                    </a:gs>
                  </a:gsLst>
                  <a:lin ang="5400000" scaled="0"/>
                </a:gradFill>
                <a:effectLst/>
                <a:uLnTx/>
                <a:uFillTx/>
                <a:ea typeface="MS PGothic" pitchFamily="34" charset="-128"/>
              </a:rPr>
              <a:t>Increase server consolidation</a:t>
            </a:r>
          </a:p>
        </p:txBody>
      </p:sp>
      <p:sp>
        <p:nvSpPr>
          <p:cNvPr id="140" name="Rectangle 139"/>
          <p:cNvSpPr/>
          <p:nvPr/>
        </p:nvSpPr>
        <p:spPr>
          <a:xfrm>
            <a:off x="9424847" y="2124140"/>
            <a:ext cx="2085487" cy="1126462"/>
          </a:xfrm>
          <a:prstGeom prst="rect">
            <a:avLst/>
          </a:prstGeom>
        </p:spPr>
        <p:txBody>
          <a:bodyPr wrap="square" lIns="182880" tIns="146304" rIns="182880" bIns="146304">
            <a:sp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94059">
                      <a:schemeClr val="tx1"/>
                    </a:gs>
                    <a:gs pos="85149">
                      <a:schemeClr val="tx1"/>
                    </a:gs>
                  </a:gsLst>
                  <a:lin ang="5400000" scaled="0"/>
                </a:gradFill>
                <a:effectLst/>
                <a:uLnTx/>
                <a:uFillTx/>
                <a:latin typeface="+mj-lt"/>
                <a:cs typeface="Segoe UI" pitchFamily="34" charset="0"/>
              </a:rPr>
              <a:t>Package and run apps within</a:t>
            </a:r>
          </a:p>
          <a:p>
            <a:pPr marL="0" marR="0" lvl="0" indent="0" defTabSz="932563" eaLnBrk="1" fontAlgn="auto" latinLnBrk="0" hangingPunct="1">
              <a:lnSpc>
                <a:spcPct val="9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containers</a:t>
            </a:r>
          </a:p>
        </p:txBody>
      </p:sp>
      <p:sp>
        <p:nvSpPr>
          <p:cNvPr id="130" name="Freeform 5"/>
          <p:cNvSpPr>
            <a:spLocks/>
          </p:cNvSpPr>
          <p:nvPr/>
        </p:nvSpPr>
        <p:spPr bwMode="auto">
          <a:xfrm flipH="1">
            <a:off x="1945484" y="2124141"/>
            <a:ext cx="158750" cy="1373122"/>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2" name="Freeform 5"/>
          <p:cNvSpPr>
            <a:spLocks/>
          </p:cNvSpPr>
          <p:nvPr/>
        </p:nvSpPr>
        <p:spPr bwMode="auto">
          <a:xfrm flipH="1">
            <a:off x="1945484" y="4156585"/>
            <a:ext cx="158750" cy="2230363"/>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accent1"/>
              </a:solidFill>
              <a:effectLst/>
              <a:uLnTx/>
              <a:uFillTx/>
            </a:endParaRPr>
          </a:p>
        </p:txBody>
      </p:sp>
      <p:grpSp>
        <p:nvGrpSpPr>
          <p:cNvPr id="64" name="Group 63"/>
          <p:cNvGrpSpPr/>
          <p:nvPr/>
        </p:nvGrpSpPr>
        <p:grpSpPr>
          <a:xfrm>
            <a:off x="451764" y="4157892"/>
            <a:ext cx="1197733" cy="2229057"/>
            <a:chOff x="451764" y="4157892"/>
            <a:chExt cx="1197733" cy="2229057"/>
          </a:xfrm>
        </p:grpSpPr>
        <p:sp>
          <p:nvSpPr>
            <p:cNvPr id="4" name="Freeform 5"/>
            <p:cNvSpPr>
              <a:spLocks noChangeAspect="1" noEditPoints="1"/>
            </p:cNvSpPr>
            <p:nvPr/>
          </p:nvSpPr>
          <p:spPr bwMode="auto">
            <a:xfrm>
              <a:off x="451764" y="5010423"/>
              <a:ext cx="1188551" cy="89639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56" name="TextBox 55"/>
            <p:cNvSpPr txBox="1"/>
            <p:nvPr/>
          </p:nvSpPr>
          <p:spPr>
            <a:xfrm>
              <a:off x="566007" y="5906818"/>
              <a:ext cx="975972" cy="480131"/>
            </a:xfrm>
            <a:prstGeom prst="rect">
              <a:avLst/>
            </a:prstGeom>
            <a:noFill/>
          </p:spPr>
          <p:txBody>
            <a:bodyPr wrap="none" lIns="0" tIns="91440" rIns="0" bIns="0" rtlCol="0">
              <a:spAutoFit/>
            </a:bodyPr>
            <a:lstStyle>
              <a:defPPr>
                <a:defRPr lang="en-US"/>
              </a:defPPr>
              <a:lvl1pPr algn="ctr" defTabSz="932563">
                <a:lnSpc>
                  <a:spcPct val="90000"/>
                </a:lnSpc>
                <a:spcAft>
                  <a:spcPts val="600"/>
                </a:spcAft>
                <a:defRPr sz="2800">
                  <a:gradFill>
                    <a:gsLst>
                      <a:gs pos="5941">
                        <a:schemeClr val="accent2"/>
                      </a:gs>
                      <a:gs pos="17699">
                        <a:schemeClr val="accent2"/>
                      </a:gs>
                    </a:gsLst>
                    <a:lin ang="5400000" scaled="0"/>
                  </a:gradFill>
                  <a:latin typeface="+mj-lt"/>
                  <a:ea typeface="MS PGothic" pitchFamily="34" charset="-128"/>
                  <a:cs typeface="Segoe UI" pitchFamily="34" charset="0"/>
                </a:defRPr>
              </a:lvl1pPr>
            </a:lstStyle>
            <a:p>
              <a:pPr marL="0" marR="0" lvl="0" indent="0" algn="ctr" defTabSz="932563"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47525">
                        <a:schemeClr val="accent1"/>
                      </a:gs>
                      <a:gs pos="44000">
                        <a:schemeClr val="accent1"/>
                      </a:gs>
                    </a:gsLst>
                    <a:lin ang="5400000" scaled="0"/>
                  </a:gradFill>
                  <a:effectLst/>
                  <a:uLnTx/>
                  <a:uFillTx/>
                  <a:latin typeface="+mj-lt"/>
                  <a:ea typeface="MS PGothic" pitchFamily="34" charset="-128"/>
                  <a:cs typeface="Segoe UI" pitchFamily="34" charset="0"/>
                </a:rPr>
                <a:t>Virtual</a:t>
              </a:r>
            </a:p>
          </p:txBody>
        </p:sp>
        <p:grpSp>
          <p:nvGrpSpPr>
            <p:cNvPr id="26" name="Group 25"/>
            <p:cNvGrpSpPr/>
            <p:nvPr/>
          </p:nvGrpSpPr>
          <p:grpSpPr>
            <a:xfrm>
              <a:off x="458491" y="4157892"/>
              <a:ext cx="1191006" cy="772424"/>
              <a:chOff x="473495" y="4066450"/>
              <a:chExt cx="1173200" cy="760876"/>
            </a:xfrm>
            <a:solidFill>
              <a:schemeClr val="accent1"/>
            </a:solidFill>
          </p:grpSpPr>
          <p:grpSp>
            <p:nvGrpSpPr>
              <p:cNvPr id="9" name="Group 8"/>
              <p:cNvGrpSpPr/>
              <p:nvPr/>
            </p:nvGrpSpPr>
            <p:grpSpPr>
              <a:xfrm>
                <a:off x="473495" y="4066450"/>
                <a:ext cx="572025" cy="372604"/>
                <a:chOff x="473495" y="4066450"/>
                <a:chExt cx="572025" cy="372604"/>
              </a:xfrm>
              <a:grpFill/>
            </p:grpSpPr>
            <p:grpSp>
              <p:nvGrpSpPr>
                <p:cNvPr id="6" name="Group 5"/>
                <p:cNvGrpSpPr>
                  <a:grpSpLocks noChangeAspect="1"/>
                </p:cNvGrpSpPr>
                <p:nvPr/>
              </p:nvGrpSpPr>
              <p:grpSpPr>
                <a:xfrm>
                  <a:off x="681974" y="4137853"/>
                  <a:ext cx="155066" cy="169928"/>
                  <a:chOff x="693566" y="4035895"/>
                  <a:chExt cx="170573" cy="186921"/>
                </a:xfrm>
                <a:grpFill/>
              </p:grpSpPr>
              <p:sp>
                <p:nvSpPr>
                  <p:cNvPr id="21" name="Freeform 6"/>
                  <p:cNvSpPr>
                    <a:spLocks/>
                  </p:cNvSpPr>
                  <p:nvPr/>
                </p:nvSpPr>
                <p:spPr bwMode="auto">
                  <a:xfrm>
                    <a:off x="701147" y="4035895"/>
                    <a:ext cx="155409" cy="86984"/>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2" name="Freeform 7"/>
                  <p:cNvSpPr>
                    <a:spLocks/>
                  </p:cNvSpPr>
                  <p:nvPr/>
                </p:nvSpPr>
                <p:spPr bwMode="auto">
                  <a:xfrm>
                    <a:off x="786434" y="4093266"/>
                    <a:ext cx="77705" cy="129550"/>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23" name="Freeform 8"/>
                  <p:cNvSpPr>
                    <a:spLocks/>
                  </p:cNvSpPr>
                  <p:nvPr/>
                </p:nvSpPr>
                <p:spPr bwMode="auto">
                  <a:xfrm>
                    <a:off x="693566" y="4093266"/>
                    <a:ext cx="77705" cy="129550"/>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33" name="Freeform 132"/>
                <p:cNvSpPr>
                  <a:spLocks noChangeAspect="1" noEditPoints="1"/>
                </p:cNvSpPr>
                <p:nvPr/>
              </p:nvSpPr>
              <p:spPr bwMode="auto">
                <a:xfrm>
                  <a:off x="473495" y="406645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34" name="Group 133"/>
              <p:cNvGrpSpPr/>
              <p:nvPr/>
            </p:nvGrpSpPr>
            <p:grpSpPr>
              <a:xfrm>
                <a:off x="1074670" y="4066450"/>
                <a:ext cx="572025" cy="372604"/>
                <a:chOff x="473495" y="4066450"/>
                <a:chExt cx="572025" cy="372604"/>
              </a:xfrm>
              <a:grpFill/>
            </p:grpSpPr>
            <p:grpSp>
              <p:nvGrpSpPr>
                <p:cNvPr id="135" name="Group 134"/>
                <p:cNvGrpSpPr>
                  <a:grpSpLocks noChangeAspect="1"/>
                </p:cNvGrpSpPr>
                <p:nvPr/>
              </p:nvGrpSpPr>
              <p:grpSpPr>
                <a:xfrm>
                  <a:off x="681974" y="4137853"/>
                  <a:ext cx="155066" cy="169928"/>
                  <a:chOff x="693566" y="4035895"/>
                  <a:chExt cx="170573" cy="186921"/>
                </a:xfrm>
                <a:grpFill/>
              </p:grpSpPr>
              <p:sp>
                <p:nvSpPr>
                  <p:cNvPr id="137" name="Freeform 6"/>
                  <p:cNvSpPr>
                    <a:spLocks/>
                  </p:cNvSpPr>
                  <p:nvPr/>
                </p:nvSpPr>
                <p:spPr bwMode="auto">
                  <a:xfrm>
                    <a:off x="701147" y="4035895"/>
                    <a:ext cx="155409" cy="86984"/>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38" name="Freeform 7"/>
                  <p:cNvSpPr>
                    <a:spLocks/>
                  </p:cNvSpPr>
                  <p:nvPr/>
                </p:nvSpPr>
                <p:spPr bwMode="auto">
                  <a:xfrm>
                    <a:off x="786434" y="4093266"/>
                    <a:ext cx="77705" cy="129550"/>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39" name="Freeform 8"/>
                  <p:cNvSpPr>
                    <a:spLocks/>
                  </p:cNvSpPr>
                  <p:nvPr/>
                </p:nvSpPr>
                <p:spPr bwMode="auto">
                  <a:xfrm>
                    <a:off x="693566" y="4093266"/>
                    <a:ext cx="77705" cy="129550"/>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36" name="Freeform 135"/>
                <p:cNvSpPr>
                  <a:spLocks noChangeAspect="1" noEditPoints="1"/>
                </p:cNvSpPr>
                <p:nvPr/>
              </p:nvSpPr>
              <p:spPr bwMode="auto">
                <a:xfrm>
                  <a:off x="473495" y="406645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3" name="Group 142"/>
              <p:cNvGrpSpPr/>
              <p:nvPr/>
            </p:nvGrpSpPr>
            <p:grpSpPr>
              <a:xfrm>
                <a:off x="473495" y="4454722"/>
                <a:ext cx="572025" cy="372604"/>
                <a:chOff x="473495" y="4066450"/>
                <a:chExt cx="572025" cy="372604"/>
              </a:xfrm>
              <a:grpFill/>
            </p:grpSpPr>
            <p:grpSp>
              <p:nvGrpSpPr>
                <p:cNvPr id="144" name="Group 143"/>
                <p:cNvGrpSpPr>
                  <a:grpSpLocks noChangeAspect="1"/>
                </p:cNvGrpSpPr>
                <p:nvPr/>
              </p:nvGrpSpPr>
              <p:grpSpPr>
                <a:xfrm>
                  <a:off x="681974" y="4137853"/>
                  <a:ext cx="155066" cy="169928"/>
                  <a:chOff x="693566" y="4035895"/>
                  <a:chExt cx="170573" cy="186921"/>
                </a:xfrm>
                <a:grpFill/>
              </p:grpSpPr>
              <p:sp>
                <p:nvSpPr>
                  <p:cNvPr id="146" name="Freeform 6"/>
                  <p:cNvSpPr>
                    <a:spLocks/>
                  </p:cNvSpPr>
                  <p:nvPr/>
                </p:nvSpPr>
                <p:spPr bwMode="auto">
                  <a:xfrm>
                    <a:off x="701147" y="4035895"/>
                    <a:ext cx="155409" cy="86984"/>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47" name="Freeform 7"/>
                  <p:cNvSpPr>
                    <a:spLocks/>
                  </p:cNvSpPr>
                  <p:nvPr/>
                </p:nvSpPr>
                <p:spPr bwMode="auto">
                  <a:xfrm>
                    <a:off x="786434" y="4093266"/>
                    <a:ext cx="77705" cy="129550"/>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48" name="Freeform 8"/>
                  <p:cNvSpPr>
                    <a:spLocks/>
                  </p:cNvSpPr>
                  <p:nvPr/>
                </p:nvSpPr>
                <p:spPr bwMode="auto">
                  <a:xfrm>
                    <a:off x="693566" y="4093266"/>
                    <a:ext cx="77705" cy="129550"/>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45" name="Freeform 144"/>
                <p:cNvSpPr>
                  <a:spLocks noChangeAspect="1" noEditPoints="1"/>
                </p:cNvSpPr>
                <p:nvPr/>
              </p:nvSpPr>
              <p:spPr bwMode="auto">
                <a:xfrm>
                  <a:off x="473495" y="406645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9" name="Group 148"/>
              <p:cNvGrpSpPr/>
              <p:nvPr/>
            </p:nvGrpSpPr>
            <p:grpSpPr>
              <a:xfrm>
                <a:off x="1074670" y="4454722"/>
                <a:ext cx="572025" cy="372604"/>
                <a:chOff x="473495" y="4066450"/>
                <a:chExt cx="572025" cy="372604"/>
              </a:xfrm>
              <a:grpFill/>
            </p:grpSpPr>
            <p:grpSp>
              <p:nvGrpSpPr>
                <p:cNvPr id="150" name="Group 149"/>
                <p:cNvGrpSpPr>
                  <a:grpSpLocks noChangeAspect="1"/>
                </p:cNvGrpSpPr>
                <p:nvPr/>
              </p:nvGrpSpPr>
              <p:grpSpPr>
                <a:xfrm>
                  <a:off x="681974" y="4137853"/>
                  <a:ext cx="155066" cy="169928"/>
                  <a:chOff x="693566" y="4035895"/>
                  <a:chExt cx="170573" cy="186921"/>
                </a:xfrm>
                <a:grpFill/>
              </p:grpSpPr>
              <p:sp>
                <p:nvSpPr>
                  <p:cNvPr id="152" name="Freeform 6"/>
                  <p:cNvSpPr>
                    <a:spLocks/>
                  </p:cNvSpPr>
                  <p:nvPr/>
                </p:nvSpPr>
                <p:spPr bwMode="auto">
                  <a:xfrm>
                    <a:off x="701147" y="4035895"/>
                    <a:ext cx="155409" cy="86984"/>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53" name="Freeform 7"/>
                  <p:cNvSpPr>
                    <a:spLocks/>
                  </p:cNvSpPr>
                  <p:nvPr/>
                </p:nvSpPr>
                <p:spPr bwMode="auto">
                  <a:xfrm>
                    <a:off x="786434" y="4093266"/>
                    <a:ext cx="77705" cy="129550"/>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sp>
                <p:nvSpPr>
                  <p:cNvPr id="154" name="Freeform 8"/>
                  <p:cNvSpPr>
                    <a:spLocks/>
                  </p:cNvSpPr>
                  <p:nvPr/>
                </p:nvSpPr>
                <p:spPr bwMode="auto">
                  <a:xfrm>
                    <a:off x="693566" y="4093266"/>
                    <a:ext cx="77705" cy="129550"/>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ndParaRPr>
                  </a:p>
                </p:txBody>
              </p:sp>
            </p:grpSp>
            <p:sp>
              <p:nvSpPr>
                <p:cNvPr id="151" name="Freeform 150"/>
                <p:cNvSpPr>
                  <a:spLocks noChangeAspect="1" noEditPoints="1"/>
                </p:cNvSpPr>
                <p:nvPr/>
              </p:nvSpPr>
              <p:spPr bwMode="auto">
                <a:xfrm>
                  <a:off x="473495" y="406645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55" name="Freeform 5"/>
          <p:cNvSpPr>
            <a:spLocks/>
          </p:cNvSpPr>
          <p:nvPr/>
        </p:nvSpPr>
        <p:spPr bwMode="auto">
          <a:xfrm flipH="1">
            <a:off x="9266097" y="2124140"/>
            <a:ext cx="158750" cy="2298281"/>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0124984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30"/>
                                        </p:tgtEl>
                                        <p:attrNameLst>
                                          <p:attrName>style.visibility</p:attrName>
                                        </p:attrNameLst>
                                      </p:cBhvr>
                                      <p:to>
                                        <p:strVal val="visible"/>
                                      </p:to>
                                    </p:set>
                                    <p:animEffect transition="in" filter="fade">
                                      <p:cBhvr>
                                        <p:cTn id="11" dur="500"/>
                                        <p:tgtEl>
                                          <p:spTgt spid="130"/>
                                        </p:tgtEl>
                                      </p:cBhvr>
                                    </p:animEffect>
                                  </p:childTnLst>
                                </p:cTn>
                              </p:par>
                              <p:par>
                                <p:cTn id="12" presetID="2" presetClass="entr" presetSubtype="4" decel="100000" fill="hold" grpId="0" nodeType="withEffect">
                                  <p:stCondLst>
                                    <p:cond delay="500"/>
                                  </p:stCondLst>
                                  <p:childTnLst>
                                    <p:set>
                                      <p:cBhvr>
                                        <p:cTn id="13" dur="1" fill="hold">
                                          <p:stCondLst>
                                            <p:cond delay="0"/>
                                          </p:stCondLst>
                                        </p:cTn>
                                        <p:tgtEl>
                                          <p:spTgt spid="60">
                                            <p:txEl>
                                              <p:pRg st="0" end="0"/>
                                            </p:txEl>
                                          </p:spTgt>
                                        </p:tgtEl>
                                        <p:attrNameLst>
                                          <p:attrName>style.visibility</p:attrName>
                                        </p:attrNameLst>
                                      </p:cBhvr>
                                      <p:to>
                                        <p:strVal val="visible"/>
                                      </p:to>
                                    </p:set>
                                    <p:anim calcmode="lin" valueType="num">
                                      <p:cBhvr additive="base">
                                        <p:cTn id="14"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6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decel="100000" fill="hold" grpId="0" nodeType="clickEffect">
                                  <p:stCondLst>
                                    <p:cond delay="0"/>
                                  </p:stCondLst>
                                  <p:childTnLst>
                                    <p:set>
                                      <p:cBhvr>
                                        <p:cTn id="19" dur="1" fill="hold">
                                          <p:stCondLst>
                                            <p:cond delay="0"/>
                                          </p:stCondLst>
                                        </p:cTn>
                                        <p:tgtEl>
                                          <p:spTgt spid="60">
                                            <p:txEl>
                                              <p:pRg st="1" end="1"/>
                                            </p:txEl>
                                          </p:spTgt>
                                        </p:tgtEl>
                                        <p:attrNameLst>
                                          <p:attrName>style.visibility</p:attrName>
                                        </p:attrNameLst>
                                      </p:cBhvr>
                                      <p:to>
                                        <p:strVal val="visible"/>
                                      </p:to>
                                    </p:set>
                                    <p:anim calcmode="lin" valueType="num">
                                      <p:cBhvr additive="base">
                                        <p:cTn id="20"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decel="10000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500" fill="hold"/>
                                        <p:tgtEl>
                                          <p:spTgt spid="64"/>
                                        </p:tgtEl>
                                        <p:attrNameLst>
                                          <p:attrName>ppt_x</p:attrName>
                                        </p:attrNameLst>
                                      </p:cBhvr>
                                      <p:tavLst>
                                        <p:tav tm="0">
                                          <p:val>
                                            <p:strVal val="#ppt_x"/>
                                          </p:val>
                                        </p:tav>
                                        <p:tav tm="100000">
                                          <p:val>
                                            <p:strVal val="#ppt_x"/>
                                          </p:val>
                                        </p:tav>
                                      </p:tavLst>
                                    </p:anim>
                                    <p:anim calcmode="lin" valueType="num">
                                      <p:cBhvr additive="base">
                                        <p:cTn id="27" dur="500" fill="hold"/>
                                        <p:tgtEl>
                                          <p:spTgt spid="64"/>
                                        </p:tgtEl>
                                        <p:attrNameLst>
                                          <p:attrName>ppt_y</p:attrName>
                                        </p:attrNameLst>
                                      </p:cBhvr>
                                      <p:tavLst>
                                        <p:tav tm="0">
                                          <p:val>
                                            <p:strVal val="1+#ppt_h/2"/>
                                          </p:val>
                                        </p:tav>
                                        <p:tav tm="100000">
                                          <p:val>
                                            <p:strVal val="#ppt_y"/>
                                          </p:val>
                                        </p:tav>
                                      </p:tavLst>
                                    </p:anim>
                                  </p:childTnLst>
                                </p:cTn>
                              </p:par>
                              <p:par>
                                <p:cTn id="28" presetID="10" presetClass="entr" presetSubtype="0" fill="hold" grpId="0" nodeType="withEffect">
                                  <p:stCondLst>
                                    <p:cond delay="500"/>
                                  </p:stCondLst>
                                  <p:childTnLst>
                                    <p:set>
                                      <p:cBhvr>
                                        <p:cTn id="29" dur="1" fill="hold">
                                          <p:stCondLst>
                                            <p:cond delay="0"/>
                                          </p:stCondLst>
                                        </p:cTn>
                                        <p:tgtEl>
                                          <p:spTgt spid="132"/>
                                        </p:tgtEl>
                                        <p:attrNameLst>
                                          <p:attrName>style.visibility</p:attrName>
                                        </p:attrNameLst>
                                      </p:cBhvr>
                                      <p:to>
                                        <p:strVal val="visible"/>
                                      </p:to>
                                    </p:set>
                                    <p:animEffect transition="in" filter="fade">
                                      <p:cBhvr>
                                        <p:cTn id="30" dur="500"/>
                                        <p:tgtEl>
                                          <p:spTgt spid="132"/>
                                        </p:tgtEl>
                                      </p:cBhvr>
                                    </p:animEffect>
                                  </p:childTnLst>
                                </p:cTn>
                              </p:par>
                              <p:par>
                                <p:cTn id="31" presetID="2" presetClass="entr" presetSubtype="4" decel="100000" fill="hold" grpId="0" nodeType="withEffect">
                                  <p:stCondLst>
                                    <p:cond delay="500"/>
                                  </p:stCondLst>
                                  <p:childTnLst>
                                    <p:set>
                                      <p:cBhvr>
                                        <p:cTn id="32" dur="1" fill="hold">
                                          <p:stCondLst>
                                            <p:cond delay="0"/>
                                          </p:stCondLst>
                                        </p:cTn>
                                        <p:tgtEl>
                                          <p:spTgt spid="61">
                                            <p:txEl>
                                              <p:pRg st="0" end="0"/>
                                            </p:txEl>
                                          </p:spTgt>
                                        </p:tgtEl>
                                        <p:attrNameLst>
                                          <p:attrName>style.visibility</p:attrName>
                                        </p:attrNameLst>
                                      </p:cBhvr>
                                      <p:to>
                                        <p:strVal val="visible"/>
                                      </p:to>
                                    </p:set>
                                    <p:anim calcmode="lin" valueType="num">
                                      <p:cBhvr additive="base">
                                        <p:cTn id="33"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decel="100000" fill="hold" grpId="0" nodeType="clickEffect">
                                  <p:stCondLst>
                                    <p:cond delay="0"/>
                                  </p:stCondLst>
                                  <p:childTnLst>
                                    <p:set>
                                      <p:cBhvr>
                                        <p:cTn id="38" dur="1" fill="hold">
                                          <p:stCondLst>
                                            <p:cond delay="0"/>
                                          </p:stCondLst>
                                        </p:cTn>
                                        <p:tgtEl>
                                          <p:spTgt spid="61">
                                            <p:txEl>
                                              <p:pRg st="1" end="1"/>
                                            </p:txEl>
                                          </p:spTgt>
                                        </p:tgtEl>
                                        <p:attrNameLst>
                                          <p:attrName>style.visibility</p:attrName>
                                        </p:attrNameLst>
                                      </p:cBhvr>
                                      <p:to>
                                        <p:strVal val="visible"/>
                                      </p:to>
                                    </p:set>
                                    <p:anim calcmode="lin" valueType="num">
                                      <p:cBhvr additive="base">
                                        <p:cTn id="39" dur="500" fill="hold"/>
                                        <p:tgtEl>
                                          <p:spTgt spid="61">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6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decel="100000" fill="hold" grpId="0" nodeType="clickEffect">
                                  <p:stCondLst>
                                    <p:cond delay="0"/>
                                  </p:stCondLst>
                                  <p:childTnLst>
                                    <p:set>
                                      <p:cBhvr>
                                        <p:cTn id="44" dur="1" fill="hold">
                                          <p:stCondLst>
                                            <p:cond delay="0"/>
                                          </p:stCondLst>
                                        </p:cTn>
                                        <p:tgtEl>
                                          <p:spTgt spid="61">
                                            <p:txEl>
                                              <p:pRg st="2" end="2"/>
                                            </p:txEl>
                                          </p:spTgt>
                                        </p:tgtEl>
                                        <p:attrNameLst>
                                          <p:attrName>style.visibility</p:attrName>
                                        </p:attrNameLst>
                                      </p:cBhvr>
                                      <p:to>
                                        <p:strVal val="visible"/>
                                      </p:to>
                                    </p:set>
                                    <p:anim calcmode="lin" valueType="num">
                                      <p:cBhvr additive="base">
                                        <p:cTn id="45" dur="500" fill="hold"/>
                                        <p:tgtEl>
                                          <p:spTgt spid="61">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decel="100000" fill="hold" grpId="0" nodeType="clickEffect">
                                  <p:stCondLst>
                                    <p:cond delay="0"/>
                                  </p:stCondLst>
                                  <p:childTnLst>
                                    <p:set>
                                      <p:cBhvr>
                                        <p:cTn id="50" dur="1" fill="hold">
                                          <p:stCondLst>
                                            <p:cond delay="0"/>
                                          </p:stCondLst>
                                        </p:cTn>
                                        <p:tgtEl>
                                          <p:spTgt spid="61">
                                            <p:txEl>
                                              <p:pRg st="3" end="3"/>
                                            </p:txEl>
                                          </p:spTgt>
                                        </p:tgtEl>
                                        <p:attrNameLst>
                                          <p:attrName>style.visibility</p:attrName>
                                        </p:attrNameLst>
                                      </p:cBhvr>
                                      <p:to>
                                        <p:strVal val="visible"/>
                                      </p:to>
                                    </p:set>
                                    <p:anim calcmode="lin" valueType="num">
                                      <p:cBhvr additive="base">
                                        <p:cTn id="51" dur="500" fill="hold"/>
                                        <p:tgtEl>
                                          <p:spTgt spid="61">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fade">
                                      <p:cBhvr>
                                        <p:cTn id="57" dur="500"/>
                                        <p:tgtEl>
                                          <p:spTgt spid="63"/>
                                        </p:tgtEl>
                                      </p:cBhvr>
                                    </p:animEffect>
                                  </p:childTnLst>
                                </p:cTn>
                              </p:par>
                              <p:par>
                                <p:cTn id="58" presetID="2" presetClass="entr" presetSubtype="4" decel="100000" fill="hold" nodeType="withEffect">
                                  <p:stCondLst>
                                    <p:cond delay="0"/>
                                  </p:stCondLst>
                                  <p:childTnLst>
                                    <p:set>
                                      <p:cBhvr>
                                        <p:cTn id="59" dur="1" fill="hold">
                                          <p:stCondLst>
                                            <p:cond delay="0"/>
                                          </p:stCondLst>
                                        </p:cTn>
                                        <p:tgtEl>
                                          <p:spTgt spid="66"/>
                                        </p:tgtEl>
                                        <p:attrNameLst>
                                          <p:attrName>style.visibility</p:attrName>
                                        </p:attrNameLst>
                                      </p:cBhvr>
                                      <p:to>
                                        <p:strVal val="visible"/>
                                      </p:to>
                                    </p:set>
                                    <p:anim calcmode="lin" valueType="num">
                                      <p:cBhvr additive="base">
                                        <p:cTn id="60" dur="500" fill="hold"/>
                                        <p:tgtEl>
                                          <p:spTgt spid="66"/>
                                        </p:tgtEl>
                                        <p:attrNameLst>
                                          <p:attrName>ppt_x</p:attrName>
                                        </p:attrNameLst>
                                      </p:cBhvr>
                                      <p:tavLst>
                                        <p:tav tm="0">
                                          <p:val>
                                            <p:strVal val="#ppt_x"/>
                                          </p:val>
                                        </p:tav>
                                        <p:tav tm="100000">
                                          <p:val>
                                            <p:strVal val="#ppt_x"/>
                                          </p:val>
                                        </p:tav>
                                      </p:tavLst>
                                    </p:anim>
                                    <p:anim calcmode="lin" valueType="num">
                                      <p:cBhvr additive="base">
                                        <p:cTn id="61" dur="500" fill="hold"/>
                                        <p:tgtEl>
                                          <p:spTgt spid="66"/>
                                        </p:tgtEl>
                                        <p:attrNameLst>
                                          <p:attrName>ppt_y</p:attrName>
                                        </p:attrNameLst>
                                      </p:cBhvr>
                                      <p:tavLst>
                                        <p:tav tm="0">
                                          <p:val>
                                            <p:strVal val="1+#ppt_h/2"/>
                                          </p:val>
                                        </p:tav>
                                        <p:tav tm="100000">
                                          <p:val>
                                            <p:strVal val="#ppt_y"/>
                                          </p:val>
                                        </p:tav>
                                      </p:tavLst>
                                    </p:anim>
                                  </p:childTnLst>
                                </p:cTn>
                              </p:par>
                              <p:par>
                                <p:cTn id="62" presetID="10" presetClass="entr" presetSubtype="0" fill="hold" grpId="0" nodeType="withEffect">
                                  <p:stCondLst>
                                    <p:cond delay="500"/>
                                  </p:stCondLst>
                                  <p:childTnLst>
                                    <p:set>
                                      <p:cBhvr>
                                        <p:cTn id="63" dur="1" fill="hold">
                                          <p:stCondLst>
                                            <p:cond delay="0"/>
                                          </p:stCondLst>
                                        </p:cTn>
                                        <p:tgtEl>
                                          <p:spTgt spid="155"/>
                                        </p:tgtEl>
                                        <p:attrNameLst>
                                          <p:attrName>style.visibility</p:attrName>
                                        </p:attrNameLst>
                                      </p:cBhvr>
                                      <p:to>
                                        <p:strVal val="visible"/>
                                      </p:to>
                                    </p:set>
                                    <p:animEffect transition="in" filter="fade">
                                      <p:cBhvr>
                                        <p:cTn id="64" dur="500"/>
                                        <p:tgtEl>
                                          <p:spTgt spid="155"/>
                                        </p:tgtEl>
                                      </p:cBhvr>
                                    </p:animEffect>
                                  </p:childTnLst>
                                </p:cTn>
                              </p:par>
                              <p:par>
                                <p:cTn id="65" presetID="2" presetClass="entr" presetSubtype="4" decel="100000" fill="hold" grpId="0" nodeType="withEffect">
                                  <p:stCondLst>
                                    <p:cond delay="500"/>
                                  </p:stCondLst>
                                  <p:childTnLst>
                                    <p:set>
                                      <p:cBhvr>
                                        <p:cTn id="66" dur="1" fill="hold">
                                          <p:stCondLst>
                                            <p:cond delay="0"/>
                                          </p:stCondLst>
                                        </p:cTn>
                                        <p:tgtEl>
                                          <p:spTgt spid="140"/>
                                        </p:tgtEl>
                                        <p:attrNameLst>
                                          <p:attrName>style.visibility</p:attrName>
                                        </p:attrNameLst>
                                      </p:cBhvr>
                                      <p:to>
                                        <p:strVal val="visible"/>
                                      </p:to>
                                    </p:set>
                                    <p:anim calcmode="lin" valueType="num">
                                      <p:cBhvr additive="base">
                                        <p:cTn id="67" dur="500" fill="hold"/>
                                        <p:tgtEl>
                                          <p:spTgt spid="140"/>
                                        </p:tgtEl>
                                        <p:attrNameLst>
                                          <p:attrName>ppt_x</p:attrName>
                                        </p:attrNameLst>
                                      </p:cBhvr>
                                      <p:tavLst>
                                        <p:tav tm="0">
                                          <p:val>
                                            <p:strVal val="#ppt_x"/>
                                          </p:val>
                                        </p:tav>
                                        <p:tav tm="100000">
                                          <p:val>
                                            <p:strVal val="#ppt_x"/>
                                          </p:val>
                                        </p:tav>
                                      </p:tavLst>
                                    </p:anim>
                                    <p:anim calcmode="lin" valueType="num">
                                      <p:cBhvr additive="base">
                                        <p:cTn id="68" dur="500" fill="hold"/>
                                        <p:tgtEl>
                                          <p:spTgt spid="140"/>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800"/>
                                  </p:stCondLst>
                                  <p:childTnLst>
                                    <p:set>
                                      <p:cBhvr>
                                        <p:cTn id="70" dur="1" fill="hold">
                                          <p:stCondLst>
                                            <p:cond delay="0"/>
                                          </p:stCondLst>
                                        </p:cTn>
                                        <p:tgtEl>
                                          <p:spTgt spid="129"/>
                                        </p:tgtEl>
                                        <p:attrNameLst>
                                          <p:attrName>style.visibility</p:attrName>
                                        </p:attrNameLst>
                                      </p:cBhvr>
                                      <p:to>
                                        <p:strVal val="visible"/>
                                      </p:to>
                                    </p:set>
                                    <p:anim calcmode="lin" valueType="num">
                                      <p:cBhvr additive="base">
                                        <p:cTn id="71" dur="500" fill="hold"/>
                                        <p:tgtEl>
                                          <p:spTgt spid="129"/>
                                        </p:tgtEl>
                                        <p:attrNameLst>
                                          <p:attrName>ppt_x</p:attrName>
                                        </p:attrNameLst>
                                      </p:cBhvr>
                                      <p:tavLst>
                                        <p:tav tm="0">
                                          <p:val>
                                            <p:strVal val="#ppt_x"/>
                                          </p:val>
                                        </p:tav>
                                        <p:tav tm="100000">
                                          <p:val>
                                            <p:strVal val="#ppt_x"/>
                                          </p:val>
                                        </p:tav>
                                      </p:tavLst>
                                    </p:anim>
                                    <p:anim calcmode="lin" valueType="num">
                                      <p:cBhvr additive="base">
                                        <p:cTn id="72" dur="500" fill="hold"/>
                                        <p:tgtEl>
                                          <p:spTgt spid="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uiExpand="1" build="allAtOnce"/>
      <p:bldP spid="61" grpId="0" uiExpand="1" build="allAtOnce"/>
      <p:bldP spid="129" grpId="0"/>
      <p:bldP spid="140" grpId="0" uiExpand="1"/>
      <p:bldP spid="130" grpId="0" animBg="1"/>
      <p:bldP spid="132" grpId="0" animBg="1"/>
      <p:bldP spid="15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Containers</a:t>
            </a:r>
            <a:br>
              <a:rPr lang="en-US" sz="4800" dirty="0"/>
            </a:br>
            <a:r>
              <a:rPr lang="en-US" sz="3600" spc="-40" dirty="0">
                <a:gradFill>
                  <a:gsLst>
                    <a:gs pos="38614">
                      <a:schemeClr val="tx1"/>
                    </a:gs>
                    <a:gs pos="85000">
                      <a:schemeClr val="tx1"/>
                    </a:gs>
                  </a:gsLst>
                  <a:lin ang="5400000" scaled="0"/>
                </a:gradFill>
              </a:rPr>
              <a:t>Isolated runtime environment for hosted applications</a:t>
            </a:r>
          </a:p>
        </p:txBody>
      </p:sp>
      <p:sp>
        <p:nvSpPr>
          <p:cNvPr id="645" name="Rectangle 644"/>
          <p:cNvSpPr/>
          <p:nvPr/>
        </p:nvSpPr>
        <p:spPr>
          <a:xfrm>
            <a:off x="274638" y="2125662"/>
            <a:ext cx="3108960" cy="4275016"/>
          </a:xfrm>
          <a:prstGeom prst="rect">
            <a:avLst/>
          </a:prstGeom>
          <a:noFill/>
          <a:ln w="12700" cap="flat" cmpd="sng" algn="ctr">
            <a:noFill/>
            <a:prstDash val="solid"/>
            <a:miter lim="800000"/>
          </a:ln>
          <a:effectLst/>
        </p:spPr>
        <p:txBody>
          <a:bodyPr wrap="square" lIns="182880" tIns="146304" rIns="182880" bIns="146304"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l" defTabSz="471494" rtl="0" eaLnBrk="1" fontAlgn="auto" latinLnBrk="0" hangingPunct="1">
              <a:lnSpc>
                <a:spcPct val="90000"/>
              </a:lnSpc>
              <a:spcBef>
                <a:spcPts val="1500"/>
              </a:spcBef>
              <a:spcAft>
                <a:spcPts val="0"/>
              </a:spcAft>
              <a:buClr>
                <a:srgbClr val="EFEFEF"/>
              </a:buClr>
              <a:buSzTx/>
              <a:buFontTx/>
              <a:buNone/>
              <a:tabLst/>
              <a:defRPr/>
            </a:pPr>
            <a:r>
              <a:rPr kumimoji="0" lang="en-US" sz="2400" b="1" i="0" u="none" strike="noStrike" kern="1200" cap="none" spc="0" normalizeH="0" baseline="0" noProof="0" dirty="0">
                <a:ln>
                  <a:noFill/>
                </a:ln>
                <a:gradFill>
                  <a:gsLst>
                    <a:gs pos="87129">
                      <a:schemeClr val="accent2"/>
                    </a:gs>
                    <a:gs pos="75248">
                      <a:schemeClr val="accent2"/>
                    </a:gs>
                  </a:gsLst>
                  <a:lin ang="5400000" scaled="0"/>
                </a:gradFill>
                <a:effectLst/>
                <a:uLnTx/>
                <a:uFillTx/>
                <a:latin typeface="+mj-lt"/>
                <a:ea typeface="+mn-ea"/>
                <a:cs typeface="Segoe UI" pitchFamily="34" charset="0"/>
              </a:rPr>
              <a:t>Dependencies</a:t>
            </a:r>
          </a:p>
          <a:p>
            <a:pPr marL="0" marR="0" lvl="1" indent="0" algn="l" defTabSz="471494" rtl="0" eaLnBrk="1" fontAlgn="auto" latinLnBrk="0" hangingPunct="1">
              <a:lnSpc>
                <a:spcPct val="90000"/>
              </a:lnSpc>
              <a:spcBef>
                <a:spcPts val="200"/>
              </a:spcBef>
              <a:spcAft>
                <a:spcPts val="0"/>
              </a:spcAft>
              <a:buClr>
                <a:srgbClr val="EFEFEF"/>
              </a:buClr>
              <a:buSzTx/>
              <a:buFontTx/>
              <a:buNone/>
              <a:tabLst/>
              <a:defRPr/>
            </a:pPr>
            <a:r>
              <a:rPr kumimoji="0" lang="en-US" sz="1400" b="0" i="0" u="none" strike="noStrike" kern="1200" cap="none" spc="0" normalizeH="0" baseline="0" noProof="0" dirty="0">
                <a:ln>
                  <a:noFill/>
                </a:ln>
                <a:gradFill>
                  <a:gsLst>
                    <a:gs pos="75248">
                      <a:schemeClr val="tx1"/>
                    </a:gs>
                    <a:gs pos="52475">
                      <a:schemeClr val="tx1"/>
                    </a:gs>
                  </a:gsLst>
                  <a:lin ang="5400000" scaled="0"/>
                </a:gradFill>
                <a:effectLst/>
                <a:uLnTx/>
                <a:uFillTx/>
                <a:latin typeface="Segoe UI"/>
                <a:ea typeface="+mn-ea"/>
                <a:cs typeface="Segoe UI" pitchFamily="34" charset="0"/>
              </a:rPr>
              <a:t>Every application has its own dependencies which includes both software (services, libraries) and hardware (CPU, memory, storage)</a:t>
            </a:r>
          </a:p>
          <a:p>
            <a:pPr marL="0" marR="0" lvl="1" indent="0" algn="l" defTabSz="471494" rtl="0" eaLnBrk="1" fontAlgn="auto" latinLnBrk="0" hangingPunct="1">
              <a:lnSpc>
                <a:spcPct val="90000"/>
              </a:lnSpc>
              <a:spcBef>
                <a:spcPts val="1500"/>
              </a:spcBef>
              <a:spcAft>
                <a:spcPts val="0"/>
              </a:spcAft>
              <a:buClr>
                <a:srgbClr val="EFEFEF"/>
              </a:buClr>
              <a:buSzTx/>
              <a:buFontTx/>
              <a:buNone/>
              <a:tabLst/>
              <a:defRPr/>
            </a:pPr>
            <a:r>
              <a:rPr kumimoji="0" lang="en-US" sz="2400" b="1" i="0" u="none" strike="noStrike" kern="1200" cap="none" spc="0" normalizeH="0" baseline="0" noProof="0" dirty="0">
                <a:ln>
                  <a:noFill/>
                </a:ln>
                <a:gradFill>
                  <a:gsLst>
                    <a:gs pos="87129">
                      <a:schemeClr val="accent2"/>
                    </a:gs>
                    <a:gs pos="75248">
                      <a:schemeClr val="accent2"/>
                    </a:gs>
                  </a:gsLst>
                  <a:lin ang="5400000" scaled="0"/>
                </a:gradFill>
                <a:effectLst/>
                <a:uLnTx/>
                <a:uFillTx/>
                <a:latin typeface="+mj-lt"/>
                <a:ea typeface="+mn-ea"/>
                <a:cs typeface="Segoe UI" pitchFamily="34" charset="0"/>
              </a:rPr>
              <a:t>Virtualization</a:t>
            </a:r>
          </a:p>
          <a:p>
            <a:pPr marL="0" marR="0" lvl="1" indent="0" algn="l" defTabSz="471494" rtl="0" eaLnBrk="1" fontAlgn="auto" latinLnBrk="0" hangingPunct="1">
              <a:lnSpc>
                <a:spcPct val="90000"/>
              </a:lnSpc>
              <a:spcBef>
                <a:spcPts val="200"/>
              </a:spcBef>
              <a:spcAft>
                <a:spcPts val="0"/>
              </a:spcAft>
              <a:buClr>
                <a:srgbClr val="EFEFEF"/>
              </a:buClr>
              <a:buSzTx/>
              <a:buFontTx/>
              <a:buNone/>
              <a:tabLst/>
              <a:defRPr/>
            </a:pPr>
            <a:r>
              <a:rPr kumimoji="0" lang="en-US" sz="1400" b="0" i="0" u="none" strike="noStrike" kern="1200" cap="none" spc="0" normalizeH="0" baseline="0" noProof="0" dirty="0">
                <a:ln>
                  <a:noFill/>
                </a:ln>
                <a:gradFill>
                  <a:gsLst>
                    <a:gs pos="75248">
                      <a:schemeClr val="tx1"/>
                    </a:gs>
                    <a:gs pos="52475">
                      <a:schemeClr val="tx1"/>
                    </a:gs>
                  </a:gsLst>
                  <a:lin ang="5400000" scaled="0"/>
                </a:gradFill>
                <a:effectLst/>
                <a:uLnTx/>
                <a:uFillTx/>
                <a:latin typeface="Segoe UI"/>
                <a:ea typeface="+mn-ea"/>
                <a:cs typeface="Segoe UI" pitchFamily="34" charset="0"/>
              </a:rPr>
              <a:t>Container engine is a light weight virtualization mechanism which isolates these dependencies per each application by packaging them into virtual containers</a:t>
            </a:r>
          </a:p>
          <a:p>
            <a:pPr marL="0" marR="0" lvl="1" indent="0" algn="l" defTabSz="471494" rtl="0" eaLnBrk="1" fontAlgn="auto" latinLnBrk="0" hangingPunct="1">
              <a:lnSpc>
                <a:spcPct val="90000"/>
              </a:lnSpc>
              <a:spcBef>
                <a:spcPts val="1500"/>
              </a:spcBef>
              <a:spcAft>
                <a:spcPts val="0"/>
              </a:spcAft>
              <a:buClr>
                <a:srgbClr val="EFEFEF"/>
              </a:buClr>
              <a:buSzTx/>
              <a:buFontTx/>
              <a:buNone/>
              <a:tabLst/>
              <a:defRPr/>
            </a:pPr>
            <a:r>
              <a:rPr kumimoji="0" lang="en-US" sz="2400" b="1" i="0" u="none" strike="noStrike" kern="1200" cap="none" spc="0" normalizeH="0" baseline="0" noProof="0" dirty="0">
                <a:ln>
                  <a:noFill/>
                </a:ln>
                <a:gradFill>
                  <a:gsLst>
                    <a:gs pos="87129">
                      <a:schemeClr val="accent2"/>
                    </a:gs>
                    <a:gs pos="75248">
                      <a:schemeClr val="accent2"/>
                    </a:gs>
                  </a:gsLst>
                  <a:lin ang="5400000" scaled="0"/>
                </a:gradFill>
                <a:effectLst/>
                <a:uLnTx/>
                <a:uFillTx/>
                <a:latin typeface="+mj-lt"/>
                <a:ea typeface="+mn-ea"/>
                <a:cs typeface="Segoe UI" pitchFamily="34" charset="0"/>
              </a:rPr>
              <a:t>Shared host OS</a:t>
            </a:r>
          </a:p>
          <a:p>
            <a:pPr marL="0" marR="0" lvl="1" indent="0" algn="l" defTabSz="471494" rtl="0" eaLnBrk="1" fontAlgn="auto" latinLnBrk="0" hangingPunct="1">
              <a:lnSpc>
                <a:spcPct val="90000"/>
              </a:lnSpc>
              <a:spcBef>
                <a:spcPts val="200"/>
              </a:spcBef>
              <a:spcAft>
                <a:spcPts val="0"/>
              </a:spcAft>
              <a:buClr>
                <a:srgbClr val="EFEFEF"/>
              </a:buClr>
              <a:buSzTx/>
              <a:buFontTx/>
              <a:buNone/>
              <a:tabLst/>
              <a:defRPr/>
            </a:pPr>
            <a:r>
              <a:rPr kumimoji="0" lang="en-US" sz="1400" b="0" i="0" u="none" strike="noStrike" kern="1200" cap="none" spc="0" normalizeH="0" baseline="0" noProof="0" dirty="0">
                <a:ln>
                  <a:noFill/>
                </a:ln>
                <a:gradFill>
                  <a:gsLst>
                    <a:gs pos="75248">
                      <a:schemeClr val="tx1"/>
                    </a:gs>
                    <a:gs pos="52475">
                      <a:schemeClr val="tx1"/>
                    </a:gs>
                  </a:gsLst>
                  <a:lin ang="5400000" scaled="0"/>
                </a:gradFill>
                <a:effectLst/>
                <a:uLnTx/>
                <a:uFillTx/>
                <a:latin typeface="Segoe UI"/>
                <a:ea typeface="+mn-ea"/>
                <a:cs typeface="Segoe UI" pitchFamily="34" charset="0"/>
              </a:rPr>
              <a:t>Container runs as an isolated process in user space on the host OS, sharing the kernel with other containers</a:t>
            </a:r>
          </a:p>
        </p:txBody>
      </p:sp>
      <p:sp>
        <p:nvSpPr>
          <p:cNvPr id="14" name="Rectangle 13"/>
          <p:cNvSpPr/>
          <p:nvPr/>
        </p:nvSpPr>
        <p:spPr>
          <a:xfrm>
            <a:off x="3475831" y="2125662"/>
            <a:ext cx="3108960" cy="2755113"/>
          </a:xfrm>
          <a:prstGeom prst="rect">
            <a:avLst/>
          </a:prstGeom>
          <a:noFill/>
          <a:ln w="12700" cap="flat" cmpd="sng" algn="ctr">
            <a:noFill/>
            <a:prstDash val="solid"/>
            <a:miter lim="800000"/>
          </a:ln>
          <a:effectLst/>
        </p:spPr>
        <p:txBody>
          <a:bodyPr wrap="square" lIns="182880" tIns="146304" rIns="182880" bIns="146304"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l" defTabSz="471494" rtl="0" eaLnBrk="1" fontAlgn="auto" latinLnBrk="0" hangingPunct="1">
              <a:lnSpc>
                <a:spcPct val="90000"/>
              </a:lnSpc>
              <a:spcBef>
                <a:spcPts val="1500"/>
              </a:spcBef>
              <a:spcAft>
                <a:spcPts val="0"/>
              </a:spcAft>
              <a:buClr>
                <a:srgbClr val="EFEFEF"/>
              </a:buClr>
              <a:buSzTx/>
              <a:buFontTx/>
              <a:buNone/>
              <a:tabLst/>
              <a:defRPr/>
            </a:pPr>
            <a:r>
              <a:rPr kumimoji="0" lang="en-US" sz="2400" b="1" i="0" u="none" strike="noStrike" kern="1200" cap="none" spc="0" normalizeH="0" baseline="0" noProof="0" dirty="0">
                <a:ln>
                  <a:noFill/>
                </a:ln>
                <a:gradFill>
                  <a:gsLst>
                    <a:gs pos="87129">
                      <a:schemeClr val="accent2"/>
                    </a:gs>
                    <a:gs pos="75248">
                      <a:schemeClr val="accent2"/>
                    </a:gs>
                  </a:gsLst>
                  <a:lin ang="5400000" scaled="0"/>
                </a:gradFill>
                <a:effectLst/>
                <a:uLnTx/>
                <a:uFillTx/>
                <a:latin typeface="+mj-lt"/>
                <a:ea typeface="+mn-ea"/>
                <a:cs typeface="Segoe UI" pitchFamily="34" charset="0"/>
              </a:rPr>
              <a:t>Flexible</a:t>
            </a:r>
          </a:p>
          <a:p>
            <a:pPr marL="0" marR="0" lvl="1" indent="0" algn="l" defTabSz="471494" rtl="0" eaLnBrk="1" fontAlgn="auto" latinLnBrk="0" hangingPunct="1">
              <a:lnSpc>
                <a:spcPct val="90000"/>
              </a:lnSpc>
              <a:spcBef>
                <a:spcPts val="200"/>
              </a:spcBef>
              <a:spcAft>
                <a:spcPts val="0"/>
              </a:spcAft>
              <a:buClr>
                <a:srgbClr val="EFEFEF"/>
              </a:buClr>
              <a:buSzTx/>
              <a:buFontTx/>
              <a:buNone/>
              <a:tabLst/>
              <a:defRPr/>
            </a:pPr>
            <a:r>
              <a:rPr kumimoji="0" lang="en-US" sz="1400" b="0" i="0" u="none" strike="noStrike" kern="1200" cap="none" spc="0" normalizeH="0" baseline="0" noProof="0" dirty="0">
                <a:ln>
                  <a:noFill/>
                </a:ln>
                <a:gradFill>
                  <a:gsLst>
                    <a:gs pos="75248">
                      <a:schemeClr val="tx1"/>
                    </a:gs>
                    <a:gs pos="52475">
                      <a:schemeClr val="tx1"/>
                    </a:gs>
                  </a:gsLst>
                  <a:lin ang="5400000" scaled="0"/>
                </a:gradFill>
                <a:effectLst/>
                <a:uLnTx/>
                <a:uFillTx/>
                <a:latin typeface="Segoe UI"/>
                <a:ea typeface="+mn-ea"/>
                <a:cs typeface="Segoe UI" pitchFamily="34" charset="0"/>
              </a:rPr>
              <a:t>Differences in underlying OS and infrastructure are abstracted away, streamlining “deploy anywhere” approach</a:t>
            </a:r>
          </a:p>
          <a:p>
            <a:pPr marL="0" marR="0" lvl="1" indent="0" algn="l" defTabSz="471494" rtl="0" eaLnBrk="1" fontAlgn="auto" latinLnBrk="0" hangingPunct="1">
              <a:lnSpc>
                <a:spcPct val="90000"/>
              </a:lnSpc>
              <a:spcBef>
                <a:spcPts val="1500"/>
              </a:spcBef>
              <a:spcAft>
                <a:spcPts val="0"/>
              </a:spcAft>
              <a:buClr>
                <a:srgbClr val="EFEFEF"/>
              </a:buClr>
              <a:buSzTx/>
              <a:buFontTx/>
              <a:buNone/>
              <a:tabLst/>
              <a:defRPr/>
            </a:pPr>
            <a:r>
              <a:rPr kumimoji="0" lang="en-US" sz="2400" b="1" i="0" u="none" strike="noStrike" kern="1200" cap="none" spc="0" normalizeH="0" baseline="0" noProof="0" dirty="0">
                <a:ln>
                  <a:noFill/>
                </a:ln>
                <a:gradFill>
                  <a:gsLst>
                    <a:gs pos="87129">
                      <a:schemeClr val="accent2"/>
                    </a:gs>
                    <a:gs pos="75248">
                      <a:schemeClr val="accent2"/>
                    </a:gs>
                  </a:gsLst>
                  <a:lin ang="5400000" scaled="0"/>
                </a:gradFill>
                <a:effectLst/>
                <a:uLnTx/>
                <a:uFillTx/>
                <a:latin typeface="+mj-lt"/>
                <a:ea typeface="+mn-ea"/>
                <a:cs typeface="Segoe UI" pitchFamily="34" charset="0"/>
              </a:rPr>
              <a:t>Fast</a:t>
            </a:r>
          </a:p>
          <a:p>
            <a:pPr marL="0" marR="0" lvl="1" indent="0" algn="l" defTabSz="471494" rtl="0" eaLnBrk="1" fontAlgn="auto" latinLnBrk="0" hangingPunct="1">
              <a:lnSpc>
                <a:spcPct val="90000"/>
              </a:lnSpc>
              <a:spcBef>
                <a:spcPts val="200"/>
              </a:spcBef>
              <a:spcAft>
                <a:spcPts val="0"/>
              </a:spcAft>
              <a:buClr>
                <a:srgbClr val="EFEFEF"/>
              </a:buClr>
              <a:buSzTx/>
              <a:buFontTx/>
              <a:buNone/>
              <a:tabLst/>
              <a:defRPr/>
            </a:pPr>
            <a:r>
              <a:rPr kumimoji="0" lang="en-US" sz="1400" b="0" i="0" u="none" strike="noStrike" kern="1200" cap="none" spc="0" normalizeH="0" baseline="0" noProof="0" dirty="0">
                <a:ln>
                  <a:noFill/>
                </a:ln>
                <a:gradFill>
                  <a:gsLst>
                    <a:gs pos="75248">
                      <a:schemeClr val="tx1"/>
                    </a:gs>
                    <a:gs pos="52475">
                      <a:schemeClr val="tx1"/>
                    </a:gs>
                  </a:gsLst>
                  <a:lin ang="5400000" scaled="0"/>
                </a:gradFill>
                <a:effectLst/>
                <a:uLnTx/>
                <a:uFillTx/>
                <a:latin typeface="Segoe UI"/>
                <a:ea typeface="+mn-ea"/>
                <a:cs typeface="Segoe UI" pitchFamily="34" charset="0"/>
              </a:rPr>
              <a:t>Containers can be created almost instantly, enabling rapid scale-up and scale-down in response to changes in demand</a:t>
            </a:r>
          </a:p>
        </p:txBody>
      </p:sp>
      <p:grpSp>
        <p:nvGrpSpPr>
          <p:cNvPr id="3" name="Group 2"/>
          <p:cNvGrpSpPr/>
          <p:nvPr/>
        </p:nvGrpSpPr>
        <p:grpSpPr>
          <a:xfrm>
            <a:off x="6675438" y="1523847"/>
            <a:ext cx="5303520" cy="4990935"/>
            <a:chOff x="6675438" y="1523847"/>
            <a:chExt cx="5303520" cy="4990935"/>
          </a:xfrm>
        </p:grpSpPr>
        <p:sp>
          <p:nvSpPr>
            <p:cNvPr id="9" name="TextBox 8"/>
            <p:cNvSpPr txBox="1"/>
            <p:nvPr/>
          </p:nvSpPr>
          <p:spPr>
            <a:xfrm>
              <a:off x="9871917" y="1523847"/>
              <a:ext cx="1419247" cy="461665"/>
            </a:xfrm>
            <a:prstGeom prst="rect">
              <a:avLst/>
            </a:prstGeom>
            <a:noFill/>
          </p:spPr>
          <p:txBody>
            <a:bodyPr wrap="none" lIns="182854" tIns="91440" rIns="182854" bIns="91440" rtlCol="0">
              <a:spAutoFit/>
            </a:bodyPr>
            <a:lstStyle/>
            <a:p>
              <a:pPr marL="0" marR="0" lvl="0" indent="0" algn="ctr" defTabSz="932563"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5941">
                        <a:schemeClr val="accent2"/>
                      </a:gs>
                      <a:gs pos="17699">
                        <a:schemeClr val="accent2"/>
                      </a:gs>
                    </a:gsLst>
                    <a:lin ang="5400000" scaled="0"/>
                  </a:gradFill>
                  <a:effectLst/>
                  <a:uLnTx/>
                  <a:uFillTx/>
                  <a:latin typeface="+mj-lt"/>
                  <a:ea typeface="MS PGothic" pitchFamily="34" charset="-128"/>
                  <a:cs typeface="Segoe UI" pitchFamily="34" charset="0"/>
                </a:rPr>
                <a:t>Container</a:t>
              </a:r>
            </a:p>
          </p:txBody>
        </p:sp>
        <p:sp>
          <p:nvSpPr>
            <p:cNvPr id="10" name="Rectangle 9"/>
            <p:cNvSpPr/>
            <p:nvPr/>
          </p:nvSpPr>
          <p:spPr bwMode="auto">
            <a:xfrm>
              <a:off x="6675438" y="2125662"/>
              <a:ext cx="5303520" cy="43891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Rectangle 10"/>
            <p:cNvSpPr/>
            <p:nvPr/>
          </p:nvSpPr>
          <p:spPr bwMode="auto">
            <a:xfrm>
              <a:off x="6856562" y="2312115"/>
              <a:ext cx="2423160" cy="18288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App A</a:t>
              </a:r>
              <a:br>
                <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b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Bins/libraries</a:t>
              </a:r>
            </a:p>
          </p:txBody>
        </p:sp>
        <p:sp>
          <p:nvSpPr>
            <p:cNvPr id="12" name="Rectangle 11"/>
            <p:cNvSpPr/>
            <p:nvPr/>
          </p:nvSpPr>
          <p:spPr bwMode="auto">
            <a:xfrm>
              <a:off x="9371163" y="2312115"/>
              <a:ext cx="2423160" cy="1828800"/>
            </a:xfrm>
            <a:prstGeom prst="rect">
              <a:avLst/>
            </a:prstGeom>
            <a:solidFill>
              <a:schemeClr val="bg2"/>
            </a:solidFill>
            <a:ln w="44450" cap="sq">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t>App B</a:t>
              </a:r>
              <a:br>
                <a:rPr kumimoji="0" lang="en-US" sz="2800" b="0"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br>
              <a:r>
                <a:rPr kumimoji="0" lang="en-US" sz="2000" b="1"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t>Bins/libraries</a:t>
              </a:r>
            </a:p>
          </p:txBody>
        </p:sp>
        <p:sp>
          <p:nvSpPr>
            <p:cNvPr id="17" name="Rectangle 16"/>
            <p:cNvSpPr/>
            <p:nvPr/>
          </p:nvSpPr>
          <p:spPr bwMode="auto">
            <a:xfrm>
              <a:off x="6856563" y="4232355"/>
              <a:ext cx="4937760" cy="64008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Container management stack</a:t>
              </a:r>
            </a:p>
          </p:txBody>
        </p:sp>
        <p:sp>
          <p:nvSpPr>
            <p:cNvPr id="18" name="Rectangle 17"/>
            <p:cNvSpPr/>
            <p:nvPr/>
          </p:nvSpPr>
          <p:spPr bwMode="auto">
            <a:xfrm>
              <a:off x="6856563" y="4963875"/>
              <a:ext cx="4937760" cy="64008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Host OS with container support</a:t>
              </a:r>
            </a:p>
          </p:txBody>
        </p:sp>
        <p:sp>
          <p:nvSpPr>
            <p:cNvPr id="19" name="Rectangle 18"/>
            <p:cNvSpPr/>
            <p:nvPr/>
          </p:nvSpPr>
          <p:spPr bwMode="auto">
            <a:xfrm>
              <a:off x="6858318" y="5691822"/>
              <a:ext cx="4937760" cy="64008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Server</a:t>
              </a:r>
            </a:p>
          </p:txBody>
        </p:sp>
        <p:sp>
          <p:nvSpPr>
            <p:cNvPr id="15" name="Freeform 5"/>
            <p:cNvSpPr>
              <a:spLocks/>
            </p:cNvSpPr>
            <p:nvPr/>
          </p:nvSpPr>
          <p:spPr bwMode="auto">
            <a:xfrm rot="16200000" flipH="1">
              <a:off x="10503370" y="858771"/>
              <a:ext cx="158750" cy="2423161"/>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8188259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45">
                                            <p:txEl>
                                              <p:pRg st="0" end="0"/>
                                            </p:txEl>
                                          </p:spTgt>
                                        </p:tgtEl>
                                        <p:attrNameLst>
                                          <p:attrName>style.visibility</p:attrName>
                                        </p:attrNameLst>
                                      </p:cBhvr>
                                      <p:to>
                                        <p:strVal val="visible"/>
                                      </p:to>
                                    </p:set>
                                    <p:anim calcmode="lin" valueType="num">
                                      <p:cBhvr additive="base">
                                        <p:cTn id="7" dur="500" fill="hold"/>
                                        <p:tgtEl>
                                          <p:spTgt spid="6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645">
                                            <p:txEl>
                                              <p:pRg st="1" end="1"/>
                                            </p:txEl>
                                          </p:spTgt>
                                        </p:tgtEl>
                                        <p:attrNameLst>
                                          <p:attrName>style.visibility</p:attrName>
                                        </p:attrNameLst>
                                      </p:cBhvr>
                                      <p:to>
                                        <p:strVal val="visible"/>
                                      </p:to>
                                    </p:set>
                                    <p:anim calcmode="lin" valueType="num">
                                      <p:cBhvr additive="base">
                                        <p:cTn id="11" dur="500" fill="hold"/>
                                        <p:tgtEl>
                                          <p:spTgt spid="64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1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nodeType="clickEffect">
                                  <p:stCondLst>
                                    <p:cond delay="0"/>
                                  </p:stCondLst>
                                  <p:childTnLst>
                                    <p:set>
                                      <p:cBhvr>
                                        <p:cTn id="20" dur="1" fill="hold">
                                          <p:stCondLst>
                                            <p:cond delay="0"/>
                                          </p:stCondLst>
                                        </p:cTn>
                                        <p:tgtEl>
                                          <p:spTgt spid="645">
                                            <p:txEl>
                                              <p:pRg st="2" end="2"/>
                                            </p:txEl>
                                          </p:spTgt>
                                        </p:tgtEl>
                                        <p:attrNameLst>
                                          <p:attrName>style.visibility</p:attrName>
                                        </p:attrNameLst>
                                      </p:cBhvr>
                                      <p:to>
                                        <p:strVal val="visible"/>
                                      </p:to>
                                    </p:set>
                                    <p:anim calcmode="lin" valueType="num">
                                      <p:cBhvr additive="base">
                                        <p:cTn id="21" dur="500" fill="hold"/>
                                        <p:tgtEl>
                                          <p:spTgt spid="645">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45">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645">
                                            <p:txEl>
                                              <p:pRg st="3" end="3"/>
                                            </p:txEl>
                                          </p:spTgt>
                                        </p:tgtEl>
                                        <p:attrNameLst>
                                          <p:attrName>style.visibility</p:attrName>
                                        </p:attrNameLst>
                                      </p:cBhvr>
                                      <p:to>
                                        <p:strVal val="visible"/>
                                      </p:to>
                                    </p:set>
                                    <p:anim calcmode="lin" valueType="num">
                                      <p:cBhvr additive="base">
                                        <p:cTn id="25" dur="500" fill="hold"/>
                                        <p:tgtEl>
                                          <p:spTgt spid="64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4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nodeType="clickEffect">
                                  <p:stCondLst>
                                    <p:cond delay="0"/>
                                  </p:stCondLst>
                                  <p:childTnLst>
                                    <p:set>
                                      <p:cBhvr>
                                        <p:cTn id="30" dur="1" fill="hold">
                                          <p:stCondLst>
                                            <p:cond delay="0"/>
                                          </p:stCondLst>
                                        </p:cTn>
                                        <p:tgtEl>
                                          <p:spTgt spid="645">
                                            <p:txEl>
                                              <p:pRg st="4" end="4"/>
                                            </p:txEl>
                                          </p:spTgt>
                                        </p:tgtEl>
                                        <p:attrNameLst>
                                          <p:attrName>style.visibility</p:attrName>
                                        </p:attrNameLst>
                                      </p:cBhvr>
                                      <p:to>
                                        <p:strVal val="visible"/>
                                      </p:to>
                                    </p:set>
                                    <p:anim calcmode="lin" valueType="num">
                                      <p:cBhvr additive="base">
                                        <p:cTn id="31" dur="500" fill="hold"/>
                                        <p:tgtEl>
                                          <p:spTgt spid="64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45">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0"/>
                                  </p:stCondLst>
                                  <p:childTnLst>
                                    <p:set>
                                      <p:cBhvr>
                                        <p:cTn id="34" dur="1" fill="hold">
                                          <p:stCondLst>
                                            <p:cond delay="0"/>
                                          </p:stCondLst>
                                        </p:cTn>
                                        <p:tgtEl>
                                          <p:spTgt spid="645">
                                            <p:txEl>
                                              <p:pRg st="5" end="5"/>
                                            </p:txEl>
                                          </p:spTgt>
                                        </p:tgtEl>
                                        <p:attrNameLst>
                                          <p:attrName>style.visibility</p:attrName>
                                        </p:attrNameLst>
                                      </p:cBhvr>
                                      <p:to>
                                        <p:strVal val="visible"/>
                                      </p:to>
                                    </p:set>
                                    <p:anim calcmode="lin" valueType="num">
                                      <p:cBhvr additive="base">
                                        <p:cTn id="35" dur="500" fill="hold"/>
                                        <p:tgtEl>
                                          <p:spTgt spid="645">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4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decel="100000" fill="hold" nodeType="click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 calcmode="lin" valueType="num">
                                      <p:cBhvr additive="base">
                                        <p:cTn id="4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0"/>
                                  </p:stCondLst>
                                  <p:childTnLst>
                                    <p:set>
                                      <p:cBhvr>
                                        <p:cTn id="44" dur="1" fill="hold">
                                          <p:stCondLst>
                                            <p:cond delay="0"/>
                                          </p:stCondLst>
                                        </p:cTn>
                                        <p:tgtEl>
                                          <p:spTgt spid="14">
                                            <p:txEl>
                                              <p:pRg st="1" end="1"/>
                                            </p:txEl>
                                          </p:spTgt>
                                        </p:tgtEl>
                                        <p:attrNameLst>
                                          <p:attrName>style.visibility</p:attrName>
                                        </p:attrNameLst>
                                      </p:cBhvr>
                                      <p:to>
                                        <p:strVal val="visible"/>
                                      </p:to>
                                    </p:set>
                                    <p:anim calcmode="lin" valueType="num">
                                      <p:cBhvr additive="base">
                                        <p:cTn id="45"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decel="100000" fill="hold" nodeType="clickEffect">
                                  <p:stCondLst>
                                    <p:cond delay="0"/>
                                  </p:stCondLst>
                                  <p:childTnLst>
                                    <p:set>
                                      <p:cBhvr>
                                        <p:cTn id="50" dur="1" fill="hold">
                                          <p:stCondLst>
                                            <p:cond delay="0"/>
                                          </p:stCondLst>
                                        </p:cTn>
                                        <p:tgtEl>
                                          <p:spTgt spid="14">
                                            <p:txEl>
                                              <p:pRg st="2" end="2"/>
                                            </p:txEl>
                                          </p:spTgt>
                                        </p:tgtEl>
                                        <p:attrNameLst>
                                          <p:attrName>style.visibility</p:attrName>
                                        </p:attrNameLst>
                                      </p:cBhvr>
                                      <p:to>
                                        <p:strVal val="visible"/>
                                      </p:to>
                                    </p:set>
                                    <p:anim calcmode="lin" valueType="num">
                                      <p:cBhvr additive="base">
                                        <p:cTn id="51"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4">
                                            <p:txEl>
                                              <p:pRg st="2" end="2"/>
                                            </p:txEl>
                                          </p:spTgt>
                                        </p:tgtEl>
                                        <p:attrNameLst>
                                          <p:attrName>ppt_y</p:attrName>
                                        </p:attrNameLst>
                                      </p:cBhvr>
                                      <p:tavLst>
                                        <p:tav tm="0">
                                          <p:val>
                                            <p:strVal val="1+#ppt_h/2"/>
                                          </p:val>
                                        </p:tav>
                                        <p:tav tm="100000">
                                          <p:val>
                                            <p:strVal val="#ppt_y"/>
                                          </p:val>
                                        </p:tav>
                                      </p:tavLst>
                                    </p:anim>
                                  </p:childTnLst>
                                </p:cTn>
                              </p:par>
                              <p:par>
                                <p:cTn id="53" presetID="2" presetClass="entr" presetSubtype="4" decel="100000" fill="hold" nodeType="withEffect">
                                  <p:stCondLst>
                                    <p:cond delay="0"/>
                                  </p:stCondLst>
                                  <p:childTnLst>
                                    <p:set>
                                      <p:cBhvr>
                                        <p:cTn id="54" dur="1" fill="hold">
                                          <p:stCondLst>
                                            <p:cond delay="0"/>
                                          </p:stCondLst>
                                        </p:cTn>
                                        <p:tgtEl>
                                          <p:spTgt spid="14">
                                            <p:txEl>
                                              <p:pRg st="3" end="3"/>
                                            </p:txEl>
                                          </p:spTgt>
                                        </p:tgtEl>
                                        <p:attrNameLst>
                                          <p:attrName>style.visibility</p:attrName>
                                        </p:attrNameLst>
                                      </p:cBhvr>
                                      <p:to>
                                        <p:strVal val="visible"/>
                                      </p:to>
                                    </p:set>
                                    <p:anim calcmode="lin" valueType="num">
                                      <p:cBhvr additive="base">
                                        <p:cTn id="55"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3475832" y="2125662"/>
            <a:ext cx="2743199" cy="3313728"/>
          </a:xfrm>
          <a:prstGeom prst="rect">
            <a:avLst/>
          </a:prstGeom>
          <a:noFill/>
          <a:ln w="12700" cap="flat" cmpd="sng" algn="ctr">
            <a:noFill/>
            <a:prstDash val="solid"/>
            <a:miter lim="800000"/>
          </a:ln>
          <a:effectLst/>
        </p:spPr>
        <p:txBody>
          <a:bodyPr wrap="square" lIns="182880" tIns="146304" rIns="182880" bIns="146304" rtlCol="0" anchor="t">
            <a:spAutoFit/>
          </a:bodyPr>
          <a:lstStyle/>
          <a:p>
            <a:pPr marL="0" marR="0" lvl="1" indent="0" defTabSz="471494" eaLnBrk="1" fontAlgn="auto" latinLnBrk="0" hangingPunct="1">
              <a:lnSpc>
                <a:spcPct val="90000"/>
              </a:lnSpc>
              <a:spcBef>
                <a:spcPts val="2400"/>
              </a:spcBef>
              <a:spcAft>
                <a:spcPts val="0"/>
              </a:spcAft>
              <a:buClr>
                <a:srgbClr val="EFEFEF"/>
              </a:buClr>
              <a:buSzTx/>
              <a:buFontTx/>
              <a:buNone/>
              <a:tabLst/>
              <a:defRPr/>
            </a:pPr>
            <a:r>
              <a:rPr kumimoji="0" lang="en-US" sz="2400" b="1" i="0" u="none" strike="noStrike" kern="0" cap="none" spc="0" normalizeH="0" baseline="0" noProof="0" dirty="0">
                <a:ln>
                  <a:noFill/>
                </a:ln>
                <a:gradFill>
                  <a:gsLst>
                    <a:gs pos="87129">
                      <a:schemeClr val="accent2"/>
                    </a:gs>
                    <a:gs pos="75248">
                      <a:schemeClr val="accent2"/>
                    </a:gs>
                  </a:gsLst>
                  <a:lin ang="5400000" scaled="0"/>
                </a:gradFill>
                <a:effectLst/>
                <a:uLnTx/>
                <a:uFillTx/>
                <a:latin typeface="+mj-lt"/>
                <a:cs typeface="Segoe UI" pitchFamily="34" charset="0"/>
              </a:rPr>
              <a:t>Flexible</a:t>
            </a:r>
          </a:p>
          <a:p>
            <a:pPr marL="0" marR="0" lvl="1" indent="0" defTabSz="471494" eaLnBrk="1" fontAlgn="auto" latinLnBrk="0" hangingPunct="1">
              <a:lnSpc>
                <a:spcPct val="90000"/>
              </a:lnSpc>
              <a:spcBef>
                <a:spcPts val="200"/>
              </a:spcBef>
              <a:spcAft>
                <a:spcPts val="0"/>
              </a:spcAft>
              <a:buClr>
                <a:srgbClr val="EFEFEF"/>
              </a:buClr>
              <a:buSzTx/>
              <a:buFontTx/>
              <a:buNone/>
              <a:tabLst/>
              <a:defRPr/>
            </a:pP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VMs can be migrated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to other hosts to balance resource usage and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for host maintenance, without downtime</a:t>
            </a:r>
          </a:p>
          <a:p>
            <a:pPr marL="0" marR="0" lvl="1" indent="0" defTabSz="471494" eaLnBrk="1" fontAlgn="auto" latinLnBrk="0" hangingPunct="1">
              <a:lnSpc>
                <a:spcPct val="90000"/>
              </a:lnSpc>
              <a:spcBef>
                <a:spcPts val="2400"/>
              </a:spcBef>
              <a:spcAft>
                <a:spcPts val="0"/>
              </a:spcAft>
              <a:buClr>
                <a:srgbClr val="EFEFEF"/>
              </a:buClr>
              <a:buSzTx/>
              <a:buFontTx/>
              <a:buNone/>
              <a:tabLst/>
              <a:defRPr/>
            </a:pPr>
            <a:r>
              <a:rPr kumimoji="0" lang="en-US" sz="2400" b="1" i="0" u="none" strike="noStrike" kern="0" cap="none" spc="0" normalizeH="0" baseline="0" noProof="0" dirty="0">
                <a:ln>
                  <a:noFill/>
                </a:ln>
                <a:gradFill>
                  <a:gsLst>
                    <a:gs pos="87129">
                      <a:schemeClr val="accent2"/>
                    </a:gs>
                    <a:gs pos="75248">
                      <a:schemeClr val="accent2"/>
                    </a:gs>
                  </a:gsLst>
                  <a:lin ang="5400000" scaled="0"/>
                </a:gradFill>
                <a:effectLst/>
                <a:uLnTx/>
                <a:uFillTx/>
                <a:latin typeface="+mj-lt"/>
                <a:cs typeface="Segoe UI" pitchFamily="34" charset="0"/>
              </a:rPr>
              <a:t>Secure</a:t>
            </a:r>
          </a:p>
          <a:p>
            <a:pPr marL="0" marR="0" lvl="1" indent="0" defTabSz="471494" eaLnBrk="1" fontAlgn="auto" latinLnBrk="0" hangingPunct="1">
              <a:lnSpc>
                <a:spcPct val="90000"/>
              </a:lnSpc>
              <a:spcBef>
                <a:spcPts val="200"/>
              </a:spcBef>
              <a:spcAft>
                <a:spcPts val="0"/>
              </a:spcAft>
              <a:buClr>
                <a:srgbClr val="EFEFEF"/>
              </a:buClr>
              <a:buSzTx/>
              <a:buFontTx/>
              <a:buNone/>
              <a:tabLst/>
              <a:defRPr/>
            </a:pP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High levels of resource and security isolation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for key virtualized workloads</a:t>
            </a:r>
          </a:p>
        </p:txBody>
      </p:sp>
      <p:sp>
        <p:nvSpPr>
          <p:cNvPr id="2" name="Title 1"/>
          <p:cNvSpPr>
            <a:spLocks noGrp="1"/>
          </p:cNvSpPr>
          <p:nvPr>
            <p:ph type="title"/>
          </p:nvPr>
        </p:nvSpPr>
        <p:spPr/>
        <p:txBody>
          <a:bodyPr/>
          <a:lstStyle/>
          <a:p>
            <a:r>
              <a:rPr lang="en-US" dirty="0"/>
              <a:t>Containers</a:t>
            </a:r>
            <a:br>
              <a:rPr lang="en-US" sz="4800" dirty="0"/>
            </a:br>
            <a:r>
              <a:rPr lang="en-US" sz="3600" spc="-40" dirty="0">
                <a:gradFill>
                  <a:gsLst>
                    <a:gs pos="38614">
                      <a:schemeClr val="tx1"/>
                    </a:gs>
                    <a:gs pos="85000">
                      <a:schemeClr val="tx1"/>
                    </a:gs>
                  </a:gsLst>
                  <a:lin ang="5400000" scaled="0"/>
                </a:gradFill>
              </a:rPr>
              <a:t>How do they differ from virtual machines?</a:t>
            </a:r>
          </a:p>
        </p:txBody>
      </p:sp>
      <p:sp>
        <p:nvSpPr>
          <p:cNvPr id="645" name="Rectangle 644"/>
          <p:cNvSpPr/>
          <p:nvPr/>
        </p:nvSpPr>
        <p:spPr>
          <a:xfrm>
            <a:off x="274639" y="2125662"/>
            <a:ext cx="2743199" cy="3756926"/>
          </a:xfrm>
          <a:prstGeom prst="rect">
            <a:avLst/>
          </a:prstGeom>
          <a:noFill/>
          <a:ln w="12700" cap="flat" cmpd="sng" algn="ctr">
            <a:noFill/>
            <a:prstDash val="solid"/>
            <a:miter lim="800000"/>
          </a:ln>
          <a:effectLst/>
        </p:spPr>
        <p:txBody>
          <a:bodyPr wrap="square" lIns="182880" tIns="146304" rIns="182880" bIns="146304" rtlCol="0" anchor="t">
            <a:spAutoFit/>
          </a:bodyPr>
          <a:lstStyle/>
          <a:p>
            <a:pPr marL="0" marR="0" lvl="1" indent="0" defTabSz="471494" eaLnBrk="1" fontAlgn="auto" latinLnBrk="0" hangingPunct="1">
              <a:lnSpc>
                <a:spcPct val="90000"/>
              </a:lnSpc>
              <a:spcBef>
                <a:spcPts val="2400"/>
              </a:spcBef>
              <a:spcAft>
                <a:spcPts val="0"/>
              </a:spcAft>
              <a:buClr>
                <a:srgbClr val="EFEFEF"/>
              </a:buClr>
              <a:buSzTx/>
              <a:buFontTx/>
              <a:buNone/>
              <a:tabLst/>
              <a:defRPr/>
            </a:pPr>
            <a:r>
              <a:rPr kumimoji="0" lang="en-US" sz="2400" b="1" i="0" u="none" strike="noStrike" kern="0" cap="none" spc="0" normalizeH="0" baseline="0" noProof="0" dirty="0">
                <a:ln>
                  <a:noFill/>
                </a:ln>
                <a:gradFill>
                  <a:gsLst>
                    <a:gs pos="87129">
                      <a:schemeClr val="accent2"/>
                    </a:gs>
                    <a:gs pos="75248">
                      <a:schemeClr val="accent2"/>
                    </a:gs>
                  </a:gsLst>
                  <a:lin ang="5400000" scaled="0"/>
                </a:gradFill>
                <a:effectLst/>
                <a:uLnTx/>
                <a:uFillTx/>
                <a:latin typeface="+mj-lt"/>
                <a:cs typeface="Segoe UI" pitchFamily="34" charset="0"/>
              </a:rPr>
              <a:t>Dependencies</a:t>
            </a:r>
          </a:p>
          <a:p>
            <a:pPr marL="0" marR="0" lvl="1" indent="0" defTabSz="471494" eaLnBrk="1" fontAlgn="auto" latinLnBrk="0" hangingPunct="1">
              <a:lnSpc>
                <a:spcPct val="90000"/>
              </a:lnSpc>
              <a:spcBef>
                <a:spcPts val="200"/>
              </a:spcBef>
              <a:spcAft>
                <a:spcPts val="0"/>
              </a:spcAft>
              <a:buClr>
                <a:srgbClr val="EFEFEF"/>
              </a:buClr>
              <a:buSzTx/>
              <a:buFontTx/>
              <a:buNone/>
              <a:tabLst/>
              <a:defRPr/>
            </a:pP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Each virtualized app includes the app itself, required binaries and libraries and a guest OS, which may consist of multiple GB of data</a:t>
            </a:r>
          </a:p>
          <a:p>
            <a:pPr marL="0" marR="0" lvl="1" indent="0" defTabSz="471494" eaLnBrk="1" fontAlgn="auto" latinLnBrk="0" hangingPunct="1">
              <a:lnSpc>
                <a:spcPct val="90000"/>
              </a:lnSpc>
              <a:spcBef>
                <a:spcPts val="2400"/>
              </a:spcBef>
              <a:spcAft>
                <a:spcPts val="0"/>
              </a:spcAft>
              <a:buClr>
                <a:srgbClr val="EFEFEF"/>
              </a:buClr>
              <a:buSzTx/>
              <a:buFontTx/>
              <a:buNone/>
              <a:tabLst/>
              <a:defRPr/>
            </a:pPr>
            <a:r>
              <a:rPr kumimoji="0" lang="en-US" sz="2400" b="1" i="0" u="none" strike="noStrike" kern="0" cap="none" spc="0" normalizeH="0" baseline="0" noProof="0" dirty="0">
                <a:ln>
                  <a:noFill/>
                </a:ln>
                <a:gradFill>
                  <a:gsLst>
                    <a:gs pos="87129">
                      <a:schemeClr val="accent2"/>
                    </a:gs>
                    <a:gs pos="75248">
                      <a:schemeClr val="accent2"/>
                    </a:gs>
                  </a:gsLst>
                  <a:lin ang="5400000" scaled="0"/>
                </a:gradFill>
                <a:effectLst/>
                <a:uLnTx/>
                <a:uFillTx/>
                <a:latin typeface="+mj-lt"/>
                <a:cs typeface="Segoe UI" pitchFamily="34" charset="0"/>
              </a:rPr>
              <a:t>Independent OS</a:t>
            </a:r>
          </a:p>
          <a:p>
            <a:pPr marL="0" marR="0" lvl="1" indent="0" defTabSz="471494" eaLnBrk="1" fontAlgn="auto" latinLnBrk="0" hangingPunct="1">
              <a:lnSpc>
                <a:spcPct val="90000"/>
              </a:lnSpc>
              <a:spcBef>
                <a:spcPts val="200"/>
              </a:spcBef>
              <a:spcAft>
                <a:spcPts val="0"/>
              </a:spcAft>
              <a:buClr>
                <a:srgbClr val="EFEFEF"/>
              </a:buClr>
              <a:buSzTx/>
              <a:buFontTx/>
              <a:buNone/>
              <a:tabLst/>
              <a:defRPr/>
            </a:pP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Each VM can have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a different OS from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other VMs, along with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a different OS to the </a:t>
            </a:r>
            <a:b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br>
            <a:r>
              <a:rPr kumimoji="0" lang="en-US" sz="1600" b="0" i="0" u="none" strike="noStrike" kern="0" cap="none" spc="0" normalizeH="0" baseline="0" noProof="0" dirty="0">
                <a:ln>
                  <a:noFill/>
                </a:ln>
                <a:gradFill>
                  <a:gsLst>
                    <a:gs pos="75248">
                      <a:schemeClr val="tx1"/>
                    </a:gs>
                    <a:gs pos="52475">
                      <a:schemeClr val="tx1"/>
                    </a:gs>
                  </a:gsLst>
                  <a:lin ang="5400000" scaled="0"/>
                </a:gradFill>
                <a:effectLst/>
                <a:uLnTx/>
                <a:uFillTx/>
                <a:latin typeface="Segoe UI"/>
                <a:cs typeface="Segoe UI" pitchFamily="34" charset="0"/>
              </a:rPr>
              <a:t>host itself</a:t>
            </a:r>
          </a:p>
        </p:txBody>
      </p:sp>
      <p:sp>
        <p:nvSpPr>
          <p:cNvPr id="20" name="TextBox 19"/>
          <p:cNvSpPr txBox="1"/>
          <p:nvPr/>
        </p:nvSpPr>
        <p:spPr>
          <a:xfrm>
            <a:off x="9556897" y="1523847"/>
            <a:ext cx="2049291" cy="461665"/>
          </a:xfrm>
          <a:prstGeom prst="rect">
            <a:avLst/>
          </a:prstGeom>
          <a:noFill/>
        </p:spPr>
        <p:txBody>
          <a:bodyPr wrap="none" lIns="182854" tIns="91440" rIns="182854" bIns="91440" rtlCol="0">
            <a:spAutoFit/>
          </a:bodyPr>
          <a:lstStyle/>
          <a:p>
            <a:pPr marL="0" marR="0" lvl="0" indent="0" algn="ctr" defTabSz="932563" eaLnBrk="1" fontAlgn="auto" latinLnBrk="0" hangingPunct="1">
              <a:lnSpc>
                <a:spcPct val="90000"/>
              </a:lnSpc>
              <a:spcBef>
                <a:spcPts val="0"/>
              </a:spcBef>
              <a:spcAft>
                <a:spcPts val="600"/>
              </a:spcAft>
              <a:buClrTx/>
              <a:buSzTx/>
              <a:buFontTx/>
              <a:buNone/>
              <a:tabLst/>
              <a:defRPr/>
            </a:pPr>
            <a:r>
              <a:rPr kumimoji="0" lang="en-US" sz="2000" b="1" i="0" u="none" strike="noStrike" kern="0" cap="none" spc="0" normalizeH="0" baseline="0" noProof="0" dirty="0">
                <a:ln>
                  <a:noFill/>
                </a:ln>
                <a:gradFill>
                  <a:gsLst>
                    <a:gs pos="5941">
                      <a:schemeClr val="accent2"/>
                    </a:gs>
                    <a:gs pos="17699">
                      <a:schemeClr val="accent2"/>
                    </a:gs>
                  </a:gsLst>
                  <a:lin ang="5400000" scaled="0"/>
                </a:gradFill>
                <a:effectLst/>
                <a:uLnTx/>
                <a:uFillTx/>
                <a:latin typeface="+mj-lt"/>
                <a:ea typeface="MS PGothic" pitchFamily="34" charset="-128"/>
                <a:cs typeface="Segoe UI" pitchFamily="34" charset="0"/>
              </a:rPr>
              <a:t>Virtual machine</a:t>
            </a:r>
          </a:p>
        </p:txBody>
      </p:sp>
      <p:sp>
        <p:nvSpPr>
          <p:cNvPr id="23" name="Rectangle 22"/>
          <p:cNvSpPr/>
          <p:nvPr/>
        </p:nvSpPr>
        <p:spPr bwMode="auto">
          <a:xfrm>
            <a:off x="6675438" y="2125662"/>
            <a:ext cx="5303520" cy="43891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Rectangle 23"/>
          <p:cNvSpPr/>
          <p:nvPr/>
        </p:nvSpPr>
        <p:spPr bwMode="auto">
          <a:xfrm>
            <a:off x="6856562" y="2312115"/>
            <a:ext cx="2423160" cy="1161288"/>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App A</a:t>
            </a:r>
            <a:br>
              <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b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Bins/Libraries</a:t>
            </a:r>
          </a:p>
        </p:txBody>
      </p:sp>
      <p:sp>
        <p:nvSpPr>
          <p:cNvPr id="30" name="Rectangle 29"/>
          <p:cNvSpPr/>
          <p:nvPr/>
        </p:nvSpPr>
        <p:spPr bwMode="auto">
          <a:xfrm>
            <a:off x="9371163" y="2312115"/>
            <a:ext cx="2423160" cy="1161288"/>
          </a:xfrm>
          <a:prstGeom prst="rect">
            <a:avLst/>
          </a:prstGeom>
          <a:solidFill>
            <a:schemeClr val="bg2"/>
          </a:solidFill>
          <a:ln w="444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t>App B</a:t>
            </a:r>
            <a:br>
              <a:rPr kumimoji="0" lang="en-US" sz="2800" b="0"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br>
            <a:r>
              <a:rPr kumimoji="0" lang="en-US" sz="2000" b="1"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t>Bins/Libraries</a:t>
            </a:r>
          </a:p>
        </p:txBody>
      </p:sp>
      <p:sp>
        <p:nvSpPr>
          <p:cNvPr id="31" name="Rectangle 30"/>
          <p:cNvSpPr/>
          <p:nvPr/>
        </p:nvSpPr>
        <p:spPr bwMode="auto">
          <a:xfrm>
            <a:off x="6856563" y="4232355"/>
            <a:ext cx="4937760" cy="13716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Hypervisor</a:t>
            </a:r>
          </a:p>
        </p:txBody>
      </p:sp>
      <p:sp>
        <p:nvSpPr>
          <p:cNvPr id="33" name="Rectangle 32"/>
          <p:cNvSpPr/>
          <p:nvPr/>
        </p:nvSpPr>
        <p:spPr bwMode="auto">
          <a:xfrm>
            <a:off x="6858318" y="5691822"/>
            <a:ext cx="4937760" cy="64008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Server</a:t>
            </a:r>
          </a:p>
        </p:txBody>
      </p:sp>
      <p:sp>
        <p:nvSpPr>
          <p:cNvPr id="34" name="Freeform 5"/>
          <p:cNvSpPr>
            <a:spLocks/>
          </p:cNvSpPr>
          <p:nvPr/>
        </p:nvSpPr>
        <p:spPr bwMode="auto">
          <a:xfrm rot="16200000" flipH="1">
            <a:off x="10503370" y="858771"/>
            <a:ext cx="158750" cy="2423161"/>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5" name="Rectangle 34"/>
          <p:cNvSpPr/>
          <p:nvPr/>
        </p:nvSpPr>
        <p:spPr bwMode="auto">
          <a:xfrm>
            <a:off x="9371163" y="3568451"/>
            <a:ext cx="2423160" cy="572464"/>
          </a:xfrm>
          <a:prstGeom prst="rect">
            <a:avLst/>
          </a:prstGeom>
          <a:solidFill>
            <a:schemeClr val="bg2"/>
          </a:solidFill>
          <a:ln w="444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rPr>
              <a:t>Guest OS</a:t>
            </a:r>
            <a:endParaRPr kumimoji="0" lang="en-US" sz="1600" b="1"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endParaRPr>
          </a:p>
        </p:txBody>
      </p:sp>
      <p:sp>
        <p:nvSpPr>
          <p:cNvPr id="36" name="Rectangle 35"/>
          <p:cNvSpPr/>
          <p:nvPr/>
        </p:nvSpPr>
        <p:spPr bwMode="auto">
          <a:xfrm>
            <a:off x="6856562" y="3568451"/>
            <a:ext cx="2423160" cy="57246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Guest OS</a:t>
            </a:r>
            <a:endPar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endParaRPr>
          </a:p>
        </p:txBody>
      </p:sp>
      <p:sp>
        <p:nvSpPr>
          <p:cNvPr id="37" name="Rectangle 36"/>
          <p:cNvSpPr/>
          <p:nvPr/>
        </p:nvSpPr>
        <p:spPr bwMode="auto">
          <a:xfrm>
            <a:off x="9371163" y="2312115"/>
            <a:ext cx="2423160" cy="1828800"/>
          </a:xfrm>
          <a:prstGeom prst="rect">
            <a:avLst/>
          </a:prstGeom>
          <a:noFill/>
          <a:ln w="44450" cap="sq">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endParaRPr kumimoji="0" lang="en-US" sz="1800" b="1" i="0" u="none" strike="noStrike" kern="0" cap="none" spc="0" normalizeH="0" baseline="0" noProof="0" dirty="0">
              <a:ln>
                <a:noFill/>
              </a:ln>
              <a:gradFill>
                <a:gsLst>
                  <a:gs pos="45545">
                    <a:schemeClr val="tx1"/>
                  </a:gs>
                  <a:gs pos="63000">
                    <a:schemeClr val="tx1"/>
                  </a:gs>
                </a:gsLst>
                <a:lin ang="5400000" scaled="0"/>
              </a:gradFill>
              <a:effectLst/>
              <a:uLnTx/>
              <a:uFillTx/>
              <a:latin typeface="+mj-lt"/>
              <a:ea typeface="Segoe UI" pitchFamily="34" charset="0"/>
              <a:cs typeface="Segoe UI" pitchFamily="34" charset="0"/>
            </a:endParaRPr>
          </a:p>
        </p:txBody>
      </p:sp>
    </p:spTree>
    <p:extLst>
      <p:ext uri="{BB962C8B-B14F-4D97-AF65-F5344CB8AC3E}">
        <p14:creationId xmlns:p14="http://schemas.microsoft.com/office/powerpoint/2010/main" val="2424857955"/>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Container use cases</a:t>
            </a:r>
          </a:p>
        </p:txBody>
      </p:sp>
      <p:sp>
        <p:nvSpPr>
          <p:cNvPr id="3" name="Text Placeholder 2"/>
          <p:cNvSpPr>
            <a:spLocks noGrp="1"/>
          </p:cNvSpPr>
          <p:nvPr>
            <p:ph type="body" sz="quarter" idx="10"/>
          </p:nvPr>
        </p:nvSpPr>
        <p:spPr>
          <a:xfrm>
            <a:off x="274638" y="1569499"/>
            <a:ext cx="3087688" cy="2051844"/>
          </a:xfrm>
        </p:spPr>
        <p:txBody>
          <a:bodyPr/>
          <a:lstStyle/>
          <a:p>
            <a:pPr>
              <a:spcBef>
                <a:spcPts val="1800"/>
              </a:spcBef>
            </a:pPr>
            <a:r>
              <a:rPr lang="en-US" sz="2800" dirty="0">
                <a:gradFill>
                  <a:gsLst>
                    <a:gs pos="30693">
                      <a:schemeClr val="accent2"/>
                    </a:gs>
                    <a:gs pos="57000">
                      <a:schemeClr val="accent2"/>
                    </a:gs>
                  </a:gsLst>
                  <a:lin ang="5400000" scaled="0"/>
                </a:gradFill>
              </a:rPr>
              <a:t>Workload </a:t>
            </a:r>
            <a:br>
              <a:rPr lang="en-US" sz="2800" dirty="0">
                <a:gradFill>
                  <a:gsLst>
                    <a:gs pos="30693">
                      <a:schemeClr val="accent2"/>
                    </a:gs>
                    <a:gs pos="57000">
                      <a:schemeClr val="accent2"/>
                    </a:gs>
                  </a:gsLst>
                  <a:lin ang="5400000" scaled="0"/>
                </a:gradFill>
              </a:rPr>
            </a:br>
            <a:r>
              <a:rPr lang="en-US" sz="2800" dirty="0">
                <a:gradFill>
                  <a:gsLst>
                    <a:gs pos="30693">
                      <a:schemeClr val="accent2"/>
                    </a:gs>
                    <a:gs pos="57000">
                      <a:schemeClr val="accent2"/>
                    </a:gs>
                  </a:gsLst>
                  <a:lin ang="5400000" scaled="0"/>
                </a:gradFill>
              </a:rPr>
              <a:t>characteristics</a:t>
            </a:r>
          </a:p>
          <a:p>
            <a:pPr lvl="1">
              <a:spcBef>
                <a:spcPts val="400"/>
              </a:spcBef>
            </a:pPr>
            <a:r>
              <a:rPr lang="en-US" sz="1600" dirty="0"/>
              <a:t>Scale out </a:t>
            </a:r>
          </a:p>
          <a:p>
            <a:pPr lvl="1">
              <a:spcBef>
                <a:spcPts val="400"/>
              </a:spcBef>
            </a:pPr>
            <a:r>
              <a:rPr lang="en-US" sz="1600" dirty="0"/>
              <a:t>Distributed</a:t>
            </a:r>
          </a:p>
          <a:p>
            <a:pPr lvl="1">
              <a:spcBef>
                <a:spcPts val="400"/>
              </a:spcBef>
            </a:pPr>
            <a:r>
              <a:rPr lang="en-US" sz="1600" dirty="0"/>
              <a:t>State separated</a:t>
            </a:r>
          </a:p>
          <a:p>
            <a:pPr lvl="1">
              <a:spcBef>
                <a:spcPts val="400"/>
              </a:spcBef>
            </a:pPr>
            <a:r>
              <a:rPr lang="en-US" sz="1600" dirty="0"/>
              <a:t>Rapid (re)start</a:t>
            </a:r>
          </a:p>
        </p:txBody>
      </p:sp>
      <p:grpSp>
        <p:nvGrpSpPr>
          <p:cNvPr id="42" name="Group 41"/>
          <p:cNvGrpSpPr/>
          <p:nvPr/>
        </p:nvGrpSpPr>
        <p:grpSpPr>
          <a:xfrm>
            <a:off x="2286316" y="3954463"/>
            <a:ext cx="1965960" cy="1920240"/>
            <a:chOff x="2286316" y="3954463"/>
            <a:chExt cx="1965960" cy="1920240"/>
          </a:xfrm>
        </p:grpSpPr>
        <p:sp>
          <p:nvSpPr>
            <p:cNvPr id="36" name="Rectangle 35"/>
            <p:cNvSpPr/>
            <p:nvPr/>
          </p:nvSpPr>
          <p:spPr bwMode="auto">
            <a:xfrm>
              <a:off x="2286316" y="3954463"/>
              <a:ext cx="19659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a:ln>
                    <a:noFill/>
                  </a:ln>
                  <a:gradFill>
                    <a:gsLst>
                      <a:gs pos="35644">
                        <a:schemeClr val="tx1"/>
                      </a:gs>
                      <a:gs pos="57000">
                        <a:schemeClr val="tx1"/>
                      </a:gs>
                    </a:gsLst>
                    <a:lin ang="5400000" scaled="0"/>
                  </a:gradFill>
                  <a:effectLst/>
                  <a:uLnTx/>
                  <a:uFillTx/>
                  <a:latin typeface="+mj-lt"/>
                </a:rPr>
                <a:t>Databases</a:t>
              </a:r>
              <a:endParaRPr kumimoji="0" lang="en-US" sz="2400" b="0" i="0" u="none" strike="noStrike" kern="0" cap="none" spc="0" normalizeH="0" baseline="0" noProof="0" dirty="0">
                <a:ln>
                  <a:noFill/>
                </a:ln>
                <a:gradFill>
                  <a:gsLst>
                    <a:gs pos="35644">
                      <a:schemeClr val="tx1"/>
                    </a:gs>
                    <a:gs pos="57000">
                      <a:schemeClr val="tx1"/>
                    </a:gs>
                  </a:gsLst>
                  <a:lin ang="5400000" scaled="0"/>
                </a:gradFill>
                <a:effectLst/>
                <a:uLnTx/>
                <a:uFillTx/>
                <a:latin typeface="+mj-lt"/>
              </a:endParaRPr>
            </a:p>
          </p:txBody>
        </p:sp>
        <p:sp>
          <p:nvSpPr>
            <p:cNvPr id="9" name="Freeform 8"/>
            <p:cNvSpPr>
              <a:spLocks noChangeAspect="1"/>
            </p:cNvSpPr>
            <p:nvPr/>
          </p:nvSpPr>
          <p:spPr bwMode="black">
            <a:xfrm>
              <a:off x="2448241" y="5019207"/>
              <a:ext cx="914084" cy="638000"/>
            </a:xfrm>
            <a:custGeom>
              <a:avLst/>
              <a:gdLst>
                <a:gd name="connsiteX0" fmla="*/ 541228 w 979570"/>
                <a:gd name="connsiteY0" fmla="*/ 531962 h 887227"/>
                <a:gd name="connsiteX1" fmla="*/ 547155 w 979570"/>
                <a:gd name="connsiteY1" fmla="*/ 538150 h 887227"/>
                <a:gd name="connsiteX2" fmla="*/ 760399 w 979570"/>
                <a:gd name="connsiteY2" fmla="*/ 601984 h 887227"/>
                <a:gd name="connsiteX3" fmla="*/ 973643 w 979570"/>
                <a:gd name="connsiteY3" fmla="*/ 538150 h 887227"/>
                <a:gd name="connsiteX4" fmla="*/ 979570 w 979570"/>
                <a:gd name="connsiteY4" fmla="*/ 531962 h 887227"/>
                <a:gd name="connsiteX5" fmla="*/ 979570 w 979570"/>
                <a:gd name="connsiteY5" fmla="*/ 776991 h 887227"/>
                <a:gd name="connsiteX6" fmla="*/ 979570 w 979570"/>
                <a:gd name="connsiteY6" fmla="*/ 776993 h 887227"/>
                <a:gd name="connsiteX7" fmla="*/ 760399 w 979570"/>
                <a:gd name="connsiteY7" fmla="*/ 887227 h 887227"/>
                <a:gd name="connsiteX8" fmla="*/ 541228 w 979570"/>
                <a:gd name="connsiteY8" fmla="*/ 776993 h 887227"/>
                <a:gd name="connsiteX9" fmla="*/ 541228 w 979570"/>
                <a:gd name="connsiteY9" fmla="*/ 776993 h 887227"/>
                <a:gd name="connsiteX10" fmla="*/ 0 w 979570"/>
                <a:gd name="connsiteY10" fmla="*/ 531962 h 887227"/>
                <a:gd name="connsiteX11" fmla="*/ 5927 w 979570"/>
                <a:gd name="connsiteY11" fmla="*/ 538150 h 887227"/>
                <a:gd name="connsiteX12" fmla="*/ 219171 w 979570"/>
                <a:gd name="connsiteY12" fmla="*/ 601984 h 887227"/>
                <a:gd name="connsiteX13" fmla="*/ 432415 w 979570"/>
                <a:gd name="connsiteY13" fmla="*/ 538150 h 887227"/>
                <a:gd name="connsiteX14" fmla="*/ 438342 w 979570"/>
                <a:gd name="connsiteY14" fmla="*/ 531962 h 887227"/>
                <a:gd name="connsiteX15" fmla="*/ 438342 w 979570"/>
                <a:gd name="connsiteY15" fmla="*/ 776991 h 887227"/>
                <a:gd name="connsiteX16" fmla="*/ 438342 w 979570"/>
                <a:gd name="connsiteY16" fmla="*/ 776993 h 887227"/>
                <a:gd name="connsiteX17" fmla="*/ 219171 w 979570"/>
                <a:gd name="connsiteY17" fmla="*/ 887227 h 887227"/>
                <a:gd name="connsiteX18" fmla="*/ 0 w 979570"/>
                <a:gd name="connsiteY18" fmla="*/ 776993 h 887227"/>
                <a:gd name="connsiteX19" fmla="*/ 0 w 979570"/>
                <a:gd name="connsiteY19" fmla="*/ 776993 h 887227"/>
                <a:gd name="connsiteX20" fmla="*/ 760036 w 979570"/>
                <a:gd name="connsiteY20" fmla="*/ 322411 h 887227"/>
                <a:gd name="connsiteX21" fmla="*/ 978844 w 979570"/>
                <a:gd name="connsiteY21" fmla="*/ 444386 h 887227"/>
                <a:gd name="connsiteX22" fmla="*/ 760036 w 979570"/>
                <a:gd name="connsiteY22" fmla="*/ 566361 h 887227"/>
                <a:gd name="connsiteX23" fmla="*/ 541228 w 979570"/>
                <a:gd name="connsiteY23" fmla="*/ 444386 h 887227"/>
                <a:gd name="connsiteX24" fmla="*/ 760036 w 979570"/>
                <a:gd name="connsiteY24" fmla="*/ 322411 h 887227"/>
                <a:gd name="connsiteX25" fmla="*/ 0 w 979570"/>
                <a:gd name="connsiteY25" fmla="*/ 209552 h 887227"/>
                <a:gd name="connsiteX26" fmla="*/ 5927 w 979570"/>
                <a:gd name="connsiteY26" fmla="*/ 215739 h 887227"/>
                <a:gd name="connsiteX27" fmla="*/ 219171 w 979570"/>
                <a:gd name="connsiteY27" fmla="*/ 279574 h 887227"/>
                <a:gd name="connsiteX28" fmla="*/ 432415 w 979570"/>
                <a:gd name="connsiteY28" fmla="*/ 215739 h 887227"/>
                <a:gd name="connsiteX29" fmla="*/ 438342 w 979570"/>
                <a:gd name="connsiteY29" fmla="*/ 209552 h 887227"/>
                <a:gd name="connsiteX30" fmla="*/ 438342 w 979570"/>
                <a:gd name="connsiteY30" fmla="*/ 454580 h 887227"/>
                <a:gd name="connsiteX31" fmla="*/ 438342 w 979570"/>
                <a:gd name="connsiteY31" fmla="*/ 454583 h 887227"/>
                <a:gd name="connsiteX32" fmla="*/ 219171 w 979570"/>
                <a:gd name="connsiteY32" fmla="*/ 564817 h 887227"/>
                <a:gd name="connsiteX33" fmla="*/ 0 w 979570"/>
                <a:gd name="connsiteY33" fmla="*/ 454583 h 887227"/>
                <a:gd name="connsiteX34" fmla="*/ 0 w 979570"/>
                <a:gd name="connsiteY34" fmla="*/ 454582 h 887227"/>
                <a:gd name="connsiteX35" fmla="*/ 218808 w 979570"/>
                <a:gd name="connsiteY35" fmla="*/ 0 h 887227"/>
                <a:gd name="connsiteX36" fmla="*/ 437616 w 979570"/>
                <a:gd name="connsiteY36" fmla="*/ 121975 h 887227"/>
                <a:gd name="connsiteX37" fmla="*/ 218808 w 979570"/>
                <a:gd name="connsiteY37" fmla="*/ 243950 h 887227"/>
                <a:gd name="connsiteX38" fmla="*/ 0 w 979570"/>
                <a:gd name="connsiteY38" fmla="*/ 121975 h 887227"/>
                <a:gd name="connsiteX39" fmla="*/ 218808 w 979570"/>
                <a:gd name="connsiteY39" fmla="*/ 0 h 88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9570" h="887227">
                  <a:moveTo>
                    <a:pt x="541228" y="531962"/>
                  </a:moveTo>
                  <a:lnTo>
                    <a:pt x="547155" y="538150"/>
                  </a:lnTo>
                  <a:cubicBezTo>
                    <a:pt x="588222" y="576173"/>
                    <a:pt x="668317" y="601984"/>
                    <a:pt x="760399" y="601984"/>
                  </a:cubicBezTo>
                  <a:cubicBezTo>
                    <a:pt x="852481" y="601984"/>
                    <a:pt x="932576" y="576173"/>
                    <a:pt x="973643" y="538150"/>
                  </a:cubicBezTo>
                  <a:lnTo>
                    <a:pt x="979570" y="531962"/>
                  </a:lnTo>
                  <a:lnTo>
                    <a:pt x="979570" y="776991"/>
                  </a:lnTo>
                  <a:lnTo>
                    <a:pt x="979570" y="776993"/>
                  </a:lnTo>
                  <a:cubicBezTo>
                    <a:pt x="979570" y="837874"/>
                    <a:pt x="881444" y="887227"/>
                    <a:pt x="760399" y="887227"/>
                  </a:cubicBezTo>
                  <a:cubicBezTo>
                    <a:pt x="639354" y="887227"/>
                    <a:pt x="541228" y="837874"/>
                    <a:pt x="541228" y="776993"/>
                  </a:cubicBezTo>
                  <a:lnTo>
                    <a:pt x="541228" y="776993"/>
                  </a:lnTo>
                  <a:close/>
                  <a:moveTo>
                    <a:pt x="0" y="531962"/>
                  </a:moveTo>
                  <a:lnTo>
                    <a:pt x="5927" y="538150"/>
                  </a:lnTo>
                  <a:cubicBezTo>
                    <a:pt x="46994" y="576173"/>
                    <a:pt x="127089" y="601984"/>
                    <a:pt x="219171" y="601984"/>
                  </a:cubicBezTo>
                  <a:cubicBezTo>
                    <a:pt x="311253" y="601984"/>
                    <a:pt x="391348" y="576173"/>
                    <a:pt x="432415" y="538150"/>
                  </a:cubicBezTo>
                  <a:lnTo>
                    <a:pt x="438342" y="531962"/>
                  </a:lnTo>
                  <a:lnTo>
                    <a:pt x="438342" y="776991"/>
                  </a:lnTo>
                  <a:lnTo>
                    <a:pt x="438342" y="776993"/>
                  </a:lnTo>
                  <a:cubicBezTo>
                    <a:pt x="438342" y="837874"/>
                    <a:pt x="340216" y="887227"/>
                    <a:pt x="219171" y="887227"/>
                  </a:cubicBezTo>
                  <a:cubicBezTo>
                    <a:pt x="98126" y="887227"/>
                    <a:pt x="0" y="837874"/>
                    <a:pt x="0" y="776993"/>
                  </a:cubicBezTo>
                  <a:lnTo>
                    <a:pt x="0" y="776993"/>
                  </a:lnTo>
                  <a:close/>
                  <a:moveTo>
                    <a:pt x="760036" y="322411"/>
                  </a:moveTo>
                  <a:cubicBezTo>
                    <a:pt x="880880" y="322411"/>
                    <a:pt x="978844" y="377021"/>
                    <a:pt x="978844" y="444386"/>
                  </a:cubicBezTo>
                  <a:cubicBezTo>
                    <a:pt x="978844" y="511751"/>
                    <a:pt x="880880" y="566361"/>
                    <a:pt x="760036" y="566361"/>
                  </a:cubicBezTo>
                  <a:cubicBezTo>
                    <a:pt x="639192" y="566361"/>
                    <a:pt x="541228" y="511751"/>
                    <a:pt x="541228" y="444386"/>
                  </a:cubicBezTo>
                  <a:cubicBezTo>
                    <a:pt x="541228" y="377021"/>
                    <a:pt x="639192" y="322411"/>
                    <a:pt x="760036" y="322411"/>
                  </a:cubicBezTo>
                  <a:close/>
                  <a:moveTo>
                    <a:pt x="0" y="209552"/>
                  </a:moveTo>
                  <a:lnTo>
                    <a:pt x="5927" y="215739"/>
                  </a:lnTo>
                  <a:cubicBezTo>
                    <a:pt x="46994" y="253762"/>
                    <a:pt x="127089" y="279574"/>
                    <a:pt x="219171" y="279574"/>
                  </a:cubicBezTo>
                  <a:cubicBezTo>
                    <a:pt x="311253" y="279574"/>
                    <a:pt x="391348" y="253762"/>
                    <a:pt x="432415" y="215739"/>
                  </a:cubicBezTo>
                  <a:lnTo>
                    <a:pt x="438342" y="209552"/>
                  </a:lnTo>
                  <a:lnTo>
                    <a:pt x="438342" y="454580"/>
                  </a:lnTo>
                  <a:lnTo>
                    <a:pt x="438342" y="454583"/>
                  </a:lnTo>
                  <a:cubicBezTo>
                    <a:pt x="438342" y="515463"/>
                    <a:pt x="340216" y="564817"/>
                    <a:pt x="219171" y="564817"/>
                  </a:cubicBezTo>
                  <a:cubicBezTo>
                    <a:pt x="98126" y="564817"/>
                    <a:pt x="0" y="515463"/>
                    <a:pt x="0" y="454583"/>
                  </a:cubicBezTo>
                  <a:lnTo>
                    <a:pt x="0" y="454582"/>
                  </a:lnTo>
                  <a:close/>
                  <a:moveTo>
                    <a:pt x="218808" y="0"/>
                  </a:moveTo>
                  <a:cubicBezTo>
                    <a:pt x="339652" y="0"/>
                    <a:pt x="437616" y="54610"/>
                    <a:pt x="437616" y="121975"/>
                  </a:cubicBezTo>
                  <a:cubicBezTo>
                    <a:pt x="437616" y="189340"/>
                    <a:pt x="339652" y="243950"/>
                    <a:pt x="218808" y="243950"/>
                  </a:cubicBezTo>
                  <a:cubicBezTo>
                    <a:pt x="97964" y="243950"/>
                    <a:pt x="0" y="189340"/>
                    <a:pt x="0" y="121975"/>
                  </a:cubicBezTo>
                  <a:cubicBezTo>
                    <a:pt x="0" y="54610"/>
                    <a:pt x="97964" y="0"/>
                    <a:pt x="218808" y="0"/>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442359"/>
                </a:solidFill>
                <a:effectLst/>
                <a:uLnTx/>
                <a:uFillTx/>
                <a:latin typeface="Segoe UI"/>
                <a:ea typeface="Segoe UI" pitchFamily="34" charset="0"/>
                <a:cs typeface="Segoe UI" pitchFamily="34" charset="0"/>
              </a:endParaRPr>
            </a:p>
          </p:txBody>
        </p:sp>
      </p:grpSp>
      <p:grpSp>
        <p:nvGrpSpPr>
          <p:cNvPr id="43" name="Group 42"/>
          <p:cNvGrpSpPr/>
          <p:nvPr/>
        </p:nvGrpSpPr>
        <p:grpSpPr>
          <a:xfrm>
            <a:off x="4297996" y="3954463"/>
            <a:ext cx="1965960" cy="1920240"/>
            <a:chOff x="4297996" y="3954463"/>
            <a:chExt cx="1965960" cy="1920240"/>
          </a:xfrm>
        </p:grpSpPr>
        <p:sp>
          <p:nvSpPr>
            <p:cNvPr id="37" name="Rectangle 36"/>
            <p:cNvSpPr/>
            <p:nvPr/>
          </p:nvSpPr>
          <p:spPr bwMode="auto">
            <a:xfrm>
              <a:off x="4297996" y="3954463"/>
              <a:ext cx="19659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a:ln>
                    <a:noFill/>
                  </a:ln>
                  <a:gradFill>
                    <a:gsLst>
                      <a:gs pos="35644">
                        <a:schemeClr val="tx1"/>
                      </a:gs>
                      <a:gs pos="57000">
                        <a:schemeClr val="tx1"/>
                      </a:gs>
                    </a:gsLst>
                    <a:lin ang="5400000" scaled="0"/>
                  </a:gradFill>
                  <a:effectLst/>
                  <a:uLnTx/>
                  <a:uFillTx/>
                  <a:latin typeface="+mj-lt"/>
                </a:rPr>
                <a:t>Web</a:t>
              </a:r>
              <a:endParaRPr kumimoji="0" lang="en-US" sz="2400" b="0" i="0" u="none" strike="noStrike" kern="0" cap="none" spc="0" normalizeH="0" baseline="0" noProof="0" dirty="0">
                <a:ln>
                  <a:noFill/>
                </a:ln>
                <a:gradFill>
                  <a:gsLst>
                    <a:gs pos="35644">
                      <a:schemeClr val="tx1"/>
                    </a:gs>
                    <a:gs pos="57000">
                      <a:schemeClr val="tx1"/>
                    </a:gs>
                  </a:gsLst>
                  <a:lin ang="5400000" scaled="0"/>
                </a:gradFill>
                <a:effectLst/>
                <a:uLnTx/>
                <a:uFillTx/>
                <a:latin typeface="+mj-lt"/>
              </a:endParaRPr>
            </a:p>
          </p:txBody>
        </p:sp>
        <p:grpSp>
          <p:nvGrpSpPr>
            <p:cNvPr id="12" name="Group 11"/>
            <p:cNvGrpSpPr/>
            <p:nvPr/>
          </p:nvGrpSpPr>
          <p:grpSpPr>
            <a:xfrm>
              <a:off x="4410709" y="5022359"/>
              <a:ext cx="693406" cy="634848"/>
              <a:chOff x="7589837" y="5094544"/>
              <a:chExt cx="1005769" cy="920831"/>
            </a:xfrm>
          </p:grpSpPr>
          <p:sp>
            <p:nvSpPr>
              <p:cNvPr id="13" name="Freeform 19"/>
              <p:cNvSpPr>
                <a:spLocks/>
              </p:cNvSpPr>
              <p:nvPr/>
            </p:nvSpPr>
            <p:spPr bwMode="auto">
              <a:xfrm>
                <a:off x="7589837" y="5094544"/>
                <a:ext cx="1005769" cy="920831"/>
              </a:xfrm>
              <a:custGeom>
                <a:avLst/>
                <a:gdLst>
                  <a:gd name="T0" fmla="*/ 180 w 234"/>
                  <a:gd name="T1" fmla="*/ 186 h 207"/>
                  <a:gd name="T2" fmla="*/ 117 w 234"/>
                  <a:gd name="T3" fmla="*/ 207 h 207"/>
                  <a:gd name="T4" fmla="*/ 35 w 234"/>
                  <a:gd name="T5" fmla="*/ 166 h 207"/>
                  <a:gd name="T6" fmla="*/ 54 w 234"/>
                  <a:gd name="T7" fmla="*/ 21 h 207"/>
                  <a:gd name="T8" fmla="*/ 117 w 234"/>
                  <a:gd name="T9" fmla="*/ 0 h 207"/>
                  <a:gd name="T10" fmla="*/ 199 w 234"/>
                  <a:gd name="T11" fmla="*/ 41 h 207"/>
                  <a:gd name="T12" fmla="*/ 180 w 234"/>
                  <a:gd name="T13" fmla="*/ 186 h 207"/>
                </a:gdLst>
                <a:ahLst/>
                <a:cxnLst>
                  <a:cxn ang="0">
                    <a:pos x="T0" y="T1"/>
                  </a:cxn>
                  <a:cxn ang="0">
                    <a:pos x="T2" y="T3"/>
                  </a:cxn>
                  <a:cxn ang="0">
                    <a:pos x="T4" y="T5"/>
                  </a:cxn>
                  <a:cxn ang="0">
                    <a:pos x="T6" y="T7"/>
                  </a:cxn>
                  <a:cxn ang="0">
                    <a:pos x="T8" y="T9"/>
                  </a:cxn>
                  <a:cxn ang="0">
                    <a:pos x="T10" y="T11"/>
                  </a:cxn>
                  <a:cxn ang="0">
                    <a:pos x="T12" y="T13"/>
                  </a:cxn>
                </a:cxnLst>
                <a:rect l="0" t="0" r="r" b="b"/>
                <a:pathLst>
                  <a:path w="234" h="207">
                    <a:moveTo>
                      <a:pt x="180" y="186"/>
                    </a:moveTo>
                    <a:cubicBezTo>
                      <a:pt x="161" y="200"/>
                      <a:pt x="139" y="207"/>
                      <a:pt x="117" y="207"/>
                    </a:cubicBezTo>
                    <a:cubicBezTo>
                      <a:pt x="86" y="207"/>
                      <a:pt x="55" y="193"/>
                      <a:pt x="35" y="166"/>
                    </a:cubicBezTo>
                    <a:cubicBezTo>
                      <a:pt x="0" y="121"/>
                      <a:pt x="9" y="56"/>
                      <a:pt x="54" y="21"/>
                    </a:cubicBezTo>
                    <a:cubicBezTo>
                      <a:pt x="73" y="7"/>
                      <a:pt x="95" y="0"/>
                      <a:pt x="117" y="0"/>
                    </a:cubicBezTo>
                    <a:cubicBezTo>
                      <a:pt x="148" y="0"/>
                      <a:pt x="179" y="14"/>
                      <a:pt x="199" y="41"/>
                    </a:cubicBezTo>
                    <a:cubicBezTo>
                      <a:pt x="234" y="86"/>
                      <a:pt x="225" y="151"/>
                      <a:pt x="180" y="186"/>
                    </a:cubicBezTo>
                    <a:close/>
                  </a:path>
                </a:pathLst>
              </a:custGeom>
              <a:solidFill>
                <a:srgbClr val="59B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4" name="Freeform 20"/>
              <p:cNvSpPr>
                <a:spLocks/>
              </p:cNvSpPr>
              <p:nvPr/>
            </p:nvSpPr>
            <p:spPr bwMode="auto">
              <a:xfrm>
                <a:off x="7589837" y="5094544"/>
                <a:ext cx="1005769" cy="920831"/>
              </a:xfrm>
              <a:custGeom>
                <a:avLst/>
                <a:gdLst>
                  <a:gd name="T0" fmla="*/ 180 w 234"/>
                  <a:gd name="T1" fmla="*/ 186 h 207"/>
                  <a:gd name="T2" fmla="*/ 117 w 234"/>
                  <a:gd name="T3" fmla="*/ 207 h 207"/>
                  <a:gd name="T4" fmla="*/ 35 w 234"/>
                  <a:gd name="T5" fmla="*/ 166 h 207"/>
                  <a:gd name="T6" fmla="*/ 54 w 234"/>
                  <a:gd name="T7" fmla="*/ 21 h 207"/>
                  <a:gd name="T8" fmla="*/ 117 w 234"/>
                  <a:gd name="T9" fmla="*/ 0 h 207"/>
                  <a:gd name="T10" fmla="*/ 199 w 234"/>
                  <a:gd name="T11" fmla="*/ 41 h 207"/>
                  <a:gd name="T12" fmla="*/ 180 w 234"/>
                  <a:gd name="T13" fmla="*/ 186 h 207"/>
                </a:gdLst>
                <a:ahLst/>
                <a:cxnLst>
                  <a:cxn ang="0">
                    <a:pos x="T0" y="T1"/>
                  </a:cxn>
                  <a:cxn ang="0">
                    <a:pos x="T2" y="T3"/>
                  </a:cxn>
                  <a:cxn ang="0">
                    <a:pos x="T4" y="T5"/>
                  </a:cxn>
                  <a:cxn ang="0">
                    <a:pos x="T6" y="T7"/>
                  </a:cxn>
                  <a:cxn ang="0">
                    <a:pos x="T8" y="T9"/>
                  </a:cxn>
                  <a:cxn ang="0">
                    <a:pos x="T10" y="T11"/>
                  </a:cxn>
                  <a:cxn ang="0">
                    <a:pos x="T12" y="T13"/>
                  </a:cxn>
                </a:cxnLst>
                <a:rect l="0" t="0" r="r" b="b"/>
                <a:pathLst>
                  <a:path w="234" h="207">
                    <a:moveTo>
                      <a:pt x="180" y="186"/>
                    </a:moveTo>
                    <a:cubicBezTo>
                      <a:pt x="161" y="200"/>
                      <a:pt x="139" y="207"/>
                      <a:pt x="117" y="207"/>
                    </a:cubicBezTo>
                    <a:cubicBezTo>
                      <a:pt x="86" y="207"/>
                      <a:pt x="55" y="193"/>
                      <a:pt x="35" y="166"/>
                    </a:cubicBezTo>
                    <a:cubicBezTo>
                      <a:pt x="0" y="121"/>
                      <a:pt x="9" y="56"/>
                      <a:pt x="54" y="21"/>
                    </a:cubicBezTo>
                    <a:cubicBezTo>
                      <a:pt x="73" y="7"/>
                      <a:pt x="95" y="0"/>
                      <a:pt x="117" y="0"/>
                    </a:cubicBezTo>
                    <a:cubicBezTo>
                      <a:pt x="148" y="0"/>
                      <a:pt x="179" y="14"/>
                      <a:pt x="199" y="41"/>
                    </a:cubicBezTo>
                    <a:cubicBezTo>
                      <a:pt x="234" y="86"/>
                      <a:pt x="225" y="151"/>
                      <a:pt x="180" y="186"/>
                    </a:cubicBezTo>
                    <a:close/>
                  </a:path>
                </a:pathLst>
              </a:custGeom>
              <a:solidFill>
                <a:schemeClr val="accent2"/>
              </a:solidFill>
              <a:ln>
                <a:noFill/>
              </a:ln>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5" name="Freeform 21"/>
              <p:cNvSpPr>
                <a:spLocks/>
              </p:cNvSpPr>
              <p:nvPr/>
            </p:nvSpPr>
            <p:spPr bwMode="auto">
              <a:xfrm>
                <a:off x="7711121" y="5232209"/>
                <a:ext cx="124243" cy="330398"/>
              </a:xfrm>
              <a:custGeom>
                <a:avLst/>
                <a:gdLst>
                  <a:gd name="T0" fmla="*/ 19 w 29"/>
                  <a:gd name="T1" fmla="*/ 74 h 74"/>
                  <a:gd name="T2" fmla="*/ 29 w 29"/>
                  <a:gd name="T3" fmla="*/ 57 h 74"/>
                  <a:gd name="T4" fmla="*/ 15 w 29"/>
                  <a:gd name="T5" fmla="*/ 0 h 74"/>
                  <a:gd name="T6" fmla="*/ 4 w 29"/>
                  <a:gd name="T7" fmla="*/ 13 h 74"/>
                  <a:gd name="T8" fmla="*/ 19 w 29"/>
                  <a:gd name="T9" fmla="*/ 74 h 74"/>
                </a:gdLst>
                <a:ahLst/>
                <a:cxnLst>
                  <a:cxn ang="0">
                    <a:pos x="T0" y="T1"/>
                  </a:cxn>
                  <a:cxn ang="0">
                    <a:pos x="T2" y="T3"/>
                  </a:cxn>
                  <a:cxn ang="0">
                    <a:pos x="T4" y="T5"/>
                  </a:cxn>
                  <a:cxn ang="0">
                    <a:pos x="T6" y="T7"/>
                  </a:cxn>
                  <a:cxn ang="0">
                    <a:pos x="T8" y="T9"/>
                  </a:cxn>
                </a:cxnLst>
                <a:rect l="0" t="0" r="r" b="b"/>
                <a:pathLst>
                  <a:path w="29" h="74">
                    <a:moveTo>
                      <a:pt x="19" y="74"/>
                    </a:moveTo>
                    <a:cubicBezTo>
                      <a:pt x="21" y="69"/>
                      <a:pt x="25" y="63"/>
                      <a:pt x="29" y="57"/>
                    </a:cubicBezTo>
                    <a:cubicBezTo>
                      <a:pt x="12" y="31"/>
                      <a:pt x="13" y="10"/>
                      <a:pt x="15" y="0"/>
                    </a:cubicBezTo>
                    <a:cubicBezTo>
                      <a:pt x="11" y="4"/>
                      <a:pt x="7" y="9"/>
                      <a:pt x="4" y="13"/>
                    </a:cubicBezTo>
                    <a:cubicBezTo>
                      <a:pt x="1" y="27"/>
                      <a:pt x="0" y="48"/>
                      <a:pt x="19"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6" name="Freeform 22"/>
              <p:cNvSpPr>
                <a:spLocks/>
              </p:cNvSpPr>
              <p:nvPr/>
            </p:nvSpPr>
            <p:spPr bwMode="auto">
              <a:xfrm>
                <a:off x="7861987" y="5577903"/>
                <a:ext cx="600503" cy="308983"/>
              </a:xfrm>
              <a:custGeom>
                <a:avLst/>
                <a:gdLst>
                  <a:gd name="T0" fmla="*/ 30 w 140"/>
                  <a:gd name="T1" fmla="*/ 17 h 69"/>
                  <a:gd name="T2" fmla="*/ 10 w 140"/>
                  <a:gd name="T3" fmla="*/ 0 h 69"/>
                  <a:gd name="T4" fmla="*/ 0 w 140"/>
                  <a:gd name="T5" fmla="*/ 16 h 69"/>
                  <a:gd name="T6" fmla="*/ 18 w 140"/>
                  <a:gd name="T7" fmla="*/ 32 h 69"/>
                  <a:gd name="T8" fmla="*/ 126 w 140"/>
                  <a:gd name="T9" fmla="*/ 69 h 69"/>
                  <a:gd name="T10" fmla="*/ 140 w 140"/>
                  <a:gd name="T11" fmla="*/ 52 h 69"/>
                  <a:gd name="T12" fmla="*/ 30 w 140"/>
                  <a:gd name="T13" fmla="*/ 17 h 69"/>
                </a:gdLst>
                <a:ahLst/>
                <a:cxnLst>
                  <a:cxn ang="0">
                    <a:pos x="T0" y="T1"/>
                  </a:cxn>
                  <a:cxn ang="0">
                    <a:pos x="T2" y="T3"/>
                  </a:cxn>
                  <a:cxn ang="0">
                    <a:pos x="T4" y="T5"/>
                  </a:cxn>
                  <a:cxn ang="0">
                    <a:pos x="T6" y="T7"/>
                  </a:cxn>
                  <a:cxn ang="0">
                    <a:pos x="T8" y="T9"/>
                  </a:cxn>
                  <a:cxn ang="0">
                    <a:pos x="T10" y="T11"/>
                  </a:cxn>
                  <a:cxn ang="0">
                    <a:pos x="T12" y="T13"/>
                  </a:cxn>
                </a:cxnLst>
                <a:rect l="0" t="0" r="r" b="b"/>
                <a:pathLst>
                  <a:path w="140" h="69">
                    <a:moveTo>
                      <a:pt x="30" y="17"/>
                    </a:moveTo>
                    <a:cubicBezTo>
                      <a:pt x="22" y="11"/>
                      <a:pt x="16" y="5"/>
                      <a:pt x="10" y="0"/>
                    </a:cubicBezTo>
                    <a:cubicBezTo>
                      <a:pt x="6" y="5"/>
                      <a:pt x="3" y="11"/>
                      <a:pt x="0" y="16"/>
                    </a:cubicBezTo>
                    <a:cubicBezTo>
                      <a:pt x="6" y="21"/>
                      <a:pt x="11" y="26"/>
                      <a:pt x="18" y="32"/>
                    </a:cubicBezTo>
                    <a:cubicBezTo>
                      <a:pt x="61" y="66"/>
                      <a:pt x="103" y="69"/>
                      <a:pt x="126" y="69"/>
                    </a:cubicBezTo>
                    <a:cubicBezTo>
                      <a:pt x="128" y="69"/>
                      <a:pt x="135" y="59"/>
                      <a:pt x="140" y="52"/>
                    </a:cubicBezTo>
                    <a:cubicBezTo>
                      <a:pt x="129" y="55"/>
                      <a:pt x="84" y="60"/>
                      <a:pt x="3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7" name="Freeform 23"/>
              <p:cNvSpPr>
                <a:spLocks/>
              </p:cNvSpPr>
              <p:nvPr/>
            </p:nvSpPr>
            <p:spPr bwMode="auto">
              <a:xfrm>
                <a:off x="8101597" y="5342342"/>
                <a:ext cx="425972" cy="370167"/>
              </a:xfrm>
              <a:custGeom>
                <a:avLst/>
                <a:gdLst>
                  <a:gd name="T0" fmla="*/ 0 w 99"/>
                  <a:gd name="T1" fmla="*/ 9 h 83"/>
                  <a:gd name="T2" fmla="*/ 96 w 99"/>
                  <a:gd name="T3" fmla="*/ 83 h 83"/>
                  <a:gd name="T4" fmla="*/ 99 w 99"/>
                  <a:gd name="T5" fmla="*/ 74 h 83"/>
                  <a:gd name="T6" fmla="*/ 14 w 99"/>
                  <a:gd name="T7" fmla="*/ 0 h 83"/>
                  <a:gd name="T8" fmla="*/ 0 w 99"/>
                  <a:gd name="T9" fmla="*/ 9 h 83"/>
                </a:gdLst>
                <a:ahLst/>
                <a:cxnLst>
                  <a:cxn ang="0">
                    <a:pos x="T0" y="T1"/>
                  </a:cxn>
                  <a:cxn ang="0">
                    <a:pos x="T2" y="T3"/>
                  </a:cxn>
                  <a:cxn ang="0">
                    <a:pos x="T4" y="T5"/>
                  </a:cxn>
                  <a:cxn ang="0">
                    <a:pos x="T6" y="T7"/>
                  </a:cxn>
                  <a:cxn ang="0">
                    <a:pos x="T8" y="T9"/>
                  </a:cxn>
                </a:cxnLst>
                <a:rect l="0" t="0" r="r" b="b"/>
                <a:pathLst>
                  <a:path w="99" h="83">
                    <a:moveTo>
                      <a:pt x="0" y="9"/>
                    </a:moveTo>
                    <a:cubicBezTo>
                      <a:pt x="39" y="45"/>
                      <a:pt x="84" y="75"/>
                      <a:pt x="96" y="83"/>
                    </a:cubicBezTo>
                    <a:cubicBezTo>
                      <a:pt x="97" y="80"/>
                      <a:pt x="98" y="77"/>
                      <a:pt x="99" y="74"/>
                    </a:cubicBezTo>
                    <a:cubicBezTo>
                      <a:pt x="86" y="65"/>
                      <a:pt x="54" y="40"/>
                      <a:pt x="14" y="0"/>
                    </a:cubicBezTo>
                    <a:cubicBezTo>
                      <a:pt x="10" y="3"/>
                      <a:pt x="5" y="6"/>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8" name="Freeform 24"/>
              <p:cNvSpPr>
                <a:spLocks/>
              </p:cNvSpPr>
              <p:nvPr/>
            </p:nvSpPr>
            <p:spPr bwMode="auto">
              <a:xfrm>
                <a:off x="7894526" y="5115959"/>
                <a:ext cx="186363" cy="183553"/>
              </a:xfrm>
              <a:custGeom>
                <a:avLst/>
                <a:gdLst>
                  <a:gd name="T0" fmla="*/ 43 w 43"/>
                  <a:gd name="T1" fmla="*/ 32 h 41"/>
                  <a:gd name="T2" fmla="*/ 14 w 43"/>
                  <a:gd name="T3" fmla="*/ 0 h 41"/>
                  <a:gd name="T4" fmla="*/ 0 w 43"/>
                  <a:gd name="T5" fmla="*/ 5 h 41"/>
                  <a:gd name="T6" fmla="*/ 28 w 43"/>
                  <a:gd name="T7" fmla="*/ 41 h 41"/>
                  <a:gd name="T8" fmla="*/ 43 w 43"/>
                  <a:gd name="T9" fmla="*/ 32 h 41"/>
                </a:gdLst>
                <a:ahLst/>
                <a:cxnLst>
                  <a:cxn ang="0">
                    <a:pos x="T0" y="T1"/>
                  </a:cxn>
                  <a:cxn ang="0">
                    <a:pos x="T2" y="T3"/>
                  </a:cxn>
                  <a:cxn ang="0">
                    <a:pos x="T4" y="T5"/>
                  </a:cxn>
                  <a:cxn ang="0">
                    <a:pos x="T6" y="T7"/>
                  </a:cxn>
                  <a:cxn ang="0">
                    <a:pos x="T8" y="T9"/>
                  </a:cxn>
                </a:cxnLst>
                <a:rect l="0" t="0" r="r" b="b"/>
                <a:pathLst>
                  <a:path w="43" h="41">
                    <a:moveTo>
                      <a:pt x="43" y="32"/>
                    </a:moveTo>
                    <a:cubicBezTo>
                      <a:pt x="34" y="22"/>
                      <a:pt x="24" y="11"/>
                      <a:pt x="14" y="0"/>
                    </a:cubicBezTo>
                    <a:cubicBezTo>
                      <a:pt x="9" y="1"/>
                      <a:pt x="5" y="3"/>
                      <a:pt x="0" y="5"/>
                    </a:cubicBezTo>
                    <a:cubicBezTo>
                      <a:pt x="8" y="17"/>
                      <a:pt x="17" y="29"/>
                      <a:pt x="28" y="41"/>
                    </a:cubicBezTo>
                    <a:cubicBezTo>
                      <a:pt x="33" y="37"/>
                      <a:pt x="38" y="34"/>
                      <a:pt x="43"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19" name="Freeform 25"/>
              <p:cNvSpPr>
                <a:spLocks/>
              </p:cNvSpPr>
              <p:nvPr/>
            </p:nvSpPr>
            <p:spPr bwMode="auto">
              <a:xfrm>
                <a:off x="7728870" y="5562607"/>
                <a:ext cx="133116" cy="348752"/>
              </a:xfrm>
              <a:custGeom>
                <a:avLst/>
                <a:gdLst>
                  <a:gd name="T0" fmla="*/ 15 w 31"/>
                  <a:gd name="T1" fmla="*/ 0 h 79"/>
                  <a:gd name="T2" fmla="*/ 0 w 31"/>
                  <a:gd name="T3" fmla="*/ 58 h 79"/>
                  <a:gd name="T4" fmla="*/ 2 w 31"/>
                  <a:gd name="T5" fmla="*/ 62 h 79"/>
                  <a:gd name="T6" fmla="*/ 19 w 31"/>
                  <a:gd name="T7" fmla="*/ 79 h 79"/>
                  <a:gd name="T8" fmla="*/ 31 w 31"/>
                  <a:gd name="T9" fmla="*/ 20 h 79"/>
                  <a:gd name="T10" fmla="*/ 15 w 31"/>
                  <a:gd name="T11" fmla="*/ 0 h 79"/>
                </a:gdLst>
                <a:ahLst/>
                <a:cxnLst>
                  <a:cxn ang="0">
                    <a:pos x="T0" y="T1"/>
                  </a:cxn>
                  <a:cxn ang="0">
                    <a:pos x="T2" y="T3"/>
                  </a:cxn>
                  <a:cxn ang="0">
                    <a:pos x="T4" y="T5"/>
                  </a:cxn>
                  <a:cxn ang="0">
                    <a:pos x="T6" y="T7"/>
                  </a:cxn>
                  <a:cxn ang="0">
                    <a:pos x="T8" y="T9"/>
                  </a:cxn>
                  <a:cxn ang="0">
                    <a:pos x="T10" y="T11"/>
                  </a:cxn>
                </a:cxnLst>
                <a:rect l="0" t="0" r="r" b="b"/>
                <a:pathLst>
                  <a:path w="31" h="79">
                    <a:moveTo>
                      <a:pt x="15" y="0"/>
                    </a:moveTo>
                    <a:cubicBezTo>
                      <a:pt x="5" y="21"/>
                      <a:pt x="1" y="41"/>
                      <a:pt x="0" y="58"/>
                    </a:cubicBezTo>
                    <a:cubicBezTo>
                      <a:pt x="1" y="59"/>
                      <a:pt x="1" y="60"/>
                      <a:pt x="2" y="62"/>
                    </a:cubicBezTo>
                    <a:cubicBezTo>
                      <a:pt x="7" y="68"/>
                      <a:pt x="13" y="74"/>
                      <a:pt x="19" y="79"/>
                    </a:cubicBezTo>
                    <a:cubicBezTo>
                      <a:pt x="18" y="65"/>
                      <a:pt x="20" y="43"/>
                      <a:pt x="31" y="20"/>
                    </a:cubicBezTo>
                    <a:cubicBezTo>
                      <a:pt x="24" y="13"/>
                      <a:pt x="19" y="7"/>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20" name="Freeform 26"/>
              <p:cNvSpPr>
                <a:spLocks/>
              </p:cNvSpPr>
              <p:nvPr/>
            </p:nvSpPr>
            <p:spPr bwMode="auto">
              <a:xfrm>
                <a:off x="7790991" y="5299512"/>
                <a:ext cx="310604" cy="351813"/>
              </a:xfrm>
              <a:custGeom>
                <a:avLst/>
                <a:gdLst>
                  <a:gd name="T0" fmla="*/ 52 w 72"/>
                  <a:gd name="T1" fmla="*/ 0 h 79"/>
                  <a:gd name="T2" fmla="*/ 24 w 72"/>
                  <a:gd name="T3" fmla="*/ 25 h 79"/>
                  <a:gd name="T4" fmla="*/ 10 w 72"/>
                  <a:gd name="T5" fmla="*/ 42 h 79"/>
                  <a:gd name="T6" fmla="*/ 10 w 72"/>
                  <a:gd name="T7" fmla="*/ 42 h 79"/>
                  <a:gd name="T8" fmla="*/ 0 w 72"/>
                  <a:gd name="T9" fmla="*/ 59 h 79"/>
                  <a:gd name="T10" fmla="*/ 16 w 72"/>
                  <a:gd name="T11" fmla="*/ 79 h 79"/>
                  <a:gd name="T12" fmla="*/ 26 w 72"/>
                  <a:gd name="T13" fmla="*/ 63 h 79"/>
                  <a:gd name="T14" fmla="*/ 26 w 72"/>
                  <a:gd name="T15" fmla="*/ 63 h 79"/>
                  <a:gd name="T16" fmla="*/ 45 w 72"/>
                  <a:gd name="T17" fmla="*/ 41 h 79"/>
                  <a:gd name="T18" fmla="*/ 72 w 72"/>
                  <a:gd name="T19" fmla="*/ 19 h 79"/>
                  <a:gd name="T20" fmla="*/ 52 w 7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9">
                    <a:moveTo>
                      <a:pt x="52" y="0"/>
                    </a:moveTo>
                    <a:cubicBezTo>
                      <a:pt x="43" y="6"/>
                      <a:pt x="33" y="14"/>
                      <a:pt x="24" y="25"/>
                    </a:cubicBezTo>
                    <a:cubicBezTo>
                      <a:pt x="18" y="30"/>
                      <a:pt x="14" y="36"/>
                      <a:pt x="10" y="42"/>
                    </a:cubicBezTo>
                    <a:cubicBezTo>
                      <a:pt x="10" y="42"/>
                      <a:pt x="10" y="42"/>
                      <a:pt x="10" y="42"/>
                    </a:cubicBezTo>
                    <a:cubicBezTo>
                      <a:pt x="6" y="48"/>
                      <a:pt x="2" y="54"/>
                      <a:pt x="0" y="59"/>
                    </a:cubicBezTo>
                    <a:cubicBezTo>
                      <a:pt x="4" y="66"/>
                      <a:pt x="9" y="72"/>
                      <a:pt x="16" y="79"/>
                    </a:cubicBezTo>
                    <a:cubicBezTo>
                      <a:pt x="19" y="74"/>
                      <a:pt x="22" y="68"/>
                      <a:pt x="26" y="63"/>
                    </a:cubicBezTo>
                    <a:cubicBezTo>
                      <a:pt x="26" y="63"/>
                      <a:pt x="26" y="63"/>
                      <a:pt x="26" y="63"/>
                    </a:cubicBezTo>
                    <a:cubicBezTo>
                      <a:pt x="31" y="55"/>
                      <a:pt x="37" y="48"/>
                      <a:pt x="45" y="41"/>
                    </a:cubicBezTo>
                    <a:cubicBezTo>
                      <a:pt x="55" y="32"/>
                      <a:pt x="64" y="25"/>
                      <a:pt x="72" y="19"/>
                    </a:cubicBezTo>
                    <a:cubicBezTo>
                      <a:pt x="65" y="13"/>
                      <a:pt x="58" y="6"/>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21" name="Freeform 27"/>
              <p:cNvSpPr>
                <a:spLocks/>
              </p:cNvSpPr>
              <p:nvPr/>
            </p:nvSpPr>
            <p:spPr bwMode="auto">
              <a:xfrm>
                <a:off x="8015811" y="5189379"/>
                <a:ext cx="425972" cy="192731"/>
              </a:xfrm>
              <a:custGeom>
                <a:avLst/>
                <a:gdLst>
                  <a:gd name="T0" fmla="*/ 84 w 99"/>
                  <a:gd name="T1" fmla="*/ 3 h 44"/>
                  <a:gd name="T2" fmla="*/ 15 w 99"/>
                  <a:gd name="T3" fmla="*/ 16 h 44"/>
                  <a:gd name="T4" fmla="*/ 15 w 99"/>
                  <a:gd name="T5" fmla="*/ 16 h 44"/>
                  <a:gd name="T6" fmla="*/ 0 w 99"/>
                  <a:gd name="T7" fmla="*/ 25 h 44"/>
                  <a:gd name="T8" fmla="*/ 20 w 99"/>
                  <a:gd name="T9" fmla="*/ 44 h 44"/>
                  <a:gd name="T10" fmla="*/ 34 w 99"/>
                  <a:gd name="T11" fmla="*/ 35 h 44"/>
                  <a:gd name="T12" fmla="*/ 34 w 99"/>
                  <a:gd name="T13" fmla="*/ 35 h 44"/>
                  <a:gd name="T14" fmla="*/ 99 w 99"/>
                  <a:gd name="T15" fmla="*/ 18 h 44"/>
                  <a:gd name="T16" fmla="*/ 84 w 99"/>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84" y="3"/>
                    </a:moveTo>
                    <a:cubicBezTo>
                      <a:pt x="68" y="0"/>
                      <a:pt x="43" y="1"/>
                      <a:pt x="15" y="16"/>
                    </a:cubicBezTo>
                    <a:cubicBezTo>
                      <a:pt x="15" y="16"/>
                      <a:pt x="15" y="16"/>
                      <a:pt x="15" y="16"/>
                    </a:cubicBezTo>
                    <a:cubicBezTo>
                      <a:pt x="10" y="18"/>
                      <a:pt x="5" y="21"/>
                      <a:pt x="0" y="25"/>
                    </a:cubicBezTo>
                    <a:cubicBezTo>
                      <a:pt x="6" y="31"/>
                      <a:pt x="13" y="38"/>
                      <a:pt x="20" y="44"/>
                    </a:cubicBezTo>
                    <a:cubicBezTo>
                      <a:pt x="25" y="41"/>
                      <a:pt x="30" y="38"/>
                      <a:pt x="34" y="35"/>
                    </a:cubicBezTo>
                    <a:cubicBezTo>
                      <a:pt x="34" y="35"/>
                      <a:pt x="34" y="35"/>
                      <a:pt x="34" y="35"/>
                    </a:cubicBezTo>
                    <a:cubicBezTo>
                      <a:pt x="72" y="15"/>
                      <a:pt x="99" y="18"/>
                      <a:pt x="99" y="18"/>
                    </a:cubicBezTo>
                    <a:cubicBezTo>
                      <a:pt x="95" y="12"/>
                      <a:pt x="90" y="7"/>
                      <a:pt x="8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22" name="Freeform 28"/>
              <p:cNvSpPr>
                <a:spLocks/>
              </p:cNvSpPr>
              <p:nvPr/>
            </p:nvSpPr>
            <p:spPr bwMode="auto">
              <a:xfrm>
                <a:off x="8246545" y="5464711"/>
                <a:ext cx="221861" cy="220266"/>
              </a:xfrm>
              <a:custGeom>
                <a:avLst/>
                <a:gdLst>
                  <a:gd name="T0" fmla="*/ 12 w 51"/>
                  <a:gd name="T1" fmla="*/ 7 h 50"/>
                  <a:gd name="T2" fmla="*/ 8 w 51"/>
                  <a:gd name="T3" fmla="*/ 39 h 50"/>
                  <a:gd name="T4" fmla="*/ 39 w 51"/>
                  <a:gd name="T5" fmla="*/ 43 h 50"/>
                  <a:gd name="T6" fmla="*/ 43 w 51"/>
                  <a:gd name="T7" fmla="*/ 12 h 50"/>
                  <a:gd name="T8" fmla="*/ 12 w 51"/>
                  <a:gd name="T9" fmla="*/ 7 h 50"/>
                </a:gdLst>
                <a:ahLst/>
                <a:cxnLst>
                  <a:cxn ang="0">
                    <a:pos x="T0" y="T1"/>
                  </a:cxn>
                  <a:cxn ang="0">
                    <a:pos x="T2" y="T3"/>
                  </a:cxn>
                  <a:cxn ang="0">
                    <a:pos x="T4" y="T5"/>
                  </a:cxn>
                  <a:cxn ang="0">
                    <a:pos x="T6" y="T7"/>
                  </a:cxn>
                  <a:cxn ang="0">
                    <a:pos x="T8" y="T9"/>
                  </a:cxn>
                </a:cxnLst>
                <a:rect l="0" t="0" r="r" b="b"/>
                <a:pathLst>
                  <a:path w="51" h="50">
                    <a:moveTo>
                      <a:pt x="12" y="7"/>
                    </a:moveTo>
                    <a:cubicBezTo>
                      <a:pt x="2" y="15"/>
                      <a:pt x="0" y="29"/>
                      <a:pt x="8" y="39"/>
                    </a:cubicBezTo>
                    <a:cubicBezTo>
                      <a:pt x="15" y="48"/>
                      <a:pt x="29" y="50"/>
                      <a:pt x="39" y="43"/>
                    </a:cubicBezTo>
                    <a:cubicBezTo>
                      <a:pt x="49" y="35"/>
                      <a:pt x="51" y="21"/>
                      <a:pt x="43" y="12"/>
                    </a:cubicBezTo>
                    <a:cubicBezTo>
                      <a:pt x="36" y="2"/>
                      <a:pt x="22" y="0"/>
                      <a:pt x="1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23" name="Freeform 29"/>
              <p:cNvSpPr>
                <a:spLocks/>
              </p:cNvSpPr>
              <p:nvPr/>
            </p:nvSpPr>
            <p:spPr bwMode="auto">
              <a:xfrm>
                <a:off x="8060182" y="5712509"/>
                <a:ext cx="195237" cy="204968"/>
              </a:xfrm>
              <a:custGeom>
                <a:avLst/>
                <a:gdLst>
                  <a:gd name="T0" fmla="*/ 10 w 46"/>
                  <a:gd name="T1" fmla="*/ 7 h 46"/>
                  <a:gd name="T2" fmla="*/ 6 w 46"/>
                  <a:gd name="T3" fmla="*/ 36 h 46"/>
                  <a:gd name="T4" fmla="*/ 35 w 46"/>
                  <a:gd name="T5" fmla="*/ 40 h 46"/>
                  <a:gd name="T6" fmla="*/ 39 w 46"/>
                  <a:gd name="T7" fmla="*/ 11 h 46"/>
                  <a:gd name="T8" fmla="*/ 10 w 46"/>
                  <a:gd name="T9" fmla="*/ 7 h 46"/>
                </a:gdLst>
                <a:ahLst/>
                <a:cxnLst>
                  <a:cxn ang="0">
                    <a:pos x="T0" y="T1"/>
                  </a:cxn>
                  <a:cxn ang="0">
                    <a:pos x="T2" y="T3"/>
                  </a:cxn>
                  <a:cxn ang="0">
                    <a:pos x="T4" y="T5"/>
                  </a:cxn>
                  <a:cxn ang="0">
                    <a:pos x="T6" y="T7"/>
                  </a:cxn>
                  <a:cxn ang="0">
                    <a:pos x="T8" y="T9"/>
                  </a:cxn>
                </a:cxnLst>
                <a:rect l="0" t="0" r="r" b="b"/>
                <a:pathLst>
                  <a:path w="46" h="46">
                    <a:moveTo>
                      <a:pt x="10" y="7"/>
                    </a:moveTo>
                    <a:cubicBezTo>
                      <a:pt x="1" y="14"/>
                      <a:pt x="0" y="27"/>
                      <a:pt x="6" y="36"/>
                    </a:cubicBezTo>
                    <a:cubicBezTo>
                      <a:pt x="13" y="45"/>
                      <a:pt x="26" y="46"/>
                      <a:pt x="35" y="40"/>
                    </a:cubicBezTo>
                    <a:cubicBezTo>
                      <a:pt x="44" y="33"/>
                      <a:pt x="46" y="20"/>
                      <a:pt x="39" y="11"/>
                    </a:cubicBezTo>
                    <a:cubicBezTo>
                      <a:pt x="32" y="2"/>
                      <a:pt x="19" y="0"/>
                      <a:pt x="1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sp>
            <p:nvSpPr>
              <p:cNvPr id="24" name="Freeform 30"/>
              <p:cNvSpPr>
                <a:spLocks/>
              </p:cNvSpPr>
              <p:nvPr/>
            </p:nvSpPr>
            <p:spPr bwMode="auto">
              <a:xfrm>
                <a:off x="7699289" y="5406586"/>
                <a:ext cx="304689" cy="308983"/>
              </a:xfrm>
              <a:custGeom>
                <a:avLst/>
                <a:gdLst>
                  <a:gd name="T0" fmla="*/ 17 w 71"/>
                  <a:gd name="T1" fmla="*/ 10 h 70"/>
                  <a:gd name="T2" fmla="*/ 11 w 71"/>
                  <a:gd name="T3" fmla="*/ 54 h 70"/>
                  <a:gd name="T4" fmla="*/ 55 w 71"/>
                  <a:gd name="T5" fmla="*/ 60 h 70"/>
                  <a:gd name="T6" fmla="*/ 61 w 71"/>
                  <a:gd name="T7" fmla="*/ 16 h 70"/>
                  <a:gd name="T8" fmla="*/ 17 w 71"/>
                  <a:gd name="T9" fmla="*/ 10 h 70"/>
                </a:gdLst>
                <a:ahLst/>
                <a:cxnLst>
                  <a:cxn ang="0">
                    <a:pos x="T0" y="T1"/>
                  </a:cxn>
                  <a:cxn ang="0">
                    <a:pos x="T2" y="T3"/>
                  </a:cxn>
                  <a:cxn ang="0">
                    <a:pos x="T4" y="T5"/>
                  </a:cxn>
                  <a:cxn ang="0">
                    <a:pos x="T6" y="T7"/>
                  </a:cxn>
                  <a:cxn ang="0">
                    <a:pos x="T8" y="T9"/>
                  </a:cxn>
                </a:cxnLst>
                <a:rect l="0" t="0" r="r" b="b"/>
                <a:pathLst>
                  <a:path w="71" h="70">
                    <a:moveTo>
                      <a:pt x="17" y="10"/>
                    </a:moveTo>
                    <a:cubicBezTo>
                      <a:pt x="3" y="21"/>
                      <a:pt x="0" y="40"/>
                      <a:pt x="11" y="54"/>
                    </a:cubicBezTo>
                    <a:cubicBezTo>
                      <a:pt x="21" y="68"/>
                      <a:pt x="41" y="70"/>
                      <a:pt x="55" y="60"/>
                    </a:cubicBezTo>
                    <a:cubicBezTo>
                      <a:pt x="68" y="49"/>
                      <a:pt x="71" y="30"/>
                      <a:pt x="61" y="16"/>
                    </a:cubicBezTo>
                    <a:cubicBezTo>
                      <a:pt x="50" y="2"/>
                      <a:pt x="30" y="0"/>
                      <a:pt x="17"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defTabSz="91405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42359"/>
                  </a:solidFill>
                  <a:effectLst/>
                  <a:uLnTx/>
                  <a:uFillTx/>
                  <a:latin typeface="Segoe UI"/>
                </a:endParaRPr>
              </a:p>
            </p:txBody>
          </p:sp>
        </p:grpSp>
      </p:grpSp>
      <p:grpSp>
        <p:nvGrpSpPr>
          <p:cNvPr id="44" name="Group 43"/>
          <p:cNvGrpSpPr/>
          <p:nvPr/>
        </p:nvGrpSpPr>
        <p:grpSpPr>
          <a:xfrm>
            <a:off x="6309675" y="3954463"/>
            <a:ext cx="1965960" cy="1920240"/>
            <a:chOff x="6309675" y="3954463"/>
            <a:chExt cx="1965960" cy="1920240"/>
          </a:xfrm>
        </p:grpSpPr>
        <p:sp>
          <p:nvSpPr>
            <p:cNvPr id="38" name="Rectangle 37"/>
            <p:cNvSpPr/>
            <p:nvPr/>
          </p:nvSpPr>
          <p:spPr bwMode="auto">
            <a:xfrm>
              <a:off x="6309675" y="3954463"/>
              <a:ext cx="19659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a:ln>
                    <a:noFill/>
                  </a:ln>
                  <a:gradFill>
                    <a:gsLst>
                      <a:gs pos="35644">
                        <a:schemeClr val="tx1"/>
                      </a:gs>
                      <a:gs pos="57000">
                        <a:schemeClr val="tx1"/>
                      </a:gs>
                    </a:gsLst>
                    <a:lin ang="5400000" scaled="0"/>
                  </a:gradFill>
                  <a:effectLst/>
                  <a:uLnTx/>
                  <a:uFillTx/>
                  <a:latin typeface="+mj-lt"/>
                </a:rPr>
                <a:t>Tasks</a:t>
              </a:r>
              <a:endParaRPr kumimoji="0" lang="en-US" sz="2400" b="0" i="0" u="none" strike="noStrike" kern="0" cap="none" spc="0" normalizeH="0" baseline="0" noProof="0" dirty="0">
                <a:ln>
                  <a:noFill/>
                </a:ln>
                <a:gradFill>
                  <a:gsLst>
                    <a:gs pos="35644">
                      <a:schemeClr val="tx1"/>
                    </a:gs>
                    <a:gs pos="57000">
                      <a:schemeClr val="tx1"/>
                    </a:gs>
                  </a:gsLst>
                  <a:lin ang="5400000" scaled="0"/>
                </a:gradFill>
                <a:effectLst/>
                <a:uLnTx/>
                <a:uFillTx/>
                <a:latin typeface="+mj-lt"/>
              </a:endParaRPr>
            </a:p>
          </p:txBody>
        </p:sp>
        <p:sp>
          <p:nvSpPr>
            <p:cNvPr id="27" name="Freeform 26"/>
            <p:cNvSpPr>
              <a:spLocks noChangeAspect="1"/>
            </p:cNvSpPr>
            <p:nvPr/>
          </p:nvSpPr>
          <p:spPr bwMode="black">
            <a:xfrm>
              <a:off x="6471600" y="5019207"/>
              <a:ext cx="602654" cy="638000"/>
            </a:xfrm>
            <a:custGeom>
              <a:avLst/>
              <a:gdLst>
                <a:gd name="connsiteX0" fmla="*/ 59957 w 546268"/>
                <a:gd name="connsiteY0" fmla="*/ 369868 h 578307"/>
                <a:gd name="connsiteX1" fmla="*/ 257006 w 546268"/>
                <a:gd name="connsiteY1" fmla="*/ 484264 h 578307"/>
                <a:gd name="connsiteX2" fmla="*/ 257707 w 546268"/>
                <a:gd name="connsiteY2" fmla="*/ 484264 h 578307"/>
                <a:gd name="connsiteX3" fmla="*/ 273135 w 546268"/>
                <a:gd name="connsiteY3" fmla="*/ 488475 h 578307"/>
                <a:gd name="connsiteX4" fmla="*/ 289263 w 546268"/>
                <a:gd name="connsiteY4" fmla="*/ 484264 h 578307"/>
                <a:gd name="connsiteX5" fmla="*/ 487013 w 546268"/>
                <a:gd name="connsiteY5" fmla="*/ 369868 h 578307"/>
                <a:gd name="connsiteX6" fmla="*/ 538204 w 546268"/>
                <a:gd name="connsiteY6" fmla="*/ 399344 h 578307"/>
                <a:gd name="connsiteX7" fmla="*/ 545217 w 546268"/>
                <a:gd name="connsiteY7" fmla="*/ 407766 h 578307"/>
                <a:gd name="connsiteX8" fmla="*/ 545217 w 546268"/>
                <a:gd name="connsiteY8" fmla="*/ 418995 h 578307"/>
                <a:gd name="connsiteX9" fmla="*/ 538204 w 546268"/>
                <a:gd name="connsiteY9" fmla="*/ 427417 h 578307"/>
                <a:gd name="connsiteX10" fmla="*/ 280848 w 546268"/>
                <a:gd name="connsiteY10" fmla="*/ 576202 h 578307"/>
                <a:gd name="connsiteX11" fmla="*/ 273135 w 546268"/>
                <a:gd name="connsiteY11" fmla="*/ 578307 h 578307"/>
                <a:gd name="connsiteX12" fmla="*/ 265421 w 546268"/>
                <a:gd name="connsiteY12" fmla="*/ 576202 h 578307"/>
                <a:gd name="connsiteX13" fmla="*/ 8065 w 546268"/>
                <a:gd name="connsiteY13" fmla="*/ 427417 h 578307"/>
                <a:gd name="connsiteX14" fmla="*/ 1052 w 546268"/>
                <a:gd name="connsiteY14" fmla="*/ 418995 h 578307"/>
                <a:gd name="connsiteX15" fmla="*/ 1052 w 546268"/>
                <a:gd name="connsiteY15" fmla="*/ 407766 h 578307"/>
                <a:gd name="connsiteX16" fmla="*/ 8065 w 546268"/>
                <a:gd name="connsiteY16" fmla="*/ 399344 h 578307"/>
                <a:gd name="connsiteX17" fmla="*/ 59957 w 546268"/>
                <a:gd name="connsiteY17" fmla="*/ 369868 h 578307"/>
                <a:gd name="connsiteX18" fmla="*/ 59957 w 546268"/>
                <a:gd name="connsiteY18" fmla="*/ 245100 h 578307"/>
                <a:gd name="connsiteX19" fmla="*/ 257006 w 546268"/>
                <a:gd name="connsiteY19" fmla="*/ 359394 h 578307"/>
                <a:gd name="connsiteX20" fmla="*/ 257707 w 546268"/>
                <a:gd name="connsiteY20" fmla="*/ 359394 h 578307"/>
                <a:gd name="connsiteX21" fmla="*/ 273135 w 546268"/>
                <a:gd name="connsiteY21" fmla="*/ 362900 h 578307"/>
                <a:gd name="connsiteX22" fmla="*/ 289263 w 546268"/>
                <a:gd name="connsiteY22" fmla="*/ 359394 h 578307"/>
                <a:gd name="connsiteX23" fmla="*/ 487013 w 546268"/>
                <a:gd name="connsiteY23" fmla="*/ 245100 h 578307"/>
                <a:gd name="connsiteX24" fmla="*/ 538204 w 546268"/>
                <a:gd name="connsiteY24" fmla="*/ 274550 h 578307"/>
                <a:gd name="connsiteX25" fmla="*/ 545217 w 546268"/>
                <a:gd name="connsiteY25" fmla="*/ 282964 h 578307"/>
                <a:gd name="connsiteX26" fmla="*/ 545217 w 546268"/>
                <a:gd name="connsiteY26" fmla="*/ 294183 h 578307"/>
                <a:gd name="connsiteX27" fmla="*/ 538204 w 546268"/>
                <a:gd name="connsiteY27" fmla="*/ 302598 h 578307"/>
                <a:gd name="connsiteX28" fmla="*/ 280848 w 546268"/>
                <a:gd name="connsiteY28" fmla="*/ 451250 h 578307"/>
                <a:gd name="connsiteX29" fmla="*/ 273135 w 546268"/>
                <a:gd name="connsiteY29" fmla="*/ 452652 h 578307"/>
                <a:gd name="connsiteX30" fmla="*/ 265421 w 546268"/>
                <a:gd name="connsiteY30" fmla="*/ 451250 h 578307"/>
                <a:gd name="connsiteX31" fmla="*/ 8065 w 546268"/>
                <a:gd name="connsiteY31" fmla="*/ 302598 h 578307"/>
                <a:gd name="connsiteX32" fmla="*/ 1052 w 546268"/>
                <a:gd name="connsiteY32" fmla="*/ 294183 h 578307"/>
                <a:gd name="connsiteX33" fmla="*/ 1052 w 546268"/>
                <a:gd name="connsiteY33" fmla="*/ 282964 h 578307"/>
                <a:gd name="connsiteX34" fmla="*/ 8065 w 546268"/>
                <a:gd name="connsiteY34" fmla="*/ 274550 h 578307"/>
                <a:gd name="connsiteX35" fmla="*/ 59957 w 546268"/>
                <a:gd name="connsiteY35" fmla="*/ 245100 h 578307"/>
                <a:gd name="connsiteX36" fmla="*/ 273135 w 546268"/>
                <a:gd name="connsiteY36" fmla="*/ 0 h 578307"/>
                <a:gd name="connsiteX37" fmla="*/ 280848 w 546268"/>
                <a:gd name="connsiteY37" fmla="*/ 2803 h 578307"/>
                <a:gd name="connsiteX38" fmla="*/ 538204 w 546268"/>
                <a:gd name="connsiteY38" fmla="*/ 151352 h 578307"/>
                <a:gd name="connsiteX39" fmla="*/ 545217 w 546268"/>
                <a:gd name="connsiteY39" fmla="*/ 159761 h 578307"/>
                <a:gd name="connsiteX40" fmla="*/ 545217 w 546268"/>
                <a:gd name="connsiteY40" fmla="*/ 170271 h 578307"/>
                <a:gd name="connsiteX41" fmla="*/ 538204 w 546268"/>
                <a:gd name="connsiteY41" fmla="*/ 178680 h 578307"/>
                <a:gd name="connsiteX42" fmla="*/ 280848 w 546268"/>
                <a:gd name="connsiteY42" fmla="*/ 327930 h 578307"/>
                <a:gd name="connsiteX43" fmla="*/ 277342 w 546268"/>
                <a:gd name="connsiteY43" fmla="*/ 329331 h 578307"/>
                <a:gd name="connsiteX44" fmla="*/ 273135 w 546268"/>
                <a:gd name="connsiteY44" fmla="*/ 331433 h 578307"/>
                <a:gd name="connsiteX45" fmla="*/ 268927 w 546268"/>
                <a:gd name="connsiteY45" fmla="*/ 329331 h 578307"/>
                <a:gd name="connsiteX46" fmla="*/ 265421 w 546268"/>
                <a:gd name="connsiteY46" fmla="*/ 327930 h 578307"/>
                <a:gd name="connsiteX47" fmla="*/ 8065 w 546268"/>
                <a:gd name="connsiteY47" fmla="*/ 178680 h 578307"/>
                <a:gd name="connsiteX48" fmla="*/ 1052 w 546268"/>
                <a:gd name="connsiteY48" fmla="*/ 170271 h 578307"/>
                <a:gd name="connsiteX49" fmla="*/ 1052 w 546268"/>
                <a:gd name="connsiteY49" fmla="*/ 159761 h 578307"/>
                <a:gd name="connsiteX50" fmla="*/ 8065 w 546268"/>
                <a:gd name="connsiteY50" fmla="*/ 151352 h 578307"/>
                <a:gd name="connsiteX51" fmla="*/ 265421 w 546268"/>
                <a:gd name="connsiteY51" fmla="*/ 2803 h 578307"/>
                <a:gd name="connsiteX52" fmla="*/ 273135 w 546268"/>
                <a:gd name="connsiteY52" fmla="*/ 0 h 57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46268" h="578307">
                  <a:moveTo>
                    <a:pt x="59957" y="369868"/>
                  </a:moveTo>
                  <a:lnTo>
                    <a:pt x="257006" y="484264"/>
                  </a:lnTo>
                  <a:cubicBezTo>
                    <a:pt x="257707" y="484264"/>
                    <a:pt x="257707" y="484264"/>
                    <a:pt x="257707" y="484264"/>
                  </a:cubicBezTo>
                  <a:cubicBezTo>
                    <a:pt x="261915" y="487071"/>
                    <a:pt x="267525" y="488475"/>
                    <a:pt x="273135" y="488475"/>
                  </a:cubicBezTo>
                  <a:cubicBezTo>
                    <a:pt x="278744" y="488475"/>
                    <a:pt x="284354" y="487071"/>
                    <a:pt x="289263" y="484264"/>
                  </a:cubicBezTo>
                  <a:cubicBezTo>
                    <a:pt x="487013" y="369868"/>
                    <a:pt x="487013" y="369868"/>
                    <a:pt x="487013" y="369868"/>
                  </a:cubicBezTo>
                  <a:cubicBezTo>
                    <a:pt x="538204" y="399344"/>
                    <a:pt x="538204" y="399344"/>
                    <a:pt x="538204" y="399344"/>
                  </a:cubicBezTo>
                  <a:cubicBezTo>
                    <a:pt x="541710" y="401450"/>
                    <a:pt x="543814" y="404257"/>
                    <a:pt x="545217" y="407766"/>
                  </a:cubicBezTo>
                  <a:cubicBezTo>
                    <a:pt x="546619" y="411275"/>
                    <a:pt x="546619" y="415486"/>
                    <a:pt x="545217" y="418995"/>
                  </a:cubicBezTo>
                  <a:cubicBezTo>
                    <a:pt x="543814" y="422504"/>
                    <a:pt x="541710" y="425312"/>
                    <a:pt x="538204" y="427417"/>
                  </a:cubicBezTo>
                  <a:cubicBezTo>
                    <a:pt x="280848" y="576202"/>
                    <a:pt x="280848" y="576202"/>
                    <a:pt x="280848" y="576202"/>
                  </a:cubicBezTo>
                  <a:cubicBezTo>
                    <a:pt x="278744" y="577605"/>
                    <a:pt x="275939" y="578307"/>
                    <a:pt x="273135" y="578307"/>
                  </a:cubicBezTo>
                  <a:cubicBezTo>
                    <a:pt x="270330" y="578307"/>
                    <a:pt x="267525" y="577605"/>
                    <a:pt x="265421" y="576202"/>
                  </a:cubicBezTo>
                  <a:cubicBezTo>
                    <a:pt x="8065" y="427417"/>
                    <a:pt x="8065" y="427417"/>
                    <a:pt x="8065" y="427417"/>
                  </a:cubicBezTo>
                  <a:cubicBezTo>
                    <a:pt x="4559" y="425312"/>
                    <a:pt x="2455" y="422504"/>
                    <a:pt x="1052" y="418995"/>
                  </a:cubicBezTo>
                  <a:cubicBezTo>
                    <a:pt x="-350" y="415486"/>
                    <a:pt x="-350" y="411275"/>
                    <a:pt x="1052" y="407766"/>
                  </a:cubicBezTo>
                  <a:cubicBezTo>
                    <a:pt x="2455" y="404257"/>
                    <a:pt x="4559" y="401450"/>
                    <a:pt x="8065" y="399344"/>
                  </a:cubicBezTo>
                  <a:cubicBezTo>
                    <a:pt x="59957" y="369868"/>
                    <a:pt x="59957" y="369868"/>
                    <a:pt x="59957" y="369868"/>
                  </a:cubicBezTo>
                  <a:close/>
                  <a:moveTo>
                    <a:pt x="59957" y="245100"/>
                  </a:moveTo>
                  <a:cubicBezTo>
                    <a:pt x="257006" y="359394"/>
                    <a:pt x="257006" y="359394"/>
                    <a:pt x="257006" y="359394"/>
                  </a:cubicBezTo>
                  <a:cubicBezTo>
                    <a:pt x="257707" y="359394"/>
                    <a:pt x="257707" y="359394"/>
                    <a:pt x="257707" y="359394"/>
                  </a:cubicBezTo>
                  <a:cubicBezTo>
                    <a:pt x="261915" y="362199"/>
                    <a:pt x="267525" y="362900"/>
                    <a:pt x="273135" y="362900"/>
                  </a:cubicBezTo>
                  <a:cubicBezTo>
                    <a:pt x="278744" y="362900"/>
                    <a:pt x="284354" y="362199"/>
                    <a:pt x="289263" y="359394"/>
                  </a:cubicBezTo>
                  <a:cubicBezTo>
                    <a:pt x="487013" y="245100"/>
                    <a:pt x="487013" y="245100"/>
                    <a:pt x="487013" y="245100"/>
                  </a:cubicBezTo>
                  <a:cubicBezTo>
                    <a:pt x="538204" y="274550"/>
                    <a:pt x="538204" y="274550"/>
                    <a:pt x="538204" y="274550"/>
                  </a:cubicBezTo>
                  <a:cubicBezTo>
                    <a:pt x="541710" y="276654"/>
                    <a:pt x="543814" y="279459"/>
                    <a:pt x="545217" y="282964"/>
                  </a:cubicBezTo>
                  <a:cubicBezTo>
                    <a:pt x="546619" y="286470"/>
                    <a:pt x="546619" y="289976"/>
                    <a:pt x="545217" y="294183"/>
                  </a:cubicBezTo>
                  <a:cubicBezTo>
                    <a:pt x="543814" y="296988"/>
                    <a:pt x="541710" y="299793"/>
                    <a:pt x="538204" y="302598"/>
                  </a:cubicBezTo>
                  <a:cubicBezTo>
                    <a:pt x="280848" y="451250"/>
                    <a:pt x="280848" y="451250"/>
                    <a:pt x="280848" y="451250"/>
                  </a:cubicBezTo>
                  <a:cubicBezTo>
                    <a:pt x="278744" y="451951"/>
                    <a:pt x="275939" y="452652"/>
                    <a:pt x="273135" y="452652"/>
                  </a:cubicBezTo>
                  <a:cubicBezTo>
                    <a:pt x="270330" y="452652"/>
                    <a:pt x="267525" y="451951"/>
                    <a:pt x="265421" y="451250"/>
                  </a:cubicBezTo>
                  <a:cubicBezTo>
                    <a:pt x="8065" y="302598"/>
                    <a:pt x="8065" y="302598"/>
                    <a:pt x="8065" y="302598"/>
                  </a:cubicBezTo>
                  <a:cubicBezTo>
                    <a:pt x="4559" y="299793"/>
                    <a:pt x="2455" y="296988"/>
                    <a:pt x="1052" y="294183"/>
                  </a:cubicBezTo>
                  <a:cubicBezTo>
                    <a:pt x="-350" y="289976"/>
                    <a:pt x="-350" y="286470"/>
                    <a:pt x="1052" y="282964"/>
                  </a:cubicBezTo>
                  <a:cubicBezTo>
                    <a:pt x="2455" y="279459"/>
                    <a:pt x="4559" y="276654"/>
                    <a:pt x="8065" y="274550"/>
                  </a:cubicBezTo>
                  <a:cubicBezTo>
                    <a:pt x="59957" y="245100"/>
                    <a:pt x="59957" y="245100"/>
                    <a:pt x="59957" y="245100"/>
                  </a:cubicBezTo>
                  <a:close/>
                  <a:moveTo>
                    <a:pt x="273135" y="0"/>
                  </a:moveTo>
                  <a:cubicBezTo>
                    <a:pt x="275939" y="0"/>
                    <a:pt x="278744" y="701"/>
                    <a:pt x="280848" y="2803"/>
                  </a:cubicBezTo>
                  <a:cubicBezTo>
                    <a:pt x="538204" y="151352"/>
                    <a:pt x="538204" y="151352"/>
                    <a:pt x="538204" y="151352"/>
                  </a:cubicBezTo>
                  <a:cubicBezTo>
                    <a:pt x="541710" y="153454"/>
                    <a:pt x="543814" y="156257"/>
                    <a:pt x="545217" y="159761"/>
                  </a:cubicBezTo>
                  <a:cubicBezTo>
                    <a:pt x="546619" y="163264"/>
                    <a:pt x="546619" y="166768"/>
                    <a:pt x="545217" y="170271"/>
                  </a:cubicBezTo>
                  <a:cubicBezTo>
                    <a:pt x="543814" y="173775"/>
                    <a:pt x="541710" y="176578"/>
                    <a:pt x="538204" y="178680"/>
                  </a:cubicBezTo>
                  <a:cubicBezTo>
                    <a:pt x="280848" y="327930"/>
                    <a:pt x="280848" y="327930"/>
                    <a:pt x="280848" y="327930"/>
                  </a:cubicBezTo>
                  <a:cubicBezTo>
                    <a:pt x="280147" y="327930"/>
                    <a:pt x="278744" y="328630"/>
                    <a:pt x="277342" y="329331"/>
                  </a:cubicBezTo>
                  <a:cubicBezTo>
                    <a:pt x="273135" y="331433"/>
                    <a:pt x="273135" y="331433"/>
                    <a:pt x="273135" y="331433"/>
                  </a:cubicBezTo>
                  <a:cubicBezTo>
                    <a:pt x="268927" y="329331"/>
                    <a:pt x="268927" y="329331"/>
                    <a:pt x="268927" y="329331"/>
                  </a:cubicBezTo>
                  <a:cubicBezTo>
                    <a:pt x="267525" y="328630"/>
                    <a:pt x="266122" y="327930"/>
                    <a:pt x="265421" y="327930"/>
                  </a:cubicBezTo>
                  <a:cubicBezTo>
                    <a:pt x="8065" y="178680"/>
                    <a:pt x="8065" y="178680"/>
                    <a:pt x="8065" y="178680"/>
                  </a:cubicBezTo>
                  <a:cubicBezTo>
                    <a:pt x="4559" y="176578"/>
                    <a:pt x="2455" y="173775"/>
                    <a:pt x="1052" y="170271"/>
                  </a:cubicBezTo>
                  <a:cubicBezTo>
                    <a:pt x="-350" y="166768"/>
                    <a:pt x="-350" y="163264"/>
                    <a:pt x="1052" y="159761"/>
                  </a:cubicBezTo>
                  <a:cubicBezTo>
                    <a:pt x="2455" y="156257"/>
                    <a:pt x="4559" y="153454"/>
                    <a:pt x="8065" y="151352"/>
                  </a:cubicBezTo>
                  <a:cubicBezTo>
                    <a:pt x="265421" y="2803"/>
                    <a:pt x="265421" y="2803"/>
                    <a:pt x="265421" y="2803"/>
                  </a:cubicBezTo>
                  <a:cubicBezTo>
                    <a:pt x="267525" y="701"/>
                    <a:pt x="270330" y="0"/>
                    <a:pt x="273135" y="0"/>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4897" tIns="75918" rIns="94897" bIns="75918" numCol="1" spcCol="0" rtlCol="0" fromWordArt="0" anchor="t" anchorCtr="0" forceAA="0" compatLnSpc="1">
              <a:prstTxWarp prst="textNoShape">
                <a:avLst/>
              </a:prstTxWarp>
              <a:noAutofit/>
            </a:bodyPr>
            <a:lstStyle/>
            <a:p>
              <a:pPr marL="0" marR="0" lvl="0" indent="0" algn="ctr" defTabSz="483831" eaLnBrk="1" fontAlgn="base" latinLnBrk="0" hangingPunct="1">
                <a:lnSpc>
                  <a:spcPct val="90000"/>
                </a:lnSpc>
                <a:spcBef>
                  <a:spcPct val="0"/>
                </a:spcBef>
                <a:spcAft>
                  <a:spcPct val="0"/>
                </a:spcAft>
                <a:buClrTx/>
                <a:buSzTx/>
                <a:buFontTx/>
                <a:buNone/>
                <a:tabLst/>
                <a:defRPr/>
              </a:pPr>
              <a:endParaRPr kumimoji="0" lang="en-US" sz="1245" b="0" i="0" u="none" strike="noStrike" kern="0" cap="none" spc="0" normalizeH="0" baseline="0" noProof="0" dirty="0">
                <a:ln>
                  <a:noFill/>
                </a:ln>
                <a:solidFill>
                  <a:srgbClr val="442359"/>
                </a:solidFill>
                <a:effectLst/>
                <a:uLnTx/>
                <a:uFillTx/>
                <a:latin typeface="Segoe UI"/>
                <a:ea typeface="Segoe UI" pitchFamily="34" charset="0"/>
                <a:cs typeface="Segoe UI" pitchFamily="34" charset="0"/>
              </a:endParaRPr>
            </a:p>
          </p:txBody>
        </p:sp>
      </p:grpSp>
      <p:grpSp>
        <p:nvGrpSpPr>
          <p:cNvPr id="45" name="Group 44"/>
          <p:cNvGrpSpPr/>
          <p:nvPr/>
        </p:nvGrpSpPr>
        <p:grpSpPr>
          <a:xfrm>
            <a:off x="8321356" y="3954463"/>
            <a:ext cx="1965960" cy="1920240"/>
            <a:chOff x="8321356" y="3954463"/>
            <a:chExt cx="1965960" cy="1920240"/>
          </a:xfrm>
        </p:grpSpPr>
        <p:sp>
          <p:nvSpPr>
            <p:cNvPr id="39" name="Rectangle 38"/>
            <p:cNvSpPr/>
            <p:nvPr/>
          </p:nvSpPr>
          <p:spPr bwMode="auto">
            <a:xfrm>
              <a:off x="8321356" y="3954463"/>
              <a:ext cx="19659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a:ln>
                    <a:noFill/>
                  </a:ln>
                  <a:gradFill>
                    <a:gsLst>
                      <a:gs pos="35644">
                        <a:schemeClr val="tx1"/>
                      </a:gs>
                      <a:gs pos="57000">
                        <a:schemeClr val="tx1"/>
                      </a:gs>
                    </a:gsLst>
                    <a:lin ang="5400000" scaled="0"/>
                  </a:gradFill>
                  <a:effectLst/>
                  <a:uLnTx/>
                  <a:uFillTx/>
                  <a:latin typeface="+mj-lt"/>
                </a:rPr>
                <a:t>Scale out</a:t>
              </a:r>
              <a:endParaRPr kumimoji="0" lang="en-US" sz="2400" b="0" i="0" u="none" strike="noStrike" kern="0" cap="none" spc="0" normalizeH="0" baseline="0" noProof="0" dirty="0">
                <a:ln>
                  <a:noFill/>
                </a:ln>
                <a:gradFill>
                  <a:gsLst>
                    <a:gs pos="35644">
                      <a:schemeClr val="tx1"/>
                    </a:gs>
                    <a:gs pos="57000">
                      <a:schemeClr val="tx1"/>
                    </a:gs>
                  </a:gsLst>
                  <a:lin ang="5400000" scaled="0"/>
                </a:gradFill>
                <a:effectLst/>
                <a:uLnTx/>
                <a:uFillTx/>
                <a:latin typeface="+mj-lt"/>
              </a:endParaRPr>
            </a:p>
          </p:txBody>
        </p:sp>
        <p:sp>
          <p:nvSpPr>
            <p:cNvPr id="30" name="Freeform 21"/>
            <p:cNvSpPr>
              <a:spLocks noChangeAspect="1" noEditPoints="1"/>
            </p:cNvSpPr>
            <p:nvPr/>
          </p:nvSpPr>
          <p:spPr bwMode="black">
            <a:xfrm>
              <a:off x="8483282" y="5037123"/>
              <a:ext cx="711446" cy="620084"/>
            </a:xfrm>
            <a:custGeom>
              <a:avLst/>
              <a:gdLst>
                <a:gd name="T0" fmla="*/ 1220 w 1220"/>
                <a:gd name="T1" fmla="*/ 204 h 1063"/>
                <a:gd name="T2" fmla="*/ 1096 w 1220"/>
                <a:gd name="T3" fmla="*/ 79 h 1063"/>
                <a:gd name="T4" fmla="*/ 978 w 1220"/>
                <a:gd name="T5" fmla="*/ 164 h 1063"/>
                <a:gd name="T6" fmla="*/ 589 w 1220"/>
                <a:gd name="T7" fmla="*/ 115 h 1063"/>
                <a:gd name="T8" fmla="*/ 465 w 1220"/>
                <a:gd name="T9" fmla="*/ 0 h 1063"/>
                <a:gd name="T10" fmla="*/ 340 w 1220"/>
                <a:gd name="T11" fmla="*/ 124 h 1063"/>
                <a:gd name="T12" fmla="*/ 370 w 1220"/>
                <a:gd name="T13" fmla="*/ 205 h 1063"/>
                <a:gd name="T14" fmla="*/ 180 w 1220"/>
                <a:gd name="T15" fmla="*/ 453 h 1063"/>
                <a:gd name="T16" fmla="*/ 125 w 1220"/>
                <a:gd name="T17" fmla="*/ 440 h 1063"/>
                <a:gd name="T18" fmla="*/ 0 w 1220"/>
                <a:gd name="T19" fmla="*/ 564 h 1063"/>
                <a:gd name="T20" fmla="*/ 125 w 1220"/>
                <a:gd name="T21" fmla="*/ 689 h 1063"/>
                <a:gd name="T22" fmla="*/ 197 w 1220"/>
                <a:gd name="T23" fmla="*/ 666 h 1063"/>
                <a:gd name="T24" fmla="*/ 416 w 1220"/>
                <a:gd name="T25" fmla="*/ 872 h 1063"/>
                <a:gd name="T26" fmla="*/ 397 w 1220"/>
                <a:gd name="T27" fmla="*/ 938 h 1063"/>
                <a:gd name="T28" fmla="*/ 521 w 1220"/>
                <a:gd name="T29" fmla="*/ 1063 h 1063"/>
                <a:gd name="T30" fmla="*/ 646 w 1220"/>
                <a:gd name="T31" fmla="*/ 938 h 1063"/>
                <a:gd name="T32" fmla="*/ 642 w 1220"/>
                <a:gd name="T33" fmla="*/ 908 h 1063"/>
                <a:gd name="T34" fmla="*/ 948 w 1220"/>
                <a:gd name="T35" fmla="*/ 763 h 1063"/>
                <a:gd name="T36" fmla="*/ 1048 w 1220"/>
                <a:gd name="T37" fmla="*/ 814 h 1063"/>
                <a:gd name="T38" fmla="*/ 1173 w 1220"/>
                <a:gd name="T39" fmla="*/ 689 h 1063"/>
                <a:gd name="T40" fmla="*/ 1084 w 1220"/>
                <a:gd name="T41" fmla="*/ 570 h 1063"/>
                <a:gd name="T42" fmla="*/ 1108 w 1220"/>
                <a:gd name="T43" fmla="*/ 327 h 1063"/>
                <a:gd name="T44" fmla="*/ 1220 w 1220"/>
                <a:gd name="T45" fmla="*/ 204 h 1063"/>
                <a:gd name="T46" fmla="*/ 521 w 1220"/>
                <a:gd name="T47" fmla="*/ 594 h 1063"/>
                <a:gd name="T48" fmla="*/ 493 w 1220"/>
                <a:gd name="T49" fmla="*/ 245 h 1063"/>
                <a:gd name="T50" fmla="*/ 535 w 1220"/>
                <a:gd name="T51" fmla="*/ 226 h 1063"/>
                <a:gd name="T52" fmla="*/ 944 w 1220"/>
                <a:gd name="T53" fmla="*/ 621 h 1063"/>
                <a:gd name="T54" fmla="*/ 930 w 1220"/>
                <a:gd name="T55" fmla="*/ 649 h 1063"/>
                <a:gd name="T56" fmla="*/ 521 w 1220"/>
                <a:gd name="T57" fmla="*/ 594 h 1063"/>
                <a:gd name="T58" fmla="*/ 490 w 1220"/>
                <a:gd name="T59" fmla="*/ 818 h 1063"/>
                <a:gd name="T60" fmla="*/ 449 w 1220"/>
                <a:gd name="T61" fmla="*/ 837 h 1063"/>
                <a:gd name="T62" fmla="*/ 230 w 1220"/>
                <a:gd name="T63" fmla="*/ 631 h 1063"/>
                <a:gd name="T64" fmla="*/ 242 w 1220"/>
                <a:gd name="T65" fmla="*/ 605 h 1063"/>
                <a:gd name="T66" fmla="*/ 476 w 1220"/>
                <a:gd name="T67" fmla="*/ 636 h 1063"/>
                <a:gd name="T68" fmla="*/ 490 w 1220"/>
                <a:gd name="T69" fmla="*/ 818 h 1063"/>
                <a:gd name="T70" fmla="*/ 249 w 1220"/>
                <a:gd name="T71" fmla="*/ 558 h 1063"/>
                <a:gd name="T72" fmla="*/ 218 w 1220"/>
                <a:gd name="T73" fmla="*/ 482 h 1063"/>
                <a:gd name="T74" fmla="*/ 408 w 1220"/>
                <a:gd name="T75" fmla="*/ 235 h 1063"/>
                <a:gd name="T76" fmla="*/ 445 w 1220"/>
                <a:gd name="T77" fmla="*/ 247 h 1063"/>
                <a:gd name="T78" fmla="*/ 472 w 1220"/>
                <a:gd name="T79" fmla="*/ 587 h 1063"/>
                <a:gd name="T80" fmla="*/ 249 w 1220"/>
                <a:gd name="T81" fmla="*/ 558 h 1063"/>
                <a:gd name="T82" fmla="*/ 977 w 1220"/>
                <a:gd name="T83" fmla="*/ 587 h 1063"/>
                <a:gd name="T84" fmla="*/ 569 w 1220"/>
                <a:gd name="T85" fmla="*/ 192 h 1063"/>
                <a:gd name="T86" fmla="*/ 583 w 1220"/>
                <a:gd name="T87" fmla="*/ 163 h 1063"/>
                <a:gd name="T88" fmla="*/ 972 w 1220"/>
                <a:gd name="T89" fmla="*/ 212 h 1063"/>
                <a:gd name="T90" fmla="*/ 1060 w 1220"/>
                <a:gd name="T91" fmla="*/ 323 h 1063"/>
                <a:gd name="T92" fmla="*/ 1036 w 1220"/>
                <a:gd name="T93" fmla="*/ 566 h 1063"/>
                <a:gd name="T94" fmla="*/ 977 w 1220"/>
                <a:gd name="T95" fmla="*/ 587 h 1063"/>
                <a:gd name="T96" fmla="*/ 621 w 1220"/>
                <a:gd name="T97" fmla="*/ 864 h 1063"/>
                <a:gd name="T98" fmla="*/ 538 w 1220"/>
                <a:gd name="T99" fmla="*/ 815 h 1063"/>
                <a:gd name="T100" fmla="*/ 524 w 1220"/>
                <a:gd name="T101" fmla="*/ 643 h 1063"/>
                <a:gd name="T102" fmla="*/ 924 w 1220"/>
                <a:gd name="T103" fmla="*/ 696 h 1063"/>
                <a:gd name="T104" fmla="*/ 927 w 1220"/>
                <a:gd name="T105" fmla="*/ 720 h 1063"/>
                <a:gd name="T106" fmla="*/ 621 w 1220"/>
                <a:gd name="T107" fmla="*/ 864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0" h="1063">
                  <a:moveTo>
                    <a:pt x="1220" y="204"/>
                  </a:moveTo>
                  <a:cubicBezTo>
                    <a:pt x="1220" y="135"/>
                    <a:pt x="1164" y="79"/>
                    <a:pt x="1096" y="79"/>
                  </a:cubicBezTo>
                  <a:cubicBezTo>
                    <a:pt x="1041" y="79"/>
                    <a:pt x="994" y="115"/>
                    <a:pt x="978" y="164"/>
                  </a:cubicBezTo>
                  <a:cubicBezTo>
                    <a:pt x="589" y="115"/>
                    <a:pt x="589" y="115"/>
                    <a:pt x="589" y="115"/>
                  </a:cubicBezTo>
                  <a:cubicBezTo>
                    <a:pt x="584" y="51"/>
                    <a:pt x="530" y="0"/>
                    <a:pt x="465" y="0"/>
                  </a:cubicBezTo>
                  <a:cubicBezTo>
                    <a:pt x="396" y="0"/>
                    <a:pt x="340" y="55"/>
                    <a:pt x="340" y="124"/>
                  </a:cubicBezTo>
                  <a:cubicBezTo>
                    <a:pt x="340" y="155"/>
                    <a:pt x="352" y="183"/>
                    <a:pt x="370" y="205"/>
                  </a:cubicBezTo>
                  <a:cubicBezTo>
                    <a:pt x="180" y="453"/>
                    <a:pt x="180" y="453"/>
                    <a:pt x="180" y="453"/>
                  </a:cubicBezTo>
                  <a:cubicBezTo>
                    <a:pt x="163" y="445"/>
                    <a:pt x="145" y="440"/>
                    <a:pt x="125" y="440"/>
                  </a:cubicBezTo>
                  <a:cubicBezTo>
                    <a:pt x="56" y="440"/>
                    <a:pt x="0" y="496"/>
                    <a:pt x="0" y="564"/>
                  </a:cubicBezTo>
                  <a:cubicBezTo>
                    <a:pt x="0" y="633"/>
                    <a:pt x="56" y="689"/>
                    <a:pt x="125" y="689"/>
                  </a:cubicBezTo>
                  <a:cubicBezTo>
                    <a:pt x="152" y="689"/>
                    <a:pt x="177" y="680"/>
                    <a:pt x="197" y="666"/>
                  </a:cubicBezTo>
                  <a:cubicBezTo>
                    <a:pt x="416" y="872"/>
                    <a:pt x="416" y="872"/>
                    <a:pt x="416" y="872"/>
                  </a:cubicBezTo>
                  <a:cubicBezTo>
                    <a:pt x="404" y="891"/>
                    <a:pt x="397" y="914"/>
                    <a:pt x="397" y="938"/>
                  </a:cubicBezTo>
                  <a:cubicBezTo>
                    <a:pt x="397" y="1007"/>
                    <a:pt x="453" y="1063"/>
                    <a:pt x="521" y="1063"/>
                  </a:cubicBezTo>
                  <a:cubicBezTo>
                    <a:pt x="590" y="1063"/>
                    <a:pt x="646" y="1007"/>
                    <a:pt x="646" y="938"/>
                  </a:cubicBezTo>
                  <a:cubicBezTo>
                    <a:pt x="646" y="928"/>
                    <a:pt x="644" y="918"/>
                    <a:pt x="642" y="908"/>
                  </a:cubicBezTo>
                  <a:cubicBezTo>
                    <a:pt x="948" y="763"/>
                    <a:pt x="948" y="763"/>
                    <a:pt x="948" y="763"/>
                  </a:cubicBezTo>
                  <a:cubicBezTo>
                    <a:pt x="970" y="794"/>
                    <a:pt x="1007" y="814"/>
                    <a:pt x="1048" y="814"/>
                  </a:cubicBezTo>
                  <a:cubicBezTo>
                    <a:pt x="1117" y="814"/>
                    <a:pt x="1173" y="758"/>
                    <a:pt x="1173" y="689"/>
                  </a:cubicBezTo>
                  <a:cubicBezTo>
                    <a:pt x="1173" y="633"/>
                    <a:pt x="1135" y="586"/>
                    <a:pt x="1084" y="570"/>
                  </a:cubicBezTo>
                  <a:cubicBezTo>
                    <a:pt x="1108" y="327"/>
                    <a:pt x="1108" y="327"/>
                    <a:pt x="1108" y="327"/>
                  </a:cubicBezTo>
                  <a:cubicBezTo>
                    <a:pt x="1171" y="321"/>
                    <a:pt x="1220" y="268"/>
                    <a:pt x="1220" y="204"/>
                  </a:cubicBezTo>
                  <a:close/>
                  <a:moveTo>
                    <a:pt x="521" y="594"/>
                  </a:moveTo>
                  <a:cubicBezTo>
                    <a:pt x="493" y="245"/>
                    <a:pt x="493" y="245"/>
                    <a:pt x="493" y="245"/>
                  </a:cubicBezTo>
                  <a:cubicBezTo>
                    <a:pt x="509" y="241"/>
                    <a:pt x="523" y="235"/>
                    <a:pt x="535" y="226"/>
                  </a:cubicBezTo>
                  <a:cubicBezTo>
                    <a:pt x="944" y="621"/>
                    <a:pt x="944" y="621"/>
                    <a:pt x="944" y="621"/>
                  </a:cubicBezTo>
                  <a:cubicBezTo>
                    <a:pt x="938" y="630"/>
                    <a:pt x="934" y="639"/>
                    <a:pt x="930" y="649"/>
                  </a:cubicBezTo>
                  <a:lnTo>
                    <a:pt x="521" y="594"/>
                  </a:lnTo>
                  <a:close/>
                  <a:moveTo>
                    <a:pt x="490" y="818"/>
                  </a:moveTo>
                  <a:cubicBezTo>
                    <a:pt x="475" y="822"/>
                    <a:pt x="461" y="828"/>
                    <a:pt x="449" y="837"/>
                  </a:cubicBezTo>
                  <a:cubicBezTo>
                    <a:pt x="230" y="631"/>
                    <a:pt x="230" y="631"/>
                    <a:pt x="230" y="631"/>
                  </a:cubicBezTo>
                  <a:cubicBezTo>
                    <a:pt x="235" y="623"/>
                    <a:pt x="239" y="614"/>
                    <a:pt x="242" y="605"/>
                  </a:cubicBezTo>
                  <a:cubicBezTo>
                    <a:pt x="476" y="636"/>
                    <a:pt x="476" y="636"/>
                    <a:pt x="476" y="636"/>
                  </a:cubicBezTo>
                  <a:lnTo>
                    <a:pt x="490" y="818"/>
                  </a:lnTo>
                  <a:close/>
                  <a:moveTo>
                    <a:pt x="249" y="558"/>
                  </a:moveTo>
                  <a:cubicBezTo>
                    <a:pt x="247" y="529"/>
                    <a:pt x="236" y="502"/>
                    <a:pt x="218" y="482"/>
                  </a:cubicBezTo>
                  <a:cubicBezTo>
                    <a:pt x="408" y="235"/>
                    <a:pt x="408" y="235"/>
                    <a:pt x="408" y="235"/>
                  </a:cubicBezTo>
                  <a:cubicBezTo>
                    <a:pt x="420" y="241"/>
                    <a:pt x="432" y="245"/>
                    <a:pt x="445" y="247"/>
                  </a:cubicBezTo>
                  <a:cubicBezTo>
                    <a:pt x="472" y="587"/>
                    <a:pt x="472" y="587"/>
                    <a:pt x="472" y="587"/>
                  </a:cubicBezTo>
                  <a:lnTo>
                    <a:pt x="249" y="558"/>
                  </a:lnTo>
                  <a:close/>
                  <a:moveTo>
                    <a:pt x="977" y="587"/>
                  </a:moveTo>
                  <a:cubicBezTo>
                    <a:pt x="569" y="192"/>
                    <a:pt x="569" y="192"/>
                    <a:pt x="569" y="192"/>
                  </a:cubicBezTo>
                  <a:cubicBezTo>
                    <a:pt x="575" y="183"/>
                    <a:pt x="579" y="173"/>
                    <a:pt x="583" y="163"/>
                  </a:cubicBezTo>
                  <a:cubicBezTo>
                    <a:pt x="972" y="212"/>
                    <a:pt x="972" y="212"/>
                    <a:pt x="972" y="212"/>
                  </a:cubicBezTo>
                  <a:cubicBezTo>
                    <a:pt x="975" y="265"/>
                    <a:pt x="1011" y="308"/>
                    <a:pt x="1060" y="323"/>
                  </a:cubicBezTo>
                  <a:cubicBezTo>
                    <a:pt x="1036" y="566"/>
                    <a:pt x="1036" y="566"/>
                    <a:pt x="1036" y="566"/>
                  </a:cubicBezTo>
                  <a:cubicBezTo>
                    <a:pt x="1015" y="568"/>
                    <a:pt x="994" y="575"/>
                    <a:pt x="977" y="587"/>
                  </a:cubicBezTo>
                  <a:close/>
                  <a:moveTo>
                    <a:pt x="621" y="864"/>
                  </a:moveTo>
                  <a:cubicBezTo>
                    <a:pt x="602" y="838"/>
                    <a:pt x="572" y="819"/>
                    <a:pt x="538" y="815"/>
                  </a:cubicBezTo>
                  <a:cubicBezTo>
                    <a:pt x="524" y="643"/>
                    <a:pt x="524" y="643"/>
                    <a:pt x="524" y="643"/>
                  </a:cubicBezTo>
                  <a:cubicBezTo>
                    <a:pt x="924" y="696"/>
                    <a:pt x="924" y="696"/>
                    <a:pt x="924" y="696"/>
                  </a:cubicBezTo>
                  <a:cubicBezTo>
                    <a:pt x="924" y="704"/>
                    <a:pt x="925" y="712"/>
                    <a:pt x="927" y="720"/>
                  </a:cubicBezTo>
                  <a:lnTo>
                    <a:pt x="621" y="864"/>
                  </a:ln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4897" tIns="75918" rIns="94897" bIns="75918" numCol="1" spcCol="0" rtlCol="0" fromWordArt="0" anchor="t" anchorCtr="0" forceAA="0" compatLnSpc="1">
              <a:prstTxWarp prst="textNoShape">
                <a:avLst/>
              </a:prstTxWarp>
              <a:noAutofit/>
            </a:bodyPr>
            <a:lstStyle/>
            <a:p>
              <a:pPr marL="0" marR="0" lvl="0" indent="0" algn="ctr" defTabSz="483831" eaLnBrk="1" fontAlgn="base" latinLnBrk="0" hangingPunct="1">
                <a:lnSpc>
                  <a:spcPct val="90000"/>
                </a:lnSpc>
                <a:spcBef>
                  <a:spcPct val="0"/>
                </a:spcBef>
                <a:spcAft>
                  <a:spcPct val="0"/>
                </a:spcAft>
                <a:buClrTx/>
                <a:buSzTx/>
                <a:buFontTx/>
                <a:buNone/>
                <a:tabLst/>
                <a:defRPr/>
              </a:pPr>
              <a:endParaRPr kumimoji="0" lang="en-US" sz="1245" b="0" i="0" u="none" strike="noStrike" kern="0" cap="none" spc="0" normalizeH="0" baseline="0" noProof="0" dirty="0">
                <a:ln>
                  <a:noFill/>
                </a:ln>
                <a:solidFill>
                  <a:srgbClr val="442359"/>
                </a:solidFill>
                <a:effectLst/>
                <a:uLnTx/>
                <a:uFillTx/>
                <a:latin typeface="Segoe UI"/>
                <a:ea typeface="Segoe UI" pitchFamily="34" charset="0"/>
                <a:cs typeface="Segoe UI" pitchFamily="34" charset="0"/>
              </a:endParaRPr>
            </a:p>
          </p:txBody>
        </p:sp>
      </p:grpSp>
      <p:sp>
        <p:nvSpPr>
          <p:cNvPr id="34" name="Text Placeholder 2"/>
          <p:cNvSpPr txBox="1">
            <a:spLocks/>
          </p:cNvSpPr>
          <p:nvPr/>
        </p:nvSpPr>
        <p:spPr>
          <a:xfrm>
            <a:off x="4297996" y="1569499"/>
            <a:ext cx="5659345" cy="1926681"/>
          </a:xfrm>
          <a:prstGeom prst="rect">
            <a:avLst/>
          </a:prstGeom>
        </p:spPr>
        <p:txBody>
          <a:bodyPr vert="horz" wrap="square" lIns="146304" tIns="91440" rIns="146304" bIns="91440"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800"/>
              </a:spcBef>
              <a:spcAft>
                <a:spcPct val="0"/>
              </a:spcAft>
              <a:buClrTx/>
              <a:buSzPct val="90000"/>
              <a:buFont typeface="Arial" pitchFamily="34" charset="0"/>
              <a:buNone/>
              <a:tabLst/>
              <a:defRPr/>
            </a:pPr>
            <a:r>
              <a:rPr kumimoji="0" lang="en-US" sz="2800" b="0" i="0" u="none" strike="noStrike" kern="1200" cap="none" spc="0" normalizeH="0" baseline="0" noProof="0" dirty="0">
                <a:ln>
                  <a:noFill/>
                </a:ln>
                <a:gradFill>
                  <a:gsLst>
                    <a:gs pos="30693">
                      <a:schemeClr val="accent2"/>
                    </a:gs>
                    <a:gs pos="57000">
                      <a:schemeClr val="accent2"/>
                    </a:gs>
                  </a:gsLst>
                  <a:lin ang="5400000" scaled="0"/>
                </a:gradFill>
                <a:effectLst/>
                <a:uLnTx/>
                <a:uFillTx/>
                <a:latin typeface="+mj-lt"/>
                <a:ea typeface="MS PGothic" pitchFamily="34" charset="-128"/>
                <a:cs typeface="+mn-cs"/>
              </a:rPr>
              <a:t>Deployment characteristics</a:t>
            </a:r>
          </a:p>
          <a:p>
            <a:pPr marL="0" marR="0" lvl="1" indent="0" algn="l" defTabSz="931863" rtl="0" eaLnBrk="1" fontAlgn="base" latinLnBrk="0" hangingPunct="1">
              <a:lnSpc>
                <a:spcPct val="90000"/>
              </a:lnSpc>
              <a:spcBef>
                <a:spcPts val="400"/>
              </a:spcBef>
              <a:spcAft>
                <a:spcPct val="0"/>
              </a:spcAft>
              <a:buClrTx/>
              <a:buSzPct val="90000"/>
              <a:buFontTx/>
              <a:buNone/>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Efficient hosting</a:t>
            </a:r>
          </a:p>
          <a:p>
            <a:pPr marL="0" marR="0" lvl="1" indent="0" algn="l" defTabSz="931863" rtl="0" eaLnBrk="1" fontAlgn="base" latinLnBrk="0" hangingPunct="1">
              <a:lnSpc>
                <a:spcPct val="90000"/>
              </a:lnSpc>
              <a:spcBef>
                <a:spcPts val="400"/>
              </a:spcBef>
              <a:spcAft>
                <a:spcPct val="0"/>
              </a:spcAft>
              <a:buClrTx/>
              <a:buSzPct val="90000"/>
              <a:buFontTx/>
              <a:buNone/>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Multitenancy</a:t>
            </a:r>
          </a:p>
          <a:p>
            <a:pPr marL="0" marR="0" lvl="1" indent="0" algn="l" defTabSz="931863" rtl="0" eaLnBrk="1" fontAlgn="base" latinLnBrk="0" hangingPunct="1">
              <a:lnSpc>
                <a:spcPct val="90000"/>
              </a:lnSpc>
              <a:spcBef>
                <a:spcPts val="400"/>
              </a:spcBef>
              <a:spcAft>
                <a:spcPct val="0"/>
              </a:spcAft>
              <a:buClrTx/>
              <a:buSzPct val="90000"/>
              <a:buFontTx/>
              <a:buNone/>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Rapid deployment</a:t>
            </a:r>
          </a:p>
          <a:p>
            <a:pPr marL="0" marR="0" lvl="1" indent="0" algn="l" defTabSz="931863" rtl="0" eaLnBrk="1" fontAlgn="base" latinLnBrk="0" hangingPunct="1">
              <a:lnSpc>
                <a:spcPct val="90000"/>
              </a:lnSpc>
              <a:spcBef>
                <a:spcPts val="400"/>
              </a:spcBef>
              <a:spcAft>
                <a:spcPct val="0"/>
              </a:spcAft>
              <a:buClrTx/>
              <a:buSzPct val="90000"/>
              <a:buFontTx/>
              <a:buNone/>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Highly automatable </a:t>
            </a:r>
          </a:p>
          <a:p>
            <a:pPr marL="0" marR="0" lvl="1" indent="0" algn="l" defTabSz="931863" rtl="0" eaLnBrk="1" fontAlgn="base" latinLnBrk="0" hangingPunct="1">
              <a:lnSpc>
                <a:spcPct val="90000"/>
              </a:lnSpc>
              <a:spcBef>
                <a:spcPts val="400"/>
              </a:spcBef>
              <a:spcAft>
                <a:spcPct val="0"/>
              </a:spcAft>
              <a:buClrTx/>
              <a:buSzPct val="90000"/>
              <a:buFontTx/>
              <a:buNone/>
              <a:tabLst/>
              <a:defRPr/>
            </a:pPr>
            <a:r>
              <a:rPr kumimoji="0" lang="en-US" sz="1600" b="0" i="0" u="none" strike="noStrike" kern="1200" cap="none" spc="0" normalizeH="0" baseline="0" noProof="0" dirty="0">
                <a:ln>
                  <a:noFill/>
                </a:ln>
                <a:gradFill>
                  <a:gsLst>
                    <a:gs pos="1250">
                      <a:schemeClr val="tx1"/>
                    </a:gs>
                    <a:gs pos="100000">
                      <a:schemeClr val="tx1"/>
                    </a:gs>
                  </a:gsLst>
                  <a:lin ang="5400000" scaled="0"/>
                </a:gradFill>
                <a:effectLst/>
                <a:uLnTx/>
                <a:uFillTx/>
                <a:latin typeface="+mn-lt"/>
                <a:ea typeface="MS PGothic" pitchFamily="34" charset="-128"/>
                <a:cs typeface="+mn-cs"/>
              </a:rPr>
              <a:t>Rapid scaling</a:t>
            </a:r>
          </a:p>
        </p:txBody>
      </p:sp>
      <p:grpSp>
        <p:nvGrpSpPr>
          <p:cNvPr id="41" name="Group 40"/>
          <p:cNvGrpSpPr/>
          <p:nvPr/>
        </p:nvGrpSpPr>
        <p:grpSpPr>
          <a:xfrm>
            <a:off x="274636" y="3954463"/>
            <a:ext cx="1965960" cy="1920240"/>
            <a:chOff x="274636" y="3954463"/>
            <a:chExt cx="1965960" cy="1920240"/>
          </a:xfrm>
        </p:grpSpPr>
        <p:sp>
          <p:nvSpPr>
            <p:cNvPr id="35" name="Rectangle 34"/>
            <p:cNvSpPr/>
            <p:nvPr/>
          </p:nvSpPr>
          <p:spPr bwMode="auto">
            <a:xfrm>
              <a:off x="274636" y="3954463"/>
              <a:ext cx="19659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gradFill>
                    <a:gsLst>
                      <a:gs pos="35644">
                        <a:schemeClr val="tx1"/>
                      </a:gs>
                      <a:gs pos="57000">
                        <a:schemeClr val="tx1"/>
                      </a:gs>
                    </a:gsLst>
                    <a:lin ang="5400000" scaled="0"/>
                  </a:gradFill>
                  <a:effectLst/>
                  <a:uLnTx/>
                  <a:uFillTx/>
                  <a:latin typeface="+mj-lt"/>
                </a:rPr>
                <a:t>Distributed compute</a:t>
              </a:r>
            </a:p>
          </p:txBody>
        </p:sp>
        <mc:AlternateContent xmlns:mc="http://schemas.openxmlformats.org/markup-compatibility/2006" xmlns:a14="http://schemas.microsoft.com/office/drawing/2010/main">
          <mc:Choice Requires="a14">
            <p:sp>
              <p:nvSpPr>
                <p:cNvPr id="6" name="TextBox 5"/>
                <p:cNvSpPr txBox="1"/>
                <p:nvPr/>
              </p:nvSpPr>
              <p:spPr>
                <a:xfrm>
                  <a:off x="436561" y="5137065"/>
                  <a:ext cx="864789" cy="520142"/>
                </a:xfrm>
                <a:prstGeom prst="rect">
                  <a:avLst/>
                </a:prstGeom>
                <a:noFill/>
                <a:effectLst/>
              </p:spPr>
              <p:txBody>
                <a:bodyPr wrap="none" lIns="0" tIns="0" rIns="0" bIns="0" rtlCol="0" anchor="b" anchorCtr="0">
                  <a:spAutoFit/>
                </a:bodyPr>
                <a:lstStyle/>
                <a:p>
                  <a:pPr marL="0" marR="0" lvl="0" indent="0" defTabSz="932563" eaLnBrk="1" fontAlgn="auto" latinLnBrk="0" hangingPunct="1">
                    <a:lnSpc>
                      <a:spcPct val="90000"/>
                    </a:lnSpc>
                    <a:spcBef>
                      <a:spcPts val="0"/>
                    </a:spcBef>
                    <a:spcAft>
                      <a:spcPts val="600"/>
                    </a:spcAft>
                    <a:buClrTx/>
                    <a:buSzTx/>
                    <a:buFontTx/>
                    <a:buNone/>
                    <a:tabLst/>
                    <a:defRPr/>
                  </a:pPr>
                  <a14:m>
                    <m:oMathPara xmlns:m="http://schemas.openxmlformats.org/officeDocument/2006/math">
                      <m:oMathParaPr>
                        <m:jc m:val="left"/>
                      </m:oMathParaPr>
                      <m:oMath xmlns:m="http://schemas.openxmlformats.org/officeDocument/2006/math">
                        <m:r>
                          <a:rPr kumimoji="0" lang="en-US" sz="3200" b="1" i="1" u="none" strike="noStrike" kern="0" cap="none" spc="-150" normalizeH="0" baseline="0" noProof="0" smtClean="0">
                            <a:ln w="0"/>
                            <a:gradFill>
                              <a:gsLst>
                                <a:gs pos="40594">
                                  <a:schemeClr val="accent2"/>
                                </a:gs>
                                <a:gs pos="55000">
                                  <a:schemeClr val="accent2"/>
                                </a:gs>
                              </a:gsLst>
                              <a:lin ang="5400000" scaled="0"/>
                            </a:gradFill>
                            <a:effectLst/>
                            <a:uLnTx/>
                            <a:uFillTx/>
                            <a:latin typeface="Cambria Math" panose="02040503050406030204" pitchFamily="18" charset="0"/>
                            <a:ea typeface="Cambria Math" panose="02040503050406030204" pitchFamily="18" charset="0"/>
                          </a:rPr>
                          <m:t>𝒇</m:t>
                        </m:r>
                        <m:d>
                          <m:dPr>
                            <m:ctrlPr>
                              <a:rPr kumimoji="0" lang="en-US" sz="3200" b="1" i="1" u="none" strike="noStrike" kern="0" cap="none" spc="-150" normalizeH="0" baseline="0" noProof="0">
                                <a:ln w="0"/>
                                <a:gradFill>
                                  <a:gsLst>
                                    <a:gs pos="40594">
                                      <a:schemeClr val="accent2"/>
                                    </a:gs>
                                    <a:gs pos="55000">
                                      <a:schemeClr val="accent2"/>
                                    </a:gs>
                                  </a:gsLst>
                                  <a:lin ang="5400000" scaled="0"/>
                                </a:gradFill>
                                <a:effectLst/>
                                <a:uLnTx/>
                                <a:uFillTx/>
                                <a:latin typeface="Cambria Math" panose="02040503050406030204" pitchFamily="18" charset="0"/>
                                <a:ea typeface="Cambria Math" panose="02040503050406030204" pitchFamily="18" charset="0"/>
                              </a:rPr>
                            </m:ctrlPr>
                          </m:dPr>
                          <m:e>
                            <m:r>
                              <a:rPr kumimoji="0" lang="en-US" sz="3200" b="1" i="1" u="none" strike="noStrike" kern="0" cap="none" spc="-150" normalizeH="0" baseline="0" noProof="0">
                                <a:ln w="0"/>
                                <a:gradFill>
                                  <a:gsLst>
                                    <a:gs pos="40594">
                                      <a:schemeClr val="accent2"/>
                                    </a:gs>
                                    <a:gs pos="55000">
                                      <a:schemeClr val="accent2"/>
                                    </a:gs>
                                  </a:gsLst>
                                  <a:lin ang="5400000" scaled="0"/>
                                </a:gradFill>
                                <a:effectLst/>
                                <a:uLnTx/>
                                <a:uFillTx/>
                                <a:latin typeface="Cambria Math" panose="02040503050406030204" pitchFamily="18" charset="0"/>
                                <a:ea typeface="Cambria Math" panose="02040503050406030204" pitchFamily="18" charset="0"/>
                              </a:rPr>
                              <m:t>𝒙</m:t>
                            </m:r>
                          </m:e>
                        </m:d>
                      </m:oMath>
                    </m:oMathPara>
                  </a14:m>
                  <a:endParaRPr kumimoji="0" lang="en-US" sz="3200" b="1" i="0" u="none" strike="noStrike" kern="0" cap="none" spc="-150" normalizeH="0" baseline="0" noProof="0" dirty="0" err="1">
                    <a:ln w="0"/>
                    <a:gradFill>
                      <a:gsLst>
                        <a:gs pos="40594">
                          <a:schemeClr val="accent2"/>
                        </a:gs>
                        <a:gs pos="55000">
                          <a:schemeClr val="accent2"/>
                        </a:gs>
                      </a:gsLst>
                      <a:lin ang="5400000" scaled="0"/>
                    </a:gradFill>
                    <a:effectLst/>
                    <a:uLnTx/>
                    <a:uFillTx/>
                    <a:latin typeface="Segoe UI"/>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436561" y="5137065"/>
                  <a:ext cx="864789" cy="520142"/>
                </a:xfrm>
                <a:prstGeom prst="rect">
                  <a:avLst/>
                </a:prstGeom>
                <a:blipFill rotWithShape="0">
                  <a:blip r:embed="rId2"/>
                  <a:stretch>
                    <a:fillRect l="-709"/>
                  </a:stretch>
                </a:blipFill>
                <a:effectLst/>
              </p:spPr>
              <p:txBody>
                <a:bodyPr/>
                <a:lstStyle/>
                <a:p>
                  <a:r>
                    <a:rPr lang="en-US">
                      <a:noFill/>
                    </a:rPr>
                    <a:t> </a:t>
                  </a:r>
                </a:p>
              </p:txBody>
            </p:sp>
          </mc:Fallback>
        </mc:AlternateContent>
      </p:grpSp>
    </p:spTree>
    <p:extLst>
      <p:ext uri="{BB962C8B-B14F-4D97-AF65-F5344CB8AC3E}">
        <p14:creationId xmlns:p14="http://schemas.microsoft.com/office/powerpoint/2010/main" val="16132968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1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30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ppt_x"/>
                                          </p:val>
                                        </p:tav>
                                        <p:tav tm="100000">
                                          <p:val>
                                            <p:strVal val="#ppt_x"/>
                                          </p:val>
                                        </p:tav>
                                      </p:tavLst>
                                    </p:anim>
                                    <p:anim calcmode="lin" valueType="num">
                                      <p:cBhvr additive="base">
                                        <p:cTn id="24" dur="500" fill="hold"/>
                                        <p:tgtEl>
                                          <p:spTgt spid="43"/>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40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500"/>
                                  </p:stCondLst>
                                  <p:childTnLst>
                                    <p:set>
                                      <p:cBhvr>
                                        <p:cTn id="30" dur="1" fill="hold">
                                          <p:stCondLst>
                                            <p:cond delay="0"/>
                                          </p:stCondLst>
                                        </p:cTn>
                                        <p:tgtEl>
                                          <p:spTgt spid="45"/>
                                        </p:tgtEl>
                                        <p:attrNameLst>
                                          <p:attrName>style.visibility</p:attrName>
                                        </p:attrNameLst>
                                      </p:cBhvr>
                                      <p:to>
                                        <p:strVal val="visible"/>
                                      </p:to>
                                    </p:set>
                                    <p:anim calcmode="lin" valueType="num">
                                      <p:cBhvr additive="base">
                                        <p:cTn id="31" dur="500" fill="hold"/>
                                        <p:tgtEl>
                                          <p:spTgt spid="45"/>
                                        </p:tgtEl>
                                        <p:attrNameLst>
                                          <p:attrName>ppt_x</p:attrName>
                                        </p:attrNameLst>
                                      </p:cBhvr>
                                      <p:tavLst>
                                        <p:tav tm="0">
                                          <p:val>
                                            <p:strVal val="#ppt_x"/>
                                          </p:val>
                                        </p:tav>
                                        <p:tav tm="100000">
                                          <p:val>
                                            <p:strVal val="#ppt_x"/>
                                          </p:val>
                                        </p:tav>
                                      </p:tavLst>
                                    </p:anim>
                                    <p:anim calcmode="lin" valueType="num">
                                      <p:cBhvr additive="base">
                                        <p:cTn id="3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p:bldP spid="3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Container ecosystem</a:t>
            </a:r>
          </a:p>
        </p:txBody>
      </p:sp>
      <p:grpSp>
        <p:nvGrpSpPr>
          <p:cNvPr id="33" name="Group 32"/>
          <p:cNvGrpSpPr/>
          <p:nvPr/>
        </p:nvGrpSpPr>
        <p:grpSpPr>
          <a:xfrm>
            <a:off x="274638" y="2125662"/>
            <a:ext cx="3922776" cy="4389437"/>
            <a:chOff x="274638" y="2125662"/>
            <a:chExt cx="3922776" cy="4389437"/>
          </a:xfrm>
        </p:grpSpPr>
        <p:sp>
          <p:nvSpPr>
            <p:cNvPr id="212" name="Rectangle 211"/>
            <p:cNvSpPr/>
            <p:nvPr/>
          </p:nvSpPr>
          <p:spPr bwMode="auto">
            <a:xfrm>
              <a:off x="274638" y="2125662"/>
              <a:ext cx="3922776" cy="4389437"/>
            </a:xfrm>
            <a:prstGeom prst="rect">
              <a:avLst/>
            </a:prstGeom>
            <a:solidFill>
              <a:schemeClr val="bg1">
                <a:lumMod val="95000"/>
              </a:schemeClr>
            </a:solidFill>
            <a:ln w="28575">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7921">
                        <a:schemeClr val="accent2"/>
                      </a:gs>
                      <a:gs pos="23762">
                        <a:schemeClr val="accent2"/>
                      </a:gs>
                    </a:gsLst>
                    <a:lin ang="5400000" scaled="0"/>
                  </a:gradFill>
                  <a:effectLst/>
                  <a:uLnTx/>
                  <a:uFillTx/>
                  <a:latin typeface="Segoe UI Light"/>
                </a:rPr>
                <a:t>Container runtime</a:t>
              </a:r>
            </a:p>
          </p:txBody>
        </p:sp>
        <p:sp>
          <p:nvSpPr>
            <p:cNvPr id="220" name="Rectangle 29"/>
            <p:cNvSpPr/>
            <p:nvPr/>
          </p:nvSpPr>
          <p:spPr>
            <a:xfrm>
              <a:off x="284263" y="4616903"/>
              <a:ext cx="2220545" cy="572464"/>
            </a:xfrm>
            <a:prstGeom prst="rect">
              <a:avLst/>
            </a:prstGeom>
            <a:noFill/>
            <a:ln w="10795" cap="flat" cmpd="sng" algn="ctr">
              <a:noFill/>
              <a:prstDash val="solid"/>
            </a:ln>
            <a:effectLst/>
          </p:spPr>
          <p:txBody>
            <a:bodyPr lIns="182880" tIns="146304" rIns="182880" bIns="146304" rtlCol="0" anchor="t">
              <a:sp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87129">
                        <a:schemeClr val="tx1"/>
                      </a:gs>
                      <a:gs pos="59000">
                        <a:schemeClr val="tx1"/>
                      </a:gs>
                    </a:gsLst>
                    <a:lin ang="5400000" scaled="0"/>
                  </a:gradFill>
                  <a:effectLst/>
                  <a:uLnTx/>
                  <a:uFillTx/>
                  <a:latin typeface="Segoe UI Light"/>
                </a:rPr>
                <a:t>Linux</a:t>
              </a:r>
            </a:p>
          </p:txBody>
        </p:sp>
        <p:sp>
          <p:nvSpPr>
            <p:cNvPr id="53" name="Freeform 22"/>
            <p:cNvSpPr>
              <a:spLocks noChangeAspect="1" noEditPoints="1"/>
            </p:cNvSpPr>
            <p:nvPr/>
          </p:nvSpPr>
          <p:spPr bwMode="auto">
            <a:xfrm>
              <a:off x="472773" y="2883749"/>
              <a:ext cx="2032036" cy="291163"/>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Freeform 9"/>
            <p:cNvSpPr>
              <a:spLocks noChangeAspect="1" noEditPoints="1"/>
            </p:cNvSpPr>
            <p:nvPr/>
          </p:nvSpPr>
          <p:spPr bwMode="auto">
            <a:xfrm>
              <a:off x="472773" y="3331437"/>
              <a:ext cx="2545065" cy="1140188"/>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9"/>
            <p:cNvSpPr>
              <a:spLocks noChangeAspect="1" noEditPoints="1"/>
            </p:cNvSpPr>
            <p:nvPr/>
          </p:nvSpPr>
          <p:spPr bwMode="auto">
            <a:xfrm>
              <a:off x="472773" y="5151875"/>
              <a:ext cx="2545065" cy="1140188"/>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4" name="Group 33"/>
          <p:cNvGrpSpPr/>
          <p:nvPr/>
        </p:nvGrpSpPr>
        <p:grpSpPr>
          <a:xfrm>
            <a:off x="4256850" y="2125663"/>
            <a:ext cx="3922776" cy="4389120"/>
            <a:chOff x="4256850" y="2125663"/>
            <a:chExt cx="3922776" cy="4389120"/>
          </a:xfrm>
        </p:grpSpPr>
        <p:sp>
          <p:nvSpPr>
            <p:cNvPr id="130" name="Rectangle 129"/>
            <p:cNvSpPr/>
            <p:nvPr/>
          </p:nvSpPr>
          <p:spPr bwMode="auto">
            <a:xfrm>
              <a:off x="4256850" y="2125663"/>
              <a:ext cx="3922776" cy="4389120"/>
            </a:xfrm>
            <a:prstGeom prst="rect">
              <a:avLst/>
            </a:prstGeom>
            <a:solidFill>
              <a:schemeClr val="bg1">
                <a:lumMod val="95000"/>
              </a:schemeClr>
            </a:solidFill>
            <a:ln w="28575">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7921">
                        <a:schemeClr val="accent2"/>
                      </a:gs>
                      <a:gs pos="23762">
                        <a:schemeClr val="accent2"/>
                      </a:gs>
                    </a:gsLst>
                    <a:lin ang="5400000" scaled="0"/>
                  </a:gradFill>
                  <a:effectLst/>
                  <a:uLnTx/>
                  <a:uFillTx/>
                  <a:latin typeface="Segoe UI Light"/>
                </a:rPr>
                <a:t>Container images</a:t>
              </a:r>
            </a:p>
          </p:txBody>
        </p:sp>
        <p:sp>
          <p:nvSpPr>
            <p:cNvPr id="60" name="Freeform 9"/>
            <p:cNvSpPr>
              <a:spLocks noChangeAspect="1" noEditPoints="1"/>
            </p:cNvSpPr>
            <p:nvPr/>
          </p:nvSpPr>
          <p:spPr bwMode="auto">
            <a:xfrm>
              <a:off x="4454866" y="2883749"/>
              <a:ext cx="2737141" cy="1226238"/>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31" name="Group 30"/>
            <p:cNvGrpSpPr/>
            <p:nvPr/>
          </p:nvGrpSpPr>
          <p:grpSpPr>
            <a:xfrm>
              <a:off x="5945295" y="3506093"/>
              <a:ext cx="2035901" cy="2785970"/>
              <a:chOff x="5671771" y="3913193"/>
              <a:chExt cx="1737360" cy="2377440"/>
            </a:xfrm>
          </p:grpSpPr>
          <p:sp>
            <p:nvSpPr>
              <p:cNvPr id="133" name="Rectangle 132"/>
              <p:cNvSpPr/>
              <p:nvPr/>
            </p:nvSpPr>
            <p:spPr bwMode="auto">
              <a:xfrm>
                <a:off x="5671771" y="3913193"/>
                <a:ext cx="1737360" cy="2377440"/>
              </a:xfrm>
              <a:prstGeom prst="rect">
                <a:avLst/>
              </a:prstGeom>
              <a:solidFill>
                <a:schemeClr val="bg1">
                  <a:lumMod val="50000"/>
                </a:schemeClr>
              </a:solidFill>
              <a:ln w="44450" cap="sq">
                <a:solidFill>
                  <a:schemeClr val="bg1">
                    <a:lumMod val="95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 name="Group 25"/>
              <p:cNvGrpSpPr>
                <a:grpSpLocks noChangeAspect="1"/>
              </p:cNvGrpSpPr>
              <p:nvPr/>
            </p:nvGrpSpPr>
            <p:grpSpPr>
              <a:xfrm>
                <a:off x="5854651" y="5494269"/>
                <a:ext cx="1371600" cy="613484"/>
                <a:chOff x="3896444" y="4411501"/>
                <a:chExt cx="1924051" cy="860583"/>
              </a:xfrm>
            </p:grpSpPr>
            <p:sp>
              <p:nvSpPr>
                <p:cNvPr id="25" name="Freeform 13"/>
                <p:cNvSpPr>
                  <a:spLocks noChangeAspect="1" noEditPoints="1"/>
                </p:cNvSpPr>
                <p:nvPr/>
              </p:nvSpPr>
              <p:spPr bwMode="auto">
                <a:xfrm>
                  <a:off x="3896444" y="4411501"/>
                  <a:ext cx="1924051" cy="86058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Freeform 6"/>
                <p:cNvSpPr>
                  <a:spLocks noChangeAspect="1" noEditPoints="1"/>
                </p:cNvSpPr>
                <p:nvPr/>
              </p:nvSpPr>
              <p:spPr bwMode="auto">
                <a:xfrm>
                  <a:off x="4205129" y="4698823"/>
                  <a:ext cx="1306681" cy="285938"/>
                </a:xfrm>
                <a:custGeom>
                  <a:avLst/>
                  <a:gdLst>
                    <a:gd name="T0" fmla="*/ 149 w 679"/>
                    <a:gd name="T1" fmla="*/ 73 h 149"/>
                    <a:gd name="T2" fmla="*/ 66 w 679"/>
                    <a:gd name="T3" fmla="*/ 11 h 149"/>
                    <a:gd name="T4" fmla="*/ 149 w 679"/>
                    <a:gd name="T5" fmla="*/ 149 h 149"/>
                    <a:gd name="T6" fmla="*/ 66 w 679"/>
                    <a:gd name="T7" fmla="*/ 76 h 149"/>
                    <a:gd name="T8" fmla="*/ 0 w 679"/>
                    <a:gd name="T9" fmla="*/ 21 h 149"/>
                    <a:gd name="T10" fmla="*/ 63 w 679"/>
                    <a:gd name="T11" fmla="*/ 73 h 149"/>
                    <a:gd name="T12" fmla="*/ 0 w 679"/>
                    <a:gd name="T13" fmla="*/ 128 h 149"/>
                    <a:gd name="T14" fmla="*/ 63 w 679"/>
                    <a:gd name="T15" fmla="*/ 76 h 149"/>
                    <a:gd name="T16" fmla="*/ 318 w 679"/>
                    <a:gd name="T17" fmla="*/ 30 h 149"/>
                    <a:gd name="T18" fmla="*/ 323 w 679"/>
                    <a:gd name="T19" fmla="*/ 41 h 149"/>
                    <a:gd name="T20" fmla="*/ 328 w 679"/>
                    <a:gd name="T21" fmla="*/ 30 h 149"/>
                    <a:gd name="T22" fmla="*/ 278 w 679"/>
                    <a:gd name="T23" fmla="*/ 105 h 149"/>
                    <a:gd name="T24" fmla="*/ 226 w 679"/>
                    <a:gd name="T25" fmla="*/ 105 h 149"/>
                    <a:gd name="T26" fmla="*/ 194 w 679"/>
                    <a:gd name="T27" fmla="*/ 30 h 149"/>
                    <a:gd name="T28" fmla="*/ 252 w 679"/>
                    <a:gd name="T29" fmla="*/ 48 h 149"/>
                    <a:gd name="T30" fmla="*/ 284 w 679"/>
                    <a:gd name="T31" fmla="*/ 119 h 149"/>
                    <a:gd name="T32" fmla="*/ 298 w 679"/>
                    <a:gd name="T33" fmla="*/ 30 h 149"/>
                    <a:gd name="T34" fmla="*/ 318 w 679"/>
                    <a:gd name="T35" fmla="*/ 119 h 149"/>
                    <a:gd name="T36" fmla="*/ 328 w 679"/>
                    <a:gd name="T37" fmla="*/ 55 h 149"/>
                    <a:gd name="T38" fmla="*/ 375 w 679"/>
                    <a:gd name="T39" fmla="*/ 54 h 149"/>
                    <a:gd name="T40" fmla="*/ 354 w 679"/>
                    <a:gd name="T41" fmla="*/ 55 h 149"/>
                    <a:gd name="T42" fmla="*/ 354 w 679"/>
                    <a:gd name="T43" fmla="*/ 119 h 149"/>
                    <a:gd name="T44" fmla="*/ 372 w 679"/>
                    <a:gd name="T45" fmla="*/ 63 h 149"/>
                    <a:gd name="T46" fmla="*/ 397 w 679"/>
                    <a:gd name="T47" fmla="*/ 119 h 149"/>
                    <a:gd name="T48" fmla="*/ 467 w 679"/>
                    <a:gd name="T49" fmla="*/ 25 h 149"/>
                    <a:gd name="T50" fmla="*/ 457 w 679"/>
                    <a:gd name="T51" fmla="*/ 64 h 149"/>
                    <a:gd name="T52" fmla="*/ 408 w 679"/>
                    <a:gd name="T53" fmla="*/ 89 h 149"/>
                    <a:gd name="T54" fmla="*/ 457 w 679"/>
                    <a:gd name="T55" fmla="*/ 108 h 149"/>
                    <a:gd name="T56" fmla="*/ 467 w 679"/>
                    <a:gd name="T57" fmla="*/ 119 h 149"/>
                    <a:gd name="T58" fmla="*/ 452 w 679"/>
                    <a:gd name="T59" fmla="*/ 106 h 149"/>
                    <a:gd name="T60" fmla="*/ 419 w 679"/>
                    <a:gd name="T61" fmla="*/ 88 h 149"/>
                    <a:gd name="T62" fmla="*/ 452 w 679"/>
                    <a:gd name="T63" fmla="*/ 68 h 149"/>
                    <a:gd name="T64" fmla="*/ 452 w 679"/>
                    <a:gd name="T65" fmla="*/ 106 h 149"/>
                    <a:gd name="T66" fmla="*/ 489 w 679"/>
                    <a:gd name="T67" fmla="*/ 63 h 149"/>
                    <a:gd name="T68" fmla="*/ 511 w 679"/>
                    <a:gd name="T69" fmla="*/ 121 h 149"/>
                    <a:gd name="T70" fmla="*/ 535 w 679"/>
                    <a:gd name="T71" fmla="*/ 63 h 149"/>
                    <a:gd name="T72" fmla="*/ 496 w 679"/>
                    <a:gd name="T73" fmla="*/ 106 h 149"/>
                    <a:gd name="T74" fmla="*/ 512 w 679"/>
                    <a:gd name="T75" fmla="*/ 63 h 149"/>
                    <a:gd name="T76" fmla="*/ 527 w 679"/>
                    <a:gd name="T77" fmla="*/ 106 h 149"/>
                    <a:gd name="T78" fmla="*/ 612 w 679"/>
                    <a:gd name="T79" fmla="*/ 107 h 149"/>
                    <a:gd name="T80" fmla="*/ 572 w 679"/>
                    <a:gd name="T81" fmla="*/ 107 h 149"/>
                    <a:gd name="T82" fmla="*/ 547 w 679"/>
                    <a:gd name="T83" fmla="*/ 55 h 149"/>
                    <a:gd name="T84" fmla="*/ 592 w 679"/>
                    <a:gd name="T85" fmla="*/ 70 h 149"/>
                    <a:gd name="T86" fmla="*/ 617 w 679"/>
                    <a:gd name="T87" fmla="*/ 119 h 149"/>
                    <a:gd name="T88" fmla="*/ 626 w 679"/>
                    <a:gd name="T89" fmla="*/ 55 h 149"/>
                    <a:gd name="T90" fmla="*/ 653 w 679"/>
                    <a:gd name="T91" fmla="*/ 78 h 149"/>
                    <a:gd name="T92" fmla="*/ 662 w 679"/>
                    <a:gd name="T93" fmla="*/ 63 h 149"/>
                    <a:gd name="T94" fmla="*/ 663 w 679"/>
                    <a:gd name="T95" fmla="*/ 54 h 149"/>
                    <a:gd name="T96" fmla="*/ 644 w 679"/>
                    <a:gd name="T97" fmla="*/ 83 h 149"/>
                    <a:gd name="T98" fmla="*/ 669 w 679"/>
                    <a:gd name="T99" fmla="*/ 103 h 149"/>
                    <a:gd name="T100" fmla="*/ 640 w 679"/>
                    <a:gd name="T101" fmla="*/ 117 h 149"/>
                    <a:gd name="T102" fmla="*/ 679 w 679"/>
                    <a:gd name="T103" fmla="*/ 10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9" h="149">
                      <a:moveTo>
                        <a:pt x="66" y="11"/>
                      </a:moveTo>
                      <a:cubicBezTo>
                        <a:pt x="149" y="0"/>
                        <a:pt x="149" y="0"/>
                        <a:pt x="149" y="0"/>
                      </a:cubicBezTo>
                      <a:cubicBezTo>
                        <a:pt x="149" y="73"/>
                        <a:pt x="149" y="73"/>
                        <a:pt x="149" y="73"/>
                      </a:cubicBezTo>
                      <a:cubicBezTo>
                        <a:pt x="66" y="73"/>
                        <a:pt x="66" y="73"/>
                        <a:pt x="66" y="73"/>
                      </a:cubicBezTo>
                      <a:cubicBezTo>
                        <a:pt x="66" y="11"/>
                        <a:pt x="66" y="11"/>
                        <a:pt x="66" y="11"/>
                      </a:cubicBezTo>
                      <a:cubicBezTo>
                        <a:pt x="66" y="11"/>
                        <a:pt x="66" y="11"/>
                        <a:pt x="66" y="11"/>
                      </a:cubicBezTo>
                      <a:close/>
                      <a:moveTo>
                        <a:pt x="66" y="76"/>
                      </a:moveTo>
                      <a:cubicBezTo>
                        <a:pt x="66" y="138"/>
                        <a:pt x="66" y="138"/>
                        <a:pt x="66" y="138"/>
                      </a:cubicBezTo>
                      <a:cubicBezTo>
                        <a:pt x="149" y="149"/>
                        <a:pt x="149" y="149"/>
                        <a:pt x="149" y="149"/>
                      </a:cubicBezTo>
                      <a:cubicBezTo>
                        <a:pt x="149" y="76"/>
                        <a:pt x="149" y="76"/>
                        <a:pt x="149" y="76"/>
                      </a:cubicBezTo>
                      <a:cubicBezTo>
                        <a:pt x="66" y="76"/>
                        <a:pt x="66" y="76"/>
                        <a:pt x="66" y="76"/>
                      </a:cubicBezTo>
                      <a:cubicBezTo>
                        <a:pt x="66" y="76"/>
                        <a:pt x="66" y="76"/>
                        <a:pt x="66" y="76"/>
                      </a:cubicBezTo>
                      <a:close/>
                      <a:moveTo>
                        <a:pt x="63" y="73"/>
                      </a:moveTo>
                      <a:cubicBezTo>
                        <a:pt x="63" y="12"/>
                        <a:pt x="63" y="12"/>
                        <a:pt x="63" y="12"/>
                      </a:cubicBezTo>
                      <a:cubicBezTo>
                        <a:pt x="0" y="21"/>
                        <a:pt x="0" y="21"/>
                        <a:pt x="0" y="21"/>
                      </a:cubicBezTo>
                      <a:cubicBezTo>
                        <a:pt x="0" y="73"/>
                        <a:pt x="0" y="73"/>
                        <a:pt x="0" y="73"/>
                      </a:cubicBezTo>
                      <a:cubicBezTo>
                        <a:pt x="63" y="73"/>
                        <a:pt x="63" y="73"/>
                        <a:pt x="63" y="73"/>
                      </a:cubicBezTo>
                      <a:cubicBezTo>
                        <a:pt x="63" y="73"/>
                        <a:pt x="63" y="73"/>
                        <a:pt x="63" y="73"/>
                      </a:cubicBezTo>
                      <a:close/>
                      <a:moveTo>
                        <a:pt x="63" y="76"/>
                      </a:moveTo>
                      <a:cubicBezTo>
                        <a:pt x="0" y="76"/>
                        <a:pt x="0" y="76"/>
                        <a:pt x="0" y="76"/>
                      </a:cubicBezTo>
                      <a:cubicBezTo>
                        <a:pt x="0" y="128"/>
                        <a:pt x="0" y="128"/>
                        <a:pt x="0" y="128"/>
                      </a:cubicBezTo>
                      <a:cubicBezTo>
                        <a:pt x="63" y="137"/>
                        <a:pt x="63" y="137"/>
                        <a:pt x="63" y="137"/>
                      </a:cubicBezTo>
                      <a:cubicBezTo>
                        <a:pt x="63" y="76"/>
                        <a:pt x="63" y="76"/>
                        <a:pt x="63" y="76"/>
                      </a:cubicBezTo>
                      <a:cubicBezTo>
                        <a:pt x="63" y="76"/>
                        <a:pt x="63" y="76"/>
                        <a:pt x="63" y="76"/>
                      </a:cubicBezTo>
                      <a:close/>
                      <a:moveTo>
                        <a:pt x="328" y="30"/>
                      </a:moveTo>
                      <a:cubicBezTo>
                        <a:pt x="327" y="28"/>
                        <a:pt x="325" y="28"/>
                        <a:pt x="323" y="28"/>
                      </a:cubicBezTo>
                      <a:cubicBezTo>
                        <a:pt x="321" y="28"/>
                        <a:pt x="320" y="28"/>
                        <a:pt x="318" y="30"/>
                      </a:cubicBezTo>
                      <a:cubicBezTo>
                        <a:pt x="317" y="31"/>
                        <a:pt x="316" y="32"/>
                        <a:pt x="316" y="34"/>
                      </a:cubicBezTo>
                      <a:cubicBezTo>
                        <a:pt x="316" y="36"/>
                        <a:pt x="317" y="38"/>
                        <a:pt x="318" y="39"/>
                      </a:cubicBezTo>
                      <a:cubicBezTo>
                        <a:pt x="320" y="40"/>
                        <a:pt x="321" y="41"/>
                        <a:pt x="323" y="41"/>
                      </a:cubicBezTo>
                      <a:cubicBezTo>
                        <a:pt x="325" y="41"/>
                        <a:pt x="326" y="40"/>
                        <a:pt x="328" y="39"/>
                      </a:cubicBezTo>
                      <a:cubicBezTo>
                        <a:pt x="329" y="38"/>
                        <a:pt x="330" y="36"/>
                        <a:pt x="330" y="34"/>
                      </a:cubicBezTo>
                      <a:cubicBezTo>
                        <a:pt x="330" y="32"/>
                        <a:pt x="329" y="31"/>
                        <a:pt x="328" y="30"/>
                      </a:cubicBezTo>
                      <a:close/>
                      <a:moveTo>
                        <a:pt x="298" y="30"/>
                      </a:moveTo>
                      <a:cubicBezTo>
                        <a:pt x="278" y="105"/>
                        <a:pt x="278" y="105"/>
                        <a:pt x="278" y="105"/>
                      </a:cubicBezTo>
                      <a:cubicBezTo>
                        <a:pt x="278" y="105"/>
                        <a:pt x="278" y="105"/>
                        <a:pt x="278" y="105"/>
                      </a:cubicBezTo>
                      <a:cubicBezTo>
                        <a:pt x="258" y="30"/>
                        <a:pt x="258" y="30"/>
                        <a:pt x="258" y="30"/>
                      </a:cubicBezTo>
                      <a:cubicBezTo>
                        <a:pt x="247" y="30"/>
                        <a:pt x="247" y="30"/>
                        <a:pt x="247" y="30"/>
                      </a:cubicBezTo>
                      <a:cubicBezTo>
                        <a:pt x="226" y="105"/>
                        <a:pt x="226" y="105"/>
                        <a:pt x="226" y="105"/>
                      </a:cubicBezTo>
                      <a:cubicBezTo>
                        <a:pt x="226" y="105"/>
                        <a:pt x="226" y="105"/>
                        <a:pt x="226" y="105"/>
                      </a:cubicBezTo>
                      <a:cubicBezTo>
                        <a:pt x="205" y="30"/>
                        <a:pt x="205" y="30"/>
                        <a:pt x="205" y="30"/>
                      </a:cubicBezTo>
                      <a:cubicBezTo>
                        <a:pt x="194" y="30"/>
                        <a:pt x="194" y="30"/>
                        <a:pt x="194" y="30"/>
                      </a:cubicBezTo>
                      <a:cubicBezTo>
                        <a:pt x="220" y="119"/>
                        <a:pt x="220" y="119"/>
                        <a:pt x="220" y="119"/>
                      </a:cubicBezTo>
                      <a:cubicBezTo>
                        <a:pt x="232" y="119"/>
                        <a:pt x="232" y="119"/>
                        <a:pt x="232" y="119"/>
                      </a:cubicBezTo>
                      <a:cubicBezTo>
                        <a:pt x="252" y="48"/>
                        <a:pt x="252" y="48"/>
                        <a:pt x="252" y="48"/>
                      </a:cubicBezTo>
                      <a:cubicBezTo>
                        <a:pt x="252" y="48"/>
                        <a:pt x="252" y="48"/>
                        <a:pt x="252" y="48"/>
                      </a:cubicBezTo>
                      <a:cubicBezTo>
                        <a:pt x="272" y="119"/>
                        <a:pt x="272" y="119"/>
                        <a:pt x="272" y="119"/>
                      </a:cubicBezTo>
                      <a:cubicBezTo>
                        <a:pt x="284" y="119"/>
                        <a:pt x="284" y="119"/>
                        <a:pt x="284" y="119"/>
                      </a:cubicBezTo>
                      <a:cubicBezTo>
                        <a:pt x="310" y="30"/>
                        <a:pt x="310" y="30"/>
                        <a:pt x="310" y="30"/>
                      </a:cubicBezTo>
                      <a:cubicBezTo>
                        <a:pt x="298" y="30"/>
                        <a:pt x="298" y="30"/>
                        <a:pt x="298" y="30"/>
                      </a:cubicBezTo>
                      <a:cubicBezTo>
                        <a:pt x="298" y="30"/>
                        <a:pt x="298" y="30"/>
                        <a:pt x="298" y="30"/>
                      </a:cubicBezTo>
                      <a:close/>
                      <a:moveTo>
                        <a:pt x="328" y="55"/>
                      </a:moveTo>
                      <a:cubicBezTo>
                        <a:pt x="318" y="55"/>
                        <a:pt x="318" y="55"/>
                        <a:pt x="318" y="55"/>
                      </a:cubicBezTo>
                      <a:cubicBezTo>
                        <a:pt x="318" y="119"/>
                        <a:pt x="318" y="119"/>
                        <a:pt x="318" y="119"/>
                      </a:cubicBezTo>
                      <a:cubicBezTo>
                        <a:pt x="328" y="119"/>
                        <a:pt x="328" y="119"/>
                        <a:pt x="328" y="119"/>
                      </a:cubicBezTo>
                      <a:cubicBezTo>
                        <a:pt x="328" y="55"/>
                        <a:pt x="328" y="55"/>
                        <a:pt x="328" y="55"/>
                      </a:cubicBezTo>
                      <a:cubicBezTo>
                        <a:pt x="328" y="55"/>
                        <a:pt x="328" y="55"/>
                        <a:pt x="328" y="55"/>
                      </a:cubicBezTo>
                      <a:close/>
                      <a:moveTo>
                        <a:pt x="397" y="80"/>
                      </a:moveTo>
                      <a:cubicBezTo>
                        <a:pt x="397" y="72"/>
                        <a:pt x="395" y="65"/>
                        <a:pt x="391" y="61"/>
                      </a:cubicBezTo>
                      <a:cubicBezTo>
                        <a:pt x="388" y="56"/>
                        <a:pt x="382" y="54"/>
                        <a:pt x="375" y="54"/>
                      </a:cubicBezTo>
                      <a:cubicBezTo>
                        <a:pt x="366" y="54"/>
                        <a:pt x="359" y="58"/>
                        <a:pt x="354" y="66"/>
                      </a:cubicBezTo>
                      <a:cubicBezTo>
                        <a:pt x="354" y="66"/>
                        <a:pt x="354" y="66"/>
                        <a:pt x="354" y="66"/>
                      </a:cubicBezTo>
                      <a:cubicBezTo>
                        <a:pt x="354" y="55"/>
                        <a:pt x="354" y="55"/>
                        <a:pt x="354" y="55"/>
                      </a:cubicBezTo>
                      <a:cubicBezTo>
                        <a:pt x="344" y="55"/>
                        <a:pt x="344" y="55"/>
                        <a:pt x="344" y="55"/>
                      </a:cubicBezTo>
                      <a:cubicBezTo>
                        <a:pt x="344" y="119"/>
                        <a:pt x="344" y="119"/>
                        <a:pt x="344" y="119"/>
                      </a:cubicBezTo>
                      <a:cubicBezTo>
                        <a:pt x="354" y="119"/>
                        <a:pt x="354" y="119"/>
                        <a:pt x="354" y="119"/>
                      </a:cubicBezTo>
                      <a:cubicBezTo>
                        <a:pt x="354" y="83"/>
                        <a:pt x="354" y="83"/>
                        <a:pt x="354" y="83"/>
                      </a:cubicBezTo>
                      <a:cubicBezTo>
                        <a:pt x="354" y="77"/>
                        <a:pt x="356" y="72"/>
                        <a:pt x="359" y="68"/>
                      </a:cubicBezTo>
                      <a:cubicBezTo>
                        <a:pt x="362" y="64"/>
                        <a:pt x="367" y="63"/>
                        <a:pt x="372" y="63"/>
                      </a:cubicBezTo>
                      <a:cubicBezTo>
                        <a:pt x="381" y="63"/>
                        <a:pt x="386" y="69"/>
                        <a:pt x="386" y="83"/>
                      </a:cubicBezTo>
                      <a:cubicBezTo>
                        <a:pt x="386" y="119"/>
                        <a:pt x="386" y="119"/>
                        <a:pt x="386" y="119"/>
                      </a:cubicBezTo>
                      <a:cubicBezTo>
                        <a:pt x="397" y="119"/>
                        <a:pt x="397" y="119"/>
                        <a:pt x="397" y="119"/>
                      </a:cubicBezTo>
                      <a:cubicBezTo>
                        <a:pt x="397" y="80"/>
                        <a:pt x="397" y="80"/>
                        <a:pt x="397" y="80"/>
                      </a:cubicBezTo>
                      <a:cubicBezTo>
                        <a:pt x="397" y="80"/>
                        <a:pt x="397" y="80"/>
                        <a:pt x="397" y="80"/>
                      </a:cubicBezTo>
                      <a:close/>
                      <a:moveTo>
                        <a:pt x="467" y="25"/>
                      </a:moveTo>
                      <a:cubicBezTo>
                        <a:pt x="457" y="25"/>
                        <a:pt x="457" y="25"/>
                        <a:pt x="457" y="25"/>
                      </a:cubicBezTo>
                      <a:cubicBezTo>
                        <a:pt x="457" y="64"/>
                        <a:pt x="457" y="64"/>
                        <a:pt x="457" y="64"/>
                      </a:cubicBezTo>
                      <a:cubicBezTo>
                        <a:pt x="457" y="64"/>
                        <a:pt x="457" y="64"/>
                        <a:pt x="457" y="64"/>
                      </a:cubicBezTo>
                      <a:cubicBezTo>
                        <a:pt x="453" y="57"/>
                        <a:pt x="446" y="54"/>
                        <a:pt x="438" y="54"/>
                      </a:cubicBezTo>
                      <a:cubicBezTo>
                        <a:pt x="429" y="54"/>
                        <a:pt x="422" y="57"/>
                        <a:pt x="416" y="63"/>
                      </a:cubicBezTo>
                      <a:cubicBezTo>
                        <a:pt x="411" y="70"/>
                        <a:pt x="408" y="78"/>
                        <a:pt x="408" y="89"/>
                      </a:cubicBezTo>
                      <a:cubicBezTo>
                        <a:pt x="408" y="99"/>
                        <a:pt x="411" y="106"/>
                        <a:pt x="415" y="112"/>
                      </a:cubicBezTo>
                      <a:cubicBezTo>
                        <a:pt x="420" y="118"/>
                        <a:pt x="427" y="121"/>
                        <a:pt x="435" y="121"/>
                      </a:cubicBezTo>
                      <a:cubicBezTo>
                        <a:pt x="445" y="121"/>
                        <a:pt x="452" y="117"/>
                        <a:pt x="457" y="108"/>
                      </a:cubicBezTo>
                      <a:cubicBezTo>
                        <a:pt x="457" y="108"/>
                        <a:pt x="457" y="108"/>
                        <a:pt x="457" y="108"/>
                      </a:cubicBezTo>
                      <a:cubicBezTo>
                        <a:pt x="457" y="119"/>
                        <a:pt x="457" y="119"/>
                        <a:pt x="457" y="119"/>
                      </a:cubicBezTo>
                      <a:cubicBezTo>
                        <a:pt x="467" y="119"/>
                        <a:pt x="467" y="119"/>
                        <a:pt x="467" y="119"/>
                      </a:cubicBezTo>
                      <a:cubicBezTo>
                        <a:pt x="467" y="25"/>
                        <a:pt x="467" y="25"/>
                        <a:pt x="467" y="25"/>
                      </a:cubicBezTo>
                      <a:cubicBezTo>
                        <a:pt x="467" y="25"/>
                        <a:pt x="467" y="25"/>
                        <a:pt x="467" y="25"/>
                      </a:cubicBezTo>
                      <a:close/>
                      <a:moveTo>
                        <a:pt x="452" y="106"/>
                      </a:moveTo>
                      <a:cubicBezTo>
                        <a:pt x="448" y="110"/>
                        <a:pt x="443" y="112"/>
                        <a:pt x="438" y="112"/>
                      </a:cubicBezTo>
                      <a:cubicBezTo>
                        <a:pt x="432" y="112"/>
                        <a:pt x="427" y="110"/>
                        <a:pt x="424" y="106"/>
                      </a:cubicBezTo>
                      <a:cubicBezTo>
                        <a:pt x="421" y="101"/>
                        <a:pt x="419" y="96"/>
                        <a:pt x="419" y="88"/>
                      </a:cubicBezTo>
                      <a:cubicBezTo>
                        <a:pt x="419" y="80"/>
                        <a:pt x="421" y="74"/>
                        <a:pt x="424" y="69"/>
                      </a:cubicBezTo>
                      <a:cubicBezTo>
                        <a:pt x="428" y="65"/>
                        <a:pt x="433" y="63"/>
                        <a:pt x="439" y="63"/>
                      </a:cubicBezTo>
                      <a:cubicBezTo>
                        <a:pt x="444" y="63"/>
                        <a:pt x="448" y="64"/>
                        <a:pt x="452" y="68"/>
                      </a:cubicBezTo>
                      <a:cubicBezTo>
                        <a:pt x="455" y="71"/>
                        <a:pt x="457" y="76"/>
                        <a:pt x="457" y="81"/>
                      </a:cubicBezTo>
                      <a:cubicBezTo>
                        <a:pt x="457" y="90"/>
                        <a:pt x="457" y="90"/>
                        <a:pt x="457" y="90"/>
                      </a:cubicBezTo>
                      <a:cubicBezTo>
                        <a:pt x="457" y="97"/>
                        <a:pt x="455" y="102"/>
                        <a:pt x="452" y="106"/>
                      </a:cubicBezTo>
                      <a:close/>
                      <a:moveTo>
                        <a:pt x="535" y="63"/>
                      </a:moveTo>
                      <a:cubicBezTo>
                        <a:pt x="530" y="57"/>
                        <a:pt x="522" y="54"/>
                        <a:pt x="513" y="54"/>
                      </a:cubicBezTo>
                      <a:cubicBezTo>
                        <a:pt x="503" y="54"/>
                        <a:pt x="495" y="57"/>
                        <a:pt x="489" y="63"/>
                      </a:cubicBezTo>
                      <a:cubicBezTo>
                        <a:pt x="483" y="69"/>
                        <a:pt x="480" y="77"/>
                        <a:pt x="480" y="88"/>
                      </a:cubicBezTo>
                      <a:cubicBezTo>
                        <a:pt x="480" y="98"/>
                        <a:pt x="483" y="106"/>
                        <a:pt x="489" y="112"/>
                      </a:cubicBezTo>
                      <a:cubicBezTo>
                        <a:pt x="494" y="118"/>
                        <a:pt x="502" y="121"/>
                        <a:pt x="511" y="121"/>
                      </a:cubicBezTo>
                      <a:cubicBezTo>
                        <a:pt x="521" y="121"/>
                        <a:pt x="529" y="118"/>
                        <a:pt x="535" y="112"/>
                      </a:cubicBezTo>
                      <a:cubicBezTo>
                        <a:pt x="540" y="105"/>
                        <a:pt x="543" y="97"/>
                        <a:pt x="543" y="87"/>
                      </a:cubicBezTo>
                      <a:cubicBezTo>
                        <a:pt x="543" y="77"/>
                        <a:pt x="540" y="69"/>
                        <a:pt x="535" y="63"/>
                      </a:cubicBezTo>
                      <a:close/>
                      <a:moveTo>
                        <a:pt x="527" y="106"/>
                      </a:moveTo>
                      <a:cubicBezTo>
                        <a:pt x="524" y="110"/>
                        <a:pt x="519" y="112"/>
                        <a:pt x="512" y="112"/>
                      </a:cubicBezTo>
                      <a:cubicBezTo>
                        <a:pt x="506" y="112"/>
                        <a:pt x="500" y="110"/>
                        <a:pt x="496" y="106"/>
                      </a:cubicBezTo>
                      <a:cubicBezTo>
                        <a:pt x="493" y="101"/>
                        <a:pt x="491" y="95"/>
                        <a:pt x="491" y="88"/>
                      </a:cubicBezTo>
                      <a:cubicBezTo>
                        <a:pt x="491" y="80"/>
                        <a:pt x="493" y="73"/>
                        <a:pt x="496" y="69"/>
                      </a:cubicBezTo>
                      <a:cubicBezTo>
                        <a:pt x="500" y="65"/>
                        <a:pt x="506" y="63"/>
                        <a:pt x="512" y="63"/>
                      </a:cubicBezTo>
                      <a:cubicBezTo>
                        <a:pt x="519" y="63"/>
                        <a:pt x="524" y="65"/>
                        <a:pt x="527" y="69"/>
                      </a:cubicBezTo>
                      <a:cubicBezTo>
                        <a:pt x="531" y="73"/>
                        <a:pt x="533" y="79"/>
                        <a:pt x="533" y="87"/>
                      </a:cubicBezTo>
                      <a:cubicBezTo>
                        <a:pt x="533" y="95"/>
                        <a:pt x="531" y="102"/>
                        <a:pt x="527" y="106"/>
                      </a:cubicBezTo>
                      <a:close/>
                      <a:moveTo>
                        <a:pt x="626" y="55"/>
                      </a:moveTo>
                      <a:cubicBezTo>
                        <a:pt x="612" y="107"/>
                        <a:pt x="612" y="107"/>
                        <a:pt x="612" y="107"/>
                      </a:cubicBezTo>
                      <a:cubicBezTo>
                        <a:pt x="612" y="107"/>
                        <a:pt x="612" y="107"/>
                        <a:pt x="612" y="107"/>
                      </a:cubicBezTo>
                      <a:cubicBezTo>
                        <a:pt x="597" y="55"/>
                        <a:pt x="597" y="55"/>
                        <a:pt x="597" y="55"/>
                      </a:cubicBezTo>
                      <a:cubicBezTo>
                        <a:pt x="588" y="55"/>
                        <a:pt x="588" y="55"/>
                        <a:pt x="588" y="55"/>
                      </a:cubicBezTo>
                      <a:cubicBezTo>
                        <a:pt x="572" y="107"/>
                        <a:pt x="572" y="107"/>
                        <a:pt x="572" y="107"/>
                      </a:cubicBezTo>
                      <a:cubicBezTo>
                        <a:pt x="572" y="107"/>
                        <a:pt x="572" y="107"/>
                        <a:pt x="572" y="107"/>
                      </a:cubicBezTo>
                      <a:cubicBezTo>
                        <a:pt x="558" y="55"/>
                        <a:pt x="558" y="55"/>
                        <a:pt x="558" y="55"/>
                      </a:cubicBezTo>
                      <a:cubicBezTo>
                        <a:pt x="547" y="55"/>
                        <a:pt x="547" y="55"/>
                        <a:pt x="547" y="55"/>
                      </a:cubicBezTo>
                      <a:cubicBezTo>
                        <a:pt x="566" y="119"/>
                        <a:pt x="566" y="119"/>
                        <a:pt x="566" y="119"/>
                      </a:cubicBezTo>
                      <a:cubicBezTo>
                        <a:pt x="576" y="119"/>
                        <a:pt x="576" y="119"/>
                        <a:pt x="576" y="119"/>
                      </a:cubicBezTo>
                      <a:cubicBezTo>
                        <a:pt x="592" y="70"/>
                        <a:pt x="592" y="70"/>
                        <a:pt x="592" y="70"/>
                      </a:cubicBezTo>
                      <a:cubicBezTo>
                        <a:pt x="592" y="70"/>
                        <a:pt x="592" y="70"/>
                        <a:pt x="592" y="70"/>
                      </a:cubicBezTo>
                      <a:cubicBezTo>
                        <a:pt x="606" y="119"/>
                        <a:pt x="606" y="119"/>
                        <a:pt x="606" y="119"/>
                      </a:cubicBezTo>
                      <a:cubicBezTo>
                        <a:pt x="617" y="119"/>
                        <a:pt x="617" y="119"/>
                        <a:pt x="617" y="119"/>
                      </a:cubicBezTo>
                      <a:cubicBezTo>
                        <a:pt x="636" y="55"/>
                        <a:pt x="636" y="55"/>
                        <a:pt x="636" y="55"/>
                      </a:cubicBezTo>
                      <a:cubicBezTo>
                        <a:pt x="626" y="55"/>
                        <a:pt x="626" y="55"/>
                        <a:pt x="626" y="55"/>
                      </a:cubicBezTo>
                      <a:cubicBezTo>
                        <a:pt x="626" y="55"/>
                        <a:pt x="626" y="55"/>
                        <a:pt x="626" y="55"/>
                      </a:cubicBezTo>
                      <a:close/>
                      <a:moveTo>
                        <a:pt x="676" y="92"/>
                      </a:moveTo>
                      <a:cubicBezTo>
                        <a:pt x="673" y="89"/>
                        <a:pt x="669" y="86"/>
                        <a:pt x="663" y="83"/>
                      </a:cubicBezTo>
                      <a:cubicBezTo>
                        <a:pt x="658" y="81"/>
                        <a:pt x="655" y="79"/>
                        <a:pt x="653" y="78"/>
                      </a:cubicBezTo>
                      <a:cubicBezTo>
                        <a:pt x="652" y="76"/>
                        <a:pt x="651" y="74"/>
                        <a:pt x="651" y="71"/>
                      </a:cubicBezTo>
                      <a:cubicBezTo>
                        <a:pt x="651" y="69"/>
                        <a:pt x="652" y="67"/>
                        <a:pt x="654" y="65"/>
                      </a:cubicBezTo>
                      <a:cubicBezTo>
                        <a:pt x="656" y="63"/>
                        <a:pt x="659" y="63"/>
                        <a:pt x="662" y="63"/>
                      </a:cubicBezTo>
                      <a:cubicBezTo>
                        <a:pt x="668" y="63"/>
                        <a:pt x="672" y="64"/>
                        <a:pt x="677" y="67"/>
                      </a:cubicBezTo>
                      <a:cubicBezTo>
                        <a:pt x="677" y="57"/>
                        <a:pt x="677" y="57"/>
                        <a:pt x="677" y="57"/>
                      </a:cubicBezTo>
                      <a:cubicBezTo>
                        <a:pt x="672" y="55"/>
                        <a:pt x="668" y="54"/>
                        <a:pt x="663" y="54"/>
                      </a:cubicBezTo>
                      <a:cubicBezTo>
                        <a:pt x="656" y="54"/>
                        <a:pt x="651" y="55"/>
                        <a:pt x="647" y="59"/>
                      </a:cubicBezTo>
                      <a:cubicBezTo>
                        <a:pt x="642" y="63"/>
                        <a:pt x="640" y="67"/>
                        <a:pt x="640" y="72"/>
                      </a:cubicBezTo>
                      <a:cubicBezTo>
                        <a:pt x="640" y="77"/>
                        <a:pt x="642" y="80"/>
                        <a:pt x="644" y="83"/>
                      </a:cubicBezTo>
                      <a:cubicBezTo>
                        <a:pt x="646" y="86"/>
                        <a:pt x="650" y="89"/>
                        <a:pt x="656" y="91"/>
                      </a:cubicBezTo>
                      <a:cubicBezTo>
                        <a:pt x="661" y="94"/>
                        <a:pt x="665" y="96"/>
                        <a:pt x="667" y="97"/>
                      </a:cubicBezTo>
                      <a:cubicBezTo>
                        <a:pt x="668" y="99"/>
                        <a:pt x="669" y="101"/>
                        <a:pt x="669" y="103"/>
                      </a:cubicBezTo>
                      <a:cubicBezTo>
                        <a:pt x="669" y="109"/>
                        <a:pt x="665" y="112"/>
                        <a:pt x="657" y="112"/>
                      </a:cubicBezTo>
                      <a:cubicBezTo>
                        <a:pt x="651" y="112"/>
                        <a:pt x="645" y="110"/>
                        <a:pt x="640" y="106"/>
                      </a:cubicBezTo>
                      <a:cubicBezTo>
                        <a:pt x="640" y="117"/>
                        <a:pt x="640" y="117"/>
                        <a:pt x="640" y="117"/>
                      </a:cubicBezTo>
                      <a:cubicBezTo>
                        <a:pt x="645" y="120"/>
                        <a:pt x="650" y="121"/>
                        <a:pt x="656" y="121"/>
                      </a:cubicBezTo>
                      <a:cubicBezTo>
                        <a:pt x="663" y="121"/>
                        <a:pt x="669" y="119"/>
                        <a:pt x="673" y="116"/>
                      </a:cubicBezTo>
                      <a:cubicBezTo>
                        <a:pt x="677" y="112"/>
                        <a:pt x="679" y="108"/>
                        <a:pt x="679" y="102"/>
                      </a:cubicBezTo>
                      <a:cubicBezTo>
                        <a:pt x="679" y="98"/>
                        <a:pt x="678" y="94"/>
                        <a:pt x="676" y="9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8" name="Freeform 13"/>
              <p:cNvSpPr>
                <a:spLocks noChangeAspect="1" noEditPoints="1"/>
              </p:cNvSpPr>
              <p:nvPr/>
            </p:nvSpPr>
            <p:spPr bwMode="auto">
              <a:xfrm>
                <a:off x="5854651" y="4795668"/>
                <a:ext cx="1371600" cy="613484"/>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 name="Freeform 17"/>
              <p:cNvSpPr>
                <a:spLocks noChangeAspect="1" noEditPoints="1"/>
              </p:cNvSpPr>
              <p:nvPr/>
            </p:nvSpPr>
            <p:spPr bwMode="auto">
              <a:xfrm>
                <a:off x="5854651" y="4096074"/>
                <a:ext cx="1371600" cy="614476"/>
              </a:xfrm>
              <a:custGeom>
                <a:avLst/>
                <a:gdLst>
                  <a:gd name="T0" fmla="*/ 1766 w 2000"/>
                  <a:gd name="T1" fmla="*/ 114 h 896"/>
                  <a:gd name="T2" fmla="*/ 1737 w 2000"/>
                  <a:gd name="T3" fmla="*/ 86 h 896"/>
                  <a:gd name="T4" fmla="*/ 1595 w 2000"/>
                  <a:gd name="T5" fmla="*/ 114 h 896"/>
                  <a:gd name="T6" fmla="*/ 1567 w 2000"/>
                  <a:gd name="T7" fmla="*/ 86 h 896"/>
                  <a:gd name="T8" fmla="*/ 1424 w 2000"/>
                  <a:gd name="T9" fmla="*/ 114 h 896"/>
                  <a:gd name="T10" fmla="*/ 1396 w 2000"/>
                  <a:gd name="T11" fmla="*/ 86 h 896"/>
                  <a:gd name="T12" fmla="*/ 1254 w 2000"/>
                  <a:gd name="T13" fmla="*/ 114 h 896"/>
                  <a:gd name="T14" fmla="*/ 1225 w 2000"/>
                  <a:gd name="T15" fmla="*/ 86 h 896"/>
                  <a:gd name="T16" fmla="*/ 1083 w 2000"/>
                  <a:gd name="T17" fmla="*/ 114 h 896"/>
                  <a:gd name="T18" fmla="*/ 1055 w 2000"/>
                  <a:gd name="T19" fmla="*/ 86 h 896"/>
                  <a:gd name="T20" fmla="*/ 912 w 2000"/>
                  <a:gd name="T21" fmla="*/ 114 h 896"/>
                  <a:gd name="T22" fmla="*/ 884 w 2000"/>
                  <a:gd name="T23" fmla="*/ 86 h 896"/>
                  <a:gd name="T24" fmla="*/ 742 w 2000"/>
                  <a:gd name="T25" fmla="*/ 114 h 896"/>
                  <a:gd name="T26" fmla="*/ 713 w 2000"/>
                  <a:gd name="T27" fmla="*/ 86 h 896"/>
                  <a:gd name="T28" fmla="*/ 571 w 2000"/>
                  <a:gd name="T29" fmla="*/ 114 h 896"/>
                  <a:gd name="T30" fmla="*/ 543 w 2000"/>
                  <a:gd name="T31" fmla="*/ 86 h 896"/>
                  <a:gd name="T32" fmla="*/ 401 w 2000"/>
                  <a:gd name="T33" fmla="*/ 114 h 896"/>
                  <a:gd name="T34" fmla="*/ 372 w 2000"/>
                  <a:gd name="T35" fmla="*/ 86 h 896"/>
                  <a:gd name="T36" fmla="*/ 230 w 2000"/>
                  <a:gd name="T37" fmla="*/ 114 h 896"/>
                  <a:gd name="T38" fmla="*/ 201 w 2000"/>
                  <a:gd name="T39" fmla="*/ 86 h 896"/>
                  <a:gd name="T40" fmla="*/ 145 w 2000"/>
                  <a:gd name="T41" fmla="*/ 86 h 896"/>
                  <a:gd name="T42" fmla="*/ 90 w 2000"/>
                  <a:gd name="T43" fmla="*/ 203 h 896"/>
                  <a:gd name="T44" fmla="*/ 118 w 2000"/>
                  <a:gd name="T45" fmla="*/ 260 h 896"/>
                  <a:gd name="T46" fmla="*/ 90 w 2000"/>
                  <a:gd name="T47" fmla="*/ 374 h 896"/>
                  <a:gd name="T48" fmla="*/ 118 w 2000"/>
                  <a:gd name="T49" fmla="*/ 431 h 896"/>
                  <a:gd name="T50" fmla="*/ 90 w 2000"/>
                  <a:gd name="T51" fmla="*/ 545 h 896"/>
                  <a:gd name="T52" fmla="*/ 118 w 2000"/>
                  <a:gd name="T53" fmla="*/ 603 h 896"/>
                  <a:gd name="T54" fmla="*/ 90 w 2000"/>
                  <a:gd name="T55" fmla="*/ 717 h 896"/>
                  <a:gd name="T56" fmla="*/ 114 w 2000"/>
                  <a:gd name="T57" fmla="*/ 810 h 896"/>
                  <a:gd name="T58" fmla="*/ 199 w 2000"/>
                  <a:gd name="T59" fmla="*/ 810 h 896"/>
                  <a:gd name="T60" fmla="*/ 313 w 2000"/>
                  <a:gd name="T61" fmla="*/ 781 h 896"/>
                  <a:gd name="T62" fmla="*/ 370 w 2000"/>
                  <a:gd name="T63" fmla="*/ 810 h 896"/>
                  <a:gd name="T64" fmla="*/ 483 w 2000"/>
                  <a:gd name="T65" fmla="*/ 781 h 896"/>
                  <a:gd name="T66" fmla="*/ 540 w 2000"/>
                  <a:gd name="T67" fmla="*/ 810 h 896"/>
                  <a:gd name="T68" fmla="*/ 654 w 2000"/>
                  <a:gd name="T69" fmla="*/ 781 h 896"/>
                  <a:gd name="T70" fmla="*/ 711 w 2000"/>
                  <a:gd name="T71" fmla="*/ 810 h 896"/>
                  <a:gd name="T72" fmla="*/ 825 w 2000"/>
                  <a:gd name="T73" fmla="*/ 781 h 896"/>
                  <a:gd name="T74" fmla="*/ 882 w 2000"/>
                  <a:gd name="T75" fmla="*/ 810 h 896"/>
                  <a:gd name="T76" fmla="*/ 995 w 2000"/>
                  <a:gd name="T77" fmla="*/ 781 h 896"/>
                  <a:gd name="T78" fmla="*/ 1052 w 2000"/>
                  <a:gd name="T79" fmla="*/ 810 h 896"/>
                  <a:gd name="T80" fmla="*/ 1166 w 2000"/>
                  <a:gd name="T81" fmla="*/ 781 h 896"/>
                  <a:gd name="T82" fmla="*/ 1223 w 2000"/>
                  <a:gd name="T83" fmla="*/ 810 h 896"/>
                  <a:gd name="T84" fmla="*/ 1337 w 2000"/>
                  <a:gd name="T85" fmla="*/ 781 h 896"/>
                  <a:gd name="T86" fmla="*/ 1394 w 2000"/>
                  <a:gd name="T87" fmla="*/ 810 h 896"/>
                  <a:gd name="T88" fmla="*/ 1507 w 2000"/>
                  <a:gd name="T89" fmla="*/ 781 h 896"/>
                  <a:gd name="T90" fmla="*/ 1564 w 2000"/>
                  <a:gd name="T91" fmla="*/ 810 h 896"/>
                  <a:gd name="T92" fmla="*/ 1678 w 2000"/>
                  <a:gd name="T93" fmla="*/ 781 h 896"/>
                  <a:gd name="T94" fmla="*/ 1735 w 2000"/>
                  <a:gd name="T95" fmla="*/ 810 h 896"/>
                  <a:gd name="T96" fmla="*/ 1849 w 2000"/>
                  <a:gd name="T97" fmla="*/ 781 h 896"/>
                  <a:gd name="T98" fmla="*/ 1877 w 2000"/>
                  <a:gd name="T99" fmla="*/ 781 h 896"/>
                  <a:gd name="T100" fmla="*/ 1880 w 2000"/>
                  <a:gd name="T101" fmla="*/ 726 h 896"/>
                  <a:gd name="T102" fmla="*/ 1908 w 2000"/>
                  <a:gd name="T103" fmla="*/ 641 h 896"/>
                  <a:gd name="T104" fmla="*/ 1880 w 2000"/>
                  <a:gd name="T105" fmla="*/ 555 h 896"/>
                  <a:gd name="T106" fmla="*/ 1908 w 2000"/>
                  <a:gd name="T107" fmla="*/ 469 h 896"/>
                  <a:gd name="T108" fmla="*/ 1880 w 2000"/>
                  <a:gd name="T109" fmla="*/ 384 h 896"/>
                  <a:gd name="T110" fmla="*/ 1908 w 2000"/>
                  <a:gd name="T111" fmla="*/ 298 h 896"/>
                  <a:gd name="T112" fmla="*/ 1880 w 2000"/>
                  <a:gd name="T113" fmla="*/ 212 h 896"/>
                  <a:gd name="T114" fmla="*/ 1908 w 2000"/>
                  <a:gd name="T115" fmla="*/ 126 h 896"/>
                  <a:gd name="T116" fmla="*/ 1842 w 2000"/>
                  <a:gd name="T117" fmla="*/ 48 h 896"/>
                  <a:gd name="T118" fmla="*/ 47 w 2000"/>
                  <a:gd name="T119"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0" h="896">
                    <a:moveTo>
                      <a:pt x="1851" y="86"/>
                    </a:moveTo>
                    <a:lnTo>
                      <a:pt x="1823" y="86"/>
                    </a:lnTo>
                    <a:lnTo>
                      <a:pt x="1823" y="114"/>
                    </a:lnTo>
                    <a:lnTo>
                      <a:pt x="1851" y="114"/>
                    </a:lnTo>
                    <a:lnTo>
                      <a:pt x="1851" y="86"/>
                    </a:lnTo>
                    <a:lnTo>
                      <a:pt x="1851" y="86"/>
                    </a:lnTo>
                    <a:close/>
                    <a:moveTo>
                      <a:pt x="1794" y="86"/>
                    </a:moveTo>
                    <a:lnTo>
                      <a:pt x="1766" y="86"/>
                    </a:lnTo>
                    <a:lnTo>
                      <a:pt x="1766" y="114"/>
                    </a:lnTo>
                    <a:lnTo>
                      <a:pt x="1794" y="114"/>
                    </a:lnTo>
                    <a:lnTo>
                      <a:pt x="1794" y="86"/>
                    </a:lnTo>
                    <a:lnTo>
                      <a:pt x="1794" y="86"/>
                    </a:lnTo>
                    <a:close/>
                    <a:moveTo>
                      <a:pt x="1737" y="86"/>
                    </a:moveTo>
                    <a:lnTo>
                      <a:pt x="1709" y="86"/>
                    </a:lnTo>
                    <a:lnTo>
                      <a:pt x="1709" y="114"/>
                    </a:lnTo>
                    <a:lnTo>
                      <a:pt x="1737" y="114"/>
                    </a:lnTo>
                    <a:lnTo>
                      <a:pt x="1737" y="86"/>
                    </a:lnTo>
                    <a:lnTo>
                      <a:pt x="1737" y="86"/>
                    </a:lnTo>
                    <a:close/>
                    <a:moveTo>
                      <a:pt x="1680" y="86"/>
                    </a:moveTo>
                    <a:lnTo>
                      <a:pt x="1652" y="86"/>
                    </a:lnTo>
                    <a:lnTo>
                      <a:pt x="1652" y="114"/>
                    </a:lnTo>
                    <a:lnTo>
                      <a:pt x="1680" y="114"/>
                    </a:lnTo>
                    <a:lnTo>
                      <a:pt x="1680" y="86"/>
                    </a:lnTo>
                    <a:lnTo>
                      <a:pt x="1680" y="86"/>
                    </a:lnTo>
                    <a:close/>
                    <a:moveTo>
                      <a:pt x="1624" y="86"/>
                    </a:moveTo>
                    <a:lnTo>
                      <a:pt x="1595" y="86"/>
                    </a:lnTo>
                    <a:lnTo>
                      <a:pt x="1595" y="114"/>
                    </a:lnTo>
                    <a:lnTo>
                      <a:pt x="1624" y="114"/>
                    </a:lnTo>
                    <a:lnTo>
                      <a:pt x="1624" y="86"/>
                    </a:lnTo>
                    <a:lnTo>
                      <a:pt x="1624" y="86"/>
                    </a:lnTo>
                    <a:close/>
                    <a:moveTo>
                      <a:pt x="1567" y="86"/>
                    </a:moveTo>
                    <a:lnTo>
                      <a:pt x="1538" y="86"/>
                    </a:lnTo>
                    <a:lnTo>
                      <a:pt x="1538" y="114"/>
                    </a:lnTo>
                    <a:lnTo>
                      <a:pt x="1567" y="114"/>
                    </a:lnTo>
                    <a:lnTo>
                      <a:pt x="1567" y="86"/>
                    </a:lnTo>
                    <a:lnTo>
                      <a:pt x="1567" y="86"/>
                    </a:lnTo>
                    <a:close/>
                    <a:moveTo>
                      <a:pt x="1510" y="86"/>
                    </a:moveTo>
                    <a:lnTo>
                      <a:pt x="1481" y="86"/>
                    </a:lnTo>
                    <a:lnTo>
                      <a:pt x="1481" y="114"/>
                    </a:lnTo>
                    <a:lnTo>
                      <a:pt x="1510" y="114"/>
                    </a:lnTo>
                    <a:lnTo>
                      <a:pt x="1510" y="86"/>
                    </a:lnTo>
                    <a:lnTo>
                      <a:pt x="1510" y="86"/>
                    </a:lnTo>
                    <a:close/>
                    <a:moveTo>
                      <a:pt x="1453" y="86"/>
                    </a:moveTo>
                    <a:lnTo>
                      <a:pt x="1424" y="86"/>
                    </a:lnTo>
                    <a:lnTo>
                      <a:pt x="1424" y="114"/>
                    </a:lnTo>
                    <a:lnTo>
                      <a:pt x="1453" y="114"/>
                    </a:lnTo>
                    <a:lnTo>
                      <a:pt x="1453" y="86"/>
                    </a:lnTo>
                    <a:lnTo>
                      <a:pt x="1453" y="86"/>
                    </a:lnTo>
                    <a:close/>
                    <a:moveTo>
                      <a:pt x="1396" y="86"/>
                    </a:moveTo>
                    <a:lnTo>
                      <a:pt x="1368" y="86"/>
                    </a:lnTo>
                    <a:lnTo>
                      <a:pt x="1368" y="114"/>
                    </a:lnTo>
                    <a:lnTo>
                      <a:pt x="1396" y="114"/>
                    </a:lnTo>
                    <a:lnTo>
                      <a:pt x="1396" y="86"/>
                    </a:lnTo>
                    <a:lnTo>
                      <a:pt x="1396" y="86"/>
                    </a:lnTo>
                    <a:close/>
                    <a:moveTo>
                      <a:pt x="1339" y="86"/>
                    </a:moveTo>
                    <a:lnTo>
                      <a:pt x="1311" y="86"/>
                    </a:lnTo>
                    <a:lnTo>
                      <a:pt x="1311" y="114"/>
                    </a:lnTo>
                    <a:lnTo>
                      <a:pt x="1339" y="114"/>
                    </a:lnTo>
                    <a:lnTo>
                      <a:pt x="1339" y="86"/>
                    </a:lnTo>
                    <a:lnTo>
                      <a:pt x="1339" y="86"/>
                    </a:lnTo>
                    <a:close/>
                    <a:moveTo>
                      <a:pt x="1282" y="86"/>
                    </a:moveTo>
                    <a:lnTo>
                      <a:pt x="1254" y="86"/>
                    </a:lnTo>
                    <a:lnTo>
                      <a:pt x="1254" y="114"/>
                    </a:lnTo>
                    <a:lnTo>
                      <a:pt x="1282" y="114"/>
                    </a:lnTo>
                    <a:lnTo>
                      <a:pt x="1282" y="86"/>
                    </a:lnTo>
                    <a:lnTo>
                      <a:pt x="1282" y="86"/>
                    </a:lnTo>
                    <a:close/>
                    <a:moveTo>
                      <a:pt x="1225" y="86"/>
                    </a:moveTo>
                    <a:lnTo>
                      <a:pt x="1197" y="86"/>
                    </a:lnTo>
                    <a:lnTo>
                      <a:pt x="1197" y="114"/>
                    </a:lnTo>
                    <a:lnTo>
                      <a:pt x="1225" y="114"/>
                    </a:lnTo>
                    <a:lnTo>
                      <a:pt x="1225" y="86"/>
                    </a:lnTo>
                    <a:lnTo>
                      <a:pt x="1225" y="86"/>
                    </a:lnTo>
                    <a:close/>
                    <a:moveTo>
                      <a:pt x="1168" y="86"/>
                    </a:moveTo>
                    <a:lnTo>
                      <a:pt x="1140" y="86"/>
                    </a:lnTo>
                    <a:lnTo>
                      <a:pt x="1140" y="114"/>
                    </a:lnTo>
                    <a:lnTo>
                      <a:pt x="1168" y="114"/>
                    </a:lnTo>
                    <a:lnTo>
                      <a:pt x="1168" y="86"/>
                    </a:lnTo>
                    <a:lnTo>
                      <a:pt x="1168" y="86"/>
                    </a:lnTo>
                    <a:close/>
                    <a:moveTo>
                      <a:pt x="1112" y="86"/>
                    </a:moveTo>
                    <a:lnTo>
                      <a:pt x="1083" y="86"/>
                    </a:lnTo>
                    <a:lnTo>
                      <a:pt x="1083" y="114"/>
                    </a:lnTo>
                    <a:lnTo>
                      <a:pt x="1112" y="114"/>
                    </a:lnTo>
                    <a:lnTo>
                      <a:pt x="1112" y="86"/>
                    </a:lnTo>
                    <a:lnTo>
                      <a:pt x="1112" y="86"/>
                    </a:lnTo>
                    <a:close/>
                    <a:moveTo>
                      <a:pt x="1055" y="86"/>
                    </a:moveTo>
                    <a:lnTo>
                      <a:pt x="1026" y="86"/>
                    </a:lnTo>
                    <a:lnTo>
                      <a:pt x="1026" y="114"/>
                    </a:lnTo>
                    <a:lnTo>
                      <a:pt x="1055" y="114"/>
                    </a:lnTo>
                    <a:lnTo>
                      <a:pt x="1055" y="86"/>
                    </a:lnTo>
                    <a:lnTo>
                      <a:pt x="1055" y="86"/>
                    </a:lnTo>
                    <a:close/>
                    <a:moveTo>
                      <a:pt x="998" y="86"/>
                    </a:moveTo>
                    <a:lnTo>
                      <a:pt x="969" y="86"/>
                    </a:lnTo>
                    <a:lnTo>
                      <a:pt x="969" y="114"/>
                    </a:lnTo>
                    <a:lnTo>
                      <a:pt x="998" y="114"/>
                    </a:lnTo>
                    <a:lnTo>
                      <a:pt x="998" y="86"/>
                    </a:lnTo>
                    <a:lnTo>
                      <a:pt x="998" y="86"/>
                    </a:lnTo>
                    <a:close/>
                    <a:moveTo>
                      <a:pt x="941" y="86"/>
                    </a:moveTo>
                    <a:lnTo>
                      <a:pt x="912" y="86"/>
                    </a:lnTo>
                    <a:lnTo>
                      <a:pt x="912" y="114"/>
                    </a:lnTo>
                    <a:lnTo>
                      <a:pt x="941" y="114"/>
                    </a:lnTo>
                    <a:lnTo>
                      <a:pt x="941" y="86"/>
                    </a:lnTo>
                    <a:lnTo>
                      <a:pt x="941" y="86"/>
                    </a:lnTo>
                    <a:close/>
                    <a:moveTo>
                      <a:pt x="884" y="86"/>
                    </a:moveTo>
                    <a:lnTo>
                      <a:pt x="856" y="86"/>
                    </a:lnTo>
                    <a:lnTo>
                      <a:pt x="856" y="114"/>
                    </a:lnTo>
                    <a:lnTo>
                      <a:pt x="884" y="114"/>
                    </a:lnTo>
                    <a:lnTo>
                      <a:pt x="884" y="86"/>
                    </a:lnTo>
                    <a:lnTo>
                      <a:pt x="884" y="86"/>
                    </a:lnTo>
                    <a:close/>
                    <a:moveTo>
                      <a:pt x="827" y="86"/>
                    </a:moveTo>
                    <a:lnTo>
                      <a:pt x="799" y="86"/>
                    </a:lnTo>
                    <a:lnTo>
                      <a:pt x="799" y="114"/>
                    </a:lnTo>
                    <a:lnTo>
                      <a:pt x="827" y="114"/>
                    </a:lnTo>
                    <a:lnTo>
                      <a:pt x="827" y="86"/>
                    </a:lnTo>
                    <a:lnTo>
                      <a:pt x="827" y="86"/>
                    </a:lnTo>
                    <a:close/>
                    <a:moveTo>
                      <a:pt x="770" y="86"/>
                    </a:moveTo>
                    <a:lnTo>
                      <a:pt x="742" y="86"/>
                    </a:lnTo>
                    <a:lnTo>
                      <a:pt x="742" y="114"/>
                    </a:lnTo>
                    <a:lnTo>
                      <a:pt x="770" y="114"/>
                    </a:lnTo>
                    <a:lnTo>
                      <a:pt x="770" y="86"/>
                    </a:lnTo>
                    <a:lnTo>
                      <a:pt x="770" y="86"/>
                    </a:lnTo>
                    <a:close/>
                    <a:moveTo>
                      <a:pt x="713" y="86"/>
                    </a:moveTo>
                    <a:lnTo>
                      <a:pt x="685" y="86"/>
                    </a:lnTo>
                    <a:lnTo>
                      <a:pt x="685" y="114"/>
                    </a:lnTo>
                    <a:lnTo>
                      <a:pt x="713" y="114"/>
                    </a:lnTo>
                    <a:lnTo>
                      <a:pt x="713" y="86"/>
                    </a:lnTo>
                    <a:lnTo>
                      <a:pt x="713" y="86"/>
                    </a:lnTo>
                    <a:close/>
                    <a:moveTo>
                      <a:pt x="657" y="86"/>
                    </a:moveTo>
                    <a:lnTo>
                      <a:pt x="628" y="86"/>
                    </a:lnTo>
                    <a:lnTo>
                      <a:pt x="628" y="114"/>
                    </a:lnTo>
                    <a:lnTo>
                      <a:pt x="657" y="114"/>
                    </a:lnTo>
                    <a:lnTo>
                      <a:pt x="657" y="86"/>
                    </a:lnTo>
                    <a:lnTo>
                      <a:pt x="657" y="86"/>
                    </a:lnTo>
                    <a:close/>
                    <a:moveTo>
                      <a:pt x="600" y="86"/>
                    </a:moveTo>
                    <a:lnTo>
                      <a:pt x="571" y="86"/>
                    </a:lnTo>
                    <a:lnTo>
                      <a:pt x="571" y="114"/>
                    </a:lnTo>
                    <a:lnTo>
                      <a:pt x="600" y="114"/>
                    </a:lnTo>
                    <a:lnTo>
                      <a:pt x="600" y="86"/>
                    </a:lnTo>
                    <a:lnTo>
                      <a:pt x="600" y="86"/>
                    </a:lnTo>
                    <a:close/>
                    <a:moveTo>
                      <a:pt x="543" y="86"/>
                    </a:moveTo>
                    <a:lnTo>
                      <a:pt x="514" y="86"/>
                    </a:lnTo>
                    <a:lnTo>
                      <a:pt x="514" y="114"/>
                    </a:lnTo>
                    <a:lnTo>
                      <a:pt x="543" y="114"/>
                    </a:lnTo>
                    <a:lnTo>
                      <a:pt x="543" y="86"/>
                    </a:lnTo>
                    <a:lnTo>
                      <a:pt x="543" y="86"/>
                    </a:lnTo>
                    <a:close/>
                    <a:moveTo>
                      <a:pt x="486" y="86"/>
                    </a:moveTo>
                    <a:lnTo>
                      <a:pt x="457" y="86"/>
                    </a:lnTo>
                    <a:lnTo>
                      <a:pt x="457" y="114"/>
                    </a:lnTo>
                    <a:lnTo>
                      <a:pt x="486" y="114"/>
                    </a:lnTo>
                    <a:lnTo>
                      <a:pt x="486" y="86"/>
                    </a:lnTo>
                    <a:lnTo>
                      <a:pt x="486" y="86"/>
                    </a:lnTo>
                    <a:close/>
                    <a:moveTo>
                      <a:pt x="429" y="86"/>
                    </a:moveTo>
                    <a:lnTo>
                      <a:pt x="401" y="86"/>
                    </a:lnTo>
                    <a:lnTo>
                      <a:pt x="401" y="114"/>
                    </a:lnTo>
                    <a:lnTo>
                      <a:pt x="429" y="114"/>
                    </a:lnTo>
                    <a:lnTo>
                      <a:pt x="429" y="86"/>
                    </a:lnTo>
                    <a:lnTo>
                      <a:pt x="429" y="86"/>
                    </a:lnTo>
                    <a:close/>
                    <a:moveTo>
                      <a:pt x="372" y="86"/>
                    </a:moveTo>
                    <a:lnTo>
                      <a:pt x="344" y="86"/>
                    </a:lnTo>
                    <a:lnTo>
                      <a:pt x="344" y="114"/>
                    </a:lnTo>
                    <a:lnTo>
                      <a:pt x="372" y="114"/>
                    </a:lnTo>
                    <a:lnTo>
                      <a:pt x="372" y="86"/>
                    </a:lnTo>
                    <a:lnTo>
                      <a:pt x="372" y="86"/>
                    </a:lnTo>
                    <a:close/>
                    <a:moveTo>
                      <a:pt x="315" y="86"/>
                    </a:moveTo>
                    <a:lnTo>
                      <a:pt x="287" y="86"/>
                    </a:lnTo>
                    <a:lnTo>
                      <a:pt x="287" y="114"/>
                    </a:lnTo>
                    <a:lnTo>
                      <a:pt x="315" y="114"/>
                    </a:lnTo>
                    <a:lnTo>
                      <a:pt x="315" y="86"/>
                    </a:lnTo>
                    <a:lnTo>
                      <a:pt x="315" y="86"/>
                    </a:lnTo>
                    <a:close/>
                    <a:moveTo>
                      <a:pt x="258" y="86"/>
                    </a:moveTo>
                    <a:lnTo>
                      <a:pt x="230" y="86"/>
                    </a:lnTo>
                    <a:lnTo>
                      <a:pt x="230" y="114"/>
                    </a:lnTo>
                    <a:lnTo>
                      <a:pt x="258" y="114"/>
                    </a:lnTo>
                    <a:lnTo>
                      <a:pt x="258" y="86"/>
                    </a:lnTo>
                    <a:lnTo>
                      <a:pt x="258" y="86"/>
                    </a:lnTo>
                    <a:close/>
                    <a:moveTo>
                      <a:pt x="201" y="86"/>
                    </a:moveTo>
                    <a:lnTo>
                      <a:pt x="173" y="86"/>
                    </a:lnTo>
                    <a:lnTo>
                      <a:pt x="173" y="114"/>
                    </a:lnTo>
                    <a:lnTo>
                      <a:pt x="201" y="114"/>
                    </a:lnTo>
                    <a:lnTo>
                      <a:pt x="201" y="86"/>
                    </a:lnTo>
                    <a:lnTo>
                      <a:pt x="201" y="86"/>
                    </a:lnTo>
                    <a:close/>
                    <a:moveTo>
                      <a:pt x="145" y="86"/>
                    </a:moveTo>
                    <a:lnTo>
                      <a:pt x="116" y="86"/>
                    </a:lnTo>
                    <a:lnTo>
                      <a:pt x="116" y="88"/>
                    </a:lnTo>
                    <a:lnTo>
                      <a:pt x="90" y="88"/>
                    </a:lnTo>
                    <a:lnTo>
                      <a:pt x="90" y="117"/>
                    </a:lnTo>
                    <a:lnTo>
                      <a:pt x="118" y="117"/>
                    </a:lnTo>
                    <a:lnTo>
                      <a:pt x="118" y="114"/>
                    </a:lnTo>
                    <a:lnTo>
                      <a:pt x="145" y="114"/>
                    </a:lnTo>
                    <a:lnTo>
                      <a:pt x="145" y="86"/>
                    </a:lnTo>
                    <a:lnTo>
                      <a:pt x="145" y="86"/>
                    </a:lnTo>
                    <a:close/>
                    <a:moveTo>
                      <a:pt x="118" y="145"/>
                    </a:moveTo>
                    <a:lnTo>
                      <a:pt x="90" y="145"/>
                    </a:lnTo>
                    <a:lnTo>
                      <a:pt x="90" y="174"/>
                    </a:lnTo>
                    <a:lnTo>
                      <a:pt x="118" y="174"/>
                    </a:lnTo>
                    <a:lnTo>
                      <a:pt x="118" y="145"/>
                    </a:lnTo>
                    <a:lnTo>
                      <a:pt x="118" y="145"/>
                    </a:lnTo>
                    <a:close/>
                    <a:moveTo>
                      <a:pt x="118" y="203"/>
                    </a:moveTo>
                    <a:lnTo>
                      <a:pt x="90" y="203"/>
                    </a:lnTo>
                    <a:lnTo>
                      <a:pt x="90" y="231"/>
                    </a:lnTo>
                    <a:lnTo>
                      <a:pt x="118" y="231"/>
                    </a:lnTo>
                    <a:lnTo>
                      <a:pt x="118" y="203"/>
                    </a:lnTo>
                    <a:lnTo>
                      <a:pt x="118" y="203"/>
                    </a:lnTo>
                    <a:close/>
                    <a:moveTo>
                      <a:pt x="118" y="260"/>
                    </a:moveTo>
                    <a:lnTo>
                      <a:pt x="90" y="260"/>
                    </a:lnTo>
                    <a:lnTo>
                      <a:pt x="90" y="288"/>
                    </a:lnTo>
                    <a:lnTo>
                      <a:pt x="118" y="288"/>
                    </a:lnTo>
                    <a:lnTo>
                      <a:pt x="118" y="260"/>
                    </a:lnTo>
                    <a:lnTo>
                      <a:pt x="118" y="260"/>
                    </a:lnTo>
                    <a:close/>
                    <a:moveTo>
                      <a:pt x="118" y="317"/>
                    </a:moveTo>
                    <a:lnTo>
                      <a:pt x="90" y="317"/>
                    </a:lnTo>
                    <a:lnTo>
                      <a:pt x="90" y="345"/>
                    </a:lnTo>
                    <a:lnTo>
                      <a:pt x="118" y="345"/>
                    </a:lnTo>
                    <a:lnTo>
                      <a:pt x="118" y="317"/>
                    </a:lnTo>
                    <a:lnTo>
                      <a:pt x="118" y="317"/>
                    </a:lnTo>
                    <a:close/>
                    <a:moveTo>
                      <a:pt x="118" y="374"/>
                    </a:moveTo>
                    <a:lnTo>
                      <a:pt x="90" y="374"/>
                    </a:lnTo>
                    <a:lnTo>
                      <a:pt x="90" y="403"/>
                    </a:lnTo>
                    <a:lnTo>
                      <a:pt x="118" y="403"/>
                    </a:lnTo>
                    <a:lnTo>
                      <a:pt x="118" y="374"/>
                    </a:lnTo>
                    <a:lnTo>
                      <a:pt x="118" y="374"/>
                    </a:lnTo>
                    <a:close/>
                    <a:moveTo>
                      <a:pt x="118" y="431"/>
                    </a:moveTo>
                    <a:lnTo>
                      <a:pt x="90" y="431"/>
                    </a:lnTo>
                    <a:lnTo>
                      <a:pt x="90" y="460"/>
                    </a:lnTo>
                    <a:lnTo>
                      <a:pt x="118" y="460"/>
                    </a:lnTo>
                    <a:lnTo>
                      <a:pt x="118" y="431"/>
                    </a:lnTo>
                    <a:lnTo>
                      <a:pt x="118" y="431"/>
                    </a:lnTo>
                    <a:close/>
                    <a:moveTo>
                      <a:pt x="118" y="488"/>
                    </a:moveTo>
                    <a:lnTo>
                      <a:pt x="90" y="488"/>
                    </a:lnTo>
                    <a:lnTo>
                      <a:pt x="90" y="517"/>
                    </a:lnTo>
                    <a:lnTo>
                      <a:pt x="118" y="517"/>
                    </a:lnTo>
                    <a:lnTo>
                      <a:pt x="118" y="488"/>
                    </a:lnTo>
                    <a:lnTo>
                      <a:pt x="118" y="488"/>
                    </a:lnTo>
                    <a:close/>
                    <a:moveTo>
                      <a:pt x="118" y="545"/>
                    </a:moveTo>
                    <a:lnTo>
                      <a:pt x="90" y="545"/>
                    </a:lnTo>
                    <a:lnTo>
                      <a:pt x="90" y="574"/>
                    </a:lnTo>
                    <a:lnTo>
                      <a:pt x="118" y="574"/>
                    </a:lnTo>
                    <a:lnTo>
                      <a:pt x="118" y="545"/>
                    </a:lnTo>
                    <a:lnTo>
                      <a:pt x="118" y="545"/>
                    </a:lnTo>
                    <a:close/>
                    <a:moveTo>
                      <a:pt x="118" y="603"/>
                    </a:moveTo>
                    <a:lnTo>
                      <a:pt x="90" y="603"/>
                    </a:lnTo>
                    <a:lnTo>
                      <a:pt x="90" y="631"/>
                    </a:lnTo>
                    <a:lnTo>
                      <a:pt x="118" y="631"/>
                    </a:lnTo>
                    <a:lnTo>
                      <a:pt x="118" y="603"/>
                    </a:lnTo>
                    <a:lnTo>
                      <a:pt x="118" y="603"/>
                    </a:lnTo>
                    <a:close/>
                    <a:moveTo>
                      <a:pt x="118" y="660"/>
                    </a:moveTo>
                    <a:lnTo>
                      <a:pt x="90" y="660"/>
                    </a:lnTo>
                    <a:lnTo>
                      <a:pt x="90" y="688"/>
                    </a:lnTo>
                    <a:lnTo>
                      <a:pt x="118" y="688"/>
                    </a:lnTo>
                    <a:lnTo>
                      <a:pt x="118" y="660"/>
                    </a:lnTo>
                    <a:lnTo>
                      <a:pt x="118" y="660"/>
                    </a:lnTo>
                    <a:close/>
                    <a:moveTo>
                      <a:pt x="118" y="717"/>
                    </a:moveTo>
                    <a:lnTo>
                      <a:pt x="90" y="717"/>
                    </a:lnTo>
                    <a:lnTo>
                      <a:pt x="90" y="745"/>
                    </a:lnTo>
                    <a:lnTo>
                      <a:pt x="118" y="745"/>
                    </a:lnTo>
                    <a:lnTo>
                      <a:pt x="118" y="717"/>
                    </a:lnTo>
                    <a:lnTo>
                      <a:pt x="118" y="717"/>
                    </a:lnTo>
                    <a:close/>
                    <a:moveTo>
                      <a:pt x="118" y="774"/>
                    </a:moveTo>
                    <a:lnTo>
                      <a:pt x="90" y="774"/>
                    </a:lnTo>
                    <a:lnTo>
                      <a:pt x="90" y="803"/>
                    </a:lnTo>
                    <a:lnTo>
                      <a:pt x="114" y="803"/>
                    </a:lnTo>
                    <a:lnTo>
                      <a:pt x="114" y="810"/>
                    </a:lnTo>
                    <a:lnTo>
                      <a:pt x="142" y="810"/>
                    </a:lnTo>
                    <a:lnTo>
                      <a:pt x="142" y="781"/>
                    </a:lnTo>
                    <a:lnTo>
                      <a:pt x="118" y="781"/>
                    </a:lnTo>
                    <a:lnTo>
                      <a:pt x="118" y="774"/>
                    </a:lnTo>
                    <a:lnTo>
                      <a:pt x="118" y="774"/>
                    </a:lnTo>
                    <a:close/>
                    <a:moveTo>
                      <a:pt x="199" y="781"/>
                    </a:moveTo>
                    <a:lnTo>
                      <a:pt x="171" y="781"/>
                    </a:lnTo>
                    <a:lnTo>
                      <a:pt x="171" y="810"/>
                    </a:lnTo>
                    <a:lnTo>
                      <a:pt x="199" y="810"/>
                    </a:lnTo>
                    <a:lnTo>
                      <a:pt x="199" y="781"/>
                    </a:lnTo>
                    <a:lnTo>
                      <a:pt x="199" y="781"/>
                    </a:lnTo>
                    <a:close/>
                    <a:moveTo>
                      <a:pt x="256" y="781"/>
                    </a:moveTo>
                    <a:lnTo>
                      <a:pt x="228" y="781"/>
                    </a:lnTo>
                    <a:lnTo>
                      <a:pt x="228" y="810"/>
                    </a:lnTo>
                    <a:lnTo>
                      <a:pt x="256" y="810"/>
                    </a:lnTo>
                    <a:lnTo>
                      <a:pt x="256" y="781"/>
                    </a:lnTo>
                    <a:lnTo>
                      <a:pt x="256" y="781"/>
                    </a:lnTo>
                    <a:close/>
                    <a:moveTo>
                      <a:pt x="313" y="781"/>
                    </a:moveTo>
                    <a:lnTo>
                      <a:pt x="284" y="781"/>
                    </a:lnTo>
                    <a:lnTo>
                      <a:pt x="284" y="810"/>
                    </a:lnTo>
                    <a:lnTo>
                      <a:pt x="313" y="810"/>
                    </a:lnTo>
                    <a:lnTo>
                      <a:pt x="313" y="781"/>
                    </a:lnTo>
                    <a:lnTo>
                      <a:pt x="313" y="781"/>
                    </a:lnTo>
                    <a:close/>
                    <a:moveTo>
                      <a:pt x="370" y="781"/>
                    </a:moveTo>
                    <a:lnTo>
                      <a:pt x="341" y="781"/>
                    </a:lnTo>
                    <a:lnTo>
                      <a:pt x="341" y="810"/>
                    </a:lnTo>
                    <a:lnTo>
                      <a:pt x="370" y="810"/>
                    </a:lnTo>
                    <a:lnTo>
                      <a:pt x="370" y="781"/>
                    </a:lnTo>
                    <a:lnTo>
                      <a:pt x="370" y="781"/>
                    </a:lnTo>
                    <a:close/>
                    <a:moveTo>
                      <a:pt x="427" y="781"/>
                    </a:moveTo>
                    <a:lnTo>
                      <a:pt x="398" y="781"/>
                    </a:lnTo>
                    <a:lnTo>
                      <a:pt x="398" y="810"/>
                    </a:lnTo>
                    <a:lnTo>
                      <a:pt x="427" y="810"/>
                    </a:lnTo>
                    <a:lnTo>
                      <a:pt x="427" y="781"/>
                    </a:lnTo>
                    <a:lnTo>
                      <a:pt x="427" y="781"/>
                    </a:lnTo>
                    <a:close/>
                    <a:moveTo>
                      <a:pt x="483" y="781"/>
                    </a:moveTo>
                    <a:lnTo>
                      <a:pt x="455" y="781"/>
                    </a:lnTo>
                    <a:lnTo>
                      <a:pt x="455" y="810"/>
                    </a:lnTo>
                    <a:lnTo>
                      <a:pt x="483" y="810"/>
                    </a:lnTo>
                    <a:lnTo>
                      <a:pt x="483" y="781"/>
                    </a:lnTo>
                    <a:lnTo>
                      <a:pt x="483" y="781"/>
                    </a:lnTo>
                    <a:close/>
                    <a:moveTo>
                      <a:pt x="540" y="781"/>
                    </a:moveTo>
                    <a:lnTo>
                      <a:pt x="512" y="781"/>
                    </a:lnTo>
                    <a:lnTo>
                      <a:pt x="512" y="810"/>
                    </a:lnTo>
                    <a:lnTo>
                      <a:pt x="540" y="810"/>
                    </a:lnTo>
                    <a:lnTo>
                      <a:pt x="540" y="781"/>
                    </a:lnTo>
                    <a:lnTo>
                      <a:pt x="540" y="781"/>
                    </a:lnTo>
                    <a:close/>
                    <a:moveTo>
                      <a:pt x="597" y="781"/>
                    </a:moveTo>
                    <a:lnTo>
                      <a:pt x="569" y="781"/>
                    </a:lnTo>
                    <a:lnTo>
                      <a:pt x="569" y="810"/>
                    </a:lnTo>
                    <a:lnTo>
                      <a:pt x="597" y="810"/>
                    </a:lnTo>
                    <a:lnTo>
                      <a:pt x="597" y="781"/>
                    </a:lnTo>
                    <a:lnTo>
                      <a:pt x="597" y="781"/>
                    </a:lnTo>
                    <a:close/>
                    <a:moveTo>
                      <a:pt x="654" y="781"/>
                    </a:moveTo>
                    <a:lnTo>
                      <a:pt x="626" y="781"/>
                    </a:lnTo>
                    <a:lnTo>
                      <a:pt x="626" y="810"/>
                    </a:lnTo>
                    <a:lnTo>
                      <a:pt x="654" y="810"/>
                    </a:lnTo>
                    <a:lnTo>
                      <a:pt x="654" y="781"/>
                    </a:lnTo>
                    <a:lnTo>
                      <a:pt x="654" y="781"/>
                    </a:lnTo>
                    <a:close/>
                    <a:moveTo>
                      <a:pt x="711" y="781"/>
                    </a:moveTo>
                    <a:lnTo>
                      <a:pt x="683" y="781"/>
                    </a:lnTo>
                    <a:lnTo>
                      <a:pt x="683" y="810"/>
                    </a:lnTo>
                    <a:lnTo>
                      <a:pt x="711" y="810"/>
                    </a:lnTo>
                    <a:lnTo>
                      <a:pt x="711" y="781"/>
                    </a:lnTo>
                    <a:lnTo>
                      <a:pt x="711" y="781"/>
                    </a:lnTo>
                    <a:close/>
                    <a:moveTo>
                      <a:pt x="768" y="781"/>
                    </a:moveTo>
                    <a:lnTo>
                      <a:pt x="739" y="781"/>
                    </a:lnTo>
                    <a:lnTo>
                      <a:pt x="739" y="810"/>
                    </a:lnTo>
                    <a:lnTo>
                      <a:pt x="768" y="810"/>
                    </a:lnTo>
                    <a:lnTo>
                      <a:pt x="768" y="781"/>
                    </a:lnTo>
                    <a:lnTo>
                      <a:pt x="768" y="781"/>
                    </a:lnTo>
                    <a:close/>
                    <a:moveTo>
                      <a:pt x="825" y="781"/>
                    </a:moveTo>
                    <a:lnTo>
                      <a:pt x="796" y="781"/>
                    </a:lnTo>
                    <a:lnTo>
                      <a:pt x="796" y="810"/>
                    </a:lnTo>
                    <a:lnTo>
                      <a:pt x="825" y="810"/>
                    </a:lnTo>
                    <a:lnTo>
                      <a:pt x="825" y="781"/>
                    </a:lnTo>
                    <a:lnTo>
                      <a:pt x="825" y="781"/>
                    </a:lnTo>
                    <a:close/>
                    <a:moveTo>
                      <a:pt x="882" y="781"/>
                    </a:moveTo>
                    <a:lnTo>
                      <a:pt x="853" y="781"/>
                    </a:lnTo>
                    <a:lnTo>
                      <a:pt x="853" y="810"/>
                    </a:lnTo>
                    <a:lnTo>
                      <a:pt x="882" y="810"/>
                    </a:lnTo>
                    <a:lnTo>
                      <a:pt x="882" y="781"/>
                    </a:lnTo>
                    <a:lnTo>
                      <a:pt x="882" y="781"/>
                    </a:lnTo>
                    <a:close/>
                    <a:moveTo>
                      <a:pt x="939" y="781"/>
                    </a:moveTo>
                    <a:lnTo>
                      <a:pt x="910" y="781"/>
                    </a:lnTo>
                    <a:lnTo>
                      <a:pt x="910" y="810"/>
                    </a:lnTo>
                    <a:lnTo>
                      <a:pt x="939" y="810"/>
                    </a:lnTo>
                    <a:lnTo>
                      <a:pt x="939" y="781"/>
                    </a:lnTo>
                    <a:lnTo>
                      <a:pt x="939" y="781"/>
                    </a:lnTo>
                    <a:close/>
                    <a:moveTo>
                      <a:pt x="995" y="781"/>
                    </a:moveTo>
                    <a:lnTo>
                      <a:pt x="967" y="781"/>
                    </a:lnTo>
                    <a:lnTo>
                      <a:pt x="967" y="810"/>
                    </a:lnTo>
                    <a:lnTo>
                      <a:pt x="995" y="810"/>
                    </a:lnTo>
                    <a:lnTo>
                      <a:pt x="995" y="781"/>
                    </a:lnTo>
                    <a:lnTo>
                      <a:pt x="995" y="781"/>
                    </a:lnTo>
                    <a:close/>
                    <a:moveTo>
                      <a:pt x="1052" y="781"/>
                    </a:moveTo>
                    <a:lnTo>
                      <a:pt x="1024" y="781"/>
                    </a:lnTo>
                    <a:lnTo>
                      <a:pt x="1024" y="810"/>
                    </a:lnTo>
                    <a:lnTo>
                      <a:pt x="1052" y="810"/>
                    </a:lnTo>
                    <a:lnTo>
                      <a:pt x="1052" y="781"/>
                    </a:lnTo>
                    <a:lnTo>
                      <a:pt x="1052" y="781"/>
                    </a:lnTo>
                    <a:close/>
                    <a:moveTo>
                      <a:pt x="1109" y="781"/>
                    </a:moveTo>
                    <a:lnTo>
                      <a:pt x="1081" y="781"/>
                    </a:lnTo>
                    <a:lnTo>
                      <a:pt x="1081" y="810"/>
                    </a:lnTo>
                    <a:lnTo>
                      <a:pt x="1109" y="810"/>
                    </a:lnTo>
                    <a:lnTo>
                      <a:pt x="1109" y="781"/>
                    </a:lnTo>
                    <a:lnTo>
                      <a:pt x="1109" y="781"/>
                    </a:lnTo>
                    <a:close/>
                    <a:moveTo>
                      <a:pt x="1166" y="781"/>
                    </a:moveTo>
                    <a:lnTo>
                      <a:pt x="1138" y="781"/>
                    </a:lnTo>
                    <a:lnTo>
                      <a:pt x="1138" y="810"/>
                    </a:lnTo>
                    <a:lnTo>
                      <a:pt x="1166" y="810"/>
                    </a:lnTo>
                    <a:lnTo>
                      <a:pt x="1166" y="781"/>
                    </a:lnTo>
                    <a:lnTo>
                      <a:pt x="1166" y="781"/>
                    </a:lnTo>
                    <a:close/>
                    <a:moveTo>
                      <a:pt x="1223" y="781"/>
                    </a:moveTo>
                    <a:lnTo>
                      <a:pt x="1195" y="781"/>
                    </a:lnTo>
                    <a:lnTo>
                      <a:pt x="1195" y="810"/>
                    </a:lnTo>
                    <a:lnTo>
                      <a:pt x="1223" y="810"/>
                    </a:lnTo>
                    <a:lnTo>
                      <a:pt x="1223" y="781"/>
                    </a:lnTo>
                    <a:lnTo>
                      <a:pt x="1223" y="781"/>
                    </a:lnTo>
                    <a:close/>
                    <a:moveTo>
                      <a:pt x="1280" y="781"/>
                    </a:moveTo>
                    <a:lnTo>
                      <a:pt x="1251" y="781"/>
                    </a:lnTo>
                    <a:lnTo>
                      <a:pt x="1251" y="810"/>
                    </a:lnTo>
                    <a:lnTo>
                      <a:pt x="1280" y="810"/>
                    </a:lnTo>
                    <a:lnTo>
                      <a:pt x="1280" y="781"/>
                    </a:lnTo>
                    <a:lnTo>
                      <a:pt x="1280" y="781"/>
                    </a:lnTo>
                    <a:close/>
                    <a:moveTo>
                      <a:pt x="1337" y="781"/>
                    </a:moveTo>
                    <a:lnTo>
                      <a:pt x="1308" y="781"/>
                    </a:lnTo>
                    <a:lnTo>
                      <a:pt x="1308" y="810"/>
                    </a:lnTo>
                    <a:lnTo>
                      <a:pt x="1337" y="810"/>
                    </a:lnTo>
                    <a:lnTo>
                      <a:pt x="1337" y="781"/>
                    </a:lnTo>
                    <a:lnTo>
                      <a:pt x="1337" y="781"/>
                    </a:lnTo>
                    <a:close/>
                    <a:moveTo>
                      <a:pt x="1394" y="781"/>
                    </a:moveTo>
                    <a:lnTo>
                      <a:pt x="1365" y="781"/>
                    </a:lnTo>
                    <a:lnTo>
                      <a:pt x="1365" y="810"/>
                    </a:lnTo>
                    <a:lnTo>
                      <a:pt x="1394" y="810"/>
                    </a:lnTo>
                    <a:lnTo>
                      <a:pt x="1394" y="781"/>
                    </a:lnTo>
                    <a:lnTo>
                      <a:pt x="1394" y="781"/>
                    </a:lnTo>
                    <a:close/>
                    <a:moveTo>
                      <a:pt x="1451" y="781"/>
                    </a:moveTo>
                    <a:lnTo>
                      <a:pt x="1422" y="781"/>
                    </a:lnTo>
                    <a:lnTo>
                      <a:pt x="1422" y="810"/>
                    </a:lnTo>
                    <a:lnTo>
                      <a:pt x="1451" y="810"/>
                    </a:lnTo>
                    <a:lnTo>
                      <a:pt x="1451" y="781"/>
                    </a:lnTo>
                    <a:lnTo>
                      <a:pt x="1451" y="781"/>
                    </a:lnTo>
                    <a:close/>
                    <a:moveTo>
                      <a:pt x="1507" y="781"/>
                    </a:moveTo>
                    <a:lnTo>
                      <a:pt x="1479" y="781"/>
                    </a:lnTo>
                    <a:lnTo>
                      <a:pt x="1479" y="810"/>
                    </a:lnTo>
                    <a:lnTo>
                      <a:pt x="1507" y="810"/>
                    </a:lnTo>
                    <a:lnTo>
                      <a:pt x="1507" y="781"/>
                    </a:lnTo>
                    <a:lnTo>
                      <a:pt x="1507" y="781"/>
                    </a:lnTo>
                    <a:close/>
                    <a:moveTo>
                      <a:pt x="1564" y="781"/>
                    </a:moveTo>
                    <a:lnTo>
                      <a:pt x="1536" y="781"/>
                    </a:lnTo>
                    <a:lnTo>
                      <a:pt x="1536" y="810"/>
                    </a:lnTo>
                    <a:lnTo>
                      <a:pt x="1564" y="810"/>
                    </a:lnTo>
                    <a:lnTo>
                      <a:pt x="1564" y="781"/>
                    </a:lnTo>
                    <a:lnTo>
                      <a:pt x="1564" y="781"/>
                    </a:lnTo>
                    <a:close/>
                    <a:moveTo>
                      <a:pt x="1621" y="781"/>
                    </a:moveTo>
                    <a:lnTo>
                      <a:pt x="1593" y="781"/>
                    </a:lnTo>
                    <a:lnTo>
                      <a:pt x="1593" y="810"/>
                    </a:lnTo>
                    <a:lnTo>
                      <a:pt x="1621" y="810"/>
                    </a:lnTo>
                    <a:lnTo>
                      <a:pt x="1621" y="781"/>
                    </a:lnTo>
                    <a:lnTo>
                      <a:pt x="1621" y="781"/>
                    </a:lnTo>
                    <a:close/>
                    <a:moveTo>
                      <a:pt x="1678" y="781"/>
                    </a:moveTo>
                    <a:lnTo>
                      <a:pt x="1650" y="781"/>
                    </a:lnTo>
                    <a:lnTo>
                      <a:pt x="1650" y="810"/>
                    </a:lnTo>
                    <a:lnTo>
                      <a:pt x="1678" y="810"/>
                    </a:lnTo>
                    <a:lnTo>
                      <a:pt x="1678" y="781"/>
                    </a:lnTo>
                    <a:lnTo>
                      <a:pt x="1678" y="781"/>
                    </a:lnTo>
                    <a:close/>
                    <a:moveTo>
                      <a:pt x="1735" y="781"/>
                    </a:moveTo>
                    <a:lnTo>
                      <a:pt x="1707" y="781"/>
                    </a:lnTo>
                    <a:lnTo>
                      <a:pt x="1707" y="810"/>
                    </a:lnTo>
                    <a:lnTo>
                      <a:pt x="1735" y="810"/>
                    </a:lnTo>
                    <a:lnTo>
                      <a:pt x="1735" y="781"/>
                    </a:lnTo>
                    <a:lnTo>
                      <a:pt x="1735" y="781"/>
                    </a:lnTo>
                    <a:close/>
                    <a:moveTo>
                      <a:pt x="1792" y="781"/>
                    </a:moveTo>
                    <a:lnTo>
                      <a:pt x="1763" y="781"/>
                    </a:lnTo>
                    <a:lnTo>
                      <a:pt x="1763" y="810"/>
                    </a:lnTo>
                    <a:lnTo>
                      <a:pt x="1792" y="810"/>
                    </a:lnTo>
                    <a:lnTo>
                      <a:pt x="1792" y="781"/>
                    </a:lnTo>
                    <a:lnTo>
                      <a:pt x="1792" y="781"/>
                    </a:lnTo>
                    <a:close/>
                    <a:moveTo>
                      <a:pt x="1849" y="781"/>
                    </a:moveTo>
                    <a:lnTo>
                      <a:pt x="1820" y="781"/>
                    </a:lnTo>
                    <a:lnTo>
                      <a:pt x="1820" y="810"/>
                    </a:lnTo>
                    <a:lnTo>
                      <a:pt x="1849" y="810"/>
                    </a:lnTo>
                    <a:lnTo>
                      <a:pt x="1849" y="781"/>
                    </a:lnTo>
                    <a:lnTo>
                      <a:pt x="1849" y="781"/>
                    </a:lnTo>
                    <a:close/>
                    <a:moveTo>
                      <a:pt x="1908" y="755"/>
                    </a:moveTo>
                    <a:lnTo>
                      <a:pt x="1880" y="755"/>
                    </a:lnTo>
                    <a:lnTo>
                      <a:pt x="1880" y="781"/>
                    </a:lnTo>
                    <a:lnTo>
                      <a:pt x="1877" y="781"/>
                    </a:lnTo>
                    <a:lnTo>
                      <a:pt x="1877" y="810"/>
                    </a:lnTo>
                    <a:lnTo>
                      <a:pt x="1906" y="810"/>
                    </a:lnTo>
                    <a:lnTo>
                      <a:pt x="1906" y="784"/>
                    </a:lnTo>
                    <a:lnTo>
                      <a:pt x="1908" y="784"/>
                    </a:lnTo>
                    <a:lnTo>
                      <a:pt x="1908" y="755"/>
                    </a:lnTo>
                    <a:lnTo>
                      <a:pt x="1908" y="755"/>
                    </a:lnTo>
                    <a:close/>
                    <a:moveTo>
                      <a:pt x="1908" y="698"/>
                    </a:moveTo>
                    <a:lnTo>
                      <a:pt x="1880" y="698"/>
                    </a:lnTo>
                    <a:lnTo>
                      <a:pt x="1880" y="726"/>
                    </a:lnTo>
                    <a:lnTo>
                      <a:pt x="1908" y="726"/>
                    </a:lnTo>
                    <a:lnTo>
                      <a:pt x="1908" y="698"/>
                    </a:lnTo>
                    <a:lnTo>
                      <a:pt x="1908" y="698"/>
                    </a:lnTo>
                    <a:close/>
                    <a:moveTo>
                      <a:pt x="1908" y="641"/>
                    </a:moveTo>
                    <a:lnTo>
                      <a:pt x="1880" y="641"/>
                    </a:lnTo>
                    <a:lnTo>
                      <a:pt x="1880" y="669"/>
                    </a:lnTo>
                    <a:lnTo>
                      <a:pt x="1908" y="669"/>
                    </a:lnTo>
                    <a:lnTo>
                      <a:pt x="1908" y="641"/>
                    </a:lnTo>
                    <a:lnTo>
                      <a:pt x="1908" y="641"/>
                    </a:lnTo>
                    <a:close/>
                    <a:moveTo>
                      <a:pt x="1908" y="584"/>
                    </a:moveTo>
                    <a:lnTo>
                      <a:pt x="1880" y="584"/>
                    </a:lnTo>
                    <a:lnTo>
                      <a:pt x="1880" y="612"/>
                    </a:lnTo>
                    <a:lnTo>
                      <a:pt x="1908" y="612"/>
                    </a:lnTo>
                    <a:lnTo>
                      <a:pt x="1908" y="584"/>
                    </a:lnTo>
                    <a:lnTo>
                      <a:pt x="1908" y="584"/>
                    </a:lnTo>
                    <a:close/>
                    <a:moveTo>
                      <a:pt x="1908" y="526"/>
                    </a:moveTo>
                    <a:lnTo>
                      <a:pt x="1880" y="526"/>
                    </a:lnTo>
                    <a:lnTo>
                      <a:pt x="1880" y="555"/>
                    </a:lnTo>
                    <a:lnTo>
                      <a:pt x="1908" y="555"/>
                    </a:lnTo>
                    <a:lnTo>
                      <a:pt x="1908" y="526"/>
                    </a:lnTo>
                    <a:lnTo>
                      <a:pt x="1908" y="526"/>
                    </a:lnTo>
                    <a:close/>
                    <a:moveTo>
                      <a:pt x="1908" y="469"/>
                    </a:moveTo>
                    <a:lnTo>
                      <a:pt x="1880" y="469"/>
                    </a:lnTo>
                    <a:lnTo>
                      <a:pt x="1880" y="498"/>
                    </a:lnTo>
                    <a:lnTo>
                      <a:pt x="1908" y="498"/>
                    </a:lnTo>
                    <a:lnTo>
                      <a:pt x="1908" y="469"/>
                    </a:lnTo>
                    <a:lnTo>
                      <a:pt x="1908" y="469"/>
                    </a:lnTo>
                    <a:close/>
                    <a:moveTo>
                      <a:pt x="1908" y="412"/>
                    </a:moveTo>
                    <a:lnTo>
                      <a:pt x="1880" y="412"/>
                    </a:lnTo>
                    <a:lnTo>
                      <a:pt x="1880" y="441"/>
                    </a:lnTo>
                    <a:lnTo>
                      <a:pt x="1908" y="441"/>
                    </a:lnTo>
                    <a:lnTo>
                      <a:pt x="1908" y="412"/>
                    </a:lnTo>
                    <a:lnTo>
                      <a:pt x="1908" y="412"/>
                    </a:lnTo>
                    <a:close/>
                    <a:moveTo>
                      <a:pt x="1908" y="355"/>
                    </a:moveTo>
                    <a:lnTo>
                      <a:pt x="1880" y="355"/>
                    </a:lnTo>
                    <a:lnTo>
                      <a:pt x="1880" y="384"/>
                    </a:lnTo>
                    <a:lnTo>
                      <a:pt x="1908" y="384"/>
                    </a:lnTo>
                    <a:lnTo>
                      <a:pt x="1908" y="355"/>
                    </a:lnTo>
                    <a:lnTo>
                      <a:pt x="1908" y="355"/>
                    </a:lnTo>
                    <a:close/>
                    <a:moveTo>
                      <a:pt x="1908" y="298"/>
                    </a:moveTo>
                    <a:lnTo>
                      <a:pt x="1880" y="298"/>
                    </a:lnTo>
                    <a:lnTo>
                      <a:pt x="1880" y="326"/>
                    </a:lnTo>
                    <a:lnTo>
                      <a:pt x="1908" y="326"/>
                    </a:lnTo>
                    <a:lnTo>
                      <a:pt x="1908" y="298"/>
                    </a:lnTo>
                    <a:lnTo>
                      <a:pt x="1908" y="298"/>
                    </a:lnTo>
                    <a:close/>
                    <a:moveTo>
                      <a:pt x="1908" y="241"/>
                    </a:moveTo>
                    <a:lnTo>
                      <a:pt x="1880" y="241"/>
                    </a:lnTo>
                    <a:lnTo>
                      <a:pt x="1880" y="269"/>
                    </a:lnTo>
                    <a:lnTo>
                      <a:pt x="1908" y="269"/>
                    </a:lnTo>
                    <a:lnTo>
                      <a:pt x="1908" y="241"/>
                    </a:lnTo>
                    <a:lnTo>
                      <a:pt x="1908" y="241"/>
                    </a:lnTo>
                    <a:close/>
                    <a:moveTo>
                      <a:pt x="1908" y="183"/>
                    </a:moveTo>
                    <a:lnTo>
                      <a:pt x="1880" y="183"/>
                    </a:lnTo>
                    <a:lnTo>
                      <a:pt x="1880" y="212"/>
                    </a:lnTo>
                    <a:lnTo>
                      <a:pt x="1908" y="212"/>
                    </a:lnTo>
                    <a:lnTo>
                      <a:pt x="1908" y="183"/>
                    </a:lnTo>
                    <a:lnTo>
                      <a:pt x="1908" y="183"/>
                    </a:lnTo>
                    <a:close/>
                    <a:moveTo>
                      <a:pt x="1908" y="126"/>
                    </a:moveTo>
                    <a:lnTo>
                      <a:pt x="1880" y="126"/>
                    </a:lnTo>
                    <a:lnTo>
                      <a:pt x="1880" y="155"/>
                    </a:lnTo>
                    <a:lnTo>
                      <a:pt x="1908" y="155"/>
                    </a:lnTo>
                    <a:lnTo>
                      <a:pt x="1908" y="126"/>
                    </a:lnTo>
                    <a:lnTo>
                      <a:pt x="1908" y="126"/>
                    </a:lnTo>
                    <a:close/>
                    <a:moveTo>
                      <a:pt x="1908" y="86"/>
                    </a:moveTo>
                    <a:lnTo>
                      <a:pt x="1880" y="86"/>
                    </a:lnTo>
                    <a:lnTo>
                      <a:pt x="1880" y="114"/>
                    </a:lnTo>
                    <a:lnTo>
                      <a:pt x="1908" y="114"/>
                    </a:lnTo>
                    <a:lnTo>
                      <a:pt x="1908" y="86"/>
                    </a:lnTo>
                    <a:lnTo>
                      <a:pt x="1908" y="86"/>
                    </a:lnTo>
                    <a:close/>
                    <a:moveTo>
                      <a:pt x="2000" y="0"/>
                    </a:moveTo>
                    <a:lnTo>
                      <a:pt x="1842" y="0"/>
                    </a:lnTo>
                    <a:lnTo>
                      <a:pt x="1842" y="48"/>
                    </a:lnTo>
                    <a:lnTo>
                      <a:pt x="1953" y="48"/>
                    </a:lnTo>
                    <a:lnTo>
                      <a:pt x="1953" y="848"/>
                    </a:lnTo>
                    <a:lnTo>
                      <a:pt x="1842" y="848"/>
                    </a:lnTo>
                    <a:lnTo>
                      <a:pt x="1842" y="896"/>
                    </a:lnTo>
                    <a:lnTo>
                      <a:pt x="2000" y="896"/>
                    </a:lnTo>
                    <a:lnTo>
                      <a:pt x="2000" y="0"/>
                    </a:lnTo>
                    <a:close/>
                    <a:moveTo>
                      <a:pt x="159" y="848"/>
                    </a:moveTo>
                    <a:lnTo>
                      <a:pt x="47" y="848"/>
                    </a:lnTo>
                    <a:lnTo>
                      <a:pt x="47" y="48"/>
                    </a:lnTo>
                    <a:lnTo>
                      <a:pt x="159" y="48"/>
                    </a:lnTo>
                    <a:lnTo>
                      <a:pt x="159" y="0"/>
                    </a:lnTo>
                    <a:lnTo>
                      <a:pt x="0" y="0"/>
                    </a:lnTo>
                    <a:lnTo>
                      <a:pt x="0" y="896"/>
                    </a:lnTo>
                    <a:lnTo>
                      <a:pt x="159" y="896"/>
                    </a:lnTo>
                    <a:lnTo>
                      <a:pt x="159" y="84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35" name="Group 34"/>
          <p:cNvGrpSpPr/>
          <p:nvPr/>
        </p:nvGrpSpPr>
        <p:grpSpPr>
          <a:xfrm>
            <a:off x="8239062" y="2125663"/>
            <a:ext cx="3922776" cy="4389120"/>
            <a:chOff x="8239062" y="2125663"/>
            <a:chExt cx="3922776" cy="4389120"/>
          </a:xfrm>
        </p:grpSpPr>
        <p:sp>
          <p:nvSpPr>
            <p:cNvPr id="204" name="Rectangle 203"/>
            <p:cNvSpPr/>
            <p:nvPr/>
          </p:nvSpPr>
          <p:spPr bwMode="auto">
            <a:xfrm>
              <a:off x="8239062" y="2125663"/>
              <a:ext cx="3922776" cy="4389120"/>
            </a:xfrm>
            <a:prstGeom prst="rect">
              <a:avLst/>
            </a:prstGeom>
            <a:solidFill>
              <a:schemeClr val="bg1">
                <a:lumMod val="95000"/>
              </a:schemeClr>
            </a:solidFill>
            <a:ln w="28575">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2800" b="0" i="0" u="none" strike="noStrike" kern="0" cap="none" spc="0" normalizeH="0" baseline="0" noProof="0" dirty="0">
                  <a:ln>
                    <a:noFill/>
                  </a:ln>
                  <a:gradFill>
                    <a:gsLst>
                      <a:gs pos="7921">
                        <a:schemeClr val="accent2"/>
                      </a:gs>
                      <a:gs pos="23762">
                        <a:schemeClr val="accent2"/>
                      </a:gs>
                    </a:gsLst>
                    <a:lin ang="5400000" scaled="0"/>
                  </a:gradFill>
                  <a:effectLst/>
                  <a:uLnTx/>
                  <a:uFillTx/>
                  <a:latin typeface="Segoe UI Light"/>
                </a:rPr>
                <a:t>Image repository</a:t>
              </a:r>
            </a:p>
          </p:txBody>
        </p:sp>
        <p:pic>
          <p:nvPicPr>
            <p:cNvPr id="2" name="Picture 1"/>
            <p:cNvPicPr>
              <a:picLocks noChangeAspect="1"/>
            </p:cNvPicPr>
            <p:nvPr/>
          </p:nvPicPr>
          <p:blipFill>
            <a:blip r:embed="rId3">
              <a:grayscl/>
            </a:blip>
            <a:stretch>
              <a:fillRect/>
            </a:stretch>
          </p:blipFill>
          <p:spPr>
            <a:xfrm>
              <a:off x="9538346" y="2883749"/>
              <a:ext cx="2403239" cy="3168271"/>
            </a:xfrm>
            <a:prstGeom prst="rect">
              <a:avLst/>
            </a:prstGeom>
          </p:spPr>
        </p:pic>
        <p:grpSp>
          <p:nvGrpSpPr>
            <p:cNvPr id="76" name="Group 75"/>
            <p:cNvGrpSpPr/>
            <p:nvPr/>
          </p:nvGrpSpPr>
          <p:grpSpPr>
            <a:xfrm>
              <a:off x="8437491" y="3506093"/>
              <a:ext cx="2035901" cy="2785970"/>
              <a:chOff x="5671771" y="3913193"/>
              <a:chExt cx="1737360" cy="2377440"/>
            </a:xfrm>
          </p:grpSpPr>
          <p:sp>
            <p:nvSpPr>
              <p:cNvPr id="77" name="Rectangle 76"/>
              <p:cNvSpPr/>
              <p:nvPr/>
            </p:nvSpPr>
            <p:spPr bwMode="auto">
              <a:xfrm>
                <a:off x="5671771" y="3913193"/>
                <a:ext cx="1737360" cy="2377440"/>
              </a:xfrm>
              <a:prstGeom prst="rect">
                <a:avLst/>
              </a:prstGeom>
              <a:solidFill>
                <a:schemeClr val="bg1">
                  <a:lumMod val="50000"/>
                </a:schemeClr>
              </a:solidFill>
              <a:ln w="44450" cap="sq">
                <a:solidFill>
                  <a:schemeClr val="bg1">
                    <a:lumMod val="95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8" name="Group 77"/>
              <p:cNvGrpSpPr>
                <a:grpSpLocks noChangeAspect="1"/>
              </p:cNvGrpSpPr>
              <p:nvPr/>
            </p:nvGrpSpPr>
            <p:grpSpPr>
              <a:xfrm>
                <a:off x="5854651" y="5494269"/>
                <a:ext cx="1371600" cy="613484"/>
                <a:chOff x="3896444" y="4411501"/>
                <a:chExt cx="1924051" cy="860583"/>
              </a:xfrm>
            </p:grpSpPr>
            <p:sp>
              <p:nvSpPr>
                <p:cNvPr id="81" name="Freeform 13"/>
                <p:cNvSpPr>
                  <a:spLocks noChangeAspect="1" noEditPoints="1"/>
                </p:cNvSpPr>
                <p:nvPr/>
              </p:nvSpPr>
              <p:spPr bwMode="auto">
                <a:xfrm>
                  <a:off x="3896444" y="4411501"/>
                  <a:ext cx="1924051" cy="86058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Freeform 6"/>
                <p:cNvSpPr>
                  <a:spLocks noChangeAspect="1" noEditPoints="1"/>
                </p:cNvSpPr>
                <p:nvPr/>
              </p:nvSpPr>
              <p:spPr bwMode="auto">
                <a:xfrm>
                  <a:off x="4205129" y="4698823"/>
                  <a:ext cx="1306681" cy="285938"/>
                </a:xfrm>
                <a:custGeom>
                  <a:avLst/>
                  <a:gdLst>
                    <a:gd name="T0" fmla="*/ 149 w 679"/>
                    <a:gd name="T1" fmla="*/ 73 h 149"/>
                    <a:gd name="T2" fmla="*/ 66 w 679"/>
                    <a:gd name="T3" fmla="*/ 11 h 149"/>
                    <a:gd name="T4" fmla="*/ 149 w 679"/>
                    <a:gd name="T5" fmla="*/ 149 h 149"/>
                    <a:gd name="T6" fmla="*/ 66 w 679"/>
                    <a:gd name="T7" fmla="*/ 76 h 149"/>
                    <a:gd name="T8" fmla="*/ 0 w 679"/>
                    <a:gd name="T9" fmla="*/ 21 h 149"/>
                    <a:gd name="T10" fmla="*/ 63 w 679"/>
                    <a:gd name="T11" fmla="*/ 73 h 149"/>
                    <a:gd name="T12" fmla="*/ 0 w 679"/>
                    <a:gd name="T13" fmla="*/ 128 h 149"/>
                    <a:gd name="T14" fmla="*/ 63 w 679"/>
                    <a:gd name="T15" fmla="*/ 76 h 149"/>
                    <a:gd name="T16" fmla="*/ 318 w 679"/>
                    <a:gd name="T17" fmla="*/ 30 h 149"/>
                    <a:gd name="T18" fmla="*/ 323 w 679"/>
                    <a:gd name="T19" fmla="*/ 41 h 149"/>
                    <a:gd name="T20" fmla="*/ 328 w 679"/>
                    <a:gd name="T21" fmla="*/ 30 h 149"/>
                    <a:gd name="T22" fmla="*/ 278 w 679"/>
                    <a:gd name="T23" fmla="*/ 105 h 149"/>
                    <a:gd name="T24" fmla="*/ 226 w 679"/>
                    <a:gd name="T25" fmla="*/ 105 h 149"/>
                    <a:gd name="T26" fmla="*/ 194 w 679"/>
                    <a:gd name="T27" fmla="*/ 30 h 149"/>
                    <a:gd name="T28" fmla="*/ 252 w 679"/>
                    <a:gd name="T29" fmla="*/ 48 h 149"/>
                    <a:gd name="T30" fmla="*/ 284 w 679"/>
                    <a:gd name="T31" fmla="*/ 119 h 149"/>
                    <a:gd name="T32" fmla="*/ 298 w 679"/>
                    <a:gd name="T33" fmla="*/ 30 h 149"/>
                    <a:gd name="T34" fmla="*/ 318 w 679"/>
                    <a:gd name="T35" fmla="*/ 119 h 149"/>
                    <a:gd name="T36" fmla="*/ 328 w 679"/>
                    <a:gd name="T37" fmla="*/ 55 h 149"/>
                    <a:gd name="T38" fmla="*/ 375 w 679"/>
                    <a:gd name="T39" fmla="*/ 54 h 149"/>
                    <a:gd name="T40" fmla="*/ 354 w 679"/>
                    <a:gd name="T41" fmla="*/ 55 h 149"/>
                    <a:gd name="T42" fmla="*/ 354 w 679"/>
                    <a:gd name="T43" fmla="*/ 119 h 149"/>
                    <a:gd name="T44" fmla="*/ 372 w 679"/>
                    <a:gd name="T45" fmla="*/ 63 h 149"/>
                    <a:gd name="T46" fmla="*/ 397 w 679"/>
                    <a:gd name="T47" fmla="*/ 119 h 149"/>
                    <a:gd name="T48" fmla="*/ 467 w 679"/>
                    <a:gd name="T49" fmla="*/ 25 h 149"/>
                    <a:gd name="T50" fmla="*/ 457 w 679"/>
                    <a:gd name="T51" fmla="*/ 64 h 149"/>
                    <a:gd name="T52" fmla="*/ 408 w 679"/>
                    <a:gd name="T53" fmla="*/ 89 h 149"/>
                    <a:gd name="T54" fmla="*/ 457 w 679"/>
                    <a:gd name="T55" fmla="*/ 108 h 149"/>
                    <a:gd name="T56" fmla="*/ 467 w 679"/>
                    <a:gd name="T57" fmla="*/ 119 h 149"/>
                    <a:gd name="T58" fmla="*/ 452 w 679"/>
                    <a:gd name="T59" fmla="*/ 106 h 149"/>
                    <a:gd name="T60" fmla="*/ 419 w 679"/>
                    <a:gd name="T61" fmla="*/ 88 h 149"/>
                    <a:gd name="T62" fmla="*/ 452 w 679"/>
                    <a:gd name="T63" fmla="*/ 68 h 149"/>
                    <a:gd name="T64" fmla="*/ 452 w 679"/>
                    <a:gd name="T65" fmla="*/ 106 h 149"/>
                    <a:gd name="T66" fmla="*/ 489 w 679"/>
                    <a:gd name="T67" fmla="*/ 63 h 149"/>
                    <a:gd name="T68" fmla="*/ 511 w 679"/>
                    <a:gd name="T69" fmla="*/ 121 h 149"/>
                    <a:gd name="T70" fmla="*/ 535 w 679"/>
                    <a:gd name="T71" fmla="*/ 63 h 149"/>
                    <a:gd name="T72" fmla="*/ 496 w 679"/>
                    <a:gd name="T73" fmla="*/ 106 h 149"/>
                    <a:gd name="T74" fmla="*/ 512 w 679"/>
                    <a:gd name="T75" fmla="*/ 63 h 149"/>
                    <a:gd name="T76" fmla="*/ 527 w 679"/>
                    <a:gd name="T77" fmla="*/ 106 h 149"/>
                    <a:gd name="T78" fmla="*/ 612 w 679"/>
                    <a:gd name="T79" fmla="*/ 107 h 149"/>
                    <a:gd name="T80" fmla="*/ 572 w 679"/>
                    <a:gd name="T81" fmla="*/ 107 h 149"/>
                    <a:gd name="T82" fmla="*/ 547 w 679"/>
                    <a:gd name="T83" fmla="*/ 55 h 149"/>
                    <a:gd name="T84" fmla="*/ 592 w 679"/>
                    <a:gd name="T85" fmla="*/ 70 h 149"/>
                    <a:gd name="T86" fmla="*/ 617 w 679"/>
                    <a:gd name="T87" fmla="*/ 119 h 149"/>
                    <a:gd name="T88" fmla="*/ 626 w 679"/>
                    <a:gd name="T89" fmla="*/ 55 h 149"/>
                    <a:gd name="T90" fmla="*/ 653 w 679"/>
                    <a:gd name="T91" fmla="*/ 78 h 149"/>
                    <a:gd name="T92" fmla="*/ 662 w 679"/>
                    <a:gd name="T93" fmla="*/ 63 h 149"/>
                    <a:gd name="T94" fmla="*/ 663 w 679"/>
                    <a:gd name="T95" fmla="*/ 54 h 149"/>
                    <a:gd name="T96" fmla="*/ 644 w 679"/>
                    <a:gd name="T97" fmla="*/ 83 h 149"/>
                    <a:gd name="T98" fmla="*/ 669 w 679"/>
                    <a:gd name="T99" fmla="*/ 103 h 149"/>
                    <a:gd name="T100" fmla="*/ 640 w 679"/>
                    <a:gd name="T101" fmla="*/ 117 h 149"/>
                    <a:gd name="T102" fmla="*/ 679 w 679"/>
                    <a:gd name="T103" fmla="*/ 10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9" h="149">
                      <a:moveTo>
                        <a:pt x="66" y="11"/>
                      </a:moveTo>
                      <a:cubicBezTo>
                        <a:pt x="149" y="0"/>
                        <a:pt x="149" y="0"/>
                        <a:pt x="149" y="0"/>
                      </a:cubicBezTo>
                      <a:cubicBezTo>
                        <a:pt x="149" y="73"/>
                        <a:pt x="149" y="73"/>
                        <a:pt x="149" y="73"/>
                      </a:cubicBezTo>
                      <a:cubicBezTo>
                        <a:pt x="66" y="73"/>
                        <a:pt x="66" y="73"/>
                        <a:pt x="66" y="73"/>
                      </a:cubicBezTo>
                      <a:cubicBezTo>
                        <a:pt x="66" y="11"/>
                        <a:pt x="66" y="11"/>
                        <a:pt x="66" y="11"/>
                      </a:cubicBezTo>
                      <a:cubicBezTo>
                        <a:pt x="66" y="11"/>
                        <a:pt x="66" y="11"/>
                        <a:pt x="66" y="11"/>
                      </a:cubicBezTo>
                      <a:close/>
                      <a:moveTo>
                        <a:pt x="66" y="76"/>
                      </a:moveTo>
                      <a:cubicBezTo>
                        <a:pt x="66" y="138"/>
                        <a:pt x="66" y="138"/>
                        <a:pt x="66" y="138"/>
                      </a:cubicBezTo>
                      <a:cubicBezTo>
                        <a:pt x="149" y="149"/>
                        <a:pt x="149" y="149"/>
                        <a:pt x="149" y="149"/>
                      </a:cubicBezTo>
                      <a:cubicBezTo>
                        <a:pt x="149" y="76"/>
                        <a:pt x="149" y="76"/>
                        <a:pt x="149" y="76"/>
                      </a:cubicBezTo>
                      <a:cubicBezTo>
                        <a:pt x="66" y="76"/>
                        <a:pt x="66" y="76"/>
                        <a:pt x="66" y="76"/>
                      </a:cubicBezTo>
                      <a:cubicBezTo>
                        <a:pt x="66" y="76"/>
                        <a:pt x="66" y="76"/>
                        <a:pt x="66" y="76"/>
                      </a:cubicBezTo>
                      <a:close/>
                      <a:moveTo>
                        <a:pt x="63" y="73"/>
                      </a:moveTo>
                      <a:cubicBezTo>
                        <a:pt x="63" y="12"/>
                        <a:pt x="63" y="12"/>
                        <a:pt x="63" y="12"/>
                      </a:cubicBezTo>
                      <a:cubicBezTo>
                        <a:pt x="0" y="21"/>
                        <a:pt x="0" y="21"/>
                        <a:pt x="0" y="21"/>
                      </a:cubicBezTo>
                      <a:cubicBezTo>
                        <a:pt x="0" y="73"/>
                        <a:pt x="0" y="73"/>
                        <a:pt x="0" y="73"/>
                      </a:cubicBezTo>
                      <a:cubicBezTo>
                        <a:pt x="63" y="73"/>
                        <a:pt x="63" y="73"/>
                        <a:pt x="63" y="73"/>
                      </a:cubicBezTo>
                      <a:cubicBezTo>
                        <a:pt x="63" y="73"/>
                        <a:pt x="63" y="73"/>
                        <a:pt x="63" y="73"/>
                      </a:cubicBezTo>
                      <a:close/>
                      <a:moveTo>
                        <a:pt x="63" y="76"/>
                      </a:moveTo>
                      <a:cubicBezTo>
                        <a:pt x="0" y="76"/>
                        <a:pt x="0" y="76"/>
                        <a:pt x="0" y="76"/>
                      </a:cubicBezTo>
                      <a:cubicBezTo>
                        <a:pt x="0" y="128"/>
                        <a:pt x="0" y="128"/>
                        <a:pt x="0" y="128"/>
                      </a:cubicBezTo>
                      <a:cubicBezTo>
                        <a:pt x="63" y="137"/>
                        <a:pt x="63" y="137"/>
                        <a:pt x="63" y="137"/>
                      </a:cubicBezTo>
                      <a:cubicBezTo>
                        <a:pt x="63" y="76"/>
                        <a:pt x="63" y="76"/>
                        <a:pt x="63" y="76"/>
                      </a:cubicBezTo>
                      <a:cubicBezTo>
                        <a:pt x="63" y="76"/>
                        <a:pt x="63" y="76"/>
                        <a:pt x="63" y="76"/>
                      </a:cubicBezTo>
                      <a:close/>
                      <a:moveTo>
                        <a:pt x="328" y="30"/>
                      </a:moveTo>
                      <a:cubicBezTo>
                        <a:pt x="327" y="28"/>
                        <a:pt x="325" y="28"/>
                        <a:pt x="323" y="28"/>
                      </a:cubicBezTo>
                      <a:cubicBezTo>
                        <a:pt x="321" y="28"/>
                        <a:pt x="320" y="28"/>
                        <a:pt x="318" y="30"/>
                      </a:cubicBezTo>
                      <a:cubicBezTo>
                        <a:pt x="317" y="31"/>
                        <a:pt x="316" y="32"/>
                        <a:pt x="316" y="34"/>
                      </a:cubicBezTo>
                      <a:cubicBezTo>
                        <a:pt x="316" y="36"/>
                        <a:pt x="317" y="38"/>
                        <a:pt x="318" y="39"/>
                      </a:cubicBezTo>
                      <a:cubicBezTo>
                        <a:pt x="320" y="40"/>
                        <a:pt x="321" y="41"/>
                        <a:pt x="323" y="41"/>
                      </a:cubicBezTo>
                      <a:cubicBezTo>
                        <a:pt x="325" y="41"/>
                        <a:pt x="326" y="40"/>
                        <a:pt x="328" y="39"/>
                      </a:cubicBezTo>
                      <a:cubicBezTo>
                        <a:pt x="329" y="38"/>
                        <a:pt x="330" y="36"/>
                        <a:pt x="330" y="34"/>
                      </a:cubicBezTo>
                      <a:cubicBezTo>
                        <a:pt x="330" y="32"/>
                        <a:pt x="329" y="31"/>
                        <a:pt x="328" y="30"/>
                      </a:cubicBezTo>
                      <a:close/>
                      <a:moveTo>
                        <a:pt x="298" y="30"/>
                      </a:moveTo>
                      <a:cubicBezTo>
                        <a:pt x="278" y="105"/>
                        <a:pt x="278" y="105"/>
                        <a:pt x="278" y="105"/>
                      </a:cubicBezTo>
                      <a:cubicBezTo>
                        <a:pt x="278" y="105"/>
                        <a:pt x="278" y="105"/>
                        <a:pt x="278" y="105"/>
                      </a:cubicBezTo>
                      <a:cubicBezTo>
                        <a:pt x="258" y="30"/>
                        <a:pt x="258" y="30"/>
                        <a:pt x="258" y="30"/>
                      </a:cubicBezTo>
                      <a:cubicBezTo>
                        <a:pt x="247" y="30"/>
                        <a:pt x="247" y="30"/>
                        <a:pt x="247" y="30"/>
                      </a:cubicBezTo>
                      <a:cubicBezTo>
                        <a:pt x="226" y="105"/>
                        <a:pt x="226" y="105"/>
                        <a:pt x="226" y="105"/>
                      </a:cubicBezTo>
                      <a:cubicBezTo>
                        <a:pt x="226" y="105"/>
                        <a:pt x="226" y="105"/>
                        <a:pt x="226" y="105"/>
                      </a:cubicBezTo>
                      <a:cubicBezTo>
                        <a:pt x="205" y="30"/>
                        <a:pt x="205" y="30"/>
                        <a:pt x="205" y="30"/>
                      </a:cubicBezTo>
                      <a:cubicBezTo>
                        <a:pt x="194" y="30"/>
                        <a:pt x="194" y="30"/>
                        <a:pt x="194" y="30"/>
                      </a:cubicBezTo>
                      <a:cubicBezTo>
                        <a:pt x="220" y="119"/>
                        <a:pt x="220" y="119"/>
                        <a:pt x="220" y="119"/>
                      </a:cubicBezTo>
                      <a:cubicBezTo>
                        <a:pt x="232" y="119"/>
                        <a:pt x="232" y="119"/>
                        <a:pt x="232" y="119"/>
                      </a:cubicBezTo>
                      <a:cubicBezTo>
                        <a:pt x="252" y="48"/>
                        <a:pt x="252" y="48"/>
                        <a:pt x="252" y="48"/>
                      </a:cubicBezTo>
                      <a:cubicBezTo>
                        <a:pt x="252" y="48"/>
                        <a:pt x="252" y="48"/>
                        <a:pt x="252" y="48"/>
                      </a:cubicBezTo>
                      <a:cubicBezTo>
                        <a:pt x="272" y="119"/>
                        <a:pt x="272" y="119"/>
                        <a:pt x="272" y="119"/>
                      </a:cubicBezTo>
                      <a:cubicBezTo>
                        <a:pt x="284" y="119"/>
                        <a:pt x="284" y="119"/>
                        <a:pt x="284" y="119"/>
                      </a:cubicBezTo>
                      <a:cubicBezTo>
                        <a:pt x="310" y="30"/>
                        <a:pt x="310" y="30"/>
                        <a:pt x="310" y="30"/>
                      </a:cubicBezTo>
                      <a:cubicBezTo>
                        <a:pt x="298" y="30"/>
                        <a:pt x="298" y="30"/>
                        <a:pt x="298" y="30"/>
                      </a:cubicBezTo>
                      <a:cubicBezTo>
                        <a:pt x="298" y="30"/>
                        <a:pt x="298" y="30"/>
                        <a:pt x="298" y="30"/>
                      </a:cubicBezTo>
                      <a:close/>
                      <a:moveTo>
                        <a:pt x="328" y="55"/>
                      </a:moveTo>
                      <a:cubicBezTo>
                        <a:pt x="318" y="55"/>
                        <a:pt x="318" y="55"/>
                        <a:pt x="318" y="55"/>
                      </a:cubicBezTo>
                      <a:cubicBezTo>
                        <a:pt x="318" y="119"/>
                        <a:pt x="318" y="119"/>
                        <a:pt x="318" y="119"/>
                      </a:cubicBezTo>
                      <a:cubicBezTo>
                        <a:pt x="328" y="119"/>
                        <a:pt x="328" y="119"/>
                        <a:pt x="328" y="119"/>
                      </a:cubicBezTo>
                      <a:cubicBezTo>
                        <a:pt x="328" y="55"/>
                        <a:pt x="328" y="55"/>
                        <a:pt x="328" y="55"/>
                      </a:cubicBezTo>
                      <a:cubicBezTo>
                        <a:pt x="328" y="55"/>
                        <a:pt x="328" y="55"/>
                        <a:pt x="328" y="55"/>
                      </a:cubicBezTo>
                      <a:close/>
                      <a:moveTo>
                        <a:pt x="397" y="80"/>
                      </a:moveTo>
                      <a:cubicBezTo>
                        <a:pt x="397" y="72"/>
                        <a:pt x="395" y="65"/>
                        <a:pt x="391" y="61"/>
                      </a:cubicBezTo>
                      <a:cubicBezTo>
                        <a:pt x="388" y="56"/>
                        <a:pt x="382" y="54"/>
                        <a:pt x="375" y="54"/>
                      </a:cubicBezTo>
                      <a:cubicBezTo>
                        <a:pt x="366" y="54"/>
                        <a:pt x="359" y="58"/>
                        <a:pt x="354" y="66"/>
                      </a:cubicBezTo>
                      <a:cubicBezTo>
                        <a:pt x="354" y="66"/>
                        <a:pt x="354" y="66"/>
                        <a:pt x="354" y="66"/>
                      </a:cubicBezTo>
                      <a:cubicBezTo>
                        <a:pt x="354" y="55"/>
                        <a:pt x="354" y="55"/>
                        <a:pt x="354" y="55"/>
                      </a:cubicBezTo>
                      <a:cubicBezTo>
                        <a:pt x="344" y="55"/>
                        <a:pt x="344" y="55"/>
                        <a:pt x="344" y="55"/>
                      </a:cubicBezTo>
                      <a:cubicBezTo>
                        <a:pt x="344" y="119"/>
                        <a:pt x="344" y="119"/>
                        <a:pt x="344" y="119"/>
                      </a:cubicBezTo>
                      <a:cubicBezTo>
                        <a:pt x="354" y="119"/>
                        <a:pt x="354" y="119"/>
                        <a:pt x="354" y="119"/>
                      </a:cubicBezTo>
                      <a:cubicBezTo>
                        <a:pt x="354" y="83"/>
                        <a:pt x="354" y="83"/>
                        <a:pt x="354" y="83"/>
                      </a:cubicBezTo>
                      <a:cubicBezTo>
                        <a:pt x="354" y="77"/>
                        <a:pt x="356" y="72"/>
                        <a:pt x="359" y="68"/>
                      </a:cubicBezTo>
                      <a:cubicBezTo>
                        <a:pt x="362" y="64"/>
                        <a:pt x="367" y="63"/>
                        <a:pt x="372" y="63"/>
                      </a:cubicBezTo>
                      <a:cubicBezTo>
                        <a:pt x="381" y="63"/>
                        <a:pt x="386" y="69"/>
                        <a:pt x="386" y="83"/>
                      </a:cubicBezTo>
                      <a:cubicBezTo>
                        <a:pt x="386" y="119"/>
                        <a:pt x="386" y="119"/>
                        <a:pt x="386" y="119"/>
                      </a:cubicBezTo>
                      <a:cubicBezTo>
                        <a:pt x="397" y="119"/>
                        <a:pt x="397" y="119"/>
                        <a:pt x="397" y="119"/>
                      </a:cubicBezTo>
                      <a:cubicBezTo>
                        <a:pt x="397" y="80"/>
                        <a:pt x="397" y="80"/>
                        <a:pt x="397" y="80"/>
                      </a:cubicBezTo>
                      <a:cubicBezTo>
                        <a:pt x="397" y="80"/>
                        <a:pt x="397" y="80"/>
                        <a:pt x="397" y="80"/>
                      </a:cubicBezTo>
                      <a:close/>
                      <a:moveTo>
                        <a:pt x="467" y="25"/>
                      </a:moveTo>
                      <a:cubicBezTo>
                        <a:pt x="457" y="25"/>
                        <a:pt x="457" y="25"/>
                        <a:pt x="457" y="25"/>
                      </a:cubicBezTo>
                      <a:cubicBezTo>
                        <a:pt x="457" y="64"/>
                        <a:pt x="457" y="64"/>
                        <a:pt x="457" y="64"/>
                      </a:cubicBezTo>
                      <a:cubicBezTo>
                        <a:pt x="457" y="64"/>
                        <a:pt x="457" y="64"/>
                        <a:pt x="457" y="64"/>
                      </a:cubicBezTo>
                      <a:cubicBezTo>
                        <a:pt x="453" y="57"/>
                        <a:pt x="446" y="54"/>
                        <a:pt x="438" y="54"/>
                      </a:cubicBezTo>
                      <a:cubicBezTo>
                        <a:pt x="429" y="54"/>
                        <a:pt x="422" y="57"/>
                        <a:pt x="416" y="63"/>
                      </a:cubicBezTo>
                      <a:cubicBezTo>
                        <a:pt x="411" y="70"/>
                        <a:pt x="408" y="78"/>
                        <a:pt x="408" y="89"/>
                      </a:cubicBezTo>
                      <a:cubicBezTo>
                        <a:pt x="408" y="99"/>
                        <a:pt x="411" y="106"/>
                        <a:pt x="415" y="112"/>
                      </a:cubicBezTo>
                      <a:cubicBezTo>
                        <a:pt x="420" y="118"/>
                        <a:pt x="427" y="121"/>
                        <a:pt x="435" y="121"/>
                      </a:cubicBezTo>
                      <a:cubicBezTo>
                        <a:pt x="445" y="121"/>
                        <a:pt x="452" y="117"/>
                        <a:pt x="457" y="108"/>
                      </a:cubicBezTo>
                      <a:cubicBezTo>
                        <a:pt x="457" y="108"/>
                        <a:pt x="457" y="108"/>
                        <a:pt x="457" y="108"/>
                      </a:cubicBezTo>
                      <a:cubicBezTo>
                        <a:pt x="457" y="119"/>
                        <a:pt x="457" y="119"/>
                        <a:pt x="457" y="119"/>
                      </a:cubicBezTo>
                      <a:cubicBezTo>
                        <a:pt x="467" y="119"/>
                        <a:pt x="467" y="119"/>
                        <a:pt x="467" y="119"/>
                      </a:cubicBezTo>
                      <a:cubicBezTo>
                        <a:pt x="467" y="25"/>
                        <a:pt x="467" y="25"/>
                        <a:pt x="467" y="25"/>
                      </a:cubicBezTo>
                      <a:cubicBezTo>
                        <a:pt x="467" y="25"/>
                        <a:pt x="467" y="25"/>
                        <a:pt x="467" y="25"/>
                      </a:cubicBezTo>
                      <a:close/>
                      <a:moveTo>
                        <a:pt x="452" y="106"/>
                      </a:moveTo>
                      <a:cubicBezTo>
                        <a:pt x="448" y="110"/>
                        <a:pt x="443" y="112"/>
                        <a:pt x="438" y="112"/>
                      </a:cubicBezTo>
                      <a:cubicBezTo>
                        <a:pt x="432" y="112"/>
                        <a:pt x="427" y="110"/>
                        <a:pt x="424" y="106"/>
                      </a:cubicBezTo>
                      <a:cubicBezTo>
                        <a:pt x="421" y="101"/>
                        <a:pt x="419" y="96"/>
                        <a:pt x="419" y="88"/>
                      </a:cubicBezTo>
                      <a:cubicBezTo>
                        <a:pt x="419" y="80"/>
                        <a:pt x="421" y="74"/>
                        <a:pt x="424" y="69"/>
                      </a:cubicBezTo>
                      <a:cubicBezTo>
                        <a:pt x="428" y="65"/>
                        <a:pt x="433" y="63"/>
                        <a:pt x="439" y="63"/>
                      </a:cubicBezTo>
                      <a:cubicBezTo>
                        <a:pt x="444" y="63"/>
                        <a:pt x="448" y="64"/>
                        <a:pt x="452" y="68"/>
                      </a:cubicBezTo>
                      <a:cubicBezTo>
                        <a:pt x="455" y="71"/>
                        <a:pt x="457" y="76"/>
                        <a:pt x="457" y="81"/>
                      </a:cubicBezTo>
                      <a:cubicBezTo>
                        <a:pt x="457" y="90"/>
                        <a:pt x="457" y="90"/>
                        <a:pt x="457" y="90"/>
                      </a:cubicBezTo>
                      <a:cubicBezTo>
                        <a:pt x="457" y="97"/>
                        <a:pt x="455" y="102"/>
                        <a:pt x="452" y="106"/>
                      </a:cubicBezTo>
                      <a:close/>
                      <a:moveTo>
                        <a:pt x="535" y="63"/>
                      </a:moveTo>
                      <a:cubicBezTo>
                        <a:pt x="530" y="57"/>
                        <a:pt x="522" y="54"/>
                        <a:pt x="513" y="54"/>
                      </a:cubicBezTo>
                      <a:cubicBezTo>
                        <a:pt x="503" y="54"/>
                        <a:pt x="495" y="57"/>
                        <a:pt x="489" y="63"/>
                      </a:cubicBezTo>
                      <a:cubicBezTo>
                        <a:pt x="483" y="69"/>
                        <a:pt x="480" y="77"/>
                        <a:pt x="480" y="88"/>
                      </a:cubicBezTo>
                      <a:cubicBezTo>
                        <a:pt x="480" y="98"/>
                        <a:pt x="483" y="106"/>
                        <a:pt x="489" y="112"/>
                      </a:cubicBezTo>
                      <a:cubicBezTo>
                        <a:pt x="494" y="118"/>
                        <a:pt x="502" y="121"/>
                        <a:pt x="511" y="121"/>
                      </a:cubicBezTo>
                      <a:cubicBezTo>
                        <a:pt x="521" y="121"/>
                        <a:pt x="529" y="118"/>
                        <a:pt x="535" y="112"/>
                      </a:cubicBezTo>
                      <a:cubicBezTo>
                        <a:pt x="540" y="105"/>
                        <a:pt x="543" y="97"/>
                        <a:pt x="543" y="87"/>
                      </a:cubicBezTo>
                      <a:cubicBezTo>
                        <a:pt x="543" y="77"/>
                        <a:pt x="540" y="69"/>
                        <a:pt x="535" y="63"/>
                      </a:cubicBezTo>
                      <a:close/>
                      <a:moveTo>
                        <a:pt x="527" y="106"/>
                      </a:moveTo>
                      <a:cubicBezTo>
                        <a:pt x="524" y="110"/>
                        <a:pt x="519" y="112"/>
                        <a:pt x="512" y="112"/>
                      </a:cubicBezTo>
                      <a:cubicBezTo>
                        <a:pt x="506" y="112"/>
                        <a:pt x="500" y="110"/>
                        <a:pt x="496" y="106"/>
                      </a:cubicBezTo>
                      <a:cubicBezTo>
                        <a:pt x="493" y="101"/>
                        <a:pt x="491" y="95"/>
                        <a:pt x="491" y="88"/>
                      </a:cubicBezTo>
                      <a:cubicBezTo>
                        <a:pt x="491" y="80"/>
                        <a:pt x="493" y="73"/>
                        <a:pt x="496" y="69"/>
                      </a:cubicBezTo>
                      <a:cubicBezTo>
                        <a:pt x="500" y="65"/>
                        <a:pt x="506" y="63"/>
                        <a:pt x="512" y="63"/>
                      </a:cubicBezTo>
                      <a:cubicBezTo>
                        <a:pt x="519" y="63"/>
                        <a:pt x="524" y="65"/>
                        <a:pt x="527" y="69"/>
                      </a:cubicBezTo>
                      <a:cubicBezTo>
                        <a:pt x="531" y="73"/>
                        <a:pt x="533" y="79"/>
                        <a:pt x="533" y="87"/>
                      </a:cubicBezTo>
                      <a:cubicBezTo>
                        <a:pt x="533" y="95"/>
                        <a:pt x="531" y="102"/>
                        <a:pt x="527" y="106"/>
                      </a:cubicBezTo>
                      <a:close/>
                      <a:moveTo>
                        <a:pt x="626" y="55"/>
                      </a:moveTo>
                      <a:cubicBezTo>
                        <a:pt x="612" y="107"/>
                        <a:pt x="612" y="107"/>
                        <a:pt x="612" y="107"/>
                      </a:cubicBezTo>
                      <a:cubicBezTo>
                        <a:pt x="612" y="107"/>
                        <a:pt x="612" y="107"/>
                        <a:pt x="612" y="107"/>
                      </a:cubicBezTo>
                      <a:cubicBezTo>
                        <a:pt x="597" y="55"/>
                        <a:pt x="597" y="55"/>
                        <a:pt x="597" y="55"/>
                      </a:cubicBezTo>
                      <a:cubicBezTo>
                        <a:pt x="588" y="55"/>
                        <a:pt x="588" y="55"/>
                        <a:pt x="588" y="55"/>
                      </a:cubicBezTo>
                      <a:cubicBezTo>
                        <a:pt x="572" y="107"/>
                        <a:pt x="572" y="107"/>
                        <a:pt x="572" y="107"/>
                      </a:cubicBezTo>
                      <a:cubicBezTo>
                        <a:pt x="572" y="107"/>
                        <a:pt x="572" y="107"/>
                        <a:pt x="572" y="107"/>
                      </a:cubicBezTo>
                      <a:cubicBezTo>
                        <a:pt x="558" y="55"/>
                        <a:pt x="558" y="55"/>
                        <a:pt x="558" y="55"/>
                      </a:cubicBezTo>
                      <a:cubicBezTo>
                        <a:pt x="547" y="55"/>
                        <a:pt x="547" y="55"/>
                        <a:pt x="547" y="55"/>
                      </a:cubicBezTo>
                      <a:cubicBezTo>
                        <a:pt x="566" y="119"/>
                        <a:pt x="566" y="119"/>
                        <a:pt x="566" y="119"/>
                      </a:cubicBezTo>
                      <a:cubicBezTo>
                        <a:pt x="576" y="119"/>
                        <a:pt x="576" y="119"/>
                        <a:pt x="576" y="119"/>
                      </a:cubicBezTo>
                      <a:cubicBezTo>
                        <a:pt x="592" y="70"/>
                        <a:pt x="592" y="70"/>
                        <a:pt x="592" y="70"/>
                      </a:cubicBezTo>
                      <a:cubicBezTo>
                        <a:pt x="592" y="70"/>
                        <a:pt x="592" y="70"/>
                        <a:pt x="592" y="70"/>
                      </a:cubicBezTo>
                      <a:cubicBezTo>
                        <a:pt x="606" y="119"/>
                        <a:pt x="606" y="119"/>
                        <a:pt x="606" y="119"/>
                      </a:cubicBezTo>
                      <a:cubicBezTo>
                        <a:pt x="617" y="119"/>
                        <a:pt x="617" y="119"/>
                        <a:pt x="617" y="119"/>
                      </a:cubicBezTo>
                      <a:cubicBezTo>
                        <a:pt x="636" y="55"/>
                        <a:pt x="636" y="55"/>
                        <a:pt x="636" y="55"/>
                      </a:cubicBezTo>
                      <a:cubicBezTo>
                        <a:pt x="626" y="55"/>
                        <a:pt x="626" y="55"/>
                        <a:pt x="626" y="55"/>
                      </a:cubicBezTo>
                      <a:cubicBezTo>
                        <a:pt x="626" y="55"/>
                        <a:pt x="626" y="55"/>
                        <a:pt x="626" y="55"/>
                      </a:cubicBezTo>
                      <a:close/>
                      <a:moveTo>
                        <a:pt x="676" y="92"/>
                      </a:moveTo>
                      <a:cubicBezTo>
                        <a:pt x="673" y="89"/>
                        <a:pt x="669" y="86"/>
                        <a:pt x="663" y="83"/>
                      </a:cubicBezTo>
                      <a:cubicBezTo>
                        <a:pt x="658" y="81"/>
                        <a:pt x="655" y="79"/>
                        <a:pt x="653" y="78"/>
                      </a:cubicBezTo>
                      <a:cubicBezTo>
                        <a:pt x="652" y="76"/>
                        <a:pt x="651" y="74"/>
                        <a:pt x="651" y="71"/>
                      </a:cubicBezTo>
                      <a:cubicBezTo>
                        <a:pt x="651" y="69"/>
                        <a:pt x="652" y="67"/>
                        <a:pt x="654" y="65"/>
                      </a:cubicBezTo>
                      <a:cubicBezTo>
                        <a:pt x="656" y="63"/>
                        <a:pt x="659" y="63"/>
                        <a:pt x="662" y="63"/>
                      </a:cubicBezTo>
                      <a:cubicBezTo>
                        <a:pt x="668" y="63"/>
                        <a:pt x="672" y="64"/>
                        <a:pt x="677" y="67"/>
                      </a:cubicBezTo>
                      <a:cubicBezTo>
                        <a:pt x="677" y="57"/>
                        <a:pt x="677" y="57"/>
                        <a:pt x="677" y="57"/>
                      </a:cubicBezTo>
                      <a:cubicBezTo>
                        <a:pt x="672" y="55"/>
                        <a:pt x="668" y="54"/>
                        <a:pt x="663" y="54"/>
                      </a:cubicBezTo>
                      <a:cubicBezTo>
                        <a:pt x="656" y="54"/>
                        <a:pt x="651" y="55"/>
                        <a:pt x="647" y="59"/>
                      </a:cubicBezTo>
                      <a:cubicBezTo>
                        <a:pt x="642" y="63"/>
                        <a:pt x="640" y="67"/>
                        <a:pt x="640" y="72"/>
                      </a:cubicBezTo>
                      <a:cubicBezTo>
                        <a:pt x="640" y="77"/>
                        <a:pt x="642" y="80"/>
                        <a:pt x="644" y="83"/>
                      </a:cubicBezTo>
                      <a:cubicBezTo>
                        <a:pt x="646" y="86"/>
                        <a:pt x="650" y="89"/>
                        <a:pt x="656" y="91"/>
                      </a:cubicBezTo>
                      <a:cubicBezTo>
                        <a:pt x="661" y="94"/>
                        <a:pt x="665" y="96"/>
                        <a:pt x="667" y="97"/>
                      </a:cubicBezTo>
                      <a:cubicBezTo>
                        <a:pt x="668" y="99"/>
                        <a:pt x="669" y="101"/>
                        <a:pt x="669" y="103"/>
                      </a:cubicBezTo>
                      <a:cubicBezTo>
                        <a:pt x="669" y="109"/>
                        <a:pt x="665" y="112"/>
                        <a:pt x="657" y="112"/>
                      </a:cubicBezTo>
                      <a:cubicBezTo>
                        <a:pt x="651" y="112"/>
                        <a:pt x="645" y="110"/>
                        <a:pt x="640" y="106"/>
                      </a:cubicBezTo>
                      <a:cubicBezTo>
                        <a:pt x="640" y="117"/>
                        <a:pt x="640" y="117"/>
                        <a:pt x="640" y="117"/>
                      </a:cubicBezTo>
                      <a:cubicBezTo>
                        <a:pt x="645" y="120"/>
                        <a:pt x="650" y="121"/>
                        <a:pt x="656" y="121"/>
                      </a:cubicBezTo>
                      <a:cubicBezTo>
                        <a:pt x="663" y="121"/>
                        <a:pt x="669" y="119"/>
                        <a:pt x="673" y="116"/>
                      </a:cubicBezTo>
                      <a:cubicBezTo>
                        <a:pt x="677" y="112"/>
                        <a:pt x="679" y="108"/>
                        <a:pt x="679" y="102"/>
                      </a:cubicBezTo>
                      <a:cubicBezTo>
                        <a:pt x="679" y="98"/>
                        <a:pt x="678" y="94"/>
                        <a:pt x="676" y="9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79" name="Freeform 13"/>
              <p:cNvSpPr>
                <a:spLocks noChangeAspect="1" noEditPoints="1"/>
              </p:cNvSpPr>
              <p:nvPr/>
            </p:nvSpPr>
            <p:spPr bwMode="auto">
              <a:xfrm>
                <a:off x="5854651" y="4795668"/>
                <a:ext cx="1371600" cy="613484"/>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bg1"/>
              </a:solidFill>
              <a:ln>
                <a:noFill/>
              </a:ln>
            </p:spPr>
            <p:txBody>
              <a:bodyPr vert="horz" wrap="square" lIns="91440" tIns="45720" rIns="91440" bIns="45720" numCol="1" anchor="ctr" anchorCtr="0" compatLnSpc="1">
                <a:prstTxWarp prst="textNoShape">
                  <a:avLst/>
                </a:prstTxWarp>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72277">
                          <a:schemeClr val="tx1"/>
                        </a:gs>
                        <a:gs pos="51000">
                          <a:schemeClr val="tx1"/>
                        </a:gs>
                      </a:gsLst>
                      <a:lin ang="5400000" scaled="0"/>
                    </a:gradFill>
                    <a:effectLst/>
                    <a:uLnTx/>
                    <a:uFillTx/>
                    <a:latin typeface="+mj-lt"/>
                  </a:rPr>
                  <a:t>Application framework</a:t>
                </a:r>
              </a:p>
            </p:txBody>
          </p:sp>
          <p:sp>
            <p:nvSpPr>
              <p:cNvPr id="84" name="Freeform 13"/>
              <p:cNvSpPr>
                <a:spLocks noChangeAspect="1" noEditPoints="1"/>
              </p:cNvSpPr>
              <p:nvPr/>
            </p:nvSpPr>
            <p:spPr bwMode="auto">
              <a:xfrm>
                <a:off x="5854651" y="4096074"/>
                <a:ext cx="1371600" cy="613484"/>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bg1"/>
              </a:solidFill>
              <a:ln>
                <a:noFill/>
              </a:ln>
            </p:spPr>
            <p:txBody>
              <a:bodyPr vert="horz" wrap="square" lIns="91440" tIns="45720" rIns="91440" bIns="45720" numCol="1" anchor="ctr" anchorCtr="0" compatLnSpc="1">
                <a:prstTxWarp prst="textNoShape">
                  <a:avLst/>
                </a:prstTxWarp>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72277">
                          <a:schemeClr val="tx1"/>
                        </a:gs>
                        <a:gs pos="51000">
                          <a:schemeClr val="tx1"/>
                        </a:gs>
                      </a:gsLst>
                      <a:lin ang="5400000" scaled="0"/>
                    </a:gradFill>
                    <a:effectLst/>
                    <a:uLnTx/>
                    <a:uFillTx/>
                    <a:latin typeface="+mj-lt"/>
                  </a:rPr>
                  <a:t>Application</a:t>
                </a:r>
              </a:p>
            </p:txBody>
          </p:sp>
        </p:grpSp>
      </p:grpSp>
    </p:spTree>
    <p:extLst>
      <p:ext uri="{BB962C8B-B14F-4D97-AF65-F5344CB8AC3E}">
        <p14:creationId xmlns:p14="http://schemas.microsoft.com/office/powerpoint/2010/main" val="553464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Microsoft’s Container runtimes</a:t>
            </a:r>
          </a:p>
        </p:txBody>
      </p:sp>
      <p:grpSp>
        <p:nvGrpSpPr>
          <p:cNvPr id="18" name="Group 17"/>
          <p:cNvGrpSpPr/>
          <p:nvPr/>
        </p:nvGrpSpPr>
        <p:grpSpPr>
          <a:xfrm>
            <a:off x="276225" y="1569499"/>
            <a:ext cx="11887200" cy="2286000"/>
            <a:chOff x="276225" y="1569499"/>
            <a:chExt cx="11887200" cy="2286000"/>
          </a:xfrm>
        </p:grpSpPr>
        <p:sp>
          <p:nvSpPr>
            <p:cNvPr id="8" name="Rectangle 7"/>
            <p:cNvSpPr/>
            <p:nvPr/>
          </p:nvSpPr>
          <p:spPr bwMode="auto">
            <a:xfrm>
              <a:off x="276225" y="1569499"/>
              <a:ext cx="11887200" cy="2286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3200" b="0" i="0" u="none" strike="noStrike" kern="0" cap="none" spc="-70" normalizeH="0" baseline="0" noProof="0" dirty="0">
                  <a:ln>
                    <a:noFill/>
                  </a:ln>
                  <a:gradFill>
                    <a:gsLst>
                      <a:gs pos="40594">
                        <a:schemeClr val="accent2"/>
                      </a:gs>
                      <a:gs pos="55000">
                        <a:schemeClr val="accent2"/>
                      </a:gs>
                    </a:gsLst>
                    <a:lin ang="5400000" scaled="0"/>
                  </a:gradFill>
                  <a:effectLst/>
                  <a:uLnTx/>
                  <a:uFillTx/>
                  <a:latin typeface="+mj-lt"/>
                </a:rPr>
                <a:t>Windows Server container</a:t>
              </a:r>
            </a:p>
          </p:txBody>
        </p:sp>
        <p:sp>
          <p:nvSpPr>
            <p:cNvPr id="9" name="Rectangle 8"/>
            <p:cNvSpPr/>
            <p:nvPr/>
          </p:nvSpPr>
          <p:spPr bwMode="auto">
            <a:xfrm>
              <a:off x="459105"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Hosting</a:t>
              </a:r>
            </a:p>
          </p:txBody>
        </p:sp>
        <p:sp>
          <p:nvSpPr>
            <p:cNvPr id="53" name="Rectangle 52"/>
            <p:cNvSpPr/>
            <p:nvPr/>
          </p:nvSpPr>
          <p:spPr bwMode="auto">
            <a:xfrm>
              <a:off x="2388489"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Highly automated</a:t>
              </a:r>
            </a:p>
          </p:txBody>
        </p:sp>
        <p:sp>
          <p:nvSpPr>
            <p:cNvPr id="64" name="Rectangle 63"/>
            <p:cNvSpPr/>
            <p:nvPr/>
          </p:nvSpPr>
          <p:spPr bwMode="auto">
            <a:xfrm>
              <a:off x="4317873"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Secure</a:t>
              </a:r>
            </a:p>
          </p:txBody>
        </p:sp>
        <p:sp>
          <p:nvSpPr>
            <p:cNvPr id="66" name="Rectangle 65"/>
            <p:cNvSpPr/>
            <p:nvPr/>
          </p:nvSpPr>
          <p:spPr bwMode="auto">
            <a:xfrm>
              <a:off x="6247257"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Scalable </a:t>
              </a:r>
              <a:b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b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and elastic</a:t>
              </a:r>
            </a:p>
          </p:txBody>
        </p:sp>
        <p:sp>
          <p:nvSpPr>
            <p:cNvPr id="73" name="Rectangle 72"/>
            <p:cNvSpPr/>
            <p:nvPr/>
          </p:nvSpPr>
          <p:spPr bwMode="auto">
            <a:xfrm>
              <a:off x="8176641"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Efficient</a:t>
              </a:r>
            </a:p>
          </p:txBody>
        </p:sp>
        <p:sp>
          <p:nvSpPr>
            <p:cNvPr id="77" name="Rectangle 76"/>
            <p:cNvSpPr/>
            <p:nvPr/>
          </p:nvSpPr>
          <p:spPr bwMode="auto">
            <a:xfrm>
              <a:off x="10106025" y="2300522"/>
              <a:ext cx="1874520"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Trusted</a:t>
              </a:r>
            </a:p>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multi-tenancy</a:t>
              </a:r>
            </a:p>
            <a:p>
              <a:pPr marL="0" marR="0" lvl="0" indent="0" defTabSz="932563" eaLnBrk="1" fontAlgn="auto" latinLnBrk="0" hangingPunct="1">
                <a:lnSpc>
                  <a:spcPct val="9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endParaRPr>
            </a:p>
          </p:txBody>
        </p:sp>
        <p:sp>
          <p:nvSpPr>
            <p:cNvPr id="88" name="Freeform 6"/>
            <p:cNvSpPr>
              <a:spLocks noChangeAspect="1" noEditPoints="1"/>
            </p:cNvSpPr>
            <p:nvPr/>
          </p:nvSpPr>
          <p:spPr bwMode="auto">
            <a:xfrm>
              <a:off x="2577171" y="3171091"/>
              <a:ext cx="392046" cy="326863"/>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0" name="Freeform 464"/>
            <p:cNvSpPr>
              <a:spLocks noChangeAspect="1"/>
            </p:cNvSpPr>
            <p:nvPr/>
          </p:nvSpPr>
          <p:spPr bwMode="auto">
            <a:xfrm>
              <a:off x="4506555" y="3206330"/>
              <a:ext cx="302102" cy="291624"/>
            </a:xfrm>
            <a:custGeom>
              <a:avLst/>
              <a:gdLst>
                <a:gd name="T0" fmla="*/ 73 w 73"/>
                <a:gd name="T1" fmla="*/ 0 h 71"/>
                <a:gd name="T2" fmla="*/ 65 w 73"/>
                <a:gd name="T3" fmla="*/ 0 h 71"/>
                <a:gd name="T4" fmla="*/ 43 w 73"/>
                <a:gd name="T5" fmla="*/ 0 h 71"/>
                <a:gd name="T6" fmla="*/ 29 w 73"/>
                <a:gd name="T7" fmla="*/ 0 h 71"/>
                <a:gd name="T8" fmla="*/ 6 w 73"/>
                <a:gd name="T9" fmla="*/ 0 h 71"/>
                <a:gd name="T10" fmla="*/ 0 w 73"/>
                <a:gd name="T11" fmla="*/ 0 h 71"/>
                <a:gd name="T12" fmla="*/ 0 w 73"/>
                <a:gd name="T13" fmla="*/ 35 h 71"/>
                <a:gd name="T14" fmla="*/ 36 w 73"/>
                <a:gd name="T15" fmla="*/ 71 h 71"/>
                <a:gd name="T16" fmla="*/ 73 w 73"/>
                <a:gd name="T17" fmla="*/ 35 h 71"/>
                <a:gd name="T18" fmla="*/ 73 w 73"/>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1">
                  <a:moveTo>
                    <a:pt x="73" y="0"/>
                  </a:moveTo>
                  <a:cubicBezTo>
                    <a:pt x="65" y="0"/>
                    <a:pt x="65" y="0"/>
                    <a:pt x="65" y="0"/>
                  </a:cubicBezTo>
                  <a:cubicBezTo>
                    <a:pt x="59" y="4"/>
                    <a:pt x="50" y="4"/>
                    <a:pt x="43" y="0"/>
                  </a:cubicBezTo>
                  <a:cubicBezTo>
                    <a:pt x="29" y="0"/>
                    <a:pt x="29" y="0"/>
                    <a:pt x="29" y="0"/>
                  </a:cubicBezTo>
                  <a:cubicBezTo>
                    <a:pt x="22" y="4"/>
                    <a:pt x="13" y="4"/>
                    <a:pt x="6" y="0"/>
                  </a:cubicBezTo>
                  <a:cubicBezTo>
                    <a:pt x="0" y="0"/>
                    <a:pt x="0" y="0"/>
                    <a:pt x="0" y="0"/>
                  </a:cubicBezTo>
                  <a:cubicBezTo>
                    <a:pt x="0" y="12"/>
                    <a:pt x="0" y="24"/>
                    <a:pt x="0" y="35"/>
                  </a:cubicBezTo>
                  <a:cubicBezTo>
                    <a:pt x="5" y="51"/>
                    <a:pt x="17" y="62"/>
                    <a:pt x="36" y="71"/>
                  </a:cubicBezTo>
                  <a:cubicBezTo>
                    <a:pt x="55" y="62"/>
                    <a:pt x="67" y="51"/>
                    <a:pt x="73" y="35"/>
                  </a:cubicBezTo>
                  <a:cubicBezTo>
                    <a:pt x="73" y="24"/>
                    <a:pt x="73" y="12"/>
                    <a:pt x="73" y="0"/>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Freeform 94"/>
            <p:cNvSpPr>
              <a:spLocks noChangeAspect="1"/>
            </p:cNvSpPr>
            <p:nvPr/>
          </p:nvSpPr>
          <p:spPr bwMode="auto">
            <a:xfrm>
              <a:off x="6435938" y="3206330"/>
              <a:ext cx="463843" cy="291624"/>
            </a:xfrm>
            <a:custGeom>
              <a:avLst/>
              <a:gdLst>
                <a:gd name="T0" fmla="*/ 870 w 870"/>
                <a:gd name="T1" fmla="*/ 235 h 547"/>
                <a:gd name="T2" fmla="*/ 635 w 870"/>
                <a:gd name="T3" fmla="*/ 70 h 547"/>
                <a:gd name="T4" fmla="*/ 635 w 870"/>
                <a:gd name="T5" fmla="*/ 187 h 547"/>
                <a:gd name="T6" fmla="*/ 467 w 870"/>
                <a:gd name="T7" fmla="*/ 357 h 547"/>
                <a:gd name="T8" fmla="*/ 467 w 870"/>
                <a:gd name="T9" fmla="*/ 357 h 547"/>
                <a:gd name="T10" fmla="*/ 460 w 870"/>
                <a:gd name="T11" fmla="*/ 431 h 547"/>
                <a:gd name="T12" fmla="*/ 443 w 870"/>
                <a:gd name="T13" fmla="*/ 454 h 547"/>
                <a:gd name="T14" fmla="*/ 434 w 870"/>
                <a:gd name="T15" fmla="*/ 451 h 547"/>
                <a:gd name="T16" fmla="*/ 418 w 870"/>
                <a:gd name="T17" fmla="*/ 358 h 547"/>
                <a:gd name="T18" fmla="*/ 418 w 870"/>
                <a:gd name="T19" fmla="*/ 357 h 547"/>
                <a:gd name="T20" fmla="*/ 417 w 870"/>
                <a:gd name="T21" fmla="*/ 192 h 547"/>
                <a:gd name="T22" fmla="*/ 417 w 870"/>
                <a:gd name="T23" fmla="*/ 190 h 547"/>
                <a:gd name="T24" fmla="*/ 405 w 870"/>
                <a:gd name="T25" fmla="*/ 90 h 547"/>
                <a:gd name="T26" fmla="*/ 299 w 870"/>
                <a:gd name="T27" fmla="*/ 0 h 547"/>
                <a:gd name="T28" fmla="*/ 191 w 870"/>
                <a:gd name="T29" fmla="*/ 93 h 547"/>
                <a:gd name="T30" fmla="*/ 180 w 870"/>
                <a:gd name="T31" fmla="*/ 191 h 547"/>
                <a:gd name="T32" fmla="*/ 180 w 870"/>
                <a:gd name="T33" fmla="*/ 193 h 547"/>
                <a:gd name="T34" fmla="*/ 171 w 870"/>
                <a:gd name="T35" fmla="*/ 245 h 547"/>
                <a:gd name="T36" fmla="*/ 97 w 870"/>
                <a:gd name="T37" fmla="*/ 267 h 547"/>
                <a:gd name="T38" fmla="*/ 1 w 870"/>
                <a:gd name="T39" fmla="*/ 267 h 547"/>
                <a:gd name="T40" fmla="*/ 0 w 870"/>
                <a:gd name="T41" fmla="*/ 361 h 547"/>
                <a:gd name="T42" fmla="*/ 98 w 870"/>
                <a:gd name="T43" fmla="*/ 361 h 547"/>
                <a:gd name="T44" fmla="*/ 249 w 870"/>
                <a:gd name="T45" fmla="*/ 297 h 547"/>
                <a:gd name="T46" fmla="*/ 274 w 870"/>
                <a:gd name="T47" fmla="*/ 193 h 547"/>
                <a:gd name="T48" fmla="*/ 274 w 870"/>
                <a:gd name="T49" fmla="*/ 191 h 547"/>
                <a:gd name="T50" fmla="*/ 281 w 870"/>
                <a:gd name="T51" fmla="*/ 119 h 547"/>
                <a:gd name="T52" fmla="*/ 299 w 870"/>
                <a:gd name="T53" fmla="*/ 94 h 547"/>
                <a:gd name="T54" fmla="*/ 316 w 870"/>
                <a:gd name="T55" fmla="*/ 116 h 547"/>
                <a:gd name="T56" fmla="*/ 323 w 870"/>
                <a:gd name="T57" fmla="*/ 191 h 547"/>
                <a:gd name="T58" fmla="*/ 324 w 870"/>
                <a:gd name="T59" fmla="*/ 356 h 547"/>
                <a:gd name="T60" fmla="*/ 366 w 870"/>
                <a:gd name="T61" fmla="*/ 516 h 547"/>
                <a:gd name="T62" fmla="*/ 443 w 870"/>
                <a:gd name="T63" fmla="*/ 547 h 547"/>
                <a:gd name="T64" fmla="*/ 550 w 870"/>
                <a:gd name="T65" fmla="*/ 457 h 547"/>
                <a:gd name="T66" fmla="*/ 560 w 870"/>
                <a:gd name="T67" fmla="*/ 357 h 547"/>
                <a:gd name="T68" fmla="*/ 560 w 870"/>
                <a:gd name="T69" fmla="*/ 357 h 547"/>
                <a:gd name="T70" fmla="*/ 577 w 870"/>
                <a:gd name="T71" fmla="*/ 289 h 547"/>
                <a:gd name="T72" fmla="*/ 635 w 870"/>
                <a:gd name="T73" fmla="*/ 281 h 547"/>
                <a:gd name="T74" fmla="*/ 635 w 870"/>
                <a:gd name="T75" fmla="*/ 395 h 547"/>
                <a:gd name="T76" fmla="*/ 870 w 870"/>
                <a:gd name="T77" fmla="*/ 235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0" h="547">
                  <a:moveTo>
                    <a:pt x="870" y="235"/>
                  </a:moveTo>
                  <a:cubicBezTo>
                    <a:pt x="635" y="70"/>
                    <a:pt x="635" y="70"/>
                    <a:pt x="635" y="70"/>
                  </a:cubicBezTo>
                  <a:cubicBezTo>
                    <a:pt x="635" y="187"/>
                    <a:pt x="635" y="187"/>
                    <a:pt x="635" y="187"/>
                  </a:cubicBezTo>
                  <a:cubicBezTo>
                    <a:pt x="564" y="187"/>
                    <a:pt x="467" y="195"/>
                    <a:pt x="467" y="357"/>
                  </a:cubicBezTo>
                  <a:cubicBezTo>
                    <a:pt x="467" y="357"/>
                    <a:pt x="467" y="357"/>
                    <a:pt x="467" y="357"/>
                  </a:cubicBezTo>
                  <a:cubicBezTo>
                    <a:pt x="467" y="374"/>
                    <a:pt x="467" y="407"/>
                    <a:pt x="460" y="431"/>
                  </a:cubicBezTo>
                  <a:cubicBezTo>
                    <a:pt x="453" y="454"/>
                    <a:pt x="447" y="454"/>
                    <a:pt x="443" y="454"/>
                  </a:cubicBezTo>
                  <a:cubicBezTo>
                    <a:pt x="437" y="454"/>
                    <a:pt x="435" y="452"/>
                    <a:pt x="434" y="451"/>
                  </a:cubicBezTo>
                  <a:cubicBezTo>
                    <a:pt x="429" y="446"/>
                    <a:pt x="415" y="426"/>
                    <a:pt x="418" y="358"/>
                  </a:cubicBezTo>
                  <a:cubicBezTo>
                    <a:pt x="418" y="357"/>
                    <a:pt x="418" y="357"/>
                    <a:pt x="418" y="357"/>
                  </a:cubicBezTo>
                  <a:cubicBezTo>
                    <a:pt x="417" y="192"/>
                    <a:pt x="417" y="192"/>
                    <a:pt x="417" y="192"/>
                  </a:cubicBezTo>
                  <a:cubicBezTo>
                    <a:pt x="417" y="190"/>
                    <a:pt x="417" y="190"/>
                    <a:pt x="417" y="190"/>
                  </a:cubicBezTo>
                  <a:cubicBezTo>
                    <a:pt x="417" y="168"/>
                    <a:pt x="416" y="127"/>
                    <a:pt x="405" y="90"/>
                  </a:cubicBezTo>
                  <a:cubicBezTo>
                    <a:pt x="382" y="9"/>
                    <a:pt x="323" y="0"/>
                    <a:pt x="299" y="0"/>
                  </a:cubicBezTo>
                  <a:cubicBezTo>
                    <a:pt x="274" y="0"/>
                    <a:pt x="215" y="9"/>
                    <a:pt x="191" y="93"/>
                  </a:cubicBezTo>
                  <a:cubicBezTo>
                    <a:pt x="180" y="131"/>
                    <a:pt x="180" y="172"/>
                    <a:pt x="180" y="191"/>
                  </a:cubicBezTo>
                  <a:cubicBezTo>
                    <a:pt x="180" y="193"/>
                    <a:pt x="180" y="193"/>
                    <a:pt x="180" y="193"/>
                  </a:cubicBezTo>
                  <a:cubicBezTo>
                    <a:pt x="180" y="210"/>
                    <a:pt x="180" y="232"/>
                    <a:pt x="171" y="245"/>
                  </a:cubicBezTo>
                  <a:cubicBezTo>
                    <a:pt x="159" y="263"/>
                    <a:pt x="124" y="267"/>
                    <a:pt x="97" y="267"/>
                  </a:cubicBezTo>
                  <a:cubicBezTo>
                    <a:pt x="46" y="267"/>
                    <a:pt x="1" y="267"/>
                    <a:pt x="1" y="267"/>
                  </a:cubicBezTo>
                  <a:cubicBezTo>
                    <a:pt x="0" y="361"/>
                    <a:pt x="0" y="361"/>
                    <a:pt x="0" y="361"/>
                  </a:cubicBezTo>
                  <a:cubicBezTo>
                    <a:pt x="1" y="361"/>
                    <a:pt x="46" y="361"/>
                    <a:pt x="98" y="361"/>
                  </a:cubicBezTo>
                  <a:cubicBezTo>
                    <a:pt x="170" y="360"/>
                    <a:pt x="221" y="339"/>
                    <a:pt x="249" y="297"/>
                  </a:cubicBezTo>
                  <a:cubicBezTo>
                    <a:pt x="274" y="260"/>
                    <a:pt x="274" y="218"/>
                    <a:pt x="274" y="193"/>
                  </a:cubicBezTo>
                  <a:cubicBezTo>
                    <a:pt x="274" y="191"/>
                    <a:pt x="274" y="191"/>
                    <a:pt x="274" y="191"/>
                  </a:cubicBezTo>
                  <a:cubicBezTo>
                    <a:pt x="274" y="176"/>
                    <a:pt x="274" y="144"/>
                    <a:pt x="281" y="119"/>
                  </a:cubicBezTo>
                  <a:cubicBezTo>
                    <a:pt x="288" y="94"/>
                    <a:pt x="295" y="94"/>
                    <a:pt x="299" y="94"/>
                  </a:cubicBezTo>
                  <a:cubicBezTo>
                    <a:pt x="302" y="94"/>
                    <a:pt x="309" y="94"/>
                    <a:pt x="316" y="116"/>
                  </a:cubicBezTo>
                  <a:cubicBezTo>
                    <a:pt x="323" y="141"/>
                    <a:pt x="323" y="172"/>
                    <a:pt x="323" y="191"/>
                  </a:cubicBezTo>
                  <a:cubicBezTo>
                    <a:pt x="324" y="356"/>
                    <a:pt x="324" y="356"/>
                    <a:pt x="324" y="356"/>
                  </a:cubicBezTo>
                  <a:cubicBezTo>
                    <a:pt x="322" y="432"/>
                    <a:pt x="336" y="484"/>
                    <a:pt x="366" y="516"/>
                  </a:cubicBezTo>
                  <a:cubicBezTo>
                    <a:pt x="387" y="537"/>
                    <a:pt x="413" y="547"/>
                    <a:pt x="443" y="547"/>
                  </a:cubicBezTo>
                  <a:cubicBezTo>
                    <a:pt x="467" y="547"/>
                    <a:pt x="526" y="539"/>
                    <a:pt x="550" y="457"/>
                  </a:cubicBezTo>
                  <a:cubicBezTo>
                    <a:pt x="560" y="420"/>
                    <a:pt x="560" y="379"/>
                    <a:pt x="560" y="357"/>
                  </a:cubicBezTo>
                  <a:cubicBezTo>
                    <a:pt x="560" y="357"/>
                    <a:pt x="560" y="357"/>
                    <a:pt x="560" y="357"/>
                  </a:cubicBezTo>
                  <a:cubicBezTo>
                    <a:pt x="560" y="336"/>
                    <a:pt x="562" y="299"/>
                    <a:pt x="577" y="289"/>
                  </a:cubicBezTo>
                  <a:cubicBezTo>
                    <a:pt x="588" y="282"/>
                    <a:pt x="612" y="281"/>
                    <a:pt x="635" y="281"/>
                  </a:cubicBezTo>
                  <a:cubicBezTo>
                    <a:pt x="635" y="395"/>
                    <a:pt x="635" y="395"/>
                    <a:pt x="635" y="395"/>
                  </a:cubicBezTo>
                  <a:lnTo>
                    <a:pt x="870" y="23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4" name="Freeform 7"/>
            <p:cNvSpPr>
              <a:spLocks noChangeAspect="1" noEditPoints="1"/>
            </p:cNvSpPr>
            <p:nvPr/>
          </p:nvSpPr>
          <p:spPr bwMode="auto">
            <a:xfrm>
              <a:off x="8365323" y="3108466"/>
              <a:ext cx="306959" cy="389488"/>
            </a:xfrm>
            <a:custGeom>
              <a:avLst/>
              <a:gdLst>
                <a:gd name="T0" fmla="*/ 772 w 1403"/>
                <a:gd name="T1" fmla="*/ 1096 h 1780"/>
                <a:gd name="T2" fmla="*/ 715 w 1403"/>
                <a:gd name="T3" fmla="*/ 1152 h 1780"/>
                <a:gd name="T4" fmla="*/ 658 w 1403"/>
                <a:gd name="T5" fmla="*/ 1095 h 1780"/>
                <a:gd name="T6" fmla="*/ 717 w 1403"/>
                <a:gd name="T7" fmla="*/ 642 h 1780"/>
                <a:gd name="T8" fmla="*/ 772 w 1403"/>
                <a:gd name="T9" fmla="*/ 1096 h 1780"/>
                <a:gd name="T10" fmla="*/ 1403 w 1403"/>
                <a:gd name="T11" fmla="*/ 1095 h 1780"/>
                <a:gd name="T12" fmla="*/ 718 w 1403"/>
                <a:gd name="T13" fmla="*/ 1780 h 1780"/>
                <a:gd name="T14" fmla="*/ 33 w 1403"/>
                <a:gd name="T15" fmla="*/ 1095 h 1780"/>
                <a:gd name="T16" fmla="*/ 200 w 1403"/>
                <a:gd name="T17" fmla="*/ 648 h 1780"/>
                <a:gd name="T18" fmla="*/ 145 w 1403"/>
                <a:gd name="T19" fmla="*/ 591 h 1780"/>
                <a:gd name="T20" fmla="*/ 104 w 1403"/>
                <a:gd name="T21" fmla="*/ 630 h 1780"/>
                <a:gd name="T22" fmla="*/ 23 w 1403"/>
                <a:gd name="T23" fmla="*/ 629 h 1780"/>
                <a:gd name="T24" fmla="*/ 25 w 1403"/>
                <a:gd name="T25" fmla="*/ 548 h 1780"/>
                <a:gd name="T26" fmla="*/ 188 w 1403"/>
                <a:gd name="T27" fmla="*/ 390 h 1780"/>
                <a:gd name="T28" fmla="*/ 268 w 1403"/>
                <a:gd name="T29" fmla="*/ 392 h 1780"/>
                <a:gd name="T30" fmla="*/ 267 w 1403"/>
                <a:gd name="T31" fmla="*/ 472 h 1780"/>
                <a:gd name="T32" fmla="*/ 226 w 1403"/>
                <a:gd name="T33" fmla="*/ 512 h 1780"/>
                <a:gd name="T34" fmla="*/ 281 w 1403"/>
                <a:gd name="T35" fmla="*/ 568 h 1780"/>
                <a:gd name="T36" fmla="*/ 538 w 1403"/>
                <a:gd name="T37" fmla="*/ 434 h 1780"/>
                <a:gd name="T38" fmla="*/ 464 w 1403"/>
                <a:gd name="T39" fmla="*/ 255 h 1780"/>
                <a:gd name="T40" fmla="*/ 718 w 1403"/>
                <a:gd name="T41" fmla="*/ 0 h 1780"/>
                <a:gd name="T42" fmla="*/ 973 w 1403"/>
                <a:gd name="T43" fmla="*/ 255 h 1780"/>
                <a:gd name="T44" fmla="*/ 898 w 1403"/>
                <a:gd name="T45" fmla="*/ 434 h 1780"/>
                <a:gd name="T46" fmla="*/ 1403 w 1403"/>
                <a:gd name="T47" fmla="*/ 1095 h 1780"/>
                <a:gd name="T48" fmla="*/ 608 w 1403"/>
                <a:gd name="T49" fmla="*/ 419 h 1780"/>
                <a:gd name="T50" fmla="*/ 661 w 1403"/>
                <a:gd name="T51" fmla="*/ 412 h 1780"/>
                <a:gd name="T52" fmla="*/ 661 w 1403"/>
                <a:gd name="T53" fmla="*/ 336 h 1780"/>
                <a:gd name="T54" fmla="*/ 605 w 1403"/>
                <a:gd name="T55" fmla="*/ 336 h 1780"/>
                <a:gd name="T56" fmla="*/ 548 w 1403"/>
                <a:gd name="T57" fmla="*/ 279 h 1780"/>
                <a:gd name="T58" fmla="*/ 605 w 1403"/>
                <a:gd name="T59" fmla="*/ 222 h 1780"/>
                <a:gd name="T60" fmla="*/ 832 w 1403"/>
                <a:gd name="T61" fmla="*/ 222 h 1780"/>
                <a:gd name="T62" fmla="*/ 889 w 1403"/>
                <a:gd name="T63" fmla="*/ 279 h 1780"/>
                <a:gd name="T64" fmla="*/ 832 w 1403"/>
                <a:gd name="T65" fmla="*/ 336 h 1780"/>
                <a:gd name="T66" fmla="*/ 775 w 1403"/>
                <a:gd name="T67" fmla="*/ 336 h 1780"/>
                <a:gd name="T68" fmla="*/ 775 w 1403"/>
                <a:gd name="T69" fmla="*/ 412 h 1780"/>
                <a:gd name="T70" fmla="*/ 828 w 1403"/>
                <a:gd name="T71" fmla="*/ 419 h 1780"/>
                <a:gd name="T72" fmla="*/ 916 w 1403"/>
                <a:gd name="T73" fmla="*/ 255 h 1780"/>
                <a:gd name="T74" fmla="*/ 718 w 1403"/>
                <a:gd name="T75" fmla="*/ 57 h 1780"/>
                <a:gd name="T76" fmla="*/ 521 w 1403"/>
                <a:gd name="T77" fmla="*/ 255 h 1780"/>
                <a:gd name="T78" fmla="*/ 608 w 1403"/>
                <a:gd name="T79" fmla="*/ 419 h 1780"/>
                <a:gd name="T80" fmla="*/ 1290 w 1403"/>
                <a:gd name="T81" fmla="*/ 1095 h 1780"/>
                <a:gd name="T82" fmla="*/ 718 w 1403"/>
                <a:gd name="T83" fmla="*/ 523 h 1780"/>
                <a:gd name="T84" fmla="*/ 147 w 1403"/>
                <a:gd name="T85" fmla="*/ 1095 h 1780"/>
                <a:gd name="T86" fmla="*/ 718 w 1403"/>
                <a:gd name="T87" fmla="*/ 1666 h 1780"/>
                <a:gd name="T88" fmla="*/ 1290 w 1403"/>
                <a:gd name="T89" fmla="*/ 1095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3" h="1780">
                  <a:moveTo>
                    <a:pt x="772" y="1096"/>
                  </a:moveTo>
                  <a:cubicBezTo>
                    <a:pt x="771" y="1118"/>
                    <a:pt x="759" y="1152"/>
                    <a:pt x="715" y="1152"/>
                  </a:cubicBezTo>
                  <a:cubicBezTo>
                    <a:pt x="683" y="1152"/>
                    <a:pt x="658" y="1127"/>
                    <a:pt x="658" y="1095"/>
                  </a:cubicBezTo>
                  <a:cubicBezTo>
                    <a:pt x="658" y="1095"/>
                    <a:pt x="685" y="642"/>
                    <a:pt x="717" y="642"/>
                  </a:cubicBezTo>
                  <a:cubicBezTo>
                    <a:pt x="748" y="642"/>
                    <a:pt x="772" y="1096"/>
                    <a:pt x="772" y="1096"/>
                  </a:cubicBezTo>
                  <a:close/>
                  <a:moveTo>
                    <a:pt x="1403" y="1095"/>
                  </a:moveTo>
                  <a:cubicBezTo>
                    <a:pt x="1403" y="1472"/>
                    <a:pt x="1096" y="1780"/>
                    <a:pt x="718" y="1780"/>
                  </a:cubicBezTo>
                  <a:cubicBezTo>
                    <a:pt x="341" y="1780"/>
                    <a:pt x="33" y="1472"/>
                    <a:pt x="33" y="1095"/>
                  </a:cubicBezTo>
                  <a:cubicBezTo>
                    <a:pt x="33" y="924"/>
                    <a:pt x="96" y="768"/>
                    <a:pt x="200" y="648"/>
                  </a:cubicBezTo>
                  <a:cubicBezTo>
                    <a:pt x="145" y="591"/>
                    <a:pt x="145" y="591"/>
                    <a:pt x="145" y="591"/>
                  </a:cubicBezTo>
                  <a:cubicBezTo>
                    <a:pt x="104" y="630"/>
                    <a:pt x="104" y="630"/>
                    <a:pt x="104" y="630"/>
                  </a:cubicBezTo>
                  <a:cubicBezTo>
                    <a:pt x="93" y="641"/>
                    <a:pt x="52" y="654"/>
                    <a:pt x="23" y="629"/>
                  </a:cubicBezTo>
                  <a:cubicBezTo>
                    <a:pt x="0" y="608"/>
                    <a:pt x="2" y="570"/>
                    <a:pt x="25" y="548"/>
                  </a:cubicBezTo>
                  <a:cubicBezTo>
                    <a:pt x="188" y="390"/>
                    <a:pt x="188" y="390"/>
                    <a:pt x="188" y="390"/>
                  </a:cubicBezTo>
                  <a:cubicBezTo>
                    <a:pt x="211" y="369"/>
                    <a:pt x="247" y="369"/>
                    <a:pt x="268" y="392"/>
                  </a:cubicBezTo>
                  <a:cubicBezTo>
                    <a:pt x="290" y="414"/>
                    <a:pt x="290" y="450"/>
                    <a:pt x="267" y="472"/>
                  </a:cubicBezTo>
                  <a:cubicBezTo>
                    <a:pt x="226" y="512"/>
                    <a:pt x="226" y="512"/>
                    <a:pt x="226" y="512"/>
                  </a:cubicBezTo>
                  <a:cubicBezTo>
                    <a:pt x="281" y="568"/>
                    <a:pt x="281" y="568"/>
                    <a:pt x="281" y="568"/>
                  </a:cubicBezTo>
                  <a:cubicBezTo>
                    <a:pt x="355" y="506"/>
                    <a:pt x="442" y="460"/>
                    <a:pt x="538" y="434"/>
                  </a:cubicBezTo>
                  <a:cubicBezTo>
                    <a:pt x="492" y="388"/>
                    <a:pt x="464" y="324"/>
                    <a:pt x="464" y="255"/>
                  </a:cubicBezTo>
                  <a:cubicBezTo>
                    <a:pt x="464" y="114"/>
                    <a:pt x="578" y="0"/>
                    <a:pt x="718" y="0"/>
                  </a:cubicBezTo>
                  <a:cubicBezTo>
                    <a:pt x="859" y="0"/>
                    <a:pt x="973" y="114"/>
                    <a:pt x="973" y="255"/>
                  </a:cubicBezTo>
                  <a:cubicBezTo>
                    <a:pt x="973" y="324"/>
                    <a:pt x="944" y="388"/>
                    <a:pt x="898" y="434"/>
                  </a:cubicBezTo>
                  <a:cubicBezTo>
                    <a:pt x="1189" y="513"/>
                    <a:pt x="1403" y="779"/>
                    <a:pt x="1403" y="1095"/>
                  </a:cubicBezTo>
                  <a:close/>
                  <a:moveTo>
                    <a:pt x="608" y="419"/>
                  </a:moveTo>
                  <a:cubicBezTo>
                    <a:pt x="626" y="416"/>
                    <a:pt x="644" y="414"/>
                    <a:pt x="661" y="412"/>
                  </a:cubicBezTo>
                  <a:cubicBezTo>
                    <a:pt x="661" y="336"/>
                    <a:pt x="661" y="336"/>
                    <a:pt x="661" y="336"/>
                  </a:cubicBezTo>
                  <a:cubicBezTo>
                    <a:pt x="605" y="336"/>
                    <a:pt x="605" y="336"/>
                    <a:pt x="605" y="336"/>
                  </a:cubicBezTo>
                  <a:cubicBezTo>
                    <a:pt x="573" y="336"/>
                    <a:pt x="548" y="310"/>
                    <a:pt x="548" y="279"/>
                  </a:cubicBezTo>
                  <a:cubicBezTo>
                    <a:pt x="548" y="248"/>
                    <a:pt x="573" y="222"/>
                    <a:pt x="605" y="222"/>
                  </a:cubicBezTo>
                  <a:cubicBezTo>
                    <a:pt x="832" y="222"/>
                    <a:pt x="832" y="222"/>
                    <a:pt x="832" y="222"/>
                  </a:cubicBezTo>
                  <a:cubicBezTo>
                    <a:pt x="863" y="222"/>
                    <a:pt x="889" y="248"/>
                    <a:pt x="889" y="279"/>
                  </a:cubicBezTo>
                  <a:cubicBezTo>
                    <a:pt x="889" y="310"/>
                    <a:pt x="863" y="336"/>
                    <a:pt x="832" y="336"/>
                  </a:cubicBezTo>
                  <a:cubicBezTo>
                    <a:pt x="775" y="336"/>
                    <a:pt x="775" y="336"/>
                    <a:pt x="775" y="336"/>
                  </a:cubicBezTo>
                  <a:cubicBezTo>
                    <a:pt x="775" y="412"/>
                    <a:pt x="775" y="412"/>
                    <a:pt x="775" y="412"/>
                  </a:cubicBezTo>
                  <a:cubicBezTo>
                    <a:pt x="793" y="414"/>
                    <a:pt x="811" y="416"/>
                    <a:pt x="828" y="419"/>
                  </a:cubicBezTo>
                  <a:cubicBezTo>
                    <a:pt x="881" y="383"/>
                    <a:pt x="916" y="323"/>
                    <a:pt x="916" y="255"/>
                  </a:cubicBezTo>
                  <a:cubicBezTo>
                    <a:pt x="916" y="146"/>
                    <a:pt x="827" y="57"/>
                    <a:pt x="718" y="57"/>
                  </a:cubicBezTo>
                  <a:cubicBezTo>
                    <a:pt x="609" y="57"/>
                    <a:pt x="521" y="146"/>
                    <a:pt x="521" y="255"/>
                  </a:cubicBezTo>
                  <a:cubicBezTo>
                    <a:pt x="521" y="323"/>
                    <a:pt x="556" y="383"/>
                    <a:pt x="608" y="419"/>
                  </a:cubicBezTo>
                  <a:close/>
                  <a:moveTo>
                    <a:pt x="1290" y="1095"/>
                  </a:moveTo>
                  <a:cubicBezTo>
                    <a:pt x="1290" y="780"/>
                    <a:pt x="1033" y="523"/>
                    <a:pt x="718" y="523"/>
                  </a:cubicBezTo>
                  <a:cubicBezTo>
                    <a:pt x="403" y="523"/>
                    <a:pt x="147" y="780"/>
                    <a:pt x="147" y="1095"/>
                  </a:cubicBezTo>
                  <a:cubicBezTo>
                    <a:pt x="147" y="1410"/>
                    <a:pt x="403" y="1666"/>
                    <a:pt x="718" y="1666"/>
                  </a:cubicBezTo>
                  <a:cubicBezTo>
                    <a:pt x="1033" y="1666"/>
                    <a:pt x="1290" y="1410"/>
                    <a:pt x="1290" y="109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Freeform 143"/>
            <p:cNvSpPr>
              <a:spLocks noChangeAspect="1" noEditPoints="1"/>
            </p:cNvSpPr>
            <p:nvPr/>
          </p:nvSpPr>
          <p:spPr bwMode="auto">
            <a:xfrm>
              <a:off x="647787" y="3135527"/>
              <a:ext cx="277495" cy="362428"/>
            </a:xfrm>
            <a:custGeom>
              <a:avLst/>
              <a:gdLst>
                <a:gd name="T0" fmla="*/ 702 w 709"/>
                <a:gd name="T1" fmla="*/ 208 h 926"/>
                <a:gd name="T2" fmla="*/ 702 w 709"/>
                <a:gd name="T3" fmla="*/ 158 h 926"/>
                <a:gd name="T4" fmla="*/ 428 w 709"/>
                <a:gd name="T5" fmla="*/ 0 h 926"/>
                <a:gd name="T6" fmla="*/ 19 w 709"/>
                <a:gd name="T7" fmla="*/ 130 h 926"/>
                <a:gd name="T8" fmla="*/ 19 w 709"/>
                <a:gd name="T9" fmla="*/ 175 h 926"/>
                <a:gd name="T10" fmla="*/ 0 w 709"/>
                <a:gd name="T11" fmla="*/ 180 h 926"/>
                <a:gd name="T12" fmla="*/ 0 w 709"/>
                <a:gd name="T13" fmla="*/ 789 h 926"/>
                <a:gd name="T14" fmla="*/ 412 w 709"/>
                <a:gd name="T15" fmla="*/ 926 h 926"/>
                <a:gd name="T16" fmla="*/ 709 w 709"/>
                <a:gd name="T17" fmla="*/ 754 h 926"/>
                <a:gd name="T18" fmla="*/ 709 w 709"/>
                <a:gd name="T19" fmla="*/ 210 h 926"/>
                <a:gd name="T20" fmla="*/ 702 w 709"/>
                <a:gd name="T21" fmla="*/ 208 h 926"/>
                <a:gd name="T22" fmla="*/ 442 w 709"/>
                <a:gd name="T23" fmla="*/ 31 h 926"/>
                <a:gd name="T24" fmla="*/ 695 w 709"/>
                <a:gd name="T25" fmla="*/ 170 h 926"/>
                <a:gd name="T26" fmla="*/ 695 w 709"/>
                <a:gd name="T27" fmla="*/ 189 h 926"/>
                <a:gd name="T28" fmla="*/ 442 w 709"/>
                <a:gd name="T29" fmla="*/ 59 h 926"/>
                <a:gd name="T30" fmla="*/ 442 w 709"/>
                <a:gd name="T31" fmla="*/ 31 h 926"/>
                <a:gd name="T32" fmla="*/ 702 w 709"/>
                <a:gd name="T33" fmla="*/ 730 h 926"/>
                <a:gd name="T34" fmla="*/ 430 w 709"/>
                <a:gd name="T35" fmla="*/ 872 h 926"/>
                <a:gd name="T36" fmla="*/ 430 w 709"/>
                <a:gd name="T37" fmla="*/ 817 h 926"/>
                <a:gd name="T38" fmla="*/ 702 w 709"/>
                <a:gd name="T39" fmla="*/ 692 h 926"/>
                <a:gd name="T40" fmla="*/ 702 w 709"/>
                <a:gd name="T41" fmla="*/ 730 h 926"/>
                <a:gd name="T42" fmla="*/ 702 w 709"/>
                <a:gd name="T43" fmla="*/ 652 h 926"/>
                <a:gd name="T44" fmla="*/ 430 w 709"/>
                <a:gd name="T45" fmla="*/ 756 h 926"/>
                <a:gd name="T46" fmla="*/ 430 w 709"/>
                <a:gd name="T47" fmla="*/ 699 h 926"/>
                <a:gd name="T48" fmla="*/ 702 w 709"/>
                <a:gd name="T49" fmla="*/ 617 h 926"/>
                <a:gd name="T50" fmla="*/ 702 w 709"/>
                <a:gd name="T51" fmla="*/ 652 h 926"/>
                <a:gd name="T52" fmla="*/ 702 w 709"/>
                <a:gd name="T53" fmla="*/ 576 h 926"/>
                <a:gd name="T54" fmla="*/ 430 w 709"/>
                <a:gd name="T55" fmla="*/ 638 h 926"/>
                <a:gd name="T56" fmla="*/ 430 w 709"/>
                <a:gd name="T57" fmla="*/ 584 h 926"/>
                <a:gd name="T58" fmla="*/ 702 w 709"/>
                <a:gd name="T59" fmla="*/ 541 h 926"/>
                <a:gd name="T60" fmla="*/ 702 w 709"/>
                <a:gd name="T61" fmla="*/ 576 h 926"/>
                <a:gd name="T62" fmla="*/ 702 w 709"/>
                <a:gd name="T63" fmla="*/ 501 h 926"/>
                <a:gd name="T64" fmla="*/ 430 w 709"/>
                <a:gd name="T65" fmla="*/ 522 h 926"/>
                <a:gd name="T66" fmla="*/ 430 w 709"/>
                <a:gd name="T67" fmla="*/ 468 h 926"/>
                <a:gd name="T68" fmla="*/ 702 w 709"/>
                <a:gd name="T69" fmla="*/ 463 h 926"/>
                <a:gd name="T70" fmla="*/ 702 w 709"/>
                <a:gd name="T71" fmla="*/ 501 h 926"/>
                <a:gd name="T72" fmla="*/ 702 w 709"/>
                <a:gd name="T73" fmla="*/ 423 h 926"/>
                <a:gd name="T74" fmla="*/ 430 w 709"/>
                <a:gd name="T75" fmla="*/ 406 h 926"/>
                <a:gd name="T76" fmla="*/ 430 w 709"/>
                <a:gd name="T77" fmla="*/ 350 h 926"/>
                <a:gd name="T78" fmla="*/ 702 w 709"/>
                <a:gd name="T79" fmla="*/ 388 h 926"/>
                <a:gd name="T80" fmla="*/ 702 w 709"/>
                <a:gd name="T81" fmla="*/ 423 h 926"/>
                <a:gd name="T82" fmla="*/ 702 w 709"/>
                <a:gd name="T83" fmla="*/ 347 h 926"/>
                <a:gd name="T84" fmla="*/ 430 w 709"/>
                <a:gd name="T85" fmla="*/ 291 h 926"/>
                <a:gd name="T86" fmla="*/ 430 w 709"/>
                <a:gd name="T87" fmla="*/ 234 h 926"/>
                <a:gd name="T88" fmla="*/ 702 w 709"/>
                <a:gd name="T89" fmla="*/ 312 h 926"/>
                <a:gd name="T90" fmla="*/ 702 w 709"/>
                <a:gd name="T91" fmla="*/ 347 h 926"/>
                <a:gd name="T92" fmla="*/ 702 w 709"/>
                <a:gd name="T93" fmla="*/ 272 h 926"/>
                <a:gd name="T94" fmla="*/ 430 w 709"/>
                <a:gd name="T95" fmla="*/ 173 h 926"/>
                <a:gd name="T96" fmla="*/ 430 w 709"/>
                <a:gd name="T97" fmla="*/ 118 h 926"/>
                <a:gd name="T98" fmla="*/ 702 w 709"/>
                <a:gd name="T99" fmla="*/ 234 h 926"/>
                <a:gd name="T100" fmla="*/ 702 w 709"/>
                <a:gd name="T101" fmla="*/ 272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9" h="926">
                  <a:moveTo>
                    <a:pt x="702" y="208"/>
                  </a:moveTo>
                  <a:lnTo>
                    <a:pt x="702" y="158"/>
                  </a:lnTo>
                  <a:lnTo>
                    <a:pt x="428" y="0"/>
                  </a:lnTo>
                  <a:lnTo>
                    <a:pt x="19" y="130"/>
                  </a:lnTo>
                  <a:lnTo>
                    <a:pt x="19" y="175"/>
                  </a:lnTo>
                  <a:lnTo>
                    <a:pt x="0" y="180"/>
                  </a:lnTo>
                  <a:lnTo>
                    <a:pt x="0" y="789"/>
                  </a:lnTo>
                  <a:lnTo>
                    <a:pt x="412" y="926"/>
                  </a:lnTo>
                  <a:lnTo>
                    <a:pt x="709" y="754"/>
                  </a:lnTo>
                  <a:lnTo>
                    <a:pt x="709" y="210"/>
                  </a:lnTo>
                  <a:lnTo>
                    <a:pt x="702" y="208"/>
                  </a:lnTo>
                  <a:close/>
                  <a:moveTo>
                    <a:pt x="442" y="31"/>
                  </a:moveTo>
                  <a:lnTo>
                    <a:pt x="695" y="170"/>
                  </a:lnTo>
                  <a:lnTo>
                    <a:pt x="695" y="189"/>
                  </a:lnTo>
                  <a:lnTo>
                    <a:pt x="442" y="59"/>
                  </a:lnTo>
                  <a:lnTo>
                    <a:pt x="442" y="31"/>
                  </a:lnTo>
                  <a:close/>
                  <a:moveTo>
                    <a:pt x="702" y="730"/>
                  </a:moveTo>
                  <a:lnTo>
                    <a:pt x="430" y="872"/>
                  </a:lnTo>
                  <a:lnTo>
                    <a:pt x="430" y="817"/>
                  </a:lnTo>
                  <a:lnTo>
                    <a:pt x="702" y="692"/>
                  </a:lnTo>
                  <a:lnTo>
                    <a:pt x="702" y="730"/>
                  </a:lnTo>
                  <a:close/>
                  <a:moveTo>
                    <a:pt x="702" y="652"/>
                  </a:moveTo>
                  <a:lnTo>
                    <a:pt x="430" y="756"/>
                  </a:lnTo>
                  <a:lnTo>
                    <a:pt x="430" y="699"/>
                  </a:lnTo>
                  <a:lnTo>
                    <a:pt x="702" y="617"/>
                  </a:lnTo>
                  <a:lnTo>
                    <a:pt x="702" y="652"/>
                  </a:lnTo>
                  <a:close/>
                  <a:moveTo>
                    <a:pt x="702" y="576"/>
                  </a:moveTo>
                  <a:lnTo>
                    <a:pt x="430" y="638"/>
                  </a:lnTo>
                  <a:lnTo>
                    <a:pt x="430" y="584"/>
                  </a:lnTo>
                  <a:lnTo>
                    <a:pt x="702" y="541"/>
                  </a:lnTo>
                  <a:lnTo>
                    <a:pt x="702" y="576"/>
                  </a:lnTo>
                  <a:close/>
                  <a:moveTo>
                    <a:pt x="702" y="501"/>
                  </a:moveTo>
                  <a:lnTo>
                    <a:pt x="430" y="522"/>
                  </a:lnTo>
                  <a:lnTo>
                    <a:pt x="430" y="468"/>
                  </a:lnTo>
                  <a:lnTo>
                    <a:pt x="702" y="463"/>
                  </a:lnTo>
                  <a:lnTo>
                    <a:pt x="702" y="501"/>
                  </a:lnTo>
                  <a:close/>
                  <a:moveTo>
                    <a:pt x="702" y="423"/>
                  </a:moveTo>
                  <a:lnTo>
                    <a:pt x="430" y="406"/>
                  </a:lnTo>
                  <a:lnTo>
                    <a:pt x="430" y="350"/>
                  </a:lnTo>
                  <a:lnTo>
                    <a:pt x="702" y="388"/>
                  </a:lnTo>
                  <a:lnTo>
                    <a:pt x="702" y="423"/>
                  </a:lnTo>
                  <a:close/>
                  <a:moveTo>
                    <a:pt x="702" y="347"/>
                  </a:moveTo>
                  <a:lnTo>
                    <a:pt x="430" y="291"/>
                  </a:lnTo>
                  <a:lnTo>
                    <a:pt x="430" y="234"/>
                  </a:lnTo>
                  <a:lnTo>
                    <a:pt x="702" y="312"/>
                  </a:lnTo>
                  <a:lnTo>
                    <a:pt x="702" y="347"/>
                  </a:lnTo>
                  <a:close/>
                  <a:moveTo>
                    <a:pt x="702" y="272"/>
                  </a:moveTo>
                  <a:lnTo>
                    <a:pt x="430" y="173"/>
                  </a:lnTo>
                  <a:lnTo>
                    <a:pt x="430" y="118"/>
                  </a:lnTo>
                  <a:lnTo>
                    <a:pt x="702" y="234"/>
                  </a:lnTo>
                  <a:lnTo>
                    <a:pt x="702" y="272"/>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 name="Freeform 5"/>
            <p:cNvSpPr>
              <a:spLocks noChangeAspect="1" noEditPoints="1"/>
            </p:cNvSpPr>
            <p:nvPr/>
          </p:nvSpPr>
          <p:spPr bwMode="auto">
            <a:xfrm>
              <a:off x="10294707" y="3079171"/>
              <a:ext cx="519540" cy="418783"/>
            </a:xfrm>
            <a:custGeom>
              <a:avLst/>
              <a:gdLst>
                <a:gd name="T0" fmla="*/ 1058 w 1058"/>
                <a:gd name="T1" fmla="*/ 679 h 852"/>
                <a:gd name="T2" fmla="*/ 1058 w 1058"/>
                <a:gd name="T3" fmla="*/ 0 h 852"/>
                <a:gd name="T4" fmla="*/ 1001 w 1058"/>
                <a:gd name="T5" fmla="*/ 57 h 852"/>
                <a:gd name="T6" fmla="*/ 1058 w 1058"/>
                <a:gd name="T7" fmla="*/ 0 h 852"/>
                <a:gd name="T8" fmla="*/ 897 w 1058"/>
                <a:gd name="T9" fmla="*/ 46 h 852"/>
                <a:gd name="T10" fmla="*/ 981 w 1058"/>
                <a:gd name="T11" fmla="*/ 23 h 852"/>
                <a:gd name="T12" fmla="*/ 981 w 1058"/>
                <a:gd name="T13" fmla="*/ 46 h 852"/>
                <a:gd name="T14" fmla="*/ 1004 w 1058"/>
                <a:gd name="T15" fmla="*/ 23 h 852"/>
                <a:gd name="T16" fmla="*/ 1035 w 1058"/>
                <a:gd name="T17" fmla="*/ 23 h 852"/>
                <a:gd name="T18" fmla="*/ 972 w 1058"/>
                <a:gd name="T19" fmla="*/ 186 h 852"/>
                <a:gd name="T20" fmla="*/ 972 w 1058"/>
                <a:gd name="T21" fmla="*/ 86 h 852"/>
                <a:gd name="T22" fmla="*/ 914 w 1058"/>
                <a:gd name="T23" fmla="*/ 144 h 852"/>
                <a:gd name="T24" fmla="*/ 972 w 1058"/>
                <a:gd name="T25" fmla="*/ 86 h 852"/>
                <a:gd name="T26" fmla="*/ 810 w 1058"/>
                <a:gd name="T27" fmla="*/ 132 h 852"/>
                <a:gd name="T28" fmla="*/ 895 w 1058"/>
                <a:gd name="T29" fmla="*/ 109 h 852"/>
                <a:gd name="T30" fmla="*/ 895 w 1058"/>
                <a:gd name="T31" fmla="*/ 132 h 852"/>
                <a:gd name="T32" fmla="*/ 918 w 1058"/>
                <a:gd name="T33" fmla="*/ 109 h 852"/>
                <a:gd name="T34" fmla="*/ 949 w 1058"/>
                <a:gd name="T35" fmla="*/ 109 h 852"/>
                <a:gd name="T36" fmla="*/ 886 w 1058"/>
                <a:gd name="T37" fmla="*/ 172 h 852"/>
                <a:gd name="T38" fmla="*/ 886 w 1058"/>
                <a:gd name="T39" fmla="*/ 242 h 852"/>
                <a:gd name="T40" fmla="*/ 755 w 1058"/>
                <a:gd name="T41" fmla="*/ 219 h 852"/>
                <a:gd name="T42" fmla="*/ 755 w 1058"/>
                <a:gd name="T43" fmla="*/ 195 h 852"/>
                <a:gd name="T44" fmla="*/ 809 w 1058"/>
                <a:gd name="T45" fmla="*/ 219 h 852"/>
                <a:gd name="T46" fmla="*/ 809 w 1058"/>
                <a:gd name="T47" fmla="*/ 195 h 852"/>
                <a:gd name="T48" fmla="*/ 862 w 1058"/>
                <a:gd name="T49" fmla="*/ 219 h 852"/>
                <a:gd name="T50" fmla="*/ 862 w 1058"/>
                <a:gd name="T51" fmla="*/ 195 h 852"/>
                <a:gd name="T52" fmla="*/ 0 w 1058"/>
                <a:gd name="T53" fmla="*/ 273 h 852"/>
                <a:gd name="T54" fmla="*/ 886 w 1058"/>
                <a:gd name="T55" fmla="*/ 273 h 852"/>
                <a:gd name="T56" fmla="*/ 832 w 1058"/>
                <a:gd name="T57" fmla="*/ 798 h 852"/>
                <a:gd name="T58" fmla="*/ 832 w 1058"/>
                <a:gd name="T59" fmla="*/ 327 h 852"/>
                <a:gd name="T60" fmla="*/ 377 w 1058"/>
                <a:gd name="T61" fmla="*/ 558 h 852"/>
                <a:gd name="T62" fmla="*/ 377 w 1058"/>
                <a:gd name="T63" fmla="*/ 412 h 852"/>
                <a:gd name="T64" fmla="*/ 231 w 1058"/>
                <a:gd name="T65" fmla="*/ 558 h 852"/>
                <a:gd name="T66" fmla="*/ 231 w 1058"/>
                <a:gd name="T67" fmla="*/ 435 h 852"/>
                <a:gd name="T68" fmla="*/ 177 w 1058"/>
                <a:gd name="T69" fmla="*/ 558 h 852"/>
                <a:gd name="T70" fmla="*/ 177 w 1058"/>
                <a:gd name="T71" fmla="*/ 504 h 852"/>
                <a:gd name="T72" fmla="*/ 277 w 1058"/>
                <a:gd name="T73" fmla="*/ 558 h 852"/>
                <a:gd name="T74" fmla="*/ 277 w 1058"/>
                <a:gd name="T75" fmla="*/ 458 h 852"/>
                <a:gd name="T76" fmla="*/ 324 w 1058"/>
                <a:gd name="T77" fmla="*/ 558 h 852"/>
                <a:gd name="T78" fmla="*/ 324 w 1058"/>
                <a:gd name="T79" fmla="*/ 527 h 852"/>
                <a:gd name="T80" fmla="*/ 585 w 1058"/>
                <a:gd name="T81" fmla="*/ 574 h 852"/>
                <a:gd name="T82" fmla="*/ 585 w 1058"/>
                <a:gd name="T83" fmla="*/ 682 h 852"/>
                <a:gd name="T84" fmla="*/ 616 w 1058"/>
                <a:gd name="T85" fmla="*/ 443 h 852"/>
                <a:gd name="T86" fmla="*/ 208 w 1058"/>
                <a:gd name="T87" fmla="*/ 612 h 852"/>
                <a:gd name="T88" fmla="*/ 401 w 1058"/>
                <a:gd name="T89" fmla="*/ 612 h 852"/>
                <a:gd name="T90" fmla="*/ 185 w 1058"/>
                <a:gd name="T91" fmla="*/ 682 h 852"/>
                <a:gd name="T92" fmla="*/ 185 w 1058"/>
                <a:gd name="T93" fmla="*/ 666 h 852"/>
                <a:gd name="T94" fmla="*/ 177 w 1058"/>
                <a:gd name="T95" fmla="*/ 659 h 852"/>
                <a:gd name="T96" fmla="*/ 193 w 1058"/>
                <a:gd name="T97" fmla="*/ 620 h 852"/>
                <a:gd name="T98" fmla="*/ 185 w 1058"/>
                <a:gd name="T99" fmla="*/ 628 h 852"/>
                <a:gd name="T100" fmla="*/ 208 w 1058"/>
                <a:gd name="T101" fmla="*/ 682 h 852"/>
                <a:gd name="T102" fmla="*/ 416 w 1058"/>
                <a:gd name="T103" fmla="*/ 666 h 852"/>
                <a:gd name="T104" fmla="*/ 208 w 1058"/>
                <a:gd name="T105" fmla="*/ 66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852">
                  <a:moveTo>
                    <a:pt x="1001" y="100"/>
                  </a:moveTo>
                  <a:cubicBezTo>
                    <a:pt x="1058" y="100"/>
                    <a:pt x="1058" y="100"/>
                    <a:pt x="1058" y="100"/>
                  </a:cubicBezTo>
                  <a:cubicBezTo>
                    <a:pt x="1058" y="679"/>
                    <a:pt x="1058" y="679"/>
                    <a:pt x="1058" y="679"/>
                  </a:cubicBezTo>
                  <a:cubicBezTo>
                    <a:pt x="1039" y="679"/>
                    <a:pt x="1020" y="679"/>
                    <a:pt x="1001" y="679"/>
                  </a:cubicBezTo>
                  <a:lnTo>
                    <a:pt x="1001" y="100"/>
                  </a:lnTo>
                  <a:close/>
                  <a:moveTo>
                    <a:pt x="1058" y="0"/>
                  </a:moveTo>
                  <a:cubicBezTo>
                    <a:pt x="1058" y="69"/>
                    <a:pt x="1058" y="69"/>
                    <a:pt x="1058" y="69"/>
                  </a:cubicBezTo>
                  <a:cubicBezTo>
                    <a:pt x="1039" y="69"/>
                    <a:pt x="1020" y="69"/>
                    <a:pt x="1001" y="69"/>
                  </a:cubicBezTo>
                  <a:cubicBezTo>
                    <a:pt x="1001" y="57"/>
                    <a:pt x="1001" y="57"/>
                    <a:pt x="1001" y="57"/>
                  </a:cubicBezTo>
                  <a:cubicBezTo>
                    <a:pt x="173" y="57"/>
                    <a:pt x="173" y="57"/>
                    <a:pt x="173" y="57"/>
                  </a:cubicBezTo>
                  <a:cubicBezTo>
                    <a:pt x="173" y="0"/>
                    <a:pt x="173" y="0"/>
                    <a:pt x="173" y="0"/>
                  </a:cubicBezTo>
                  <a:cubicBezTo>
                    <a:pt x="1058" y="0"/>
                    <a:pt x="1058" y="0"/>
                    <a:pt x="1058" y="0"/>
                  </a:cubicBezTo>
                  <a:close/>
                  <a:moveTo>
                    <a:pt x="927" y="23"/>
                  </a:moveTo>
                  <a:cubicBezTo>
                    <a:pt x="897" y="23"/>
                    <a:pt x="897" y="23"/>
                    <a:pt x="897" y="23"/>
                  </a:cubicBezTo>
                  <a:cubicBezTo>
                    <a:pt x="897" y="46"/>
                    <a:pt x="897" y="46"/>
                    <a:pt x="897" y="46"/>
                  </a:cubicBezTo>
                  <a:cubicBezTo>
                    <a:pt x="927" y="46"/>
                    <a:pt x="927" y="46"/>
                    <a:pt x="927" y="46"/>
                  </a:cubicBezTo>
                  <a:lnTo>
                    <a:pt x="927" y="23"/>
                  </a:lnTo>
                  <a:close/>
                  <a:moveTo>
                    <a:pt x="981" y="23"/>
                  </a:moveTo>
                  <a:cubicBezTo>
                    <a:pt x="951" y="23"/>
                    <a:pt x="951" y="23"/>
                    <a:pt x="951" y="23"/>
                  </a:cubicBezTo>
                  <a:cubicBezTo>
                    <a:pt x="951" y="46"/>
                    <a:pt x="951" y="46"/>
                    <a:pt x="951" y="46"/>
                  </a:cubicBezTo>
                  <a:cubicBezTo>
                    <a:pt x="981" y="46"/>
                    <a:pt x="981" y="46"/>
                    <a:pt x="981" y="46"/>
                  </a:cubicBezTo>
                  <a:lnTo>
                    <a:pt x="981" y="23"/>
                  </a:lnTo>
                  <a:close/>
                  <a:moveTo>
                    <a:pt x="1035" y="23"/>
                  </a:moveTo>
                  <a:cubicBezTo>
                    <a:pt x="1004" y="23"/>
                    <a:pt x="1004" y="23"/>
                    <a:pt x="1004" y="23"/>
                  </a:cubicBezTo>
                  <a:cubicBezTo>
                    <a:pt x="1004" y="46"/>
                    <a:pt x="1004" y="46"/>
                    <a:pt x="1004" y="46"/>
                  </a:cubicBezTo>
                  <a:cubicBezTo>
                    <a:pt x="1035" y="46"/>
                    <a:pt x="1035" y="46"/>
                    <a:pt x="1035" y="46"/>
                  </a:cubicBezTo>
                  <a:lnTo>
                    <a:pt x="1035" y="23"/>
                  </a:lnTo>
                  <a:close/>
                  <a:moveTo>
                    <a:pt x="914" y="765"/>
                  </a:moveTo>
                  <a:cubicBezTo>
                    <a:pt x="933" y="765"/>
                    <a:pt x="952" y="765"/>
                    <a:pt x="972" y="765"/>
                  </a:cubicBezTo>
                  <a:cubicBezTo>
                    <a:pt x="972" y="765"/>
                    <a:pt x="972" y="765"/>
                    <a:pt x="972" y="186"/>
                  </a:cubicBezTo>
                  <a:cubicBezTo>
                    <a:pt x="914" y="186"/>
                    <a:pt x="914" y="186"/>
                    <a:pt x="914" y="186"/>
                  </a:cubicBezTo>
                  <a:lnTo>
                    <a:pt x="914" y="765"/>
                  </a:lnTo>
                  <a:close/>
                  <a:moveTo>
                    <a:pt x="972" y="86"/>
                  </a:moveTo>
                  <a:cubicBezTo>
                    <a:pt x="972" y="155"/>
                    <a:pt x="972" y="155"/>
                    <a:pt x="972" y="155"/>
                  </a:cubicBezTo>
                  <a:cubicBezTo>
                    <a:pt x="952" y="155"/>
                    <a:pt x="933" y="155"/>
                    <a:pt x="914" y="155"/>
                  </a:cubicBezTo>
                  <a:cubicBezTo>
                    <a:pt x="914" y="144"/>
                    <a:pt x="914" y="144"/>
                    <a:pt x="914" y="144"/>
                  </a:cubicBezTo>
                  <a:cubicBezTo>
                    <a:pt x="87" y="144"/>
                    <a:pt x="87" y="144"/>
                    <a:pt x="87" y="144"/>
                  </a:cubicBezTo>
                  <a:cubicBezTo>
                    <a:pt x="87" y="86"/>
                    <a:pt x="87" y="86"/>
                    <a:pt x="87" y="86"/>
                  </a:cubicBezTo>
                  <a:cubicBezTo>
                    <a:pt x="972" y="86"/>
                    <a:pt x="972" y="86"/>
                    <a:pt x="972" y="86"/>
                  </a:cubicBezTo>
                  <a:close/>
                  <a:moveTo>
                    <a:pt x="841" y="109"/>
                  </a:moveTo>
                  <a:cubicBezTo>
                    <a:pt x="810" y="109"/>
                    <a:pt x="810" y="109"/>
                    <a:pt x="810" y="109"/>
                  </a:cubicBezTo>
                  <a:cubicBezTo>
                    <a:pt x="810" y="132"/>
                    <a:pt x="810" y="132"/>
                    <a:pt x="810" y="132"/>
                  </a:cubicBezTo>
                  <a:cubicBezTo>
                    <a:pt x="841" y="132"/>
                    <a:pt x="841" y="132"/>
                    <a:pt x="841" y="132"/>
                  </a:cubicBezTo>
                  <a:lnTo>
                    <a:pt x="841" y="109"/>
                  </a:lnTo>
                  <a:close/>
                  <a:moveTo>
                    <a:pt x="895" y="109"/>
                  </a:moveTo>
                  <a:cubicBezTo>
                    <a:pt x="864" y="109"/>
                    <a:pt x="864" y="109"/>
                    <a:pt x="864" y="109"/>
                  </a:cubicBezTo>
                  <a:cubicBezTo>
                    <a:pt x="864" y="132"/>
                    <a:pt x="864" y="132"/>
                    <a:pt x="864" y="132"/>
                  </a:cubicBezTo>
                  <a:cubicBezTo>
                    <a:pt x="895" y="132"/>
                    <a:pt x="895" y="132"/>
                    <a:pt x="895" y="132"/>
                  </a:cubicBezTo>
                  <a:lnTo>
                    <a:pt x="895" y="109"/>
                  </a:lnTo>
                  <a:close/>
                  <a:moveTo>
                    <a:pt x="949" y="109"/>
                  </a:moveTo>
                  <a:cubicBezTo>
                    <a:pt x="918" y="109"/>
                    <a:pt x="918" y="109"/>
                    <a:pt x="918" y="109"/>
                  </a:cubicBezTo>
                  <a:cubicBezTo>
                    <a:pt x="918" y="132"/>
                    <a:pt x="918" y="132"/>
                    <a:pt x="918" y="132"/>
                  </a:cubicBezTo>
                  <a:cubicBezTo>
                    <a:pt x="949" y="132"/>
                    <a:pt x="949" y="132"/>
                    <a:pt x="949" y="132"/>
                  </a:cubicBezTo>
                  <a:lnTo>
                    <a:pt x="949" y="109"/>
                  </a:lnTo>
                  <a:close/>
                  <a:moveTo>
                    <a:pt x="886" y="242"/>
                  </a:moveTo>
                  <a:cubicBezTo>
                    <a:pt x="886" y="242"/>
                    <a:pt x="886" y="242"/>
                    <a:pt x="886" y="242"/>
                  </a:cubicBezTo>
                  <a:cubicBezTo>
                    <a:pt x="886" y="172"/>
                    <a:pt x="886" y="172"/>
                    <a:pt x="886" y="172"/>
                  </a:cubicBezTo>
                  <a:cubicBezTo>
                    <a:pt x="886" y="172"/>
                    <a:pt x="886" y="172"/>
                    <a:pt x="0" y="172"/>
                  </a:cubicBezTo>
                  <a:cubicBezTo>
                    <a:pt x="0" y="172"/>
                    <a:pt x="0" y="172"/>
                    <a:pt x="0" y="242"/>
                  </a:cubicBezTo>
                  <a:cubicBezTo>
                    <a:pt x="0" y="242"/>
                    <a:pt x="0" y="242"/>
                    <a:pt x="886" y="242"/>
                  </a:cubicBezTo>
                  <a:close/>
                  <a:moveTo>
                    <a:pt x="755" y="195"/>
                  </a:moveTo>
                  <a:cubicBezTo>
                    <a:pt x="755" y="195"/>
                    <a:pt x="755" y="195"/>
                    <a:pt x="755" y="195"/>
                  </a:cubicBezTo>
                  <a:cubicBezTo>
                    <a:pt x="755" y="219"/>
                    <a:pt x="755" y="219"/>
                    <a:pt x="755" y="219"/>
                  </a:cubicBezTo>
                  <a:cubicBezTo>
                    <a:pt x="755" y="219"/>
                    <a:pt x="755" y="219"/>
                    <a:pt x="724" y="219"/>
                  </a:cubicBezTo>
                  <a:cubicBezTo>
                    <a:pt x="724" y="219"/>
                    <a:pt x="724" y="219"/>
                    <a:pt x="724" y="195"/>
                  </a:cubicBezTo>
                  <a:cubicBezTo>
                    <a:pt x="724" y="195"/>
                    <a:pt x="724" y="195"/>
                    <a:pt x="755" y="195"/>
                  </a:cubicBezTo>
                  <a:close/>
                  <a:moveTo>
                    <a:pt x="809" y="195"/>
                  </a:moveTo>
                  <a:cubicBezTo>
                    <a:pt x="809" y="195"/>
                    <a:pt x="809" y="195"/>
                    <a:pt x="809" y="195"/>
                  </a:cubicBezTo>
                  <a:cubicBezTo>
                    <a:pt x="809" y="219"/>
                    <a:pt x="809" y="219"/>
                    <a:pt x="809" y="219"/>
                  </a:cubicBezTo>
                  <a:cubicBezTo>
                    <a:pt x="809" y="219"/>
                    <a:pt x="809" y="219"/>
                    <a:pt x="778" y="219"/>
                  </a:cubicBezTo>
                  <a:cubicBezTo>
                    <a:pt x="778" y="219"/>
                    <a:pt x="778" y="219"/>
                    <a:pt x="778" y="195"/>
                  </a:cubicBezTo>
                  <a:cubicBezTo>
                    <a:pt x="778" y="195"/>
                    <a:pt x="778" y="195"/>
                    <a:pt x="809" y="195"/>
                  </a:cubicBezTo>
                  <a:close/>
                  <a:moveTo>
                    <a:pt x="862" y="195"/>
                  </a:moveTo>
                  <a:cubicBezTo>
                    <a:pt x="862" y="195"/>
                    <a:pt x="862" y="195"/>
                    <a:pt x="862" y="195"/>
                  </a:cubicBezTo>
                  <a:cubicBezTo>
                    <a:pt x="862" y="219"/>
                    <a:pt x="862" y="219"/>
                    <a:pt x="862" y="219"/>
                  </a:cubicBezTo>
                  <a:cubicBezTo>
                    <a:pt x="862" y="219"/>
                    <a:pt x="862" y="219"/>
                    <a:pt x="832" y="219"/>
                  </a:cubicBezTo>
                  <a:cubicBezTo>
                    <a:pt x="832" y="219"/>
                    <a:pt x="832" y="219"/>
                    <a:pt x="832" y="195"/>
                  </a:cubicBezTo>
                  <a:cubicBezTo>
                    <a:pt x="832" y="195"/>
                    <a:pt x="832" y="195"/>
                    <a:pt x="862" y="195"/>
                  </a:cubicBezTo>
                  <a:close/>
                  <a:moveTo>
                    <a:pt x="886" y="273"/>
                  </a:moveTo>
                  <a:cubicBezTo>
                    <a:pt x="886" y="273"/>
                    <a:pt x="886" y="273"/>
                    <a:pt x="886" y="273"/>
                  </a:cubicBezTo>
                  <a:cubicBezTo>
                    <a:pt x="0" y="273"/>
                    <a:pt x="0" y="273"/>
                    <a:pt x="0" y="273"/>
                  </a:cubicBezTo>
                  <a:cubicBezTo>
                    <a:pt x="0" y="273"/>
                    <a:pt x="0" y="273"/>
                    <a:pt x="0" y="852"/>
                  </a:cubicBezTo>
                  <a:cubicBezTo>
                    <a:pt x="0" y="852"/>
                    <a:pt x="0" y="852"/>
                    <a:pt x="886" y="852"/>
                  </a:cubicBezTo>
                  <a:cubicBezTo>
                    <a:pt x="886" y="852"/>
                    <a:pt x="886" y="852"/>
                    <a:pt x="886" y="273"/>
                  </a:cubicBezTo>
                  <a:close/>
                  <a:moveTo>
                    <a:pt x="832" y="327"/>
                  </a:moveTo>
                  <a:cubicBezTo>
                    <a:pt x="832" y="327"/>
                    <a:pt x="832" y="327"/>
                    <a:pt x="832" y="327"/>
                  </a:cubicBezTo>
                  <a:cubicBezTo>
                    <a:pt x="832" y="798"/>
                    <a:pt x="832" y="798"/>
                    <a:pt x="832" y="798"/>
                  </a:cubicBezTo>
                  <a:cubicBezTo>
                    <a:pt x="832" y="798"/>
                    <a:pt x="832" y="798"/>
                    <a:pt x="54" y="798"/>
                  </a:cubicBezTo>
                  <a:cubicBezTo>
                    <a:pt x="54" y="798"/>
                    <a:pt x="54" y="798"/>
                    <a:pt x="54" y="327"/>
                  </a:cubicBezTo>
                  <a:cubicBezTo>
                    <a:pt x="54" y="327"/>
                    <a:pt x="54" y="327"/>
                    <a:pt x="832" y="327"/>
                  </a:cubicBezTo>
                  <a:close/>
                  <a:moveTo>
                    <a:pt x="377" y="412"/>
                  </a:moveTo>
                  <a:cubicBezTo>
                    <a:pt x="377" y="412"/>
                    <a:pt x="377" y="412"/>
                    <a:pt x="377" y="412"/>
                  </a:cubicBezTo>
                  <a:cubicBezTo>
                    <a:pt x="377" y="412"/>
                    <a:pt x="377" y="412"/>
                    <a:pt x="377" y="558"/>
                  </a:cubicBezTo>
                  <a:cubicBezTo>
                    <a:pt x="377" y="558"/>
                    <a:pt x="377" y="558"/>
                    <a:pt x="416" y="558"/>
                  </a:cubicBezTo>
                  <a:cubicBezTo>
                    <a:pt x="416" y="558"/>
                    <a:pt x="416" y="558"/>
                    <a:pt x="416" y="412"/>
                  </a:cubicBezTo>
                  <a:cubicBezTo>
                    <a:pt x="416" y="412"/>
                    <a:pt x="416" y="412"/>
                    <a:pt x="377" y="412"/>
                  </a:cubicBezTo>
                  <a:close/>
                  <a:moveTo>
                    <a:pt x="231" y="435"/>
                  </a:moveTo>
                  <a:cubicBezTo>
                    <a:pt x="231" y="435"/>
                    <a:pt x="231" y="435"/>
                    <a:pt x="231" y="435"/>
                  </a:cubicBezTo>
                  <a:cubicBezTo>
                    <a:pt x="231" y="435"/>
                    <a:pt x="231" y="435"/>
                    <a:pt x="231" y="558"/>
                  </a:cubicBezTo>
                  <a:cubicBezTo>
                    <a:pt x="231" y="558"/>
                    <a:pt x="231" y="558"/>
                    <a:pt x="262" y="558"/>
                  </a:cubicBezTo>
                  <a:cubicBezTo>
                    <a:pt x="262" y="558"/>
                    <a:pt x="262" y="558"/>
                    <a:pt x="262" y="435"/>
                  </a:cubicBezTo>
                  <a:cubicBezTo>
                    <a:pt x="262" y="435"/>
                    <a:pt x="262" y="435"/>
                    <a:pt x="231" y="435"/>
                  </a:cubicBezTo>
                  <a:close/>
                  <a:moveTo>
                    <a:pt x="177" y="504"/>
                  </a:moveTo>
                  <a:cubicBezTo>
                    <a:pt x="177" y="504"/>
                    <a:pt x="177" y="504"/>
                    <a:pt x="177" y="504"/>
                  </a:cubicBezTo>
                  <a:cubicBezTo>
                    <a:pt x="177" y="504"/>
                    <a:pt x="177" y="504"/>
                    <a:pt x="177" y="558"/>
                  </a:cubicBezTo>
                  <a:cubicBezTo>
                    <a:pt x="177" y="558"/>
                    <a:pt x="177" y="558"/>
                    <a:pt x="216" y="558"/>
                  </a:cubicBezTo>
                  <a:cubicBezTo>
                    <a:pt x="216" y="558"/>
                    <a:pt x="216" y="558"/>
                    <a:pt x="216" y="504"/>
                  </a:cubicBezTo>
                  <a:cubicBezTo>
                    <a:pt x="216" y="504"/>
                    <a:pt x="216" y="504"/>
                    <a:pt x="177" y="504"/>
                  </a:cubicBezTo>
                  <a:close/>
                  <a:moveTo>
                    <a:pt x="277" y="458"/>
                  </a:moveTo>
                  <a:cubicBezTo>
                    <a:pt x="277" y="458"/>
                    <a:pt x="277" y="458"/>
                    <a:pt x="277" y="458"/>
                  </a:cubicBezTo>
                  <a:cubicBezTo>
                    <a:pt x="277" y="458"/>
                    <a:pt x="277" y="458"/>
                    <a:pt x="277" y="558"/>
                  </a:cubicBezTo>
                  <a:cubicBezTo>
                    <a:pt x="277" y="558"/>
                    <a:pt x="277" y="558"/>
                    <a:pt x="316" y="558"/>
                  </a:cubicBezTo>
                  <a:cubicBezTo>
                    <a:pt x="316" y="558"/>
                    <a:pt x="316" y="558"/>
                    <a:pt x="316" y="458"/>
                  </a:cubicBezTo>
                  <a:cubicBezTo>
                    <a:pt x="316" y="458"/>
                    <a:pt x="316" y="458"/>
                    <a:pt x="277" y="458"/>
                  </a:cubicBezTo>
                  <a:close/>
                  <a:moveTo>
                    <a:pt x="324" y="527"/>
                  </a:moveTo>
                  <a:cubicBezTo>
                    <a:pt x="324" y="527"/>
                    <a:pt x="324" y="527"/>
                    <a:pt x="324" y="527"/>
                  </a:cubicBezTo>
                  <a:cubicBezTo>
                    <a:pt x="324" y="527"/>
                    <a:pt x="324" y="527"/>
                    <a:pt x="324" y="558"/>
                  </a:cubicBezTo>
                  <a:cubicBezTo>
                    <a:pt x="324" y="558"/>
                    <a:pt x="324" y="558"/>
                    <a:pt x="362" y="558"/>
                  </a:cubicBezTo>
                  <a:cubicBezTo>
                    <a:pt x="362" y="558"/>
                    <a:pt x="362" y="558"/>
                    <a:pt x="362" y="527"/>
                  </a:cubicBezTo>
                  <a:cubicBezTo>
                    <a:pt x="362" y="527"/>
                    <a:pt x="362" y="527"/>
                    <a:pt x="324" y="527"/>
                  </a:cubicBezTo>
                  <a:close/>
                  <a:moveTo>
                    <a:pt x="585" y="682"/>
                  </a:moveTo>
                  <a:cubicBezTo>
                    <a:pt x="647" y="682"/>
                    <a:pt x="701" y="636"/>
                    <a:pt x="701" y="574"/>
                  </a:cubicBezTo>
                  <a:cubicBezTo>
                    <a:pt x="701" y="574"/>
                    <a:pt x="701" y="574"/>
                    <a:pt x="585" y="574"/>
                  </a:cubicBezTo>
                  <a:cubicBezTo>
                    <a:pt x="585" y="574"/>
                    <a:pt x="585" y="574"/>
                    <a:pt x="585" y="466"/>
                  </a:cubicBezTo>
                  <a:cubicBezTo>
                    <a:pt x="531" y="466"/>
                    <a:pt x="478" y="512"/>
                    <a:pt x="478" y="574"/>
                  </a:cubicBezTo>
                  <a:cubicBezTo>
                    <a:pt x="478" y="636"/>
                    <a:pt x="531" y="682"/>
                    <a:pt x="585" y="682"/>
                  </a:cubicBezTo>
                  <a:close/>
                  <a:moveTo>
                    <a:pt x="616" y="558"/>
                  </a:moveTo>
                  <a:cubicBezTo>
                    <a:pt x="724" y="558"/>
                    <a:pt x="724" y="558"/>
                    <a:pt x="724" y="558"/>
                  </a:cubicBezTo>
                  <a:cubicBezTo>
                    <a:pt x="724" y="497"/>
                    <a:pt x="678" y="443"/>
                    <a:pt x="616" y="443"/>
                  </a:cubicBezTo>
                  <a:cubicBezTo>
                    <a:pt x="616" y="558"/>
                    <a:pt x="616" y="558"/>
                    <a:pt x="616" y="558"/>
                  </a:cubicBezTo>
                  <a:close/>
                  <a:moveTo>
                    <a:pt x="401" y="612"/>
                  </a:moveTo>
                  <a:cubicBezTo>
                    <a:pt x="293" y="612"/>
                    <a:pt x="208" y="612"/>
                    <a:pt x="208" y="612"/>
                  </a:cubicBezTo>
                  <a:cubicBezTo>
                    <a:pt x="208" y="628"/>
                    <a:pt x="208" y="628"/>
                    <a:pt x="208" y="628"/>
                  </a:cubicBezTo>
                  <a:cubicBezTo>
                    <a:pt x="316" y="628"/>
                    <a:pt x="401" y="628"/>
                    <a:pt x="401" y="628"/>
                  </a:cubicBezTo>
                  <a:cubicBezTo>
                    <a:pt x="401" y="612"/>
                    <a:pt x="401" y="612"/>
                    <a:pt x="401" y="612"/>
                  </a:cubicBezTo>
                  <a:close/>
                  <a:moveTo>
                    <a:pt x="185" y="705"/>
                  </a:moveTo>
                  <a:cubicBezTo>
                    <a:pt x="193" y="705"/>
                    <a:pt x="193" y="697"/>
                    <a:pt x="193" y="697"/>
                  </a:cubicBezTo>
                  <a:cubicBezTo>
                    <a:pt x="193" y="690"/>
                    <a:pt x="193" y="682"/>
                    <a:pt x="185" y="682"/>
                  </a:cubicBezTo>
                  <a:cubicBezTo>
                    <a:pt x="185" y="682"/>
                    <a:pt x="177" y="690"/>
                    <a:pt x="177" y="697"/>
                  </a:cubicBezTo>
                  <a:cubicBezTo>
                    <a:pt x="185" y="705"/>
                    <a:pt x="185" y="705"/>
                    <a:pt x="185" y="705"/>
                  </a:cubicBezTo>
                  <a:close/>
                  <a:moveTo>
                    <a:pt x="185" y="666"/>
                  </a:moveTo>
                  <a:cubicBezTo>
                    <a:pt x="193" y="666"/>
                    <a:pt x="193" y="666"/>
                    <a:pt x="193" y="659"/>
                  </a:cubicBezTo>
                  <a:cubicBezTo>
                    <a:pt x="193" y="651"/>
                    <a:pt x="193" y="651"/>
                    <a:pt x="185" y="651"/>
                  </a:cubicBezTo>
                  <a:cubicBezTo>
                    <a:pt x="185" y="651"/>
                    <a:pt x="177" y="651"/>
                    <a:pt x="177" y="659"/>
                  </a:cubicBezTo>
                  <a:cubicBezTo>
                    <a:pt x="177" y="666"/>
                    <a:pt x="185" y="666"/>
                    <a:pt x="185" y="666"/>
                  </a:cubicBezTo>
                  <a:close/>
                  <a:moveTo>
                    <a:pt x="185" y="628"/>
                  </a:moveTo>
                  <a:cubicBezTo>
                    <a:pt x="193" y="628"/>
                    <a:pt x="193" y="628"/>
                    <a:pt x="193" y="620"/>
                  </a:cubicBezTo>
                  <a:cubicBezTo>
                    <a:pt x="193" y="612"/>
                    <a:pt x="193" y="612"/>
                    <a:pt x="185" y="612"/>
                  </a:cubicBezTo>
                  <a:cubicBezTo>
                    <a:pt x="185" y="612"/>
                    <a:pt x="177" y="612"/>
                    <a:pt x="177" y="620"/>
                  </a:cubicBezTo>
                  <a:cubicBezTo>
                    <a:pt x="177" y="628"/>
                    <a:pt x="185" y="628"/>
                    <a:pt x="185" y="628"/>
                  </a:cubicBezTo>
                  <a:close/>
                  <a:moveTo>
                    <a:pt x="385" y="705"/>
                  </a:moveTo>
                  <a:cubicBezTo>
                    <a:pt x="385" y="705"/>
                    <a:pt x="385" y="705"/>
                    <a:pt x="385" y="682"/>
                  </a:cubicBezTo>
                  <a:cubicBezTo>
                    <a:pt x="385" y="682"/>
                    <a:pt x="301" y="682"/>
                    <a:pt x="208" y="682"/>
                  </a:cubicBezTo>
                  <a:cubicBezTo>
                    <a:pt x="208" y="682"/>
                    <a:pt x="208" y="682"/>
                    <a:pt x="208" y="705"/>
                  </a:cubicBezTo>
                  <a:cubicBezTo>
                    <a:pt x="208" y="705"/>
                    <a:pt x="293" y="705"/>
                    <a:pt x="385" y="705"/>
                  </a:cubicBezTo>
                  <a:close/>
                  <a:moveTo>
                    <a:pt x="416" y="666"/>
                  </a:moveTo>
                  <a:cubicBezTo>
                    <a:pt x="416" y="651"/>
                    <a:pt x="416" y="651"/>
                    <a:pt x="416" y="651"/>
                  </a:cubicBezTo>
                  <a:cubicBezTo>
                    <a:pt x="293" y="651"/>
                    <a:pt x="208" y="651"/>
                    <a:pt x="208" y="651"/>
                  </a:cubicBezTo>
                  <a:cubicBezTo>
                    <a:pt x="208" y="666"/>
                    <a:pt x="208" y="666"/>
                    <a:pt x="208" y="666"/>
                  </a:cubicBezTo>
                  <a:cubicBezTo>
                    <a:pt x="331" y="666"/>
                    <a:pt x="416" y="666"/>
                    <a:pt x="416" y="66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 name="Group 18"/>
          <p:cNvGrpSpPr/>
          <p:nvPr/>
        </p:nvGrpSpPr>
        <p:grpSpPr>
          <a:xfrm>
            <a:off x="276225" y="3945208"/>
            <a:ext cx="11887200" cy="2286000"/>
            <a:chOff x="276225" y="3945208"/>
            <a:chExt cx="11887200" cy="2286000"/>
          </a:xfrm>
        </p:grpSpPr>
        <p:sp>
          <p:nvSpPr>
            <p:cNvPr id="38" name="Rectangle 37"/>
            <p:cNvSpPr/>
            <p:nvPr/>
          </p:nvSpPr>
          <p:spPr bwMode="auto">
            <a:xfrm>
              <a:off x="276225" y="3945208"/>
              <a:ext cx="11887200" cy="2286000"/>
            </a:xfrm>
            <a:prstGeom prst="rect">
              <a:avLst/>
            </a:prstGeom>
            <a:solidFill>
              <a:schemeClr val="bg1">
                <a:lumMod val="9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defTabSz="932293" eaLnBrk="1" fontAlgn="base" latinLnBrk="0" hangingPunct="1">
                <a:lnSpc>
                  <a:spcPct val="90000"/>
                </a:lnSpc>
                <a:spcBef>
                  <a:spcPct val="0"/>
                </a:spcBef>
                <a:spcAft>
                  <a:spcPct val="0"/>
                </a:spcAft>
                <a:buClrTx/>
                <a:buSzTx/>
                <a:buFontTx/>
                <a:buNone/>
                <a:tabLst/>
                <a:defRPr/>
              </a:pPr>
              <a:r>
                <a:rPr kumimoji="0" lang="en-US" sz="3200" b="0" i="0" u="none" strike="noStrike" kern="0" cap="none" spc="-70" normalizeH="0" baseline="0" noProof="0" dirty="0">
                  <a:ln>
                    <a:noFill/>
                  </a:ln>
                  <a:gradFill>
                    <a:gsLst>
                      <a:gs pos="40594">
                        <a:schemeClr val="accent2"/>
                      </a:gs>
                      <a:gs pos="55000">
                        <a:schemeClr val="accent2"/>
                      </a:gs>
                    </a:gsLst>
                    <a:lin ang="5400000" scaled="0"/>
                  </a:gradFill>
                  <a:effectLst/>
                  <a:uLnTx/>
                  <a:uFillTx/>
                  <a:latin typeface="+mj-lt"/>
                </a:rPr>
                <a:t>Hyper-V container</a:t>
              </a:r>
            </a:p>
          </p:txBody>
        </p:sp>
        <p:sp>
          <p:nvSpPr>
            <p:cNvPr id="80" name="Rectangle 79"/>
            <p:cNvSpPr/>
            <p:nvPr/>
          </p:nvSpPr>
          <p:spPr bwMode="auto">
            <a:xfrm>
              <a:off x="459105" y="4676728"/>
              <a:ext cx="1591056" cy="137160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87129">
                        <a:schemeClr val="bg1"/>
                      </a:gs>
                      <a:gs pos="68000">
                        <a:schemeClr val="bg1"/>
                      </a:gs>
                    </a:gsLst>
                    <a:lin ang="5400000" scaled="0"/>
                  </a:gradFill>
                  <a:effectLst/>
                  <a:uLnTx/>
                  <a:uFillTx/>
                  <a:latin typeface="+mj-lt"/>
                  <a:ea typeface="MS PGothic" pitchFamily="34" charset="-128"/>
                </a:rPr>
                <a:t>Shared hosting</a:t>
              </a:r>
            </a:p>
          </p:txBody>
        </p:sp>
        <p:sp>
          <p:nvSpPr>
            <p:cNvPr id="81" name="Rectangle 80"/>
            <p:cNvSpPr/>
            <p:nvPr/>
          </p:nvSpPr>
          <p:spPr bwMode="auto">
            <a:xfrm>
              <a:off x="2114169" y="4676728"/>
              <a:ext cx="1591056" cy="137160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87129">
                        <a:schemeClr val="bg1"/>
                      </a:gs>
                      <a:gs pos="68000">
                        <a:schemeClr val="bg1"/>
                      </a:gs>
                    </a:gsLst>
                    <a:lin ang="5400000" scaled="0"/>
                  </a:gradFill>
                  <a:effectLst/>
                  <a:uLnTx/>
                  <a:uFillTx/>
                  <a:latin typeface="+mj-lt"/>
                  <a:ea typeface="MS PGothic" pitchFamily="34" charset="-128"/>
                </a:rPr>
                <a:t>Regulated workloads</a:t>
              </a:r>
            </a:p>
          </p:txBody>
        </p:sp>
        <p:sp>
          <p:nvSpPr>
            <p:cNvPr id="82" name="Rectangle 81"/>
            <p:cNvSpPr/>
            <p:nvPr/>
          </p:nvSpPr>
          <p:spPr bwMode="auto">
            <a:xfrm>
              <a:off x="3769233" y="4676728"/>
              <a:ext cx="1591056"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Highly automated</a:t>
              </a:r>
            </a:p>
          </p:txBody>
        </p:sp>
        <p:sp>
          <p:nvSpPr>
            <p:cNvPr id="83" name="Rectangle 82"/>
            <p:cNvSpPr/>
            <p:nvPr/>
          </p:nvSpPr>
          <p:spPr bwMode="auto">
            <a:xfrm>
              <a:off x="5424297" y="4676728"/>
              <a:ext cx="1591056"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Secure</a:t>
              </a:r>
            </a:p>
          </p:txBody>
        </p:sp>
        <p:sp>
          <p:nvSpPr>
            <p:cNvPr id="84" name="Rectangle 83"/>
            <p:cNvSpPr/>
            <p:nvPr/>
          </p:nvSpPr>
          <p:spPr bwMode="auto">
            <a:xfrm>
              <a:off x="7079361" y="4676728"/>
              <a:ext cx="1591056"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Scalable </a:t>
              </a:r>
              <a:b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b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and elastic</a:t>
              </a:r>
            </a:p>
          </p:txBody>
        </p:sp>
        <p:sp>
          <p:nvSpPr>
            <p:cNvPr id="85" name="Rectangle 84"/>
            <p:cNvSpPr/>
            <p:nvPr/>
          </p:nvSpPr>
          <p:spPr bwMode="auto">
            <a:xfrm>
              <a:off x="8734425" y="4676728"/>
              <a:ext cx="1591056" cy="13716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3960">
                        <a:schemeClr val="tx1"/>
                      </a:gs>
                      <a:gs pos="40594">
                        <a:schemeClr val="tx1"/>
                      </a:gs>
                    </a:gsLst>
                    <a:lin ang="5400000" scaled="0"/>
                  </a:gradFill>
                  <a:effectLst/>
                  <a:uLnTx/>
                  <a:uFillTx/>
                  <a:latin typeface="+mj-lt"/>
                  <a:ea typeface="MS PGothic" pitchFamily="34" charset="-128"/>
                </a:rPr>
                <a:t>Efficient</a:t>
              </a:r>
            </a:p>
          </p:txBody>
        </p:sp>
        <p:sp>
          <p:nvSpPr>
            <p:cNvPr id="87" name="Rectangle 86"/>
            <p:cNvSpPr/>
            <p:nvPr/>
          </p:nvSpPr>
          <p:spPr bwMode="auto">
            <a:xfrm>
              <a:off x="10389489" y="4676728"/>
              <a:ext cx="1591056" cy="137160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87129">
                        <a:schemeClr val="bg1"/>
                      </a:gs>
                      <a:gs pos="68000">
                        <a:schemeClr val="bg1"/>
                      </a:gs>
                    </a:gsLst>
                    <a:lin ang="5400000" scaled="0"/>
                  </a:gradFill>
                  <a:effectLst/>
                  <a:uLnTx/>
                  <a:uFillTx/>
                  <a:latin typeface="+mj-lt"/>
                  <a:ea typeface="MS PGothic" pitchFamily="34" charset="-128"/>
                </a:rPr>
                <a:t>Public</a:t>
              </a:r>
            </a:p>
            <a:p>
              <a:pPr marL="0" marR="0" lvl="0" indent="0" defTabSz="932563"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87129">
                        <a:schemeClr val="bg1"/>
                      </a:gs>
                      <a:gs pos="68000">
                        <a:schemeClr val="bg1"/>
                      </a:gs>
                    </a:gsLst>
                    <a:lin ang="5400000" scaled="0"/>
                  </a:gradFill>
                  <a:effectLst/>
                  <a:uLnTx/>
                  <a:uFillTx/>
                  <a:latin typeface="+mj-lt"/>
                  <a:ea typeface="MS PGothic" pitchFamily="34" charset="-128"/>
                </a:rPr>
                <a:t>multi-tenancy</a:t>
              </a:r>
            </a:p>
          </p:txBody>
        </p:sp>
        <p:sp>
          <p:nvSpPr>
            <p:cNvPr id="89" name="Freeform 6"/>
            <p:cNvSpPr>
              <a:spLocks noChangeAspect="1" noEditPoints="1"/>
            </p:cNvSpPr>
            <p:nvPr/>
          </p:nvSpPr>
          <p:spPr bwMode="auto">
            <a:xfrm>
              <a:off x="3957915" y="5547297"/>
              <a:ext cx="392046" cy="326863"/>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1" name="Freeform 464"/>
            <p:cNvSpPr>
              <a:spLocks noChangeAspect="1"/>
            </p:cNvSpPr>
            <p:nvPr/>
          </p:nvSpPr>
          <p:spPr bwMode="auto">
            <a:xfrm>
              <a:off x="5612979" y="5582536"/>
              <a:ext cx="302102" cy="291624"/>
            </a:xfrm>
            <a:custGeom>
              <a:avLst/>
              <a:gdLst>
                <a:gd name="T0" fmla="*/ 73 w 73"/>
                <a:gd name="T1" fmla="*/ 0 h 71"/>
                <a:gd name="T2" fmla="*/ 65 w 73"/>
                <a:gd name="T3" fmla="*/ 0 h 71"/>
                <a:gd name="T4" fmla="*/ 43 w 73"/>
                <a:gd name="T5" fmla="*/ 0 h 71"/>
                <a:gd name="T6" fmla="*/ 29 w 73"/>
                <a:gd name="T7" fmla="*/ 0 h 71"/>
                <a:gd name="T8" fmla="*/ 6 w 73"/>
                <a:gd name="T9" fmla="*/ 0 h 71"/>
                <a:gd name="T10" fmla="*/ 0 w 73"/>
                <a:gd name="T11" fmla="*/ 0 h 71"/>
                <a:gd name="T12" fmla="*/ 0 w 73"/>
                <a:gd name="T13" fmla="*/ 35 h 71"/>
                <a:gd name="T14" fmla="*/ 36 w 73"/>
                <a:gd name="T15" fmla="*/ 71 h 71"/>
                <a:gd name="T16" fmla="*/ 73 w 73"/>
                <a:gd name="T17" fmla="*/ 35 h 71"/>
                <a:gd name="T18" fmla="*/ 73 w 73"/>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1">
                  <a:moveTo>
                    <a:pt x="73" y="0"/>
                  </a:moveTo>
                  <a:cubicBezTo>
                    <a:pt x="65" y="0"/>
                    <a:pt x="65" y="0"/>
                    <a:pt x="65" y="0"/>
                  </a:cubicBezTo>
                  <a:cubicBezTo>
                    <a:pt x="59" y="4"/>
                    <a:pt x="50" y="4"/>
                    <a:pt x="43" y="0"/>
                  </a:cubicBezTo>
                  <a:cubicBezTo>
                    <a:pt x="29" y="0"/>
                    <a:pt x="29" y="0"/>
                    <a:pt x="29" y="0"/>
                  </a:cubicBezTo>
                  <a:cubicBezTo>
                    <a:pt x="22" y="4"/>
                    <a:pt x="13" y="4"/>
                    <a:pt x="6" y="0"/>
                  </a:cubicBezTo>
                  <a:cubicBezTo>
                    <a:pt x="0" y="0"/>
                    <a:pt x="0" y="0"/>
                    <a:pt x="0" y="0"/>
                  </a:cubicBezTo>
                  <a:cubicBezTo>
                    <a:pt x="0" y="12"/>
                    <a:pt x="0" y="24"/>
                    <a:pt x="0" y="35"/>
                  </a:cubicBezTo>
                  <a:cubicBezTo>
                    <a:pt x="5" y="51"/>
                    <a:pt x="17" y="62"/>
                    <a:pt x="36" y="71"/>
                  </a:cubicBezTo>
                  <a:cubicBezTo>
                    <a:pt x="55" y="62"/>
                    <a:pt x="67" y="51"/>
                    <a:pt x="73" y="35"/>
                  </a:cubicBezTo>
                  <a:cubicBezTo>
                    <a:pt x="73" y="24"/>
                    <a:pt x="73" y="12"/>
                    <a:pt x="73" y="0"/>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3" name="Freeform 94"/>
            <p:cNvSpPr>
              <a:spLocks noChangeAspect="1"/>
            </p:cNvSpPr>
            <p:nvPr/>
          </p:nvSpPr>
          <p:spPr bwMode="auto">
            <a:xfrm>
              <a:off x="7268043" y="5582536"/>
              <a:ext cx="463843" cy="291624"/>
            </a:xfrm>
            <a:custGeom>
              <a:avLst/>
              <a:gdLst>
                <a:gd name="T0" fmla="*/ 870 w 870"/>
                <a:gd name="T1" fmla="*/ 235 h 547"/>
                <a:gd name="T2" fmla="*/ 635 w 870"/>
                <a:gd name="T3" fmla="*/ 70 h 547"/>
                <a:gd name="T4" fmla="*/ 635 w 870"/>
                <a:gd name="T5" fmla="*/ 187 h 547"/>
                <a:gd name="T6" fmla="*/ 467 w 870"/>
                <a:gd name="T7" fmla="*/ 357 h 547"/>
                <a:gd name="T8" fmla="*/ 467 w 870"/>
                <a:gd name="T9" fmla="*/ 357 h 547"/>
                <a:gd name="T10" fmla="*/ 460 w 870"/>
                <a:gd name="T11" fmla="*/ 431 h 547"/>
                <a:gd name="T12" fmla="*/ 443 w 870"/>
                <a:gd name="T13" fmla="*/ 454 h 547"/>
                <a:gd name="T14" fmla="*/ 434 w 870"/>
                <a:gd name="T15" fmla="*/ 451 h 547"/>
                <a:gd name="T16" fmla="*/ 418 w 870"/>
                <a:gd name="T17" fmla="*/ 358 h 547"/>
                <a:gd name="T18" fmla="*/ 418 w 870"/>
                <a:gd name="T19" fmla="*/ 357 h 547"/>
                <a:gd name="T20" fmla="*/ 417 w 870"/>
                <a:gd name="T21" fmla="*/ 192 h 547"/>
                <a:gd name="T22" fmla="*/ 417 w 870"/>
                <a:gd name="T23" fmla="*/ 190 h 547"/>
                <a:gd name="T24" fmla="*/ 405 w 870"/>
                <a:gd name="T25" fmla="*/ 90 h 547"/>
                <a:gd name="T26" fmla="*/ 299 w 870"/>
                <a:gd name="T27" fmla="*/ 0 h 547"/>
                <a:gd name="T28" fmla="*/ 191 w 870"/>
                <a:gd name="T29" fmla="*/ 93 h 547"/>
                <a:gd name="T30" fmla="*/ 180 w 870"/>
                <a:gd name="T31" fmla="*/ 191 h 547"/>
                <a:gd name="T32" fmla="*/ 180 w 870"/>
                <a:gd name="T33" fmla="*/ 193 h 547"/>
                <a:gd name="T34" fmla="*/ 171 w 870"/>
                <a:gd name="T35" fmla="*/ 245 h 547"/>
                <a:gd name="T36" fmla="*/ 97 w 870"/>
                <a:gd name="T37" fmla="*/ 267 h 547"/>
                <a:gd name="T38" fmla="*/ 1 w 870"/>
                <a:gd name="T39" fmla="*/ 267 h 547"/>
                <a:gd name="T40" fmla="*/ 0 w 870"/>
                <a:gd name="T41" fmla="*/ 361 h 547"/>
                <a:gd name="T42" fmla="*/ 98 w 870"/>
                <a:gd name="T43" fmla="*/ 361 h 547"/>
                <a:gd name="T44" fmla="*/ 249 w 870"/>
                <a:gd name="T45" fmla="*/ 297 h 547"/>
                <a:gd name="T46" fmla="*/ 274 w 870"/>
                <a:gd name="T47" fmla="*/ 193 h 547"/>
                <a:gd name="T48" fmla="*/ 274 w 870"/>
                <a:gd name="T49" fmla="*/ 191 h 547"/>
                <a:gd name="T50" fmla="*/ 281 w 870"/>
                <a:gd name="T51" fmla="*/ 119 h 547"/>
                <a:gd name="T52" fmla="*/ 299 w 870"/>
                <a:gd name="T53" fmla="*/ 94 h 547"/>
                <a:gd name="T54" fmla="*/ 316 w 870"/>
                <a:gd name="T55" fmla="*/ 116 h 547"/>
                <a:gd name="T56" fmla="*/ 323 w 870"/>
                <a:gd name="T57" fmla="*/ 191 h 547"/>
                <a:gd name="T58" fmla="*/ 324 w 870"/>
                <a:gd name="T59" fmla="*/ 356 h 547"/>
                <a:gd name="T60" fmla="*/ 366 w 870"/>
                <a:gd name="T61" fmla="*/ 516 h 547"/>
                <a:gd name="T62" fmla="*/ 443 w 870"/>
                <a:gd name="T63" fmla="*/ 547 h 547"/>
                <a:gd name="T64" fmla="*/ 550 w 870"/>
                <a:gd name="T65" fmla="*/ 457 h 547"/>
                <a:gd name="T66" fmla="*/ 560 w 870"/>
                <a:gd name="T67" fmla="*/ 357 h 547"/>
                <a:gd name="T68" fmla="*/ 560 w 870"/>
                <a:gd name="T69" fmla="*/ 357 h 547"/>
                <a:gd name="T70" fmla="*/ 577 w 870"/>
                <a:gd name="T71" fmla="*/ 289 h 547"/>
                <a:gd name="T72" fmla="*/ 635 w 870"/>
                <a:gd name="T73" fmla="*/ 281 h 547"/>
                <a:gd name="T74" fmla="*/ 635 w 870"/>
                <a:gd name="T75" fmla="*/ 395 h 547"/>
                <a:gd name="T76" fmla="*/ 870 w 870"/>
                <a:gd name="T77" fmla="*/ 235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0" h="547">
                  <a:moveTo>
                    <a:pt x="870" y="235"/>
                  </a:moveTo>
                  <a:cubicBezTo>
                    <a:pt x="635" y="70"/>
                    <a:pt x="635" y="70"/>
                    <a:pt x="635" y="70"/>
                  </a:cubicBezTo>
                  <a:cubicBezTo>
                    <a:pt x="635" y="187"/>
                    <a:pt x="635" y="187"/>
                    <a:pt x="635" y="187"/>
                  </a:cubicBezTo>
                  <a:cubicBezTo>
                    <a:pt x="564" y="187"/>
                    <a:pt x="467" y="195"/>
                    <a:pt x="467" y="357"/>
                  </a:cubicBezTo>
                  <a:cubicBezTo>
                    <a:pt x="467" y="357"/>
                    <a:pt x="467" y="357"/>
                    <a:pt x="467" y="357"/>
                  </a:cubicBezTo>
                  <a:cubicBezTo>
                    <a:pt x="467" y="374"/>
                    <a:pt x="467" y="407"/>
                    <a:pt x="460" y="431"/>
                  </a:cubicBezTo>
                  <a:cubicBezTo>
                    <a:pt x="453" y="454"/>
                    <a:pt x="447" y="454"/>
                    <a:pt x="443" y="454"/>
                  </a:cubicBezTo>
                  <a:cubicBezTo>
                    <a:pt x="437" y="454"/>
                    <a:pt x="435" y="452"/>
                    <a:pt x="434" y="451"/>
                  </a:cubicBezTo>
                  <a:cubicBezTo>
                    <a:pt x="429" y="446"/>
                    <a:pt x="415" y="426"/>
                    <a:pt x="418" y="358"/>
                  </a:cubicBezTo>
                  <a:cubicBezTo>
                    <a:pt x="418" y="357"/>
                    <a:pt x="418" y="357"/>
                    <a:pt x="418" y="357"/>
                  </a:cubicBezTo>
                  <a:cubicBezTo>
                    <a:pt x="417" y="192"/>
                    <a:pt x="417" y="192"/>
                    <a:pt x="417" y="192"/>
                  </a:cubicBezTo>
                  <a:cubicBezTo>
                    <a:pt x="417" y="190"/>
                    <a:pt x="417" y="190"/>
                    <a:pt x="417" y="190"/>
                  </a:cubicBezTo>
                  <a:cubicBezTo>
                    <a:pt x="417" y="168"/>
                    <a:pt x="416" y="127"/>
                    <a:pt x="405" y="90"/>
                  </a:cubicBezTo>
                  <a:cubicBezTo>
                    <a:pt x="382" y="9"/>
                    <a:pt x="323" y="0"/>
                    <a:pt x="299" y="0"/>
                  </a:cubicBezTo>
                  <a:cubicBezTo>
                    <a:pt x="274" y="0"/>
                    <a:pt x="215" y="9"/>
                    <a:pt x="191" y="93"/>
                  </a:cubicBezTo>
                  <a:cubicBezTo>
                    <a:pt x="180" y="131"/>
                    <a:pt x="180" y="172"/>
                    <a:pt x="180" y="191"/>
                  </a:cubicBezTo>
                  <a:cubicBezTo>
                    <a:pt x="180" y="193"/>
                    <a:pt x="180" y="193"/>
                    <a:pt x="180" y="193"/>
                  </a:cubicBezTo>
                  <a:cubicBezTo>
                    <a:pt x="180" y="210"/>
                    <a:pt x="180" y="232"/>
                    <a:pt x="171" y="245"/>
                  </a:cubicBezTo>
                  <a:cubicBezTo>
                    <a:pt x="159" y="263"/>
                    <a:pt x="124" y="267"/>
                    <a:pt x="97" y="267"/>
                  </a:cubicBezTo>
                  <a:cubicBezTo>
                    <a:pt x="46" y="267"/>
                    <a:pt x="1" y="267"/>
                    <a:pt x="1" y="267"/>
                  </a:cubicBezTo>
                  <a:cubicBezTo>
                    <a:pt x="0" y="361"/>
                    <a:pt x="0" y="361"/>
                    <a:pt x="0" y="361"/>
                  </a:cubicBezTo>
                  <a:cubicBezTo>
                    <a:pt x="1" y="361"/>
                    <a:pt x="46" y="361"/>
                    <a:pt x="98" y="361"/>
                  </a:cubicBezTo>
                  <a:cubicBezTo>
                    <a:pt x="170" y="360"/>
                    <a:pt x="221" y="339"/>
                    <a:pt x="249" y="297"/>
                  </a:cubicBezTo>
                  <a:cubicBezTo>
                    <a:pt x="274" y="260"/>
                    <a:pt x="274" y="218"/>
                    <a:pt x="274" y="193"/>
                  </a:cubicBezTo>
                  <a:cubicBezTo>
                    <a:pt x="274" y="191"/>
                    <a:pt x="274" y="191"/>
                    <a:pt x="274" y="191"/>
                  </a:cubicBezTo>
                  <a:cubicBezTo>
                    <a:pt x="274" y="176"/>
                    <a:pt x="274" y="144"/>
                    <a:pt x="281" y="119"/>
                  </a:cubicBezTo>
                  <a:cubicBezTo>
                    <a:pt x="288" y="94"/>
                    <a:pt x="295" y="94"/>
                    <a:pt x="299" y="94"/>
                  </a:cubicBezTo>
                  <a:cubicBezTo>
                    <a:pt x="302" y="94"/>
                    <a:pt x="309" y="94"/>
                    <a:pt x="316" y="116"/>
                  </a:cubicBezTo>
                  <a:cubicBezTo>
                    <a:pt x="323" y="141"/>
                    <a:pt x="323" y="172"/>
                    <a:pt x="323" y="191"/>
                  </a:cubicBezTo>
                  <a:cubicBezTo>
                    <a:pt x="324" y="356"/>
                    <a:pt x="324" y="356"/>
                    <a:pt x="324" y="356"/>
                  </a:cubicBezTo>
                  <a:cubicBezTo>
                    <a:pt x="322" y="432"/>
                    <a:pt x="336" y="484"/>
                    <a:pt x="366" y="516"/>
                  </a:cubicBezTo>
                  <a:cubicBezTo>
                    <a:pt x="387" y="537"/>
                    <a:pt x="413" y="547"/>
                    <a:pt x="443" y="547"/>
                  </a:cubicBezTo>
                  <a:cubicBezTo>
                    <a:pt x="467" y="547"/>
                    <a:pt x="526" y="539"/>
                    <a:pt x="550" y="457"/>
                  </a:cubicBezTo>
                  <a:cubicBezTo>
                    <a:pt x="560" y="420"/>
                    <a:pt x="560" y="379"/>
                    <a:pt x="560" y="357"/>
                  </a:cubicBezTo>
                  <a:cubicBezTo>
                    <a:pt x="560" y="357"/>
                    <a:pt x="560" y="357"/>
                    <a:pt x="560" y="357"/>
                  </a:cubicBezTo>
                  <a:cubicBezTo>
                    <a:pt x="560" y="336"/>
                    <a:pt x="562" y="299"/>
                    <a:pt x="577" y="289"/>
                  </a:cubicBezTo>
                  <a:cubicBezTo>
                    <a:pt x="588" y="282"/>
                    <a:pt x="612" y="281"/>
                    <a:pt x="635" y="281"/>
                  </a:cubicBezTo>
                  <a:cubicBezTo>
                    <a:pt x="635" y="395"/>
                    <a:pt x="635" y="395"/>
                    <a:pt x="635" y="395"/>
                  </a:cubicBezTo>
                  <a:lnTo>
                    <a:pt x="870" y="23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5" name="Freeform 7"/>
            <p:cNvSpPr>
              <a:spLocks noChangeAspect="1" noEditPoints="1"/>
            </p:cNvSpPr>
            <p:nvPr/>
          </p:nvSpPr>
          <p:spPr bwMode="auto">
            <a:xfrm>
              <a:off x="8923107" y="5484672"/>
              <a:ext cx="306959" cy="389488"/>
            </a:xfrm>
            <a:custGeom>
              <a:avLst/>
              <a:gdLst>
                <a:gd name="T0" fmla="*/ 772 w 1403"/>
                <a:gd name="T1" fmla="*/ 1096 h 1780"/>
                <a:gd name="T2" fmla="*/ 715 w 1403"/>
                <a:gd name="T3" fmla="*/ 1152 h 1780"/>
                <a:gd name="T4" fmla="*/ 658 w 1403"/>
                <a:gd name="T5" fmla="*/ 1095 h 1780"/>
                <a:gd name="T6" fmla="*/ 717 w 1403"/>
                <a:gd name="T7" fmla="*/ 642 h 1780"/>
                <a:gd name="T8" fmla="*/ 772 w 1403"/>
                <a:gd name="T9" fmla="*/ 1096 h 1780"/>
                <a:gd name="T10" fmla="*/ 1403 w 1403"/>
                <a:gd name="T11" fmla="*/ 1095 h 1780"/>
                <a:gd name="T12" fmla="*/ 718 w 1403"/>
                <a:gd name="T13" fmla="*/ 1780 h 1780"/>
                <a:gd name="T14" fmla="*/ 33 w 1403"/>
                <a:gd name="T15" fmla="*/ 1095 h 1780"/>
                <a:gd name="T16" fmla="*/ 200 w 1403"/>
                <a:gd name="T17" fmla="*/ 648 h 1780"/>
                <a:gd name="T18" fmla="*/ 145 w 1403"/>
                <a:gd name="T19" fmla="*/ 591 h 1780"/>
                <a:gd name="T20" fmla="*/ 104 w 1403"/>
                <a:gd name="T21" fmla="*/ 630 h 1780"/>
                <a:gd name="T22" fmla="*/ 23 w 1403"/>
                <a:gd name="T23" fmla="*/ 629 h 1780"/>
                <a:gd name="T24" fmla="*/ 25 w 1403"/>
                <a:gd name="T25" fmla="*/ 548 h 1780"/>
                <a:gd name="T26" fmla="*/ 188 w 1403"/>
                <a:gd name="T27" fmla="*/ 390 h 1780"/>
                <a:gd name="T28" fmla="*/ 268 w 1403"/>
                <a:gd name="T29" fmla="*/ 392 h 1780"/>
                <a:gd name="T30" fmla="*/ 267 w 1403"/>
                <a:gd name="T31" fmla="*/ 472 h 1780"/>
                <a:gd name="T32" fmla="*/ 226 w 1403"/>
                <a:gd name="T33" fmla="*/ 512 h 1780"/>
                <a:gd name="T34" fmla="*/ 281 w 1403"/>
                <a:gd name="T35" fmla="*/ 568 h 1780"/>
                <a:gd name="T36" fmla="*/ 538 w 1403"/>
                <a:gd name="T37" fmla="*/ 434 h 1780"/>
                <a:gd name="T38" fmla="*/ 464 w 1403"/>
                <a:gd name="T39" fmla="*/ 255 h 1780"/>
                <a:gd name="T40" fmla="*/ 718 w 1403"/>
                <a:gd name="T41" fmla="*/ 0 h 1780"/>
                <a:gd name="T42" fmla="*/ 973 w 1403"/>
                <a:gd name="T43" fmla="*/ 255 h 1780"/>
                <a:gd name="T44" fmla="*/ 898 w 1403"/>
                <a:gd name="T45" fmla="*/ 434 h 1780"/>
                <a:gd name="T46" fmla="*/ 1403 w 1403"/>
                <a:gd name="T47" fmla="*/ 1095 h 1780"/>
                <a:gd name="T48" fmla="*/ 608 w 1403"/>
                <a:gd name="T49" fmla="*/ 419 h 1780"/>
                <a:gd name="T50" fmla="*/ 661 w 1403"/>
                <a:gd name="T51" fmla="*/ 412 h 1780"/>
                <a:gd name="T52" fmla="*/ 661 w 1403"/>
                <a:gd name="T53" fmla="*/ 336 h 1780"/>
                <a:gd name="T54" fmla="*/ 605 w 1403"/>
                <a:gd name="T55" fmla="*/ 336 h 1780"/>
                <a:gd name="T56" fmla="*/ 548 w 1403"/>
                <a:gd name="T57" fmla="*/ 279 h 1780"/>
                <a:gd name="T58" fmla="*/ 605 w 1403"/>
                <a:gd name="T59" fmla="*/ 222 h 1780"/>
                <a:gd name="T60" fmla="*/ 832 w 1403"/>
                <a:gd name="T61" fmla="*/ 222 h 1780"/>
                <a:gd name="T62" fmla="*/ 889 w 1403"/>
                <a:gd name="T63" fmla="*/ 279 h 1780"/>
                <a:gd name="T64" fmla="*/ 832 w 1403"/>
                <a:gd name="T65" fmla="*/ 336 h 1780"/>
                <a:gd name="T66" fmla="*/ 775 w 1403"/>
                <a:gd name="T67" fmla="*/ 336 h 1780"/>
                <a:gd name="T68" fmla="*/ 775 w 1403"/>
                <a:gd name="T69" fmla="*/ 412 h 1780"/>
                <a:gd name="T70" fmla="*/ 828 w 1403"/>
                <a:gd name="T71" fmla="*/ 419 h 1780"/>
                <a:gd name="T72" fmla="*/ 916 w 1403"/>
                <a:gd name="T73" fmla="*/ 255 h 1780"/>
                <a:gd name="T74" fmla="*/ 718 w 1403"/>
                <a:gd name="T75" fmla="*/ 57 h 1780"/>
                <a:gd name="T76" fmla="*/ 521 w 1403"/>
                <a:gd name="T77" fmla="*/ 255 h 1780"/>
                <a:gd name="T78" fmla="*/ 608 w 1403"/>
                <a:gd name="T79" fmla="*/ 419 h 1780"/>
                <a:gd name="T80" fmla="*/ 1290 w 1403"/>
                <a:gd name="T81" fmla="*/ 1095 h 1780"/>
                <a:gd name="T82" fmla="*/ 718 w 1403"/>
                <a:gd name="T83" fmla="*/ 523 h 1780"/>
                <a:gd name="T84" fmla="*/ 147 w 1403"/>
                <a:gd name="T85" fmla="*/ 1095 h 1780"/>
                <a:gd name="T86" fmla="*/ 718 w 1403"/>
                <a:gd name="T87" fmla="*/ 1666 h 1780"/>
                <a:gd name="T88" fmla="*/ 1290 w 1403"/>
                <a:gd name="T89" fmla="*/ 1095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3" h="1780">
                  <a:moveTo>
                    <a:pt x="772" y="1096"/>
                  </a:moveTo>
                  <a:cubicBezTo>
                    <a:pt x="771" y="1118"/>
                    <a:pt x="759" y="1152"/>
                    <a:pt x="715" y="1152"/>
                  </a:cubicBezTo>
                  <a:cubicBezTo>
                    <a:pt x="683" y="1152"/>
                    <a:pt x="658" y="1127"/>
                    <a:pt x="658" y="1095"/>
                  </a:cubicBezTo>
                  <a:cubicBezTo>
                    <a:pt x="658" y="1095"/>
                    <a:pt x="685" y="642"/>
                    <a:pt x="717" y="642"/>
                  </a:cubicBezTo>
                  <a:cubicBezTo>
                    <a:pt x="748" y="642"/>
                    <a:pt x="772" y="1096"/>
                    <a:pt x="772" y="1096"/>
                  </a:cubicBezTo>
                  <a:close/>
                  <a:moveTo>
                    <a:pt x="1403" y="1095"/>
                  </a:moveTo>
                  <a:cubicBezTo>
                    <a:pt x="1403" y="1472"/>
                    <a:pt x="1096" y="1780"/>
                    <a:pt x="718" y="1780"/>
                  </a:cubicBezTo>
                  <a:cubicBezTo>
                    <a:pt x="341" y="1780"/>
                    <a:pt x="33" y="1472"/>
                    <a:pt x="33" y="1095"/>
                  </a:cubicBezTo>
                  <a:cubicBezTo>
                    <a:pt x="33" y="924"/>
                    <a:pt x="96" y="768"/>
                    <a:pt x="200" y="648"/>
                  </a:cubicBezTo>
                  <a:cubicBezTo>
                    <a:pt x="145" y="591"/>
                    <a:pt x="145" y="591"/>
                    <a:pt x="145" y="591"/>
                  </a:cubicBezTo>
                  <a:cubicBezTo>
                    <a:pt x="104" y="630"/>
                    <a:pt x="104" y="630"/>
                    <a:pt x="104" y="630"/>
                  </a:cubicBezTo>
                  <a:cubicBezTo>
                    <a:pt x="93" y="641"/>
                    <a:pt x="52" y="654"/>
                    <a:pt x="23" y="629"/>
                  </a:cubicBezTo>
                  <a:cubicBezTo>
                    <a:pt x="0" y="608"/>
                    <a:pt x="2" y="570"/>
                    <a:pt x="25" y="548"/>
                  </a:cubicBezTo>
                  <a:cubicBezTo>
                    <a:pt x="188" y="390"/>
                    <a:pt x="188" y="390"/>
                    <a:pt x="188" y="390"/>
                  </a:cubicBezTo>
                  <a:cubicBezTo>
                    <a:pt x="211" y="369"/>
                    <a:pt x="247" y="369"/>
                    <a:pt x="268" y="392"/>
                  </a:cubicBezTo>
                  <a:cubicBezTo>
                    <a:pt x="290" y="414"/>
                    <a:pt x="290" y="450"/>
                    <a:pt x="267" y="472"/>
                  </a:cubicBezTo>
                  <a:cubicBezTo>
                    <a:pt x="226" y="512"/>
                    <a:pt x="226" y="512"/>
                    <a:pt x="226" y="512"/>
                  </a:cubicBezTo>
                  <a:cubicBezTo>
                    <a:pt x="281" y="568"/>
                    <a:pt x="281" y="568"/>
                    <a:pt x="281" y="568"/>
                  </a:cubicBezTo>
                  <a:cubicBezTo>
                    <a:pt x="355" y="506"/>
                    <a:pt x="442" y="460"/>
                    <a:pt x="538" y="434"/>
                  </a:cubicBezTo>
                  <a:cubicBezTo>
                    <a:pt x="492" y="388"/>
                    <a:pt x="464" y="324"/>
                    <a:pt x="464" y="255"/>
                  </a:cubicBezTo>
                  <a:cubicBezTo>
                    <a:pt x="464" y="114"/>
                    <a:pt x="578" y="0"/>
                    <a:pt x="718" y="0"/>
                  </a:cubicBezTo>
                  <a:cubicBezTo>
                    <a:pt x="859" y="0"/>
                    <a:pt x="973" y="114"/>
                    <a:pt x="973" y="255"/>
                  </a:cubicBezTo>
                  <a:cubicBezTo>
                    <a:pt x="973" y="324"/>
                    <a:pt x="944" y="388"/>
                    <a:pt x="898" y="434"/>
                  </a:cubicBezTo>
                  <a:cubicBezTo>
                    <a:pt x="1189" y="513"/>
                    <a:pt x="1403" y="779"/>
                    <a:pt x="1403" y="1095"/>
                  </a:cubicBezTo>
                  <a:close/>
                  <a:moveTo>
                    <a:pt x="608" y="419"/>
                  </a:moveTo>
                  <a:cubicBezTo>
                    <a:pt x="626" y="416"/>
                    <a:pt x="644" y="414"/>
                    <a:pt x="661" y="412"/>
                  </a:cubicBezTo>
                  <a:cubicBezTo>
                    <a:pt x="661" y="336"/>
                    <a:pt x="661" y="336"/>
                    <a:pt x="661" y="336"/>
                  </a:cubicBezTo>
                  <a:cubicBezTo>
                    <a:pt x="605" y="336"/>
                    <a:pt x="605" y="336"/>
                    <a:pt x="605" y="336"/>
                  </a:cubicBezTo>
                  <a:cubicBezTo>
                    <a:pt x="573" y="336"/>
                    <a:pt x="548" y="310"/>
                    <a:pt x="548" y="279"/>
                  </a:cubicBezTo>
                  <a:cubicBezTo>
                    <a:pt x="548" y="248"/>
                    <a:pt x="573" y="222"/>
                    <a:pt x="605" y="222"/>
                  </a:cubicBezTo>
                  <a:cubicBezTo>
                    <a:pt x="832" y="222"/>
                    <a:pt x="832" y="222"/>
                    <a:pt x="832" y="222"/>
                  </a:cubicBezTo>
                  <a:cubicBezTo>
                    <a:pt x="863" y="222"/>
                    <a:pt x="889" y="248"/>
                    <a:pt x="889" y="279"/>
                  </a:cubicBezTo>
                  <a:cubicBezTo>
                    <a:pt x="889" y="310"/>
                    <a:pt x="863" y="336"/>
                    <a:pt x="832" y="336"/>
                  </a:cubicBezTo>
                  <a:cubicBezTo>
                    <a:pt x="775" y="336"/>
                    <a:pt x="775" y="336"/>
                    <a:pt x="775" y="336"/>
                  </a:cubicBezTo>
                  <a:cubicBezTo>
                    <a:pt x="775" y="412"/>
                    <a:pt x="775" y="412"/>
                    <a:pt x="775" y="412"/>
                  </a:cubicBezTo>
                  <a:cubicBezTo>
                    <a:pt x="793" y="414"/>
                    <a:pt x="811" y="416"/>
                    <a:pt x="828" y="419"/>
                  </a:cubicBezTo>
                  <a:cubicBezTo>
                    <a:pt x="881" y="383"/>
                    <a:pt x="916" y="323"/>
                    <a:pt x="916" y="255"/>
                  </a:cubicBezTo>
                  <a:cubicBezTo>
                    <a:pt x="916" y="146"/>
                    <a:pt x="827" y="57"/>
                    <a:pt x="718" y="57"/>
                  </a:cubicBezTo>
                  <a:cubicBezTo>
                    <a:pt x="609" y="57"/>
                    <a:pt x="521" y="146"/>
                    <a:pt x="521" y="255"/>
                  </a:cubicBezTo>
                  <a:cubicBezTo>
                    <a:pt x="521" y="323"/>
                    <a:pt x="556" y="383"/>
                    <a:pt x="608" y="419"/>
                  </a:cubicBezTo>
                  <a:close/>
                  <a:moveTo>
                    <a:pt x="1290" y="1095"/>
                  </a:moveTo>
                  <a:cubicBezTo>
                    <a:pt x="1290" y="780"/>
                    <a:pt x="1033" y="523"/>
                    <a:pt x="718" y="523"/>
                  </a:cubicBezTo>
                  <a:cubicBezTo>
                    <a:pt x="403" y="523"/>
                    <a:pt x="147" y="780"/>
                    <a:pt x="147" y="1095"/>
                  </a:cubicBezTo>
                  <a:cubicBezTo>
                    <a:pt x="147" y="1410"/>
                    <a:pt x="403" y="1666"/>
                    <a:pt x="718" y="1666"/>
                  </a:cubicBezTo>
                  <a:cubicBezTo>
                    <a:pt x="1033" y="1666"/>
                    <a:pt x="1290" y="1410"/>
                    <a:pt x="1290" y="109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8" name="Freeform 143"/>
            <p:cNvSpPr>
              <a:spLocks noChangeAspect="1" noEditPoints="1"/>
            </p:cNvSpPr>
            <p:nvPr/>
          </p:nvSpPr>
          <p:spPr bwMode="auto">
            <a:xfrm>
              <a:off x="647787" y="5511732"/>
              <a:ext cx="277495" cy="362428"/>
            </a:xfrm>
            <a:custGeom>
              <a:avLst/>
              <a:gdLst>
                <a:gd name="T0" fmla="*/ 702 w 709"/>
                <a:gd name="T1" fmla="*/ 208 h 926"/>
                <a:gd name="T2" fmla="*/ 702 w 709"/>
                <a:gd name="T3" fmla="*/ 158 h 926"/>
                <a:gd name="T4" fmla="*/ 428 w 709"/>
                <a:gd name="T5" fmla="*/ 0 h 926"/>
                <a:gd name="T6" fmla="*/ 19 w 709"/>
                <a:gd name="T7" fmla="*/ 130 h 926"/>
                <a:gd name="T8" fmla="*/ 19 w 709"/>
                <a:gd name="T9" fmla="*/ 175 h 926"/>
                <a:gd name="T10" fmla="*/ 0 w 709"/>
                <a:gd name="T11" fmla="*/ 180 h 926"/>
                <a:gd name="T12" fmla="*/ 0 w 709"/>
                <a:gd name="T13" fmla="*/ 789 h 926"/>
                <a:gd name="T14" fmla="*/ 412 w 709"/>
                <a:gd name="T15" fmla="*/ 926 h 926"/>
                <a:gd name="T16" fmla="*/ 709 w 709"/>
                <a:gd name="T17" fmla="*/ 754 h 926"/>
                <a:gd name="T18" fmla="*/ 709 w 709"/>
                <a:gd name="T19" fmla="*/ 210 h 926"/>
                <a:gd name="T20" fmla="*/ 702 w 709"/>
                <a:gd name="T21" fmla="*/ 208 h 926"/>
                <a:gd name="T22" fmla="*/ 442 w 709"/>
                <a:gd name="T23" fmla="*/ 31 h 926"/>
                <a:gd name="T24" fmla="*/ 695 w 709"/>
                <a:gd name="T25" fmla="*/ 170 h 926"/>
                <a:gd name="T26" fmla="*/ 695 w 709"/>
                <a:gd name="T27" fmla="*/ 189 h 926"/>
                <a:gd name="T28" fmla="*/ 442 w 709"/>
                <a:gd name="T29" fmla="*/ 59 h 926"/>
                <a:gd name="T30" fmla="*/ 442 w 709"/>
                <a:gd name="T31" fmla="*/ 31 h 926"/>
                <a:gd name="T32" fmla="*/ 702 w 709"/>
                <a:gd name="T33" fmla="*/ 730 h 926"/>
                <a:gd name="T34" fmla="*/ 430 w 709"/>
                <a:gd name="T35" fmla="*/ 872 h 926"/>
                <a:gd name="T36" fmla="*/ 430 w 709"/>
                <a:gd name="T37" fmla="*/ 817 h 926"/>
                <a:gd name="T38" fmla="*/ 702 w 709"/>
                <a:gd name="T39" fmla="*/ 692 h 926"/>
                <a:gd name="T40" fmla="*/ 702 w 709"/>
                <a:gd name="T41" fmla="*/ 730 h 926"/>
                <a:gd name="T42" fmla="*/ 702 w 709"/>
                <a:gd name="T43" fmla="*/ 652 h 926"/>
                <a:gd name="T44" fmla="*/ 430 w 709"/>
                <a:gd name="T45" fmla="*/ 756 h 926"/>
                <a:gd name="T46" fmla="*/ 430 w 709"/>
                <a:gd name="T47" fmla="*/ 699 h 926"/>
                <a:gd name="T48" fmla="*/ 702 w 709"/>
                <a:gd name="T49" fmla="*/ 617 h 926"/>
                <a:gd name="T50" fmla="*/ 702 w 709"/>
                <a:gd name="T51" fmla="*/ 652 h 926"/>
                <a:gd name="T52" fmla="*/ 702 w 709"/>
                <a:gd name="T53" fmla="*/ 576 h 926"/>
                <a:gd name="T54" fmla="*/ 430 w 709"/>
                <a:gd name="T55" fmla="*/ 638 h 926"/>
                <a:gd name="T56" fmla="*/ 430 w 709"/>
                <a:gd name="T57" fmla="*/ 584 h 926"/>
                <a:gd name="T58" fmla="*/ 702 w 709"/>
                <a:gd name="T59" fmla="*/ 541 h 926"/>
                <a:gd name="T60" fmla="*/ 702 w 709"/>
                <a:gd name="T61" fmla="*/ 576 h 926"/>
                <a:gd name="T62" fmla="*/ 702 w 709"/>
                <a:gd name="T63" fmla="*/ 501 h 926"/>
                <a:gd name="T64" fmla="*/ 430 w 709"/>
                <a:gd name="T65" fmla="*/ 522 h 926"/>
                <a:gd name="T66" fmla="*/ 430 w 709"/>
                <a:gd name="T67" fmla="*/ 468 h 926"/>
                <a:gd name="T68" fmla="*/ 702 w 709"/>
                <a:gd name="T69" fmla="*/ 463 h 926"/>
                <a:gd name="T70" fmla="*/ 702 w 709"/>
                <a:gd name="T71" fmla="*/ 501 h 926"/>
                <a:gd name="T72" fmla="*/ 702 w 709"/>
                <a:gd name="T73" fmla="*/ 423 h 926"/>
                <a:gd name="T74" fmla="*/ 430 w 709"/>
                <a:gd name="T75" fmla="*/ 406 h 926"/>
                <a:gd name="T76" fmla="*/ 430 w 709"/>
                <a:gd name="T77" fmla="*/ 350 h 926"/>
                <a:gd name="T78" fmla="*/ 702 w 709"/>
                <a:gd name="T79" fmla="*/ 388 h 926"/>
                <a:gd name="T80" fmla="*/ 702 w 709"/>
                <a:gd name="T81" fmla="*/ 423 h 926"/>
                <a:gd name="T82" fmla="*/ 702 w 709"/>
                <a:gd name="T83" fmla="*/ 347 h 926"/>
                <a:gd name="T84" fmla="*/ 430 w 709"/>
                <a:gd name="T85" fmla="*/ 291 h 926"/>
                <a:gd name="T86" fmla="*/ 430 w 709"/>
                <a:gd name="T87" fmla="*/ 234 h 926"/>
                <a:gd name="T88" fmla="*/ 702 w 709"/>
                <a:gd name="T89" fmla="*/ 312 h 926"/>
                <a:gd name="T90" fmla="*/ 702 w 709"/>
                <a:gd name="T91" fmla="*/ 347 h 926"/>
                <a:gd name="T92" fmla="*/ 702 w 709"/>
                <a:gd name="T93" fmla="*/ 272 h 926"/>
                <a:gd name="T94" fmla="*/ 430 w 709"/>
                <a:gd name="T95" fmla="*/ 173 h 926"/>
                <a:gd name="T96" fmla="*/ 430 w 709"/>
                <a:gd name="T97" fmla="*/ 118 h 926"/>
                <a:gd name="T98" fmla="*/ 702 w 709"/>
                <a:gd name="T99" fmla="*/ 234 h 926"/>
                <a:gd name="T100" fmla="*/ 702 w 709"/>
                <a:gd name="T101" fmla="*/ 272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9" h="926">
                  <a:moveTo>
                    <a:pt x="702" y="208"/>
                  </a:moveTo>
                  <a:lnTo>
                    <a:pt x="702" y="158"/>
                  </a:lnTo>
                  <a:lnTo>
                    <a:pt x="428" y="0"/>
                  </a:lnTo>
                  <a:lnTo>
                    <a:pt x="19" y="130"/>
                  </a:lnTo>
                  <a:lnTo>
                    <a:pt x="19" y="175"/>
                  </a:lnTo>
                  <a:lnTo>
                    <a:pt x="0" y="180"/>
                  </a:lnTo>
                  <a:lnTo>
                    <a:pt x="0" y="789"/>
                  </a:lnTo>
                  <a:lnTo>
                    <a:pt x="412" y="926"/>
                  </a:lnTo>
                  <a:lnTo>
                    <a:pt x="709" y="754"/>
                  </a:lnTo>
                  <a:lnTo>
                    <a:pt x="709" y="210"/>
                  </a:lnTo>
                  <a:lnTo>
                    <a:pt x="702" y="208"/>
                  </a:lnTo>
                  <a:close/>
                  <a:moveTo>
                    <a:pt x="442" y="31"/>
                  </a:moveTo>
                  <a:lnTo>
                    <a:pt x="695" y="170"/>
                  </a:lnTo>
                  <a:lnTo>
                    <a:pt x="695" y="189"/>
                  </a:lnTo>
                  <a:lnTo>
                    <a:pt x="442" y="59"/>
                  </a:lnTo>
                  <a:lnTo>
                    <a:pt x="442" y="31"/>
                  </a:lnTo>
                  <a:close/>
                  <a:moveTo>
                    <a:pt x="702" y="730"/>
                  </a:moveTo>
                  <a:lnTo>
                    <a:pt x="430" y="872"/>
                  </a:lnTo>
                  <a:lnTo>
                    <a:pt x="430" y="817"/>
                  </a:lnTo>
                  <a:lnTo>
                    <a:pt x="702" y="692"/>
                  </a:lnTo>
                  <a:lnTo>
                    <a:pt x="702" y="730"/>
                  </a:lnTo>
                  <a:close/>
                  <a:moveTo>
                    <a:pt x="702" y="652"/>
                  </a:moveTo>
                  <a:lnTo>
                    <a:pt x="430" y="756"/>
                  </a:lnTo>
                  <a:lnTo>
                    <a:pt x="430" y="699"/>
                  </a:lnTo>
                  <a:lnTo>
                    <a:pt x="702" y="617"/>
                  </a:lnTo>
                  <a:lnTo>
                    <a:pt x="702" y="652"/>
                  </a:lnTo>
                  <a:close/>
                  <a:moveTo>
                    <a:pt x="702" y="576"/>
                  </a:moveTo>
                  <a:lnTo>
                    <a:pt x="430" y="638"/>
                  </a:lnTo>
                  <a:lnTo>
                    <a:pt x="430" y="584"/>
                  </a:lnTo>
                  <a:lnTo>
                    <a:pt x="702" y="541"/>
                  </a:lnTo>
                  <a:lnTo>
                    <a:pt x="702" y="576"/>
                  </a:lnTo>
                  <a:close/>
                  <a:moveTo>
                    <a:pt x="702" y="501"/>
                  </a:moveTo>
                  <a:lnTo>
                    <a:pt x="430" y="522"/>
                  </a:lnTo>
                  <a:lnTo>
                    <a:pt x="430" y="468"/>
                  </a:lnTo>
                  <a:lnTo>
                    <a:pt x="702" y="463"/>
                  </a:lnTo>
                  <a:lnTo>
                    <a:pt x="702" y="501"/>
                  </a:lnTo>
                  <a:close/>
                  <a:moveTo>
                    <a:pt x="702" y="423"/>
                  </a:moveTo>
                  <a:lnTo>
                    <a:pt x="430" y="406"/>
                  </a:lnTo>
                  <a:lnTo>
                    <a:pt x="430" y="350"/>
                  </a:lnTo>
                  <a:lnTo>
                    <a:pt x="702" y="388"/>
                  </a:lnTo>
                  <a:lnTo>
                    <a:pt x="702" y="423"/>
                  </a:lnTo>
                  <a:close/>
                  <a:moveTo>
                    <a:pt x="702" y="347"/>
                  </a:moveTo>
                  <a:lnTo>
                    <a:pt x="430" y="291"/>
                  </a:lnTo>
                  <a:lnTo>
                    <a:pt x="430" y="234"/>
                  </a:lnTo>
                  <a:lnTo>
                    <a:pt x="702" y="312"/>
                  </a:lnTo>
                  <a:lnTo>
                    <a:pt x="702" y="347"/>
                  </a:lnTo>
                  <a:close/>
                  <a:moveTo>
                    <a:pt x="702" y="272"/>
                  </a:moveTo>
                  <a:lnTo>
                    <a:pt x="430" y="173"/>
                  </a:lnTo>
                  <a:lnTo>
                    <a:pt x="430" y="118"/>
                  </a:lnTo>
                  <a:lnTo>
                    <a:pt x="702" y="234"/>
                  </a:lnTo>
                  <a:lnTo>
                    <a:pt x="702" y="27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Freeform 17"/>
            <p:cNvSpPr>
              <a:spLocks noChangeAspect="1" noEditPoints="1"/>
            </p:cNvSpPr>
            <p:nvPr/>
          </p:nvSpPr>
          <p:spPr bwMode="auto">
            <a:xfrm>
              <a:off x="2302851" y="5606849"/>
              <a:ext cx="407650" cy="267311"/>
            </a:xfrm>
            <a:custGeom>
              <a:avLst/>
              <a:gdLst>
                <a:gd name="T0" fmla="*/ 38 w 126"/>
                <a:gd name="T1" fmla="*/ 4 h 82"/>
                <a:gd name="T2" fmla="*/ 126 w 126"/>
                <a:gd name="T3" fmla="*/ 4 h 82"/>
                <a:gd name="T4" fmla="*/ 126 w 126"/>
                <a:gd name="T5" fmla="*/ 12 h 82"/>
                <a:gd name="T6" fmla="*/ 38 w 126"/>
                <a:gd name="T7" fmla="*/ 12 h 82"/>
                <a:gd name="T8" fmla="*/ 38 w 126"/>
                <a:gd name="T9" fmla="*/ 4 h 82"/>
                <a:gd name="T10" fmla="*/ 38 w 126"/>
                <a:gd name="T11" fmla="*/ 44 h 82"/>
                <a:gd name="T12" fmla="*/ 126 w 126"/>
                <a:gd name="T13" fmla="*/ 44 h 82"/>
                <a:gd name="T14" fmla="*/ 126 w 126"/>
                <a:gd name="T15" fmla="*/ 36 h 82"/>
                <a:gd name="T16" fmla="*/ 38 w 126"/>
                <a:gd name="T17" fmla="*/ 36 h 82"/>
                <a:gd name="T18" fmla="*/ 38 w 126"/>
                <a:gd name="T19" fmla="*/ 44 h 82"/>
                <a:gd name="T20" fmla="*/ 38 w 126"/>
                <a:gd name="T21" fmla="*/ 76 h 82"/>
                <a:gd name="T22" fmla="*/ 126 w 126"/>
                <a:gd name="T23" fmla="*/ 76 h 82"/>
                <a:gd name="T24" fmla="*/ 126 w 126"/>
                <a:gd name="T25" fmla="*/ 68 h 82"/>
                <a:gd name="T26" fmla="*/ 38 w 126"/>
                <a:gd name="T27" fmla="*/ 68 h 82"/>
                <a:gd name="T28" fmla="*/ 38 w 126"/>
                <a:gd name="T29" fmla="*/ 76 h 82"/>
                <a:gd name="T30" fmla="*/ 29 w 126"/>
                <a:gd name="T31" fmla="*/ 63 h 82"/>
                <a:gd name="T32" fmla="*/ 24 w 126"/>
                <a:gd name="T33" fmla="*/ 58 h 82"/>
                <a:gd name="T34" fmla="*/ 10 w 126"/>
                <a:gd name="T35" fmla="*/ 71 h 82"/>
                <a:gd name="T36" fmla="*/ 5 w 126"/>
                <a:gd name="T37" fmla="*/ 66 h 82"/>
                <a:gd name="T38" fmla="*/ 0 w 126"/>
                <a:gd name="T39" fmla="*/ 71 h 82"/>
                <a:gd name="T40" fmla="*/ 10 w 126"/>
                <a:gd name="T41" fmla="*/ 82 h 82"/>
                <a:gd name="T42" fmla="*/ 29 w 126"/>
                <a:gd name="T43" fmla="*/ 63 h 82"/>
                <a:gd name="T44" fmla="*/ 22 w 126"/>
                <a:gd name="T45" fmla="*/ 8 h 82"/>
                <a:gd name="T46" fmla="*/ 14 w 126"/>
                <a:gd name="T47" fmla="*/ 0 h 82"/>
                <a:gd name="T48" fmla="*/ 6 w 126"/>
                <a:gd name="T49" fmla="*/ 8 h 82"/>
                <a:gd name="T50" fmla="*/ 14 w 126"/>
                <a:gd name="T51" fmla="*/ 16 h 82"/>
                <a:gd name="T52" fmla="*/ 22 w 126"/>
                <a:gd name="T53" fmla="*/ 8 h 82"/>
                <a:gd name="T54" fmla="*/ 22 w 126"/>
                <a:gd name="T55" fmla="*/ 40 h 82"/>
                <a:gd name="T56" fmla="*/ 14 w 126"/>
                <a:gd name="T57" fmla="*/ 32 h 82"/>
                <a:gd name="T58" fmla="*/ 6 w 126"/>
                <a:gd name="T59" fmla="*/ 40 h 82"/>
                <a:gd name="T60" fmla="*/ 14 w 126"/>
                <a:gd name="T61" fmla="*/ 48 h 82"/>
                <a:gd name="T62" fmla="*/ 22 w 126"/>
                <a:gd name="T63"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 h="82">
                  <a:moveTo>
                    <a:pt x="38" y="4"/>
                  </a:moveTo>
                  <a:cubicBezTo>
                    <a:pt x="126" y="4"/>
                    <a:pt x="126" y="4"/>
                    <a:pt x="126" y="4"/>
                  </a:cubicBezTo>
                  <a:cubicBezTo>
                    <a:pt x="126" y="12"/>
                    <a:pt x="126" y="12"/>
                    <a:pt x="126" y="12"/>
                  </a:cubicBezTo>
                  <a:cubicBezTo>
                    <a:pt x="38" y="12"/>
                    <a:pt x="38" y="12"/>
                    <a:pt x="38" y="12"/>
                  </a:cubicBezTo>
                  <a:lnTo>
                    <a:pt x="38" y="4"/>
                  </a:lnTo>
                  <a:close/>
                  <a:moveTo>
                    <a:pt x="38" y="44"/>
                  </a:moveTo>
                  <a:cubicBezTo>
                    <a:pt x="126" y="44"/>
                    <a:pt x="126" y="44"/>
                    <a:pt x="126" y="44"/>
                  </a:cubicBezTo>
                  <a:cubicBezTo>
                    <a:pt x="126" y="36"/>
                    <a:pt x="126" y="36"/>
                    <a:pt x="126" y="36"/>
                  </a:cubicBezTo>
                  <a:cubicBezTo>
                    <a:pt x="38" y="36"/>
                    <a:pt x="38" y="36"/>
                    <a:pt x="38" y="36"/>
                  </a:cubicBezTo>
                  <a:lnTo>
                    <a:pt x="38" y="44"/>
                  </a:lnTo>
                  <a:close/>
                  <a:moveTo>
                    <a:pt x="38" y="76"/>
                  </a:moveTo>
                  <a:cubicBezTo>
                    <a:pt x="126" y="76"/>
                    <a:pt x="126" y="76"/>
                    <a:pt x="126" y="76"/>
                  </a:cubicBezTo>
                  <a:cubicBezTo>
                    <a:pt x="126" y="68"/>
                    <a:pt x="126" y="68"/>
                    <a:pt x="126" y="68"/>
                  </a:cubicBezTo>
                  <a:cubicBezTo>
                    <a:pt x="38" y="68"/>
                    <a:pt x="38" y="68"/>
                    <a:pt x="38" y="68"/>
                  </a:cubicBezTo>
                  <a:lnTo>
                    <a:pt x="38" y="76"/>
                  </a:lnTo>
                  <a:close/>
                  <a:moveTo>
                    <a:pt x="29" y="63"/>
                  </a:moveTo>
                  <a:cubicBezTo>
                    <a:pt x="24" y="58"/>
                    <a:pt x="24" y="58"/>
                    <a:pt x="24" y="58"/>
                  </a:cubicBezTo>
                  <a:cubicBezTo>
                    <a:pt x="10" y="71"/>
                    <a:pt x="10" y="71"/>
                    <a:pt x="10" y="71"/>
                  </a:cubicBezTo>
                  <a:cubicBezTo>
                    <a:pt x="5" y="66"/>
                    <a:pt x="5" y="66"/>
                    <a:pt x="5" y="66"/>
                  </a:cubicBezTo>
                  <a:cubicBezTo>
                    <a:pt x="0" y="71"/>
                    <a:pt x="0" y="71"/>
                    <a:pt x="0" y="71"/>
                  </a:cubicBezTo>
                  <a:cubicBezTo>
                    <a:pt x="10" y="82"/>
                    <a:pt x="10" y="82"/>
                    <a:pt x="10" y="82"/>
                  </a:cubicBezTo>
                  <a:lnTo>
                    <a:pt x="29" y="63"/>
                  </a:lnTo>
                  <a:close/>
                  <a:moveTo>
                    <a:pt x="22" y="8"/>
                  </a:moveTo>
                  <a:cubicBezTo>
                    <a:pt x="22" y="4"/>
                    <a:pt x="19" y="0"/>
                    <a:pt x="14" y="0"/>
                  </a:cubicBezTo>
                  <a:cubicBezTo>
                    <a:pt x="10" y="0"/>
                    <a:pt x="6" y="4"/>
                    <a:pt x="6" y="8"/>
                  </a:cubicBezTo>
                  <a:cubicBezTo>
                    <a:pt x="6" y="13"/>
                    <a:pt x="10" y="16"/>
                    <a:pt x="14" y="16"/>
                  </a:cubicBezTo>
                  <a:cubicBezTo>
                    <a:pt x="19" y="16"/>
                    <a:pt x="22" y="13"/>
                    <a:pt x="22" y="8"/>
                  </a:cubicBezTo>
                  <a:close/>
                  <a:moveTo>
                    <a:pt x="22" y="40"/>
                  </a:moveTo>
                  <a:cubicBezTo>
                    <a:pt x="22" y="36"/>
                    <a:pt x="19" y="32"/>
                    <a:pt x="14" y="32"/>
                  </a:cubicBezTo>
                  <a:cubicBezTo>
                    <a:pt x="10" y="32"/>
                    <a:pt x="6" y="36"/>
                    <a:pt x="6" y="40"/>
                  </a:cubicBezTo>
                  <a:cubicBezTo>
                    <a:pt x="6" y="45"/>
                    <a:pt x="10" y="48"/>
                    <a:pt x="14" y="48"/>
                  </a:cubicBezTo>
                  <a:cubicBezTo>
                    <a:pt x="19" y="48"/>
                    <a:pt x="22" y="45"/>
                    <a:pt x="22" y="4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Freeform 5"/>
            <p:cNvSpPr>
              <a:spLocks noChangeAspect="1" noEditPoints="1"/>
            </p:cNvSpPr>
            <p:nvPr/>
          </p:nvSpPr>
          <p:spPr bwMode="auto">
            <a:xfrm>
              <a:off x="10578171" y="5455377"/>
              <a:ext cx="519540" cy="418783"/>
            </a:xfrm>
            <a:custGeom>
              <a:avLst/>
              <a:gdLst>
                <a:gd name="T0" fmla="*/ 1058 w 1058"/>
                <a:gd name="T1" fmla="*/ 679 h 852"/>
                <a:gd name="T2" fmla="*/ 1058 w 1058"/>
                <a:gd name="T3" fmla="*/ 0 h 852"/>
                <a:gd name="T4" fmla="*/ 1001 w 1058"/>
                <a:gd name="T5" fmla="*/ 57 h 852"/>
                <a:gd name="T6" fmla="*/ 1058 w 1058"/>
                <a:gd name="T7" fmla="*/ 0 h 852"/>
                <a:gd name="T8" fmla="*/ 897 w 1058"/>
                <a:gd name="T9" fmla="*/ 46 h 852"/>
                <a:gd name="T10" fmla="*/ 981 w 1058"/>
                <a:gd name="T11" fmla="*/ 23 h 852"/>
                <a:gd name="T12" fmla="*/ 981 w 1058"/>
                <a:gd name="T13" fmla="*/ 46 h 852"/>
                <a:gd name="T14" fmla="*/ 1004 w 1058"/>
                <a:gd name="T15" fmla="*/ 23 h 852"/>
                <a:gd name="T16" fmla="*/ 1035 w 1058"/>
                <a:gd name="T17" fmla="*/ 23 h 852"/>
                <a:gd name="T18" fmla="*/ 972 w 1058"/>
                <a:gd name="T19" fmla="*/ 186 h 852"/>
                <a:gd name="T20" fmla="*/ 972 w 1058"/>
                <a:gd name="T21" fmla="*/ 86 h 852"/>
                <a:gd name="T22" fmla="*/ 914 w 1058"/>
                <a:gd name="T23" fmla="*/ 144 h 852"/>
                <a:gd name="T24" fmla="*/ 972 w 1058"/>
                <a:gd name="T25" fmla="*/ 86 h 852"/>
                <a:gd name="T26" fmla="*/ 810 w 1058"/>
                <a:gd name="T27" fmla="*/ 132 h 852"/>
                <a:gd name="T28" fmla="*/ 895 w 1058"/>
                <a:gd name="T29" fmla="*/ 109 h 852"/>
                <a:gd name="T30" fmla="*/ 895 w 1058"/>
                <a:gd name="T31" fmla="*/ 132 h 852"/>
                <a:gd name="T32" fmla="*/ 918 w 1058"/>
                <a:gd name="T33" fmla="*/ 109 h 852"/>
                <a:gd name="T34" fmla="*/ 949 w 1058"/>
                <a:gd name="T35" fmla="*/ 109 h 852"/>
                <a:gd name="T36" fmla="*/ 886 w 1058"/>
                <a:gd name="T37" fmla="*/ 172 h 852"/>
                <a:gd name="T38" fmla="*/ 886 w 1058"/>
                <a:gd name="T39" fmla="*/ 242 h 852"/>
                <a:gd name="T40" fmla="*/ 755 w 1058"/>
                <a:gd name="T41" fmla="*/ 219 h 852"/>
                <a:gd name="T42" fmla="*/ 755 w 1058"/>
                <a:gd name="T43" fmla="*/ 195 h 852"/>
                <a:gd name="T44" fmla="*/ 809 w 1058"/>
                <a:gd name="T45" fmla="*/ 219 h 852"/>
                <a:gd name="T46" fmla="*/ 809 w 1058"/>
                <a:gd name="T47" fmla="*/ 195 h 852"/>
                <a:gd name="T48" fmla="*/ 862 w 1058"/>
                <a:gd name="T49" fmla="*/ 219 h 852"/>
                <a:gd name="T50" fmla="*/ 862 w 1058"/>
                <a:gd name="T51" fmla="*/ 195 h 852"/>
                <a:gd name="T52" fmla="*/ 0 w 1058"/>
                <a:gd name="T53" fmla="*/ 273 h 852"/>
                <a:gd name="T54" fmla="*/ 886 w 1058"/>
                <a:gd name="T55" fmla="*/ 273 h 852"/>
                <a:gd name="T56" fmla="*/ 832 w 1058"/>
                <a:gd name="T57" fmla="*/ 798 h 852"/>
                <a:gd name="T58" fmla="*/ 832 w 1058"/>
                <a:gd name="T59" fmla="*/ 327 h 852"/>
                <a:gd name="T60" fmla="*/ 377 w 1058"/>
                <a:gd name="T61" fmla="*/ 558 h 852"/>
                <a:gd name="T62" fmla="*/ 377 w 1058"/>
                <a:gd name="T63" fmla="*/ 412 h 852"/>
                <a:gd name="T64" fmla="*/ 231 w 1058"/>
                <a:gd name="T65" fmla="*/ 558 h 852"/>
                <a:gd name="T66" fmla="*/ 231 w 1058"/>
                <a:gd name="T67" fmla="*/ 435 h 852"/>
                <a:gd name="T68" fmla="*/ 177 w 1058"/>
                <a:gd name="T69" fmla="*/ 558 h 852"/>
                <a:gd name="T70" fmla="*/ 177 w 1058"/>
                <a:gd name="T71" fmla="*/ 504 h 852"/>
                <a:gd name="T72" fmla="*/ 277 w 1058"/>
                <a:gd name="T73" fmla="*/ 558 h 852"/>
                <a:gd name="T74" fmla="*/ 277 w 1058"/>
                <a:gd name="T75" fmla="*/ 458 h 852"/>
                <a:gd name="T76" fmla="*/ 324 w 1058"/>
                <a:gd name="T77" fmla="*/ 558 h 852"/>
                <a:gd name="T78" fmla="*/ 324 w 1058"/>
                <a:gd name="T79" fmla="*/ 527 h 852"/>
                <a:gd name="T80" fmla="*/ 585 w 1058"/>
                <a:gd name="T81" fmla="*/ 574 h 852"/>
                <a:gd name="T82" fmla="*/ 585 w 1058"/>
                <a:gd name="T83" fmla="*/ 682 h 852"/>
                <a:gd name="T84" fmla="*/ 616 w 1058"/>
                <a:gd name="T85" fmla="*/ 443 h 852"/>
                <a:gd name="T86" fmla="*/ 208 w 1058"/>
                <a:gd name="T87" fmla="*/ 612 h 852"/>
                <a:gd name="T88" fmla="*/ 401 w 1058"/>
                <a:gd name="T89" fmla="*/ 612 h 852"/>
                <a:gd name="T90" fmla="*/ 185 w 1058"/>
                <a:gd name="T91" fmla="*/ 682 h 852"/>
                <a:gd name="T92" fmla="*/ 185 w 1058"/>
                <a:gd name="T93" fmla="*/ 666 h 852"/>
                <a:gd name="T94" fmla="*/ 177 w 1058"/>
                <a:gd name="T95" fmla="*/ 659 h 852"/>
                <a:gd name="T96" fmla="*/ 193 w 1058"/>
                <a:gd name="T97" fmla="*/ 620 h 852"/>
                <a:gd name="T98" fmla="*/ 185 w 1058"/>
                <a:gd name="T99" fmla="*/ 628 h 852"/>
                <a:gd name="T100" fmla="*/ 208 w 1058"/>
                <a:gd name="T101" fmla="*/ 682 h 852"/>
                <a:gd name="T102" fmla="*/ 416 w 1058"/>
                <a:gd name="T103" fmla="*/ 666 h 852"/>
                <a:gd name="T104" fmla="*/ 208 w 1058"/>
                <a:gd name="T105" fmla="*/ 66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852">
                  <a:moveTo>
                    <a:pt x="1001" y="100"/>
                  </a:moveTo>
                  <a:cubicBezTo>
                    <a:pt x="1058" y="100"/>
                    <a:pt x="1058" y="100"/>
                    <a:pt x="1058" y="100"/>
                  </a:cubicBezTo>
                  <a:cubicBezTo>
                    <a:pt x="1058" y="679"/>
                    <a:pt x="1058" y="679"/>
                    <a:pt x="1058" y="679"/>
                  </a:cubicBezTo>
                  <a:cubicBezTo>
                    <a:pt x="1039" y="679"/>
                    <a:pt x="1020" y="679"/>
                    <a:pt x="1001" y="679"/>
                  </a:cubicBezTo>
                  <a:lnTo>
                    <a:pt x="1001" y="100"/>
                  </a:lnTo>
                  <a:close/>
                  <a:moveTo>
                    <a:pt x="1058" y="0"/>
                  </a:moveTo>
                  <a:cubicBezTo>
                    <a:pt x="1058" y="69"/>
                    <a:pt x="1058" y="69"/>
                    <a:pt x="1058" y="69"/>
                  </a:cubicBezTo>
                  <a:cubicBezTo>
                    <a:pt x="1039" y="69"/>
                    <a:pt x="1020" y="69"/>
                    <a:pt x="1001" y="69"/>
                  </a:cubicBezTo>
                  <a:cubicBezTo>
                    <a:pt x="1001" y="57"/>
                    <a:pt x="1001" y="57"/>
                    <a:pt x="1001" y="57"/>
                  </a:cubicBezTo>
                  <a:cubicBezTo>
                    <a:pt x="173" y="57"/>
                    <a:pt x="173" y="57"/>
                    <a:pt x="173" y="57"/>
                  </a:cubicBezTo>
                  <a:cubicBezTo>
                    <a:pt x="173" y="0"/>
                    <a:pt x="173" y="0"/>
                    <a:pt x="173" y="0"/>
                  </a:cubicBezTo>
                  <a:cubicBezTo>
                    <a:pt x="1058" y="0"/>
                    <a:pt x="1058" y="0"/>
                    <a:pt x="1058" y="0"/>
                  </a:cubicBezTo>
                  <a:close/>
                  <a:moveTo>
                    <a:pt x="927" y="23"/>
                  </a:moveTo>
                  <a:cubicBezTo>
                    <a:pt x="897" y="23"/>
                    <a:pt x="897" y="23"/>
                    <a:pt x="897" y="23"/>
                  </a:cubicBezTo>
                  <a:cubicBezTo>
                    <a:pt x="897" y="46"/>
                    <a:pt x="897" y="46"/>
                    <a:pt x="897" y="46"/>
                  </a:cubicBezTo>
                  <a:cubicBezTo>
                    <a:pt x="927" y="46"/>
                    <a:pt x="927" y="46"/>
                    <a:pt x="927" y="46"/>
                  </a:cubicBezTo>
                  <a:lnTo>
                    <a:pt x="927" y="23"/>
                  </a:lnTo>
                  <a:close/>
                  <a:moveTo>
                    <a:pt x="981" y="23"/>
                  </a:moveTo>
                  <a:cubicBezTo>
                    <a:pt x="951" y="23"/>
                    <a:pt x="951" y="23"/>
                    <a:pt x="951" y="23"/>
                  </a:cubicBezTo>
                  <a:cubicBezTo>
                    <a:pt x="951" y="46"/>
                    <a:pt x="951" y="46"/>
                    <a:pt x="951" y="46"/>
                  </a:cubicBezTo>
                  <a:cubicBezTo>
                    <a:pt x="981" y="46"/>
                    <a:pt x="981" y="46"/>
                    <a:pt x="981" y="46"/>
                  </a:cubicBezTo>
                  <a:lnTo>
                    <a:pt x="981" y="23"/>
                  </a:lnTo>
                  <a:close/>
                  <a:moveTo>
                    <a:pt x="1035" y="23"/>
                  </a:moveTo>
                  <a:cubicBezTo>
                    <a:pt x="1004" y="23"/>
                    <a:pt x="1004" y="23"/>
                    <a:pt x="1004" y="23"/>
                  </a:cubicBezTo>
                  <a:cubicBezTo>
                    <a:pt x="1004" y="46"/>
                    <a:pt x="1004" y="46"/>
                    <a:pt x="1004" y="46"/>
                  </a:cubicBezTo>
                  <a:cubicBezTo>
                    <a:pt x="1035" y="46"/>
                    <a:pt x="1035" y="46"/>
                    <a:pt x="1035" y="46"/>
                  </a:cubicBezTo>
                  <a:lnTo>
                    <a:pt x="1035" y="23"/>
                  </a:lnTo>
                  <a:close/>
                  <a:moveTo>
                    <a:pt x="914" y="765"/>
                  </a:moveTo>
                  <a:cubicBezTo>
                    <a:pt x="933" y="765"/>
                    <a:pt x="952" y="765"/>
                    <a:pt x="972" y="765"/>
                  </a:cubicBezTo>
                  <a:cubicBezTo>
                    <a:pt x="972" y="765"/>
                    <a:pt x="972" y="765"/>
                    <a:pt x="972" y="186"/>
                  </a:cubicBezTo>
                  <a:cubicBezTo>
                    <a:pt x="914" y="186"/>
                    <a:pt x="914" y="186"/>
                    <a:pt x="914" y="186"/>
                  </a:cubicBezTo>
                  <a:lnTo>
                    <a:pt x="914" y="765"/>
                  </a:lnTo>
                  <a:close/>
                  <a:moveTo>
                    <a:pt x="972" y="86"/>
                  </a:moveTo>
                  <a:cubicBezTo>
                    <a:pt x="972" y="155"/>
                    <a:pt x="972" y="155"/>
                    <a:pt x="972" y="155"/>
                  </a:cubicBezTo>
                  <a:cubicBezTo>
                    <a:pt x="952" y="155"/>
                    <a:pt x="933" y="155"/>
                    <a:pt x="914" y="155"/>
                  </a:cubicBezTo>
                  <a:cubicBezTo>
                    <a:pt x="914" y="144"/>
                    <a:pt x="914" y="144"/>
                    <a:pt x="914" y="144"/>
                  </a:cubicBezTo>
                  <a:cubicBezTo>
                    <a:pt x="87" y="144"/>
                    <a:pt x="87" y="144"/>
                    <a:pt x="87" y="144"/>
                  </a:cubicBezTo>
                  <a:cubicBezTo>
                    <a:pt x="87" y="86"/>
                    <a:pt x="87" y="86"/>
                    <a:pt x="87" y="86"/>
                  </a:cubicBezTo>
                  <a:cubicBezTo>
                    <a:pt x="972" y="86"/>
                    <a:pt x="972" y="86"/>
                    <a:pt x="972" y="86"/>
                  </a:cubicBezTo>
                  <a:close/>
                  <a:moveTo>
                    <a:pt x="841" y="109"/>
                  </a:moveTo>
                  <a:cubicBezTo>
                    <a:pt x="810" y="109"/>
                    <a:pt x="810" y="109"/>
                    <a:pt x="810" y="109"/>
                  </a:cubicBezTo>
                  <a:cubicBezTo>
                    <a:pt x="810" y="132"/>
                    <a:pt x="810" y="132"/>
                    <a:pt x="810" y="132"/>
                  </a:cubicBezTo>
                  <a:cubicBezTo>
                    <a:pt x="841" y="132"/>
                    <a:pt x="841" y="132"/>
                    <a:pt x="841" y="132"/>
                  </a:cubicBezTo>
                  <a:lnTo>
                    <a:pt x="841" y="109"/>
                  </a:lnTo>
                  <a:close/>
                  <a:moveTo>
                    <a:pt x="895" y="109"/>
                  </a:moveTo>
                  <a:cubicBezTo>
                    <a:pt x="864" y="109"/>
                    <a:pt x="864" y="109"/>
                    <a:pt x="864" y="109"/>
                  </a:cubicBezTo>
                  <a:cubicBezTo>
                    <a:pt x="864" y="132"/>
                    <a:pt x="864" y="132"/>
                    <a:pt x="864" y="132"/>
                  </a:cubicBezTo>
                  <a:cubicBezTo>
                    <a:pt x="895" y="132"/>
                    <a:pt x="895" y="132"/>
                    <a:pt x="895" y="132"/>
                  </a:cubicBezTo>
                  <a:lnTo>
                    <a:pt x="895" y="109"/>
                  </a:lnTo>
                  <a:close/>
                  <a:moveTo>
                    <a:pt x="949" y="109"/>
                  </a:moveTo>
                  <a:cubicBezTo>
                    <a:pt x="918" y="109"/>
                    <a:pt x="918" y="109"/>
                    <a:pt x="918" y="109"/>
                  </a:cubicBezTo>
                  <a:cubicBezTo>
                    <a:pt x="918" y="132"/>
                    <a:pt x="918" y="132"/>
                    <a:pt x="918" y="132"/>
                  </a:cubicBezTo>
                  <a:cubicBezTo>
                    <a:pt x="949" y="132"/>
                    <a:pt x="949" y="132"/>
                    <a:pt x="949" y="132"/>
                  </a:cubicBezTo>
                  <a:lnTo>
                    <a:pt x="949" y="109"/>
                  </a:lnTo>
                  <a:close/>
                  <a:moveTo>
                    <a:pt x="886" y="242"/>
                  </a:moveTo>
                  <a:cubicBezTo>
                    <a:pt x="886" y="242"/>
                    <a:pt x="886" y="242"/>
                    <a:pt x="886" y="242"/>
                  </a:cubicBezTo>
                  <a:cubicBezTo>
                    <a:pt x="886" y="172"/>
                    <a:pt x="886" y="172"/>
                    <a:pt x="886" y="172"/>
                  </a:cubicBezTo>
                  <a:cubicBezTo>
                    <a:pt x="886" y="172"/>
                    <a:pt x="886" y="172"/>
                    <a:pt x="0" y="172"/>
                  </a:cubicBezTo>
                  <a:cubicBezTo>
                    <a:pt x="0" y="172"/>
                    <a:pt x="0" y="172"/>
                    <a:pt x="0" y="242"/>
                  </a:cubicBezTo>
                  <a:cubicBezTo>
                    <a:pt x="0" y="242"/>
                    <a:pt x="0" y="242"/>
                    <a:pt x="886" y="242"/>
                  </a:cubicBezTo>
                  <a:close/>
                  <a:moveTo>
                    <a:pt x="755" y="195"/>
                  </a:moveTo>
                  <a:cubicBezTo>
                    <a:pt x="755" y="195"/>
                    <a:pt x="755" y="195"/>
                    <a:pt x="755" y="195"/>
                  </a:cubicBezTo>
                  <a:cubicBezTo>
                    <a:pt x="755" y="219"/>
                    <a:pt x="755" y="219"/>
                    <a:pt x="755" y="219"/>
                  </a:cubicBezTo>
                  <a:cubicBezTo>
                    <a:pt x="755" y="219"/>
                    <a:pt x="755" y="219"/>
                    <a:pt x="724" y="219"/>
                  </a:cubicBezTo>
                  <a:cubicBezTo>
                    <a:pt x="724" y="219"/>
                    <a:pt x="724" y="219"/>
                    <a:pt x="724" y="195"/>
                  </a:cubicBezTo>
                  <a:cubicBezTo>
                    <a:pt x="724" y="195"/>
                    <a:pt x="724" y="195"/>
                    <a:pt x="755" y="195"/>
                  </a:cubicBezTo>
                  <a:close/>
                  <a:moveTo>
                    <a:pt x="809" y="195"/>
                  </a:moveTo>
                  <a:cubicBezTo>
                    <a:pt x="809" y="195"/>
                    <a:pt x="809" y="195"/>
                    <a:pt x="809" y="195"/>
                  </a:cubicBezTo>
                  <a:cubicBezTo>
                    <a:pt x="809" y="219"/>
                    <a:pt x="809" y="219"/>
                    <a:pt x="809" y="219"/>
                  </a:cubicBezTo>
                  <a:cubicBezTo>
                    <a:pt x="809" y="219"/>
                    <a:pt x="809" y="219"/>
                    <a:pt x="778" y="219"/>
                  </a:cubicBezTo>
                  <a:cubicBezTo>
                    <a:pt x="778" y="219"/>
                    <a:pt x="778" y="219"/>
                    <a:pt x="778" y="195"/>
                  </a:cubicBezTo>
                  <a:cubicBezTo>
                    <a:pt x="778" y="195"/>
                    <a:pt x="778" y="195"/>
                    <a:pt x="809" y="195"/>
                  </a:cubicBezTo>
                  <a:close/>
                  <a:moveTo>
                    <a:pt x="862" y="195"/>
                  </a:moveTo>
                  <a:cubicBezTo>
                    <a:pt x="862" y="195"/>
                    <a:pt x="862" y="195"/>
                    <a:pt x="862" y="195"/>
                  </a:cubicBezTo>
                  <a:cubicBezTo>
                    <a:pt x="862" y="219"/>
                    <a:pt x="862" y="219"/>
                    <a:pt x="862" y="219"/>
                  </a:cubicBezTo>
                  <a:cubicBezTo>
                    <a:pt x="862" y="219"/>
                    <a:pt x="862" y="219"/>
                    <a:pt x="832" y="219"/>
                  </a:cubicBezTo>
                  <a:cubicBezTo>
                    <a:pt x="832" y="219"/>
                    <a:pt x="832" y="219"/>
                    <a:pt x="832" y="195"/>
                  </a:cubicBezTo>
                  <a:cubicBezTo>
                    <a:pt x="832" y="195"/>
                    <a:pt x="832" y="195"/>
                    <a:pt x="862" y="195"/>
                  </a:cubicBezTo>
                  <a:close/>
                  <a:moveTo>
                    <a:pt x="886" y="273"/>
                  </a:moveTo>
                  <a:cubicBezTo>
                    <a:pt x="886" y="273"/>
                    <a:pt x="886" y="273"/>
                    <a:pt x="886" y="273"/>
                  </a:cubicBezTo>
                  <a:cubicBezTo>
                    <a:pt x="0" y="273"/>
                    <a:pt x="0" y="273"/>
                    <a:pt x="0" y="273"/>
                  </a:cubicBezTo>
                  <a:cubicBezTo>
                    <a:pt x="0" y="273"/>
                    <a:pt x="0" y="273"/>
                    <a:pt x="0" y="852"/>
                  </a:cubicBezTo>
                  <a:cubicBezTo>
                    <a:pt x="0" y="852"/>
                    <a:pt x="0" y="852"/>
                    <a:pt x="886" y="852"/>
                  </a:cubicBezTo>
                  <a:cubicBezTo>
                    <a:pt x="886" y="852"/>
                    <a:pt x="886" y="852"/>
                    <a:pt x="886" y="273"/>
                  </a:cubicBezTo>
                  <a:close/>
                  <a:moveTo>
                    <a:pt x="832" y="327"/>
                  </a:moveTo>
                  <a:cubicBezTo>
                    <a:pt x="832" y="327"/>
                    <a:pt x="832" y="327"/>
                    <a:pt x="832" y="327"/>
                  </a:cubicBezTo>
                  <a:cubicBezTo>
                    <a:pt x="832" y="798"/>
                    <a:pt x="832" y="798"/>
                    <a:pt x="832" y="798"/>
                  </a:cubicBezTo>
                  <a:cubicBezTo>
                    <a:pt x="832" y="798"/>
                    <a:pt x="832" y="798"/>
                    <a:pt x="54" y="798"/>
                  </a:cubicBezTo>
                  <a:cubicBezTo>
                    <a:pt x="54" y="798"/>
                    <a:pt x="54" y="798"/>
                    <a:pt x="54" y="327"/>
                  </a:cubicBezTo>
                  <a:cubicBezTo>
                    <a:pt x="54" y="327"/>
                    <a:pt x="54" y="327"/>
                    <a:pt x="832" y="327"/>
                  </a:cubicBezTo>
                  <a:close/>
                  <a:moveTo>
                    <a:pt x="377" y="412"/>
                  </a:moveTo>
                  <a:cubicBezTo>
                    <a:pt x="377" y="412"/>
                    <a:pt x="377" y="412"/>
                    <a:pt x="377" y="412"/>
                  </a:cubicBezTo>
                  <a:cubicBezTo>
                    <a:pt x="377" y="412"/>
                    <a:pt x="377" y="412"/>
                    <a:pt x="377" y="558"/>
                  </a:cubicBezTo>
                  <a:cubicBezTo>
                    <a:pt x="377" y="558"/>
                    <a:pt x="377" y="558"/>
                    <a:pt x="416" y="558"/>
                  </a:cubicBezTo>
                  <a:cubicBezTo>
                    <a:pt x="416" y="558"/>
                    <a:pt x="416" y="558"/>
                    <a:pt x="416" y="412"/>
                  </a:cubicBezTo>
                  <a:cubicBezTo>
                    <a:pt x="416" y="412"/>
                    <a:pt x="416" y="412"/>
                    <a:pt x="377" y="412"/>
                  </a:cubicBezTo>
                  <a:close/>
                  <a:moveTo>
                    <a:pt x="231" y="435"/>
                  </a:moveTo>
                  <a:cubicBezTo>
                    <a:pt x="231" y="435"/>
                    <a:pt x="231" y="435"/>
                    <a:pt x="231" y="435"/>
                  </a:cubicBezTo>
                  <a:cubicBezTo>
                    <a:pt x="231" y="435"/>
                    <a:pt x="231" y="435"/>
                    <a:pt x="231" y="558"/>
                  </a:cubicBezTo>
                  <a:cubicBezTo>
                    <a:pt x="231" y="558"/>
                    <a:pt x="231" y="558"/>
                    <a:pt x="262" y="558"/>
                  </a:cubicBezTo>
                  <a:cubicBezTo>
                    <a:pt x="262" y="558"/>
                    <a:pt x="262" y="558"/>
                    <a:pt x="262" y="435"/>
                  </a:cubicBezTo>
                  <a:cubicBezTo>
                    <a:pt x="262" y="435"/>
                    <a:pt x="262" y="435"/>
                    <a:pt x="231" y="435"/>
                  </a:cubicBezTo>
                  <a:close/>
                  <a:moveTo>
                    <a:pt x="177" y="504"/>
                  </a:moveTo>
                  <a:cubicBezTo>
                    <a:pt x="177" y="504"/>
                    <a:pt x="177" y="504"/>
                    <a:pt x="177" y="504"/>
                  </a:cubicBezTo>
                  <a:cubicBezTo>
                    <a:pt x="177" y="504"/>
                    <a:pt x="177" y="504"/>
                    <a:pt x="177" y="558"/>
                  </a:cubicBezTo>
                  <a:cubicBezTo>
                    <a:pt x="177" y="558"/>
                    <a:pt x="177" y="558"/>
                    <a:pt x="216" y="558"/>
                  </a:cubicBezTo>
                  <a:cubicBezTo>
                    <a:pt x="216" y="558"/>
                    <a:pt x="216" y="558"/>
                    <a:pt x="216" y="504"/>
                  </a:cubicBezTo>
                  <a:cubicBezTo>
                    <a:pt x="216" y="504"/>
                    <a:pt x="216" y="504"/>
                    <a:pt x="177" y="504"/>
                  </a:cubicBezTo>
                  <a:close/>
                  <a:moveTo>
                    <a:pt x="277" y="458"/>
                  </a:moveTo>
                  <a:cubicBezTo>
                    <a:pt x="277" y="458"/>
                    <a:pt x="277" y="458"/>
                    <a:pt x="277" y="458"/>
                  </a:cubicBezTo>
                  <a:cubicBezTo>
                    <a:pt x="277" y="458"/>
                    <a:pt x="277" y="458"/>
                    <a:pt x="277" y="558"/>
                  </a:cubicBezTo>
                  <a:cubicBezTo>
                    <a:pt x="277" y="558"/>
                    <a:pt x="277" y="558"/>
                    <a:pt x="316" y="558"/>
                  </a:cubicBezTo>
                  <a:cubicBezTo>
                    <a:pt x="316" y="558"/>
                    <a:pt x="316" y="558"/>
                    <a:pt x="316" y="458"/>
                  </a:cubicBezTo>
                  <a:cubicBezTo>
                    <a:pt x="316" y="458"/>
                    <a:pt x="316" y="458"/>
                    <a:pt x="277" y="458"/>
                  </a:cubicBezTo>
                  <a:close/>
                  <a:moveTo>
                    <a:pt x="324" y="527"/>
                  </a:moveTo>
                  <a:cubicBezTo>
                    <a:pt x="324" y="527"/>
                    <a:pt x="324" y="527"/>
                    <a:pt x="324" y="527"/>
                  </a:cubicBezTo>
                  <a:cubicBezTo>
                    <a:pt x="324" y="527"/>
                    <a:pt x="324" y="527"/>
                    <a:pt x="324" y="558"/>
                  </a:cubicBezTo>
                  <a:cubicBezTo>
                    <a:pt x="324" y="558"/>
                    <a:pt x="324" y="558"/>
                    <a:pt x="362" y="558"/>
                  </a:cubicBezTo>
                  <a:cubicBezTo>
                    <a:pt x="362" y="558"/>
                    <a:pt x="362" y="558"/>
                    <a:pt x="362" y="527"/>
                  </a:cubicBezTo>
                  <a:cubicBezTo>
                    <a:pt x="362" y="527"/>
                    <a:pt x="362" y="527"/>
                    <a:pt x="324" y="527"/>
                  </a:cubicBezTo>
                  <a:close/>
                  <a:moveTo>
                    <a:pt x="585" y="682"/>
                  </a:moveTo>
                  <a:cubicBezTo>
                    <a:pt x="647" y="682"/>
                    <a:pt x="701" y="636"/>
                    <a:pt x="701" y="574"/>
                  </a:cubicBezTo>
                  <a:cubicBezTo>
                    <a:pt x="701" y="574"/>
                    <a:pt x="701" y="574"/>
                    <a:pt x="585" y="574"/>
                  </a:cubicBezTo>
                  <a:cubicBezTo>
                    <a:pt x="585" y="574"/>
                    <a:pt x="585" y="574"/>
                    <a:pt x="585" y="466"/>
                  </a:cubicBezTo>
                  <a:cubicBezTo>
                    <a:pt x="531" y="466"/>
                    <a:pt x="478" y="512"/>
                    <a:pt x="478" y="574"/>
                  </a:cubicBezTo>
                  <a:cubicBezTo>
                    <a:pt x="478" y="636"/>
                    <a:pt x="531" y="682"/>
                    <a:pt x="585" y="682"/>
                  </a:cubicBezTo>
                  <a:close/>
                  <a:moveTo>
                    <a:pt x="616" y="558"/>
                  </a:moveTo>
                  <a:cubicBezTo>
                    <a:pt x="724" y="558"/>
                    <a:pt x="724" y="558"/>
                    <a:pt x="724" y="558"/>
                  </a:cubicBezTo>
                  <a:cubicBezTo>
                    <a:pt x="724" y="497"/>
                    <a:pt x="678" y="443"/>
                    <a:pt x="616" y="443"/>
                  </a:cubicBezTo>
                  <a:cubicBezTo>
                    <a:pt x="616" y="558"/>
                    <a:pt x="616" y="558"/>
                    <a:pt x="616" y="558"/>
                  </a:cubicBezTo>
                  <a:close/>
                  <a:moveTo>
                    <a:pt x="401" y="612"/>
                  </a:moveTo>
                  <a:cubicBezTo>
                    <a:pt x="293" y="612"/>
                    <a:pt x="208" y="612"/>
                    <a:pt x="208" y="612"/>
                  </a:cubicBezTo>
                  <a:cubicBezTo>
                    <a:pt x="208" y="628"/>
                    <a:pt x="208" y="628"/>
                    <a:pt x="208" y="628"/>
                  </a:cubicBezTo>
                  <a:cubicBezTo>
                    <a:pt x="316" y="628"/>
                    <a:pt x="401" y="628"/>
                    <a:pt x="401" y="628"/>
                  </a:cubicBezTo>
                  <a:cubicBezTo>
                    <a:pt x="401" y="612"/>
                    <a:pt x="401" y="612"/>
                    <a:pt x="401" y="612"/>
                  </a:cubicBezTo>
                  <a:close/>
                  <a:moveTo>
                    <a:pt x="185" y="705"/>
                  </a:moveTo>
                  <a:cubicBezTo>
                    <a:pt x="193" y="705"/>
                    <a:pt x="193" y="697"/>
                    <a:pt x="193" y="697"/>
                  </a:cubicBezTo>
                  <a:cubicBezTo>
                    <a:pt x="193" y="690"/>
                    <a:pt x="193" y="682"/>
                    <a:pt x="185" y="682"/>
                  </a:cubicBezTo>
                  <a:cubicBezTo>
                    <a:pt x="185" y="682"/>
                    <a:pt x="177" y="690"/>
                    <a:pt x="177" y="697"/>
                  </a:cubicBezTo>
                  <a:cubicBezTo>
                    <a:pt x="185" y="705"/>
                    <a:pt x="185" y="705"/>
                    <a:pt x="185" y="705"/>
                  </a:cubicBezTo>
                  <a:close/>
                  <a:moveTo>
                    <a:pt x="185" y="666"/>
                  </a:moveTo>
                  <a:cubicBezTo>
                    <a:pt x="193" y="666"/>
                    <a:pt x="193" y="666"/>
                    <a:pt x="193" y="659"/>
                  </a:cubicBezTo>
                  <a:cubicBezTo>
                    <a:pt x="193" y="651"/>
                    <a:pt x="193" y="651"/>
                    <a:pt x="185" y="651"/>
                  </a:cubicBezTo>
                  <a:cubicBezTo>
                    <a:pt x="185" y="651"/>
                    <a:pt x="177" y="651"/>
                    <a:pt x="177" y="659"/>
                  </a:cubicBezTo>
                  <a:cubicBezTo>
                    <a:pt x="177" y="666"/>
                    <a:pt x="185" y="666"/>
                    <a:pt x="185" y="666"/>
                  </a:cubicBezTo>
                  <a:close/>
                  <a:moveTo>
                    <a:pt x="185" y="628"/>
                  </a:moveTo>
                  <a:cubicBezTo>
                    <a:pt x="193" y="628"/>
                    <a:pt x="193" y="628"/>
                    <a:pt x="193" y="620"/>
                  </a:cubicBezTo>
                  <a:cubicBezTo>
                    <a:pt x="193" y="612"/>
                    <a:pt x="193" y="612"/>
                    <a:pt x="185" y="612"/>
                  </a:cubicBezTo>
                  <a:cubicBezTo>
                    <a:pt x="185" y="612"/>
                    <a:pt x="177" y="612"/>
                    <a:pt x="177" y="620"/>
                  </a:cubicBezTo>
                  <a:cubicBezTo>
                    <a:pt x="177" y="628"/>
                    <a:pt x="185" y="628"/>
                    <a:pt x="185" y="628"/>
                  </a:cubicBezTo>
                  <a:close/>
                  <a:moveTo>
                    <a:pt x="385" y="705"/>
                  </a:moveTo>
                  <a:cubicBezTo>
                    <a:pt x="385" y="705"/>
                    <a:pt x="385" y="705"/>
                    <a:pt x="385" y="682"/>
                  </a:cubicBezTo>
                  <a:cubicBezTo>
                    <a:pt x="385" y="682"/>
                    <a:pt x="301" y="682"/>
                    <a:pt x="208" y="682"/>
                  </a:cubicBezTo>
                  <a:cubicBezTo>
                    <a:pt x="208" y="682"/>
                    <a:pt x="208" y="682"/>
                    <a:pt x="208" y="705"/>
                  </a:cubicBezTo>
                  <a:cubicBezTo>
                    <a:pt x="208" y="705"/>
                    <a:pt x="293" y="705"/>
                    <a:pt x="385" y="705"/>
                  </a:cubicBezTo>
                  <a:close/>
                  <a:moveTo>
                    <a:pt x="416" y="666"/>
                  </a:moveTo>
                  <a:cubicBezTo>
                    <a:pt x="416" y="651"/>
                    <a:pt x="416" y="651"/>
                    <a:pt x="416" y="651"/>
                  </a:cubicBezTo>
                  <a:cubicBezTo>
                    <a:pt x="293" y="651"/>
                    <a:pt x="208" y="651"/>
                    <a:pt x="208" y="651"/>
                  </a:cubicBezTo>
                  <a:cubicBezTo>
                    <a:pt x="208" y="666"/>
                    <a:pt x="208" y="666"/>
                    <a:pt x="208" y="666"/>
                  </a:cubicBezTo>
                  <a:cubicBezTo>
                    <a:pt x="331" y="666"/>
                    <a:pt x="416" y="666"/>
                    <a:pt x="416" y="6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548852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ppt_x"/>
                                          </p:val>
                                        </p:tav>
                                        <p:tav tm="100000">
                                          <p:val>
                                            <p:strVal val="#ppt_x"/>
                                          </p:val>
                                        </p:tav>
                                      </p:tavLst>
                                    </p:anim>
                                    <p:anim calcmode="lin" valueType="num">
                                      <p:cBhvr additive="base">
                                        <p:cTn id="1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System Requirements</a:t>
            </a:r>
          </a:p>
        </p:txBody>
      </p:sp>
      <p:sp>
        <p:nvSpPr>
          <p:cNvPr id="6" name="Text Placeholder 5"/>
          <p:cNvSpPr>
            <a:spLocks noGrp="1"/>
          </p:cNvSpPr>
          <p:nvPr>
            <p:ph type="body" sz="quarter" idx="14"/>
          </p:nvPr>
        </p:nvSpPr>
        <p:spPr>
          <a:xfrm>
            <a:off x="153879" y="1212851"/>
            <a:ext cx="12128723" cy="5232202"/>
          </a:xfrm>
        </p:spPr>
        <p:txBody>
          <a:bodyPr/>
          <a:lstStyle/>
          <a:p>
            <a:pPr marL="0" indent="0">
              <a:buNone/>
            </a:pPr>
            <a:br>
              <a:rPr lang="en-US" sz="2000" dirty="0"/>
            </a:br>
            <a:r>
              <a:rPr lang="en-US" b="1" dirty="0"/>
              <a:t>Navigate to: </a:t>
            </a:r>
            <a:r>
              <a:rPr lang="en-US" b="1" dirty="0">
                <a:hlinkClick r:id="rId2"/>
              </a:rPr>
              <a:t>http://aka.ms/lodtest</a:t>
            </a:r>
            <a:endParaRPr lang="en-US" b="1" dirty="0"/>
          </a:p>
          <a:p>
            <a:pPr marL="0" indent="0">
              <a:buNone/>
            </a:pPr>
            <a:br>
              <a:rPr lang="en-US" sz="2000" dirty="0"/>
            </a:br>
            <a:r>
              <a:rPr lang="en-US" sz="2000" dirty="0"/>
              <a:t>All requirements and connectivity details are viewable at the link above. The requirements you will find on</a:t>
            </a:r>
            <a:br>
              <a:rPr lang="en-US" sz="2000" dirty="0"/>
            </a:br>
            <a:r>
              <a:rPr lang="en-US" sz="2000" dirty="0"/>
              <a:t>that page apply specifically to the computers students will run the labs on. The requirements specified are also</a:t>
            </a:r>
            <a:br>
              <a:rPr lang="en-US" sz="2000" dirty="0"/>
            </a:br>
            <a:r>
              <a:rPr lang="en-US" sz="2000" dirty="0"/>
              <a:t>applicable to students who bring their own device. Please send the link above to students prior to the class</a:t>
            </a:r>
            <a:br>
              <a:rPr lang="en-US" sz="2000" dirty="0"/>
            </a:br>
            <a:r>
              <a:rPr lang="en-US" sz="2000" dirty="0"/>
              <a:t>start day, so they can verify their ability to successfully launch labs from their own device and view system</a:t>
            </a:r>
            <a:br>
              <a:rPr lang="en-US" sz="2000" dirty="0"/>
            </a:br>
            <a:r>
              <a:rPr lang="en-US" sz="2000" dirty="0"/>
              <a:t>requirements. If students have any issues launching the test lab, please have them email</a:t>
            </a:r>
            <a:br>
              <a:rPr lang="en-US" sz="2000" dirty="0"/>
            </a:br>
            <a:r>
              <a:rPr lang="en-US" sz="2000" dirty="0"/>
              <a:t>support@learnondemandsystems.com for assistance. To expedite assistance, ask students to reference Test</a:t>
            </a:r>
            <a:br>
              <a:rPr lang="en-US" sz="2000" dirty="0"/>
            </a:br>
            <a:r>
              <a:rPr lang="en-US" sz="2000" dirty="0"/>
              <a:t>Lab Launch in their support inquiry.</a:t>
            </a:r>
            <a:br>
              <a:rPr lang="en-US" sz="2000" dirty="0"/>
            </a:br>
            <a:r>
              <a:rPr lang="en-US" sz="2000" b="1" dirty="0"/>
              <a:t>From the LODS Test page, students can:</a:t>
            </a:r>
            <a:br>
              <a:rPr lang="en-US" sz="2000" dirty="0"/>
            </a:br>
            <a:r>
              <a:rPr lang="en-US" sz="2000" dirty="0"/>
              <a:t> Click Launch Lab (to test lab launch)</a:t>
            </a:r>
            <a:br>
              <a:rPr lang="en-US" sz="2000" dirty="0"/>
            </a:br>
            <a:r>
              <a:rPr lang="en-US" sz="2000" dirty="0"/>
              <a:t> Click View System Requirements (to view in depth requirement details)</a:t>
            </a:r>
            <a:br>
              <a:rPr lang="en-US" sz="2000" dirty="0"/>
            </a:br>
            <a:r>
              <a:rPr lang="en-US" sz="2000" dirty="0"/>
              <a:t>Students can also test their device on the day of the class. There is a launch link for a test lab that will appear</a:t>
            </a:r>
            <a:br>
              <a:rPr lang="en-US" sz="2000" dirty="0"/>
            </a:br>
            <a:r>
              <a:rPr lang="en-US" sz="2000" dirty="0"/>
              <a:t>on the class page (in the student portal). However, we highly recommended that they launch the test lab</a:t>
            </a:r>
            <a:br>
              <a:rPr lang="en-US" sz="2000" dirty="0"/>
            </a:br>
            <a:r>
              <a:rPr lang="en-US" sz="2000" dirty="0"/>
              <a:t>before coming to class.</a:t>
            </a:r>
            <a:br>
              <a:rPr lang="en-US" sz="2000" dirty="0"/>
            </a:br>
            <a:endParaRPr lang="en-US" sz="2000" dirty="0"/>
          </a:p>
        </p:txBody>
      </p:sp>
    </p:spTree>
    <p:extLst>
      <p:ext uri="{BB962C8B-B14F-4D97-AF65-F5344CB8AC3E}">
        <p14:creationId xmlns:p14="http://schemas.microsoft.com/office/powerpoint/2010/main" val="1053958893"/>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3292157" y="1668463"/>
            <a:ext cx="5852160" cy="4572000"/>
            <a:chOff x="3292157" y="1668463"/>
            <a:chExt cx="5852160" cy="4572000"/>
          </a:xfrm>
        </p:grpSpPr>
        <p:sp>
          <p:nvSpPr>
            <p:cNvPr id="46" name="Rectangle 45"/>
            <p:cNvSpPr/>
            <p:nvPr/>
          </p:nvSpPr>
          <p:spPr bwMode="auto">
            <a:xfrm>
              <a:off x="3292157" y="1668463"/>
              <a:ext cx="5852160" cy="4572000"/>
            </a:xfrm>
            <a:prstGeom prst="rect">
              <a:avLst/>
            </a:prstGeom>
            <a:solidFill>
              <a:schemeClr val="bg1">
                <a:lumMod val="6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t"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600"/>
                </a:spcAft>
                <a:buClrTx/>
                <a:buSzTx/>
                <a:buFontTx/>
                <a:buNone/>
                <a:tabLst/>
                <a:defRPr/>
              </a:pPr>
              <a:r>
                <a:rPr kumimoji="0" lang="en-US" sz="2800" b="1" i="0" u="none" strike="noStrike" kern="0" cap="none" spc="0" normalizeH="0" baseline="0" noProof="0" dirty="0">
                  <a:ln>
                    <a:noFill/>
                  </a:ln>
                  <a:solidFill>
                    <a:schemeClr val="tx1">
                      <a:lumMod val="50000"/>
                    </a:schemeClr>
                  </a:solidFill>
                  <a:effectLst/>
                  <a:uLnTx/>
                  <a:uFillTx/>
                  <a:latin typeface="+mj-lt"/>
                </a:rPr>
                <a:t>Container Runtimes</a:t>
              </a:r>
            </a:p>
          </p:txBody>
        </p:sp>
        <p:sp>
          <p:nvSpPr>
            <p:cNvPr id="22" name="Rectangle 21"/>
            <p:cNvSpPr/>
            <p:nvPr/>
          </p:nvSpPr>
          <p:spPr bwMode="auto">
            <a:xfrm>
              <a:off x="3475037" y="4347210"/>
              <a:ext cx="5486400" cy="1307592"/>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base" latinLnBrk="0" hangingPunct="1">
                <a:lnSpc>
                  <a:spcPct val="90000"/>
                </a:lnSpc>
                <a:spcBef>
                  <a:spcPct val="0"/>
                </a:spcBef>
                <a:spcAft>
                  <a:spcPts val="600"/>
                </a:spcAft>
                <a:buClrTx/>
                <a:buSzTx/>
                <a:buFontTx/>
                <a:buNone/>
                <a:tabLst/>
                <a:defRPr/>
              </a:pPr>
              <a: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t>Windows </a:t>
              </a:r>
              <a:b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br>
              <a: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t>Server </a:t>
              </a:r>
              <a:b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br>
              <a: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t>container</a:t>
              </a:r>
            </a:p>
          </p:txBody>
        </p:sp>
        <p:sp>
          <p:nvSpPr>
            <p:cNvPr id="90" name="Rectangle 89"/>
            <p:cNvSpPr/>
            <p:nvPr/>
          </p:nvSpPr>
          <p:spPr bwMode="auto">
            <a:xfrm>
              <a:off x="3475037" y="2372775"/>
              <a:ext cx="5486400" cy="1307592"/>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base" latinLnBrk="0" hangingPunct="1">
                <a:lnSpc>
                  <a:spcPct val="90000"/>
                </a:lnSpc>
                <a:spcBef>
                  <a:spcPct val="0"/>
                </a:spcBef>
                <a:spcAft>
                  <a:spcPts val="600"/>
                </a:spcAft>
                <a:buClrTx/>
                <a:buSzTx/>
                <a:buFontTx/>
                <a:buNone/>
                <a:tabLst/>
                <a:defRPr/>
              </a:pPr>
              <a: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t>Hyper-V </a:t>
              </a:r>
              <a:b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br>
              <a:r>
                <a:rPr kumimoji="0" lang="en-US" sz="2000" b="1" i="0" u="none" strike="noStrike" kern="0" cap="none" spc="0" normalizeH="0" baseline="0" noProof="0" dirty="0">
                  <a:ln>
                    <a:noFill/>
                  </a:ln>
                  <a:gradFill>
                    <a:gsLst>
                      <a:gs pos="87129">
                        <a:schemeClr val="bg1"/>
                      </a:gs>
                      <a:gs pos="67327">
                        <a:schemeClr val="bg1"/>
                      </a:gs>
                    </a:gsLst>
                    <a:lin ang="5400000" scaled="1"/>
                  </a:gradFill>
                  <a:effectLst/>
                  <a:uLnTx/>
                  <a:uFillTx/>
                  <a:latin typeface="+mj-lt"/>
                </a:rPr>
                <a:t>container</a:t>
              </a:r>
            </a:p>
          </p:txBody>
        </p:sp>
        <p:sp>
          <p:nvSpPr>
            <p:cNvPr id="88" name="Freeform 22"/>
            <p:cNvSpPr>
              <a:spLocks noChangeAspect="1" noEditPoints="1"/>
            </p:cNvSpPr>
            <p:nvPr/>
          </p:nvSpPr>
          <p:spPr bwMode="auto">
            <a:xfrm>
              <a:off x="3688654" y="3862311"/>
              <a:ext cx="2114332" cy="302955"/>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tx1">
                <a:lumMod val="5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Freeform 9"/>
            <p:cNvSpPr>
              <a:spLocks noChangeAspect="1" noEditPoints="1"/>
            </p:cNvSpPr>
            <p:nvPr/>
          </p:nvSpPr>
          <p:spPr bwMode="auto">
            <a:xfrm>
              <a:off x="6402109" y="2508303"/>
              <a:ext cx="2313695" cy="103653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endParaRPr>
            </a:p>
          </p:txBody>
        </p:sp>
        <p:sp>
          <p:nvSpPr>
            <p:cNvPr id="93" name="Freeform 9"/>
            <p:cNvSpPr>
              <a:spLocks noChangeAspect="1" noEditPoints="1"/>
            </p:cNvSpPr>
            <p:nvPr/>
          </p:nvSpPr>
          <p:spPr bwMode="auto">
            <a:xfrm>
              <a:off x="6402109" y="4482738"/>
              <a:ext cx="2313695" cy="1036536"/>
            </a:xfrm>
            <a:custGeom>
              <a:avLst/>
              <a:gdLst>
                <a:gd name="T0" fmla="*/ 92 w 2000"/>
                <a:gd name="T1" fmla="*/ 86 h 896"/>
                <a:gd name="T2" fmla="*/ 92 w 2000"/>
                <a:gd name="T3" fmla="*/ 810 h 896"/>
                <a:gd name="T4" fmla="*/ 1908 w 2000"/>
                <a:gd name="T5" fmla="*/ 810 h 896"/>
                <a:gd name="T6" fmla="*/ 1908 w 2000"/>
                <a:gd name="T7" fmla="*/ 86 h 896"/>
                <a:gd name="T8" fmla="*/ 92 w 2000"/>
                <a:gd name="T9" fmla="*/ 86 h 896"/>
                <a:gd name="T10" fmla="*/ 237 w 2000"/>
                <a:gd name="T11" fmla="*/ 710 h 896"/>
                <a:gd name="T12" fmla="*/ 178 w 2000"/>
                <a:gd name="T13" fmla="*/ 710 h 896"/>
                <a:gd name="T14" fmla="*/ 178 w 2000"/>
                <a:gd name="T15" fmla="*/ 186 h 896"/>
                <a:gd name="T16" fmla="*/ 237 w 2000"/>
                <a:gd name="T17" fmla="*/ 186 h 896"/>
                <a:gd name="T18" fmla="*/ 237 w 2000"/>
                <a:gd name="T19" fmla="*/ 710 h 896"/>
                <a:gd name="T20" fmla="*/ 337 w 2000"/>
                <a:gd name="T21" fmla="*/ 710 h 896"/>
                <a:gd name="T22" fmla="*/ 277 w 2000"/>
                <a:gd name="T23" fmla="*/ 710 h 896"/>
                <a:gd name="T24" fmla="*/ 277 w 2000"/>
                <a:gd name="T25" fmla="*/ 186 h 896"/>
                <a:gd name="T26" fmla="*/ 337 w 2000"/>
                <a:gd name="T27" fmla="*/ 186 h 896"/>
                <a:gd name="T28" fmla="*/ 337 w 2000"/>
                <a:gd name="T29" fmla="*/ 710 h 896"/>
                <a:gd name="T30" fmla="*/ 436 w 2000"/>
                <a:gd name="T31" fmla="*/ 710 h 896"/>
                <a:gd name="T32" fmla="*/ 377 w 2000"/>
                <a:gd name="T33" fmla="*/ 710 h 896"/>
                <a:gd name="T34" fmla="*/ 377 w 2000"/>
                <a:gd name="T35" fmla="*/ 186 h 896"/>
                <a:gd name="T36" fmla="*/ 436 w 2000"/>
                <a:gd name="T37" fmla="*/ 186 h 896"/>
                <a:gd name="T38" fmla="*/ 436 w 2000"/>
                <a:gd name="T39" fmla="*/ 710 h 896"/>
                <a:gd name="T40" fmla="*/ 536 w 2000"/>
                <a:gd name="T41" fmla="*/ 710 h 896"/>
                <a:gd name="T42" fmla="*/ 476 w 2000"/>
                <a:gd name="T43" fmla="*/ 710 h 896"/>
                <a:gd name="T44" fmla="*/ 476 w 2000"/>
                <a:gd name="T45" fmla="*/ 186 h 896"/>
                <a:gd name="T46" fmla="*/ 536 w 2000"/>
                <a:gd name="T47" fmla="*/ 186 h 896"/>
                <a:gd name="T48" fmla="*/ 536 w 2000"/>
                <a:gd name="T49" fmla="*/ 710 h 896"/>
                <a:gd name="T50" fmla="*/ 1524 w 2000"/>
                <a:gd name="T51" fmla="*/ 710 h 896"/>
                <a:gd name="T52" fmla="*/ 1465 w 2000"/>
                <a:gd name="T53" fmla="*/ 710 h 896"/>
                <a:gd name="T54" fmla="*/ 1465 w 2000"/>
                <a:gd name="T55" fmla="*/ 186 h 896"/>
                <a:gd name="T56" fmla="*/ 1524 w 2000"/>
                <a:gd name="T57" fmla="*/ 186 h 896"/>
                <a:gd name="T58" fmla="*/ 1524 w 2000"/>
                <a:gd name="T59" fmla="*/ 710 h 896"/>
                <a:gd name="T60" fmla="*/ 1624 w 2000"/>
                <a:gd name="T61" fmla="*/ 710 h 896"/>
                <a:gd name="T62" fmla="*/ 1564 w 2000"/>
                <a:gd name="T63" fmla="*/ 710 h 896"/>
                <a:gd name="T64" fmla="*/ 1564 w 2000"/>
                <a:gd name="T65" fmla="*/ 186 h 896"/>
                <a:gd name="T66" fmla="*/ 1624 w 2000"/>
                <a:gd name="T67" fmla="*/ 186 h 896"/>
                <a:gd name="T68" fmla="*/ 1624 w 2000"/>
                <a:gd name="T69" fmla="*/ 710 h 896"/>
                <a:gd name="T70" fmla="*/ 1723 w 2000"/>
                <a:gd name="T71" fmla="*/ 710 h 896"/>
                <a:gd name="T72" fmla="*/ 1664 w 2000"/>
                <a:gd name="T73" fmla="*/ 710 h 896"/>
                <a:gd name="T74" fmla="*/ 1664 w 2000"/>
                <a:gd name="T75" fmla="*/ 186 h 896"/>
                <a:gd name="T76" fmla="*/ 1723 w 2000"/>
                <a:gd name="T77" fmla="*/ 186 h 896"/>
                <a:gd name="T78" fmla="*/ 1723 w 2000"/>
                <a:gd name="T79" fmla="*/ 710 h 896"/>
                <a:gd name="T80" fmla="*/ 1823 w 2000"/>
                <a:gd name="T81" fmla="*/ 710 h 896"/>
                <a:gd name="T82" fmla="*/ 1763 w 2000"/>
                <a:gd name="T83" fmla="*/ 710 h 896"/>
                <a:gd name="T84" fmla="*/ 1763 w 2000"/>
                <a:gd name="T85" fmla="*/ 186 h 896"/>
                <a:gd name="T86" fmla="*/ 1823 w 2000"/>
                <a:gd name="T87" fmla="*/ 186 h 896"/>
                <a:gd name="T88" fmla="*/ 1823 w 2000"/>
                <a:gd name="T89" fmla="*/ 710 h 896"/>
                <a:gd name="T90" fmla="*/ 2000 w 2000"/>
                <a:gd name="T91" fmla="*/ 896 h 896"/>
                <a:gd name="T92" fmla="*/ 1842 w 2000"/>
                <a:gd name="T93" fmla="*/ 896 h 896"/>
                <a:gd name="T94" fmla="*/ 1842 w 2000"/>
                <a:gd name="T95" fmla="*/ 848 h 896"/>
                <a:gd name="T96" fmla="*/ 1953 w 2000"/>
                <a:gd name="T97" fmla="*/ 848 h 896"/>
                <a:gd name="T98" fmla="*/ 1953 w 2000"/>
                <a:gd name="T99" fmla="*/ 48 h 896"/>
                <a:gd name="T100" fmla="*/ 1842 w 2000"/>
                <a:gd name="T101" fmla="*/ 48 h 896"/>
                <a:gd name="T102" fmla="*/ 1842 w 2000"/>
                <a:gd name="T103" fmla="*/ 0 h 896"/>
                <a:gd name="T104" fmla="*/ 2000 w 2000"/>
                <a:gd name="T105" fmla="*/ 0 h 896"/>
                <a:gd name="T106" fmla="*/ 2000 w 2000"/>
                <a:gd name="T107" fmla="*/ 896 h 896"/>
                <a:gd name="T108" fmla="*/ 159 w 2000"/>
                <a:gd name="T109" fmla="*/ 896 h 896"/>
                <a:gd name="T110" fmla="*/ 0 w 2000"/>
                <a:gd name="T111" fmla="*/ 896 h 896"/>
                <a:gd name="T112" fmla="*/ 0 w 2000"/>
                <a:gd name="T113" fmla="*/ 0 h 896"/>
                <a:gd name="T114" fmla="*/ 159 w 2000"/>
                <a:gd name="T115" fmla="*/ 0 h 896"/>
                <a:gd name="T116" fmla="*/ 159 w 2000"/>
                <a:gd name="T117" fmla="*/ 48 h 896"/>
                <a:gd name="T118" fmla="*/ 47 w 2000"/>
                <a:gd name="T119" fmla="*/ 48 h 896"/>
                <a:gd name="T120" fmla="*/ 47 w 2000"/>
                <a:gd name="T121" fmla="*/ 848 h 896"/>
                <a:gd name="T122" fmla="*/ 159 w 2000"/>
                <a:gd name="T123" fmla="*/ 848 h 896"/>
                <a:gd name="T124" fmla="*/ 159 w 2000"/>
                <a:gd name="T125" fmla="*/ 8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0" h="896">
                  <a:moveTo>
                    <a:pt x="92" y="86"/>
                  </a:moveTo>
                  <a:lnTo>
                    <a:pt x="92" y="810"/>
                  </a:lnTo>
                  <a:lnTo>
                    <a:pt x="1908" y="810"/>
                  </a:lnTo>
                  <a:lnTo>
                    <a:pt x="1908" y="86"/>
                  </a:lnTo>
                  <a:lnTo>
                    <a:pt x="92" y="86"/>
                  </a:lnTo>
                  <a:close/>
                  <a:moveTo>
                    <a:pt x="237" y="710"/>
                  </a:moveTo>
                  <a:lnTo>
                    <a:pt x="178" y="710"/>
                  </a:lnTo>
                  <a:lnTo>
                    <a:pt x="178" y="186"/>
                  </a:lnTo>
                  <a:lnTo>
                    <a:pt x="237" y="186"/>
                  </a:lnTo>
                  <a:lnTo>
                    <a:pt x="237" y="710"/>
                  </a:lnTo>
                  <a:close/>
                  <a:moveTo>
                    <a:pt x="337" y="710"/>
                  </a:moveTo>
                  <a:lnTo>
                    <a:pt x="277" y="710"/>
                  </a:lnTo>
                  <a:lnTo>
                    <a:pt x="277" y="186"/>
                  </a:lnTo>
                  <a:lnTo>
                    <a:pt x="337" y="186"/>
                  </a:lnTo>
                  <a:lnTo>
                    <a:pt x="337" y="710"/>
                  </a:lnTo>
                  <a:close/>
                  <a:moveTo>
                    <a:pt x="436" y="710"/>
                  </a:moveTo>
                  <a:lnTo>
                    <a:pt x="377" y="710"/>
                  </a:lnTo>
                  <a:lnTo>
                    <a:pt x="377" y="186"/>
                  </a:lnTo>
                  <a:lnTo>
                    <a:pt x="436" y="186"/>
                  </a:lnTo>
                  <a:lnTo>
                    <a:pt x="436" y="710"/>
                  </a:lnTo>
                  <a:close/>
                  <a:moveTo>
                    <a:pt x="536" y="710"/>
                  </a:moveTo>
                  <a:lnTo>
                    <a:pt x="476" y="710"/>
                  </a:lnTo>
                  <a:lnTo>
                    <a:pt x="476" y="186"/>
                  </a:lnTo>
                  <a:lnTo>
                    <a:pt x="536" y="186"/>
                  </a:lnTo>
                  <a:lnTo>
                    <a:pt x="536" y="710"/>
                  </a:lnTo>
                  <a:close/>
                  <a:moveTo>
                    <a:pt x="1524" y="710"/>
                  </a:moveTo>
                  <a:lnTo>
                    <a:pt x="1465" y="710"/>
                  </a:lnTo>
                  <a:lnTo>
                    <a:pt x="1465" y="186"/>
                  </a:lnTo>
                  <a:lnTo>
                    <a:pt x="1524" y="186"/>
                  </a:lnTo>
                  <a:lnTo>
                    <a:pt x="1524" y="710"/>
                  </a:lnTo>
                  <a:close/>
                  <a:moveTo>
                    <a:pt x="1624" y="710"/>
                  </a:moveTo>
                  <a:lnTo>
                    <a:pt x="1564" y="710"/>
                  </a:lnTo>
                  <a:lnTo>
                    <a:pt x="1564" y="186"/>
                  </a:lnTo>
                  <a:lnTo>
                    <a:pt x="1624" y="186"/>
                  </a:lnTo>
                  <a:lnTo>
                    <a:pt x="1624" y="710"/>
                  </a:lnTo>
                  <a:close/>
                  <a:moveTo>
                    <a:pt x="1723" y="710"/>
                  </a:moveTo>
                  <a:lnTo>
                    <a:pt x="1664" y="710"/>
                  </a:lnTo>
                  <a:lnTo>
                    <a:pt x="1664" y="186"/>
                  </a:lnTo>
                  <a:lnTo>
                    <a:pt x="1723" y="186"/>
                  </a:lnTo>
                  <a:lnTo>
                    <a:pt x="1723" y="710"/>
                  </a:lnTo>
                  <a:close/>
                  <a:moveTo>
                    <a:pt x="1823" y="710"/>
                  </a:moveTo>
                  <a:lnTo>
                    <a:pt x="1763" y="710"/>
                  </a:lnTo>
                  <a:lnTo>
                    <a:pt x="1763" y="186"/>
                  </a:lnTo>
                  <a:lnTo>
                    <a:pt x="1823" y="186"/>
                  </a:lnTo>
                  <a:lnTo>
                    <a:pt x="1823" y="710"/>
                  </a:lnTo>
                  <a:close/>
                  <a:moveTo>
                    <a:pt x="2000" y="896"/>
                  </a:moveTo>
                  <a:lnTo>
                    <a:pt x="1842" y="896"/>
                  </a:lnTo>
                  <a:lnTo>
                    <a:pt x="1842" y="848"/>
                  </a:lnTo>
                  <a:lnTo>
                    <a:pt x="1953" y="848"/>
                  </a:lnTo>
                  <a:lnTo>
                    <a:pt x="1953" y="48"/>
                  </a:lnTo>
                  <a:lnTo>
                    <a:pt x="1842" y="48"/>
                  </a:lnTo>
                  <a:lnTo>
                    <a:pt x="1842" y="0"/>
                  </a:lnTo>
                  <a:lnTo>
                    <a:pt x="2000" y="0"/>
                  </a:lnTo>
                  <a:lnTo>
                    <a:pt x="2000" y="896"/>
                  </a:lnTo>
                  <a:close/>
                  <a:moveTo>
                    <a:pt x="159" y="896"/>
                  </a:moveTo>
                  <a:lnTo>
                    <a:pt x="0" y="896"/>
                  </a:lnTo>
                  <a:lnTo>
                    <a:pt x="0" y="0"/>
                  </a:lnTo>
                  <a:lnTo>
                    <a:pt x="159" y="0"/>
                  </a:lnTo>
                  <a:lnTo>
                    <a:pt x="159" y="48"/>
                  </a:lnTo>
                  <a:lnTo>
                    <a:pt x="47" y="48"/>
                  </a:lnTo>
                  <a:lnTo>
                    <a:pt x="47" y="848"/>
                  </a:lnTo>
                  <a:lnTo>
                    <a:pt x="159" y="848"/>
                  </a:lnTo>
                  <a:lnTo>
                    <a:pt x="159" y="89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endParaRPr>
            </a:p>
          </p:txBody>
        </p:sp>
      </p:grpSp>
      <p:sp>
        <p:nvSpPr>
          <p:cNvPr id="7" name="Title 6"/>
          <p:cNvSpPr>
            <a:spLocks noGrp="1"/>
          </p:cNvSpPr>
          <p:nvPr>
            <p:ph type="title"/>
          </p:nvPr>
        </p:nvSpPr>
        <p:spPr/>
        <p:txBody>
          <a:bodyPr/>
          <a:lstStyle/>
          <a:p>
            <a:r>
              <a:rPr lang="en-US" dirty="0"/>
              <a:t>Modern app dev, flexible isolation</a:t>
            </a:r>
          </a:p>
        </p:txBody>
      </p:sp>
      <p:sp>
        <p:nvSpPr>
          <p:cNvPr id="58" name="Rectangle 25"/>
          <p:cNvSpPr/>
          <p:nvPr/>
        </p:nvSpPr>
        <p:spPr>
          <a:xfrm>
            <a:off x="5773958" y="753830"/>
            <a:ext cx="1828541" cy="376684"/>
          </a:xfrm>
          <a:prstGeom prst="rect">
            <a:avLst/>
          </a:prstGeom>
        </p:spPr>
        <p:txBody>
          <a:bodyPr wrap="square">
            <a:spAutoFit/>
          </a:bodyPr>
          <a:lstStyle/>
          <a:p>
            <a:pPr marL="0" marR="0" lvl="0" indent="0" algn="ctr" defTabSz="9325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Segoe UI Light" panose="020B0502040204020203" pitchFamily="34" charset="0"/>
              <a:cs typeface="Segoe UI Light" panose="020B0502040204020203" pitchFamily="34" charset="0"/>
            </a:endParaRPr>
          </a:p>
        </p:txBody>
      </p:sp>
      <p:grpSp>
        <p:nvGrpSpPr>
          <p:cNvPr id="103" name="Group 102"/>
          <p:cNvGrpSpPr/>
          <p:nvPr/>
        </p:nvGrpSpPr>
        <p:grpSpPr>
          <a:xfrm>
            <a:off x="274638" y="2011363"/>
            <a:ext cx="2560320" cy="3886200"/>
            <a:chOff x="274638" y="2011363"/>
            <a:chExt cx="2560320" cy="3886200"/>
          </a:xfrm>
        </p:grpSpPr>
        <p:sp>
          <p:nvSpPr>
            <p:cNvPr id="49" name="Rectangle 48"/>
            <p:cNvSpPr/>
            <p:nvPr/>
          </p:nvSpPr>
          <p:spPr bwMode="auto">
            <a:xfrm>
              <a:off x="274638" y="2011363"/>
              <a:ext cx="2560320" cy="3886200"/>
            </a:xfrm>
            <a:prstGeom prst="rect">
              <a:avLst/>
            </a:prstGeom>
            <a:solidFill>
              <a:schemeClr val="bg1">
                <a:lumMod val="8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600"/>
                </a:spcAft>
                <a:buClrTx/>
                <a:buSzTx/>
                <a:buFontTx/>
                <a:buNone/>
                <a:tabLst/>
                <a:defRPr/>
              </a:pPr>
              <a:r>
                <a:rPr kumimoji="0" lang="en-US" sz="18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Windows </a:t>
              </a:r>
              <a:br>
                <a:rPr kumimoji="0" lang="en-US" sz="18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br>
              <a:r>
                <a:rPr kumimoji="0" lang="en-US" sz="18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Container Images</a:t>
              </a:r>
            </a:p>
          </p:txBody>
        </p:sp>
        <p:sp>
          <p:nvSpPr>
            <p:cNvPr id="55" name="Freeform 13"/>
            <p:cNvSpPr>
              <a:spLocks noChangeAspect="1" noEditPoints="1"/>
            </p:cNvSpPr>
            <p:nvPr/>
          </p:nvSpPr>
          <p:spPr bwMode="auto">
            <a:xfrm>
              <a:off x="548958" y="3242222"/>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5">
                <a:lumMod val="75000"/>
                <a:lumOff val="25000"/>
              </a:schemeClr>
            </a:solidFill>
            <a:ln>
              <a:noFill/>
            </a:ln>
          </p:spPr>
          <p:txBody>
            <a:bodyPr vert="horz" wrap="square" lIns="91440" tIns="45720" rIns="91440" bIns="45720" numCol="1" anchor="ctr" anchorCtr="0" compatLnSpc="1">
              <a:prstTxWarp prst="textNoShape">
                <a:avLst/>
              </a:prstTxWarp>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77228">
                        <a:schemeClr val="bg1"/>
                      </a:gs>
                      <a:gs pos="67327">
                        <a:schemeClr val="bg1"/>
                      </a:gs>
                    </a:gsLst>
                    <a:lin ang="5400000" scaled="1"/>
                  </a:gradFill>
                  <a:effectLst/>
                  <a:uLnTx/>
                  <a:uFillTx/>
                  <a:latin typeface="+mj-lt"/>
                </a:rPr>
                <a:t>Application </a:t>
              </a:r>
              <a:br>
                <a:rPr kumimoji="0" lang="en-US" sz="1600" b="1" i="0" u="none" strike="noStrike" kern="0" cap="none" spc="0" normalizeH="0" baseline="0" noProof="0" dirty="0">
                  <a:ln>
                    <a:noFill/>
                  </a:ln>
                  <a:gradFill>
                    <a:gsLst>
                      <a:gs pos="77228">
                        <a:schemeClr val="bg1"/>
                      </a:gs>
                      <a:gs pos="67327">
                        <a:schemeClr val="bg1"/>
                      </a:gs>
                    </a:gsLst>
                    <a:lin ang="5400000" scaled="1"/>
                  </a:gradFill>
                  <a:effectLst/>
                  <a:uLnTx/>
                  <a:uFillTx/>
                  <a:latin typeface="+mj-lt"/>
                </a:rPr>
              </a:br>
              <a:r>
                <a:rPr kumimoji="0" lang="en-US" sz="1600" b="1" i="0" u="none" strike="noStrike" kern="0" cap="none" spc="0" normalizeH="0" baseline="0" noProof="0" dirty="0">
                  <a:ln>
                    <a:noFill/>
                  </a:ln>
                  <a:gradFill>
                    <a:gsLst>
                      <a:gs pos="77228">
                        <a:schemeClr val="bg1"/>
                      </a:gs>
                      <a:gs pos="67327">
                        <a:schemeClr val="bg1"/>
                      </a:gs>
                    </a:gsLst>
                    <a:lin ang="5400000" scaled="1"/>
                  </a:gradFill>
                  <a:effectLst/>
                  <a:uLnTx/>
                  <a:uFillTx/>
                  <a:latin typeface="+mj-lt"/>
                </a:rPr>
                <a:t>Framework</a:t>
              </a:r>
            </a:p>
          </p:txBody>
        </p:sp>
        <p:sp>
          <p:nvSpPr>
            <p:cNvPr id="57" name="Freeform 13"/>
            <p:cNvSpPr>
              <a:spLocks noChangeAspect="1" noEditPoints="1"/>
            </p:cNvSpPr>
            <p:nvPr/>
          </p:nvSpPr>
          <p:spPr bwMode="auto">
            <a:xfrm>
              <a:off x="548958" y="2283814"/>
              <a:ext cx="2011680" cy="899777"/>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5">
                <a:lumMod val="75000"/>
                <a:lumOff val="2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0" name="Freeform 9"/>
            <p:cNvSpPr>
              <a:spLocks noChangeAspect="1" noEditPoints="1"/>
            </p:cNvSpPr>
            <p:nvPr/>
          </p:nvSpPr>
          <p:spPr bwMode="auto">
            <a:xfrm>
              <a:off x="1293831" y="2457034"/>
              <a:ext cx="521935" cy="553337"/>
            </a:xfrm>
            <a:custGeom>
              <a:avLst/>
              <a:gdLst>
                <a:gd name="T0" fmla="*/ 1929 w 2022"/>
                <a:gd name="T1" fmla="*/ 516 h 2267"/>
                <a:gd name="T2" fmla="*/ 1929 w 2022"/>
                <a:gd name="T3" fmla="*/ 516 h 2267"/>
                <a:gd name="T4" fmla="*/ 1929 w 2022"/>
                <a:gd name="T5" fmla="*/ 540 h 2267"/>
                <a:gd name="T6" fmla="*/ 1007 w 2022"/>
                <a:gd name="T7" fmla="*/ 1054 h 2267"/>
                <a:gd name="T8" fmla="*/ 85 w 2022"/>
                <a:gd name="T9" fmla="*/ 540 h 2267"/>
                <a:gd name="T10" fmla="*/ 85 w 2022"/>
                <a:gd name="T11" fmla="*/ 516 h 2267"/>
                <a:gd name="T12" fmla="*/ 1007 w 2022"/>
                <a:gd name="T13" fmla="*/ 0 h 2267"/>
                <a:gd name="T14" fmla="*/ 1929 w 2022"/>
                <a:gd name="T15" fmla="*/ 516 h 2267"/>
                <a:gd name="T16" fmla="*/ 1929 w 2022"/>
                <a:gd name="T17" fmla="*/ 516 h 2267"/>
                <a:gd name="T18" fmla="*/ 1097 w 2022"/>
                <a:gd name="T19" fmla="*/ 1213 h 2267"/>
                <a:gd name="T20" fmla="*/ 1097 w 2022"/>
                <a:gd name="T21" fmla="*/ 2267 h 2267"/>
                <a:gd name="T22" fmla="*/ 2022 w 2022"/>
                <a:gd name="T23" fmla="*/ 1750 h 2267"/>
                <a:gd name="T24" fmla="*/ 2022 w 2022"/>
                <a:gd name="T25" fmla="*/ 696 h 2267"/>
                <a:gd name="T26" fmla="*/ 1097 w 2022"/>
                <a:gd name="T27" fmla="*/ 1213 h 2267"/>
                <a:gd name="T28" fmla="*/ 1097 w 2022"/>
                <a:gd name="T29" fmla="*/ 1213 h 2267"/>
                <a:gd name="T30" fmla="*/ 1097 w 2022"/>
                <a:gd name="T31" fmla="*/ 1213 h 2267"/>
                <a:gd name="T32" fmla="*/ 917 w 2022"/>
                <a:gd name="T33" fmla="*/ 1213 h 2267"/>
                <a:gd name="T34" fmla="*/ 0 w 2022"/>
                <a:gd name="T35" fmla="*/ 696 h 2267"/>
                <a:gd name="T36" fmla="*/ 0 w 2022"/>
                <a:gd name="T37" fmla="*/ 1750 h 2267"/>
                <a:gd name="T38" fmla="*/ 917 w 2022"/>
                <a:gd name="T39" fmla="*/ 2267 h 2267"/>
                <a:gd name="T40" fmla="*/ 917 w 2022"/>
                <a:gd name="T41" fmla="*/ 1213 h 2267"/>
                <a:gd name="T42" fmla="*/ 917 w 2022"/>
                <a:gd name="T43" fmla="*/ 1213 h 2267"/>
                <a:gd name="T44" fmla="*/ 917 w 2022"/>
                <a:gd name="T45" fmla="*/ 1213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2" h="2267">
                  <a:moveTo>
                    <a:pt x="1929" y="516"/>
                  </a:moveTo>
                  <a:lnTo>
                    <a:pt x="1929" y="516"/>
                  </a:lnTo>
                  <a:lnTo>
                    <a:pt x="1929" y="540"/>
                  </a:lnTo>
                  <a:lnTo>
                    <a:pt x="1007" y="1054"/>
                  </a:lnTo>
                  <a:lnTo>
                    <a:pt x="85" y="540"/>
                  </a:lnTo>
                  <a:lnTo>
                    <a:pt x="85" y="516"/>
                  </a:lnTo>
                  <a:lnTo>
                    <a:pt x="1007" y="0"/>
                  </a:lnTo>
                  <a:lnTo>
                    <a:pt x="1929" y="516"/>
                  </a:lnTo>
                  <a:lnTo>
                    <a:pt x="1929" y="516"/>
                  </a:lnTo>
                  <a:close/>
                  <a:moveTo>
                    <a:pt x="1097" y="1213"/>
                  </a:moveTo>
                  <a:lnTo>
                    <a:pt x="1097" y="2267"/>
                  </a:lnTo>
                  <a:lnTo>
                    <a:pt x="2022" y="1750"/>
                  </a:lnTo>
                  <a:lnTo>
                    <a:pt x="2022" y="696"/>
                  </a:lnTo>
                  <a:lnTo>
                    <a:pt x="1097" y="1213"/>
                  </a:lnTo>
                  <a:lnTo>
                    <a:pt x="1097" y="1213"/>
                  </a:lnTo>
                  <a:lnTo>
                    <a:pt x="1097" y="1213"/>
                  </a:lnTo>
                  <a:close/>
                  <a:moveTo>
                    <a:pt x="917" y="1213"/>
                  </a:moveTo>
                  <a:lnTo>
                    <a:pt x="0" y="696"/>
                  </a:lnTo>
                  <a:lnTo>
                    <a:pt x="0" y="1750"/>
                  </a:lnTo>
                  <a:lnTo>
                    <a:pt x="917" y="2267"/>
                  </a:lnTo>
                  <a:lnTo>
                    <a:pt x="917" y="1213"/>
                  </a:lnTo>
                  <a:lnTo>
                    <a:pt x="917" y="1213"/>
                  </a:lnTo>
                  <a:lnTo>
                    <a:pt x="917" y="1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9" name="Group 78"/>
            <p:cNvGrpSpPr/>
            <p:nvPr/>
          </p:nvGrpSpPr>
          <p:grpSpPr>
            <a:xfrm>
              <a:off x="548958" y="4200631"/>
              <a:ext cx="2011680" cy="899777"/>
              <a:chOff x="639367" y="4244161"/>
              <a:chExt cx="1607290" cy="718903"/>
            </a:xfrm>
          </p:grpSpPr>
          <p:sp>
            <p:nvSpPr>
              <p:cNvPr id="80" name="Freeform 13"/>
              <p:cNvSpPr>
                <a:spLocks noChangeAspect="1" noEditPoints="1"/>
              </p:cNvSpPr>
              <p:nvPr/>
            </p:nvSpPr>
            <p:spPr bwMode="auto">
              <a:xfrm>
                <a:off x="639367" y="4244161"/>
                <a:ext cx="1607290" cy="718903"/>
              </a:xfrm>
              <a:custGeom>
                <a:avLst/>
                <a:gdLst>
                  <a:gd name="T0" fmla="*/ 1909 w 2001"/>
                  <a:gd name="T1" fmla="*/ 809 h 895"/>
                  <a:gd name="T2" fmla="*/ 92 w 2001"/>
                  <a:gd name="T3" fmla="*/ 809 h 895"/>
                  <a:gd name="T4" fmla="*/ 92 w 2001"/>
                  <a:gd name="T5" fmla="*/ 85 h 895"/>
                  <a:gd name="T6" fmla="*/ 1909 w 2001"/>
                  <a:gd name="T7" fmla="*/ 85 h 895"/>
                  <a:gd name="T8" fmla="*/ 1909 w 2001"/>
                  <a:gd name="T9" fmla="*/ 809 h 895"/>
                  <a:gd name="T10" fmla="*/ 2001 w 2001"/>
                  <a:gd name="T11" fmla="*/ 0 h 895"/>
                  <a:gd name="T12" fmla="*/ 1843 w 2001"/>
                  <a:gd name="T13" fmla="*/ 0 h 895"/>
                  <a:gd name="T14" fmla="*/ 1843 w 2001"/>
                  <a:gd name="T15" fmla="*/ 47 h 895"/>
                  <a:gd name="T16" fmla="*/ 1954 w 2001"/>
                  <a:gd name="T17" fmla="*/ 47 h 895"/>
                  <a:gd name="T18" fmla="*/ 1954 w 2001"/>
                  <a:gd name="T19" fmla="*/ 847 h 895"/>
                  <a:gd name="T20" fmla="*/ 1843 w 2001"/>
                  <a:gd name="T21" fmla="*/ 847 h 895"/>
                  <a:gd name="T22" fmla="*/ 1843 w 2001"/>
                  <a:gd name="T23" fmla="*/ 895 h 895"/>
                  <a:gd name="T24" fmla="*/ 2001 w 2001"/>
                  <a:gd name="T25" fmla="*/ 895 h 895"/>
                  <a:gd name="T26" fmla="*/ 2001 w 2001"/>
                  <a:gd name="T27" fmla="*/ 0 h 895"/>
                  <a:gd name="T28" fmla="*/ 159 w 2001"/>
                  <a:gd name="T29" fmla="*/ 847 h 895"/>
                  <a:gd name="T30" fmla="*/ 47 w 2001"/>
                  <a:gd name="T31" fmla="*/ 847 h 895"/>
                  <a:gd name="T32" fmla="*/ 47 w 2001"/>
                  <a:gd name="T33" fmla="*/ 47 h 895"/>
                  <a:gd name="T34" fmla="*/ 159 w 2001"/>
                  <a:gd name="T35" fmla="*/ 47 h 895"/>
                  <a:gd name="T36" fmla="*/ 159 w 2001"/>
                  <a:gd name="T37" fmla="*/ 0 h 895"/>
                  <a:gd name="T38" fmla="*/ 0 w 2001"/>
                  <a:gd name="T39" fmla="*/ 0 h 895"/>
                  <a:gd name="T40" fmla="*/ 0 w 2001"/>
                  <a:gd name="T41" fmla="*/ 895 h 895"/>
                  <a:gd name="T42" fmla="*/ 159 w 2001"/>
                  <a:gd name="T43" fmla="*/ 895 h 895"/>
                  <a:gd name="T44" fmla="*/ 159 w 2001"/>
                  <a:gd name="T45" fmla="*/ 84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1" h="895">
                    <a:moveTo>
                      <a:pt x="1909" y="809"/>
                    </a:moveTo>
                    <a:lnTo>
                      <a:pt x="92" y="809"/>
                    </a:lnTo>
                    <a:lnTo>
                      <a:pt x="92" y="85"/>
                    </a:lnTo>
                    <a:lnTo>
                      <a:pt x="1909" y="85"/>
                    </a:lnTo>
                    <a:lnTo>
                      <a:pt x="1909" y="809"/>
                    </a:lnTo>
                    <a:close/>
                    <a:moveTo>
                      <a:pt x="2001" y="0"/>
                    </a:moveTo>
                    <a:lnTo>
                      <a:pt x="1843" y="0"/>
                    </a:lnTo>
                    <a:lnTo>
                      <a:pt x="1843" y="47"/>
                    </a:lnTo>
                    <a:lnTo>
                      <a:pt x="1954" y="47"/>
                    </a:lnTo>
                    <a:lnTo>
                      <a:pt x="1954" y="847"/>
                    </a:lnTo>
                    <a:lnTo>
                      <a:pt x="1843" y="847"/>
                    </a:lnTo>
                    <a:lnTo>
                      <a:pt x="1843" y="895"/>
                    </a:lnTo>
                    <a:lnTo>
                      <a:pt x="2001" y="895"/>
                    </a:lnTo>
                    <a:lnTo>
                      <a:pt x="2001" y="0"/>
                    </a:lnTo>
                    <a:close/>
                    <a:moveTo>
                      <a:pt x="159" y="847"/>
                    </a:moveTo>
                    <a:lnTo>
                      <a:pt x="47" y="847"/>
                    </a:lnTo>
                    <a:lnTo>
                      <a:pt x="47" y="47"/>
                    </a:lnTo>
                    <a:lnTo>
                      <a:pt x="159" y="47"/>
                    </a:lnTo>
                    <a:lnTo>
                      <a:pt x="159" y="0"/>
                    </a:lnTo>
                    <a:lnTo>
                      <a:pt x="0" y="0"/>
                    </a:lnTo>
                    <a:lnTo>
                      <a:pt x="0" y="895"/>
                    </a:lnTo>
                    <a:lnTo>
                      <a:pt x="159" y="895"/>
                    </a:lnTo>
                    <a:lnTo>
                      <a:pt x="159" y="847"/>
                    </a:lnTo>
                    <a:close/>
                  </a:path>
                </a:pathLst>
              </a:custGeom>
              <a:solidFill>
                <a:schemeClr val="accent5">
                  <a:lumMod val="75000"/>
                  <a:lumOff val="2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 name="Freeform 22"/>
              <p:cNvSpPr>
                <a:spLocks noChangeAspect="1" noEditPoints="1"/>
              </p:cNvSpPr>
              <p:nvPr/>
            </p:nvSpPr>
            <p:spPr bwMode="auto">
              <a:xfrm>
                <a:off x="812145" y="4513218"/>
                <a:ext cx="1261734" cy="180789"/>
              </a:xfrm>
              <a:custGeom>
                <a:avLst/>
                <a:gdLst>
                  <a:gd name="T0" fmla="*/ 383 w 6029"/>
                  <a:gd name="T1" fmla="*/ 425 h 864"/>
                  <a:gd name="T2" fmla="*/ 864 w 6029"/>
                  <a:gd name="T3" fmla="*/ 864 h 864"/>
                  <a:gd name="T4" fmla="*/ 368 w 6029"/>
                  <a:gd name="T5" fmla="*/ 69 h 864"/>
                  <a:gd name="T6" fmla="*/ 368 w 6029"/>
                  <a:gd name="T7" fmla="*/ 440 h 864"/>
                  <a:gd name="T8" fmla="*/ 368 w 6029"/>
                  <a:gd name="T9" fmla="*/ 440 h 864"/>
                  <a:gd name="T10" fmla="*/ 1836 w 6029"/>
                  <a:gd name="T11" fmla="*/ 200 h 864"/>
                  <a:gd name="T12" fmla="*/ 1914 w 6029"/>
                  <a:gd name="T13" fmla="*/ 200 h 864"/>
                  <a:gd name="T14" fmla="*/ 1614 w 6029"/>
                  <a:gd name="T15" fmla="*/ 607 h 864"/>
                  <a:gd name="T16" fmla="*/ 1310 w 6029"/>
                  <a:gd name="T17" fmla="*/ 606 h 864"/>
                  <a:gd name="T18" fmla="*/ 1345 w 6029"/>
                  <a:gd name="T19" fmla="*/ 692 h 864"/>
                  <a:gd name="T20" fmla="*/ 1650 w 6029"/>
                  <a:gd name="T21" fmla="*/ 692 h 864"/>
                  <a:gd name="T22" fmla="*/ 1846 w 6029"/>
                  <a:gd name="T23" fmla="*/ 321 h 864"/>
                  <a:gd name="T24" fmla="*/ 2302 w 6029"/>
                  <a:gd name="T25" fmla="*/ 465 h 864"/>
                  <a:gd name="T26" fmla="*/ 2053 w 6029"/>
                  <a:gd name="T27" fmla="*/ 383 h 864"/>
                  <a:gd name="T28" fmla="*/ 2053 w 6029"/>
                  <a:gd name="T29" fmla="*/ 692 h 864"/>
                  <a:gd name="T30" fmla="*/ 2242 w 6029"/>
                  <a:gd name="T31" fmla="*/ 480 h 864"/>
                  <a:gd name="T32" fmla="*/ 2710 w 6029"/>
                  <a:gd name="T33" fmla="*/ 143 h 864"/>
                  <a:gd name="T34" fmla="*/ 2539 w 6029"/>
                  <a:gd name="T35" fmla="*/ 312 h 864"/>
                  <a:gd name="T36" fmla="*/ 2522 w 6029"/>
                  <a:gd name="T37" fmla="*/ 701 h 864"/>
                  <a:gd name="T38" fmla="*/ 2710 w 6029"/>
                  <a:gd name="T39" fmla="*/ 692 h 864"/>
                  <a:gd name="T40" fmla="*/ 2459 w 6029"/>
                  <a:gd name="T41" fmla="*/ 613 h 864"/>
                  <a:gd name="T42" fmla="*/ 2621 w 6029"/>
                  <a:gd name="T43" fmla="*/ 393 h 864"/>
                  <a:gd name="T44" fmla="*/ 3104 w 6029"/>
                  <a:gd name="T45" fmla="*/ 364 h 864"/>
                  <a:gd name="T46" fmla="*/ 2835 w 6029"/>
                  <a:gd name="T47" fmla="*/ 648 h 864"/>
                  <a:gd name="T48" fmla="*/ 3104 w 6029"/>
                  <a:gd name="T49" fmla="*/ 364 h 864"/>
                  <a:gd name="T50" fmla="*/ 2847 w 6029"/>
                  <a:gd name="T51" fmla="*/ 509 h 864"/>
                  <a:gd name="T52" fmla="*/ 3090 w 6029"/>
                  <a:gd name="T53" fmla="*/ 507 h 864"/>
                  <a:gd name="T54" fmla="*/ 3547 w 6029"/>
                  <a:gd name="T55" fmla="*/ 620 h 864"/>
                  <a:gd name="T56" fmla="*/ 3316 w 6029"/>
                  <a:gd name="T57" fmla="*/ 620 h 864"/>
                  <a:gd name="T58" fmla="*/ 3343 w 6029"/>
                  <a:gd name="T59" fmla="*/ 692 h 864"/>
                  <a:gd name="T60" fmla="*/ 3578 w 6029"/>
                  <a:gd name="T61" fmla="*/ 692 h 864"/>
                  <a:gd name="T62" fmla="*/ 3845 w 6029"/>
                  <a:gd name="T63" fmla="*/ 484 h 864"/>
                  <a:gd name="T64" fmla="*/ 3840 w 6029"/>
                  <a:gd name="T65" fmla="*/ 363 h 864"/>
                  <a:gd name="T66" fmla="*/ 3751 w 6029"/>
                  <a:gd name="T67" fmla="*/ 343 h 864"/>
                  <a:gd name="T68" fmla="*/ 3866 w 6029"/>
                  <a:gd name="T69" fmla="*/ 564 h 864"/>
                  <a:gd name="T70" fmla="*/ 3713 w 6029"/>
                  <a:gd name="T71" fmla="*/ 678 h 864"/>
                  <a:gd name="T72" fmla="*/ 3920 w 6029"/>
                  <a:gd name="T73" fmla="*/ 531 h 864"/>
                  <a:gd name="T74" fmla="*/ 4213 w 6029"/>
                  <a:gd name="T75" fmla="*/ 339 h 864"/>
                  <a:gd name="T76" fmla="*/ 4408 w 6029"/>
                  <a:gd name="T77" fmla="*/ 251 h 864"/>
                  <a:gd name="T78" fmla="*/ 4142 w 6029"/>
                  <a:gd name="T79" fmla="*/ 303 h 864"/>
                  <a:gd name="T80" fmla="*/ 4366 w 6029"/>
                  <a:gd name="T81" fmla="*/ 568 h 864"/>
                  <a:gd name="T82" fmla="*/ 4141 w 6029"/>
                  <a:gd name="T83" fmla="*/ 671 h 864"/>
                  <a:gd name="T84" fmla="*/ 4430 w 6029"/>
                  <a:gd name="T85" fmla="*/ 561 h 864"/>
                  <a:gd name="T86" fmla="*/ 4648 w 6029"/>
                  <a:gd name="T87" fmla="*/ 312 h 864"/>
                  <a:gd name="T88" fmla="*/ 4522 w 6029"/>
                  <a:gd name="T89" fmla="*/ 649 h 864"/>
                  <a:gd name="T90" fmla="*/ 4660 w 6029"/>
                  <a:gd name="T91" fmla="*/ 650 h 864"/>
                  <a:gd name="T92" fmla="*/ 4801 w 6029"/>
                  <a:gd name="T93" fmla="*/ 490 h 864"/>
                  <a:gd name="T94" fmla="*/ 4715 w 6029"/>
                  <a:gd name="T95" fmla="*/ 391 h 864"/>
                  <a:gd name="T96" fmla="*/ 5025 w 6029"/>
                  <a:gd name="T97" fmla="*/ 315 h 864"/>
                  <a:gd name="T98" fmla="*/ 4927 w 6029"/>
                  <a:gd name="T99" fmla="*/ 321 h 864"/>
                  <a:gd name="T100" fmla="*/ 4927 w 6029"/>
                  <a:gd name="T101" fmla="*/ 503 h 864"/>
                  <a:gd name="T102" fmla="*/ 5061 w 6029"/>
                  <a:gd name="T103" fmla="*/ 320 h 864"/>
                  <a:gd name="T104" fmla="*/ 5153 w 6029"/>
                  <a:gd name="T105" fmla="*/ 321 h 864"/>
                  <a:gd name="T106" fmla="*/ 5434 w 6029"/>
                  <a:gd name="T107" fmla="*/ 321 h 864"/>
                  <a:gd name="T108" fmla="*/ 5616 w 6029"/>
                  <a:gd name="T109" fmla="*/ 312 h 864"/>
                  <a:gd name="T110" fmla="*/ 5490 w 6029"/>
                  <a:gd name="T111" fmla="*/ 649 h 864"/>
                  <a:gd name="T112" fmla="*/ 5628 w 6029"/>
                  <a:gd name="T113" fmla="*/ 650 h 864"/>
                  <a:gd name="T114" fmla="*/ 5769 w 6029"/>
                  <a:gd name="T115" fmla="*/ 490 h 864"/>
                  <a:gd name="T116" fmla="*/ 5683 w 6029"/>
                  <a:gd name="T117" fmla="*/ 391 h 864"/>
                  <a:gd name="T118" fmla="*/ 5993 w 6029"/>
                  <a:gd name="T119" fmla="*/ 315 h 864"/>
                  <a:gd name="T120" fmla="*/ 5895 w 6029"/>
                  <a:gd name="T121" fmla="*/ 321 h 864"/>
                  <a:gd name="T122" fmla="*/ 5895 w 6029"/>
                  <a:gd name="T123" fmla="*/ 503 h 864"/>
                  <a:gd name="T124" fmla="*/ 6029 w 6029"/>
                  <a:gd name="T125" fmla="*/ 32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9" h="864">
                    <a:moveTo>
                      <a:pt x="383" y="67"/>
                    </a:moveTo>
                    <a:cubicBezTo>
                      <a:pt x="864" y="0"/>
                      <a:pt x="864" y="0"/>
                      <a:pt x="864" y="0"/>
                    </a:cubicBezTo>
                    <a:cubicBezTo>
                      <a:pt x="864" y="425"/>
                      <a:pt x="864" y="425"/>
                      <a:pt x="864" y="425"/>
                    </a:cubicBezTo>
                    <a:cubicBezTo>
                      <a:pt x="383" y="425"/>
                      <a:pt x="383" y="425"/>
                      <a:pt x="383" y="425"/>
                    </a:cubicBezTo>
                    <a:lnTo>
                      <a:pt x="383" y="67"/>
                    </a:lnTo>
                    <a:close/>
                    <a:moveTo>
                      <a:pt x="383" y="440"/>
                    </a:moveTo>
                    <a:cubicBezTo>
                      <a:pt x="383" y="797"/>
                      <a:pt x="383" y="797"/>
                      <a:pt x="383" y="797"/>
                    </a:cubicBezTo>
                    <a:cubicBezTo>
                      <a:pt x="864" y="864"/>
                      <a:pt x="864" y="864"/>
                      <a:pt x="864" y="864"/>
                    </a:cubicBezTo>
                    <a:cubicBezTo>
                      <a:pt x="864" y="440"/>
                      <a:pt x="864" y="440"/>
                      <a:pt x="864" y="440"/>
                    </a:cubicBezTo>
                    <a:lnTo>
                      <a:pt x="383" y="440"/>
                    </a:lnTo>
                    <a:close/>
                    <a:moveTo>
                      <a:pt x="368" y="425"/>
                    </a:moveTo>
                    <a:cubicBezTo>
                      <a:pt x="368" y="69"/>
                      <a:pt x="368" y="69"/>
                      <a:pt x="368" y="69"/>
                    </a:cubicBezTo>
                    <a:cubicBezTo>
                      <a:pt x="0" y="121"/>
                      <a:pt x="0" y="121"/>
                      <a:pt x="0" y="121"/>
                    </a:cubicBezTo>
                    <a:cubicBezTo>
                      <a:pt x="0" y="425"/>
                      <a:pt x="0" y="425"/>
                      <a:pt x="0" y="425"/>
                    </a:cubicBezTo>
                    <a:lnTo>
                      <a:pt x="368" y="425"/>
                    </a:lnTo>
                    <a:close/>
                    <a:moveTo>
                      <a:pt x="368" y="440"/>
                    </a:moveTo>
                    <a:cubicBezTo>
                      <a:pt x="0" y="440"/>
                      <a:pt x="0" y="440"/>
                      <a:pt x="0" y="440"/>
                    </a:cubicBezTo>
                    <a:cubicBezTo>
                      <a:pt x="0" y="744"/>
                      <a:pt x="0" y="744"/>
                      <a:pt x="0" y="744"/>
                    </a:cubicBezTo>
                    <a:cubicBezTo>
                      <a:pt x="368" y="795"/>
                      <a:pt x="368" y="795"/>
                      <a:pt x="368" y="795"/>
                    </a:cubicBezTo>
                    <a:lnTo>
                      <a:pt x="368" y="440"/>
                    </a:lnTo>
                    <a:close/>
                    <a:moveTo>
                      <a:pt x="1902" y="173"/>
                    </a:moveTo>
                    <a:cubicBezTo>
                      <a:pt x="1895" y="165"/>
                      <a:pt x="1886" y="161"/>
                      <a:pt x="1874" y="161"/>
                    </a:cubicBezTo>
                    <a:cubicBezTo>
                      <a:pt x="1863" y="161"/>
                      <a:pt x="1854" y="165"/>
                      <a:pt x="1847" y="173"/>
                    </a:cubicBezTo>
                    <a:cubicBezTo>
                      <a:pt x="1839" y="180"/>
                      <a:pt x="1836" y="189"/>
                      <a:pt x="1836" y="200"/>
                    </a:cubicBezTo>
                    <a:cubicBezTo>
                      <a:pt x="1836" y="211"/>
                      <a:pt x="1840" y="221"/>
                      <a:pt x="1847" y="228"/>
                    </a:cubicBezTo>
                    <a:cubicBezTo>
                      <a:pt x="1854" y="235"/>
                      <a:pt x="1864" y="238"/>
                      <a:pt x="1874" y="238"/>
                    </a:cubicBezTo>
                    <a:cubicBezTo>
                      <a:pt x="1885" y="238"/>
                      <a:pt x="1894" y="235"/>
                      <a:pt x="1902" y="227"/>
                    </a:cubicBezTo>
                    <a:cubicBezTo>
                      <a:pt x="1910" y="220"/>
                      <a:pt x="1914" y="211"/>
                      <a:pt x="1914" y="200"/>
                    </a:cubicBezTo>
                    <a:cubicBezTo>
                      <a:pt x="1914" y="189"/>
                      <a:pt x="1910" y="180"/>
                      <a:pt x="1902" y="173"/>
                    </a:cubicBezTo>
                    <a:close/>
                    <a:moveTo>
                      <a:pt x="1731" y="173"/>
                    </a:moveTo>
                    <a:cubicBezTo>
                      <a:pt x="1615" y="607"/>
                      <a:pt x="1615" y="607"/>
                      <a:pt x="1615" y="607"/>
                    </a:cubicBezTo>
                    <a:cubicBezTo>
                      <a:pt x="1614" y="607"/>
                      <a:pt x="1614" y="607"/>
                      <a:pt x="1614" y="607"/>
                    </a:cubicBezTo>
                    <a:cubicBezTo>
                      <a:pt x="1495" y="173"/>
                      <a:pt x="1495" y="173"/>
                      <a:pt x="1495" y="173"/>
                    </a:cubicBezTo>
                    <a:cubicBezTo>
                      <a:pt x="1436" y="173"/>
                      <a:pt x="1436" y="173"/>
                      <a:pt x="1436" y="173"/>
                    </a:cubicBezTo>
                    <a:cubicBezTo>
                      <a:pt x="1311" y="606"/>
                      <a:pt x="1311" y="606"/>
                      <a:pt x="1311" y="606"/>
                    </a:cubicBezTo>
                    <a:cubicBezTo>
                      <a:pt x="1310" y="606"/>
                      <a:pt x="1310" y="606"/>
                      <a:pt x="1310" y="606"/>
                    </a:cubicBezTo>
                    <a:cubicBezTo>
                      <a:pt x="1190" y="173"/>
                      <a:pt x="1190" y="173"/>
                      <a:pt x="1190" y="173"/>
                    </a:cubicBezTo>
                    <a:cubicBezTo>
                      <a:pt x="1123" y="173"/>
                      <a:pt x="1123" y="173"/>
                      <a:pt x="1123" y="173"/>
                    </a:cubicBezTo>
                    <a:cubicBezTo>
                      <a:pt x="1275" y="692"/>
                      <a:pt x="1275" y="692"/>
                      <a:pt x="1275" y="692"/>
                    </a:cubicBezTo>
                    <a:cubicBezTo>
                      <a:pt x="1345" y="692"/>
                      <a:pt x="1345" y="692"/>
                      <a:pt x="1345" y="692"/>
                    </a:cubicBezTo>
                    <a:cubicBezTo>
                      <a:pt x="1461" y="281"/>
                      <a:pt x="1461" y="281"/>
                      <a:pt x="1461" y="281"/>
                    </a:cubicBezTo>
                    <a:cubicBezTo>
                      <a:pt x="1463" y="281"/>
                      <a:pt x="1463" y="281"/>
                      <a:pt x="1463" y="281"/>
                    </a:cubicBezTo>
                    <a:cubicBezTo>
                      <a:pt x="1579" y="692"/>
                      <a:pt x="1579" y="692"/>
                      <a:pt x="1579" y="692"/>
                    </a:cubicBezTo>
                    <a:cubicBezTo>
                      <a:pt x="1650" y="692"/>
                      <a:pt x="1650" y="692"/>
                      <a:pt x="1650" y="692"/>
                    </a:cubicBezTo>
                    <a:cubicBezTo>
                      <a:pt x="1796" y="173"/>
                      <a:pt x="1796" y="173"/>
                      <a:pt x="1796" y="173"/>
                    </a:cubicBezTo>
                    <a:lnTo>
                      <a:pt x="1731" y="173"/>
                    </a:lnTo>
                    <a:close/>
                    <a:moveTo>
                      <a:pt x="1905" y="321"/>
                    </a:moveTo>
                    <a:cubicBezTo>
                      <a:pt x="1846" y="321"/>
                      <a:pt x="1846" y="321"/>
                      <a:pt x="1846" y="321"/>
                    </a:cubicBezTo>
                    <a:cubicBezTo>
                      <a:pt x="1846" y="692"/>
                      <a:pt x="1846" y="692"/>
                      <a:pt x="1846" y="692"/>
                    </a:cubicBezTo>
                    <a:cubicBezTo>
                      <a:pt x="1905" y="692"/>
                      <a:pt x="1905" y="692"/>
                      <a:pt x="1905" y="692"/>
                    </a:cubicBezTo>
                    <a:lnTo>
                      <a:pt x="1905" y="321"/>
                    </a:lnTo>
                    <a:close/>
                    <a:moveTo>
                      <a:pt x="2302" y="465"/>
                    </a:moveTo>
                    <a:cubicBezTo>
                      <a:pt x="2302" y="416"/>
                      <a:pt x="2291" y="378"/>
                      <a:pt x="2269" y="352"/>
                    </a:cubicBezTo>
                    <a:cubicBezTo>
                      <a:pt x="2248" y="325"/>
                      <a:pt x="2217" y="312"/>
                      <a:pt x="2176" y="312"/>
                    </a:cubicBezTo>
                    <a:cubicBezTo>
                      <a:pt x="2123" y="312"/>
                      <a:pt x="2082" y="336"/>
                      <a:pt x="2055" y="383"/>
                    </a:cubicBezTo>
                    <a:cubicBezTo>
                      <a:pt x="2053" y="383"/>
                      <a:pt x="2053" y="383"/>
                      <a:pt x="2053" y="383"/>
                    </a:cubicBezTo>
                    <a:cubicBezTo>
                      <a:pt x="2053" y="321"/>
                      <a:pt x="2053" y="321"/>
                      <a:pt x="2053" y="321"/>
                    </a:cubicBezTo>
                    <a:cubicBezTo>
                      <a:pt x="1994" y="321"/>
                      <a:pt x="1994" y="321"/>
                      <a:pt x="1994" y="321"/>
                    </a:cubicBezTo>
                    <a:cubicBezTo>
                      <a:pt x="1994" y="692"/>
                      <a:pt x="1994" y="692"/>
                      <a:pt x="1994" y="692"/>
                    </a:cubicBezTo>
                    <a:cubicBezTo>
                      <a:pt x="2053" y="692"/>
                      <a:pt x="2053" y="692"/>
                      <a:pt x="2053" y="692"/>
                    </a:cubicBezTo>
                    <a:cubicBezTo>
                      <a:pt x="2053" y="480"/>
                      <a:pt x="2053" y="480"/>
                      <a:pt x="2053" y="480"/>
                    </a:cubicBezTo>
                    <a:cubicBezTo>
                      <a:pt x="2053" y="446"/>
                      <a:pt x="2063" y="418"/>
                      <a:pt x="2083" y="396"/>
                    </a:cubicBezTo>
                    <a:cubicBezTo>
                      <a:pt x="2102" y="374"/>
                      <a:pt x="2127" y="363"/>
                      <a:pt x="2156" y="363"/>
                    </a:cubicBezTo>
                    <a:cubicBezTo>
                      <a:pt x="2213" y="363"/>
                      <a:pt x="2242" y="402"/>
                      <a:pt x="2242" y="480"/>
                    </a:cubicBezTo>
                    <a:cubicBezTo>
                      <a:pt x="2242" y="692"/>
                      <a:pt x="2242" y="692"/>
                      <a:pt x="2242" y="692"/>
                    </a:cubicBezTo>
                    <a:cubicBezTo>
                      <a:pt x="2302" y="692"/>
                      <a:pt x="2302" y="692"/>
                      <a:pt x="2302" y="692"/>
                    </a:cubicBezTo>
                    <a:lnTo>
                      <a:pt x="2302" y="465"/>
                    </a:lnTo>
                    <a:close/>
                    <a:moveTo>
                      <a:pt x="2710" y="143"/>
                    </a:moveTo>
                    <a:cubicBezTo>
                      <a:pt x="2651" y="143"/>
                      <a:pt x="2651" y="143"/>
                      <a:pt x="2651" y="143"/>
                    </a:cubicBezTo>
                    <a:cubicBezTo>
                      <a:pt x="2651" y="372"/>
                      <a:pt x="2651" y="372"/>
                      <a:pt x="2651" y="372"/>
                    </a:cubicBezTo>
                    <a:cubicBezTo>
                      <a:pt x="2650" y="372"/>
                      <a:pt x="2650" y="372"/>
                      <a:pt x="2650" y="372"/>
                    </a:cubicBezTo>
                    <a:cubicBezTo>
                      <a:pt x="2626" y="332"/>
                      <a:pt x="2589" y="312"/>
                      <a:pt x="2539" y="312"/>
                    </a:cubicBezTo>
                    <a:cubicBezTo>
                      <a:pt x="2487" y="312"/>
                      <a:pt x="2446" y="331"/>
                      <a:pt x="2415" y="368"/>
                    </a:cubicBezTo>
                    <a:cubicBezTo>
                      <a:pt x="2384" y="405"/>
                      <a:pt x="2369" y="454"/>
                      <a:pt x="2369" y="515"/>
                    </a:cubicBezTo>
                    <a:cubicBezTo>
                      <a:pt x="2369" y="572"/>
                      <a:pt x="2383" y="617"/>
                      <a:pt x="2410" y="650"/>
                    </a:cubicBezTo>
                    <a:cubicBezTo>
                      <a:pt x="2438" y="684"/>
                      <a:pt x="2475" y="701"/>
                      <a:pt x="2522" y="701"/>
                    </a:cubicBezTo>
                    <a:cubicBezTo>
                      <a:pt x="2580" y="701"/>
                      <a:pt x="2622" y="677"/>
                      <a:pt x="2650" y="629"/>
                    </a:cubicBezTo>
                    <a:cubicBezTo>
                      <a:pt x="2651" y="629"/>
                      <a:pt x="2651" y="629"/>
                      <a:pt x="2651" y="629"/>
                    </a:cubicBezTo>
                    <a:cubicBezTo>
                      <a:pt x="2651" y="692"/>
                      <a:pt x="2651" y="692"/>
                      <a:pt x="2651" y="692"/>
                    </a:cubicBezTo>
                    <a:cubicBezTo>
                      <a:pt x="2710" y="692"/>
                      <a:pt x="2710" y="692"/>
                      <a:pt x="2710" y="692"/>
                    </a:cubicBezTo>
                    <a:lnTo>
                      <a:pt x="2710" y="143"/>
                    </a:lnTo>
                    <a:close/>
                    <a:moveTo>
                      <a:pt x="2620" y="615"/>
                    </a:moveTo>
                    <a:cubicBezTo>
                      <a:pt x="2599" y="638"/>
                      <a:pt x="2572" y="650"/>
                      <a:pt x="2539" y="650"/>
                    </a:cubicBezTo>
                    <a:cubicBezTo>
                      <a:pt x="2506" y="650"/>
                      <a:pt x="2479" y="638"/>
                      <a:pt x="2459" y="613"/>
                    </a:cubicBezTo>
                    <a:cubicBezTo>
                      <a:pt x="2440" y="588"/>
                      <a:pt x="2430" y="555"/>
                      <a:pt x="2430" y="512"/>
                    </a:cubicBezTo>
                    <a:cubicBezTo>
                      <a:pt x="2430" y="465"/>
                      <a:pt x="2440" y="429"/>
                      <a:pt x="2461" y="402"/>
                    </a:cubicBezTo>
                    <a:cubicBezTo>
                      <a:pt x="2482" y="376"/>
                      <a:pt x="2510" y="363"/>
                      <a:pt x="2546" y="363"/>
                    </a:cubicBezTo>
                    <a:cubicBezTo>
                      <a:pt x="2575" y="363"/>
                      <a:pt x="2600" y="373"/>
                      <a:pt x="2621" y="393"/>
                    </a:cubicBezTo>
                    <a:cubicBezTo>
                      <a:pt x="2641" y="413"/>
                      <a:pt x="2651" y="439"/>
                      <a:pt x="2651" y="469"/>
                    </a:cubicBezTo>
                    <a:cubicBezTo>
                      <a:pt x="2651" y="524"/>
                      <a:pt x="2651" y="524"/>
                      <a:pt x="2651" y="524"/>
                    </a:cubicBezTo>
                    <a:cubicBezTo>
                      <a:pt x="2651" y="561"/>
                      <a:pt x="2641" y="591"/>
                      <a:pt x="2620" y="615"/>
                    </a:cubicBezTo>
                    <a:close/>
                    <a:moveTo>
                      <a:pt x="3104" y="364"/>
                    </a:moveTo>
                    <a:cubicBezTo>
                      <a:pt x="3073" y="329"/>
                      <a:pt x="3030" y="312"/>
                      <a:pt x="2975" y="312"/>
                    </a:cubicBezTo>
                    <a:cubicBezTo>
                      <a:pt x="2916" y="312"/>
                      <a:pt x="2870" y="330"/>
                      <a:pt x="2836" y="365"/>
                    </a:cubicBezTo>
                    <a:cubicBezTo>
                      <a:pt x="2803" y="401"/>
                      <a:pt x="2786" y="449"/>
                      <a:pt x="2786" y="511"/>
                    </a:cubicBezTo>
                    <a:cubicBezTo>
                      <a:pt x="2786" y="568"/>
                      <a:pt x="2802" y="614"/>
                      <a:pt x="2835" y="648"/>
                    </a:cubicBezTo>
                    <a:cubicBezTo>
                      <a:pt x="2868" y="683"/>
                      <a:pt x="2912" y="701"/>
                      <a:pt x="2966" y="701"/>
                    </a:cubicBezTo>
                    <a:cubicBezTo>
                      <a:pt x="3022" y="701"/>
                      <a:pt x="3067" y="683"/>
                      <a:pt x="3101" y="647"/>
                    </a:cubicBezTo>
                    <a:cubicBezTo>
                      <a:pt x="3134" y="611"/>
                      <a:pt x="3151" y="564"/>
                      <a:pt x="3151" y="505"/>
                    </a:cubicBezTo>
                    <a:cubicBezTo>
                      <a:pt x="3151" y="445"/>
                      <a:pt x="3135" y="398"/>
                      <a:pt x="3104" y="364"/>
                    </a:cubicBezTo>
                    <a:close/>
                    <a:moveTo>
                      <a:pt x="3059" y="613"/>
                    </a:moveTo>
                    <a:cubicBezTo>
                      <a:pt x="3039" y="638"/>
                      <a:pt x="3009" y="650"/>
                      <a:pt x="2971" y="650"/>
                    </a:cubicBezTo>
                    <a:cubicBezTo>
                      <a:pt x="2933" y="650"/>
                      <a:pt x="2903" y="638"/>
                      <a:pt x="2880" y="613"/>
                    </a:cubicBezTo>
                    <a:cubicBezTo>
                      <a:pt x="2858" y="588"/>
                      <a:pt x="2847" y="553"/>
                      <a:pt x="2847" y="509"/>
                    </a:cubicBezTo>
                    <a:cubicBezTo>
                      <a:pt x="2847" y="462"/>
                      <a:pt x="2858" y="426"/>
                      <a:pt x="2880" y="401"/>
                    </a:cubicBezTo>
                    <a:cubicBezTo>
                      <a:pt x="2902" y="375"/>
                      <a:pt x="2933" y="363"/>
                      <a:pt x="2971" y="363"/>
                    </a:cubicBezTo>
                    <a:cubicBezTo>
                      <a:pt x="3009" y="363"/>
                      <a:pt x="3038" y="375"/>
                      <a:pt x="3059" y="400"/>
                    </a:cubicBezTo>
                    <a:cubicBezTo>
                      <a:pt x="3080" y="425"/>
                      <a:pt x="3090" y="461"/>
                      <a:pt x="3090" y="507"/>
                    </a:cubicBezTo>
                    <a:cubicBezTo>
                      <a:pt x="3090" y="553"/>
                      <a:pt x="3080" y="589"/>
                      <a:pt x="3059" y="613"/>
                    </a:cubicBezTo>
                    <a:close/>
                    <a:moveTo>
                      <a:pt x="3631" y="321"/>
                    </a:moveTo>
                    <a:cubicBezTo>
                      <a:pt x="3550" y="620"/>
                      <a:pt x="3550" y="620"/>
                      <a:pt x="3550" y="620"/>
                    </a:cubicBezTo>
                    <a:cubicBezTo>
                      <a:pt x="3547" y="620"/>
                      <a:pt x="3547" y="620"/>
                      <a:pt x="3547" y="620"/>
                    </a:cubicBezTo>
                    <a:cubicBezTo>
                      <a:pt x="3464" y="321"/>
                      <a:pt x="3464" y="321"/>
                      <a:pt x="3464" y="321"/>
                    </a:cubicBezTo>
                    <a:cubicBezTo>
                      <a:pt x="3410" y="321"/>
                      <a:pt x="3410" y="321"/>
                      <a:pt x="3410" y="321"/>
                    </a:cubicBezTo>
                    <a:cubicBezTo>
                      <a:pt x="3319" y="620"/>
                      <a:pt x="3319" y="620"/>
                      <a:pt x="3319" y="620"/>
                    </a:cubicBezTo>
                    <a:cubicBezTo>
                      <a:pt x="3316" y="620"/>
                      <a:pt x="3316" y="620"/>
                      <a:pt x="3316" y="620"/>
                    </a:cubicBezTo>
                    <a:cubicBezTo>
                      <a:pt x="3234" y="321"/>
                      <a:pt x="3234" y="321"/>
                      <a:pt x="3234" y="321"/>
                    </a:cubicBezTo>
                    <a:cubicBezTo>
                      <a:pt x="3172" y="321"/>
                      <a:pt x="3172" y="321"/>
                      <a:pt x="3172" y="321"/>
                    </a:cubicBezTo>
                    <a:cubicBezTo>
                      <a:pt x="3284" y="692"/>
                      <a:pt x="3284" y="692"/>
                      <a:pt x="3284" y="692"/>
                    </a:cubicBezTo>
                    <a:cubicBezTo>
                      <a:pt x="3343" y="692"/>
                      <a:pt x="3343" y="692"/>
                      <a:pt x="3343" y="692"/>
                    </a:cubicBezTo>
                    <a:cubicBezTo>
                      <a:pt x="3433" y="404"/>
                      <a:pt x="3433" y="404"/>
                      <a:pt x="3433" y="404"/>
                    </a:cubicBezTo>
                    <a:cubicBezTo>
                      <a:pt x="3434" y="404"/>
                      <a:pt x="3434" y="404"/>
                      <a:pt x="3434" y="404"/>
                    </a:cubicBezTo>
                    <a:cubicBezTo>
                      <a:pt x="3517" y="692"/>
                      <a:pt x="3517" y="692"/>
                      <a:pt x="3517" y="692"/>
                    </a:cubicBezTo>
                    <a:cubicBezTo>
                      <a:pt x="3578" y="692"/>
                      <a:pt x="3578" y="692"/>
                      <a:pt x="3578" y="692"/>
                    </a:cubicBezTo>
                    <a:cubicBezTo>
                      <a:pt x="3690" y="321"/>
                      <a:pt x="3690" y="321"/>
                      <a:pt x="3690" y="321"/>
                    </a:cubicBezTo>
                    <a:lnTo>
                      <a:pt x="3631" y="321"/>
                    </a:lnTo>
                    <a:close/>
                    <a:moveTo>
                      <a:pt x="3920" y="531"/>
                    </a:moveTo>
                    <a:cubicBezTo>
                      <a:pt x="3905" y="514"/>
                      <a:pt x="3881" y="499"/>
                      <a:pt x="3845" y="484"/>
                    </a:cubicBezTo>
                    <a:cubicBezTo>
                      <a:pt x="3817" y="472"/>
                      <a:pt x="3798" y="461"/>
                      <a:pt x="3789" y="452"/>
                    </a:cubicBezTo>
                    <a:cubicBezTo>
                      <a:pt x="3779" y="443"/>
                      <a:pt x="3775" y="431"/>
                      <a:pt x="3775" y="414"/>
                    </a:cubicBezTo>
                    <a:cubicBezTo>
                      <a:pt x="3775" y="399"/>
                      <a:pt x="3781" y="387"/>
                      <a:pt x="3793" y="377"/>
                    </a:cubicBezTo>
                    <a:cubicBezTo>
                      <a:pt x="3805" y="368"/>
                      <a:pt x="3820" y="363"/>
                      <a:pt x="3840" y="363"/>
                    </a:cubicBezTo>
                    <a:cubicBezTo>
                      <a:pt x="3872" y="363"/>
                      <a:pt x="3900" y="372"/>
                      <a:pt x="3924" y="389"/>
                    </a:cubicBezTo>
                    <a:cubicBezTo>
                      <a:pt x="3924" y="329"/>
                      <a:pt x="3924" y="329"/>
                      <a:pt x="3924" y="329"/>
                    </a:cubicBezTo>
                    <a:cubicBezTo>
                      <a:pt x="3900" y="318"/>
                      <a:pt x="3874" y="312"/>
                      <a:pt x="3845" y="312"/>
                    </a:cubicBezTo>
                    <a:cubicBezTo>
                      <a:pt x="3807" y="312"/>
                      <a:pt x="3776" y="322"/>
                      <a:pt x="3751" y="343"/>
                    </a:cubicBezTo>
                    <a:cubicBezTo>
                      <a:pt x="3726" y="363"/>
                      <a:pt x="3714" y="389"/>
                      <a:pt x="3714" y="420"/>
                    </a:cubicBezTo>
                    <a:cubicBezTo>
                      <a:pt x="3714" y="446"/>
                      <a:pt x="3721" y="467"/>
                      <a:pt x="3734" y="483"/>
                    </a:cubicBezTo>
                    <a:cubicBezTo>
                      <a:pt x="3748" y="499"/>
                      <a:pt x="3771" y="514"/>
                      <a:pt x="3804" y="528"/>
                    </a:cubicBezTo>
                    <a:cubicBezTo>
                      <a:pt x="3836" y="543"/>
                      <a:pt x="3857" y="555"/>
                      <a:pt x="3866" y="564"/>
                    </a:cubicBezTo>
                    <a:cubicBezTo>
                      <a:pt x="3876" y="573"/>
                      <a:pt x="3880" y="584"/>
                      <a:pt x="3880" y="598"/>
                    </a:cubicBezTo>
                    <a:cubicBezTo>
                      <a:pt x="3880" y="633"/>
                      <a:pt x="3857" y="650"/>
                      <a:pt x="3810" y="650"/>
                    </a:cubicBezTo>
                    <a:cubicBezTo>
                      <a:pt x="3775" y="650"/>
                      <a:pt x="3743" y="638"/>
                      <a:pt x="3713" y="615"/>
                    </a:cubicBezTo>
                    <a:cubicBezTo>
                      <a:pt x="3713" y="678"/>
                      <a:pt x="3713" y="678"/>
                      <a:pt x="3713" y="678"/>
                    </a:cubicBezTo>
                    <a:cubicBezTo>
                      <a:pt x="3740" y="693"/>
                      <a:pt x="3770" y="701"/>
                      <a:pt x="3805" y="701"/>
                    </a:cubicBezTo>
                    <a:cubicBezTo>
                      <a:pt x="3846" y="701"/>
                      <a:pt x="3879" y="691"/>
                      <a:pt x="3904" y="671"/>
                    </a:cubicBezTo>
                    <a:cubicBezTo>
                      <a:pt x="3929" y="651"/>
                      <a:pt x="3941" y="625"/>
                      <a:pt x="3941" y="592"/>
                    </a:cubicBezTo>
                    <a:cubicBezTo>
                      <a:pt x="3941" y="568"/>
                      <a:pt x="3934" y="547"/>
                      <a:pt x="3920" y="531"/>
                    </a:cubicBezTo>
                    <a:close/>
                    <a:moveTo>
                      <a:pt x="4403" y="483"/>
                    </a:moveTo>
                    <a:cubicBezTo>
                      <a:pt x="4384" y="460"/>
                      <a:pt x="4352" y="436"/>
                      <a:pt x="4306" y="410"/>
                    </a:cubicBezTo>
                    <a:cubicBezTo>
                      <a:pt x="4276" y="393"/>
                      <a:pt x="4254" y="379"/>
                      <a:pt x="4241" y="369"/>
                    </a:cubicBezTo>
                    <a:cubicBezTo>
                      <a:pt x="4228" y="359"/>
                      <a:pt x="4219" y="349"/>
                      <a:pt x="4213" y="339"/>
                    </a:cubicBezTo>
                    <a:cubicBezTo>
                      <a:pt x="4208" y="328"/>
                      <a:pt x="4205" y="314"/>
                      <a:pt x="4205" y="297"/>
                    </a:cubicBezTo>
                    <a:cubicBezTo>
                      <a:pt x="4205" y="274"/>
                      <a:pt x="4214" y="255"/>
                      <a:pt x="4233" y="240"/>
                    </a:cubicBezTo>
                    <a:cubicBezTo>
                      <a:pt x="4251" y="226"/>
                      <a:pt x="4274" y="219"/>
                      <a:pt x="4303" y="219"/>
                    </a:cubicBezTo>
                    <a:cubicBezTo>
                      <a:pt x="4346" y="219"/>
                      <a:pt x="4381" y="229"/>
                      <a:pt x="4408" y="251"/>
                    </a:cubicBezTo>
                    <a:cubicBezTo>
                      <a:pt x="4408" y="183"/>
                      <a:pt x="4408" y="183"/>
                      <a:pt x="4408" y="183"/>
                    </a:cubicBezTo>
                    <a:cubicBezTo>
                      <a:pt x="4387" y="170"/>
                      <a:pt x="4353" y="164"/>
                      <a:pt x="4306" y="164"/>
                    </a:cubicBezTo>
                    <a:cubicBezTo>
                      <a:pt x="4258" y="164"/>
                      <a:pt x="4218" y="177"/>
                      <a:pt x="4188" y="203"/>
                    </a:cubicBezTo>
                    <a:cubicBezTo>
                      <a:pt x="4157" y="228"/>
                      <a:pt x="4142" y="262"/>
                      <a:pt x="4142" y="303"/>
                    </a:cubicBezTo>
                    <a:cubicBezTo>
                      <a:pt x="4142" y="334"/>
                      <a:pt x="4150" y="360"/>
                      <a:pt x="4167" y="382"/>
                    </a:cubicBezTo>
                    <a:cubicBezTo>
                      <a:pt x="4184" y="404"/>
                      <a:pt x="4214" y="427"/>
                      <a:pt x="4257" y="451"/>
                    </a:cubicBezTo>
                    <a:cubicBezTo>
                      <a:pt x="4301" y="476"/>
                      <a:pt x="4330" y="496"/>
                      <a:pt x="4345" y="512"/>
                    </a:cubicBezTo>
                    <a:cubicBezTo>
                      <a:pt x="4359" y="528"/>
                      <a:pt x="4366" y="546"/>
                      <a:pt x="4366" y="568"/>
                    </a:cubicBezTo>
                    <a:cubicBezTo>
                      <a:pt x="4366" y="620"/>
                      <a:pt x="4333" y="646"/>
                      <a:pt x="4266" y="646"/>
                    </a:cubicBezTo>
                    <a:cubicBezTo>
                      <a:pt x="4245" y="646"/>
                      <a:pt x="4223" y="641"/>
                      <a:pt x="4199" y="632"/>
                    </a:cubicBezTo>
                    <a:cubicBezTo>
                      <a:pt x="4175" y="623"/>
                      <a:pt x="4156" y="612"/>
                      <a:pt x="4141" y="599"/>
                    </a:cubicBezTo>
                    <a:cubicBezTo>
                      <a:pt x="4141" y="671"/>
                      <a:pt x="4141" y="671"/>
                      <a:pt x="4141" y="671"/>
                    </a:cubicBezTo>
                    <a:cubicBezTo>
                      <a:pt x="4151" y="678"/>
                      <a:pt x="4168" y="685"/>
                      <a:pt x="4192" y="691"/>
                    </a:cubicBezTo>
                    <a:cubicBezTo>
                      <a:pt x="4217" y="697"/>
                      <a:pt x="4239" y="701"/>
                      <a:pt x="4258" y="701"/>
                    </a:cubicBezTo>
                    <a:cubicBezTo>
                      <a:pt x="4311" y="701"/>
                      <a:pt x="4353" y="688"/>
                      <a:pt x="4384" y="663"/>
                    </a:cubicBezTo>
                    <a:cubicBezTo>
                      <a:pt x="4415" y="639"/>
                      <a:pt x="4430" y="604"/>
                      <a:pt x="4430" y="561"/>
                    </a:cubicBezTo>
                    <a:cubicBezTo>
                      <a:pt x="4430" y="531"/>
                      <a:pt x="4421" y="505"/>
                      <a:pt x="4403" y="483"/>
                    </a:cubicBezTo>
                    <a:close/>
                    <a:moveTo>
                      <a:pt x="4801" y="490"/>
                    </a:moveTo>
                    <a:cubicBezTo>
                      <a:pt x="4801" y="434"/>
                      <a:pt x="4787" y="390"/>
                      <a:pt x="4760" y="359"/>
                    </a:cubicBezTo>
                    <a:cubicBezTo>
                      <a:pt x="4733" y="328"/>
                      <a:pt x="4696" y="312"/>
                      <a:pt x="4648" y="312"/>
                    </a:cubicBezTo>
                    <a:cubicBezTo>
                      <a:pt x="4616" y="312"/>
                      <a:pt x="4587" y="320"/>
                      <a:pt x="4561" y="337"/>
                    </a:cubicBezTo>
                    <a:cubicBezTo>
                      <a:pt x="4535" y="354"/>
                      <a:pt x="4514" y="377"/>
                      <a:pt x="4500" y="407"/>
                    </a:cubicBezTo>
                    <a:cubicBezTo>
                      <a:pt x="4485" y="438"/>
                      <a:pt x="4477" y="471"/>
                      <a:pt x="4477" y="508"/>
                    </a:cubicBezTo>
                    <a:cubicBezTo>
                      <a:pt x="4477" y="568"/>
                      <a:pt x="4492" y="615"/>
                      <a:pt x="4522" y="649"/>
                    </a:cubicBezTo>
                    <a:cubicBezTo>
                      <a:pt x="4552" y="684"/>
                      <a:pt x="4593" y="701"/>
                      <a:pt x="4646" y="701"/>
                    </a:cubicBezTo>
                    <a:cubicBezTo>
                      <a:pt x="4699" y="701"/>
                      <a:pt x="4742" y="689"/>
                      <a:pt x="4774" y="665"/>
                    </a:cubicBezTo>
                    <a:cubicBezTo>
                      <a:pt x="4774" y="610"/>
                      <a:pt x="4774" y="610"/>
                      <a:pt x="4774" y="610"/>
                    </a:cubicBezTo>
                    <a:cubicBezTo>
                      <a:pt x="4740" y="637"/>
                      <a:pt x="4702" y="650"/>
                      <a:pt x="4660" y="650"/>
                    </a:cubicBezTo>
                    <a:cubicBezTo>
                      <a:pt x="4622" y="650"/>
                      <a:pt x="4593" y="639"/>
                      <a:pt x="4572" y="617"/>
                    </a:cubicBezTo>
                    <a:cubicBezTo>
                      <a:pt x="4551" y="595"/>
                      <a:pt x="4540" y="563"/>
                      <a:pt x="4539" y="521"/>
                    </a:cubicBezTo>
                    <a:cubicBezTo>
                      <a:pt x="4801" y="521"/>
                      <a:pt x="4801" y="521"/>
                      <a:pt x="4801" y="521"/>
                    </a:cubicBezTo>
                    <a:lnTo>
                      <a:pt x="4801" y="490"/>
                    </a:lnTo>
                    <a:close/>
                    <a:moveTo>
                      <a:pt x="4540" y="471"/>
                    </a:moveTo>
                    <a:cubicBezTo>
                      <a:pt x="4545" y="438"/>
                      <a:pt x="4557" y="412"/>
                      <a:pt x="4577" y="392"/>
                    </a:cubicBezTo>
                    <a:cubicBezTo>
                      <a:pt x="4596" y="373"/>
                      <a:pt x="4620" y="363"/>
                      <a:pt x="4647" y="363"/>
                    </a:cubicBezTo>
                    <a:cubicBezTo>
                      <a:pt x="4676" y="363"/>
                      <a:pt x="4699" y="372"/>
                      <a:pt x="4715" y="391"/>
                    </a:cubicBezTo>
                    <a:cubicBezTo>
                      <a:pt x="4731" y="410"/>
                      <a:pt x="4739" y="437"/>
                      <a:pt x="4740" y="471"/>
                    </a:cubicBezTo>
                    <a:lnTo>
                      <a:pt x="4540" y="471"/>
                    </a:lnTo>
                    <a:close/>
                    <a:moveTo>
                      <a:pt x="5061" y="320"/>
                    </a:moveTo>
                    <a:cubicBezTo>
                      <a:pt x="5052" y="316"/>
                      <a:pt x="5041" y="315"/>
                      <a:pt x="5025" y="315"/>
                    </a:cubicBezTo>
                    <a:cubicBezTo>
                      <a:pt x="5003" y="315"/>
                      <a:pt x="4983" y="322"/>
                      <a:pt x="4966" y="337"/>
                    </a:cubicBezTo>
                    <a:cubicBezTo>
                      <a:pt x="4949" y="352"/>
                      <a:pt x="4936" y="372"/>
                      <a:pt x="4928" y="397"/>
                    </a:cubicBezTo>
                    <a:cubicBezTo>
                      <a:pt x="4927" y="397"/>
                      <a:pt x="4927" y="397"/>
                      <a:pt x="4927" y="397"/>
                    </a:cubicBezTo>
                    <a:cubicBezTo>
                      <a:pt x="4927" y="321"/>
                      <a:pt x="4927" y="321"/>
                      <a:pt x="4927" y="321"/>
                    </a:cubicBezTo>
                    <a:cubicBezTo>
                      <a:pt x="4867" y="321"/>
                      <a:pt x="4867" y="321"/>
                      <a:pt x="4867" y="321"/>
                    </a:cubicBezTo>
                    <a:cubicBezTo>
                      <a:pt x="4867" y="692"/>
                      <a:pt x="4867" y="692"/>
                      <a:pt x="4867" y="692"/>
                    </a:cubicBezTo>
                    <a:cubicBezTo>
                      <a:pt x="4927" y="692"/>
                      <a:pt x="4927" y="692"/>
                      <a:pt x="4927" y="692"/>
                    </a:cubicBezTo>
                    <a:cubicBezTo>
                      <a:pt x="4927" y="503"/>
                      <a:pt x="4927" y="503"/>
                      <a:pt x="4927" y="503"/>
                    </a:cubicBezTo>
                    <a:cubicBezTo>
                      <a:pt x="4927" y="463"/>
                      <a:pt x="4935" y="431"/>
                      <a:pt x="4951" y="406"/>
                    </a:cubicBezTo>
                    <a:cubicBezTo>
                      <a:pt x="4968" y="382"/>
                      <a:pt x="4989" y="369"/>
                      <a:pt x="5015" y="369"/>
                    </a:cubicBezTo>
                    <a:cubicBezTo>
                      <a:pt x="5035" y="369"/>
                      <a:pt x="5050" y="373"/>
                      <a:pt x="5061" y="381"/>
                    </a:cubicBezTo>
                    <a:lnTo>
                      <a:pt x="5061" y="320"/>
                    </a:lnTo>
                    <a:close/>
                    <a:moveTo>
                      <a:pt x="5372" y="321"/>
                    </a:moveTo>
                    <a:cubicBezTo>
                      <a:pt x="5261" y="624"/>
                      <a:pt x="5261" y="624"/>
                      <a:pt x="5261" y="624"/>
                    </a:cubicBezTo>
                    <a:cubicBezTo>
                      <a:pt x="5259" y="624"/>
                      <a:pt x="5259" y="624"/>
                      <a:pt x="5259" y="624"/>
                    </a:cubicBezTo>
                    <a:cubicBezTo>
                      <a:pt x="5153" y="321"/>
                      <a:pt x="5153" y="321"/>
                      <a:pt x="5153" y="321"/>
                    </a:cubicBezTo>
                    <a:cubicBezTo>
                      <a:pt x="5088" y="321"/>
                      <a:pt x="5088" y="321"/>
                      <a:pt x="5088" y="321"/>
                    </a:cubicBezTo>
                    <a:cubicBezTo>
                      <a:pt x="5228" y="692"/>
                      <a:pt x="5228" y="692"/>
                      <a:pt x="5228" y="692"/>
                    </a:cubicBezTo>
                    <a:cubicBezTo>
                      <a:pt x="5286" y="692"/>
                      <a:pt x="5286" y="692"/>
                      <a:pt x="5286" y="692"/>
                    </a:cubicBezTo>
                    <a:cubicBezTo>
                      <a:pt x="5434" y="321"/>
                      <a:pt x="5434" y="321"/>
                      <a:pt x="5434" y="321"/>
                    </a:cubicBezTo>
                    <a:lnTo>
                      <a:pt x="5372" y="321"/>
                    </a:lnTo>
                    <a:close/>
                    <a:moveTo>
                      <a:pt x="5769" y="490"/>
                    </a:moveTo>
                    <a:cubicBezTo>
                      <a:pt x="5769" y="434"/>
                      <a:pt x="5755" y="390"/>
                      <a:pt x="5728" y="359"/>
                    </a:cubicBezTo>
                    <a:cubicBezTo>
                      <a:pt x="5702" y="328"/>
                      <a:pt x="5664" y="312"/>
                      <a:pt x="5616" y="312"/>
                    </a:cubicBezTo>
                    <a:cubicBezTo>
                      <a:pt x="5584" y="312"/>
                      <a:pt x="5555" y="320"/>
                      <a:pt x="5529" y="337"/>
                    </a:cubicBezTo>
                    <a:cubicBezTo>
                      <a:pt x="5503" y="354"/>
                      <a:pt x="5483" y="377"/>
                      <a:pt x="5468" y="407"/>
                    </a:cubicBezTo>
                    <a:cubicBezTo>
                      <a:pt x="5453" y="438"/>
                      <a:pt x="5446" y="471"/>
                      <a:pt x="5446" y="508"/>
                    </a:cubicBezTo>
                    <a:cubicBezTo>
                      <a:pt x="5446" y="568"/>
                      <a:pt x="5460" y="615"/>
                      <a:pt x="5490" y="649"/>
                    </a:cubicBezTo>
                    <a:cubicBezTo>
                      <a:pt x="5520" y="684"/>
                      <a:pt x="5561" y="701"/>
                      <a:pt x="5614" y="701"/>
                    </a:cubicBezTo>
                    <a:cubicBezTo>
                      <a:pt x="5667" y="701"/>
                      <a:pt x="5710" y="689"/>
                      <a:pt x="5743" y="665"/>
                    </a:cubicBezTo>
                    <a:cubicBezTo>
                      <a:pt x="5743" y="610"/>
                      <a:pt x="5743" y="610"/>
                      <a:pt x="5743" y="610"/>
                    </a:cubicBezTo>
                    <a:cubicBezTo>
                      <a:pt x="5708" y="637"/>
                      <a:pt x="5670" y="650"/>
                      <a:pt x="5628" y="650"/>
                    </a:cubicBezTo>
                    <a:cubicBezTo>
                      <a:pt x="5591" y="650"/>
                      <a:pt x="5561" y="639"/>
                      <a:pt x="5540" y="617"/>
                    </a:cubicBezTo>
                    <a:cubicBezTo>
                      <a:pt x="5519" y="595"/>
                      <a:pt x="5508" y="563"/>
                      <a:pt x="5507" y="521"/>
                    </a:cubicBezTo>
                    <a:cubicBezTo>
                      <a:pt x="5769" y="521"/>
                      <a:pt x="5769" y="521"/>
                      <a:pt x="5769" y="521"/>
                    </a:cubicBezTo>
                    <a:lnTo>
                      <a:pt x="5769" y="490"/>
                    </a:lnTo>
                    <a:close/>
                    <a:moveTo>
                      <a:pt x="5508" y="471"/>
                    </a:moveTo>
                    <a:cubicBezTo>
                      <a:pt x="5513" y="438"/>
                      <a:pt x="5525" y="412"/>
                      <a:pt x="5545" y="392"/>
                    </a:cubicBezTo>
                    <a:cubicBezTo>
                      <a:pt x="5564" y="373"/>
                      <a:pt x="5588" y="363"/>
                      <a:pt x="5615" y="363"/>
                    </a:cubicBezTo>
                    <a:cubicBezTo>
                      <a:pt x="5645" y="363"/>
                      <a:pt x="5667" y="372"/>
                      <a:pt x="5683" y="391"/>
                    </a:cubicBezTo>
                    <a:cubicBezTo>
                      <a:pt x="5699" y="410"/>
                      <a:pt x="5707" y="437"/>
                      <a:pt x="5708" y="471"/>
                    </a:cubicBezTo>
                    <a:lnTo>
                      <a:pt x="5508" y="471"/>
                    </a:lnTo>
                    <a:close/>
                    <a:moveTo>
                      <a:pt x="6029" y="320"/>
                    </a:moveTo>
                    <a:cubicBezTo>
                      <a:pt x="6021" y="316"/>
                      <a:pt x="6009" y="315"/>
                      <a:pt x="5993" y="315"/>
                    </a:cubicBezTo>
                    <a:cubicBezTo>
                      <a:pt x="5971" y="315"/>
                      <a:pt x="5952" y="322"/>
                      <a:pt x="5934" y="337"/>
                    </a:cubicBezTo>
                    <a:cubicBezTo>
                      <a:pt x="5917" y="352"/>
                      <a:pt x="5905" y="372"/>
                      <a:pt x="5896" y="397"/>
                    </a:cubicBezTo>
                    <a:cubicBezTo>
                      <a:pt x="5895" y="397"/>
                      <a:pt x="5895" y="397"/>
                      <a:pt x="5895" y="397"/>
                    </a:cubicBezTo>
                    <a:cubicBezTo>
                      <a:pt x="5895" y="321"/>
                      <a:pt x="5895" y="321"/>
                      <a:pt x="5895" y="321"/>
                    </a:cubicBezTo>
                    <a:cubicBezTo>
                      <a:pt x="5836" y="321"/>
                      <a:pt x="5836" y="321"/>
                      <a:pt x="5836" y="321"/>
                    </a:cubicBezTo>
                    <a:cubicBezTo>
                      <a:pt x="5836" y="692"/>
                      <a:pt x="5836" y="692"/>
                      <a:pt x="5836" y="692"/>
                    </a:cubicBezTo>
                    <a:cubicBezTo>
                      <a:pt x="5895" y="692"/>
                      <a:pt x="5895" y="692"/>
                      <a:pt x="5895" y="692"/>
                    </a:cubicBezTo>
                    <a:cubicBezTo>
                      <a:pt x="5895" y="503"/>
                      <a:pt x="5895" y="503"/>
                      <a:pt x="5895" y="503"/>
                    </a:cubicBezTo>
                    <a:cubicBezTo>
                      <a:pt x="5895" y="463"/>
                      <a:pt x="5903" y="431"/>
                      <a:pt x="5920" y="406"/>
                    </a:cubicBezTo>
                    <a:cubicBezTo>
                      <a:pt x="5936" y="382"/>
                      <a:pt x="5957" y="369"/>
                      <a:pt x="5984" y="369"/>
                    </a:cubicBezTo>
                    <a:cubicBezTo>
                      <a:pt x="6003" y="369"/>
                      <a:pt x="6018" y="373"/>
                      <a:pt x="6029" y="381"/>
                    </a:cubicBezTo>
                    <a:lnTo>
                      <a:pt x="6029" y="3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91" name="Rectangle 90"/>
          <p:cNvSpPr/>
          <p:nvPr/>
        </p:nvSpPr>
        <p:spPr bwMode="auto">
          <a:xfrm>
            <a:off x="3292157" y="5695698"/>
            <a:ext cx="3447160" cy="544765"/>
          </a:xfrm>
          <a:prstGeom prst="rect">
            <a:avLst/>
          </a:prstGeom>
          <a:noFill/>
          <a:ln w="6350">
            <a:no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spAutoFit/>
          </a:bodyPr>
          <a:lstStyle/>
          <a:p>
            <a:pPr marL="0" marR="0" lvl="0" indent="0" defTabSz="932563" eaLnBrk="1" fontAlgn="auto" latinLnBrk="0" hangingPunct="1">
              <a:lnSpc>
                <a:spcPct val="90000"/>
              </a:lnSpc>
              <a:spcBef>
                <a:spcPts val="0"/>
              </a:spcBef>
              <a:spcAft>
                <a:spcPts val="600"/>
              </a:spcAft>
              <a:buClrTx/>
              <a:buSzTx/>
              <a:buFontTx/>
              <a:buNone/>
              <a:tabLst/>
              <a:defRPr/>
            </a:pPr>
            <a:r>
              <a:rPr kumimoji="0" lang="en-US" sz="18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Write once, deploy anywhere</a:t>
            </a:r>
          </a:p>
        </p:txBody>
      </p:sp>
      <p:grpSp>
        <p:nvGrpSpPr>
          <p:cNvPr id="104" name="Group 103"/>
          <p:cNvGrpSpPr/>
          <p:nvPr/>
        </p:nvGrpSpPr>
        <p:grpSpPr>
          <a:xfrm>
            <a:off x="9603105" y="2011363"/>
            <a:ext cx="2560320" cy="3886200"/>
            <a:chOff x="9603105" y="2011363"/>
            <a:chExt cx="2560320" cy="3886200"/>
          </a:xfrm>
        </p:grpSpPr>
        <p:sp>
          <p:nvSpPr>
            <p:cNvPr id="53" name="Rectangle 52"/>
            <p:cNvSpPr/>
            <p:nvPr/>
          </p:nvSpPr>
          <p:spPr bwMode="auto">
            <a:xfrm>
              <a:off x="9603105" y="2011363"/>
              <a:ext cx="2560320" cy="3886200"/>
            </a:xfrm>
            <a:prstGeom prst="rect">
              <a:avLst/>
            </a:prstGeom>
            <a:solidFill>
              <a:schemeClr val="bg1">
                <a:lumMod val="85000"/>
              </a:schemeClr>
            </a:solidFill>
            <a:ln w="6350">
              <a:solidFill>
                <a:schemeClr val="bg1">
                  <a:lumMod val="85000"/>
                </a:schemeClr>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54" tIns="146304" rIns="182854" bIns="146304" numCol="1" spcCol="0" rtlCol="0" fromWordArt="0" anchor="b" anchorCtr="0" forceAA="0" compatLnSpc="1">
              <a:prstTxWarp prst="textNoShape">
                <a:avLst/>
              </a:prstTxWarp>
              <a:noAutofit/>
            </a:bodyPr>
            <a:lstStyle/>
            <a:p>
              <a:pPr marL="0" marR="0" lvl="0" indent="0" defTabSz="932563" eaLnBrk="1" fontAlgn="auto" latinLnBrk="0" hangingPunct="1">
                <a:lnSpc>
                  <a:spcPct val="90000"/>
                </a:lnSpc>
                <a:spcBef>
                  <a:spcPts val="0"/>
                </a:spcBef>
                <a:spcAft>
                  <a:spcPts val="600"/>
                </a:spcAft>
                <a:buClrTx/>
                <a:buSzTx/>
                <a:buFontTx/>
                <a:buNone/>
                <a:tabLst/>
                <a:defRPr/>
              </a:pPr>
              <a:r>
                <a:rPr kumimoji="0" lang="en-US" sz="18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Container Management</a:t>
              </a:r>
            </a:p>
          </p:txBody>
        </p:sp>
        <p:sp>
          <p:nvSpPr>
            <p:cNvPr id="95" name="Rectangle 94"/>
            <p:cNvSpPr/>
            <p:nvPr/>
          </p:nvSpPr>
          <p:spPr bwMode="auto">
            <a:xfrm>
              <a:off x="9785985" y="2237247"/>
              <a:ext cx="2194560" cy="9144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base" latinLnBrk="0" hangingPunct="1">
                <a:lnSpc>
                  <a:spcPct val="90000"/>
                </a:lnSpc>
                <a:spcBef>
                  <a:spcPct val="0"/>
                </a:spcBef>
                <a:spcAft>
                  <a:spcPts val="600"/>
                </a:spcAft>
                <a:buClrTx/>
                <a:buSzTx/>
                <a:buFontTx/>
                <a:buNone/>
                <a:tabLst/>
                <a:defRPr/>
              </a:pPr>
              <a:r>
                <a:rPr kumimoji="0" lang="en-US" sz="20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Docker</a:t>
              </a:r>
            </a:p>
          </p:txBody>
        </p:sp>
        <p:sp>
          <p:nvSpPr>
            <p:cNvPr id="96" name="Rectangle 95"/>
            <p:cNvSpPr/>
            <p:nvPr/>
          </p:nvSpPr>
          <p:spPr bwMode="auto">
            <a:xfrm>
              <a:off x="9785985" y="3211628"/>
              <a:ext cx="2194560" cy="9144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base" latinLnBrk="0" hangingPunct="1">
                <a:lnSpc>
                  <a:spcPct val="90000"/>
                </a:lnSpc>
                <a:spcBef>
                  <a:spcPct val="0"/>
                </a:spcBef>
                <a:spcAft>
                  <a:spcPts val="600"/>
                </a:spcAft>
                <a:buClrTx/>
                <a:buSzTx/>
                <a:buFontTx/>
                <a:buNone/>
                <a:tabLst/>
                <a:defRPr/>
              </a:pPr>
              <a:r>
                <a:rPr kumimoji="0" lang="en-US" sz="20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PowerShell</a:t>
              </a:r>
            </a:p>
          </p:txBody>
        </p:sp>
        <p:sp>
          <p:nvSpPr>
            <p:cNvPr id="97" name="Rectangle 96"/>
            <p:cNvSpPr/>
            <p:nvPr/>
          </p:nvSpPr>
          <p:spPr bwMode="auto">
            <a:xfrm>
              <a:off x="9785985" y="4186008"/>
              <a:ext cx="2194560" cy="9144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563" eaLnBrk="1" fontAlgn="base" latinLnBrk="0" hangingPunct="1">
                <a:lnSpc>
                  <a:spcPct val="90000"/>
                </a:lnSpc>
                <a:spcBef>
                  <a:spcPct val="0"/>
                </a:spcBef>
                <a:spcAft>
                  <a:spcPts val="600"/>
                </a:spcAft>
                <a:buClrTx/>
                <a:buSzTx/>
                <a:buFontTx/>
                <a:buNone/>
                <a:tabLst/>
                <a:defRPr/>
              </a:pPr>
              <a:r>
                <a:rPr kumimoji="0" lang="en-US" sz="2000" b="1" i="0" u="none" strike="noStrike" kern="0" cap="none" spc="0" normalizeH="0" baseline="0" noProof="0" dirty="0">
                  <a:ln>
                    <a:noFill/>
                  </a:ln>
                  <a:gradFill>
                    <a:gsLst>
                      <a:gs pos="67327">
                        <a:schemeClr val="tx1"/>
                      </a:gs>
                      <a:gs pos="44000">
                        <a:schemeClr val="tx1"/>
                      </a:gs>
                    </a:gsLst>
                    <a:lin ang="5400000" scaled="1"/>
                  </a:gradFill>
                  <a:effectLst/>
                  <a:uLnTx/>
                  <a:uFillTx/>
                  <a:latin typeface="+mj-lt"/>
                </a:rPr>
                <a:t>Others</a:t>
              </a:r>
            </a:p>
          </p:txBody>
        </p:sp>
        <p:pic>
          <p:nvPicPr>
            <p:cNvPr id="26" name="Picture 2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51508" y="2685549"/>
              <a:ext cx="1286541" cy="307486"/>
            </a:xfrm>
            <a:prstGeom prst="rect">
              <a:avLst/>
            </a:prstGeom>
          </p:spPr>
        </p:pic>
        <p:sp>
          <p:nvSpPr>
            <p:cNvPr id="99" name="Freeform 6"/>
            <p:cNvSpPr>
              <a:spLocks noChangeAspect="1" noEditPoints="1"/>
            </p:cNvSpPr>
            <p:nvPr/>
          </p:nvSpPr>
          <p:spPr bwMode="auto">
            <a:xfrm>
              <a:off x="11374609" y="4537382"/>
              <a:ext cx="457481" cy="381417"/>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296650" y="3519774"/>
              <a:ext cx="560261" cy="560261"/>
            </a:xfrm>
            <a:prstGeom prst="rect">
              <a:avLst/>
            </a:prstGeom>
          </p:spPr>
        </p:pic>
      </p:grpSp>
      <p:grpSp>
        <p:nvGrpSpPr>
          <p:cNvPr id="102" name="Group 101"/>
          <p:cNvGrpSpPr/>
          <p:nvPr/>
        </p:nvGrpSpPr>
        <p:grpSpPr>
          <a:xfrm>
            <a:off x="2834958" y="3026571"/>
            <a:ext cx="640079" cy="1974435"/>
            <a:chOff x="2834958" y="3026571"/>
            <a:chExt cx="640079" cy="1974435"/>
          </a:xfrm>
        </p:grpSpPr>
        <p:cxnSp>
          <p:nvCxnSpPr>
            <p:cNvPr id="89" name="Straight Arrow Connector 48"/>
            <p:cNvCxnSpPr>
              <a:stCxn id="90" idx="1"/>
              <a:endCxn id="49" idx="3"/>
            </p:cNvCxnSpPr>
            <p:nvPr/>
          </p:nvCxnSpPr>
          <p:spPr>
            <a:xfrm flipH="1">
              <a:off x="2834958" y="3026571"/>
              <a:ext cx="640079" cy="927892"/>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cxnSp>
          <p:nvCxnSpPr>
            <p:cNvPr id="100" name="Straight Arrow Connector 48"/>
            <p:cNvCxnSpPr>
              <a:stCxn id="22" idx="1"/>
              <a:endCxn id="49" idx="3"/>
            </p:cNvCxnSpPr>
            <p:nvPr/>
          </p:nvCxnSpPr>
          <p:spPr>
            <a:xfrm flipH="1" flipV="1">
              <a:off x="2834958" y="3954463"/>
              <a:ext cx="640079" cy="1046543"/>
            </a:xfrm>
            <a:prstGeom prst="straightConnector1">
              <a:avLst/>
            </a:prstGeom>
            <a:noFill/>
            <a:ln w="28575" cap="flat">
              <a:solidFill>
                <a:schemeClr val="tx1"/>
              </a:solidFill>
              <a:prstDash val="solid"/>
              <a:miter lim="800000"/>
              <a:headEnd type="triangle" w="lg" len="med"/>
              <a:tailEnd type="none" w="lg" len="sm"/>
            </a:ln>
            <a:extLst>
              <a:ext uri="{909E8E84-426E-40DD-AFC4-6F175D3DCCD1}">
                <a14:hiddenFill xmlns:a14="http://schemas.microsoft.com/office/drawing/2010/main">
                  <a:solidFill>
                    <a:srgbClr val="FFFFFF"/>
                  </a:solidFill>
                </a14:hiddenFill>
              </a:ext>
            </a:extLst>
          </p:spPr>
        </p:cxnSp>
      </p:grpSp>
      <p:grpSp>
        <p:nvGrpSpPr>
          <p:cNvPr id="37" name="Group 36"/>
          <p:cNvGrpSpPr/>
          <p:nvPr/>
        </p:nvGrpSpPr>
        <p:grpSpPr>
          <a:xfrm>
            <a:off x="9145566" y="3026570"/>
            <a:ext cx="457539" cy="1974435"/>
            <a:chOff x="9145566" y="3026570"/>
            <a:chExt cx="457539" cy="1974435"/>
          </a:xfrm>
        </p:grpSpPr>
        <p:sp>
          <p:nvSpPr>
            <p:cNvPr id="101" name="Freeform 5"/>
            <p:cNvSpPr>
              <a:spLocks/>
            </p:cNvSpPr>
            <p:nvPr/>
          </p:nvSpPr>
          <p:spPr bwMode="auto">
            <a:xfrm flipH="1">
              <a:off x="9145566" y="3026570"/>
              <a:ext cx="212368" cy="1974435"/>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28575" cap="flat">
              <a:solidFill>
                <a:schemeClr val="tx1"/>
              </a:solidFill>
              <a:prstDash val="solid"/>
              <a:miter lim="800000"/>
              <a:headEnd type="none" w="lg" len="med"/>
              <a:tailEnd type="none" w="lg" len="sm"/>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36" name="Straight Connector 35"/>
            <p:cNvCxnSpPr>
              <a:stCxn id="53" idx="1"/>
            </p:cNvCxnSpPr>
            <p:nvPr/>
          </p:nvCxnSpPr>
          <p:spPr>
            <a:xfrm flipH="1">
              <a:off x="9357934" y="3954463"/>
              <a:ext cx="245171" cy="0"/>
            </a:xfrm>
            <a:prstGeom prst="line">
              <a:avLst/>
            </a:prstGeom>
            <a:noFill/>
            <a:ln w="28575" cap="flat">
              <a:solidFill>
                <a:schemeClr val="tx1"/>
              </a:solidFill>
              <a:prstDash val="solid"/>
              <a:miter lim="800000"/>
              <a:headEnd type="none" w="lg" len="med"/>
              <a:tailEnd type="none" w="lg" len="sm"/>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33914540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decel="100000" fill="hold" nodeType="clickEffect">
                                  <p:stCondLst>
                                    <p:cond delay="0"/>
                                  </p:stCondLst>
                                  <p:childTnLst>
                                    <p:set>
                                      <p:cBhvr>
                                        <p:cTn id="12" dur="1" fill="hold">
                                          <p:stCondLst>
                                            <p:cond delay="0"/>
                                          </p:stCondLst>
                                        </p:cTn>
                                        <p:tgtEl>
                                          <p:spTgt spid="103"/>
                                        </p:tgtEl>
                                        <p:attrNameLst>
                                          <p:attrName>style.visibility</p:attrName>
                                        </p:attrNameLst>
                                      </p:cBhvr>
                                      <p:to>
                                        <p:strVal val="visible"/>
                                      </p:to>
                                    </p:set>
                                    <p:anim calcmode="lin" valueType="num">
                                      <p:cBhvr additive="base">
                                        <p:cTn id="13" dur="500" fill="hold"/>
                                        <p:tgtEl>
                                          <p:spTgt spid="103"/>
                                        </p:tgtEl>
                                        <p:attrNameLst>
                                          <p:attrName>ppt_x</p:attrName>
                                        </p:attrNameLst>
                                      </p:cBhvr>
                                      <p:tavLst>
                                        <p:tav tm="0">
                                          <p:val>
                                            <p:strVal val="0-#ppt_w/2"/>
                                          </p:val>
                                        </p:tav>
                                        <p:tav tm="100000">
                                          <p:val>
                                            <p:strVal val="#ppt_x"/>
                                          </p:val>
                                        </p:tav>
                                      </p:tavLst>
                                    </p:anim>
                                    <p:anim calcmode="lin" valueType="num">
                                      <p:cBhvr additive="base">
                                        <p:cTn id="14" dur="500" fill="hold"/>
                                        <p:tgtEl>
                                          <p:spTgt spid="103"/>
                                        </p:tgtEl>
                                        <p:attrNameLst>
                                          <p:attrName>ppt_y</p:attrName>
                                        </p:attrNameLst>
                                      </p:cBhvr>
                                      <p:tavLst>
                                        <p:tav tm="0">
                                          <p:val>
                                            <p:strVal val="#ppt_y"/>
                                          </p:val>
                                        </p:tav>
                                        <p:tav tm="100000">
                                          <p:val>
                                            <p:strVal val="#ppt_y"/>
                                          </p:val>
                                        </p:tav>
                                      </p:tavLst>
                                    </p:anim>
                                  </p:childTnLst>
                                </p:cTn>
                              </p:par>
                              <p:par>
                                <p:cTn id="15" presetID="22" presetClass="entr" presetSubtype="8" fill="hold" nodeType="withEffect">
                                  <p:stCondLst>
                                    <p:cond delay="300"/>
                                  </p:stCondLst>
                                  <p:childTnLst>
                                    <p:set>
                                      <p:cBhvr>
                                        <p:cTn id="16" dur="1" fill="hold">
                                          <p:stCondLst>
                                            <p:cond delay="0"/>
                                          </p:stCondLst>
                                        </p:cTn>
                                        <p:tgtEl>
                                          <p:spTgt spid="102"/>
                                        </p:tgtEl>
                                        <p:attrNameLst>
                                          <p:attrName>style.visibility</p:attrName>
                                        </p:attrNameLst>
                                      </p:cBhvr>
                                      <p:to>
                                        <p:strVal val="visible"/>
                                      </p:to>
                                    </p:set>
                                    <p:animEffect transition="in" filter="wipe(left)">
                                      <p:cBhvr>
                                        <p:cTn id="17" dur="300"/>
                                        <p:tgtEl>
                                          <p:spTgt spid="10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2" decel="100000" fill="hold" nodeType="clickEffect">
                                  <p:stCondLst>
                                    <p:cond delay="0"/>
                                  </p:stCondLst>
                                  <p:childTnLst>
                                    <p:set>
                                      <p:cBhvr>
                                        <p:cTn id="21" dur="1" fill="hold">
                                          <p:stCondLst>
                                            <p:cond delay="0"/>
                                          </p:stCondLst>
                                        </p:cTn>
                                        <p:tgtEl>
                                          <p:spTgt spid="104"/>
                                        </p:tgtEl>
                                        <p:attrNameLst>
                                          <p:attrName>style.visibility</p:attrName>
                                        </p:attrNameLst>
                                      </p:cBhvr>
                                      <p:to>
                                        <p:strVal val="visible"/>
                                      </p:to>
                                    </p:set>
                                    <p:anim calcmode="lin" valueType="num">
                                      <p:cBhvr additive="base">
                                        <p:cTn id="22" dur="500" fill="hold"/>
                                        <p:tgtEl>
                                          <p:spTgt spid="104"/>
                                        </p:tgtEl>
                                        <p:attrNameLst>
                                          <p:attrName>ppt_x</p:attrName>
                                        </p:attrNameLst>
                                      </p:cBhvr>
                                      <p:tavLst>
                                        <p:tav tm="0">
                                          <p:val>
                                            <p:strVal val="1+#ppt_w/2"/>
                                          </p:val>
                                        </p:tav>
                                        <p:tav tm="100000">
                                          <p:val>
                                            <p:strVal val="#ppt_x"/>
                                          </p:val>
                                        </p:tav>
                                      </p:tavLst>
                                    </p:anim>
                                    <p:anim calcmode="lin" valueType="num">
                                      <p:cBhvr additive="base">
                                        <p:cTn id="23" dur="500" fill="hold"/>
                                        <p:tgtEl>
                                          <p:spTgt spid="104"/>
                                        </p:tgtEl>
                                        <p:attrNameLst>
                                          <p:attrName>ppt_y</p:attrName>
                                        </p:attrNameLst>
                                      </p:cBhvr>
                                      <p:tavLst>
                                        <p:tav tm="0">
                                          <p:val>
                                            <p:strVal val="#ppt_y"/>
                                          </p:val>
                                        </p:tav>
                                        <p:tav tm="100000">
                                          <p:val>
                                            <p:strVal val="#ppt_y"/>
                                          </p:val>
                                        </p:tav>
                                      </p:tavLst>
                                    </p:anim>
                                  </p:childTnLst>
                                </p:cTn>
                              </p:par>
                              <p:par>
                                <p:cTn id="24" presetID="22" presetClass="entr" presetSubtype="8" fill="hold" nodeType="withEffect">
                                  <p:stCondLst>
                                    <p:cond delay="20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300"/>
                                        <p:tgtEl>
                                          <p:spTgt spid="3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91"/>
                                        </p:tgtEl>
                                        <p:attrNameLst>
                                          <p:attrName>style.visibility</p:attrName>
                                        </p:attrNameLst>
                                      </p:cBhvr>
                                      <p:to>
                                        <p:strVal val="visible"/>
                                      </p:to>
                                    </p:set>
                                    <p:animEffect transition="in" filter="fade">
                                      <p:cBhvr>
                                        <p:cTn id="29"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endParaRPr lang="it-IT" dirty="0"/>
          </a:p>
        </p:txBody>
      </p:sp>
      <p:sp>
        <p:nvSpPr>
          <p:cNvPr id="4" name="Title 3"/>
          <p:cNvSpPr>
            <a:spLocks noGrp="1"/>
          </p:cNvSpPr>
          <p:nvPr>
            <p:ph type="title"/>
          </p:nvPr>
        </p:nvSpPr>
        <p:spPr>
          <a:xfrm>
            <a:off x="909639" y="2003426"/>
            <a:ext cx="6549940" cy="2111374"/>
          </a:xfrm>
        </p:spPr>
        <p:txBody>
          <a:bodyPr anchor="ctr"/>
          <a:lstStyle/>
          <a:p>
            <a:r>
              <a:rPr lang="en-US" sz="7200" dirty="0"/>
              <a:t>Lab</a:t>
            </a:r>
            <a:br>
              <a:rPr lang="en-US" dirty="0"/>
            </a:br>
            <a:r>
              <a:rPr lang="en-US" sz="4000" dirty="0"/>
              <a:t>Containers with PowerShell</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35391" y="-10292"/>
            <a:ext cx="3612844" cy="7004817"/>
          </a:xfrm>
          <a:prstGeom prst="rect">
            <a:avLst/>
          </a:prstGeom>
        </p:spPr>
      </p:pic>
    </p:spTree>
    <p:extLst>
      <p:ext uri="{BB962C8B-B14F-4D97-AF65-F5344CB8AC3E}">
        <p14:creationId xmlns:p14="http://schemas.microsoft.com/office/powerpoint/2010/main" val="3570429621"/>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Introducing Nano Server</a:t>
            </a:r>
          </a:p>
        </p:txBody>
      </p:sp>
    </p:spTree>
    <p:extLst>
      <p:ext uri="{BB962C8B-B14F-4D97-AF65-F5344CB8AC3E}">
        <p14:creationId xmlns:p14="http://schemas.microsoft.com/office/powerpoint/2010/main" val="4048624994"/>
      </p:ext>
    </p:extLst>
  </p:cSld>
  <p:clrMapOvr>
    <a:masterClrMapping/>
  </p:clrMapOvr>
  <p:transition spd="slow">
    <p:cove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Customer voice</a:t>
            </a:r>
          </a:p>
        </p:txBody>
      </p:sp>
      <p:sp>
        <p:nvSpPr>
          <p:cNvPr id="3" name="Text Placeholder 2"/>
          <p:cNvSpPr>
            <a:spLocks noGrp="1"/>
          </p:cNvSpPr>
          <p:nvPr>
            <p:ph type="body" sz="quarter" idx="10"/>
          </p:nvPr>
        </p:nvSpPr>
        <p:spPr/>
        <p:txBody>
          <a:bodyPr/>
          <a:lstStyle/>
          <a:p>
            <a:r>
              <a:rPr lang="en-US" dirty="0">
                <a:gradFill>
                  <a:gsLst>
                    <a:gs pos="1250">
                      <a:schemeClr val="tx1"/>
                    </a:gs>
                    <a:gs pos="100000">
                      <a:schemeClr val="tx1"/>
                    </a:gs>
                  </a:gsLst>
                  <a:lin ang="5400000" scaled="0"/>
                </a:gradFill>
              </a:rPr>
              <a:t>Reboots impact my business</a:t>
            </a:r>
          </a:p>
          <a:p>
            <a:pPr lvl="1"/>
            <a:r>
              <a:rPr lang="en-US" dirty="0"/>
              <a:t>Why do I have to reboot because of a patch to a component I never use?</a:t>
            </a:r>
          </a:p>
          <a:p>
            <a:pPr lvl="1"/>
            <a:r>
              <a:rPr lang="en-US" dirty="0"/>
              <a:t>When a reboot is required, the systems need to be back in service A.S.A.P.</a:t>
            </a:r>
          </a:p>
          <a:p>
            <a:pPr lvl="1"/>
            <a:endParaRPr lang="en-US" dirty="0"/>
          </a:p>
          <a:p>
            <a:r>
              <a:rPr lang="en-US" dirty="0">
                <a:gradFill>
                  <a:gsLst>
                    <a:gs pos="1250">
                      <a:schemeClr val="tx1"/>
                    </a:gs>
                    <a:gs pos="100000">
                      <a:schemeClr val="tx1"/>
                    </a:gs>
                  </a:gsLst>
                  <a:lin ang="5400000" scaled="0"/>
                </a:gradFill>
              </a:rPr>
              <a:t>Server images are too big</a:t>
            </a:r>
          </a:p>
          <a:p>
            <a:pPr lvl="1"/>
            <a:r>
              <a:rPr lang="en-US" dirty="0"/>
              <a:t>Large images take a long time to install and configure</a:t>
            </a:r>
          </a:p>
          <a:p>
            <a:pPr lvl="1"/>
            <a:r>
              <a:rPr lang="en-US" dirty="0"/>
              <a:t>Transferring images consumes too much network bandwidth</a:t>
            </a:r>
          </a:p>
          <a:p>
            <a:pPr lvl="1"/>
            <a:r>
              <a:rPr lang="en-US" dirty="0"/>
              <a:t>Storing images requires too much disk space</a:t>
            </a:r>
          </a:p>
          <a:p>
            <a:pPr lvl="1"/>
            <a:endParaRPr lang="en-US" dirty="0"/>
          </a:p>
          <a:p>
            <a:r>
              <a:rPr lang="en-US" dirty="0">
                <a:gradFill>
                  <a:gsLst>
                    <a:gs pos="1250">
                      <a:schemeClr val="tx1"/>
                    </a:gs>
                    <a:gs pos="100000">
                      <a:schemeClr val="tx1"/>
                    </a:gs>
                  </a:gsLst>
                  <a:lin ang="5400000" scaled="0"/>
                </a:gradFill>
              </a:rPr>
              <a:t>Infrastructure requires too many resources</a:t>
            </a:r>
          </a:p>
          <a:p>
            <a:pPr lvl="1"/>
            <a:r>
              <a:rPr lang="en-US" dirty="0"/>
              <a:t>If the OS consumes fewer resources, I can increase my VM density</a:t>
            </a:r>
          </a:p>
          <a:p>
            <a:pPr lvl="1"/>
            <a:r>
              <a:rPr lang="en-US" dirty="0"/>
              <a:t>Higher VM density lowers my costs and increases my efficiency and margins</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9691" y="2712458"/>
            <a:ext cx="2208543" cy="4282067"/>
          </a:xfrm>
          <a:prstGeom prst="rect">
            <a:avLst/>
          </a:prstGeom>
        </p:spPr>
      </p:pic>
    </p:spTree>
    <p:extLst>
      <p:ext uri="{BB962C8B-B14F-4D97-AF65-F5344CB8AC3E}">
        <p14:creationId xmlns:p14="http://schemas.microsoft.com/office/powerpoint/2010/main" val="32202396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 calcmode="lin" valueType="num">
                                      <p:cBhvr additive="base">
                                        <p:cTn id="2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 calcmode="lin" valueType="num">
                                      <p:cBhvr additive="base">
                                        <p:cTn id="29"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3">
                                            <p:txEl>
                                              <p:pRg st="7" end="7"/>
                                            </p:txEl>
                                          </p:spTgt>
                                        </p:tgtEl>
                                        <p:attrNameLst>
                                          <p:attrName>style.visibility</p:attrName>
                                        </p:attrNameLst>
                                      </p:cBhvr>
                                      <p:to>
                                        <p:strVal val="visible"/>
                                      </p:to>
                                    </p:set>
                                    <p:anim calcmode="lin" valueType="num">
                                      <p:cBhvr additive="base">
                                        <p:cTn id="33"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decel="100000" fill="hold" grpId="0"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anim calcmode="lin" valueType="num">
                                      <p:cBhvr additive="base">
                                        <p:cTn id="3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9" end="9"/>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anim calcmode="lin" valueType="num">
                                      <p:cBhvr additive="base">
                                        <p:cTn id="43"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anim calcmode="lin" valueType="num">
                                      <p:cBhvr additive="base">
                                        <p:cTn id="47"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chemeClr val="bg1"/>
              </a:solidFill>
              <a:effectLst/>
              <a:uLnTx/>
              <a:uFillTx/>
              <a:latin typeface="+mj-lt"/>
              <a:ea typeface="MS PGothic" pitchFamily="34" charset="-128"/>
              <a:cs typeface="Segoe UI" pitchFamily="34" charset="0"/>
            </a:endParaRPr>
          </a:p>
        </p:txBody>
      </p:sp>
      <p:sp>
        <p:nvSpPr>
          <p:cNvPr id="3" name="Title 1"/>
          <p:cNvSpPr txBox="1">
            <a:spLocks/>
          </p:cNvSpPr>
          <p:nvPr/>
        </p:nvSpPr>
        <p:spPr>
          <a:xfrm>
            <a:off x="1189039" y="2125663"/>
            <a:ext cx="8199660" cy="121589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gradFill>
                  <a:gsLst>
                    <a:gs pos="1250">
                      <a:schemeClr val="tx1"/>
                    </a:gs>
                    <a:gs pos="100000">
                      <a:schemeClr val="tx1"/>
                    </a:gs>
                  </a:gsLst>
                  <a:lin ang="5400000" scaled="0"/>
                </a:gra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8000" b="0" i="0" u="none" strike="noStrike" kern="1200" cap="none" spc="-102" normalizeH="0" baseline="0" noProof="0" dirty="0">
                <a:ln w="3175">
                  <a:noFill/>
                </a:ln>
                <a:gradFill>
                  <a:gsLst>
                    <a:gs pos="94690">
                      <a:schemeClr val="accent2"/>
                    </a:gs>
                    <a:gs pos="88000">
                      <a:schemeClr val="accent2"/>
                    </a:gs>
                  </a:gsLst>
                  <a:lin ang="5400000" scaled="0"/>
                </a:gradFill>
                <a:effectLst/>
                <a:uLnTx/>
                <a:uFillTx/>
                <a:latin typeface="Arial" panose="020B0604020202020204" pitchFamily="34" charset="0"/>
                <a:ea typeface="MS PGothic" pitchFamily="34" charset="-128"/>
                <a:cs typeface="Arial" panose="020B0604020202020204" pitchFamily="34" charset="0"/>
              </a:rPr>
              <a:t>“</a:t>
            </a:r>
            <a:r>
              <a:rPr kumimoji="0" lang="en-US" sz="1000" b="0" i="0" u="none" strike="noStrike" kern="1200" cap="none" spc="-102" normalizeH="0" baseline="0" noProof="0" dirty="0">
                <a:ln w="3175">
                  <a:noFill/>
                </a:ln>
                <a:gradFill>
                  <a:gsLst>
                    <a:gs pos="94690">
                      <a:schemeClr val="tx1"/>
                    </a:gs>
                    <a:gs pos="88000">
                      <a:schemeClr val="tx1"/>
                    </a:gs>
                  </a:gsLst>
                  <a:lin ang="5400000" scaled="0"/>
                </a:gradFill>
                <a:effectLst/>
                <a:uLnTx/>
                <a:uFillTx/>
                <a:latin typeface="Arial" panose="020B0604020202020204" pitchFamily="34" charset="0"/>
                <a:ea typeface="MS PGothic" pitchFamily="34" charset="-128"/>
                <a:cs typeface="Arial" panose="020B0604020202020204" pitchFamily="34" charset="0"/>
              </a:rPr>
              <a:t> </a:t>
            </a:r>
            <a:r>
              <a:rPr kumimoji="0" lang="en-US" sz="5400" b="0" i="0" u="none" strike="noStrike" kern="1200" cap="none" spc="-102" normalizeH="0" baseline="0" noProof="0" dirty="0">
                <a:ln w="3175">
                  <a:noFill/>
                </a:ln>
                <a:gradFill>
                  <a:gsLst>
                    <a:gs pos="94690">
                      <a:schemeClr val="tx1"/>
                    </a:gs>
                    <a:gs pos="88000">
                      <a:schemeClr val="tx1"/>
                    </a:gs>
                  </a:gsLst>
                  <a:lin ang="5400000" scaled="0"/>
                </a:gradFill>
                <a:effectLst/>
                <a:uLnTx/>
                <a:uFillTx/>
                <a:latin typeface="+mj-lt"/>
                <a:ea typeface="MS PGothic" pitchFamily="34" charset="-128"/>
                <a:cs typeface="Segoe UI" pitchFamily="34" charset="0"/>
              </a:rPr>
              <a:t>I want just the components</a:t>
            </a:r>
            <a:endParaRPr kumimoji="0" lang="en-US" sz="7200" b="0" i="0" u="none" strike="noStrike" kern="1200" cap="none" spc="-102" normalizeH="0" baseline="0" noProof="0" dirty="0">
              <a:ln w="3175">
                <a:noFill/>
              </a:ln>
              <a:gradFill>
                <a:gsLst>
                  <a:gs pos="94690">
                    <a:schemeClr val="tx1"/>
                  </a:gs>
                  <a:gs pos="88000">
                    <a:schemeClr val="tx1"/>
                  </a:gs>
                </a:gsLst>
                <a:lin ang="5400000" scaled="0"/>
              </a:gradFill>
              <a:effectLst/>
              <a:uLnTx/>
              <a:uFillTx/>
              <a:latin typeface="Arial" panose="020B0604020202020204" pitchFamily="34" charset="0"/>
              <a:ea typeface="MS PGothic" pitchFamily="34" charset="-128"/>
              <a:cs typeface="Arial" panose="020B0604020202020204" pitchFamily="34"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89056" y="2517421"/>
            <a:ext cx="2058708" cy="4465814"/>
          </a:xfrm>
          <a:prstGeom prst="rect">
            <a:avLst/>
          </a:prstGeom>
        </p:spPr>
      </p:pic>
      <p:sp>
        <p:nvSpPr>
          <p:cNvPr id="6" name="Title 1"/>
          <p:cNvSpPr txBox="1">
            <a:spLocks/>
          </p:cNvSpPr>
          <p:nvPr/>
        </p:nvSpPr>
        <p:spPr>
          <a:xfrm>
            <a:off x="1498132" y="3008536"/>
            <a:ext cx="8199660" cy="121589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gradFill>
                  <a:gsLst>
                    <a:gs pos="1250">
                      <a:schemeClr val="tx1"/>
                    </a:gs>
                    <a:gs pos="100000">
                      <a:schemeClr val="tx1"/>
                    </a:gs>
                  </a:gsLst>
                  <a:lin ang="5400000" scaled="0"/>
                </a:gra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5400" b="1" i="0" u="none" strike="noStrike" kern="1200" cap="none" spc="-102" normalizeH="0" baseline="0" noProof="0" dirty="0">
                <a:ln w="3175">
                  <a:noFill/>
                </a:ln>
                <a:gradFill>
                  <a:gsLst>
                    <a:gs pos="1250">
                      <a:schemeClr val="tx1"/>
                    </a:gs>
                    <a:gs pos="100000">
                      <a:schemeClr val="tx1"/>
                    </a:gs>
                  </a:gsLst>
                  <a:lin ang="5400000" scaled="0"/>
                </a:gradFill>
                <a:effectLst/>
                <a:uLnTx/>
                <a:uFillTx/>
                <a:latin typeface="+mj-lt"/>
                <a:ea typeface="MS PGothic" pitchFamily="34" charset="-128"/>
                <a:cs typeface="Segoe UI" pitchFamily="34" charset="0"/>
              </a:rPr>
              <a:t>I need</a:t>
            </a:r>
            <a:r>
              <a:rPr kumimoji="0" lang="en-US" sz="5400" b="0" i="0" u="none" strike="noStrike" kern="1200" cap="none" spc="-102" normalizeH="0" baseline="0" noProof="0" dirty="0">
                <a:ln w="3175">
                  <a:noFill/>
                </a:ln>
                <a:gradFill>
                  <a:gsLst>
                    <a:gs pos="1250">
                      <a:schemeClr val="tx1"/>
                    </a:gs>
                    <a:gs pos="100000">
                      <a:schemeClr val="tx1"/>
                    </a:gs>
                  </a:gsLst>
                  <a:lin ang="5400000" scaled="0"/>
                </a:gradFill>
                <a:effectLst/>
                <a:uLnTx/>
                <a:uFillTx/>
                <a:latin typeface="+mj-lt"/>
                <a:ea typeface="MS PGothic" pitchFamily="34" charset="-128"/>
                <a:cs typeface="Segoe UI" pitchFamily="34" charset="0"/>
              </a:rPr>
              <a:t>, and nothing more.</a:t>
            </a:r>
            <a:r>
              <a:rPr kumimoji="0" lang="en-US" sz="7200" b="0" i="0" u="none" strike="noStrike" kern="1200" cap="none" spc="-102" normalizeH="0" baseline="0" noProof="0" dirty="0">
                <a:ln w="3175">
                  <a:noFill/>
                </a:ln>
                <a:gradFill>
                  <a:gsLst>
                    <a:gs pos="1250">
                      <a:schemeClr val="accent2"/>
                    </a:gs>
                    <a:gs pos="100000">
                      <a:schemeClr val="accent2"/>
                    </a:gs>
                  </a:gsLst>
                  <a:lin ang="5400000" scaled="0"/>
                </a:gradFill>
                <a:effectLst/>
                <a:uLnTx/>
                <a:uFillTx/>
                <a:latin typeface="Arial" panose="020B0604020202020204" pitchFamily="34" charset="0"/>
                <a:ea typeface="MS PGothic" pitchFamily="34" charset="-128"/>
                <a:cs typeface="Arial" panose="020B0604020202020204" pitchFamily="34" charset="0"/>
              </a:rPr>
              <a:t>”</a:t>
            </a:r>
          </a:p>
        </p:txBody>
      </p:sp>
    </p:spTree>
    <p:extLst>
      <p:ext uri="{BB962C8B-B14F-4D97-AF65-F5344CB8AC3E}">
        <p14:creationId xmlns:p14="http://schemas.microsoft.com/office/powerpoint/2010/main" val="1096100947"/>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chemeClr val="bg1"/>
              </a:solidFill>
              <a:effectLst/>
              <a:uLnTx/>
              <a:uFillTx/>
              <a:latin typeface="+mj-lt"/>
              <a:ea typeface="MS PGothic" pitchFamily="34" charset="-128"/>
              <a:cs typeface="Segoe UI" pitchFamily="34" charset="0"/>
            </a:endParaRPr>
          </a:p>
        </p:txBody>
      </p:sp>
      <p:sp>
        <p:nvSpPr>
          <p:cNvPr id="3" name="Title 1"/>
          <p:cNvSpPr txBox="1">
            <a:spLocks/>
          </p:cNvSpPr>
          <p:nvPr/>
        </p:nvSpPr>
        <p:spPr>
          <a:xfrm>
            <a:off x="1189039" y="2125663"/>
            <a:ext cx="8792088" cy="121589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gradFill>
                  <a:gsLst>
                    <a:gs pos="1250">
                      <a:schemeClr val="tx1"/>
                    </a:gs>
                    <a:gs pos="100000">
                      <a:schemeClr val="tx1"/>
                    </a:gs>
                  </a:gsLst>
                  <a:lin ang="5400000" scaled="0"/>
                </a:gra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8000" b="0" i="0" u="none" strike="noStrike" kern="1200" cap="none" spc="-102" normalizeH="0" baseline="0" noProof="0" dirty="0">
                <a:ln w="3175">
                  <a:noFill/>
                </a:ln>
                <a:solidFill>
                  <a:schemeClr val="accent2"/>
                </a:solidFill>
                <a:effectLst/>
                <a:uLnTx/>
                <a:uFillTx/>
                <a:latin typeface="Arial" panose="020B0604020202020204" pitchFamily="34" charset="0"/>
                <a:ea typeface="MS PGothic" pitchFamily="34" charset="-128"/>
                <a:cs typeface="Arial" panose="020B0604020202020204" pitchFamily="34" charset="0"/>
              </a:rPr>
              <a:t>“</a:t>
            </a:r>
            <a:r>
              <a:rPr kumimoji="0" lang="en-US" sz="5400" b="0" i="0" u="none" strike="noStrike" kern="1200" cap="none" spc="-102" normalizeH="0" baseline="0" noProof="0" dirty="0">
                <a:ln w="3175">
                  <a:noFill/>
                </a:ln>
                <a:gradFill>
                  <a:gsLst>
                    <a:gs pos="1250">
                      <a:schemeClr val="tx1"/>
                    </a:gs>
                    <a:gs pos="100000">
                      <a:schemeClr val="tx1"/>
                    </a:gs>
                  </a:gsLst>
                  <a:lin ang="5400000" scaled="0"/>
                </a:gradFill>
                <a:effectLst/>
                <a:uLnTx/>
                <a:uFillTx/>
                <a:latin typeface="+mj-lt"/>
                <a:ea typeface="MS PGothic" pitchFamily="34" charset="-128"/>
                <a:cs typeface="Segoe UI" pitchFamily="34" charset="0"/>
              </a:rPr>
              <a:t>We need server configuration</a:t>
            </a:r>
            <a:endParaRPr kumimoji="0" lang="en-US" sz="7200" b="0" i="0" u="none" strike="noStrike" kern="1200" cap="none" spc="-102" normalizeH="0" baseline="0" noProof="0" dirty="0">
              <a:ln w="3175">
                <a:noFill/>
              </a:ln>
              <a:gradFill>
                <a:gsLst>
                  <a:gs pos="1250">
                    <a:schemeClr val="tx1"/>
                  </a:gs>
                  <a:gs pos="100000">
                    <a:schemeClr val="tx1"/>
                  </a:gs>
                </a:gsLst>
                <a:lin ang="5400000" scaled="0"/>
              </a:gradFill>
              <a:effectLst/>
              <a:uLnTx/>
              <a:uFillTx/>
              <a:latin typeface="Arial" panose="020B0604020202020204" pitchFamily="34" charset="0"/>
              <a:ea typeface="MS PGothic" pitchFamily="34" charset="-128"/>
              <a:cs typeface="Arial" panose="020B0604020202020204" pitchFamily="34"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89056" y="2517421"/>
            <a:ext cx="2058708" cy="4465814"/>
          </a:xfrm>
          <a:prstGeom prst="rect">
            <a:avLst/>
          </a:prstGeom>
        </p:spPr>
      </p:pic>
      <p:sp>
        <p:nvSpPr>
          <p:cNvPr id="6" name="Title 1"/>
          <p:cNvSpPr txBox="1">
            <a:spLocks/>
          </p:cNvSpPr>
          <p:nvPr/>
        </p:nvSpPr>
        <p:spPr>
          <a:xfrm>
            <a:off x="1498132" y="3008536"/>
            <a:ext cx="8199660" cy="121589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gradFill>
                  <a:gsLst>
                    <a:gs pos="1250">
                      <a:schemeClr val="tx1"/>
                    </a:gs>
                    <a:gs pos="100000">
                      <a:schemeClr val="tx1"/>
                    </a:gs>
                  </a:gsLst>
                  <a:lin ang="5400000" scaled="0"/>
                </a:gra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r>
              <a:rPr kumimoji="0" lang="en-US" sz="5400" b="1" i="0" u="none" strike="noStrike" kern="1200" cap="none" spc="-102" normalizeH="0" baseline="0" noProof="0" dirty="0">
                <a:ln w="3175">
                  <a:noFill/>
                </a:ln>
                <a:gradFill>
                  <a:gsLst>
                    <a:gs pos="1250">
                      <a:schemeClr val="tx1"/>
                    </a:gs>
                    <a:gs pos="100000">
                      <a:schemeClr val="tx1"/>
                    </a:gs>
                  </a:gsLst>
                  <a:lin ang="5400000" scaled="0"/>
                </a:gradFill>
                <a:effectLst/>
                <a:uLnTx/>
                <a:uFillTx/>
                <a:latin typeface="+mj-lt"/>
                <a:ea typeface="MS PGothic" pitchFamily="34" charset="-128"/>
                <a:cs typeface="Segoe UI" pitchFamily="34" charset="0"/>
              </a:rPr>
              <a:t>optimized for the cloud</a:t>
            </a:r>
            <a:r>
              <a:rPr kumimoji="0" lang="en-US" sz="5400" b="0" i="0" u="none" strike="noStrike" kern="1200" cap="none" spc="-102" normalizeH="0" baseline="0" noProof="0" dirty="0">
                <a:ln w="3175">
                  <a:noFill/>
                </a:ln>
                <a:gradFill>
                  <a:gsLst>
                    <a:gs pos="1250">
                      <a:schemeClr val="tx1"/>
                    </a:gs>
                    <a:gs pos="100000">
                      <a:schemeClr val="tx1"/>
                    </a:gs>
                  </a:gsLst>
                  <a:lin ang="5400000" scaled="0"/>
                </a:gradFill>
                <a:effectLst/>
                <a:uLnTx/>
                <a:uFillTx/>
                <a:latin typeface="+mj-lt"/>
                <a:ea typeface="MS PGothic" pitchFamily="34" charset="-128"/>
                <a:cs typeface="Segoe UI" pitchFamily="34" charset="0"/>
              </a:rPr>
              <a:t>.</a:t>
            </a:r>
            <a:r>
              <a:rPr kumimoji="0" lang="en-US" sz="7200" b="0" i="0" u="none" strike="noStrike" kern="1200" cap="none" spc="-102" normalizeH="0" baseline="0" noProof="0" dirty="0">
                <a:ln w="3175">
                  <a:noFill/>
                </a:ln>
                <a:solidFill>
                  <a:schemeClr val="accent2"/>
                </a:solidFill>
                <a:effectLst/>
                <a:uLnTx/>
                <a:uFillTx/>
                <a:latin typeface="Arial" panose="020B0604020202020204" pitchFamily="34" charset="0"/>
                <a:ea typeface="MS PGothic" pitchFamily="34" charset="-128"/>
                <a:cs typeface="Arial" panose="020B0604020202020204" pitchFamily="34" charset="0"/>
              </a:rPr>
              <a:t>”</a:t>
            </a:r>
          </a:p>
        </p:txBody>
      </p:sp>
    </p:spTree>
    <p:extLst>
      <p:ext uri="{BB962C8B-B14F-4D97-AF65-F5344CB8AC3E}">
        <p14:creationId xmlns:p14="http://schemas.microsoft.com/office/powerpoint/2010/main" val="3548937207"/>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The next step in the journey…</a:t>
            </a:r>
          </a:p>
        </p:txBody>
      </p:sp>
      <p:grpSp>
        <p:nvGrpSpPr>
          <p:cNvPr id="14" name="Group 13"/>
          <p:cNvGrpSpPr/>
          <p:nvPr/>
        </p:nvGrpSpPr>
        <p:grpSpPr>
          <a:xfrm>
            <a:off x="6548631" y="5508438"/>
            <a:ext cx="1826094" cy="970976"/>
            <a:chOff x="6548631" y="5508438"/>
            <a:chExt cx="1826094" cy="970976"/>
          </a:xfrm>
        </p:grpSpPr>
        <p:sp>
          <p:nvSpPr>
            <p:cNvPr id="6" name="Rectangle 5"/>
            <p:cNvSpPr/>
            <p:nvPr/>
          </p:nvSpPr>
          <p:spPr bwMode="auto">
            <a:xfrm>
              <a:off x="6548631" y="5974279"/>
              <a:ext cx="1826094" cy="50513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Nano Server</a:t>
              </a:r>
            </a:p>
          </p:txBody>
        </p:sp>
        <p:sp>
          <p:nvSpPr>
            <p:cNvPr id="7" name="Rectangle 6"/>
            <p:cNvSpPr/>
            <p:nvPr/>
          </p:nvSpPr>
          <p:spPr bwMode="auto">
            <a:xfrm>
              <a:off x="6548632" y="5508438"/>
              <a:ext cx="430682" cy="430682"/>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Rectangle 7"/>
            <p:cNvSpPr/>
            <p:nvPr/>
          </p:nvSpPr>
          <p:spPr bwMode="auto">
            <a:xfrm>
              <a:off x="7013768" y="5512658"/>
              <a:ext cx="430682" cy="430682"/>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 name="Rectangle 8"/>
            <p:cNvSpPr/>
            <p:nvPr/>
          </p:nvSpPr>
          <p:spPr bwMode="auto">
            <a:xfrm>
              <a:off x="7478906" y="5512658"/>
              <a:ext cx="430682" cy="430682"/>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 name="Rectangle 12"/>
            <p:cNvSpPr/>
            <p:nvPr/>
          </p:nvSpPr>
          <p:spPr bwMode="auto">
            <a:xfrm>
              <a:off x="7944042" y="5508438"/>
              <a:ext cx="430682" cy="430682"/>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3" name="Group 52"/>
          <p:cNvGrpSpPr/>
          <p:nvPr/>
        </p:nvGrpSpPr>
        <p:grpSpPr>
          <a:xfrm>
            <a:off x="462019" y="1217038"/>
            <a:ext cx="8871625" cy="1181862"/>
            <a:chOff x="446779" y="1217038"/>
            <a:chExt cx="8871625" cy="1181862"/>
          </a:xfrm>
        </p:grpSpPr>
        <p:grpSp>
          <p:nvGrpSpPr>
            <p:cNvPr id="32" name="Group 31"/>
            <p:cNvGrpSpPr/>
            <p:nvPr/>
          </p:nvGrpSpPr>
          <p:grpSpPr>
            <a:xfrm>
              <a:off x="446779" y="1395206"/>
              <a:ext cx="437141" cy="434418"/>
              <a:chOff x="228600" y="1219200"/>
              <a:chExt cx="685800" cy="685800"/>
            </a:xfrm>
          </p:grpSpPr>
          <p:sp>
            <p:nvSpPr>
              <p:cNvPr id="3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4" name="Oval 3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2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44" name="TextBox 43"/>
            <p:cNvSpPr txBox="1"/>
            <p:nvPr/>
          </p:nvSpPr>
          <p:spPr>
            <a:xfrm>
              <a:off x="970338" y="1217038"/>
              <a:ext cx="8348066" cy="1181862"/>
            </a:xfrm>
            <a:prstGeom prst="rect">
              <a:avLst/>
            </a:prstGeom>
            <a:noFill/>
          </p:spPr>
          <p:txBody>
            <a:bodyPr wrap="square" lIns="182880" tIns="146304" rIns="182880" bIns="146304" rtlCol="0">
              <a:sp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3200" b="1" i="0" u="none" strike="noStrike" kern="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rPr>
                <a:t>Nano Server: </a:t>
              </a:r>
              <a:r>
                <a:rPr kumimoji="0" lang="en-US" sz="3200" b="0" i="0" u="none" strike="noStrike" kern="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rPr>
                <a:t>A new headless, 64-bit only, deployment option for Windows Server</a:t>
              </a:r>
            </a:p>
          </p:txBody>
        </p:sp>
      </p:grpSp>
      <p:grpSp>
        <p:nvGrpSpPr>
          <p:cNvPr id="15" name="Group 14"/>
          <p:cNvGrpSpPr/>
          <p:nvPr/>
        </p:nvGrpSpPr>
        <p:grpSpPr>
          <a:xfrm>
            <a:off x="8405308" y="3023033"/>
            <a:ext cx="1823273" cy="3456383"/>
            <a:chOff x="8405308" y="3023033"/>
            <a:chExt cx="1823273" cy="3456383"/>
          </a:xfrm>
        </p:grpSpPr>
        <p:sp>
          <p:nvSpPr>
            <p:cNvPr id="18" name="Rectangle 17"/>
            <p:cNvSpPr/>
            <p:nvPr/>
          </p:nvSpPr>
          <p:spPr bwMode="auto">
            <a:xfrm>
              <a:off x="8405308" y="3486867"/>
              <a:ext cx="1823273" cy="2992549"/>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Server</a:t>
              </a:r>
              <a:b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Core</a:t>
              </a:r>
            </a:p>
          </p:txBody>
        </p:sp>
        <p:sp>
          <p:nvSpPr>
            <p:cNvPr id="19" name="Rectangle 18"/>
            <p:cNvSpPr/>
            <p:nvPr/>
          </p:nvSpPr>
          <p:spPr bwMode="auto">
            <a:xfrm>
              <a:off x="8414098"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Rectangle 19"/>
            <p:cNvSpPr/>
            <p:nvPr/>
          </p:nvSpPr>
          <p:spPr bwMode="auto">
            <a:xfrm>
              <a:off x="8875365"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Rectangle 20"/>
            <p:cNvSpPr/>
            <p:nvPr/>
          </p:nvSpPr>
          <p:spPr bwMode="auto">
            <a:xfrm>
              <a:off x="9336633" y="3023034"/>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Rectangle 21"/>
            <p:cNvSpPr/>
            <p:nvPr/>
          </p:nvSpPr>
          <p:spPr bwMode="auto">
            <a:xfrm>
              <a:off x="9797899" y="3023033"/>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4" name="Group 53"/>
          <p:cNvGrpSpPr/>
          <p:nvPr/>
        </p:nvGrpSpPr>
        <p:grpSpPr>
          <a:xfrm>
            <a:off x="462019" y="2247793"/>
            <a:ext cx="8721828" cy="1864998"/>
            <a:chOff x="446779" y="2247793"/>
            <a:chExt cx="8721828" cy="1864998"/>
          </a:xfrm>
        </p:grpSpPr>
        <p:grpSp>
          <p:nvGrpSpPr>
            <p:cNvPr id="35" name="Group 34"/>
            <p:cNvGrpSpPr/>
            <p:nvPr/>
          </p:nvGrpSpPr>
          <p:grpSpPr>
            <a:xfrm>
              <a:off x="446779" y="2481935"/>
              <a:ext cx="437141" cy="434418"/>
              <a:chOff x="228600" y="1219200"/>
              <a:chExt cx="685800" cy="685800"/>
            </a:xfrm>
          </p:grpSpPr>
          <p:sp>
            <p:nvSpPr>
              <p:cNvPr id="3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37" name="Oval 3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2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47" name="TextBox 46"/>
            <p:cNvSpPr txBox="1"/>
            <p:nvPr/>
          </p:nvSpPr>
          <p:spPr>
            <a:xfrm>
              <a:off x="970338" y="2247793"/>
              <a:ext cx="8198269" cy="1864998"/>
            </a:xfrm>
            <a:prstGeom prst="rect">
              <a:avLst/>
            </a:prstGeom>
            <a:noFill/>
          </p:spPr>
          <p:txBody>
            <a:bodyPr wrap="square" lIns="182880" tIns="146304" rIns="182880" bIns="14630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rPr>
                <a:t>Deep refactoring with cloud emphasis</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Cloud fabric &amp; infrastructure (clustering, storage, networking)</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Born-in-the-cloud applications (PaaS v2, ASP.NET v5)</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VMs &amp; Containers (Hyper-V &amp; Docker)</a:t>
              </a:r>
            </a:p>
          </p:txBody>
        </p:sp>
      </p:grpSp>
      <p:grpSp>
        <p:nvGrpSpPr>
          <p:cNvPr id="16" name="Group 15"/>
          <p:cNvGrpSpPr/>
          <p:nvPr/>
        </p:nvGrpSpPr>
        <p:grpSpPr>
          <a:xfrm>
            <a:off x="10259164" y="1371600"/>
            <a:ext cx="1823275" cy="5107815"/>
            <a:chOff x="10259164" y="1371600"/>
            <a:chExt cx="1823275" cy="5107815"/>
          </a:xfrm>
        </p:grpSpPr>
        <p:sp>
          <p:nvSpPr>
            <p:cNvPr id="23" name="Rectangle 22"/>
            <p:cNvSpPr/>
            <p:nvPr/>
          </p:nvSpPr>
          <p:spPr bwMode="auto">
            <a:xfrm>
              <a:off x="10259166" y="1828654"/>
              <a:ext cx="1823273" cy="465076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Server</a:t>
              </a:r>
              <a:b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with a desktop experience</a:t>
              </a:r>
            </a:p>
          </p:txBody>
        </p:sp>
        <p:sp>
          <p:nvSpPr>
            <p:cNvPr id="24" name="Rectangle 23"/>
            <p:cNvSpPr/>
            <p:nvPr/>
          </p:nvSpPr>
          <p:spPr bwMode="auto">
            <a:xfrm>
              <a:off x="10259164"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Rectangle 24"/>
            <p:cNvSpPr/>
            <p:nvPr/>
          </p:nvSpPr>
          <p:spPr bwMode="auto">
            <a:xfrm>
              <a:off x="10720433"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 name="Rectangle 25"/>
            <p:cNvSpPr/>
            <p:nvPr/>
          </p:nvSpPr>
          <p:spPr bwMode="auto">
            <a:xfrm>
              <a:off x="11181700" y="1371601"/>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 name="Rectangle 26"/>
            <p:cNvSpPr/>
            <p:nvPr/>
          </p:nvSpPr>
          <p:spPr bwMode="auto">
            <a:xfrm>
              <a:off x="11642966" y="1371600"/>
              <a:ext cx="430682" cy="430682"/>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5" name="Group 54"/>
          <p:cNvGrpSpPr/>
          <p:nvPr/>
        </p:nvGrpSpPr>
        <p:grpSpPr>
          <a:xfrm>
            <a:off x="462019" y="3867930"/>
            <a:ext cx="7121797" cy="2542106"/>
            <a:chOff x="446779" y="3867930"/>
            <a:chExt cx="7121797" cy="2542106"/>
          </a:xfrm>
        </p:grpSpPr>
        <p:grpSp>
          <p:nvGrpSpPr>
            <p:cNvPr id="38" name="Group 37"/>
            <p:cNvGrpSpPr/>
            <p:nvPr/>
          </p:nvGrpSpPr>
          <p:grpSpPr>
            <a:xfrm>
              <a:off x="446779" y="4085860"/>
              <a:ext cx="437141" cy="434418"/>
              <a:chOff x="228600" y="1219200"/>
              <a:chExt cx="685800" cy="685800"/>
            </a:xfrm>
          </p:grpSpPr>
          <p:sp>
            <p:nvSpPr>
              <p:cNvPr id="39"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endParaRPr>
              </a:p>
            </p:txBody>
          </p:sp>
          <p:sp>
            <p:nvSpPr>
              <p:cNvPr id="40" name="Oval 39"/>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2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48" name="TextBox 47"/>
            <p:cNvSpPr txBox="1"/>
            <p:nvPr/>
          </p:nvSpPr>
          <p:spPr>
            <a:xfrm>
              <a:off x="970338" y="3867930"/>
              <a:ext cx="6598238" cy="2542106"/>
            </a:xfrm>
            <a:prstGeom prst="rect">
              <a:avLst/>
            </a:prstGeom>
            <a:noFill/>
          </p:spPr>
          <p:txBody>
            <a:bodyPr wrap="square" lIns="182880" tIns="146304" rIns="182880" bIns="14630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rPr>
                <a:t>Extend the Server Core pattern</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Roles &amp; features live outside of Nano Server</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No binaries or metadata in OS image</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Standalone packages install like apps</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Full driver support</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2000" b="0" i="0" u="none" strike="noStrike" kern="0" cap="none" spc="0" normalizeH="0" baseline="0" noProof="0" dirty="0">
                  <a:ln>
                    <a:noFill/>
                  </a:ln>
                  <a:gradFill>
                    <a:gsLst>
                      <a:gs pos="1250">
                        <a:schemeClr val="tx1"/>
                      </a:gs>
                      <a:gs pos="100000">
                        <a:schemeClr val="tx1"/>
                      </a:gs>
                    </a:gsLst>
                    <a:lin ang="5400000" scaled="0"/>
                  </a:gradFill>
                  <a:effectLst/>
                  <a:uLnTx/>
                  <a:uFillTx/>
                  <a:ea typeface="MS PGothic" pitchFamily="34" charset="-128"/>
                </a:rPr>
                <a:t>Antimalware</a:t>
              </a:r>
            </a:p>
          </p:txBody>
        </p:sp>
      </p:grpSp>
    </p:spTree>
    <p:extLst>
      <p:ext uri="{BB962C8B-B14F-4D97-AF65-F5344CB8AC3E}">
        <p14:creationId xmlns:p14="http://schemas.microsoft.com/office/powerpoint/2010/main" val="39701699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fade">
                                      <p:cBhvr>
                                        <p:cTn id="23" dur="500"/>
                                        <p:tgtEl>
                                          <p:spTgt spid="55"/>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Nano Server</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04296" y="2532661"/>
            <a:ext cx="2058708" cy="4465814"/>
          </a:xfrm>
          <a:prstGeom prst="rect">
            <a:avLst/>
          </a:prstGeom>
        </p:spPr>
      </p:pic>
      <p:grpSp>
        <p:nvGrpSpPr>
          <p:cNvPr id="9" name="Group 8"/>
          <p:cNvGrpSpPr/>
          <p:nvPr/>
        </p:nvGrpSpPr>
        <p:grpSpPr>
          <a:xfrm>
            <a:off x="441844" y="2399994"/>
            <a:ext cx="10136818" cy="1920526"/>
            <a:chOff x="441844" y="1088141"/>
            <a:chExt cx="10136818" cy="1920526"/>
          </a:xfrm>
        </p:grpSpPr>
        <p:grpSp>
          <p:nvGrpSpPr>
            <p:cNvPr id="11" name="Group 10"/>
            <p:cNvGrpSpPr/>
            <p:nvPr/>
          </p:nvGrpSpPr>
          <p:grpSpPr>
            <a:xfrm>
              <a:off x="441844" y="1334246"/>
              <a:ext cx="437141" cy="434418"/>
              <a:chOff x="228600" y="1219200"/>
              <a:chExt cx="685800" cy="685800"/>
            </a:xfrm>
          </p:grpSpPr>
          <p:sp>
            <p:nvSpPr>
              <p:cNvPr id="1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4" name="Oval 1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5" name="TextBox 4"/>
            <p:cNvSpPr txBox="1"/>
            <p:nvPr/>
          </p:nvSpPr>
          <p:spPr>
            <a:xfrm>
              <a:off x="989548" y="1088141"/>
              <a:ext cx="9589114" cy="1920526"/>
            </a:xfrm>
            <a:prstGeom prst="rect">
              <a:avLst/>
            </a:prstGeom>
            <a:noFill/>
          </p:spPr>
          <p:txBody>
            <a:bodyPr wrap="square" lIns="182880" tIns="146304" rIns="182880" bIns="146304" rtlCol="0">
              <a:spAutoFit/>
            </a:bodyPr>
            <a:lstStyle/>
            <a:p>
              <a:r>
                <a:rPr lang="en-US" sz="4000" dirty="0">
                  <a:gradFill>
                    <a:gsLst>
                      <a:gs pos="1250">
                        <a:schemeClr val="tx1"/>
                      </a:gs>
                      <a:gs pos="99000">
                        <a:schemeClr val="tx1"/>
                      </a:gs>
                    </a:gsLst>
                    <a:lin ang="5400000" scaled="0"/>
                  </a:gradFill>
                  <a:latin typeface="+mj-lt"/>
                  <a:ea typeface="MS PGothic" pitchFamily="34" charset="-128"/>
                </a:rPr>
                <a:t>Zero-footprint model </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Server roles and optional features live outside of Nano Server</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Standalone packages that install like applications, from local/cloud repositories</a:t>
              </a:r>
            </a:p>
            <a:p>
              <a:pPr>
                <a:lnSpc>
                  <a:spcPct val="90000"/>
                </a:lnSpc>
                <a:spcAft>
                  <a:spcPts val="600"/>
                </a:spcAft>
              </a:pPr>
              <a:endParaRPr lang="en-US" sz="2400" dirty="0" err="1">
                <a:gradFill>
                  <a:gsLst>
                    <a:gs pos="2917">
                      <a:schemeClr val="tx1"/>
                    </a:gs>
                    <a:gs pos="30000">
                      <a:schemeClr val="tx1"/>
                    </a:gs>
                  </a:gsLst>
                  <a:lin ang="5400000" scaled="0"/>
                </a:gradFill>
              </a:endParaRPr>
            </a:p>
          </p:txBody>
        </p:sp>
      </p:grpSp>
      <p:grpSp>
        <p:nvGrpSpPr>
          <p:cNvPr id="10" name="Group 9"/>
          <p:cNvGrpSpPr/>
          <p:nvPr/>
        </p:nvGrpSpPr>
        <p:grpSpPr>
          <a:xfrm>
            <a:off x="441844" y="3772456"/>
            <a:ext cx="8078110" cy="1588127"/>
            <a:chOff x="441844" y="2460603"/>
            <a:chExt cx="8078110" cy="1588127"/>
          </a:xfrm>
        </p:grpSpPr>
        <p:grpSp>
          <p:nvGrpSpPr>
            <p:cNvPr id="16" name="Group 15"/>
            <p:cNvGrpSpPr/>
            <p:nvPr/>
          </p:nvGrpSpPr>
          <p:grpSpPr>
            <a:xfrm>
              <a:off x="441844" y="2695295"/>
              <a:ext cx="437141" cy="434418"/>
              <a:chOff x="228600" y="1219200"/>
              <a:chExt cx="685800" cy="685800"/>
            </a:xfrm>
          </p:grpSpPr>
          <p:sp>
            <p:nvSpPr>
              <p:cNvPr id="18"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9" name="Oval 18"/>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6" name="TextBox 5"/>
            <p:cNvSpPr txBox="1"/>
            <p:nvPr/>
          </p:nvSpPr>
          <p:spPr>
            <a:xfrm>
              <a:off x="973782" y="2460603"/>
              <a:ext cx="7546172" cy="1588127"/>
            </a:xfrm>
            <a:prstGeom prst="rect">
              <a:avLst/>
            </a:prstGeom>
            <a:noFill/>
          </p:spPr>
          <p:txBody>
            <a:bodyPr wrap="square" lIns="182880" tIns="146304" rIns="182880" bIns="146304" rtlCol="0">
              <a:spAutoFit/>
            </a:bodyPr>
            <a:lstStyle/>
            <a:p>
              <a:r>
                <a:rPr lang="en-US" sz="4000" dirty="0">
                  <a:gradFill>
                    <a:gsLst>
                      <a:gs pos="1250">
                        <a:schemeClr val="tx1"/>
                      </a:gs>
                      <a:gs pos="99000">
                        <a:schemeClr val="tx1"/>
                      </a:gs>
                    </a:gsLst>
                    <a:lin ang="5400000" scaled="0"/>
                  </a:gradFill>
                  <a:latin typeface="+mj-lt"/>
                  <a:ea typeface="MS PGothic" pitchFamily="34" charset="-128"/>
                </a:rPr>
                <a:t>Key roles and features</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Hyper-V, Storage (</a:t>
              </a:r>
              <a:r>
                <a:rPr lang="en-US" sz="2000" dirty="0" err="1">
                  <a:gradFill>
                    <a:gsLst>
                      <a:gs pos="1250">
                        <a:schemeClr val="tx1"/>
                      </a:gs>
                      <a:gs pos="100000">
                        <a:schemeClr val="tx1"/>
                      </a:gs>
                    </a:gsLst>
                    <a:lin ang="5400000" scaled="0"/>
                  </a:gradFill>
                  <a:ea typeface="MS PGothic" pitchFamily="34" charset="-128"/>
                </a:rPr>
                <a:t>SoFS</a:t>
              </a:r>
              <a:r>
                <a:rPr lang="en-US" sz="2000" dirty="0">
                  <a:gradFill>
                    <a:gsLst>
                      <a:gs pos="1250">
                        <a:schemeClr val="tx1"/>
                      </a:gs>
                      <a:gs pos="100000">
                        <a:schemeClr val="tx1"/>
                      </a:gs>
                    </a:gsLst>
                    <a:lin ang="5400000" scaled="0"/>
                  </a:gradFill>
                  <a:ea typeface="MS PGothic" pitchFamily="34" charset="-128"/>
                </a:rPr>
                <a:t>), Networking (DNS), Clustering</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Core CLR, ASP.NET 5 and PaaS</a:t>
              </a:r>
            </a:p>
          </p:txBody>
        </p:sp>
      </p:grpSp>
      <p:grpSp>
        <p:nvGrpSpPr>
          <p:cNvPr id="12" name="Group 11"/>
          <p:cNvGrpSpPr/>
          <p:nvPr/>
        </p:nvGrpSpPr>
        <p:grpSpPr>
          <a:xfrm>
            <a:off x="441844" y="5143866"/>
            <a:ext cx="9581346" cy="849463"/>
            <a:chOff x="441844" y="3832013"/>
            <a:chExt cx="9581346" cy="849463"/>
          </a:xfrm>
        </p:grpSpPr>
        <p:grpSp>
          <p:nvGrpSpPr>
            <p:cNvPr id="21" name="Group 20"/>
            <p:cNvGrpSpPr/>
            <p:nvPr/>
          </p:nvGrpSpPr>
          <p:grpSpPr>
            <a:xfrm>
              <a:off x="441844" y="4009660"/>
              <a:ext cx="437141" cy="434418"/>
              <a:chOff x="228600" y="1219200"/>
              <a:chExt cx="685800" cy="685800"/>
            </a:xfrm>
          </p:grpSpPr>
          <p:sp>
            <p:nvSpPr>
              <p:cNvPr id="2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4" name="Oval 2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7" name="TextBox 6"/>
            <p:cNvSpPr txBox="1"/>
            <p:nvPr/>
          </p:nvSpPr>
          <p:spPr>
            <a:xfrm>
              <a:off x="973783" y="3832013"/>
              <a:ext cx="9049407" cy="849463"/>
            </a:xfrm>
            <a:prstGeom prst="rect">
              <a:avLst/>
            </a:prstGeom>
            <a:noFill/>
          </p:spPr>
          <p:txBody>
            <a:bodyPr wrap="square" lIns="182880" tIns="146304" rIns="182880" bIns="146304" rtlCol="0">
              <a:spAutoFit/>
            </a:bodyPr>
            <a:lstStyle/>
            <a:p>
              <a:pPr>
                <a:lnSpc>
                  <a:spcPct val="90000"/>
                </a:lnSpc>
                <a:spcAft>
                  <a:spcPts val="600"/>
                </a:spcAft>
              </a:pPr>
              <a:r>
                <a:rPr lang="en-US" sz="4000" dirty="0">
                  <a:gradFill>
                    <a:gsLst>
                      <a:gs pos="1250">
                        <a:schemeClr val="tx1"/>
                      </a:gs>
                      <a:gs pos="99000">
                        <a:schemeClr val="tx1"/>
                      </a:gs>
                    </a:gsLst>
                    <a:lin ang="5400000" scaled="0"/>
                  </a:gradFill>
                  <a:latin typeface="+mj-lt"/>
                  <a:ea typeface="MS PGothic" pitchFamily="34" charset="-128"/>
                </a:rPr>
                <a:t>Full Windows Server driver support</a:t>
              </a:r>
            </a:p>
          </p:txBody>
        </p:sp>
      </p:grpSp>
      <p:grpSp>
        <p:nvGrpSpPr>
          <p:cNvPr id="15" name="Group 14"/>
          <p:cNvGrpSpPr/>
          <p:nvPr/>
        </p:nvGrpSpPr>
        <p:grpSpPr>
          <a:xfrm>
            <a:off x="441844" y="5779664"/>
            <a:ext cx="9929239" cy="911019"/>
            <a:chOff x="441844" y="4467811"/>
            <a:chExt cx="9929239" cy="911019"/>
          </a:xfrm>
        </p:grpSpPr>
        <p:grpSp>
          <p:nvGrpSpPr>
            <p:cNvPr id="25" name="Group 24"/>
            <p:cNvGrpSpPr/>
            <p:nvPr/>
          </p:nvGrpSpPr>
          <p:grpSpPr>
            <a:xfrm>
              <a:off x="441844" y="4709502"/>
              <a:ext cx="437141" cy="434418"/>
              <a:chOff x="228600" y="1219200"/>
              <a:chExt cx="685800" cy="685800"/>
            </a:xfrm>
          </p:grpSpPr>
          <p:sp>
            <p:nvSpPr>
              <p:cNvPr id="2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7" name="Oval 2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20" name="TextBox 19"/>
            <p:cNvSpPr txBox="1"/>
            <p:nvPr/>
          </p:nvSpPr>
          <p:spPr>
            <a:xfrm>
              <a:off x="959068" y="4467811"/>
              <a:ext cx="9412015" cy="911019"/>
            </a:xfrm>
            <a:prstGeom prst="rect">
              <a:avLst/>
            </a:prstGeom>
            <a:noFill/>
          </p:spPr>
          <p:txBody>
            <a:bodyPr wrap="square" lIns="182880" tIns="146304" rIns="182880" bIns="146304" rtlCol="0">
              <a:spAutoFit/>
            </a:bodyPr>
            <a:lstStyle/>
            <a:p>
              <a:r>
                <a:rPr lang="en-US" sz="4000" dirty="0">
                  <a:gradFill>
                    <a:gsLst>
                      <a:gs pos="1250">
                        <a:schemeClr val="tx1"/>
                      </a:gs>
                      <a:gs pos="99000">
                        <a:schemeClr val="tx1"/>
                      </a:gs>
                    </a:gsLst>
                    <a:lin ang="5400000" scaled="0"/>
                  </a:gradFill>
                  <a:latin typeface="+mj-lt"/>
                  <a:ea typeface="MS PGothic" pitchFamily="34" charset="-128"/>
                </a:rPr>
                <a:t>Antimalware available as optional feature</a:t>
              </a:r>
            </a:p>
          </p:txBody>
        </p:sp>
      </p:grpSp>
      <p:grpSp>
        <p:nvGrpSpPr>
          <p:cNvPr id="30" name="Group 29"/>
          <p:cNvGrpSpPr/>
          <p:nvPr/>
        </p:nvGrpSpPr>
        <p:grpSpPr>
          <a:xfrm>
            <a:off x="441844" y="1088141"/>
            <a:ext cx="10136818" cy="1920526"/>
            <a:chOff x="441844" y="1088141"/>
            <a:chExt cx="10136818" cy="1920526"/>
          </a:xfrm>
        </p:grpSpPr>
        <p:grpSp>
          <p:nvGrpSpPr>
            <p:cNvPr id="31" name="Group 30"/>
            <p:cNvGrpSpPr/>
            <p:nvPr/>
          </p:nvGrpSpPr>
          <p:grpSpPr>
            <a:xfrm>
              <a:off x="441844" y="1334246"/>
              <a:ext cx="437141" cy="434418"/>
              <a:chOff x="228600" y="1219200"/>
              <a:chExt cx="685800" cy="685800"/>
            </a:xfrm>
          </p:grpSpPr>
          <p:sp>
            <p:nvSpPr>
              <p:cNvPr id="3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34" name="Oval 3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32" name="TextBox 31"/>
            <p:cNvSpPr txBox="1"/>
            <p:nvPr/>
          </p:nvSpPr>
          <p:spPr>
            <a:xfrm>
              <a:off x="989548" y="1088141"/>
              <a:ext cx="9589114" cy="1920526"/>
            </a:xfrm>
            <a:prstGeom prst="rect">
              <a:avLst/>
            </a:prstGeom>
            <a:noFill/>
          </p:spPr>
          <p:txBody>
            <a:bodyPr wrap="square" lIns="182880" tIns="146304" rIns="182880" bIns="146304" rtlCol="0">
              <a:spAutoFit/>
            </a:bodyPr>
            <a:lstStyle/>
            <a:p>
              <a:r>
                <a:rPr lang="en-US" sz="4000" dirty="0">
                  <a:gradFill>
                    <a:gsLst>
                      <a:gs pos="1250">
                        <a:schemeClr val="tx1"/>
                      </a:gs>
                      <a:gs pos="99000">
                        <a:schemeClr val="tx1"/>
                      </a:gs>
                    </a:gsLst>
                    <a:lin ang="5400000" scaled="0"/>
                  </a:gradFill>
                  <a:latin typeface="+mj-lt"/>
                  <a:ea typeface="MS PGothic" pitchFamily="34" charset="-128"/>
                </a:rPr>
                <a:t>Nano Server is an Installation Option</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Located on the Windows Server media</a:t>
              </a:r>
            </a:p>
            <a:p>
              <a:pPr marL="228600" lvl="1" indent="-228600" defTabSz="931863" fontAlgn="base">
                <a:lnSpc>
                  <a:spcPct val="90000"/>
                </a:lnSpc>
                <a:spcBef>
                  <a:spcPct val="20000"/>
                </a:spcBef>
                <a:spcAft>
                  <a:spcPct val="0"/>
                </a:spcAft>
                <a:buSzPct val="90000"/>
                <a:buFont typeface="Arial" panose="020B0604020202020204" pitchFamily="34" charset="0"/>
                <a:buChar char="•"/>
              </a:pPr>
              <a:r>
                <a:rPr lang="en-US" sz="2000" dirty="0">
                  <a:gradFill>
                    <a:gsLst>
                      <a:gs pos="1250">
                        <a:schemeClr val="tx1"/>
                      </a:gs>
                      <a:gs pos="100000">
                        <a:schemeClr val="tx1"/>
                      </a:gs>
                    </a:gsLst>
                    <a:lin ang="5400000" scaled="0"/>
                  </a:gradFill>
                  <a:ea typeface="MS PGothic" pitchFamily="34" charset="-128"/>
                </a:rPr>
                <a:t>Must be customized to determine it’s functionality</a:t>
              </a:r>
            </a:p>
            <a:p>
              <a:pPr>
                <a:lnSpc>
                  <a:spcPct val="90000"/>
                </a:lnSpc>
                <a:spcAft>
                  <a:spcPts val="600"/>
                </a:spcAft>
              </a:pPr>
              <a:endParaRPr lang="en-US" sz="2400" dirty="0" err="1">
                <a:gradFill>
                  <a:gsLst>
                    <a:gs pos="2917">
                      <a:schemeClr val="tx1"/>
                    </a:gs>
                    <a:gs pos="30000">
                      <a:schemeClr val="tx1"/>
                    </a:gs>
                  </a:gsLst>
                  <a:lin ang="5400000" scaled="0"/>
                </a:gradFill>
              </a:endParaRPr>
            </a:p>
          </p:txBody>
        </p:sp>
      </p:grpSp>
    </p:spTree>
    <p:extLst>
      <p:ext uri="{BB962C8B-B14F-4D97-AF65-F5344CB8AC3E}">
        <p14:creationId xmlns:p14="http://schemas.microsoft.com/office/powerpoint/2010/main" val="42086952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Nano Server Quick Start</a:t>
            </a:r>
          </a:p>
        </p:txBody>
      </p:sp>
      <p:sp>
        <p:nvSpPr>
          <p:cNvPr id="2" name="Text Placeholder 1"/>
          <p:cNvSpPr>
            <a:spLocks noGrp="1"/>
          </p:cNvSpPr>
          <p:nvPr>
            <p:ph type="body" sz="quarter" idx="10"/>
          </p:nvPr>
        </p:nvSpPr>
        <p:spPr>
          <a:xfrm>
            <a:off x="1021080" y="1212850"/>
            <a:ext cx="10347960" cy="2468368"/>
          </a:xfrm>
        </p:spPr>
        <p:txBody>
          <a:bodyPr/>
          <a:lstStyle/>
          <a:p>
            <a:r>
              <a:rPr lang="en-US" sz="3600" dirty="0"/>
              <a:t>Scripts included in Nano Server folder to make it easy to build a customized Nano Server image</a:t>
            </a:r>
          </a:p>
          <a:p>
            <a:pPr marL="228600" lvl="1" indent="-228600">
              <a:buFont typeface="Arial" panose="020B0604020202020204" pitchFamily="34" charset="0"/>
              <a:buChar char="•"/>
            </a:pPr>
            <a:r>
              <a:rPr lang="en-US" dirty="0"/>
              <a:t>NanoServerImageGenerator.psm1</a:t>
            </a:r>
          </a:p>
          <a:p>
            <a:pPr marL="228600" lvl="1" indent="-228600">
              <a:buFont typeface="Arial" panose="020B0604020202020204" pitchFamily="34" charset="0"/>
              <a:buChar char="•"/>
            </a:pPr>
            <a:r>
              <a:rPr lang="en-US" dirty="0"/>
              <a:t>Convert-WindowsImage.ps1</a:t>
            </a:r>
          </a:p>
          <a:p>
            <a:r>
              <a:rPr lang="en-US" sz="3600" dirty="0"/>
              <a:t>Use scripts to generate a Nano Server image for</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04296" y="2532661"/>
            <a:ext cx="2058708" cy="4465814"/>
          </a:xfrm>
          <a:prstGeom prst="rect">
            <a:avLst/>
          </a:prstGeom>
        </p:spPr>
      </p:pic>
      <p:grpSp>
        <p:nvGrpSpPr>
          <p:cNvPr id="6" name="Group 5"/>
          <p:cNvGrpSpPr/>
          <p:nvPr/>
        </p:nvGrpSpPr>
        <p:grpSpPr>
          <a:xfrm>
            <a:off x="441844" y="1334246"/>
            <a:ext cx="437141" cy="434418"/>
            <a:chOff x="228600" y="1219200"/>
            <a:chExt cx="685800" cy="685800"/>
          </a:xfrm>
        </p:grpSpPr>
        <p:sp>
          <p:nvSpPr>
            <p:cNvPr id="7"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Oval 7"/>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 name="Group 8"/>
          <p:cNvGrpSpPr/>
          <p:nvPr/>
        </p:nvGrpSpPr>
        <p:grpSpPr>
          <a:xfrm>
            <a:off x="441844" y="3106775"/>
            <a:ext cx="437141" cy="434418"/>
            <a:chOff x="228600" y="1219200"/>
            <a:chExt cx="685800" cy="685800"/>
          </a:xfrm>
        </p:grpSpPr>
        <p:sp>
          <p:nvSpPr>
            <p:cNvPr id="10"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1" name="Oval 10"/>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9" name="Group 18"/>
          <p:cNvGrpSpPr/>
          <p:nvPr/>
        </p:nvGrpSpPr>
        <p:grpSpPr>
          <a:xfrm>
            <a:off x="1206768" y="3680140"/>
            <a:ext cx="1902192" cy="738664"/>
            <a:chOff x="1161048" y="3863142"/>
            <a:chExt cx="1902192" cy="738664"/>
          </a:xfrm>
        </p:grpSpPr>
        <p:sp>
          <p:nvSpPr>
            <p:cNvPr id="14" name="Freeform 127"/>
            <p:cNvSpPr>
              <a:spLocks noChangeAspect="1" noEditPoints="1"/>
            </p:cNvSpPr>
            <p:nvPr/>
          </p:nvSpPr>
          <p:spPr bwMode="auto">
            <a:xfrm>
              <a:off x="1161048" y="4010038"/>
              <a:ext cx="576313" cy="444873"/>
            </a:xfrm>
            <a:custGeom>
              <a:avLst/>
              <a:gdLst>
                <a:gd name="T0" fmla="*/ 0 w 804"/>
                <a:gd name="T1" fmla="*/ 0 h 623"/>
                <a:gd name="T2" fmla="*/ 0 w 804"/>
                <a:gd name="T3" fmla="*/ 195 h 623"/>
                <a:gd name="T4" fmla="*/ 804 w 804"/>
                <a:gd name="T5" fmla="*/ 195 h 623"/>
                <a:gd name="T6" fmla="*/ 804 w 804"/>
                <a:gd name="T7" fmla="*/ 0 h 623"/>
                <a:gd name="T8" fmla="*/ 0 w 804"/>
                <a:gd name="T9" fmla="*/ 0 h 623"/>
                <a:gd name="T10" fmla="*/ 539 w 804"/>
                <a:gd name="T11" fmla="*/ 161 h 623"/>
                <a:gd name="T12" fmla="*/ 433 w 804"/>
                <a:gd name="T13" fmla="*/ 161 h 623"/>
                <a:gd name="T14" fmla="*/ 433 w 804"/>
                <a:gd name="T15" fmla="*/ 138 h 623"/>
                <a:gd name="T16" fmla="*/ 539 w 804"/>
                <a:gd name="T17" fmla="*/ 138 h 623"/>
                <a:gd name="T18" fmla="*/ 539 w 804"/>
                <a:gd name="T19" fmla="*/ 161 h 623"/>
                <a:gd name="T20" fmla="*/ 583 w 804"/>
                <a:gd name="T21" fmla="*/ 164 h 623"/>
                <a:gd name="T22" fmla="*/ 568 w 804"/>
                <a:gd name="T23" fmla="*/ 149 h 623"/>
                <a:gd name="T24" fmla="*/ 583 w 804"/>
                <a:gd name="T25" fmla="*/ 135 h 623"/>
                <a:gd name="T26" fmla="*/ 597 w 804"/>
                <a:gd name="T27" fmla="*/ 149 h 623"/>
                <a:gd name="T28" fmla="*/ 583 w 804"/>
                <a:gd name="T29" fmla="*/ 164 h 623"/>
                <a:gd name="T30" fmla="*/ 769 w 804"/>
                <a:gd name="T31" fmla="*/ 159 h 623"/>
                <a:gd name="T32" fmla="*/ 686 w 804"/>
                <a:gd name="T33" fmla="*/ 159 h 623"/>
                <a:gd name="T34" fmla="*/ 686 w 804"/>
                <a:gd name="T35" fmla="*/ 37 h 623"/>
                <a:gd name="T36" fmla="*/ 769 w 804"/>
                <a:gd name="T37" fmla="*/ 37 h 623"/>
                <a:gd name="T38" fmla="*/ 769 w 804"/>
                <a:gd name="T39" fmla="*/ 159 h 623"/>
                <a:gd name="T40" fmla="*/ 0 w 804"/>
                <a:gd name="T41" fmla="*/ 214 h 623"/>
                <a:gd name="T42" fmla="*/ 0 w 804"/>
                <a:gd name="T43" fmla="*/ 409 h 623"/>
                <a:gd name="T44" fmla="*/ 804 w 804"/>
                <a:gd name="T45" fmla="*/ 409 h 623"/>
                <a:gd name="T46" fmla="*/ 804 w 804"/>
                <a:gd name="T47" fmla="*/ 214 h 623"/>
                <a:gd name="T48" fmla="*/ 0 w 804"/>
                <a:gd name="T49" fmla="*/ 214 h 623"/>
                <a:gd name="T50" fmla="*/ 539 w 804"/>
                <a:gd name="T51" fmla="*/ 375 h 623"/>
                <a:gd name="T52" fmla="*/ 433 w 804"/>
                <a:gd name="T53" fmla="*/ 375 h 623"/>
                <a:gd name="T54" fmla="*/ 433 w 804"/>
                <a:gd name="T55" fmla="*/ 352 h 623"/>
                <a:gd name="T56" fmla="*/ 539 w 804"/>
                <a:gd name="T57" fmla="*/ 352 h 623"/>
                <a:gd name="T58" fmla="*/ 539 w 804"/>
                <a:gd name="T59" fmla="*/ 375 h 623"/>
                <a:gd name="T60" fmla="*/ 583 w 804"/>
                <a:gd name="T61" fmla="*/ 378 h 623"/>
                <a:gd name="T62" fmla="*/ 568 w 804"/>
                <a:gd name="T63" fmla="*/ 363 h 623"/>
                <a:gd name="T64" fmla="*/ 583 w 804"/>
                <a:gd name="T65" fmla="*/ 349 h 623"/>
                <a:gd name="T66" fmla="*/ 597 w 804"/>
                <a:gd name="T67" fmla="*/ 363 h 623"/>
                <a:gd name="T68" fmla="*/ 583 w 804"/>
                <a:gd name="T69" fmla="*/ 378 h 623"/>
                <a:gd name="T70" fmla="*/ 769 w 804"/>
                <a:gd name="T71" fmla="*/ 373 h 623"/>
                <a:gd name="T72" fmla="*/ 686 w 804"/>
                <a:gd name="T73" fmla="*/ 373 h 623"/>
                <a:gd name="T74" fmla="*/ 686 w 804"/>
                <a:gd name="T75" fmla="*/ 251 h 623"/>
                <a:gd name="T76" fmla="*/ 769 w 804"/>
                <a:gd name="T77" fmla="*/ 251 h 623"/>
                <a:gd name="T78" fmla="*/ 769 w 804"/>
                <a:gd name="T79" fmla="*/ 373 h 623"/>
                <a:gd name="T80" fmla="*/ 0 w 804"/>
                <a:gd name="T81" fmla="*/ 428 h 623"/>
                <a:gd name="T82" fmla="*/ 0 w 804"/>
                <a:gd name="T83" fmla="*/ 623 h 623"/>
                <a:gd name="T84" fmla="*/ 804 w 804"/>
                <a:gd name="T85" fmla="*/ 623 h 623"/>
                <a:gd name="T86" fmla="*/ 804 w 804"/>
                <a:gd name="T87" fmla="*/ 428 h 623"/>
                <a:gd name="T88" fmla="*/ 0 w 804"/>
                <a:gd name="T89" fmla="*/ 428 h 623"/>
                <a:gd name="T90" fmla="*/ 539 w 804"/>
                <a:gd name="T91" fmla="*/ 589 h 623"/>
                <a:gd name="T92" fmla="*/ 433 w 804"/>
                <a:gd name="T93" fmla="*/ 589 h 623"/>
                <a:gd name="T94" fmla="*/ 433 w 804"/>
                <a:gd name="T95" fmla="*/ 566 h 623"/>
                <a:gd name="T96" fmla="*/ 539 w 804"/>
                <a:gd name="T97" fmla="*/ 566 h 623"/>
                <a:gd name="T98" fmla="*/ 539 w 804"/>
                <a:gd name="T99" fmla="*/ 589 h 623"/>
                <a:gd name="T100" fmla="*/ 583 w 804"/>
                <a:gd name="T101" fmla="*/ 592 h 623"/>
                <a:gd name="T102" fmla="*/ 568 w 804"/>
                <a:gd name="T103" fmla="*/ 577 h 623"/>
                <a:gd name="T104" fmla="*/ 583 w 804"/>
                <a:gd name="T105" fmla="*/ 563 h 623"/>
                <a:gd name="T106" fmla="*/ 597 w 804"/>
                <a:gd name="T107" fmla="*/ 577 h 623"/>
                <a:gd name="T108" fmla="*/ 583 w 804"/>
                <a:gd name="T109" fmla="*/ 592 h 623"/>
                <a:gd name="T110" fmla="*/ 769 w 804"/>
                <a:gd name="T111" fmla="*/ 587 h 623"/>
                <a:gd name="T112" fmla="*/ 686 w 804"/>
                <a:gd name="T113" fmla="*/ 587 h 623"/>
                <a:gd name="T114" fmla="*/ 686 w 804"/>
                <a:gd name="T115" fmla="*/ 465 h 623"/>
                <a:gd name="T116" fmla="*/ 769 w 804"/>
                <a:gd name="T117" fmla="*/ 465 h 623"/>
                <a:gd name="T118" fmla="*/ 769 w 804"/>
                <a:gd name="T119" fmla="*/ 587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623">
                  <a:moveTo>
                    <a:pt x="0" y="0"/>
                  </a:moveTo>
                  <a:cubicBezTo>
                    <a:pt x="0" y="195"/>
                    <a:pt x="0" y="195"/>
                    <a:pt x="0" y="195"/>
                  </a:cubicBezTo>
                  <a:cubicBezTo>
                    <a:pt x="804" y="195"/>
                    <a:pt x="804" y="195"/>
                    <a:pt x="804" y="195"/>
                  </a:cubicBezTo>
                  <a:cubicBezTo>
                    <a:pt x="804" y="0"/>
                    <a:pt x="804" y="0"/>
                    <a:pt x="804" y="0"/>
                  </a:cubicBezTo>
                  <a:lnTo>
                    <a:pt x="0" y="0"/>
                  </a:lnTo>
                  <a:close/>
                  <a:moveTo>
                    <a:pt x="539" y="161"/>
                  </a:moveTo>
                  <a:cubicBezTo>
                    <a:pt x="433" y="161"/>
                    <a:pt x="433" y="161"/>
                    <a:pt x="433" y="161"/>
                  </a:cubicBezTo>
                  <a:cubicBezTo>
                    <a:pt x="433" y="138"/>
                    <a:pt x="433" y="138"/>
                    <a:pt x="433" y="138"/>
                  </a:cubicBezTo>
                  <a:cubicBezTo>
                    <a:pt x="539" y="138"/>
                    <a:pt x="539" y="138"/>
                    <a:pt x="539" y="138"/>
                  </a:cubicBezTo>
                  <a:lnTo>
                    <a:pt x="539" y="161"/>
                  </a:lnTo>
                  <a:close/>
                  <a:moveTo>
                    <a:pt x="583" y="164"/>
                  </a:moveTo>
                  <a:cubicBezTo>
                    <a:pt x="575" y="164"/>
                    <a:pt x="568" y="157"/>
                    <a:pt x="568" y="149"/>
                  </a:cubicBezTo>
                  <a:cubicBezTo>
                    <a:pt x="568" y="141"/>
                    <a:pt x="575" y="135"/>
                    <a:pt x="583" y="135"/>
                  </a:cubicBezTo>
                  <a:cubicBezTo>
                    <a:pt x="591" y="135"/>
                    <a:pt x="597" y="141"/>
                    <a:pt x="597" y="149"/>
                  </a:cubicBezTo>
                  <a:cubicBezTo>
                    <a:pt x="597" y="157"/>
                    <a:pt x="591" y="164"/>
                    <a:pt x="583" y="164"/>
                  </a:cubicBezTo>
                  <a:close/>
                  <a:moveTo>
                    <a:pt x="769" y="159"/>
                  </a:moveTo>
                  <a:cubicBezTo>
                    <a:pt x="686" y="159"/>
                    <a:pt x="686" y="159"/>
                    <a:pt x="686" y="159"/>
                  </a:cubicBezTo>
                  <a:cubicBezTo>
                    <a:pt x="686" y="37"/>
                    <a:pt x="686" y="37"/>
                    <a:pt x="686" y="37"/>
                  </a:cubicBezTo>
                  <a:cubicBezTo>
                    <a:pt x="769" y="37"/>
                    <a:pt x="769" y="37"/>
                    <a:pt x="769" y="37"/>
                  </a:cubicBezTo>
                  <a:lnTo>
                    <a:pt x="769" y="159"/>
                  </a:lnTo>
                  <a:close/>
                  <a:moveTo>
                    <a:pt x="0" y="214"/>
                  </a:moveTo>
                  <a:cubicBezTo>
                    <a:pt x="0" y="409"/>
                    <a:pt x="0" y="409"/>
                    <a:pt x="0" y="409"/>
                  </a:cubicBezTo>
                  <a:cubicBezTo>
                    <a:pt x="804" y="409"/>
                    <a:pt x="804" y="409"/>
                    <a:pt x="804" y="409"/>
                  </a:cubicBezTo>
                  <a:cubicBezTo>
                    <a:pt x="804" y="214"/>
                    <a:pt x="804" y="214"/>
                    <a:pt x="804" y="214"/>
                  </a:cubicBezTo>
                  <a:lnTo>
                    <a:pt x="0" y="214"/>
                  </a:lnTo>
                  <a:close/>
                  <a:moveTo>
                    <a:pt x="539" y="375"/>
                  </a:moveTo>
                  <a:cubicBezTo>
                    <a:pt x="433" y="375"/>
                    <a:pt x="433" y="375"/>
                    <a:pt x="433" y="375"/>
                  </a:cubicBezTo>
                  <a:cubicBezTo>
                    <a:pt x="433" y="352"/>
                    <a:pt x="433" y="352"/>
                    <a:pt x="433" y="352"/>
                  </a:cubicBezTo>
                  <a:cubicBezTo>
                    <a:pt x="539" y="352"/>
                    <a:pt x="539" y="352"/>
                    <a:pt x="539" y="352"/>
                  </a:cubicBezTo>
                  <a:lnTo>
                    <a:pt x="539" y="375"/>
                  </a:lnTo>
                  <a:close/>
                  <a:moveTo>
                    <a:pt x="583" y="378"/>
                  </a:moveTo>
                  <a:cubicBezTo>
                    <a:pt x="575" y="378"/>
                    <a:pt x="568" y="371"/>
                    <a:pt x="568" y="363"/>
                  </a:cubicBezTo>
                  <a:cubicBezTo>
                    <a:pt x="568" y="355"/>
                    <a:pt x="575" y="349"/>
                    <a:pt x="583" y="349"/>
                  </a:cubicBezTo>
                  <a:cubicBezTo>
                    <a:pt x="591" y="349"/>
                    <a:pt x="597" y="355"/>
                    <a:pt x="597" y="363"/>
                  </a:cubicBezTo>
                  <a:cubicBezTo>
                    <a:pt x="597" y="371"/>
                    <a:pt x="591" y="378"/>
                    <a:pt x="583" y="378"/>
                  </a:cubicBezTo>
                  <a:close/>
                  <a:moveTo>
                    <a:pt x="769" y="373"/>
                  </a:moveTo>
                  <a:cubicBezTo>
                    <a:pt x="686" y="373"/>
                    <a:pt x="686" y="373"/>
                    <a:pt x="686" y="373"/>
                  </a:cubicBezTo>
                  <a:cubicBezTo>
                    <a:pt x="686" y="251"/>
                    <a:pt x="686" y="251"/>
                    <a:pt x="686" y="251"/>
                  </a:cubicBezTo>
                  <a:cubicBezTo>
                    <a:pt x="769" y="251"/>
                    <a:pt x="769" y="251"/>
                    <a:pt x="769" y="251"/>
                  </a:cubicBezTo>
                  <a:lnTo>
                    <a:pt x="769" y="373"/>
                  </a:lnTo>
                  <a:close/>
                  <a:moveTo>
                    <a:pt x="0" y="428"/>
                  </a:moveTo>
                  <a:cubicBezTo>
                    <a:pt x="0" y="623"/>
                    <a:pt x="0" y="623"/>
                    <a:pt x="0" y="623"/>
                  </a:cubicBezTo>
                  <a:cubicBezTo>
                    <a:pt x="804" y="623"/>
                    <a:pt x="804" y="623"/>
                    <a:pt x="804" y="623"/>
                  </a:cubicBezTo>
                  <a:cubicBezTo>
                    <a:pt x="804" y="428"/>
                    <a:pt x="804" y="428"/>
                    <a:pt x="804" y="428"/>
                  </a:cubicBezTo>
                  <a:lnTo>
                    <a:pt x="0" y="428"/>
                  </a:lnTo>
                  <a:close/>
                  <a:moveTo>
                    <a:pt x="539" y="589"/>
                  </a:moveTo>
                  <a:cubicBezTo>
                    <a:pt x="433" y="589"/>
                    <a:pt x="433" y="589"/>
                    <a:pt x="433" y="589"/>
                  </a:cubicBezTo>
                  <a:cubicBezTo>
                    <a:pt x="433" y="566"/>
                    <a:pt x="433" y="566"/>
                    <a:pt x="433" y="566"/>
                  </a:cubicBezTo>
                  <a:cubicBezTo>
                    <a:pt x="539" y="566"/>
                    <a:pt x="539" y="566"/>
                    <a:pt x="539" y="566"/>
                  </a:cubicBezTo>
                  <a:lnTo>
                    <a:pt x="539" y="589"/>
                  </a:lnTo>
                  <a:close/>
                  <a:moveTo>
                    <a:pt x="583" y="592"/>
                  </a:moveTo>
                  <a:cubicBezTo>
                    <a:pt x="575" y="592"/>
                    <a:pt x="568" y="585"/>
                    <a:pt x="568" y="577"/>
                  </a:cubicBezTo>
                  <a:cubicBezTo>
                    <a:pt x="568" y="569"/>
                    <a:pt x="575" y="563"/>
                    <a:pt x="583" y="563"/>
                  </a:cubicBezTo>
                  <a:cubicBezTo>
                    <a:pt x="591" y="563"/>
                    <a:pt x="597" y="569"/>
                    <a:pt x="597" y="577"/>
                  </a:cubicBezTo>
                  <a:cubicBezTo>
                    <a:pt x="597" y="585"/>
                    <a:pt x="591" y="592"/>
                    <a:pt x="583" y="592"/>
                  </a:cubicBezTo>
                  <a:close/>
                  <a:moveTo>
                    <a:pt x="769" y="587"/>
                  </a:moveTo>
                  <a:cubicBezTo>
                    <a:pt x="686" y="587"/>
                    <a:pt x="686" y="587"/>
                    <a:pt x="686" y="587"/>
                  </a:cubicBezTo>
                  <a:cubicBezTo>
                    <a:pt x="686" y="465"/>
                    <a:pt x="686" y="465"/>
                    <a:pt x="686" y="465"/>
                  </a:cubicBezTo>
                  <a:cubicBezTo>
                    <a:pt x="769" y="465"/>
                    <a:pt x="769" y="465"/>
                    <a:pt x="769" y="465"/>
                  </a:cubicBezTo>
                  <a:lnTo>
                    <a:pt x="769" y="587"/>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tx1"/>
                    </a:gs>
                    <a:gs pos="100000">
                      <a:schemeClr val="tx1"/>
                    </a:gs>
                  </a:gsLst>
                  <a:lin ang="5400000" scaled="0"/>
                </a:gradFill>
              </a:endParaRPr>
            </a:p>
          </p:txBody>
        </p:sp>
        <p:sp>
          <p:nvSpPr>
            <p:cNvPr id="15" name="TextBox 14"/>
            <p:cNvSpPr txBox="1"/>
            <p:nvPr/>
          </p:nvSpPr>
          <p:spPr>
            <a:xfrm>
              <a:off x="1737361" y="3863142"/>
              <a:ext cx="1325879" cy="738664"/>
            </a:xfrm>
            <a:prstGeom prst="rect">
              <a:avLst/>
            </a:prstGeom>
            <a:noFill/>
          </p:spPr>
          <p:txBody>
            <a:bodyPr wrap="square" lIns="182880" tIns="146304" rIns="182880" bIns="146304" rtlCol="0">
              <a:spAutoFit/>
            </a:bodyPr>
            <a:lstStyle/>
            <a:p>
              <a:pPr marL="0" lvl="1">
                <a:lnSpc>
                  <a:spcPct val="90000"/>
                </a:lnSpc>
                <a:spcAft>
                  <a:spcPts val="600"/>
                </a:spcAft>
              </a:pPr>
              <a:r>
                <a:rPr lang="en-US" sz="1600" b="1" dirty="0">
                  <a:gradFill>
                    <a:gsLst>
                      <a:gs pos="2917">
                        <a:schemeClr val="tx1"/>
                      </a:gs>
                      <a:gs pos="100000">
                        <a:schemeClr val="tx1"/>
                      </a:gs>
                    </a:gsLst>
                    <a:lin ang="5400000" scaled="0"/>
                  </a:gradFill>
                </a:rPr>
                <a:t>PHYSICAL MACHINE</a:t>
              </a:r>
            </a:p>
          </p:txBody>
        </p:sp>
      </p:grpSp>
      <p:grpSp>
        <p:nvGrpSpPr>
          <p:cNvPr id="18" name="Group 17"/>
          <p:cNvGrpSpPr/>
          <p:nvPr/>
        </p:nvGrpSpPr>
        <p:grpSpPr>
          <a:xfrm>
            <a:off x="3713529" y="3680140"/>
            <a:ext cx="1910031" cy="738664"/>
            <a:chOff x="4368849" y="3863142"/>
            <a:chExt cx="1910031" cy="738664"/>
          </a:xfrm>
        </p:grpSpPr>
        <p:sp>
          <p:nvSpPr>
            <p:cNvPr id="16" name="TextBox 15"/>
            <p:cNvSpPr txBox="1"/>
            <p:nvPr/>
          </p:nvSpPr>
          <p:spPr>
            <a:xfrm>
              <a:off x="4823660" y="3863142"/>
              <a:ext cx="1455220" cy="738664"/>
            </a:xfrm>
            <a:prstGeom prst="rect">
              <a:avLst/>
            </a:prstGeom>
            <a:noFill/>
          </p:spPr>
          <p:txBody>
            <a:bodyPr wrap="square" lIns="182880" tIns="146304" rIns="182880" bIns="146304" rtlCol="0">
              <a:spAutoFit/>
            </a:bodyPr>
            <a:lstStyle/>
            <a:p>
              <a:pPr marL="0" lvl="1">
                <a:lnSpc>
                  <a:spcPct val="90000"/>
                </a:lnSpc>
                <a:spcAft>
                  <a:spcPts val="600"/>
                </a:spcAft>
              </a:pPr>
              <a:r>
                <a:rPr lang="en-US" sz="1600" b="1" dirty="0">
                  <a:gradFill>
                    <a:gsLst>
                      <a:gs pos="2917">
                        <a:schemeClr val="tx1"/>
                      </a:gs>
                      <a:gs pos="100000">
                        <a:schemeClr val="tx1"/>
                      </a:gs>
                    </a:gsLst>
                    <a:lin ang="5400000" scaled="0"/>
                  </a:gradFill>
                </a:rPr>
                <a:t>VIRTUAL MACHINE</a:t>
              </a:r>
            </a:p>
          </p:txBody>
        </p:sp>
        <p:sp>
          <p:nvSpPr>
            <p:cNvPr id="17" name="Freeform 6"/>
            <p:cNvSpPr>
              <a:spLocks noChangeAspect="1"/>
            </p:cNvSpPr>
            <p:nvPr/>
          </p:nvSpPr>
          <p:spPr bwMode="auto">
            <a:xfrm>
              <a:off x="4368849" y="3974589"/>
              <a:ext cx="454811" cy="454811"/>
            </a:xfrm>
            <a:custGeom>
              <a:avLst/>
              <a:gdLst>
                <a:gd name="T0" fmla="*/ 1652 w 2261"/>
                <a:gd name="T1" fmla="*/ 822 h 2261"/>
                <a:gd name="T2" fmla="*/ 1652 w 2261"/>
                <a:gd name="T3" fmla="*/ 1075 h 2261"/>
                <a:gd name="T4" fmla="*/ 1432 w 2261"/>
                <a:gd name="T5" fmla="*/ 1075 h 2261"/>
                <a:gd name="T6" fmla="*/ 1432 w 2261"/>
                <a:gd name="T7" fmla="*/ 822 h 2261"/>
                <a:gd name="T8" fmla="*/ 1172 w 2261"/>
                <a:gd name="T9" fmla="*/ 822 h 2261"/>
                <a:gd name="T10" fmla="*/ 1172 w 2261"/>
                <a:gd name="T11" fmla="*/ 602 h 2261"/>
                <a:gd name="T12" fmla="*/ 1432 w 2261"/>
                <a:gd name="T13" fmla="*/ 602 h 2261"/>
                <a:gd name="T14" fmla="*/ 1432 w 2261"/>
                <a:gd name="T15" fmla="*/ 0 h 2261"/>
                <a:gd name="T16" fmla="*/ 830 w 2261"/>
                <a:gd name="T17" fmla="*/ 0 h 2261"/>
                <a:gd name="T18" fmla="*/ 830 w 2261"/>
                <a:gd name="T19" fmla="*/ 602 h 2261"/>
                <a:gd name="T20" fmla="*/ 1082 w 2261"/>
                <a:gd name="T21" fmla="*/ 602 h 2261"/>
                <a:gd name="T22" fmla="*/ 1082 w 2261"/>
                <a:gd name="T23" fmla="*/ 822 h 2261"/>
                <a:gd name="T24" fmla="*/ 830 w 2261"/>
                <a:gd name="T25" fmla="*/ 822 h 2261"/>
                <a:gd name="T26" fmla="*/ 830 w 2261"/>
                <a:gd name="T27" fmla="*/ 1075 h 2261"/>
                <a:gd name="T28" fmla="*/ 603 w 2261"/>
                <a:gd name="T29" fmla="*/ 1075 h 2261"/>
                <a:gd name="T30" fmla="*/ 603 w 2261"/>
                <a:gd name="T31" fmla="*/ 822 h 2261"/>
                <a:gd name="T32" fmla="*/ 0 w 2261"/>
                <a:gd name="T33" fmla="*/ 822 h 2261"/>
                <a:gd name="T34" fmla="*/ 0 w 2261"/>
                <a:gd name="T35" fmla="*/ 1424 h 2261"/>
                <a:gd name="T36" fmla="*/ 253 w 2261"/>
                <a:gd name="T37" fmla="*/ 1424 h 2261"/>
                <a:gd name="T38" fmla="*/ 253 w 2261"/>
                <a:gd name="T39" fmla="*/ 1658 h 2261"/>
                <a:gd name="T40" fmla="*/ 0 w 2261"/>
                <a:gd name="T41" fmla="*/ 1658 h 2261"/>
                <a:gd name="T42" fmla="*/ 0 w 2261"/>
                <a:gd name="T43" fmla="*/ 2261 h 2261"/>
                <a:gd name="T44" fmla="*/ 603 w 2261"/>
                <a:gd name="T45" fmla="*/ 2261 h 2261"/>
                <a:gd name="T46" fmla="*/ 603 w 2261"/>
                <a:gd name="T47" fmla="*/ 1658 h 2261"/>
                <a:gd name="T48" fmla="*/ 350 w 2261"/>
                <a:gd name="T49" fmla="*/ 1658 h 2261"/>
                <a:gd name="T50" fmla="*/ 350 w 2261"/>
                <a:gd name="T51" fmla="*/ 1424 h 2261"/>
                <a:gd name="T52" fmla="*/ 603 w 2261"/>
                <a:gd name="T53" fmla="*/ 1424 h 2261"/>
                <a:gd name="T54" fmla="*/ 603 w 2261"/>
                <a:gd name="T55" fmla="*/ 1172 h 2261"/>
                <a:gd name="T56" fmla="*/ 830 w 2261"/>
                <a:gd name="T57" fmla="*/ 1172 h 2261"/>
                <a:gd name="T58" fmla="*/ 830 w 2261"/>
                <a:gd name="T59" fmla="*/ 1424 h 2261"/>
                <a:gd name="T60" fmla="*/ 1082 w 2261"/>
                <a:gd name="T61" fmla="*/ 1424 h 2261"/>
                <a:gd name="T62" fmla="*/ 1082 w 2261"/>
                <a:gd name="T63" fmla="*/ 1658 h 2261"/>
                <a:gd name="T64" fmla="*/ 830 w 2261"/>
                <a:gd name="T65" fmla="*/ 1658 h 2261"/>
                <a:gd name="T66" fmla="*/ 830 w 2261"/>
                <a:gd name="T67" fmla="*/ 2261 h 2261"/>
                <a:gd name="T68" fmla="*/ 1432 w 2261"/>
                <a:gd name="T69" fmla="*/ 2261 h 2261"/>
                <a:gd name="T70" fmla="*/ 1432 w 2261"/>
                <a:gd name="T71" fmla="*/ 1658 h 2261"/>
                <a:gd name="T72" fmla="*/ 1172 w 2261"/>
                <a:gd name="T73" fmla="*/ 1658 h 2261"/>
                <a:gd name="T74" fmla="*/ 1172 w 2261"/>
                <a:gd name="T75" fmla="*/ 1424 h 2261"/>
                <a:gd name="T76" fmla="*/ 1432 w 2261"/>
                <a:gd name="T77" fmla="*/ 1424 h 2261"/>
                <a:gd name="T78" fmla="*/ 1432 w 2261"/>
                <a:gd name="T79" fmla="*/ 1172 h 2261"/>
                <a:gd name="T80" fmla="*/ 1652 w 2261"/>
                <a:gd name="T81" fmla="*/ 1172 h 2261"/>
                <a:gd name="T82" fmla="*/ 1652 w 2261"/>
                <a:gd name="T83" fmla="*/ 1424 h 2261"/>
                <a:gd name="T84" fmla="*/ 2261 w 2261"/>
                <a:gd name="T85" fmla="*/ 1424 h 2261"/>
                <a:gd name="T86" fmla="*/ 2261 w 2261"/>
                <a:gd name="T87" fmla="*/ 822 h 2261"/>
                <a:gd name="T88" fmla="*/ 1652 w 2261"/>
                <a:gd name="T89" fmla="*/ 822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1" h="2261">
                  <a:moveTo>
                    <a:pt x="1652" y="822"/>
                  </a:moveTo>
                  <a:lnTo>
                    <a:pt x="1652" y="1075"/>
                  </a:lnTo>
                  <a:lnTo>
                    <a:pt x="1432" y="1075"/>
                  </a:lnTo>
                  <a:lnTo>
                    <a:pt x="1432" y="822"/>
                  </a:lnTo>
                  <a:lnTo>
                    <a:pt x="1172" y="822"/>
                  </a:lnTo>
                  <a:lnTo>
                    <a:pt x="1172" y="602"/>
                  </a:lnTo>
                  <a:lnTo>
                    <a:pt x="1432" y="602"/>
                  </a:lnTo>
                  <a:lnTo>
                    <a:pt x="1432" y="0"/>
                  </a:lnTo>
                  <a:lnTo>
                    <a:pt x="830" y="0"/>
                  </a:lnTo>
                  <a:lnTo>
                    <a:pt x="830" y="602"/>
                  </a:lnTo>
                  <a:lnTo>
                    <a:pt x="1082" y="602"/>
                  </a:lnTo>
                  <a:lnTo>
                    <a:pt x="1082" y="822"/>
                  </a:lnTo>
                  <a:lnTo>
                    <a:pt x="830" y="822"/>
                  </a:lnTo>
                  <a:lnTo>
                    <a:pt x="830" y="1075"/>
                  </a:lnTo>
                  <a:lnTo>
                    <a:pt x="603" y="1075"/>
                  </a:lnTo>
                  <a:lnTo>
                    <a:pt x="603" y="822"/>
                  </a:lnTo>
                  <a:lnTo>
                    <a:pt x="0" y="822"/>
                  </a:lnTo>
                  <a:lnTo>
                    <a:pt x="0" y="1424"/>
                  </a:lnTo>
                  <a:lnTo>
                    <a:pt x="253" y="1424"/>
                  </a:lnTo>
                  <a:lnTo>
                    <a:pt x="253" y="1658"/>
                  </a:lnTo>
                  <a:lnTo>
                    <a:pt x="0" y="1658"/>
                  </a:lnTo>
                  <a:lnTo>
                    <a:pt x="0" y="2261"/>
                  </a:lnTo>
                  <a:lnTo>
                    <a:pt x="603" y="2261"/>
                  </a:lnTo>
                  <a:lnTo>
                    <a:pt x="603" y="1658"/>
                  </a:lnTo>
                  <a:lnTo>
                    <a:pt x="350" y="1658"/>
                  </a:lnTo>
                  <a:lnTo>
                    <a:pt x="350" y="1424"/>
                  </a:lnTo>
                  <a:lnTo>
                    <a:pt x="603" y="1424"/>
                  </a:lnTo>
                  <a:lnTo>
                    <a:pt x="603" y="1172"/>
                  </a:lnTo>
                  <a:lnTo>
                    <a:pt x="830" y="1172"/>
                  </a:lnTo>
                  <a:lnTo>
                    <a:pt x="830" y="1424"/>
                  </a:lnTo>
                  <a:lnTo>
                    <a:pt x="1082" y="1424"/>
                  </a:lnTo>
                  <a:lnTo>
                    <a:pt x="1082" y="1658"/>
                  </a:lnTo>
                  <a:lnTo>
                    <a:pt x="830" y="1658"/>
                  </a:lnTo>
                  <a:lnTo>
                    <a:pt x="830" y="2261"/>
                  </a:lnTo>
                  <a:lnTo>
                    <a:pt x="1432" y="2261"/>
                  </a:lnTo>
                  <a:lnTo>
                    <a:pt x="1432" y="1658"/>
                  </a:lnTo>
                  <a:lnTo>
                    <a:pt x="1172" y="1658"/>
                  </a:lnTo>
                  <a:lnTo>
                    <a:pt x="1172" y="1424"/>
                  </a:lnTo>
                  <a:lnTo>
                    <a:pt x="1432" y="1424"/>
                  </a:lnTo>
                  <a:lnTo>
                    <a:pt x="1432" y="1172"/>
                  </a:lnTo>
                  <a:lnTo>
                    <a:pt x="1652" y="1172"/>
                  </a:lnTo>
                  <a:lnTo>
                    <a:pt x="1652" y="1424"/>
                  </a:lnTo>
                  <a:lnTo>
                    <a:pt x="2261" y="1424"/>
                  </a:lnTo>
                  <a:lnTo>
                    <a:pt x="2261" y="822"/>
                  </a:lnTo>
                  <a:lnTo>
                    <a:pt x="1652" y="82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gradFill>
                  <a:gsLst>
                    <a:gs pos="2917">
                      <a:schemeClr val="tx1"/>
                    </a:gs>
                    <a:gs pos="100000">
                      <a:schemeClr val="tx1"/>
                    </a:gs>
                  </a:gsLst>
                  <a:lin ang="5400000" scaled="0"/>
                </a:gradFill>
              </a:endParaRPr>
            </a:p>
          </p:txBody>
        </p:sp>
      </p:grpSp>
      <p:sp>
        <p:nvSpPr>
          <p:cNvPr id="20" name="Text Placeholder 1"/>
          <p:cNvSpPr txBox="1">
            <a:spLocks/>
          </p:cNvSpPr>
          <p:nvPr/>
        </p:nvSpPr>
        <p:spPr>
          <a:xfrm>
            <a:off x="1021080" y="4594530"/>
            <a:ext cx="9129034" cy="1015663"/>
          </a:xfrm>
          <a:prstGeom prst="rect">
            <a:avLst/>
          </a:prstGeom>
        </p:spPr>
        <p:txBody>
          <a:bodyPr vert="horz" wrap="square" lIns="146304" tIns="91440" rIns="146304" bIns="91440"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dirty="0">
                <a:solidFill>
                  <a:srgbClr val="0000FF"/>
                </a:solidFill>
                <a:latin typeface="Lucida Console" panose="020B0609040504020204" pitchFamily="49" charset="0"/>
              </a:rPr>
              <a:t>New-</a:t>
            </a:r>
            <a:r>
              <a:rPr lang="en-US" sz="2000" dirty="0" err="1">
                <a:solidFill>
                  <a:srgbClr val="0000FF"/>
                </a:solidFill>
                <a:latin typeface="Lucida Console" panose="020B0609040504020204" pitchFamily="49" charset="0"/>
              </a:rPr>
              <a:t>NanoServerImage</a:t>
            </a:r>
            <a:r>
              <a:rPr lang="en-US" sz="2000" dirty="0">
                <a:solidFill>
                  <a:prstClr val="black"/>
                </a:solidFill>
                <a:latin typeface="Lucida Console" panose="020B0609040504020204" pitchFamily="49" charset="0"/>
              </a:rPr>
              <a:t> </a:t>
            </a:r>
            <a:r>
              <a:rPr lang="en-US" sz="2000" dirty="0">
                <a:solidFill>
                  <a:srgbClr val="000080"/>
                </a:solidFill>
                <a:latin typeface="Lucida Console" panose="020B0609040504020204" pitchFamily="49" charset="0"/>
              </a:rPr>
              <a:t>-</a:t>
            </a:r>
            <a:r>
              <a:rPr lang="en-US" sz="2000" dirty="0" err="1">
                <a:solidFill>
                  <a:srgbClr val="000080"/>
                </a:solidFill>
                <a:latin typeface="Lucida Console" panose="020B0609040504020204" pitchFamily="49" charset="0"/>
              </a:rPr>
              <a:t>MediaPath</a:t>
            </a:r>
            <a:r>
              <a:rPr lang="en-US" sz="2000" dirty="0">
                <a:solidFill>
                  <a:prstClr val="black"/>
                </a:solidFill>
                <a:latin typeface="Lucida Console" panose="020B0609040504020204" pitchFamily="49" charset="0"/>
              </a:rPr>
              <a:t> </a:t>
            </a:r>
            <a:r>
              <a:rPr lang="en-US" sz="2000" dirty="0">
                <a:solidFill>
                  <a:srgbClr val="8A2BE2"/>
                </a:solidFill>
                <a:latin typeface="Lucida Console" panose="020B0609040504020204" pitchFamily="49" charset="0"/>
              </a:rPr>
              <a:t>F:\</a:t>
            </a:r>
            <a:r>
              <a:rPr lang="en-US" sz="2000" dirty="0">
                <a:solidFill>
                  <a:prstClr val="black"/>
                </a:solidFill>
                <a:latin typeface="Lucida Console" panose="020B0609040504020204" pitchFamily="49" charset="0"/>
              </a:rPr>
              <a:t> </a:t>
            </a:r>
            <a:r>
              <a:rPr lang="en-US" sz="2000" dirty="0">
                <a:solidFill>
                  <a:srgbClr val="000080"/>
                </a:solidFill>
                <a:latin typeface="Lucida Console" panose="020B0609040504020204" pitchFamily="49" charset="0"/>
              </a:rPr>
              <a:t>-</a:t>
            </a:r>
            <a:r>
              <a:rPr lang="en-US" sz="2000" dirty="0" err="1">
                <a:solidFill>
                  <a:srgbClr val="000080"/>
                </a:solidFill>
                <a:latin typeface="Lucida Console" panose="020B0609040504020204" pitchFamily="49" charset="0"/>
              </a:rPr>
              <a:t>BasePath</a:t>
            </a:r>
            <a:r>
              <a:rPr lang="en-US" sz="2000" dirty="0">
                <a:solidFill>
                  <a:prstClr val="black"/>
                </a:solidFill>
                <a:latin typeface="Lucida Console" panose="020B0609040504020204" pitchFamily="49" charset="0"/>
              </a:rPr>
              <a:t> </a:t>
            </a:r>
            <a:r>
              <a:rPr lang="en-US" sz="2000" dirty="0">
                <a:solidFill>
                  <a:srgbClr val="8A2BE2"/>
                </a:solidFill>
                <a:latin typeface="Lucida Console" panose="020B0609040504020204" pitchFamily="49" charset="0"/>
              </a:rPr>
              <a:t>.\Base</a:t>
            </a:r>
            <a:br>
              <a:rPr lang="en-US" sz="2000" dirty="0">
                <a:solidFill>
                  <a:prstClr val="black"/>
                </a:solidFill>
                <a:latin typeface="Lucida Console" panose="020B0609040504020204" pitchFamily="49" charset="0"/>
              </a:rPr>
            </a:br>
            <a:r>
              <a:rPr lang="en-US" sz="2000" dirty="0">
                <a:solidFill>
                  <a:srgbClr val="000080"/>
                </a:solidFill>
                <a:latin typeface="Lucida Console" panose="020B0609040504020204" pitchFamily="49" charset="0"/>
              </a:rPr>
              <a:t>-</a:t>
            </a:r>
            <a:r>
              <a:rPr lang="en-US" sz="2000" dirty="0" err="1">
                <a:solidFill>
                  <a:srgbClr val="000080"/>
                </a:solidFill>
                <a:latin typeface="Lucida Console" panose="020B0609040504020204" pitchFamily="49" charset="0"/>
              </a:rPr>
              <a:t>TargetPath</a:t>
            </a:r>
            <a:r>
              <a:rPr lang="en-US" sz="2000" dirty="0">
                <a:solidFill>
                  <a:prstClr val="black"/>
                </a:solidFill>
                <a:latin typeface="Lucida Console" panose="020B0609040504020204" pitchFamily="49" charset="0"/>
              </a:rPr>
              <a:t> </a:t>
            </a:r>
            <a:r>
              <a:rPr lang="en-US" sz="2000" dirty="0">
                <a:solidFill>
                  <a:srgbClr val="8A2BE2"/>
                </a:solidFill>
                <a:latin typeface="Lucida Console" panose="020B0609040504020204" pitchFamily="49" charset="0"/>
              </a:rPr>
              <a:t>.\</a:t>
            </a:r>
            <a:r>
              <a:rPr lang="en-US" sz="2000" dirty="0" err="1">
                <a:solidFill>
                  <a:srgbClr val="8A2BE2"/>
                </a:solidFill>
                <a:latin typeface="Lucida Console" panose="020B0609040504020204" pitchFamily="49" charset="0"/>
              </a:rPr>
              <a:t>NanoVM</a:t>
            </a:r>
            <a:r>
              <a:rPr lang="en-US" sz="2000" dirty="0">
                <a:solidFill>
                  <a:srgbClr val="8A2BE2"/>
                </a:solidFill>
                <a:latin typeface="Lucida Console" panose="020B0609040504020204" pitchFamily="49" charset="0"/>
              </a:rPr>
              <a:t>\SRV-</a:t>
            </a:r>
            <a:r>
              <a:rPr lang="en-US" sz="2000" dirty="0" err="1">
                <a:solidFill>
                  <a:srgbClr val="8A2BE2"/>
                </a:solidFill>
                <a:latin typeface="Lucida Console" panose="020B0609040504020204" pitchFamily="49" charset="0"/>
              </a:rPr>
              <a:t>Nano.vhd</a:t>
            </a:r>
            <a:r>
              <a:rPr lang="en-US" sz="2000" dirty="0">
                <a:solidFill>
                  <a:prstClr val="black"/>
                </a:solidFill>
                <a:latin typeface="Lucida Console" panose="020B0609040504020204" pitchFamily="49" charset="0"/>
              </a:rPr>
              <a:t> </a:t>
            </a:r>
            <a:r>
              <a:rPr lang="en-US" sz="2000" dirty="0">
                <a:solidFill>
                  <a:srgbClr val="000080"/>
                </a:solidFill>
                <a:latin typeface="Lucida Console" panose="020B0609040504020204" pitchFamily="49" charset="0"/>
              </a:rPr>
              <a:t>-</a:t>
            </a:r>
            <a:r>
              <a:rPr lang="en-US" sz="2000" dirty="0" err="1">
                <a:solidFill>
                  <a:srgbClr val="000080"/>
                </a:solidFill>
                <a:latin typeface="Lucida Console" panose="020B0609040504020204" pitchFamily="49" charset="0"/>
              </a:rPr>
              <a:t>ComputerName</a:t>
            </a:r>
            <a:r>
              <a:rPr lang="en-US" sz="2000" dirty="0">
                <a:solidFill>
                  <a:prstClr val="black"/>
                </a:solidFill>
                <a:latin typeface="Lucida Console" panose="020B0609040504020204" pitchFamily="49" charset="0"/>
              </a:rPr>
              <a:t> </a:t>
            </a:r>
            <a:r>
              <a:rPr lang="en-US" sz="2000" dirty="0">
                <a:solidFill>
                  <a:srgbClr val="8A2BE2"/>
                </a:solidFill>
                <a:latin typeface="Lucida Console" panose="020B0609040504020204" pitchFamily="49" charset="0"/>
              </a:rPr>
              <a:t>SRV-Nano</a:t>
            </a:r>
            <a:br>
              <a:rPr lang="en-US" sz="2000" dirty="0">
                <a:solidFill>
                  <a:prstClr val="black"/>
                </a:solidFill>
                <a:latin typeface="Lucida Console" panose="020B0609040504020204" pitchFamily="49" charset="0"/>
              </a:rPr>
            </a:br>
            <a:r>
              <a:rPr lang="en-US" sz="2000" dirty="0">
                <a:solidFill>
                  <a:srgbClr val="000080"/>
                </a:solidFill>
                <a:latin typeface="Lucida Console" panose="020B0609040504020204" pitchFamily="49" charset="0"/>
              </a:rPr>
              <a:t>-</a:t>
            </a:r>
            <a:r>
              <a:rPr lang="en-US" sz="2000" dirty="0" err="1">
                <a:solidFill>
                  <a:srgbClr val="000080"/>
                </a:solidFill>
                <a:latin typeface="Lucida Console" panose="020B0609040504020204" pitchFamily="49" charset="0"/>
              </a:rPr>
              <a:t>GuestDrivers</a:t>
            </a:r>
            <a:r>
              <a:rPr lang="en-US" sz="2000" dirty="0">
                <a:solidFill>
                  <a:prstClr val="black"/>
                </a:solidFill>
                <a:latin typeface="Lucida Console" panose="020B0609040504020204" pitchFamily="49" charset="0"/>
              </a:rPr>
              <a:t> </a:t>
            </a:r>
            <a:r>
              <a:rPr lang="en-US" sz="2000" dirty="0">
                <a:solidFill>
                  <a:srgbClr val="000080"/>
                </a:solidFill>
                <a:latin typeface="Lucida Console" panose="020B0609040504020204" pitchFamily="49" charset="0"/>
              </a:rPr>
              <a:t>–Storage</a:t>
            </a:r>
            <a:r>
              <a:rPr lang="en-US" sz="2000" dirty="0">
                <a:solidFill>
                  <a:prstClr val="black"/>
                </a:solidFill>
                <a:latin typeface="Lucida Console" panose="020B0609040504020204" pitchFamily="49" charset="0"/>
              </a:rPr>
              <a:t> </a:t>
            </a:r>
            <a:r>
              <a:rPr lang="en-US" sz="2000" dirty="0">
                <a:solidFill>
                  <a:srgbClr val="000080"/>
                </a:solidFill>
                <a:latin typeface="Lucida Console" panose="020B0609040504020204" pitchFamily="49" charset="0"/>
              </a:rPr>
              <a:t>-Clustering </a:t>
            </a:r>
          </a:p>
        </p:txBody>
      </p:sp>
      <p:grpSp>
        <p:nvGrpSpPr>
          <p:cNvPr id="21" name="Group 20"/>
          <p:cNvGrpSpPr/>
          <p:nvPr/>
        </p:nvGrpSpPr>
        <p:grpSpPr>
          <a:xfrm>
            <a:off x="441844" y="4689926"/>
            <a:ext cx="437141" cy="434418"/>
            <a:chOff x="228600" y="1219200"/>
            <a:chExt cx="685800" cy="685800"/>
          </a:xfrm>
        </p:grpSpPr>
        <p:sp>
          <p:nvSpPr>
            <p:cNvPr id="22"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3" name="Oval 22"/>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423247198"/>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The end result…</a:t>
            </a:r>
          </a:p>
        </p:txBody>
      </p:sp>
      <p:pic>
        <p:nvPicPr>
          <p:cNvPr id="10" name="Picture 9"/>
          <p:cNvPicPr>
            <a:picLocks noChangeAspect="1"/>
          </p:cNvPicPr>
          <p:nvPr/>
        </p:nvPicPr>
        <p:blipFill>
          <a:blip r:embed="rId2"/>
          <a:stretch>
            <a:fillRect/>
          </a:stretch>
        </p:blipFill>
        <p:spPr>
          <a:xfrm>
            <a:off x="549019" y="1241677"/>
            <a:ext cx="6400730" cy="5455950"/>
          </a:xfrm>
          <a:prstGeom prst="rect">
            <a:avLst/>
          </a:prstGeom>
          <a:ln>
            <a:solidFill>
              <a:srgbClr val="000000"/>
            </a:solidFill>
          </a:ln>
        </p:spPr>
      </p:pic>
      <p:pic>
        <p:nvPicPr>
          <p:cNvPr id="11" name="Picture 10"/>
          <p:cNvPicPr>
            <a:picLocks noChangeAspect="1"/>
          </p:cNvPicPr>
          <p:nvPr/>
        </p:nvPicPr>
        <p:blipFill rotWithShape="1">
          <a:blip r:embed="rId3"/>
          <a:srcRect b="25518"/>
          <a:stretch/>
        </p:blipFill>
        <p:spPr>
          <a:xfrm>
            <a:off x="7071483" y="1203827"/>
            <a:ext cx="4868333" cy="914390"/>
          </a:xfrm>
          <a:prstGeom prst="rect">
            <a:avLst/>
          </a:prstGeom>
        </p:spPr>
      </p:pic>
      <p:sp>
        <p:nvSpPr>
          <p:cNvPr id="12" name="Rounded Rectangle 11"/>
          <p:cNvSpPr/>
          <p:nvPr/>
        </p:nvSpPr>
        <p:spPr bwMode="auto">
          <a:xfrm>
            <a:off x="9967235" y="1637209"/>
            <a:ext cx="1920219" cy="457195"/>
          </a:xfrm>
          <a:prstGeom prst="roundRect">
            <a:avLst/>
          </a:prstGeom>
          <a:noFill/>
          <a:ln w="57150">
            <a:solidFill>
              <a:srgbClr val="FFC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3" name="Picture 12"/>
          <p:cNvPicPr>
            <a:picLocks noChangeAspect="1"/>
          </p:cNvPicPr>
          <p:nvPr/>
        </p:nvPicPr>
        <p:blipFill rotWithShape="1">
          <a:blip r:embed="rId4"/>
          <a:srcRect b="685"/>
          <a:stretch/>
        </p:blipFill>
        <p:spPr>
          <a:xfrm>
            <a:off x="7102231" y="2306867"/>
            <a:ext cx="4856635" cy="2786627"/>
          </a:xfrm>
          <a:prstGeom prst="rect">
            <a:avLst/>
          </a:prstGeom>
          <a:effectLst>
            <a:softEdge rad="12700"/>
          </a:effectLst>
        </p:spPr>
      </p:pic>
      <p:sp>
        <p:nvSpPr>
          <p:cNvPr id="18" name="Rounded Rectangle 17"/>
          <p:cNvSpPr/>
          <p:nvPr/>
        </p:nvSpPr>
        <p:spPr bwMode="auto">
          <a:xfrm>
            <a:off x="7345955" y="4130433"/>
            <a:ext cx="1478005" cy="235827"/>
          </a:xfrm>
          <a:prstGeom prst="roundRect">
            <a:avLst/>
          </a:prstGeom>
          <a:noFill/>
          <a:ln w="57150">
            <a:solidFill>
              <a:srgbClr val="FFC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9658879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p:stCondLst>
                              <p:cond delay="500"/>
                            </p:stCondLst>
                            <p:childTnLst>
                              <p:par>
                                <p:cTn id="23" presetID="22" presetClass="entr" presetSubtype="4"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dirty="0"/>
              <a:t>Class name: </a:t>
            </a:r>
            <a:r>
              <a:rPr lang="en-US" sz="4000" dirty="0">
                <a:hlinkClick r:id="rId3"/>
              </a:rPr>
              <a:t>ITI - What’s new in Hybrid IT Infrastructure</a:t>
            </a:r>
            <a:br>
              <a:rPr lang="en-US" sz="4000" dirty="0"/>
            </a:br>
            <a:endParaRPr lang="en-US" sz="4800" dirty="0"/>
          </a:p>
        </p:txBody>
      </p:sp>
      <p:sp>
        <p:nvSpPr>
          <p:cNvPr id="4" name="Text Placeholder 3"/>
          <p:cNvSpPr>
            <a:spLocks noGrp="1"/>
          </p:cNvSpPr>
          <p:nvPr>
            <p:ph type="body" sz="quarter" idx="14"/>
          </p:nvPr>
        </p:nvSpPr>
        <p:spPr>
          <a:xfrm>
            <a:off x="166004" y="1100657"/>
            <a:ext cx="8441772" cy="3896451"/>
          </a:xfrm>
        </p:spPr>
        <p:txBody>
          <a:bodyPr/>
          <a:lstStyle/>
          <a:p>
            <a:r>
              <a:rPr lang="en-CA" sz="3200" dirty="0"/>
              <a:t>navigate to: </a:t>
            </a:r>
            <a:r>
              <a:rPr lang="en-CA" sz="3200" b="1" u="sng" dirty="0">
                <a:hlinkClick r:id="rId4"/>
              </a:rPr>
              <a:t>h</a:t>
            </a:r>
            <a:r>
              <a:rPr lang="en-US" sz="3200" b="1" u="sng" dirty="0">
                <a:hlinkClick r:id="rId4"/>
              </a:rPr>
              <a:t>ttps://aka.ms/iti</a:t>
            </a:r>
            <a:r>
              <a:rPr lang="en-US" sz="3200" b="1" u="sng" dirty="0"/>
              <a:t> </a:t>
            </a:r>
          </a:p>
          <a:p>
            <a:r>
              <a:rPr lang="en-CA" dirty="0"/>
              <a:t>The student Training Key for this class is:</a:t>
            </a:r>
            <a:r>
              <a:rPr lang="en-CA" b="1" dirty="0"/>
              <a:t> </a:t>
            </a:r>
            <a:r>
              <a:rPr lang="en-CA" sz="6000" b="1" dirty="0"/>
              <a:t>ITI1591</a:t>
            </a:r>
            <a:endParaRPr lang="en-CA" b="1" dirty="0"/>
          </a:p>
          <a:p>
            <a:r>
              <a:rPr lang="en-CA" b="1" dirty="0">
                <a:solidFill>
                  <a:schemeClr val="accent1"/>
                </a:solidFill>
              </a:rPr>
              <a:t>Lightning Bolt for Execute/Paste</a:t>
            </a:r>
            <a:r>
              <a:rPr lang="en-CA" sz="3200" b="1" dirty="0"/>
              <a:t> </a:t>
            </a:r>
            <a:r>
              <a:rPr lang="en-CA" sz="3200" dirty="0"/>
              <a:t>  </a:t>
            </a:r>
            <a:endParaRPr lang="en-US" sz="3200" dirty="0"/>
          </a:p>
          <a:p>
            <a:endParaRPr lang="en-US" sz="3200" dirty="0"/>
          </a:p>
          <a:p>
            <a:endParaRPr lang="en-US" sz="3200" dirty="0"/>
          </a:p>
        </p:txBody>
      </p:sp>
      <p:pic>
        <p:nvPicPr>
          <p:cNvPr id="5" name="Picture 4"/>
          <p:cNvPicPr/>
          <p:nvPr/>
        </p:nvPicPr>
        <p:blipFill>
          <a:blip r:embed="rId5">
            <a:extLst>
              <a:ext uri="{28A0092B-C50C-407E-A947-70E740481C1C}">
                <a14:useLocalDpi xmlns:a14="http://schemas.microsoft.com/office/drawing/2010/main" val="0"/>
              </a:ext>
            </a:extLst>
          </a:blip>
          <a:srcRect/>
          <a:stretch>
            <a:fillRect/>
          </a:stretch>
        </p:blipFill>
        <p:spPr bwMode="auto">
          <a:xfrm>
            <a:off x="8687090" y="1149062"/>
            <a:ext cx="3199130" cy="2083435"/>
          </a:xfrm>
          <a:prstGeom prst="rect">
            <a:avLst/>
          </a:prstGeom>
          <a:noFill/>
          <a:ln>
            <a:noFill/>
          </a:ln>
        </p:spPr>
      </p:pic>
      <p:pic>
        <p:nvPicPr>
          <p:cNvPr id="6" name="Picture 5"/>
          <p:cNvPicPr/>
          <p:nvPr/>
        </p:nvPicPr>
        <p:blipFill>
          <a:blip r:embed="rId6">
            <a:extLst>
              <a:ext uri="{28A0092B-C50C-407E-A947-70E740481C1C}">
                <a14:useLocalDpi xmlns:a14="http://schemas.microsoft.com/office/drawing/2010/main" val="0"/>
              </a:ext>
            </a:extLst>
          </a:blip>
          <a:srcRect/>
          <a:stretch>
            <a:fillRect/>
          </a:stretch>
        </p:blipFill>
        <p:spPr bwMode="auto">
          <a:xfrm>
            <a:off x="8772113" y="2308555"/>
            <a:ext cx="3152775" cy="2716530"/>
          </a:xfrm>
          <a:prstGeom prst="rect">
            <a:avLst/>
          </a:prstGeom>
          <a:noFill/>
          <a:ln>
            <a:noFill/>
          </a:ln>
        </p:spPr>
      </p:pic>
      <p:pic>
        <p:nvPicPr>
          <p:cNvPr id="8" name="Picture 7"/>
          <p:cNvPicPr/>
          <p:nvPr/>
        </p:nvPicPr>
        <p:blipFill>
          <a:blip r:embed="rId7">
            <a:extLst>
              <a:ext uri="{28A0092B-C50C-407E-A947-70E740481C1C}">
                <a14:useLocalDpi xmlns:a14="http://schemas.microsoft.com/office/drawing/2010/main" val="0"/>
              </a:ext>
            </a:extLst>
          </a:blip>
          <a:srcRect/>
          <a:stretch>
            <a:fillRect/>
          </a:stretch>
        </p:blipFill>
        <p:spPr bwMode="auto">
          <a:xfrm>
            <a:off x="7626310" y="3792846"/>
            <a:ext cx="6311923" cy="3281705"/>
          </a:xfrm>
          <a:prstGeom prst="rect">
            <a:avLst/>
          </a:prstGeom>
          <a:noFill/>
          <a:ln>
            <a:noFill/>
          </a:ln>
        </p:spPr>
      </p:pic>
      <p:pic>
        <p:nvPicPr>
          <p:cNvPr id="9" name="Picture 8"/>
          <p:cNvPicPr/>
          <p:nvPr/>
        </p:nvPicPr>
        <p:blipFill>
          <a:blip r:embed="rId8">
            <a:extLst>
              <a:ext uri="{28A0092B-C50C-407E-A947-70E740481C1C}">
                <a14:useLocalDpi xmlns:a14="http://schemas.microsoft.com/office/drawing/2010/main" val="0"/>
              </a:ext>
            </a:extLst>
          </a:blip>
          <a:srcRect/>
          <a:stretch>
            <a:fillRect/>
          </a:stretch>
        </p:blipFill>
        <p:spPr bwMode="auto">
          <a:xfrm>
            <a:off x="406321" y="4915230"/>
            <a:ext cx="4062403" cy="2374540"/>
          </a:xfrm>
          <a:prstGeom prst="rect">
            <a:avLst/>
          </a:prstGeom>
          <a:noFill/>
          <a:ln>
            <a:noFill/>
          </a:ln>
        </p:spPr>
      </p:pic>
      <p:pic>
        <p:nvPicPr>
          <p:cNvPr id="3" name="Picture 2"/>
          <p:cNvPicPr>
            <a:picLocks noChangeAspect="1"/>
          </p:cNvPicPr>
          <p:nvPr/>
        </p:nvPicPr>
        <p:blipFill>
          <a:blip r:embed="rId9"/>
          <a:stretch>
            <a:fillRect/>
          </a:stretch>
        </p:blipFill>
        <p:spPr>
          <a:xfrm>
            <a:off x="2815467" y="4618002"/>
            <a:ext cx="5557659" cy="2512913"/>
          </a:xfrm>
          <a:prstGeom prst="rect">
            <a:avLst/>
          </a:prstGeom>
        </p:spPr>
      </p:pic>
      <p:pic>
        <p:nvPicPr>
          <p:cNvPr id="12" name="Picture 11"/>
          <p:cNvPicPr>
            <a:picLocks noChangeAspect="1"/>
          </p:cNvPicPr>
          <p:nvPr/>
        </p:nvPicPr>
        <p:blipFill>
          <a:blip r:embed="rId10"/>
          <a:stretch>
            <a:fillRect/>
          </a:stretch>
        </p:blipFill>
        <p:spPr>
          <a:xfrm>
            <a:off x="241984" y="4037879"/>
            <a:ext cx="2876550" cy="1657350"/>
          </a:xfrm>
          <a:prstGeom prst="rect">
            <a:avLst/>
          </a:prstGeom>
        </p:spPr>
      </p:pic>
      <p:pic>
        <p:nvPicPr>
          <p:cNvPr id="13" name="Picture 12"/>
          <p:cNvPicPr>
            <a:picLocks noChangeAspect="1"/>
          </p:cNvPicPr>
          <p:nvPr/>
        </p:nvPicPr>
        <p:blipFill>
          <a:blip r:embed="rId11"/>
          <a:stretch>
            <a:fillRect/>
          </a:stretch>
        </p:blipFill>
        <p:spPr>
          <a:xfrm>
            <a:off x="5594296" y="5802490"/>
            <a:ext cx="5479762" cy="1483690"/>
          </a:xfrm>
          <a:prstGeom prst="rect">
            <a:avLst/>
          </a:prstGeom>
        </p:spPr>
      </p:pic>
    </p:spTree>
    <p:extLst>
      <p:ext uri="{BB962C8B-B14F-4D97-AF65-F5344CB8AC3E}">
        <p14:creationId xmlns:p14="http://schemas.microsoft.com/office/powerpoint/2010/main" val="694796800"/>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800" dirty="0"/>
              <a:t>Nano Server Recovery Console</a:t>
            </a:r>
          </a:p>
        </p:txBody>
      </p:sp>
      <p:sp>
        <p:nvSpPr>
          <p:cNvPr id="2" name="Text Placeholder 1"/>
          <p:cNvSpPr>
            <a:spLocks noGrp="1"/>
          </p:cNvSpPr>
          <p:nvPr>
            <p:ph type="body" sz="quarter" idx="10"/>
          </p:nvPr>
        </p:nvSpPr>
        <p:spPr>
          <a:xfrm>
            <a:off x="943738" y="1076158"/>
            <a:ext cx="9437768" cy="3410164"/>
          </a:xfrm>
        </p:spPr>
        <p:txBody>
          <a:bodyPr/>
          <a:lstStyle/>
          <a:p>
            <a:r>
              <a:rPr lang="en-US" sz="3200" dirty="0"/>
              <a:t>Provides local access to basic configuration and network settings:</a:t>
            </a:r>
          </a:p>
          <a:p>
            <a:pPr marL="231775" lvl="1" indent="-231775">
              <a:buFont typeface="Arial" panose="020B0604020202020204" pitchFamily="34" charset="0"/>
              <a:buChar char="•"/>
            </a:pPr>
            <a:r>
              <a:rPr lang="en-US" sz="1600" dirty="0"/>
              <a:t>Computer name</a:t>
            </a:r>
          </a:p>
          <a:p>
            <a:pPr marL="231775" lvl="1" indent="-231775">
              <a:buFont typeface="Arial" panose="020B0604020202020204" pitchFamily="34" charset="0"/>
              <a:buChar char="•"/>
            </a:pPr>
            <a:r>
              <a:rPr lang="en-US" sz="1600" dirty="0"/>
              <a:t>Domain or workgroup name</a:t>
            </a:r>
          </a:p>
          <a:p>
            <a:pPr marL="231775" lvl="1" indent="-231775">
              <a:buFont typeface="Arial" panose="020B0604020202020204" pitchFamily="34" charset="0"/>
              <a:buChar char="•"/>
            </a:pPr>
            <a:r>
              <a:rPr lang="en-US" sz="1600" dirty="0"/>
              <a:t>Ipconfig/all information for each network adapter</a:t>
            </a:r>
          </a:p>
          <a:p>
            <a:r>
              <a:rPr lang="en-US" sz="3200" dirty="0"/>
              <a:t>Provides ability to configure local NICs</a:t>
            </a:r>
            <a:br>
              <a:rPr lang="en-US" sz="3200" dirty="0"/>
            </a:br>
            <a:r>
              <a:rPr lang="en-US" sz="3200" dirty="0"/>
              <a:t>and Firewall settings</a:t>
            </a:r>
          </a:p>
          <a:p>
            <a:r>
              <a:rPr lang="en-US" sz="3200" b="1" dirty="0"/>
              <a:t>How do I manage Nano Server?</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89056" y="2530300"/>
            <a:ext cx="2058708" cy="4465814"/>
          </a:xfrm>
          <a:prstGeom prst="rect">
            <a:avLst/>
          </a:prstGeom>
        </p:spPr>
      </p:pic>
      <p:grpSp>
        <p:nvGrpSpPr>
          <p:cNvPr id="6" name="Group 5"/>
          <p:cNvGrpSpPr/>
          <p:nvPr/>
        </p:nvGrpSpPr>
        <p:grpSpPr>
          <a:xfrm>
            <a:off x="441843" y="1303766"/>
            <a:ext cx="437141" cy="434418"/>
            <a:chOff x="441844" y="1334246"/>
            <a:chExt cx="437141" cy="434418"/>
          </a:xfrm>
        </p:grpSpPr>
        <p:sp>
          <p:nvSpPr>
            <p:cNvPr id="7"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sz="1600" dirty="0">
                <a:solidFill>
                  <a:srgbClr val="000000"/>
                </a:solidFill>
              </a:endParaRPr>
            </a:p>
          </p:txBody>
        </p:sp>
        <p:sp>
          <p:nvSpPr>
            <p:cNvPr id="8" name="Oval 7"/>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5" name="Group 14"/>
          <p:cNvGrpSpPr/>
          <p:nvPr/>
        </p:nvGrpSpPr>
        <p:grpSpPr>
          <a:xfrm>
            <a:off x="441843" y="2954561"/>
            <a:ext cx="437141" cy="434418"/>
            <a:chOff x="441844" y="1334246"/>
            <a:chExt cx="437141" cy="434418"/>
          </a:xfrm>
        </p:grpSpPr>
        <p:sp>
          <p:nvSpPr>
            <p:cNvPr id="16"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sz="1600" dirty="0">
                <a:solidFill>
                  <a:srgbClr val="000000"/>
                </a:solidFill>
              </a:endParaRPr>
            </a:p>
          </p:txBody>
        </p:sp>
        <p:sp>
          <p:nvSpPr>
            <p:cNvPr id="17" name="Oval 16"/>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1" name="Group 10"/>
          <p:cNvGrpSpPr/>
          <p:nvPr/>
        </p:nvGrpSpPr>
        <p:grpSpPr>
          <a:xfrm>
            <a:off x="465372" y="3934068"/>
            <a:ext cx="437141" cy="434418"/>
            <a:chOff x="441844" y="1334246"/>
            <a:chExt cx="437141" cy="434418"/>
          </a:xfrm>
        </p:grpSpPr>
        <p:sp>
          <p:nvSpPr>
            <p:cNvPr id="12" name="Freeform 99"/>
            <p:cNvSpPr>
              <a:spLocks noChangeAspect="1"/>
            </p:cNvSpPr>
            <p:nvPr/>
          </p:nvSpPr>
          <p:spPr bwMode="black">
            <a:xfrm>
              <a:off x="528368" y="1455291"/>
              <a:ext cx="264092" cy="192327"/>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sz="1600" dirty="0">
                <a:solidFill>
                  <a:srgbClr val="000000"/>
                </a:solidFill>
              </a:endParaRPr>
            </a:p>
          </p:txBody>
        </p:sp>
        <p:sp>
          <p:nvSpPr>
            <p:cNvPr id="13" name="Oval 12"/>
            <p:cNvSpPr/>
            <p:nvPr/>
          </p:nvSpPr>
          <p:spPr bwMode="auto">
            <a:xfrm>
              <a:off x="441844" y="1334246"/>
              <a:ext cx="437141" cy="434418"/>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grpSp>
      <p:pic>
        <p:nvPicPr>
          <p:cNvPr id="9" name="Picture 8"/>
          <p:cNvPicPr>
            <a:picLocks noChangeAspect="1"/>
          </p:cNvPicPr>
          <p:nvPr/>
        </p:nvPicPr>
        <p:blipFill>
          <a:blip r:embed="rId3"/>
          <a:stretch>
            <a:fillRect/>
          </a:stretch>
        </p:blipFill>
        <p:spPr>
          <a:xfrm>
            <a:off x="151085" y="4752818"/>
            <a:ext cx="7048500" cy="1857375"/>
          </a:xfrm>
          <a:prstGeom prst="rect">
            <a:avLst/>
          </a:prstGeom>
        </p:spPr>
      </p:pic>
      <p:pic>
        <p:nvPicPr>
          <p:cNvPr id="10" name="Picture 9"/>
          <p:cNvPicPr>
            <a:picLocks noChangeAspect="1"/>
          </p:cNvPicPr>
          <p:nvPr/>
        </p:nvPicPr>
        <p:blipFill>
          <a:blip r:embed="rId4"/>
          <a:stretch>
            <a:fillRect/>
          </a:stretch>
        </p:blipFill>
        <p:spPr>
          <a:xfrm>
            <a:off x="151085" y="6108700"/>
            <a:ext cx="3419475" cy="885825"/>
          </a:xfrm>
          <a:prstGeom prst="rect">
            <a:avLst/>
          </a:prstGeom>
        </p:spPr>
      </p:pic>
      <p:pic>
        <p:nvPicPr>
          <p:cNvPr id="14" name="Picture 13"/>
          <p:cNvPicPr>
            <a:picLocks noChangeAspect="1"/>
          </p:cNvPicPr>
          <p:nvPr/>
        </p:nvPicPr>
        <p:blipFill>
          <a:blip r:embed="rId5"/>
          <a:stretch>
            <a:fillRect/>
          </a:stretch>
        </p:blipFill>
        <p:spPr>
          <a:xfrm>
            <a:off x="7807147" y="2652108"/>
            <a:ext cx="5792008" cy="4344006"/>
          </a:xfrm>
          <a:prstGeom prst="rect">
            <a:avLst/>
          </a:prstGeom>
        </p:spPr>
      </p:pic>
    </p:spTree>
    <p:extLst>
      <p:ext uri="{BB962C8B-B14F-4D97-AF65-F5344CB8AC3E}">
        <p14:creationId xmlns:p14="http://schemas.microsoft.com/office/powerpoint/2010/main" val="2495081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
                                            <p:txEl>
                                              <p:pRg st="1" end="1"/>
                                            </p:txEl>
                                          </p:spTgt>
                                        </p:tgtEl>
                                        <p:attrNameLst>
                                          <p:attrName>style.visibility</p:attrName>
                                        </p:attrNameLst>
                                      </p:cBhvr>
                                      <p:to>
                                        <p:strVal val="visible"/>
                                      </p:to>
                                    </p:set>
                                    <p:anim calcmode="lin" valueType="num">
                                      <p:cBhvr additive="base">
                                        <p:cTn id="15"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 calcmode="lin" valueType="num">
                                      <p:cBhvr additive="base">
                                        <p:cTn id="23"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decel="100000" fill="hold" grpId="0" nodeType="clickEffect">
                                  <p:stCondLst>
                                    <p:cond delay="0"/>
                                  </p:stCondLst>
                                  <p:childTnLst>
                                    <p:set>
                                      <p:cBhvr>
                                        <p:cTn id="28" dur="1" fill="hold">
                                          <p:stCondLst>
                                            <p:cond delay="0"/>
                                          </p:stCondLst>
                                        </p:cTn>
                                        <p:tgtEl>
                                          <p:spTgt spid="2">
                                            <p:txEl>
                                              <p:pRg st="4" end="4"/>
                                            </p:txEl>
                                          </p:spTgt>
                                        </p:tgtEl>
                                        <p:attrNameLst>
                                          <p:attrName>style.visibility</p:attrName>
                                        </p:attrNameLst>
                                      </p:cBhvr>
                                      <p:to>
                                        <p:strVal val="visible"/>
                                      </p:to>
                                    </p:set>
                                    <p:anim calcmode="lin" valueType="num">
                                      <p:cBhvr additive="base">
                                        <p:cTn id="29"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4" end="4"/>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decel="100000" fill="hold" grpId="0" nodeType="clickEffect">
                                  <p:stCondLst>
                                    <p:cond delay="0"/>
                                  </p:stCondLst>
                                  <p:childTnLst>
                                    <p:set>
                                      <p:cBhvr>
                                        <p:cTn id="38" dur="1" fill="hold">
                                          <p:stCondLst>
                                            <p:cond delay="0"/>
                                          </p:stCondLst>
                                        </p:cTn>
                                        <p:tgtEl>
                                          <p:spTgt spid="2">
                                            <p:txEl>
                                              <p:pRg st="5" end="5"/>
                                            </p:txEl>
                                          </p:spTgt>
                                        </p:tgtEl>
                                        <p:attrNameLst>
                                          <p:attrName>style.visibility</p:attrName>
                                        </p:attrNameLst>
                                      </p:cBhvr>
                                      <p:to>
                                        <p:strVal val="visible"/>
                                      </p:to>
                                    </p:set>
                                    <p:anim calcmode="lin" valueType="num">
                                      <p:cBhvr additive="base">
                                        <p:cTn id="39"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5" end="5"/>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Nano Server roles and features</a:t>
            </a:r>
          </a:p>
        </p:txBody>
      </p:sp>
      <p:sp>
        <p:nvSpPr>
          <p:cNvPr id="7" name="Text Placeholder 6"/>
          <p:cNvSpPr>
            <a:spLocks noGrp="1"/>
          </p:cNvSpPr>
          <p:nvPr>
            <p:ph type="body" sz="quarter" idx="10"/>
          </p:nvPr>
        </p:nvSpPr>
        <p:spPr>
          <a:xfrm>
            <a:off x="274638" y="1119848"/>
            <a:ext cx="11887200" cy="4099584"/>
          </a:xfrm>
        </p:spPr>
        <p:txBody>
          <a:bodyPr/>
          <a:lstStyle/>
          <a:p>
            <a:r>
              <a:rPr lang="en-US" sz="2400" dirty="0"/>
              <a:t>Table shows roles and features that are available in this release of Nano Server, along with the Windows PowerShell options that will install the packages for them</a:t>
            </a:r>
          </a:p>
          <a:p>
            <a:endParaRPr lang="en-US" dirty="0"/>
          </a:p>
          <a:p>
            <a:endParaRPr lang="en-US" dirty="0"/>
          </a:p>
          <a:p>
            <a:endParaRPr lang="en-US" dirty="0"/>
          </a:p>
          <a:p>
            <a:endParaRPr lang="en-US" dirty="0"/>
          </a:p>
          <a:p>
            <a:endParaRPr lang="en-US" sz="3200" dirty="0"/>
          </a:p>
        </p:txBody>
      </p:sp>
      <p:graphicFrame>
        <p:nvGraphicFramePr>
          <p:cNvPr id="6" name="Table 5"/>
          <p:cNvGraphicFramePr>
            <a:graphicFrameLocks noGrp="1"/>
          </p:cNvGraphicFramePr>
          <p:nvPr>
            <p:extLst>
              <p:ext uri="{D42A27DB-BD31-4B8C-83A1-F6EECF244321}">
                <p14:modId xmlns:p14="http://schemas.microsoft.com/office/powerpoint/2010/main" val="85127658"/>
              </p:ext>
            </p:extLst>
          </p:nvPr>
        </p:nvGraphicFramePr>
        <p:xfrm>
          <a:off x="450761" y="2034238"/>
          <a:ext cx="11528133" cy="4297632"/>
        </p:xfrm>
        <a:graphic>
          <a:graphicData uri="http://schemas.openxmlformats.org/drawingml/2006/table">
            <a:tbl>
              <a:tblPr>
                <a:tableStyleId>{8EC20E35-A176-4012-BC5E-935CFFF8708E}</a:tableStyleId>
              </a:tblPr>
              <a:tblGrid>
                <a:gridCol w="6864744">
                  <a:extLst>
                    <a:ext uri="{9D8B030D-6E8A-4147-A177-3AD203B41FA5}">
                      <a16:colId xmlns:a16="http://schemas.microsoft.com/office/drawing/2014/main" val="20000"/>
                    </a:ext>
                  </a:extLst>
                </a:gridCol>
                <a:gridCol w="4663389">
                  <a:extLst>
                    <a:ext uri="{9D8B030D-6E8A-4147-A177-3AD203B41FA5}">
                      <a16:colId xmlns:a16="http://schemas.microsoft.com/office/drawing/2014/main" val="20001"/>
                    </a:ext>
                  </a:extLst>
                </a:gridCol>
              </a:tblGrid>
              <a:tr h="514759">
                <a:tc>
                  <a:txBody>
                    <a:bodyPr/>
                    <a:lstStyle/>
                    <a:p>
                      <a:r>
                        <a:rPr lang="en-US" sz="2400" b="1" dirty="0">
                          <a:gradFill>
                            <a:gsLst>
                              <a:gs pos="2917">
                                <a:schemeClr val="accent2"/>
                              </a:gs>
                              <a:gs pos="100000">
                                <a:schemeClr val="accent2"/>
                              </a:gs>
                            </a:gsLst>
                            <a:lin ang="5400000" scaled="0"/>
                          </a:gradFill>
                        </a:rPr>
                        <a:t>Role or feature</a:t>
                      </a:r>
                    </a:p>
                  </a:txBody>
                  <a:tcPr marL="39472" marR="39472" marT="19736" marB="19736" anchor="ctr"/>
                </a:tc>
                <a:tc>
                  <a:txBody>
                    <a:bodyPr/>
                    <a:lstStyle/>
                    <a:p>
                      <a:r>
                        <a:rPr lang="en-US" sz="2400" b="1" dirty="0">
                          <a:gradFill>
                            <a:gsLst>
                              <a:gs pos="2917">
                                <a:schemeClr val="accent2"/>
                              </a:gs>
                              <a:gs pos="100000">
                                <a:schemeClr val="accent2"/>
                              </a:gs>
                            </a:gsLst>
                            <a:lin ang="5400000" scaled="0"/>
                          </a:gradFill>
                        </a:rPr>
                        <a:t>Option</a:t>
                      </a:r>
                    </a:p>
                  </a:txBody>
                  <a:tcPr marL="39472" marR="39472" marT="19736" marB="19736" anchor="ctr"/>
                </a:tc>
                <a:extLst>
                  <a:ext uri="{0D108BD9-81ED-4DB2-BD59-A6C34878D82A}">
                    <a16:rowId xmlns:a16="http://schemas.microsoft.com/office/drawing/2014/main" val="10000"/>
                  </a:ext>
                </a:extLst>
              </a:tr>
              <a:tr h="417601">
                <a:tc>
                  <a:txBody>
                    <a:bodyPr/>
                    <a:lstStyle/>
                    <a:p>
                      <a:r>
                        <a:rPr lang="en-US" sz="1800" dirty="0">
                          <a:gradFill>
                            <a:gsLst>
                              <a:gs pos="2917">
                                <a:schemeClr val="tx1"/>
                              </a:gs>
                              <a:gs pos="100000">
                                <a:schemeClr val="tx1"/>
                              </a:gs>
                            </a:gsLst>
                            <a:lin ang="5400000" scaled="0"/>
                          </a:gradFill>
                        </a:rPr>
                        <a:t>Hyper-V role</a:t>
                      </a:r>
                    </a:p>
                  </a:txBody>
                  <a:tcPr marL="39472" marR="39472" marT="19736" marB="19736" anchor="ctr">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-Compute</a:t>
                      </a:r>
                    </a:p>
                  </a:txBody>
                  <a:tcPr marL="39472" marR="39472" marT="19736" marB="19736" anchor="ctr">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1"/>
                  </a:ext>
                </a:extLst>
              </a:tr>
              <a:tr h="417601">
                <a:tc>
                  <a:txBody>
                    <a:bodyPr/>
                    <a:lstStyle/>
                    <a:p>
                      <a:r>
                        <a:rPr lang="en-US" sz="1800" dirty="0">
                          <a:gradFill>
                            <a:gsLst>
                              <a:gs pos="2917">
                                <a:schemeClr val="tx1"/>
                              </a:gs>
                              <a:gs pos="100000">
                                <a:schemeClr val="tx1"/>
                              </a:gs>
                            </a:gsLst>
                            <a:lin ang="5400000" scaled="0"/>
                          </a:gradFill>
                        </a:rPr>
                        <a:t>Failover clustering</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-Clustering</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2"/>
                  </a:ext>
                </a:extLst>
              </a:tr>
              <a:tr h="417601">
                <a:tc>
                  <a:txBody>
                    <a:bodyPr/>
                    <a:lstStyle/>
                    <a:p>
                      <a:r>
                        <a:rPr lang="en-US" sz="1800" dirty="0">
                          <a:gradFill>
                            <a:gsLst>
                              <a:gs pos="2917">
                                <a:schemeClr val="tx1"/>
                              </a:gs>
                              <a:gs pos="100000">
                                <a:schemeClr val="tx1"/>
                              </a:gs>
                            </a:gsLst>
                            <a:lin ang="5400000" scaled="0"/>
                          </a:gradFill>
                        </a:rPr>
                        <a:t>File server role and other storage components</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-Storage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3"/>
                  </a:ext>
                </a:extLst>
              </a:tr>
              <a:tr h="417601">
                <a:tc>
                  <a:txBody>
                    <a:bodyPr/>
                    <a:lstStyle/>
                    <a:p>
                      <a:r>
                        <a:rPr lang="en-US" sz="1800" dirty="0">
                          <a:gradFill>
                            <a:gsLst>
                              <a:gs pos="2917">
                                <a:schemeClr val="tx1"/>
                              </a:gs>
                              <a:gs pos="100000">
                                <a:schemeClr val="tx1"/>
                              </a:gs>
                            </a:gsLst>
                            <a:lin ang="5400000" scaled="0"/>
                          </a:gradFill>
                        </a:rPr>
                        <a:t>Windows Defender antimalware, including a default signature file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-Defender</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4"/>
                  </a:ext>
                </a:extLst>
              </a:tr>
              <a:tr h="417601">
                <a:tc>
                  <a:txBody>
                    <a:bodyPr/>
                    <a:lstStyle/>
                    <a:p>
                      <a:r>
                        <a:rPr lang="en-US" sz="1800" dirty="0">
                          <a:gradFill>
                            <a:gsLst>
                              <a:gs pos="2917">
                                <a:schemeClr val="tx1"/>
                              </a:gs>
                              <a:gs pos="100000">
                                <a:schemeClr val="tx1"/>
                              </a:gs>
                            </a:gsLst>
                            <a:lin ang="5400000" scaled="0"/>
                          </a:gradFill>
                        </a:rPr>
                        <a:t>OEM drivers—select drivers that ship in-box with Server Core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a:t>
                      </a:r>
                      <a:r>
                        <a:rPr lang="en-US" sz="1800" dirty="0" err="1">
                          <a:gradFill>
                            <a:gsLst>
                              <a:gs pos="2917">
                                <a:schemeClr val="tx1"/>
                              </a:gs>
                              <a:gs pos="100000">
                                <a:schemeClr val="tx1"/>
                              </a:gs>
                            </a:gsLst>
                            <a:lin ang="5400000" scaled="0"/>
                          </a:gradFill>
                        </a:rPr>
                        <a:t>OEMDrivers</a:t>
                      </a:r>
                      <a:endParaRPr lang="en-US" sz="1800" dirty="0">
                        <a:gradFill>
                          <a:gsLst>
                            <a:gs pos="2917">
                              <a:schemeClr val="tx1"/>
                            </a:gs>
                            <a:gs pos="100000">
                              <a:schemeClr val="tx1"/>
                            </a:gs>
                          </a:gsLst>
                          <a:lin ang="5400000" scaled="0"/>
                        </a:gradFill>
                      </a:endParaRP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06619197"/>
                  </a:ext>
                </a:extLst>
              </a:tr>
              <a:tr h="777022">
                <a:tc>
                  <a:txBody>
                    <a:bodyPr/>
                    <a:lstStyle/>
                    <a:p>
                      <a:r>
                        <a:rPr lang="en-US" sz="1800" dirty="0">
                          <a:gradFill>
                            <a:gsLst>
                              <a:gs pos="2917">
                                <a:schemeClr val="tx1"/>
                              </a:gs>
                              <a:gs pos="100000">
                                <a:schemeClr val="tx1"/>
                              </a:gs>
                            </a:gsLst>
                            <a:lin ang="5400000" scaled="0"/>
                          </a:gradFill>
                        </a:rPr>
                        <a:t>Reverse forwarders for application compatibility, for example</a:t>
                      </a:r>
                      <a:br>
                        <a:rPr lang="en-US" sz="1800" dirty="0">
                          <a:gradFill>
                            <a:gsLst>
                              <a:gs pos="2917">
                                <a:schemeClr val="tx1"/>
                              </a:gs>
                              <a:gs pos="100000">
                                <a:schemeClr val="tx1"/>
                              </a:gs>
                            </a:gsLst>
                            <a:lin ang="5400000" scaled="0"/>
                          </a:gradFill>
                        </a:rPr>
                      </a:br>
                      <a:r>
                        <a:rPr lang="en-US" sz="1800" dirty="0">
                          <a:gradFill>
                            <a:gsLst>
                              <a:gs pos="2917">
                                <a:schemeClr val="tx1"/>
                              </a:gs>
                              <a:gs pos="100000">
                                <a:schemeClr val="tx1"/>
                              </a:gs>
                            </a:gsLst>
                            <a:lin ang="5400000" scaled="0"/>
                          </a:gradFill>
                        </a:rPr>
                        <a:t>common application frameworks such as Ruby, Node.js, etc.</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a:t>
                      </a:r>
                      <a:r>
                        <a:rPr lang="en-US" sz="1800" dirty="0" err="1">
                          <a:gradFill>
                            <a:gsLst>
                              <a:gs pos="2917">
                                <a:schemeClr val="tx1"/>
                              </a:gs>
                              <a:gs pos="100000">
                                <a:schemeClr val="tx1"/>
                              </a:gs>
                            </a:gsLst>
                            <a:lin ang="5400000" scaled="0"/>
                          </a:gradFill>
                        </a:rPr>
                        <a:t>ReverseForwarders</a:t>
                      </a:r>
                      <a:endParaRPr lang="en-US" sz="1800" dirty="0">
                        <a:gradFill>
                          <a:gsLst>
                            <a:gs pos="2917">
                              <a:schemeClr val="tx1"/>
                            </a:gs>
                            <a:gs pos="100000">
                              <a:schemeClr val="tx1"/>
                            </a:gs>
                          </a:gsLst>
                          <a:lin ang="5400000" scaled="0"/>
                        </a:gradFill>
                      </a:endParaRP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5"/>
                  </a:ext>
                </a:extLst>
              </a:tr>
              <a:tr h="458923">
                <a:tc>
                  <a:txBody>
                    <a:bodyPr/>
                    <a:lstStyle/>
                    <a:p>
                      <a:r>
                        <a:rPr lang="en-US" sz="1800" dirty="0">
                          <a:gradFill>
                            <a:gsLst>
                              <a:gs pos="2917">
                                <a:schemeClr val="tx1"/>
                              </a:gs>
                              <a:gs pos="100000">
                                <a:schemeClr val="tx1"/>
                              </a:gs>
                            </a:gsLst>
                            <a:lin ang="5400000" scaled="0"/>
                          </a:gradFill>
                        </a:rPr>
                        <a:t>Hyper-V guest drivers for hosting Nano Server as a VM</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a:t>
                      </a:r>
                      <a:r>
                        <a:rPr lang="en-US" sz="1800" dirty="0" err="1">
                          <a:gradFill>
                            <a:gsLst>
                              <a:gs pos="2917">
                                <a:schemeClr val="tx1"/>
                              </a:gs>
                              <a:gs pos="100000">
                                <a:schemeClr val="tx1"/>
                              </a:gs>
                            </a:gsLst>
                            <a:lin ang="5400000" scaled="0"/>
                          </a:gradFill>
                        </a:rPr>
                        <a:t>GuestDrivers</a:t>
                      </a:r>
                      <a:endParaRPr lang="en-US" sz="1800" dirty="0">
                        <a:gradFill>
                          <a:gsLst>
                            <a:gs pos="2917">
                              <a:schemeClr val="tx1"/>
                            </a:gs>
                            <a:gs pos="100000">
                              <a:schemeClr val="tx1"/>
                            </a:gs>
                          </a:gsLst>
                          <a:lin ang="5400000" scaled="0"/>
                        </a:gradFill>
                      </a:endParaRP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71073030"/>
                  </a:ext>
                </a:extLst>
              </a:tr>
              <a:tr h="458923">
                <a:tc>
                  <a:txBody>
                    <a:bodyPr/>
                    <a:lstStyle/>
                    <a:p>
                      <a:r>
                        <a:rPr lang="en-US" sz="1800" dirty="0">
                          <a:gradFill>
                            <a:gsLst>
                              <a:gs pos="2917">
                                <a:schemeClr val="tx1"/>
                              </a:gs>
                              <a:gs pos="100000">
                                <a:schemeClr val="tx1"/>
                              </a:gs>
                            </a:gsLst>
                            <a:lin ang="5400000" scaled="0"/>
                          </a:gradFill>
                        </a:rPr>
                        <a:t>Host Support</a:t>
                      </a:r>
                      <a:r>
                        <a:rPr lang="en-US" sz="1800" baseline="0" dirty="0">
                          <a:gradFill>
                            <a:gsLst>
                              <a:gs pos="2917">
                                <a:schemeClr val="tx1"/>
                              </a:gs>
                              <a:gs pos="100000">
                                <a:schemeClr val="tx1"/>
                              </a:gs>
                            </a:gsLst>
                            <a:lin ang="5400000" scaled="0"/>
                          </a:gradFill>
                        </a:rPr>
                        <a:t> for Windows Containers</a:t>
                      </a:r>
                      <a:endParaRPr lang="en-US" sz="1800" dirty="0">
                        <a:gradFill>
                          <a:gsLst>
                            <a:gs pos="2917">
                              <a:schemeClr val="tx1"/>
                            </a:gs>
                            <a:gs pos="100000">
                              <a:schemeClr val="tx1"/>
                            </a:gs>
                          </a:gsLst>
                          <a:lin ang="5400000" scaled="0"/>
                        </a:gradFill>
                      </a:endParaRP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-Containers</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231396474"/>
                  </a:ext>
                </a:extLst>
              </a:tr>
            </a:tbl>
          </a:graphicData>
        </a:graphic>
      </p:graphicFrame>
    </p:spTree>
    <p:extLst>
      <p:ext uri="{BB962C8B-B14F-4D97-AF65-F5344CB8AC3E}">
        <p14:creationId xmlns:p14="http://schemas.microsoft.com/office/powerpoint/2010/main" val="3588246348"/>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Nano Server roles and features</a:t>
            </a:r>
          </a:p>
        </p:txBody>
      </p:sp>
      <p:sp>
        <p:nvSpPr>
          <p:cNvPr id="7" name="Text Placeholder 6"/>
          <p:cNvSpPr>
            <a:spLocks noGrp="1"/>
          </p:cNvSpPr>
          <p:nvPr>
            <p:ph type="body" sz="quarter" idx="10"/>
          </p:nvPr>
        </p:nvSpPr>
        <p:spPr>
          <a:xfrm>
            <a:off x="274638" y="1119848"/>
            <a:ext cx="11887200" cy="4099584"/>
          </a:xfrm>
        </p:spPr>
        <p:txBody>
          <a:bodyPr/>
          <a:lstStyle/>
          <a:p>
            <a:r>
              <a:rPr lang="en-US" sz="2400" dirty="0"/>
              <a:t>Table shows roles and features that are available in this release of Nano Server, along with the Windows PowerShell options that will install the packages for them</a:t>
            </a:r>
          </a:p>
          <a:p>
            <a:endParaRPr lang="en-US" dirty="0"/>
          </a:p>
          <a:p>
            <a:endParaRPr lang="en-US" dirty="0"/>
          </a:p>
          <a:p>
            <a:endParaRPr lang="en-US" dirty="0"/>
          </a:p>
          <a:p>
            <a:endParaRPr lang="en-US" dirty="0"/>
          </a:p>
          <a:p>
            <a:endParaRPr lang="en-US" sz="3200" dirty="0"/>
          </a:p>
        </p:txBody>
      </p:sp>
      <p:graphicFrame>
        <p:nvGraphicFramePr>
          <p:cNvPr id="6" name="Table 5"/>
          <p:cNvGraphicFramePr>
            <a:graphicFrameLocks noGrp="1"/>
          </p:cNvGraphicFramePr>
          <p:nvPr>
            <p:extLst>
              <p:ext uri="{D42A27DB-BD31-4B8C-83A1-F6EECF244321}">
                <p14:modId xmlns:p14="http://schemas.microsoft.com/office/powerpoint/2010/main" val="3183407237"/>
              </p:ext>
            </p:extLst>
          </p:nvPr>
        </p:nvGraphicFramePr>
        <p:xfrm>
          <a:off x="450761" y="2034238"/>
          <a:ext cx="11802486" cy="3749000"/>
        </p:xfrm>
        <a:graphic>
          <a:graphicData uri="http://schemas.openxmlformats.org/drawingml/2006/table">
            <a:tbl>
              <a:tblPr>
                <a:tableStyleId>{8EC20E35-A176-4012-BC5E-935CFFF8708E}</a:tableStyleId>
              </a:tblPr>
              <a:tblGrid>
                <a:gridCol w="4761647">
                  <a:extLst>
                    <a:ext uri="{9D8B030D-6E8A-4147-A177-3AD203B41FA5}">
                      <a16:colId xmlns:a16="http://schemas.microsoft.com/office/drawing/2014/main" val="20000"/>
                    </a:ext>
                  </a:extLst>
                </a:gridCol>
                <a:gridCol w="7040839">
                  <a:extLst>
                    <a:ext uri="{9D8B030D-6E8A-4147-A177-3AD203B41FA5}">
                      <a16:colId xmlns:a16="http://schemas.microsoft.com/office/drawing/2014/main" val="20001"/>
                    </a:ext>
                  </a:extLst>
                </a:gridCol>
              </a:tblGrid>
              <a:tr h="542629">
                <a:tc>
                  <a:txBody>
                    <a:bodyPr/>
                    <a:lstStyle/>
                    <a:p>
                      <a:r>
                        <a:rPr lang="en-US" sz="2400" b="1" dirty="0">
                          <a:gradFill>
                            <a:gsLst>
                              <a:gs pos="2917">
                                <a:schemeClr val="accent2"/>
                              </a:gs>
                              <a:gs pos="100000">
                                <a:schemeClr val="accent2"/>
                              </a:gs>
                            </a:gsLst>
                            <a:lin ang="5400000" scaled="0"/>
                          </a:gradFill>
                        </a:rPr>
                        <a:t>Role or feature</a:t>
                      </a:r>
                    </a:p>
                  </a:txBody>
                  <a:tcPr marL="39472" marR="39472" marT="19736" marB="19736" anchor="ctr"/>
                </a:tc>
                <a:tc>
                  <a:txBody>
                    <a:bodyPr/>
                    <a:lstStyle/>
                    <a:p>
                      <a:r>
                        <a:rPr lang="en-US" sz="2400" b="1" dirty="0">
                          <a:gradFill>
                            <a:gsLst>
                              <a:gs pos="2917">
                                <a:schemeClr val="accent2"/>
                              </a:gs>
                              <a:gs pos="100000">
                                <a:schemeClr val="accent2"/>
                              </a:gs>
                            </a:gsLst>
                            <a:lin ang="5400000" scaled="0"/>
                          </a:gradFill>
                        </a:rPr>
                        <a:t>Option</a:t>
                      </a:r>
                    </a:p>
                  </a:txBody>
                  <a:tcPr marL="39472" marR="39472" marT="19736" marB="19736" anchor="ctr"/>
                </a:tc>
                <a:extLst>
                  <a:ext uri="{0D108BD9-81ED-4DB2-BD59-A6C34878D82A}">
                    <a16:rowId xmlns:a16="http://schemas.microsoft.com/office/drawing/2014/main" val="10000"/>
                  </a:ext>
                </a:extLst>
              </a:tr>
              <a:tr h="483771">
                <a:tc>
                  <a:txBody>
                    <a:bodyPr/>
                    <a:lstStyle/>
                    <a:p>
                      <a:r>
                        <a:rPr lang="en-US" sz="1800" dirty="0">
                          <a:gradFill>
                            <a:gsLst>
                              <a:gs pos="2917">
                                <a:schemeClr val="tx1"/>
                              </a:gs>
                              <a:gs pos="100000">
                                <a:schemeClr val="tx1"/>
                              </a:gs>
                            </a:gsLst>
                            <a:lin ang="5400000" scaled="0"/>
                          </a:gradFill>
                        </a:rPr>
                        <a:t>DNS Server Role</a:t>
                      </a:r>
                    </a:p>
                  </a:txBody>
                  <a:tcPr marL="39472" marR="39472" marT="19736" marB="19736" anchor="ctr">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-Packages Microsoft-</a:t>
                      </a:r>
                      <a:r>
                        <a:rPr lang="en-US" sz="1800" dirty="0" err="1">
                          <a:gradFill>
                            <a:gsLst>
                              <a:gs pos="2917">
                                <a:schemeClr val="tx1"/>
                              </a:gs>
                              <a:gs pos="100000">
                                <a:schemeClr val="tx1"/>
                              </a:gs>
                            </a:gsLst>
                            <a:lin ang="5400000" scaled="0"/>
                          </a:gradFill>
                        </a:rPr>
                        <a:t>NanoServer</a:t>
                      </a:r>
                      <a:r>
                        <a:rPr lang="en-US" sz="1800" dirty="0">
                          <a:gradFill>
                            <a:gsLst>
                              <a:gs pos="2917">
                                <a:schemeClr val="tx1"/>
                              </a:gs>
                              <a:gs pos="100000">
                                <a:schemeClr val="tx1"/>
                              </a:gs>
                            </a:gsLst>
                            <a:lin ang="5400000" scaled="0"/>
                          </a:gradFill>
                        </a:rPr>
                        <a:t>-DNS-Package</a:t>
                      </a:r>
                    </a:p>
                  </a:txBody>
                  <a:tcPr marL="39472" marR="39472" marT="19736" marB="19736" anchor="ctr">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204722688"/>
                  </a:ext>
                </a:extLst>
              </a:tr>
              <a:tr h="483771">
                <a:tc>
                  <a:txBody>
                    <a:bodyPr/>
                    <a:lstStyle/>
                    <a:p>
                      <a:r>
                        <a:rPr lang="en-US" sz="1800" dirty="0">
                          <a:gradFill>
                            <a:gsLst>
                              <a:gs pos="2917">
                                <a:schemeClr val="tx1"/>
                              </a:gs>
                              <a:gs pos="100000">
                                <a:schemeClr val="tx1"/>
                              </a:gs>
                            </a:gsLst>
                            <a:lin ang="5400000" scaled="0"/>
                          </a:gradFill>
                        </a:rPr>
                        <a:t>Desired State Configuration (DSC)</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-Packages Microsoft-</a:t>
                      </a:r>
                      <a:r>
                        <a:rPr lang="en-US" sz="1800" dirty="0" err="1">
                          <a:gradFill>
                            <a:gsLst>
                              <a:gs pos="2917">
                                <a:schemeClr val="tx1"/>
                              </a:gs>
                              <a:gs pos="100000">
                                <a:schemeClr val="tx1"/>
                              </a:gs>
                            </a:gsLst>
                            <a:lin ang="5400000" scaled="0"/>
                          </a:gradFill>
                        </a:rPr>
                        <a:t>NanoServer</a:t>
                      </a:r>
                      <a:r>
                        <a:rPr lang="en-US" sz="1800" dirty="0">
                          <a:gradFill>
                            <a:gsLst>
                              <a:gs pos="2917">
                                <a:schemeClr val="tx1"/>
                              </a:gs>
                              <a:gs pos="100000">
                                <a:schemeClr val="tx1"/>
                              </a:gs>
                            </a:gsLst>
                            <a:lin ang="5400000" scaled="0"/>
                          </a:gradFill>
                        </a:rPr>
                        <a:t>-DSC-Package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393419817"/>
                  </a:ext>
                </a:extLst>
              </a:tr>
              <a:tr h="483771">
                <a:tc>
                  <a:txBody>
                    <a:bodyPr/>
                    <a:lstStyle/>
                    <a:p>
                      <a:r>
                        <a:rPr lang="en-US" sz="1800" dirty="0">
                          <a:gradFill>
                            <a:gsLst>
                              <a:gs pos="2917">
                                <a:schemeClr val="tx1"/>
                              </a:gs>
                              <a:gs pos="100000">
                                <a:schemeClr val="tx1"/>
                              </a:gs>
                            </a:gsLst>
                            <a:lin ang="5400000" scaled="0"/>
                          </a:gradFill>
                        </a:rPr>
                        <a:t>IIS Web Server</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-Packages Microsoft-</a:t>
                      </a:r>
                      <a:r>
                        <a:rPr lang="en-US" sz="1800" dirty="0" err="1">
                          <a:gradFill>
                            <a:gsLst>
                              <a:gs pos="2917">
                                <a:schemeClr val="tx1"/>
                              </a:gs>
                              <a:gs pos="100000">
                                <a:schemeClr val="tx1"/>
                              </a:gs>
                            </a:gsLst>
                            <a:lin ang="5400000" scaled="0"/>
                          </a:gradFill>
                        </a:rPr>
                        <a:t>NanoServer</a:t>
                      </a:r>
                      <a:r>
                        <a:rPr lang="en-US" sz="1800" dirty="0">
                          <a:gradFill>
                            <a:gsLst>
                              <a:gs pos="2917">
                                <a:schemeClr val="tx1"/>
                              </a:gs>
                              <a:gs pos="100000">
                                <a:schemeClr val="tx1"/>
                              </a:gs>
                            </a:gsLst>
                            <a:lin ang="5400000" scaled="0"/>
                          </a:gradFill>
                        </a:rPr>
                        <a:t>-IIS-Package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710916879"/>
                  </a:ext>
                </a:extLst>
              </a:tr>
              <a:tr h="787516">
                <a:tc>
                  <a:txBody>
                    <a:bodyPr/>
                    <a:lstStyle/>
                    <a:p>
                      <a:r>
                        <a:rPr lang="en-US" sz="1800" dirty="0">
                          <a:gradFill>
                            <a:gsLst>
                              <a:gs pos="2917">
                                <a:schemeClr val="tx1"/>
                              </a:gs>
                              <a:gs pos="100000">
                                <a:schemeClr val="tx1"/>
                              </a:gs>
                            </a:gsLst>
                            <a:lin ang="5400000" scaled="0"/>
                          </a:gradFill>
                        </a:rPr>
                        <a:t>System Center VMM Agent</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-Packages Microsoft-Windows-Server-SCVMM-Package</a:t>
                      </a:r>
                    </a:p>
                    <a:p>
                      <a:r>
                        <a:rPr lang="en-US" sz="1800" dirty="0">
                          <a:gradFill>
                            <a:gsLst>
                              <a:gs pos="2917">
                                <a:schemeClr val="tx1"/>
                              </a:gs>
                              <a:gs pos="100000">
                                <a:schemeClr val="tx1"/>
                              </a:gs>
                            </a:gsLst>
                            <a:lin ang="5400000" scaled="0"/>
                          </a:gradFill>
                        </a:rPr>
                        <a:t>-Packages Microsoft-Windows-Server-SCVMM-Compute-Package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679789059"/>
                  </a:ext>
                </a:extLst>
              </a:tr>
              <a:tr h="483771">
                <a:tc>
                  <a:txBody>
                    <a:bodyPr/>
                    <a:lstStyle/>
                    <a:p>
                      <a:r>
                        <a:rPr lang="en-US" sz="1800" dirty="0">
                          <a:gradFill>
                            <a:gsLst>
                              <a:gs pos="2917">
                                <a:schemeClr val="tx1"/>
                              </a:gs>
                              <a:gs pos="100000">
                                <a:schemeClr val="tx1"/>
                              </a:gs>
                            </a:gsLst>
                            <a:lin ang="5400000" scaled="0"/>
                          </a:gradFill>
                        </a:rPr>
                        <a:t>Network Perf Diagnostics Service (NPDS)</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r>
                        <a:rPr lang="en-US" sz="1800" dirty="0">
                          <a:gradFill>
                            <a:gsLst>
                              <a:gs pos="2917">
                                <a:schemeClr val="tx1"/>
                              </a:gs>
                              <a:gs pos="100000">
                                <a:schemeClr val="tx1"/>
                              </a:gs>
                            </a:gsLst>
                            <a:lin ang="5400000" scaled="0"/>
                          </a:gradFill>
                        </a:rPr>
                        <a:t>-Packages Microsoft-</a:t>
                      </a:r>
                      <a:r>
                        <a:rPr lang="en-US" sz="1800" dirty="0" err="1">
                          <a:gradFill>
                            <a:gsLst>
                              <a:gs pos="2917">
                                <a:schemeClr val="tx1"/>
                              </a:gs>
                              <a:gs pos="100000">
                                <a:schemeClr val="tx1"/>
                              </a:gs>
                            </a:gsLst>
                            <a:lin ang="5400000" scaled="0"/>
                          </a:gradFill>
                        </a:rPr>
                        <a:t>NanoServer</a:t>
                      </a:r>
                      <a:r>
                        <a:rPr lang="en-US" sz="1800" dirty="0">
                          <a:gradFill>
                            <a:gsLst>
                              <a:gs pos="2917">
                                <a:schemeClr val="tx1"/>
                              </a:gs>
                              <a:gs pos="100000">
                                <a:schemeClr val="tx1"/>
                              </a:gs>
                            </a:gsLst>
                            <a:lin ang="5400000" scaled="0"/>
                          </a:gradFill>
                        </a:rPr>
                        <a:t>-NPDS-Package</a:t>
                      </a:r>
                    </a:p>
                  </a:txBody>
                  <a:tcPr marL="39472" marR="39472" marT="19736" marB="19736" anchor="ct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820567068"/>
                  </a:ext>
                </a:extLst>
              </a:tr>
              <a:tr h="483771">
                <a:tc>
                  <a:txBody>
                    <a:bodyPr/>
                    <a:lstStyle/>
                    <a:p>
                      <a:r>
                        <a:rPr lang="en-US" sz="1800" dirty="0">
                          <a:gradFill>
                            <a:gsLst>
                              <a:gs pos="2917">
                                <a:schemeClr val="tx1"/>
                              </a:gs>
                              <a:gs pos="100000">
                                <a:schemeClr val="tx1"/>
                              </a:gs>
                            </a:gsLst>
                            <a:lin ang="5400000" scaled="0"/>
                          </a:gradFill>
                        </a:rPr>
                        <a:t>Data Center Bridging</a:t>
                      </a:r>
                    </a:p>
                  </a:txBody>
                  <a:tcPr marL="39472" marR="39472" marT="19736" marB="19736" anchor="ctr">
                    <a:lnT w="12700" cap="flat" cmpd="sng" algn="ctr">
                      <a:solidFill>
                        <a:schemeClr val="bg1">
                          <a:lumMod val="85000"/>
                        </a:schemeClr>
                      </a:solidFill>
                      <a:prstDash val="solid"/>
                      <a:round/>
                      <a:headEnd type="none" w="med" len="med"/>
                      <a:tailEnd type="none" w="med" len="med"/>
                    </a:lnT>
                  </a:tcPr>
                </a:tc>
                <a:tc>
                  <a:txBody>
                    <a:bodyPr/>
                    <a:lstStyle/>
                    <a:p>
                      <a:r>
                        <a:rPr lang="en-US" sz="1800" dirty="0">
                          <a:gradFill>
                            <a:gsLst>
                              <a:gs pos="2917">
                                <a:schemeClr val="tx1"/>
                              </a:gs>
                              <a:gs pos="100000">
                                <a:schemeClr val="tx1"/>
                              </a:gs>
                            </a:gsLst>
                            <a:lin ang="5400000" scaled="0"/>
                          </a:gradFill>
                        </a:rPr>
                        <a:t>-Packages Microsoft-</a:t>
                      </a:r>
                      <a:r>
                        <a:rPr lang="en-US" sz="1800" dirty="0" err="1">
                          <a:gradFill>
                            <a:gsLst>
                              <a:gs pos="2917">
                                <a:schemeClr val="tx1"/>
                              </a:gs>
                              <a:gs pos="100000">
                                <a:schemeClr val="tx1"/>
                              </a:gs>
                            </a:gsLst>
                            <a:lin ang="5400000" scaled="0"/>
                          </a:gradFill>
                        </a:rPr>
                        <a:t>NanoServer</a:t>
                      </a:r>
                      <a:r>
                        <a:rPr lang="en-US" sz="1800" dirty="0">
                          <a:gradFill>
                            <a:gsLst>
                              <a:gs pos="2917">
                                <a:schemeClr val="tx1"/>
                              </a:gs>
                              <a:gs pos="100000">
                                <a:schemeClr val="tx1"/>
                              </a:gs>
                            </a:gsLst>
                            <a:lin ang="5400000" scaled="0"/>
                          </a:gradFill>
                        </a:rPr>
                        <a:t>-DCB-Package</a:t>
                      </a:r>
                    </a:p>
                  </a:txBody>
                  <a:tcPr marL="39472" marR="39472" marT="19736" marB="19736" anchor="ctr">
                    <a:lnT w="12700"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3449257821"/>
                  </a:ext>
                </a:extLst>
              </a:tr>
            </a:tbl>
          </a:graphicData>
        </a:graphic>
      </p:graphicFrame>
    </p:spTree>
    <p:extLst>
      <p:ext uri="{BB962C8B-B14F-4D97-AF65-F5344CB8AC3E}">
        <p14:creationId xmlns:p14="http://schemas.microsoft.com/office/powerpoint/2010/main" val="2433700760"/>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Remotely managing Nano Server</a:t>
            </a:r>
          </a:p>
        </p:txBody>
      </p:sp>
      <p:grpSp>
        <p:nvGrpSpPr>
          <p:cNvPr id="16" name="Group 15"/>
          <p:cNvGrpSpPr/>
          <p:nvPr/>
        </p:nvGrpSpPr>
        <p:grpSpPr>
          <a:xfrm>
            <a:off x="477828" y="1448772"/>
            <a:ext cx="2249424" cy="4593213"/>
            <a:chOff x="281054" y="1448772"/>
            <a:chExt cx="2253802" cy="4593213"/>
          </a:xfrm>
        </p:grpSpPr>
        <p:sp>
          <p:nvSpPr>
            <p:cNvPr id="3" name="Freeform 2"/>
            <p:cNvSpPr/>
            <p:nvPr/>
          </p:nvSpPr>
          <p:spPr>
            <a:xfrm>
              <a:off x="281054" y="1448772"/>
              <a:ext cx="2253802" cy="854441"/>
            </a:xfrm>
            <a:custGeom>
              <a:avLst/>
              <a:gdLst>
                <a:gd name="connsiteX0" fmla="*/ 0 w 2136103"/>
                <a:gd name="connsiteY0" fmla="*/ 0 h 854441"/>
                <a:gd name="connsiteX1" fmla="*/ 2136103 w 2136103"/>
                <a:gd name="connsiteY1" fmla="*/ 0 h 854441"/>
                <a:gd name="connsiteX2" fmla="*/ 2136103 w 2136103"/>
                <a:gd name="connsiteY2" fmla="*/ 854441 h 854441"/>
                <a:gd name="connsiteX3" fmla="*/ 0 w 2136103"/>
                <a:gd name="connsiteY3" fmla="*/ 854441 h 854441"/>
                <a:gd name="connsiteX4" fmla="*/ 0 w 2136103"/>
                <a:gd name="connsiteY4" fmla="*/ 0 h 8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854441">
                  <a:moveTo>
                    <a:pt x="0" y="0"/>
                  </a:moveTo>
                  <a:lnTo>
                    <a:pt x="2136103" y="0"/>
                  </a:lnTo>
                  <a:lnTo>
                    <a:pt x="2136103" y="854441"/>
                  </a:lnTo>
                  <a:lnTo>
                    <a:pt x="0" y="854441"/>
                  </a:lnTo>
                  <a:lnTo>
                    <a:pt x="0" y="0"/>
                  </a:lnTo>
                  <a:close/>
                </a:path>
              </a:pathLst>
            </a:custGeom>
            <a:solidFill>
              <a:schemeClr val="accent5">
                <a:lumMod val="75000"/>
                <a:lumOff val="25000"/>
              </a:schemeClr>
            </a:solidFill>
            <a:ln>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82880" tIns="146304" rIns="182880" bIns="146304" numCol="1" spcCol="1270" anchor="ctr" anchorCtr="0">
              <a:noAutofit/>
            </a:bodyPr>
            <a:lstStyle/>
            <a:p>
              <a:pPr marL="0" marR="0" lvl="0" indent="0" algn="ctr" defTabSz="71120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gradFill>
                    <a:gsLst>
                      <a:gs pos="2917">
                        <a:schemeClr val="bg1"/>
                      </a:gs>
                      <a:gs pos="100000">
                        <a:schemeClr val="bg1"/>
                      </a:gs>
                    </a:gsLst>
                    <a:lin ang="5400000" scaled="0"/>
                  </a:gradFill>
                  <a:effectLst/>
                  <a:uLnTx/>
                  <a:uFillTx/>
                </a:rPr>
                <a:t>Remote graphical </a:t>
              </a:r>
              <a:br>
                <a:rPr kumimoji="0" lang="en-US" sz="1600" b="0" i="0" u="none" strike="noStrike" kern="1200" cap="none" spc="0" normalizeH="0" baseline="0" noProof="0" dirty="0">
                  <a:ln>
                    <a:noFill/>
                  </a:ln>
                  <a:gradFill>
                    <a:gsLst>
                      <a:gs pos="2917">
                        <a:schemeClr val="bg1"/>
                      </a:gs>
                      <a:gs pos="100000">
                        <a:schemeClr val="bg1"/>
                      </a:gs>
                    </a:gsLst>
                    <a:lin ang="5400000" scaled="0"/>
                  </a:gradFill>
                  <a:effectLst/>
                  <a:uLnTx/>
                  <a:uFillTx/>
                </a:rPr>
              </a:br>
              <a:r>
                <a:rPr kumimoji="0" lang="en-US" sz="1600" b="0" i="0" u="none" strike="noStrike" kern="1200" cap="none" spc="0" normalizeH="0" baseline="0" noProof="0" dirty="0">
                  <a:ln>
                    <a:noFill/>
                  </a:ln>
                  <a:gradFill>
                    <a:gsLst>
                      <a:gs pos="2917">
                        <a:schemeClr val="bg1"/>
                      </a:gs>
                      <a:gs pos="100000">
                        <a:schemeClr val="bg1"/>
                      </a:gs>
                    </a:gsLst>
                    <a:lin ang="5400000" scaled="0"/>
                  </a:gradFill>
                  <a:effectLst/>
                  <a:uLnTx/>
                  <a:uFillTx/>
                </a:rPr>
                <a:t>&amp; </a:t>
              </a:r>
              <a:r>
                <a:rPr kumimoji="0" lang="en-US" sz="1600" b="0" i="0" u="none" strike="noStrike" kern="0" cap="none" spc="0" normalizeH="0" baseline="0" noProof="0" dirty="0">
                  <a:ln>
                    <a:noFill/>
                  </a:ln>
                  <a:gradFill>
                    <a:gsLst>
                      <a:gs pos="2917">
                        <a:schemeClr val="bg1"/>
                      </a:gs>
                      <a:gs pos="100000">
                        <a:schemeClr val="bg1"/>
                      </a:gs>
                    </a:gsLst>
                    <a:lin ang="5400000" scaled="0"/>
                  </a:gradFill>
                  <a:effectLst/>
                  <a:uLnTx/>
                  <a:uFillTx/>
                </a:rPr>
                <a:t>W</a:t>
              </a:r>
              <a:r>
                <a:rPr kumimoji="0" lang="en-US" sz="1600" b="0" i="0" u="none" strike="noStrike" kern="1200" cap="none" spc="0" normalizeH="0" baseline="0" noProof="0" dirty="0">
                  <a:ln>
                    <a:noFill/>
                  </a:ln>
                  <a:gradFill>
                    <a:gsLst>
                      <a:gs pos="2917">
                        <a:schemeClr val="bg1"/>
                      </a:gs>
                      <a:gs pos="100000">
                        <a:schemeClr val="bg1"/>
                      </a:gs>
                    </a:gsLst>
                    <a:lin ang="5400000" scaled="0"/>
                  </a:gradFill>
                  <a:effectLst/>
                  <a:uLnTx/>
                  <a:uFillTx/>
                </a:rPr>
                <a:t>eb </a:t>
              </a:r>
              <a:r>
                <a:rPr kumimoji="0" lang="en-US" sz="1600" b="0" i="0" u="none" strike="noStrike" kern="0" cap="none" spc="0" normalizeH="0" baseline="0" noProof="0" dirty="0">
                  <a:ln>
                    <a:noFill/>
                  </a:ln>
                  <a:gradFill>
                    <a:gsLst>
                      <a:gs pos="2917">
                        <a:schemeClr val="bg1"/>
                      </a:gs>
                      <a:gs pos="100000">
                        <a:schemeClr val="bg1"/>
                      </a:gs>
                    </a:gsLst>
                    <a:lin ang="5400000" scaled="0"/>
                  </a:gradFill>
                  <a:effectLst/>
                  <a:uLnTx/>
                  <a:uFillTx/>
                </a:rPr>
                <a:t>t</a:t>
              </a:r>
              <a:r>
                <a:rPr kumimoji="0" lang="en-US" sz="1600" b="0" i="0" u="none" strike="noStrike" kern="1200" cap="none" spc="0" normalizeH="0" baseline="0" noProof="0" dirty="0">
                  <a:ln>
                    <a:noFill/>
                  </a:ln>
                  <a:gradFill>
                    <a:gsLst>
                      <a:gs pos="2917">
                        <a:schemeClr val="bg1"/>
                      </a:gs>
                      <a:gs pos="100000">
                        <a:schemeClr val="bg1"/>
                      </a:gs>
                    </a:gsLst>
                    <a:lin ang="5400000" scaled="0"/>
                  </a:gradFill>
                  <a:effectLst/>
                  <a:uLnTx/>
                  <a:uFillTx/>
                </a:rPr>
                <a:t>ools</a:t>
              </a:r>
            </a:p>
          </p:txBody>
        </p:sp>
        <p:sp>
          <p:nvSpPr>
            <p:cNvPr id="6" name="Freeform 5"/>
            <p:cNvSpPr/>
            <p:nvPr/>
          </p:nvSpPr>
          <p:spPr>
            <a:xfrm>
              <a:off x="281054" y="2303214"/>
              <a:ext cx="2253802" cy="3738771"/>
            </a:xfrm>
            <a:custGeom>
              <a:avLst/>
              <a:gdLst>
                <a:gd name="connsiteX0" fmla="*/ 0 w 2136103"/>
                <a:gd name="connsiteY0" fmla="*/ 0 h 3919774"/>
                <a:gd name="connsiteX1" fmla="*/ 2136103 w 2136103"/>
                <a:gd name="connsiteY1" fmla="*/ 0 h 3919774"/>
                <a:gd name="connsiteX2" fmla="*/ 2136103 w 2136103"/>
                <a:gd name="connsiteY2" fmla="*/ 3919774 h 3919774"/>
                <a:gd name="connsiteX3" fmla="*/ 0 w 2136103"/>
                <a:gd name="connsiteY3" fmla="*/ 3919774 h 3919774"/>
                <a:gd name="connsiteX4" fmla="*/ 0 w 2136103"/>
                <a:gd name="connsiteY4" fmla="*/ 0 h 391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3919774">
                  <a:moveTo>
                    <a:pt x="0" y="0"/>
                  </a:moveTo>
                  <a:lnTo>
                    <a:pt x="2136103" y="0"/>
                  </a:lnTo>
                  <a:lnTo>
                    <a:pt x="2136103" y="3919774"/>
                  </a:lnTo>
                  <a:lnTo>
                    <a:pt x="0" y="3919774"/>
                  </a:lnTo>
                  <a:lnTo>
                    <a:pt x="0" y="0"/>
                  </a:lnTo>
                  <a:close/>
                </a:path>
              </a:pathLst>
            </a:custGeom>
            <a:solidFill>
              <a:schemeClr val="bg1">
                <a:lumMod val="95000"/>
                <a:alpha val="90000"/>
              </a:schemeClr>
            </a:solidFill>
            <a:ln>
              <a:solidFill>
                <a:schemeClr val="bg1">
                  <a:lumMod val="95000"/>
                  <a:alpha val="90000"/>
                </a:schemeClr>
              </a:solidFill>
            </a:ln>
          </p:spPr>
          <p:style>
            <a:lnRef idx="2">
              <a:scrgbClr r="0" g="0" b="0"/>
            </a:lnRef>
            <a:fillRef idx="1">
              <a:scrgbClr r="0" g="0" b="0"/>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2880" tIns="146304" rIns="182880" bIns="146304" numCol="1" spcCol="1270" anchor="t" anchorCtr="0">
              <a:noAutofit/>
            </a:bodyPr>
            <a:lstStyle/>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Server manager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Azure Portal tools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Task manager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Registry editor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File explorer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Server configuration</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Event viewer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Disk manager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Device &amp; driver management</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Performance</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lin ang="0" scaled="0"/>
                  </a:gradFill>
                  <a:effectLst/>
                  <a:uLnTx/>
                  <a:uFillTx/>
                </a:rPr>
                <a:t>Users &amp; groups</a:t>
              </a:r>
            </a:p>
          </p:txBody>
        </p:sp>
      </p:grpSp>
      <p:grpSp>
        <p:nvGrpSpPr>
          <p:cNvPr id="17" name="Group 16"/>
          <p:cNvGrpSpPr/>
          <p:nvPr/>
        </p:nvGrpSpPr>
        <p:grpSpPr>
          <a:xfrm>
            <a:off x="2808811" y="1448772"/>
            <a:ext cx="2249424" cy="4593213"/>
            <a:chOff x="2716211" y="1448772"/>
            <a:chExt cx="2253802" cy="4593213"/>
          </a:xfrm>
        </p:grpSpPr>
        <p:sp>
          <p:nvSpPr>
            <p:cNvPr id="7" name="Freeform 6"/>
            <p:cNvSpPr/>
            <p:nvPr/>
          </p:nvSpPr>
          <p:spPr>
            <a:xfrm>
              <a:off x="2716211" y="1448772"/>
              <a:ext cx="2253802" cy="854441"/>
            </a:xfrm>
            <a:custGeom>
              <a:avLst/>
              <a:gdLst>
                <a:gd name="connsiteX0" fmla="*/ 0 w 2136103"/>
                <a:gd name="connsiteY0" fmla="*/ 0 h 854441"/>
                <a:gd name="connsiteX1" fmla="*/ 2136103 w 2136103"/>
                <a:gd name="connsiteY1" fmla="*/ 0 h 854441"/>
                <a:gd name="connsiteX2" fmla="*/ 2136103 w 2136103"/>
                <a:gd name="connsiteY2" fmla="*/ 854441 h 854441"/>
                <a:gd name="connsiteX3" fmla="*/ 0 w 2136103"/>
                <a:gd name="connsiteY3" fmla="*/ 854441 h 854441"/>
                <a:gd name="connsiteX4" fmla="*/ 0 w 2136103"/>
                <a:gd name="connsiteY4" fmla="*/ 0 h 8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854441">
                  <a:moveTo>
                    <a:pt x="0" y="0"/>
                  </a:moveTo>
                  <a:lnTo>
                    <a:pt x="2136103" y="0"/>
                  </a:lnTo>
                  <a:lnTo>
                    <a:pt x="2136103" y="854441"/>
                  </a:lnTo>
                  <a:lnTo>
                    <a:pt x="0" y="854441"/>
                  </a:lnTo>
                  <a:lnTo>
                    <a:pt x="0" y="0"/>
                  </a:lnTo>
                  <a:close/>
                </a:path>
              </a:pathLst>
            </a:custGeom>
            <a:solidFill>
              <a:schemeClr val="accent5">
                <a:lumMod val="75000"/>
                <a:lumOff val="25000"/>
              </a:schemeClr>
            </a:solidFill>
            <a:ln>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82880" tIns="146304" rIns="182880" bIns="146304" numCol="1" spcCol="1270" anchor="ctr" anchorCtr="0">
              <a:noAutofit/>
            </a:bodyPr>
            <a:lstStyle/>
            <a:p>
              <a:pPr marL="0" marR="0" lvl="0" indent="0" algn="ctr" defTabSz="71120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gradFill>
                    <a:gsLst>
                      <a:gs pos="2917">
                        <a:schemeClr val="bg1"/>
                      </a:gs>
                      <a:gs pos="100000">
                        <a:schemeClr val="bg1"/>
                      </a:gs>
                    </a:gsLst>
                  </a:gradFill>
                  <a:effectLst/>
                  <a:uLnTx/>
                  <a:uFillTx/>
                </a:rPr>
                <a:t>PowerShell remoting</a:t>
              </a:r>
            </a:p>
          </p:txBody>
        </p:sp>
        <p:sp>
          <p:nvSpPr>
            <p:cNvPr id="8" name="Freeform 7"/>
            <p:cNvSpPr/>
            <p:nvPr/>
          </p:nvSpPr>
          <p:spPr>
            <a:xfrm>
              <a:off x="2716211" y="2303214"/>
              <a:ext cx="2253802" cy="3738771"/>
            </a:xfrm>
            <a:custGeom>
              <a:avLst/>
              <a:gdLst>
                <a:gd name="connsiteX0" fmla="*/ 0 w 2136103"/>
                <a:gd name="connsiteY0" fmla="*/ 0 h 3919774"/>
                <a:gd name="connsiteX1" fmla="*/ 2136103 w 2136103"/>
                <a:gd name="connsiteY1" fmla="*/ 0 h 3919774"/>
                <a:gd name="connsiteX2" fmla="*/ 2136103 w 2136103"/>
                <a:gd name="connsiteY2" fmla="*/ 3919774 h 3919774"/>
                <a:gd name="connsiteX3" fmla="*/ 0 w 2136103"/>
                <a:gd name="connsiteY3" fmla="*/ 3919774 h 3919774"/>
                <a:gd name="connsiteX4" fmla="*/ 0 w 2136103"/>
                <a:gd name="connsiteY4" fmla="*/ 0 h 391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3919774">
                  <a:moveTo>
                    <a:pt x="0" y="0"/>
                  </a:moveTo>
                  <a:lnTo>
                    <a:pt x="2136103" y="0"/>
                  </a:lnTo>
                  <a:lnTo>
                    <a:pt x="2136103" y="3919774"/>
                  </a:lnTo>
                  <a:lnTo>
                    <a:pt x="0" y="3919774"/>
                  </a:lnTo>
                  <a:lnTo>
                    <a:pt x="0" y="0"/>
                  </a:lnTo>
                  <a:close/>
                </a:path>
              </a:pathLst>
            </a:custGeom>
            <a:solidFill>
              <a:schemeClr val="bg1">
                <a:lumMod val="95000"/>
                <a:alpha val="90000"/>
              </a:schemeClr>
            </a:solidFill>
            <a:ln>
              <a:noFill/>
            </a:ln>
          </p:spPr>
          <p:style>
            <a:lnRef idx="2">
              <a:scrgbClr r="0" g="0" b="0"/>
            </a:lnRef>
            <a:fillRef idx="1">
              <a:scrgbClr r="0" g="0" b="0"/>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2880" tIns="146304" rIns="182880" bIns="146304" numCol="1" spcCol="1270" anchor="t" anchorCtr="0">
              <a:noAutofit/>
            </a:bodyPr>
            <a:lstStyle/>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Core PowerShell engine, language, and cmdlets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Windows Server cmdlets (network, storage, etc.)</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 DSC</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Remote file transfer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Remote script authoring &amp; debugging</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 </a:t>
              </a:r>
              <a:br>
                <a:rPr kumimoji="0" lang="en-US" sz="1600" b="0" i="0" u="none" strike="noStrike" kern="1200" cap="none" spc="0" normalizeH="0" baseline="0" noProof="0" dirty="0">
                  <a:ln>
                    <a:noFill/>
                  </a:ln>
                  <a:gradFill>
                    <a:gsLst>
                      <a:gs pos="2917">
                        <a:schemeClr val="tx1"/>
                      </a:gs>
                      <a:gs pos="100000">
                        <a:schemeClr val="tx1"/>
                      </a:gs>
                    </a:gsLst>
                  </a:gradFill>
                  <a:effectLst/>
                  <a:uLnTx/>
                  <a:uFillTx/>
                </a:rPr>
              </a:br>
              <a:r>
                <a:rPr kumimoji="0" lang="en-US" sz="1600" b="0" i="0" u="none" strike="noStrike" kern="1200" cap="none" spc="0" normalizeH="0" baseline="0" noProof="0" dirty="0">
                  <a:ln>
                    <a:noFill/>
                  </a:ln>
                  <a:gradFill>
                    <a:gsLst>
                      <a:gs pos="2917">
                        <a:schemeClr val="tx1"/>
                      </a:gs>
                      <a:gs pos="100000">
                        <a:schemeClr val="tx1"/>
                      </a:gs>
                    </a:gsLst>
                  </a:gradFill>
                  <a:effectLst/>
                  <a:uLnTx/>
                  <a:uFillTx/>
                </a:rPr>
                <a:t>Web access</a:t>
              </a:r>
            </a:p>
          </p:txBody>
        </p:sp>
      </p:grpSp>
      <p:grpSp>
        <p:nvGrpSpPr>
          <p:cNvPr id="18" name="Group 17"/>
          <p:cNvGrpSpPr/>
          <p:nvPr/>
        </p:nvGrpSpPr>
        <p:grpSpPr>
          <a:xfrm>
            <a:off x="5139794" y="1448772"/>
            <a:ext cx="2249424" cy="4593213"/>
            <a:chOff x="5151369" y="1448772"/>
            <a:chExt cx="2253802" cy="4593213"/>
          </a:xfrm>
        </p:grpSpPr>
        <p:sp>
          <p:nvSpPr>
            <p:cNvPr id="9" name="Freeform 8"/>
            <p:cNvSpPr/>
            <p:nvPr/>
          </p:nvSpPr>
          <p:spPr>
            <a:xfrm>
              <a:off x="5151369" y="1448772"/>
              <a:ext cx="2253802" cy="854441"/>
            </a:xfrm>
            <a:custGeom>
              <a:avLst/>
              <a:gdLst>
                <a:gd name="connsiteX0" fmla="*/ 0 w 2136103"/>
                <a:gd name="connsiteY0" fmla="*/ 0 h 854441"/>
                <a:gd name="connsiteX1" fmla="*/ 2136103 w 2136103"/>
                <a:gd name="connsiteY1" fmla="*/ 0 h 854441"/>
                <a:gd name="connsiteX2" fmla="*/ 2136103 w 2136103"/>
                <a:gd name="connsiteY2" fmla="*/ 854441 h 854441"/>
                <a:gd name="connsiteX3" fmla="*/ 0 w 2136103"/>
                <a:gd name="connsiteY3" fmla="*/ 854441 h 854441"/>
                <a:gd name="connsiteX4" fmla="*/ 0 w 2136103"/>
                <a:gd name="connsiteY4" fmla="*/ 0 h 8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854441">
                  <a:moveTo>
                    <a:pt x="0" y="0"/>
                  </a:moveTo>
                  <a:lnTo>
                    <a:pt x="2136103" y="0"/>
                  </a:lnTo>
                  <a:lnTo>
                    <a:pt x="2136103" y="854441"/>
                  </a:lnTo>
                  <a:lnTo>
                    <a:pt x="0" y="854441"/>
                  </a:lnTo>
                  <a:lnTo>
                    <a:pt x="0" y="0"/>
                  </a:lnTo>
                  <a:close/>
                </a:path>
              </a:pathLst>
            </a:custGeom>
            <a:solidFill>
              <a:schemeClr val="accent5">
                <a:lumMod val="75000"/>
                <a:lumOff val="25000"/>
              </a:schemeClr>
            </a:solidFill>
            <a:ln>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82880" tIns="146304" rIns="182880" bIns="146304" numCol="1" spcCol="1270" anchor="ctr" anchorCtr="0">
              <a:noAutofit/>
            </a:bodyPr>
            <a:lstStyle/>
            <a:p>
              <a:pPr marL="0" marR="0" lvl="0" indent="0" algn="ctr" defTabSz="71120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gradFill>
                    <a:gsLst>
                      <a:gs pos="2917">
                        <a:schemeClr val="bg1"/>
                      </a:gs>
                      <a:gs pos="100000">
                        <a:schemeClr val="bg1"/>
                      </a:gs>
                    </a:gsLst>
                  </a:gradFill>
                  <a:effectLst/>
                  <a:uLnTx/>
                  <a:uFillTx/>
                </a:rPr>
                <a:t>VM </a:t>
              </a:r>
              <a:r>
                <a:rPr kumimoji="0" lang="en-US" sz="1600" b="0" i="0" u="none" strike="noStrike" kern="0" cap="none" spc="0" normalizeH="0" baseline="0" noProof="0" dirty="0">
                  <a:ln>
                    <a:noFill/>
                  </a:ln>
                  <a:gradFill>
                    <a:gsLst>
                      <a:gs pos="2917">
                        <a:schemeClr val="bg1"/>
                      </a:gs>
                      <a:gs pos="100000">
                        <a:schemeClr val="bg1"/>
                      </a:gs>
                    </a:gsLst>
                  </a:gradFill>
                  <a:effectLst/>
                  <a:uLnTx/>
                  <a:uFillTx/>
                </a:rPr>
                <a:t>&amp;</a:t>
              </a:r>
              <a:r>
                <a:rPr kumimoji="0" lang="en-US" sz="1600" b="0" i="0" u="none" strike="noStrike" kern="1200" cap="none" spc="0" normalizeH="0" baseline="0" noProof="0" dirty="0">
                  <a:ln>
                    <a:noFill/>
                  </a:ln>
                  <a:gradFill>
                    <a:gsLst>
                      <a:gs pos="2917">
                        <a:schemeClr val="bg1"/>
                      </a:gs>
                      <a:gs pos="100000">
                        <a:schemeClr val="bg1"/>
                      </a:gs>
                    </a:gsLst>
                  </a:gradFill>
                  <a:effectLst/>
                  <a:uLnTx/>
                  <a:uFillTx/>
                </a:rPr>
                <a:t> </a:t>
              </a:r>
              <a:r>
                <a:rPr kumimoji="0" lang="en-US" sz="1600" b="0" i="0" u="none" strike="noStrike" kern="0" cap="none" spc="0" normalizeH="0" baseline="0" noProof="0" dirty="0">
                  <a:ln>
                    <a:noFill/>
                  </a:ln>
                  <a:gradFill>
                    <a:gsLst>
                      <a:gs pos="2917">
                        <a:schemeClr val="bg1"/>
                      </a:gs>
                      <a:gs pos="100000">
                        <a:schemeClr val="bg1"/>
                      </a:gs>
                    </a:gsLst>
                  </a:gradFill>
                  <a:effectLst/>
                  <a:uLnTx/>
                  <a:uFillTx/>
                </a:rPr>
                <a:t>c</a:t>
              </a:r>
              <a:r>
                <a:rPr kumimoji="0" lang="en-US" sz="1600" b="0" i="0" u="none" strike="noStrike" kern="1200" cap="none" spc="0" normalizeH="0" baseline="0" noProof="0" dirty="0">
                  <a:ln>
                    <a:noFill/>
                  </a:ln>
                  <a:gradFill>
                    <a:gsLst>
                      <a:gs pos="2917">
                        <a:schemeClr val="bg1"/>
                      </a:gs>
                      <a:gs pos="100000">
                        <a:schemeClr val="bg1"/>
                      </a:gs>
                    </a:gsLst>
                  </a:gradFill>
                  <a:effectLst/>
                  <a:uLnTx/>
                  <a:uFillTx/>
                </a:rPr>
                <a:t>ontainer </a:t>
              </a:r>
              <a:r>
                <a:rPr kumimoji="0" lang="en-US" sz="1600" b="0" i="0" u="none" strike="noStrike" kern="0" cap="none" spc="0" normalizeH="0" baseline="0" noProof="0" dirty="0">
                  <a:ln>
                    <a:noFill/>
                  </a:ln>
                  <a:gradFill>
                    <a:gsLst>
                      <a:gs pos="2917">
                        <a:schemeClr val="bg1"/>
                      </a:gs>
                      <a:gs pos="100000">
                        <a:schemeClr val="bg1"/>
                      </a:gs>
                    </a:gsLst>
                  </a:gradFill>
                  <a:effectLst/>
                  <a:uLnTx/>
                  <a:uFillTx/>
                </a:rPr>
                <a:t>m</a:t>
              </a:r>
              <a:r>
                <a:rPr kumimoji="0" lang="en-US" sz="1600" b="0" i="0" u="none" strike="noStrike" kern="1200" cap="none" spc="0" normalizeH="0" baseline="0" noProof="0" dirty="0">
                  <a:ln>
                    <a:noFill/>
                  </a:ln>
                  <a:gradFill>
                    <a:gsLst>
                      <a:gs pos="2917">
                        <a:schemeClr val="bg1"/>
                      </a:gs>
                      <a:gs pos="100000">
                        <a:schemeClr val="bg1"/>
                      </a:gs>
                    </a:gsLst>
                  </a:gradFill>
                  <a:effectLst/>
                  <a:uLnTx/>
                  <a:uFillTx/>
                </a:rPr>
                <a:t>anagement</a:t>
              </a:r>
            </a:p>
          </p:txBody>
        </p:sp>
        <p:sp>
          <p:nvSpPr>
            <p:cNvPr id="10" name="Freeform 9"/>
            <p:cNvSpPr/>
            <p:nvPr/>
          </p:nvSpPr>
          <p:spPr>
            <a:xfrm>
              <a:off x="5151369" y="2303214"/>
              <a:ext cx="2253801" cy="3738771"/>
            </a:xfrm>
            <a:custGeom>
              <a:avLst/>
              <a:gdLst>
                <a:gd name="connsiteX0" fmla="*/ 0 w 2136103"/>
                <a:gd name="connsiteY0" fmla="*/ 0 h 3919774"/>
                <a:gd name="connsiteX1" fmla="*/ 2136103 w 2136103"/>
                <a:gd name="connsiteY1" fmla="*/ 0 h 3919774"/>
                <a:gd name="connsiteX2" fmla="*/ 2136103 w 2136103"/>
                <a:gd name="connsiteY2" fmla="*/ 3919774 h 3919774"/>
                <a:gd name="connsiteX3" fmla="*/ 0 w 2136103"/>
                <a:gd name="connsiteY3" fmla="*/ 3919774 h 3919774"/>
                <a:gd name="connsiteX4" fmla="*/ 0 w 2136103"/>
                <a:gd name="connsiteY4" fmla="*/ 0 h 391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3919774">
                  <a:moveTo>
                    <a:pt x="0" y="0"/>
                  </a:moveTo>
                  <a:lnTo>
                    <a:pt x="2136103" y="0"/>
                  </a:lnTo>
                  <a:lnTo>
                    <a:pt x="2136103" y="3919774"/>
                  </a:lnTo>
                  <a:lnTo>
                    <a:pt x="0" y="3919774"/>
                  </a:lnTo>
                  <a:lnTo>
                    <a:pt x="0" y="0"/>
                  </a:lnTo>
                  <a:close/>
                </a:path>
              </a:pathLst>
            </a:custGeom>
            <a:solidFill>
              <a:schemeClr val="bg1">
                <a:lumMod val="95000"/>
                <a:alpha val="90000"/>
              </a:schemeClr>
            </a:solidFill>
            <a:ln>
              <a:solidFill>
                <a:schemeClr val="bg1">
                  <a:lumMod val="95000"/>
                  <a:alpha val="90000"/>
                </a:schemeClr>
              </a:solidFill>
            </a:ln>
          </p:spPr>
          <p:style>
            <a:lnRef idx="2">
              <a:scrgbClr r="0" g="0" b="0"/>
            </a:lnRef>
            <a:fillRef idx="1">
              <a:scrgbClr r="0" g="0" b="0"/>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2880" tIns="146304" rIns="182880" bIns="146304" numCol="1" spcCol="1270" anchor="t" anchorCtr="0">
              <a:noAutofit/>
            </a:bodyPr>
            <a:lstStyle/>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Hyper-V manager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Hyper-V cmdlets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 Direct over PSRP</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CimSession support</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Docker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SCVMM agent </a:t>
              </a:r>
              <a:br>
                <a:rPr kumimoji="0" lang="en-US" sz="1600" b="0" i="0" u="none" strike="noStrike" kern="1200" cap="none" spc="0" normalizeH="0" baseline="0" noProof="0" dirty="0">
                  <a:ln>
                    <a:noFill/>
                  </a:ln>
                  <a:gradFill>
                    <a:gsLst>
                      <a:gs pos="2917">
                        <a:schemeClr val="tx1"/>
                      </a:gs>
                      <a:gs pos="100000">
                        <a:schemeClr val="tx1"/>
                      </a:gs>
                    </a:gsLst>
                  </a:gradFill>
                  <a:effectLst/>
                  <a:uLnTx/>
                  <a:uFillTx/>
                </a:rPr>
              </a:br>
              <a:r>
                <a:rPr kumimoji="0" lang="en-US" sz="1600" b="0" i="0" u="none" strike="noStrike" kern="1200" cap="none" spc="0" normalizeH="0" baseline="0" noProof="0" dirty="0">
                  <a:ln>
                    <a:noFill/>
                  </a:ln>
                  <a:gradFill>
                    <a:gsLst>
                      <a:gs pos="2917">
                        <a:schemeClr val="tx1"/>
                      </a:gs>
                      <a:gs pos="100000">
                        <a:schemeClr val="tx1"/>
                      </a:gs>
                    </a:gsLst>
                  </a:gradFill>
                  <a:effectLst/>
                  <a:uLnTx/>
                  <a:uFillTx/>
                </a:rPr>
                <a:t>&amp; console</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3</a:t>
              </a:r>
              <a:r>
                <a:rPr kumimoji="0" lang="en-US" sz="1600" b="0" i="0" u="none" strike="noStrike" kern="1200" cap="none" spc="0" normalizeH="0" baseline="30000" noProof="0" dirty="0">
                  <a:ln>
                    <a:noFill/>
                  </a:ln>
                  <a:gradFill>
                    <a:gsLst>
                      <a:gs pos="2917">
                        <a:schemeClr val="tx1"/>
                      </a:gs>
                      <a:gs pos="100000">
                        <a:schemeClr val="tx1"/>
                      </a:gs>
                    </a:gsLst>
                  </a:gradFill>
                  <a:effectLst/>
                  <a:uLnTx/>
                  <a:uFillTx/>
                </a:rPr>
                <a:t>rd</a:t>
              </a:r>
              <a:r>
                <a:rPr kumimoji="0" lang="en-US" sz="1600" b="0" i="0" u="none" strike="noStrike" kern="1200" cap="none" spc="0" normalizeH="0" baseline="0" noProof="0" dirty="0">
                  <a:ln>
                    <a:noFill/>
                  </a:ln>
                  <a:gradFill>
                    <a:gsLst>
                      <a:gs pos="2917">
                        <a:schemeClr val="tx1"/>
                      </a:gs>
                      <a:gs pos="100000">
                        <a:schemeClr val="tx1"/>
                      </a:gs>
                    </a:gsLst>
                  </a:gradFill>
                  <a:effectLst/>
                  <a:uLnTx/>
                  <a:uFillTx/>
                </a:rPr>
                <a:t>-party agents </a:t>
              </a:r>
              <a:br>
                <a:rPr kumimoji="0" lang="en-US" sz="1600" b="0" i="0" u="none" strike="noStrike" kern="1200" cap="none" spc="0" normalizeH="0" baseline="0" noProof="0" dirty="0">
                  <a:ln>
                    <a:noFill/>
                  </a:ln>
                  <a:gradFill>
                    <a:gsLst>
                      <a:gs pos="2917">
                        <a:schemeClr val="tx1"/>
                      </a:gs>
                      <a:gs pos="100000">
                        <a:schemeClr val="tx1"/>
                      </a:gs>
                    </a:gsLst>
                  </a:gradFill>
                  <a:effectLst/>
                  <a:uLnTx/>
                  <a:uFillTx/>
                </a:rPr>
              </a:br>
              <a:r>
                <a:rPr kumimoji="0" lang="en-US" sz="1600" b="0" i="0" u="none" strike="noStrike" kern="1200" cap="none" spc="0" normalizeH="0" baseline="0" noProof="0" dirty="0">
                  <a:ln>
                    <a:noFill/>
                  </a:ln>
                  <a:gradFill>
                    <a:gsLst>
                      <a:gs pos="2917">
                        <a:schemeClr val="tx1"/>
                      </a:gs>
                      <a:gs pos="100000">
                        <a:schemeClr val="tx1"/>
                      </a:gs>
                    </a:gsLst>
                  </a:gradFill>
                  <a:effectLst/>
                  <a:uLnTx/>
                  <a:uFillTx/>
                </a:rPr>
                <a:t>&amp; consoles</a:t>
              </a:r>
            </a:p>
          </p:txBody>
        </p:sp>
      </p:grpSp>
      <p:grpSp>
        <p:nvGrpSpPr>
          <p:cNvPr id="19" name="Group 18"/>
          <p:cNvGrpSpPr/>
          <p:nvPr/>
        </p:nvGrpSpPr>
        <p:grpSpPr>
          <a:xfrm>
            <a:off x="7470777" y="1448772"/>
            <a:ext cx="2249424" cy="4593213"/>
            <a:chOff x="7586526" y="1448772"/>
            <a:chExt cx="2253802" cy="4593213"/>
          </a:xfrm>
        </p:grpSpPr>
        <p:sp>
          <p:nvSpPr>
            <p:cNvPr id="11" name="Freeform 10"/>
            <p:cNvSpPr/>
            <p:nvPr/>
          </p:nvSpPr>
          <p:spPr>
            <a:xfrm>
              <a:off x="7586526" y="1448772"/>
              <a:ext cx="2253802" cy="854441"/>
            </a:xfrm>
            <a:custGeom>
              <a:avLst/>
              <a:gdLst>
                <a:gd name="connsiteX0" fmla="*/ 0 w 2136103"/>
                <a:gd name="connsiteY0" fmla="*/ 0 h 854441"/>
                <a:gd name="connsiteX1" fmla="*/ 2136103 w 2136103"/>
                <a:gd name="connsiteY1" fmla="*/ 0 h 854441"/>
                <a:gd name="connsiteX2" fmla="*/ 2136103 w 2136103"/>
                <a:gd name="connsiteY2" fmla="*/ 854441 h 854441"/>
                <a:gd name="connsiteX3" fmla="*/ 0 w 2136103"/>
                <a:gd name="connsiteY3" fmla="*/ 854441 h 854441"/>
                <a:gd name="connsiteX4" fmla="*/ 0 w 2136103"/>
                <a:gd name="connsiteY4" fmla="*/ 0 h 8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854441">
                  <a:moveTo>
                    <a:pt x="0" y="0"/>
                  </a:moveTo>
                  <a:lnTo>
                    <a:pt x="2136103" y="0"/>
                  </a:lnTo>
                  <a:lnTo>
                    <a:pt x="2136103" y="854441"/>
                  </a:lnTo>
                  <a:lnTo>
                    <a:pt x="0" y="854441"/>
                  </a:lnTo>
                  <a:lnTo>
                    <a:pt x="0" y="0"/>
                  </a:lnTo>
                  <a:close/>
                </a:path>
              </a:pathLst>
            </a:custGeom>
            <a:solidFill>
              <a:schemeClr val="accent5">
                <a:lumMod val="75000"/>
                <a:lumOff val="25000"/>
              </a:schemeClr>
            </a:solidFill>
            <a:ln>
              <a:solidFill>
                <a:schemeClr val="accent2"/>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82880" tIns="146304" rIns="182880" bIns="146304" numCol="1" spcCol="1270" anchor="ctr" anchorCtr="0">
              <a:noAutofit/>
            </a:bodyPr>
            <a:lstStyle/>
            <a:p>
              <a:pPr marL="0" marR="0" lvl="0" indent="0" algn="ctr" defTabSz="71120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gradFill>
                    <a:gsLst>
                      <a:gs pos="2917">
                        <a:schemeClr val="bg1"/>
                      </a:gs>
                      <a:gs pos="100000">
                        <a:schemeClr val="bg1"/>
                      </a:gs>
                    </a:gsLst>
                  </a:gradFill>
                  <a:effectLst/>
                  <a:uLnTx/>
                  <a:uFillTx/>
                </a:rPr>
                <a:t>Deployment &amp; monitoring</a:t>
              </a:r>
            </a:p>
          </p:txBody>
        </p:sp>
        <p:sp>
          <p:nvSpPr>
            <p:cNvPr id="12" name="Freeform 11"/>
            <p:cNvSpPr/>
            <p:nvPr/>
          </p:nvSpPr>
          <p:spPr>
            <a:xfrm>
              <a:off x="7586526" y="2303214"/>
              <a:ext cx="2253802" cy="3738771"/>
            </a:xfrm>
            <a:custGeom>
              <a:avLst/>
              <a:gdLst>
                <a:gd name="connsiteX0" fmla="*/ 0 w 2136103"/>
                <a:gd name="connsiteY0" fmla="*/ 0 h 3919774"/>
                <a:gd name="connsiteX1" fmla="*/ 2136103 w 2136103"/>
                <a:gd name="connsiteY1" fmla="*/ 0 h 3919774"/>
                <a:gd name="connsiteX2" fmla="*/ 2136103 w 2136103"/>
                <a:gd name="connsiteY2" fmla="*/ 3919774 h 3919774"/>
                <a:gd name="connsiteX3" fmla="*/ 0 w 2136103"/>
                <a:gd name="connsiteY3" fmla="*/ 3919774 h 3919774"/>
                <a:gd name="connsiteX4" fmla="*/ 0 w 2136103"/>
                <a:gd name="connsiteY4" fmla="*/ 0 h 391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3919774">
                  <a:moveTo>
                    <a:pt x="0" y="0"/>
                  </a:moveTo>
                  <a:lnTo>
                    <a:pt x="2136103" y="0"/>
                  </a:lnTo>
                  <a:lnTo>
                    <a:pt x="2136103" y="3919774"/>
                  </a:lnTo>
                  <a:lnTo>
                    <a:pt x="0" y="3919774"/>
                  </a:lnTo>
                  <a:lnTo>
                    <a:pt x="0" y="0"/>
                  </a:lnTo>
                  <a:close/>
                </a:path>
              </a:pathLst>
            </a:custGeom>
            <a:solidFill>
              <a:schemeClr val="bg1">
                <a:lumMod val="95000"/>
                <a:alpha val="90000"/>
              </a:schemeClr>
            </a:solidFill>
            <a:ln>
              <a:solidFill>
                <a:schemeClr val="bg1">
                  <a:lumMod val="95000"/>
                  <a:alpha val="90000"/>
                </a:schemeClr>
              </a:solidFill>
            </a:ln>
          </p:spPr>
          <p:style>
            <a:lnRef idx="2">
              <a:scrgbClr r="0" g="0" b="0"/>
            </a:lnRef>
            <a:fillRef idx="1">
              <a:scrgbClr r="0" g="0" b="0"/>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2880" tIns="146304" rIns="182880" bIns="146304" numCol="1" spcCol="1270" anchor="t" anchorCtr="0">
              <a:noAutofit/>
            </a:bodyPr>
            <a:lstStyle/>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DISM online &amp; VHD support</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Unattended setup</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Visual Studio integration</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DSC Local Config Manager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Setup &amp; boot eventing</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SCOM agent</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VSO App Insights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Azure Op Insights</a:t>
              </a:r>
            </a:p>
          </p:txBody>
        </p:sp>
      </p:grpSp>
      <p:grpSp>
        <p:nvGrpSpPr>
          <p:cNvPr id="15" name="Group 14"/>
          <p:cNvGrpSpPr/>
          <p:nvPr/>
        </p:nvGrpSpPr>
        <p:grpSpPr>
          <a:xfrm>
            <a:off x="9801759" y="1448772"/>
            <a:ext cx="2249424" cy="4593213"/>
            <a:chOff x="10021684" y="1448772"/>
            <a:chExt cx="2253802" cy="4593213"/>
          </a:xfrm>
        </p:grpSpPr>
        <p:sp>
          <p:nvSpPr>
            <p:cNvPr id="13" name="Freeform 12"/>
            <p:cNvSpPr/>
            <p:nvPr/>
          </p:nvSpPr>
          <p:spPr>
            <a:xfrm>
              <a:off x="10021684" y="1448772"/>
              <a:ext cx="2253802" cy="854441"/>
            </a:xfrm>
            <a:custGeom>
              <a:avLst/>
              <a:gdLst>
                <a:gd name="connsiteX0" fmla="*/ 0 w 2136103"/>
                <a:gd name="connsiteY0" fmla="*/ 0 h 854441"/>
                <a:gd name="connsiteX1" fmla="*/ 2136103 w 2136103"/>
                <a:gd name="connsiteY1" fmla="*/ 0 h 854441"/>
                <a:gd name="connsiteX2" fmla="*/ 2136103 w 2136103"/>
                <a:gd name="connsiteY2" fmla="*/ 854441 h 854441"/>
                <a:gd name="connsiteX3" fmla="*/ 0 w 2136103"/>
                <a:gd name="connsiteY3" fmla="*/ 854441 h 854441"/>
                <a:gd name="connsiteX4" fmla="*/ 0 w 2136103"/>
                <a:gd name="connsiteY4" fmla="*/ 0 h 8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854441">
                  <a:moveTo>
                    <a:pt x="0" y="0"/>
                  </a:moveTo>
                  <a:lnTo>
                    <a:pt x="2136103" y="0"/>
                  </a:lnTo>
                  <a:lnTo>
                    <a:pt x="2136103" y="854441"/>
                  </a:lnTo>
                  <a:lnTo>
                    <a:pt x="0" y="854441"/>
                  </a:lnTo>
                  <a:lnTo>
                    <a:pt x="0" y="0"/>
                  </a:lnTo>
                  <a:close/>
                </a:path>
              </a:pathLst>
            </a:custGeom>
            <a:solidFill>
              <a:schemeClr val="accent5">
                <a:lumMod val="75000"/>
                <a:lumOff val="25000"/>
              </a:schemeClr>
            </a:solidFill>
            <a:ln>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82880" tIns="146304" rIns="182880" bIns="146304" numCol="1" spcCol="1270" anchor="ctr" anchorCtr="0">
              <a:noAutofit/>
            </a:bodyPr>
            <a:lstStyle/>
            <a:p>
              <a:pPr marL="0" marR="0" lvl="0" indent="0" algn="ctr" defTabSz="71120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gradFill>
                    <a:gsLst>
                      <a:gs pos="2917">
                        <a:schemeClr val="bg1"/>
                      </a:gs>
                      <a:gs pos="100000">
                        <a:schemeClr val="bg1"/>
                      </a:gs>
                    </a:gsLst>
                  </a:gradFill>
                  <a:effectLst/>
                  <a:uLnTx/>
                  <a:uFillTx/>
                </a:rPr>
                <a:t>Partners &amp; frameworks</a:t>
              </a:r>
            </a:p>
          </p:txBody>
        </p:sp>
        <p:sp>
          <p:nvSpPr>
            <p:cNvPr id="14" name="Freeform 13"/>
            <p:cNvSpPr/>
            <p:nvPr/>
          </p:nvSpPr>
          <p:spPr>
            <a:xfrm>
              <a:off x="10021684" y="2303214"/>
              <a:ext cx="2253802" cy="3738771"/>
            </a:xfrm>
            <a:custGeom>
              <a:avLst/>
              <a:gdLst>
                <a:gd name="connsiteX0" fmla="*/ 0 w 2136103"/>
                <a:gd name="connsiteY0" fmla="*/ 0 h 3919774"/>
                <a:gd name="connsiteX1" fmla="*/ 2136103 w 2136103"/>
                <a:gd name="connsiteY1" fmla="*/ 0 h 3919774"/>
                <a:gd name="connsiteX2" fmla="*/ 2136103 w 2136103"/>
                <a:gd name="connsiteY2" fmla="*/ 3919774 h 3919774"/>
                <a:gd name="connsiteX3" fmla="*/ 0 w 2136103"/>
                <a:gd name="connsiteY3" fmla="*/ 3919774 h 3919774"/>
                <a:gd name="connsiteX4" fmla="*/ 0 w 2136103"/>
                <a:gd name="connsiteY4" fmla="*/ 0 h 391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103" h="3919774">
                  <a:moveTo>
                    <a:pt x="0" y="0"/>
                  </a:moveTo>
                  <a:lnTo>
                    <a:pt x="2136103" y="0"/>
                  </a:lnTo>
                  <a:lnTo>
                    <a:pt x="2136103" y="3919774"/>
                  </a:lnTo>
                  <a:lnTo>
                    <a:pt x="0" y="3919774"/>
                  </a:lnTo>
                  <a:lnTo>
                    <a:pt x="0" y="0"/>
                  </a:lnTo>
                  <a:close/>
                </a:path>
              </a:pathLst>
            </a:custGeom>
            <a:solidFill>
              <a:schemeClr val="bg1">
                <a:lumMod val="95000"/>
                <a:alpha val="90000"/>
              </a:schemeClr>
            </a:solidFill>
            <a:ln>
              <a:solidFill>
                <a:schemeClr val="bg1">
                  <a:lumMod val="95000"/>
                  <a:alpha val="90000"/>
                </a:schemeClr>
              </a:solidFill>
            </a:ln>
          </p:spPr>
          <p:style>
            <a:lnRef idx="2">
              <a:scrgbClr r="0" g="0" b="0"/>
            </a:lnRef>
            <a:fillRef idx="1">
              <a:scrgbClr r="0" g="0" b="0"/>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2880" tIns="146304" rIns="182880" bIns="128016" numCol="1" spcCol="1270" anchor="t" anchorCtr="0">
              <a:noAutofit/>
            </a:bodyPr>
            <a:lstStyle/>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Chef integration</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.NET Core and CoreCLR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ASP.NET 5</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Python, PHP, Ruby, Node.js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 Classes</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PS Script Analyzer</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 Gallery</a:t>
              </a:r>
            </a:p>
            <a:p>
              <a:pPr marL="171450" marR="0" lvl="1" indent="-171450" algn="l" defTabSz="711200" eaLnBrk="1" fontAlgn="auto" latinLnBrk="0" hangingPunct="1">
                <a:lnSpc>
                  <a:spcPct val="90000"/>
                </a:lnSpc>
                <a:spcBef>
                  <a:spcPct val="0"/>
                </a:spcBef>
                <a:spcAft>
                  <a:spcPct val="15000"/>
                </a:spcAft>
                <a:buClrTx/>
                <a:buSzTx/>
                <a:buFontTx/>
                <a:buChar char="••"/>
                <a:tabLst/>
                <a:defRPr/>
              </a:pPr>
              <a:r>
                <a:rPr kumimoji="0" lang="en-US" sz="1600" b="0" i="0" u="none" strike="noStrike" kern="1200" cap="none" spc="0" normalizeH="0" baseline="0" noProof="0" dirty="0">
                  <a:ln>
                    <a:noFill/>
                  </a:ln>
                  <a:gradFill>
                    <a:gsLst>
                      <a:gs pos="2917">
                        <a:schemeClr val="tx1"/>
                      </a:gs>
                      <a:gs pos="100000">
                        <a:schemeClr val="tx1"/>
                      </a:gs>
                    </a:gsLst>
                  </a:gradFill>
                  <a:effectLst/>
                  <a:uLnTx/>
                  <a:uFillTx/>
                </a:rPr>
                <a:t>PowerShellGet</a:t>
              </a:r>
            </a:p>
          </p:txBody>
        </p:sp>
      </p:grpSp>
    </p:spTree>
    <p:extLst>
      <p:ext uri="{BB962C8B-B14F-4D97-AF65-F5344CB8AC3E}">
        <p14:creationId xmlns:p14="http://schemas.microsoft.com/office/powerpoint/2010/main" val="40395838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55" y="17590"/>
            <a:ext cx="11888787" cy="917575"/>
          </a:xfrm>
        </p:spPr>
        <p:txBody>
          <a:bodyPr/>
          <a:lstStyle/>
          <a:p>
            <a:r>
              <a:rPr lang="en-US" sz="4800" dirty="0"/>
              <a:t>Remote Server Management Tool</a:t>
            </a:r>
          </a:p>
        </p:txBody>
      </p:sp>
      <p:grpSp>
        <p:nvGrpSpPr>
          <p:cNvPr id="25" name="Group 24"/>
          <p:cNvGrpSpPr/>
          <p:nvPr/>
        </p:nvGrpSpPr>
        <p:grpSpPr>
          <a:xfrm>
            <a:off x="441844" y="2665263"/>
            <a:ext cx="4516655" cy="2332946"/>
            <a:chOff x="441844" y="2184495"/>
            <a:chExt cx="4516655" cy="2332946"/>
          </a:xfrm>
        </p:grpSpPr>
        <p:grpSp>
          <p:nvGrpSpPr>
            <p:cNvPr id="8" name="Group 7"/>
            <p:cNvGrpSpPr/>
            <p:nvPr/>
          </p:nvGrpSpPr>
          <p:grpSpPr>
            <a:xfrm>
              <a:off x="441844" y="2355191"/>
              <a:ext cx="437141" cy="434418"/>
              <a:chOff x="228600" y="1219200"/>
              <a:chExt cx="685800" cy="685800"/>
            </a:xfrm>
          </p:grpSpPr>
          <p:sp>
            <p:nvSpPr>
              <p:cNvPr id="9"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2917">
                        <a:schemeClr val="tx1"/>
                      </a:gs>
                      <a:gs pos="100000">
                        <a:schemeClr val="tx1"/>
                      </a:gs>
                    </a:gsLst>
                    <a:lin ang="0" scaled="0"/>
                  </a:gradFill>
                  <a:effectLst/>
                  <a:uLnTx/>
                  <a:uFillTx/>
                </a:endParaRPr>
              </a:p>
            </p:txBody>
          </p:sp>
          <p:sp>
            <p:nvSpPr>
              <p:cNvPr id="10" name="Oval 9"/>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ea typeface="Segoe UI" pitchFamily="34" charset="0"/>
                  <a:cs typeface="Segoe UI" pitchFamily="34" charset="0"/>
                </a:endParaRPr>
              </a:p>
            </p:txBody>
          </p:sp>
        </p:grpSp>
        <p:sp>
          <p:nvSpPr>
            <p:cNvPr id="18" name="TextBox 17"/>
            <p:cNvSpPr txBox="1"/>
            <p:nvPr/>
          </p:nvSpPr>
          <p:spPr>
            <a:xfrm>
              <a:off x="878982" y="2184495"/>
              <a:ext cx="4079517" cy="2332946"/>
            </a:xfrm>
            <a:prstGeom prst="rect">
              <a:avLst/>
            </a:prstGeom>
            <a:noFill/>
          </p:spPr>
          <p:txBody>
            <a:bodyPr wrap="square" lIns="182880" tIns="146304" rIns="182880" bIns="14630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latin typeface="+mj-lt"/>
                  <a:ea typeface="MS PGothic" pitchFamily="34" charset="-128"/>
                </a:rPr>
                <a:t>Includes replacements for local-only tools</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rPr>
                <a:t>Task manager, registry editor</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rPr>
                <a:t>Event viewer, device manager</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err="1">
                  <a:ln>
                    <a:noFill/>
                  </a:ln>
                  <a:gradFill>
                    <a:gsLst>
                      <a:gs pos="2917">
                        <a:schemeClr val="tx1"/>
                      </a:gs>
                      <a:gs pos="100000">
                        <a:schemeClr val="tx1"/>
                      </a:gs>
                    </a:gsLst>
                    <a:lin ang="0" scaled="0"/>
                  </a:gradFill>
                  <a:effectLst/>
                  <a:uLnTx/>
                  <a:uFillTx/>
                  <a:ea typeface="MS PGothic" pitchFamily="34" charset="-128"/>
                </a:rPr>
                <a:t>Sconfig</a:t>
              </a:r>
              <a:endPar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endParaRP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rPr>
                <a:t>Control panel, file explorer</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rPr>
                <a:t>Performance monitor, disk management</a:t>
              </a:r>
            </a:p>
            <a:p>
              <a:pPr marL="228600" marR="0" lvl="1" indent="-228600" defTabSz="931863" eaLnBrk="1" fontAlgn="base" latinLnBrk="0" hangingPunct="1">
                <a:lnSpc>
                  <a:spcPct val="90000"/>
                </a:lnSpc>
                <a:spcBef>
                  <a:spcPct val="20000"/>
                </a:spcBef>
                <a:spcAft>
                  <a:spcPct val="0"/>
                </a:spcAft>
                <a:buClrTx/>
                <a:buSzPct val="90000"/>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100000">
                        <a:schemeClr val="tx1"/>
                      </a:gs>
                    </a:gsLst>
                    <a:lin ang="0" scaled="0"/>
                  </a:gradFill>
                  <a:effectLst/>
                  <a:uLnTx/>
                  <a:uFillTx/>
                  <a:ea typeface="MS PGothic" pitchFamily="34" charset="-128"/>
                </a:rPr>
                <a:t>Users/Groups manager</a:t>
              </a:r>
            </a:p>
          </p:txBody>
        </p:sp>
      </p:grpSp>
      <p:grpSp>
        <p:nvGrpSpPr>
          <p:cNvPr id="26" name="Group 25"/>
          <p:cNvGrpSpPr/>
          <p:nvPr/>
        </p:nvGrpSpPr>
        <p:grpSpPr>
          <a:xfrm>
            <a:off x="274638" y="4893778"/>
            <a:ext cx="5500150" cy="1034129"/>
            <a:chOff x="443770" y="4719242"/>
            <a:chExt cx="5118044" cy="1034129"/>
          </a:xfrm>
        </p:grpSpPr>
        <p:grpSp>
          <p:nvGrpSpPr>
            <p:cNvPr id="14" name="Group 13"/>
            <p:cNvGrpSpPr/>
            <p:nvPr/>
          </p:nvGrpSpPr>
          <p:grpSpPr>
            <a:xfrm>
              <a:off x="443770" y="4911449"/>
              <a:ext cx="437141" cy="434418"/>
              <a:chOff x="228600" y="1219200"/>
              <a:chExt cx="685800" cy="685800"/>
            </a:xfrm>
          </p:grpSpPr>
          <p:sp>
            <p:nvSpPr>
              <p:cNvPr id="15"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2917">
                        <a:schemeClr val="tx1"/>
                      </a:gs>
                      <a:gs pos="100000">
                        <a:schemeClr val="tx1"/>
                      </a:gs>
                    </a:gsLst>
                    <a:lin ang="0" scaled="0"/>
                  </a:gradFill>
                  <a:effectLst/>
                  <a:uLnTx/>
                  <a:uFillTx/>
                </a:endParaRPr>
              </a:p>
            </p:txBody>
          </p:sp>
          <p:sp>
            <p:nvSpPr>
              <p:cNvPr id="16" name="Oval 15"/>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ea typeface="Segoe UI" pitchFamily="34" charset="0"/>
                  <a:cs typeface="Segoe UI" pitchFamily="34" charset="0"/>
                </a:endParaRPr>
              </a:p>
            </p:txBody>
          </p:sp>
        </p:grpSp>
        <p:sp>
          <p:nvSpPr>
            <p:cNvPr id="19" name="TextBox 18"/>
            <p:cNvSpPr txBox="1"/>
            <p:nvPr/>
          </p:nvSpPr>
          <p:spPr>
            <a:xfrm>
              <a:off x="878983" y="4719242"/>
              <a:ext cx="4682831" cy="1034129"/>
            </a:xfrm>
            <a:prstGeom prst="rect">
              <a:avLst/>
            </a:prstGeom>
            <a:noFill/>
          </p:spPr>
          <p:txBody>
            <a:bodyPr wrap="square" lIns="182880" tIns="146304" rIns="182880" bIns="14630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2917">
                        <a:schemeClr val="tx1"/>
                      </a:gs>
                      <a:gs pos="100000">
                        <a:schemeClr val="tx1"/>
                      </a:gs>
                    </a:gsLst>
                    <a:lin ang="0" scaled="0"/>
                  </a:gradFill>
                  <a:effectLst/>
                  <a:uLnTx/>
                  <a:uFillTx/>
                  <a:latin typeface="+mj-lt"/>
                  <a:ea typeface="MS PGothic" pitchFamily="34" charset="-128"/>
                </a:rPr>
                <a:t>Supports Server Core and server with desktop experience</a:t>
              </a:r>
            </a:p>
          </p:txBody>
        </p:sp>
      </p:grpSp>
      <p:grpSp>
        <p:nvGrpSpPr>
          <p:cNvPr id="24" name="Group 23"/>
          <p:cNvGrpSpPr/>
          <p:nvPr/>
        </p:nvGrpSpPr>
        <p:grpSpPr>
          <a:xfrm>
            <a:off x="441843" y="2057813"/>
            <a:ext cx="2839826" cy="627864"/>
            <a:chOff x="441843" y="1690167"/>
            <a:chExt cx="2839826" cy="627864"/>
          </a:xfrm>
        </p:grpSpPr>
        <p:grpSp>
          <p:nvGrpSpPr>
            <p:cNvPr id="11" name="Group 10"/>
            <p:cNvGrpSpPr/>
            <p:nvPr/>
          </p:nvGrpSpPr>
          <p:grpSpPr>
            <a:xfrm>
              <a:off x="441843" y="1844718"/>
              <a:ext cx="437141" cy="434418"/>
              <a:chOff x="228600" y="1219200"/>
              <a:chExt cx="685800" cy="685800"/>
            </a:xfrm>
          </p:grpSpPr>
          <p:sp>
            <p:nvSpPr>
              <p:cNvPr id="12" name="Freeform 99"/>
              <p:cNvSpPr>
                <a:spLocks noChangeAspect="1"/>
              </p:cNvSpPr>
              <p:nvPr/>
            </p:nvSpPr>
            <p:spPr bwMode="black">
              <a:xfrm>
                <a:off x="364341" y="1410289"/>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2917">
                        <a:schemeClr val="tx1"/>
                      </a:gs>
                      <a:gs pos="100000">
                        <a:schemeClr val="tx1"/>
                      </a:gs>
                    </a:gsLst>
                    <a:lin ang="0" scaled="0"/>
                  </a:gradFill>
                  <a:effectLst/>
                  <a:uLnTx/>
                  <a:uFillTx/>
                </a:endParaRPr>
              </a:p>
            </p:txBody>
          </p:sp>
          <p:sp>
            <p:nvSpPr>
              <p:cNvPr id="13" name="Oval 12"/>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ea typeface="Segoe UI" pitchFamily="34" charset="0"/>
                  <a:cs typeface="Segoe UI" pitchFamily="34" charset="0"/>
                </a:endParaRPr>
              </a:p>
            </p:txBody>
          </p:sp>
        </p:grpSp>
        <p:sp>
          <p:nvSpPr>
            <p:cNvPr id="20" name="TextBox 19"/>
            <p:cNvSpPr txBox="1"/>
            <p:nvPr/>
          </p:nvSpPr>
          <p:spPr>
            <a:xfrm>
              <a:off x="878982" y="1690167"/>
              <a:ext cx="2402687" cy="627864"/>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400" b="0" i="0" u="none" strike="noStrike" kern="0" cap="none" spc="0" normalizeH="0" baseline="0" noProof="0" dirty="0">
                  <a:ln>
                    <a:noFill/>
                  </a:ln>
                  <a:gradFill>
                    <a:gsLst>
                      <a:gs pos="2917">
                        <a:schemeClr val="tx1"/>
                      </a:gs>
                      <a:gs pos="100000">
                        <a:schemeClr val="tx1"/>
                      </a:gs>
                    </a:gsLst>
                    <a:lin ang="0" scaled="0"/>
                  </a:gradFill>
                  <a:effectLst/>
                  <a:uLnTx/>
                  <a:uFillTx/>
                  <a:latin typeface="+mj-lt"/>
                  <a:ea typeface="MS PGothic" pitchFamily="34" charset="-128"/>
                </a:rPr>
                <a:t>Azure-based </a:t>
              </a:r>
            </a:p>
          </p:txBody>
        </p:sp>
      </p:grpSp>
      <p:grpSp>
        <p:nvGrpSpPr>
          <p:cNvPr id="23" name="Group 22"/>
          <p:cNvGrpSpPr/>
          <p:nvPr/>
        </p:nvGrpSpPr>
        <p:grpSpPr>
          <a:xfrm>
            <a:off x="441844" y="1198795"/>
            <a:ext cx="4761752" cy="849463"/>
            <a:chOff x="441844" y="1198795"/>
            <a:chExt cx="4761752" cy="849463"/>
          </a:xfrm>
        </p:grpSpPr>
        <p:grpSp>
          <p:nvGrpSpPr>
            <p:cNvPr id="5" name="Group 4"/>
            <p:cNvGrpSpPr/>
            <p:nvPr/>
          </p:nvGrpSpPr>
          <p:grpSpPr>
            <a:xfrm>
              <a:off x="441844" y="1334246"/>
              <a:ext cx="437141" cy="434418"/>
              <a:chOff x="228600" y="1219200"/>
              <a:chExt cx="685800" cy="685800"/>
            </a:xfrm>
          </p:grpSpPr>
          <p:sp>
            <p:nvSpPr>
              <p:cNvPr id="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2917">
                        <a:schemeClr val="tx1"/>
                      </a:gs>
                      <a:gs pos="100000">
                        <a:schemeClr val="tx1"/>
                      </a:gs>
                    </a:gsLst>
                    <a:lin ang="0" scaled="0"/>
                  </a:gradFill>
                  <a:effectLst/>
                  <a:uLnTx/>
                  <a:uFillTx/>
                </a:endParaRPr>
              </a:p>
            </p:txBody>
          </p:sp>
          <p:sp>
            <p:nvSpPr>
              <p:cNvPr id="7" name="Oval 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ea typeface="Segoe UI" pitchFamily="34" charset="0"/>
                  <a:cs typeface="Segoe UI" pitchFamily="34" charset="0"/>
                </a:endParaRPr>
              </a:p>
            </p:txBody>
          </p:sp>
        </p:grpSp>
        <p:sp>
          <p:nvSpPr>
            <p:cNvPr id="21" name="TextBox 20"/>
            <p:cNvSpPr txBox="1"/>
            <p:nvPr/>
          </p:nvSpPr>
          <p:spPr>
            <a:xfrm>
              <a:off x="878982" y="1198795"/>
              <a:ext cx="4324614" cy="849463"/>
            </a:xfrm>
            <a:prstGeom prst="rect">
              <a:avLst/>
            </a:prstGeom>
            <a:noFill/>
          </p:spPr>
          <p:txBody>
            <a:bodyPr wrap="square" lIns="182880" tIns="146304" rIns="182880" bIns="146304" rtlCol="0">
              <a:spAutoFit/>
            </a:bodyPr>
            <a:lstStyle/>
            <a:p>
              <a:pPr marL="0" marR="0" lvl="0" indent="0" defTabSz="931863" eaLnBrk="1" fontAlgn="base" latinLnBrk="0" hangingPunct="1">
                <a:lnSpc>
                  <a:spcPct val="90000"/>
                </a:lnSpc>
                <a:spcBef>
                  <a:spcPct val="20000"/>
                </a:spcBef>
                <a:spcAft>
                  <a:spcPct val="0"/>
                </a:spcAft>
                <a:buClrTx/>
                <a:buSzPct val="90000"/>
                <a:buFontTx/>
                <a:buNone/>
                <a:tabLst/>
                <a:defRPr/>
              </a:pPr>
              <a:r>
                <a:rPr kumimoji="0" lang="en-US" sz="2000" b="0" i="0" u="none" strike="noStrike" kern="0" cap="none" spc="0" normalizeH="0" baseline="0" noProof="0" dirty="0">
                  <a:ln>
                    <a:noFill/>
                  </a:ln>
                  <a:gradFill>
                    <a:gsLst>
                      <a:gs pos="2917">
                        <a:schemeClr val="tx1"/>
                      </a:gs>
                      <a:gs pos="100000">
                        <a:schemeClr val="tx1"/>
                      </a:gs>
                    </a:gsLst>
                    <a:lin ang="0" scaled="0"/>
                  </a:gradFill>
                  <a:effectLst/>
                  <a:uLnTx/>
                  <a:uFillTx/>
                  <a:latin typeface="+mj-lt"/>
                  <a:ea typeface="MS PGothic" pitchFamily="34" charset="-128"/>
                </a:rPr>
                <a:t>Eliminating the need to ever sit in front of a server</a:t>
              </a:r>
            </a:p>
          </p:txBody>
        </p:sp>
      </p:grpSp>
      <p:pic>
        <p:nvPicPr>
          <p:cNvPr id="27" name="Picture 1" descr="image001"/>
          <p:cNvPicPr>
            <a:picLocks noChangeAspect="1" noChangeArrowheads="1"/>
          </p:cNvPicPr>
          <p:nvPr/>
        </p:nvPicPr>
        <p:blipFill rotWithShape="1">
          <a:blip r:embed="rId3">
            <a:extLst>
              <a:ext uri="{28A0092B-C50C-407E-A947-70E740481C1C}">
                <a14:useLocalDpi xmlns:a14="http://schemas.microsoft.com/office/drawing/2010/main" val="0"/>
              </a:ext>
            </a:extLst>
          </a:blip>
          <a:srcRect t="729"/>
          <a:stretch/>
        </p:blipFill>
        <p:spPr bwMode="auto">
          <a:xfrm>
            <a:off x="5393160" y="1229591"/>
            <a:ext cx="6788724" cy="491940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7055" y="6015004"/>
            <a:ext cx="6216650" cy="646331"/>
          </a:xfrm>
          <a:prstGeom prst="rect">
            <a:avLst/>
          </a:prstGeom>
        </p:spPr>
        <p:txBody>
          <a:bodyPr>
            <a:spAutoFit/>
          </a:bodyPr>
          <a:lstStyle/>
          <a:p>
            <a:r>
              <a:rPr lang="en-US" dirty="0">
                <a:hlinkClick r:id="rId4"/>
              </a:rPr>
              <a:t>https://channel9.msdn.com/Series/Nano-Server-Team/Remote-Server-Management-Tools-on-Nano-Server</a:t>
            </a:r>
            <a:r>
              <a:rPr lang="en-US" dirty="0"/>
              <a:t>.</a:t>
            </a:r>
          </a:p>
        </p:txBody>
      </p:sp>
      <p:pic>
        <p:nvPicPr>
          <p:cNvPr id="4" name="Picture 3"/>
          <p:cNvPicPr>
            <a:picLocks noChangeAspect="1"/>
          </p:cNvPicPr>
          <p:nvPr/>
        </p:nvPicPr>
        <p:blipFill>
          <a:blip r:embed="rId5"/>
          <a:stretch>
            <a:fillRect/>
          </a:stretch>
        </p:blipFill>
        <p:spPr>
          <a:xfrm>
            <a:off x="8897393" y="2882446"/>
            <a:ext cx="3604662" cy="3198319"/>
          </a:xfrm>
          <a:prstGeom prst="rect">
            <a:avLst/>
          </a:prstGeom>
        </p:spPr>
      </p:pic>
      <p:sp>
        <p:nvSpPr>
          <p:cNvPr id="17" name="Rectangle 16"/>
          <p:cNvSpPr/>
          <p:nvPr/>
        </p:nvSpPr>
        <p:spPr>
          <a:xfrm>
            <a:off x="0" y="6614904"/>
            <a:ext cx="9051925" cy="369332"/>
          </a:xfrm>
          <a:prstGeom prst="rect">
            <a:avLst/>
          </a:prstGeom>
        </p:spPr>
        <p:txBody>
          <a:bodyPr wrap="square">
            <a:spAutoFit/>
          </a:bodyPr>
          <a:lstStyle/>
          <a:p>
            <a:r>
              <a:rPr lang="en-US" dirty="0"/>
              <a:t>Marketplace -&gt; Management -&gt; More -&gt; Server management tools</a:t>
            </a:r>
          </a:p>
        </p:txBody>
      </p:sp>
      <p:sp>
        <p:nvSpPr>
          <p:cNvPr id="22" name="Rectangle 21"/>
          <p:cNvSpPr/>
          <p:nvPr/>
        </p:nvSpPr>
        <p:spPr>
          <a:xfrm>
            <a:off x="137036" y="745192"/>
            <a:ext cx="12638438" cy="400110"/>
          </a:xfrm>
          <a:prstGeom prst="rect">
            <a:avLst/>
          </a:prstGeom>
        </p:spPr>
        <p:txBody>
          <a:bodyPr wrap="square">
            <a:spAutoFit/>
          </a:bodyPr>
          <a:lstStyle/>
          <a:p>
            <a:r>
              <a:rPr lang="en-US" sz="2000" dirty="0"/>
              <a:t>http://blogs.technet.com/b/nanoserver/archive/2016/02/09/server-management-tools-is-now-live.aspx</a:t>
            </a:r>
          </a:p>
        </p:txBody>
      </p:sp>
    </p:spTree>
    <p:extLst>
      <p:ext uri="{BB962C8B-B14F-4D97-AF65-F5344CB8AC3E}">
        <p14:creationId xmlns:p14="http://schemas.microsoft.com/office/powerpoint/2010/main" val="345093229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fill="hold"/>
                                        <p:tgtEl>
                                          <p:spTgt spid="24"/>
                                        </p:tgtEl>
                                        <p:attrNameLst>
                                          <p:attrName>ppt_x</p:attrName>
                                        </p:attrNameLst>
                                      </p:cBhvr>
                                      <p:tavLst>
                                        <p:tav tm="0">
                                          <p:val>
                                            <p:strVal val="#ppt_x"/>
                                          </p:val>
                                        </p:tav>
                                        <p:tav tm="100000">
                                          <p:val>
                                            <p:strVal val="#ppt_x"/>
                                          </p:val>
                                        </p:tav>
                                      </p:tavLst>
                                    </p:anim>
                                    <p:anim calcmode="lin" valueType="num">
                                      <p:cBhvr additive="base">
                                        <p:cTn id="1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decel="100000" fill="hold" nodeType="click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dirty="0"/>
          </a:p>
        </p:txBody>
      </p:sp>
      <p:sp>
        <p:nvSpPr>
          <p:cNvPr id="5" name="Text Placeholder 4"/>
          <p:cNvSpPr>
            <a:spLocks noGrp="1"/>
          </p:cNvSpPr>
          <p:nvPr>
            <p:ph type="body" sz="quarter" idx="11"/>
          </p:nvPr>
        </p:nvSpPr>
        <p:spPr>
          <a:xfrm>
            <a:off x="275481" y="1401703"/>
            <a:ext cx="11887878" cy="696866"/>
          </a:xfrm>
        </p:spPr>
        <p:txBody>
          <a:bodyPr/>
          <a:lstStyle/>
          <a:p>
            <a:pPr algn="ctr"/>
            <a:r>
              <a:rPr lang="en-US" sz="3672" b="1" dirty="0">
                <a:latin typeface="Arial Black" panose="020B0A04020102020204" pitchFamily="34" charset="0"/>
              </a:rPr>
              <a:t>Learn About Events + Thought Leadership</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481" y="200848"/>
            <a:ext cx="11887878" cy="1106428"/>
          </a:xfrm>
          <a:prstGeom prst="rect">
            <a:avLst/>
          </a:prstGeom>
        </p:spPr>
      </p:pic>
      <p:sp>
        <p:nvSpPr>
          <p:cNvPr id="7" name="Rectangle 6"/>
          <p:cNvSpPr/>
          <p:nvPr/>
        </p:nvSpPr>
        <p:spPr>
          <a:xfrm>
            <a:off x="7284520" y="2192997"/>
            <a:ext cx="4878839" cy="2975544"/>
          </a:xfrm>
          <a:prstGeom prst="rect">
            <a:avLst/>
          </a:prstGeom>
        </p:spPr>
        <p:txBody>
          <a:bodyPr wrap="square">
            <a:spAutoFit/>
          </a:bodyPr>
          <a:lstStyle/>
          <a:p>
            <a:pPr marL="291436" indent="-291436">
              <a:buFont typeface="Arial" panose="020B0604020202020204" pitchFamily="34" charset="0"/>
              <a:buChar char="•"/>
            </a:pPr>
            <a:r>
              <a:rPr lang="en-US" sz="1836" dirty="0"/>
              <a:t>Thought Leadership / Industry Trends</a:t>
            </a:r>
          </a:p>
          <a:p>
            <a:pPr marL="291436" indent="-291436">
              <a:buFont typeface="Arial" panose="020B0604020202020204" pitchFamily="34" charset="0"/>
              <a:buChar char="•"/>
            </a:pPr>
            <a:r>
              <a:rPr lang="en-US" sz="1836" dirty="0"/>
              <a:t>Local and National </a:t>
            </a:r>
            <a:r>
              <a:rPr lang="en-US" sz="1836" dirty="0" err="1"/>
              <a:t>ITPro</a:t>
            </a:r>
            <a:r>
              <a:rPr lang="en-US" sz="1836" dirty="0"/>
              <a:t> 1</a:t>
            </a:r>
            <a:r>
              <a:rPr lang="en-US" sz="1836" baseline="30000" dirty="0"/>
              <a:t>st</a:t>
            </a:r>
            <a:r>
              <a:rPr lang="en-US" sz="1836" dirty="0"/>
              <a:t> Party Events</a:t>
            </a:r>
          </a:p>
          <a:p>
            <a:pPr marL="291436" indent="-291436">
              <a:buFont typeface="Arial" panose="020B0604020202020204" pitchFamily="34" charset="0"/>
              <a:buChar char="•"/>
            </a:pPr>
            <a:r>
              <a:rPr lang="en-US" sz="1836" dirty="0"/>
              <a:t>Local </a:t>
            </a:r>
            <a:r>
              <a:rPr lang="en-US" sz="1836" dirty="0" err="1"/>
              <a:t>ITPro</a:t>
            </a:r>
            <a:r>
              <a:rPr lang="en-US" sz="1836" dirty="0"/>
              <a:t> 3</a:t>
            </a:r>
            <a:r>
              <a:rPr lang="en-US" sz="1836" baseline="30000" dirty="0"/>
              <a:t>rd</a:t>
            </a:r>
            <a:r>
              <a:rPr lang="en-US" sz="1836" dirty="0"/>
              <a:t> Party (Partner) Events</a:t>
            </a:r>
          </a:p>
          <a:p>
            <a:pPr marL="291436" indent="-291436">
              <a:buFont typeface="Arial" panose="020B0604020202020204" pitchFamily="34" charset="0"/>
              <a:buChar char="•"/>
            </a:pPr>
            <a:r>
              <a:rPr lang="en-US" sz="1836" dirty="0"/>
              <a:t>Local </a:t>
            </a:r>
            <a:r>
              <a:rPr lang="en-US" sz="1836" dirty="0" err="1"/>
              <a:t>ITPro</a:t>
            </a:r>
            <a:r>
              <a:rPr lang="en-US" sz="1836" dirty="0"/>
              <a:t> Community </a:t>
            </a:r>
          </a:p>
          <a:p>
            <a:pPr marL="291436" indent="-291436">
              <a:buFont typeface="Arial" panose="020B0604020202020204" pitchFamily="34" charset="0"/>
              <a:buChar char="•"/>
            </a:pPr>
            <a:r>
              <a:rPr lang="en-US" sz="1836" dirty="0"/>
              <a:t>Online events; MVA content</a:t>
            </a:r>
          </a:p>
          <a:p>
            <a:pPr marL="291436" indent="-291436">
              <a:buFont typeface="Arial" panose="020B0604020202020204" pitchFamily="34" charset="0"/>
              <a:buChar char="•"/>
            </a:pPr>
            <a:r>
              <a:rPr lang="en-US" sz="1836" dirty="0"/>
              <a:t>Channel 9 content; Interesting Blog Content</a:t>
            </a:r>
          </a:p>
          <a:p>
            <a:pPr marL="291436" indent="-291436">
              <a:buFont typeface="Arial" panose="020B0604020202020204" pitchFamily="34" charset="0"/>
              <a:buChar char="•"/>
            </a:pPr>
            <a:r>
              <a:rPr lang="en-US" sz="1836" dirty="0"/>
              <a:t>Occasional Easter Egg; sometimes learning, sometimes tangible value</a:t>
            </a:r>
          </a:p>
          <a:p>
            <a:pPr marL="291436" indent="-291436">
              <a:buFont typeface="Arial" panose="020B0604020202020204" pitchFamily="34" charset="0"/>
              <a:buChar char="•"/>
            </a:pPr>
            <a:r>
              <a:rPr lang="en-US" sz="1836" b="1" dirty="0"/>
              <a:t>More Features coming</a:t>
            </a:r>
            <a:endParaRPr lang="en-US" sz="1836" dirty="0"/>
          </a:p>
        </p:txBody>
      </p:sp>
      <p:sp>
        <p:nvSpPr>
          <p:cNvPr id="8" name="Rectangle 7"/>
          <p:cNvSpPr/>
          <p:nvPr/>
        </p:nvSpPr>
        <p:spPr>
          <a:xfrm>
            <a:off x="692854" y="2192996"/>
            <a:ext cx="4878839" cy="3199724"/>
          </a:xfrm>
          <a:prstGeom prst="rect">
            <a:avLst/>
          </a:prstGeom>
        </p:spPr>
        <p:txBody>
          <a:bodyPr wrap="square">
            <a:spAutoFit/>
          </a:bodyPr>
          <a:lstStyle/>
          <a:p>
            <a:r>
              <a:rPr lang="en-US" sz="3264" b="1" dirty="0"/>
              <a:t>Never Again Miss…</a:t>
            </a:r>
          </a:p>
          <a:p>
            <a:pPr marL="291436" indent="-291436">
              <a:buFont typeface="Arial" panose="020B0604020202020204" pitchFamily="34" charset="0"/>
              <a:buChar char="•"/>
            </a:pPr>
            <a:r>
              <a:rPr lang="en-US" sz="1836" dirty="0"/>
              <a:t>Launch Events</a:t>
            </a:r>
          </a:p>
          <a:p>
            <a:pPr marL="291436" indent="-291436">
              <a:buFont typeface="Arial" panose="020B0604020202020204" pitchFamily="34" charset="0"/>
              <a:buChar char="•"/>
            </a:pPr>
            <a:r>
              <a:rPr lang="en-US" sz="1836" dirty="0"/>
              <a:t>IT-Camps</a:t>
            </a:r>
          </a:p>
          <a:p>
            <a:pPr marL="291436" indent="-291436">
              <a:buFont typeface="Arial" panose="020B0604020202020204" pitchFamily="34" charset="0"/>
              <a:buChar char="•"/>
            </a:pPr>
            <a:r>
              <a:rPr lang="en-US" sz="1836" dirty="0"/>
              <a:t>Online Events</a:t>
            </a:r>
          </a:p>
          <a:p>
            <a:pPr marL="291436" indent="-291436">
              <a:buFont typeface="Arial" panose="020B0604020202020204" pitchFamily="34" charset="0"/>
              <a:buChar char="•"/>
            </a:pPr>
            <a:r>
              <a:rPr lang="en-US" sz="1836" dirty="0"/>
              <a:t>New MVA Class</a:t>
            </a:r>
          </a:p>
          <a:p>
            <a:pPr marL="291436" indent="-291436">
              <a:buFont typeface="Arial" panose="020B0604020202020204" pitchFamily="34" charset="0"/>
              <a:buChar char="•"/>
            </a:pPr>
            <a:r>
              <a:rPr lang="en-US" sz="1836" dirty="0"/>
              <a:t>Top Industry Though Leadership / Industry Trends</a:t>
            </a:r>
          </a:p>
          <a:p>
            <a:pPr marL="291436" indent="-291436">
              <a:buFont typeface="Arial" panose="020B0604020202020204" pitchFamily="34" charset="0"/>
              <a:buChar char="•"/>
            </a:pPr>
            <a:r>
              <a:rPr lang="en-US" sz="1836" dirty="0"/>
              <a:t>Certification Jump Start (Architecting Azure Solutions coming soon)</a:t>
            </a:r>
          </a:p>
          <a:p>
            <a:pPr marL="291436" indent="-291436">
              <a:buFont typeface="Arial" panose="020B0604020202020204" pitchFamily="34" charset="0"/>
              <a:buChar char="•"/>
            </a:pPr>
            <a:endParaRPr lang="en-US" sz="1836" dirty="0"/>
          </a:p>
        </p:txBody>
      </p:sp>
      <p:sp>
        <p:nvSpPr>
          <p:cNvPr id="9" name="TextBox 8"/>
          <p:cNvSpPr txBox="1"/>
          <p:nvPr/>
        </p:nvSpPr>
        <p:spPr>
          <a:xfrm>
            <a:off x="275482" y="5091895"/>
            <a:ext cx="7356146" cy="1186687"/>
          </a:xfrm>
          <a:prstGeom prst="rect">
            <a:avLst/>
          </a:prstGeom>
          <a:noFill/>
        </p:spPr>
        <p:txBody>
          <a:bodyPr wrap="square" lIns="186521" tIns="149217" rIns="186521" bIns="149217" rtlCol="0">
            <a:spAutoFit/>
          </a:bodyPr>
          <a:lstStyle/>
          <a:p>
            <a:pPr>
              <a:lnSpc>
                <a:spcPct val="90000"/>
              </a:lnSpc>
              <a:spcAft>
                <a:spcPts val="612"/>
              </a:spcAft>
            </a:pPr>
            <a:r>
              <a:rPr lang="en-US" sz="2856" b="1" dirty="0">
                <a:gradFill>
                  <a:gsLst>
                    <a:gs pos="2917">
                      <a:schemeClr val="tx1"/>
                    </a:gs>
                    <a:gs pos="30000">
                      <a:schemeClr val="tx1"/>
                    </a:gs>
                  </a:gsLst>
                  <a:lin ang="5400000" scaled="0"/>
                </a:gradFill>
              </a:rPr>
              <a:t>You Asked for it…. Now you have it!</a:t>
            </a:r>
          </a:p>
          <a:p>
            <a:pPr>
              <a:lnSpc>
                <a:spcPct val="90000"/>
              </a:lnSpc>
              <a:spcAft>
                <a:spcPts val="612"/>
              </a:spcAft>
            </a:pPr>
            <a:r>
              <a:rPr lang="en-US" sz="2856" b="1" dirty="0">
                <a:gradFill>
                  <a:gsLst>
                    <a:gs pos="2917">
                      <a:schemeClr val="tx1"/>
                    </a:gs>
                    <a:gs pos="30000">
                      <a:schemeClr val="tx1"/>
                    </a:gs>
                  </a:gsLst>
                  <a:lin ang="5400000" scaled="0"/>
                </a:gradFill>
              </a:rPr>
              <a:t>Over 100,000 subscribers in first month!</a:t>
            </a:r>
          </a:p>
        </p:txBody>
      </p:sp>
      <p:sp>
        <p:nvSpPr>
          <p:cNvPr id="10" name="Rectangle 9"/>
          <p:cNvSpPr/>
          <p:nvPr/>
        </p:nvSpPr>
        <p:spPr>
          <a:xfrm>
            <a:off x="453583" y="6052814"/>
            <a:ext cx="8440060" cy="958518"/>
          </a:xfrm>
          <a:prstGeom prst="rect">
            <a:avLst/>
          </a:prstGeom>
        </p:spPr>
        <p:txBody>
          <a:bodyPr wrap="square">
            <a:spAutoFit/>
          </a:bodyPr>
          <a:lstStyle/>
          <a:p>
            <a:pPr algn="ctr" eaLnBrk="0" fontAlgn="base" hangingPunct="0">
              <a:spcBef>
                <a:spcPct val="0"/>
              </a:spcBef>
              <a:spcAft>
                <a:spcPct val="0"/>
              </a:spcAft>
            </a:pPr>
            <a:r>
              <a:rPr lang="en-US" sz="5507" b="1" dirty="0">
                <a:solidFill>
                  <a:srgbClr val="0070C0"/>
                </a:solidFill>
              </a:rPr>
              <a:t>http://aka.ms/addme</a:t>
            </a:r>
            <a:endParaRPr lang="en-US" sz="5507" dirty="0">
              <a:solidFill>
                <a:srgbClr val="0070C0"/>
              </a:solidFill>
            </a:endParaRPr>
          </a:p>
        </p:txBody>
      </p:sp>
      <p:sp>
        <p:nvSpPr>
          <p:cNvPr id="2" name="Rectangle 1"/>
          <p:cNvSpPr/>
          <p:nvPr/>
        </p:nvSpPr>
        <p:spPr>
          <a:xfrm>
            <a:off x="8389491" y="5085735"/>
            <a:ext cx="4046984" cy="190879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solidFill>
                  <a:schemeClr val="tx2"/>
                </a:solidFill>
              </a:rPr>
              <a:t>Recent Articles: </a:t>
            </a:r>
          </a:p>
          <a:p>
            <a:pPr marL="291436" indent="-291436">
              <a:buFont typeface="Arial" panose="020B0604020202020204" pitchFamily="34" charset="0"/>
              <a:buChar char="•"/>
            </a:pPr>
            <a:r>
              <a:rPr lang="en-US" sz="1836" dirty="0">
                <a:solidFill>
                  <a:schemeClr val="tx2"/>
                </a:solidFill>
              </a:rPr>
              <a:t>Talent Gap</a:t>
            </a:r>
          </a:p>
          <a:p>
            <a:pPr marL="291436" indent="-291436">
              <a:buFont typeface="Arial" panose="020B0604020202020204" pitchFamily="34" charset="0"/>
              <a:buChar char="•"/>
            </a:pPr>
            <a:r>
              <a:rPr lang="en-US" sz="1836" dirty="0">
                <a:solidFill>
                  <a:schemeClr val="tx2"/>
                </a:solidFill>
              </a:rPr>
              <a:t>Translating Business Problems to Technology Solutions</a:t>
            </a:r>
          </a:p>
          <a:p>
            <a:pPr marL="291436" indent="-291436">
              <a:buFont typeface="Arial" panose="020B0604020202020204" pitchFamily="34" charset="0"/>
              <a:buChar char="•"/>
            </a:pPr>
            <a:r>
              <a:rPr lang="en-US" sz="1836" dirty="0">
                <a:solidFill>
                  <a:schemeClr val="tx2"/>
                </a:solidFill>
              </a:rPr>
              <a:t>Cloud System Architecture &amp; Security</a:t>
            </a:r>
          </a:p>
          <a:p>
            <a:pPr algn="ctr"/>
            <a:endParaRPr lang="en-US" sz="1836" dirty="0"/>
          </a:p>
        </p:txBody>
      </p:sp>
    </p:spTree>
    <p:extLst>
      <p:ext uri="{BB962C8B-B14F-4D97-AF65-F5344CB8AC3E}">
        <p14:creationId xmlns:p14="http://schemas.microsoft.com/office/powerpoint/2010/main" val="2424875485"/>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92063" y="1646717"/>
            <a:ext cx="3541910" cy="4361958"/>
          </a:xfrm>
          <a:prstGeom prst="rect">
            <a:avLst/>
          </a:prstGeom>
        </p:spPr>
      </p:pic>
      <p:sp>
        <p:nvSpPr>
          <p:cNvPr id="2" name="Title 1"/>
          <p:cNvSpPr>
            <a:spLocks noGrp="1"/>
          </p:cNvSpPr>
          <p:nvPr>
            <p:ph type="title" idx="4294967295"/>
          </p:nvPr>
        </p:nvSpPr>
        <p:spPr>
          <a:xfrm>
            <a:off x="881" y="152195"/>
            <a:ext cx="11910122" cy="1573768"/>
          </a:xfrm>
        </p:spPr>
        <p:txBody>
          <a:bodyPr>
            <a:noAutofit/>
          </a:bodyPr>
          <a:lstStyle/>
          <a:p>
            <a:r>
              <a:rPr lang="en-US" sz="3671" dirty="0">
                <a:solidFill>
                  <a:schemeClr val="tx2"/>
                </a:solidFill>
              </a:rPr>
              <a:t>Example: Azure Certification Jump Start</a:t>
            </a:r>
            <a:br>
              <a:rPr lang="en-US" sz="3671" dirty="0">
                <a:solidFill>
                  <a:schemeClr val="tx2"/>
                </a:solidFill>
              </a:rPr>
            </a:br>
            <a:r>
              <a:rPr lang="en-US" sz="4079" dirty="0">
                <a:solidFill>
                  <a:schemeClr val="tx2"/>
                </a:solidFill>
              </a:rPr>
              <a:t>70-534 Architecting Microsoft Azure Solutions</a:t>
            </a:r>
            <a:br>
              <a:rPr lang="en-US" sz="4079" dirty="0">
                <a:solidFill>
                  <a:schemeClr val="tx2"/>
                </a:solidFill>
              </a:rPr>
            </a:br>
            <a:endParaRPr lang="en-US" sz="4079" u="sng" dirty="0">
              <a:solidFill>
                <a:schemeClr val="tx2"/>
              </a:solidFill>
            </a:endParaRPr>
          </a:p>
        </p:txBody>
      </p:sp>
      <p:sp>
        <p:nvSpPr>
          <p:cNvPr id="3" name="Content Placeholder 2"/>
          <p:cNvSpPr>
            <a:spLocks noGrp="1"/>
          </p:cNvSpPr>
          <p:nvPr>
            <p:ph idx="4294967295"/>
          </p:nvPr>
        </p:nvSpPr>
        <p:spPr>
          <a:xfrm>
            <a:off x="881" y="1424810"/>
            <a:ext cx="9487944" cy="4805498"/>
          </a:xfrm>
        </p:spPr>
        <p:txBody>
          <a:bodyPr>
            <a:noAutofit/>
          </a:bodyPr>
          <a:lstStyle/>
          <a:p>
            <a:pPr>
              <a:lnSpc>
                <a:spcPct val="120000"/>
              </a:lnSpc>
              <a:spcBef>
                <a:spcPts val="0"/>
              </a:spcBef>
            </a:pPr>
            <a:r>
              <a:rPr lang="en-US" sz="2040" dirty="0">
                <a:solidFill>
                  <a:schemeClr val="tx2"/>
                </a:solidFill>
              </a:rPr>
              <a:t>8:00 Registration, Breakfast and Networking</a:t>
            </a:r>
          </a:p>
          <a:p>
            <a:pPr>
              <a:lnSpc>
                <a:spcPct val="120000"/>
              </a:lnSpc>
              <a:spcBef>
                <a:spcPts val="0"/>
              </a:spcBef>
            </a:pPr>
            <a:r>
              <a:rPr lang="en-US" sz="2040" dirty="0">
                <a:solidFill>
                  <a:schemeClr val="tx2"/>
                </a:solidFill>
              </a:rPr>
              <a:t>8:30 Sharp: 70-534 Introduction</a:t>
            </a:r>
          </a:p>
          <a:p>
            <a:pPr>
              <a:lnSpc>
                <a:spcPct val="120000"/>
              </a:lnSpc>
              <a:spcBef>
                <a:spcPts val="0"/>
              </a:spcBef>
            </a:pPr>
            <a:r>
              <a:rPr lang="en-US" sz="2040" b="1" dirty="0">
                <a:solidFill>
                  <a:schemeClr val="tx2"/>
                </a:solidFill>
              </a:rPr>
              <a:t>Exam Tips and Tricks</a:t>
            </a:r>
          </a:p>
          <a:p>
            <a:pPr eaLnBrk="0" hangingPunct="0">
              <a:lnSpc>
                <a:spcPct val="120000"/>
              </a:lnSpc>
              <a:spcBef>
                <a:spcPts val="0"/>
              </a:spcBef>
            </a:pPr>
            <a:r>
              <a:rPr lang="en-US" altLang="en-US" sz="1836" dirty="0">
                <a:solidFill>
                  <a:schemeClr val="tx2"/>
                </a:solidFill>
                <a:hlinkClick r:id="rId4"/>
              </a:rPr>
              <a:t>Design Microsoft Azure infrastructure and networking (15–20%)</a:t>
            </a:r>
            <a:endParaRPr lang="en-US" altLang="en-US" sz="1836" dirty="0">
              <a:solidFill>
                <a:schemeClr val="tx2"/>
              </a:solidFill>
            </a:endParaRPr>
          </a:p>
          <a:p>
            <a:pPr eaLnBrk="0" hangingPunct="0">
              <a:lnSpc>
                <a:spcPct val="120000"/>
              </a:lnSpc>
              <a:spcBef>
                <a:spcPts val="0"/>
              </a:spcBef>
            </a:pPr>
            <a:r>
              <a:rPr lang="en-US" altLang="en-US" sz="1836" dirty="0">
                <a:solidFill>
                  <a:schemeClr val="tx2"/>
                </a:solidFill>
                <a:hlinkClick r:id="rId5"/>
              </a:rPr>
              <a:t>Secure resources (15–20%)</a:t>
            </a:r>
            <a:endParaRPr lang="en-US" altLang="en-US" sz="1836" dirty="0">
              <a:solidFill>
                <a:schemeClr val="tx2"/>
              </a:solidFill>
            </a:endParaRPr>
          </a:p>
          <a:p>
            <a:pPr eaLnBrk="0" hangingPunct="0">
              <a:lnSpc>
                <a:spcPct val="120000"/>
              </a:lnSpc>
              <a:spcBef>
                <a:spcPts val="0"/>
              </a:spcBef>
            </a:pPr>
            <a:r>
              <a:rPr lang="en-US" altLang="en-US" sz="1836" dirty="0">
                <a:solidFill>
                  <a:schemeClr val="tx2"/>
                </a:solidFill>
                <a:hlinkClick r:id="rId6"/>
              </a:rPr>
              <a:t>Design an advanced application (15–20%)</a:t>
            </a:r>
            <a:endParaRPr lang="en-US" altLang="en-US" sz="1836" dirty="0">
              <a:solidFill>
                <a:schemeClr val="tx2"/>
              </a:solidFill>
            </a:endParaRPr>
          </a:p>
          <a:p>
            <a:pPr eaLnBrk="0" hangingPunct="0">
              <a:lnSpc>
                <a:spcPct val="120000"/>
              </a:lnSpc>
              <a:spcBef>
                <a:spcPts val="0"/>
              </a:spcBef>
            </a:pPr>
            <a:r>
              <a:rPr lang="en-US" altLang="en-US" sz="2040" dirty="0">
                <a:solidFill>
                  <a:schemeClr val="tx2"/>
                </a:solidFill>
              </a:rPr>
              <a:t>Lunch &amp; Labs </a:t>
            </a:r>
            <a:endParaRPr lang="en-US" altLang="en-US" sz="2040" dirty="0">
              <a:solidFill>
                <a:schemeClr val="tx2"/>
              </a:solidFill>
              <a:hlinkClick r:id=""/>
            </a:endParaRPr>
          </a:p>
          <a:p>
            <a:pPr eaLnBrk="0" hangingPunct="0">
              <a:lnSpc>
                <a:spcPct val="120000"/>
              </a:lnSpc>
              <a:spcBef>
                <a:spcPts val="0"/>
              </a:spcBef>
            </a:pPr>
            <a:r>
              <a:rPr lang="en-US" altLang="en-US" sz="1836" dirty="0">
                <a:solidFill>
                  <a:schemeClr val="tx2"/>
                </a:solidFill>
                <a:hlinkClick r:id="rId7"/>
              </a:rPr>
              <a:t>Design websites (15–20%)</a:t>
            </a:r>
            <a:endParaRPr lang="en-US" altLang="en-US" sz="1836" dirty="0">
              <a:solidFill>
                <a:schemeClr val="tx2"/>
              </a:solidFill>
            </a:endParaRPr>
          </a:p>
          <a:p>
            <a:pPr eaLnBrk="0" hangingPunct="0">
              <a:lnSpc>
                <a:spcPct val="120000"/>
              </a:lnSpc>
              <a:spcBef>
                <a:spcPts val="0"/>
              </a:spcBef>
            </a:pPr>
            <a:r>
              <a:rPr lang="en-US" altLang="en-US" sz="1836" dirty="0">
                <a:solidFill>
                  <a:schemeClr val="tx2"/>
                </a:solidFill>
                <a:hlinkClick r:id="rId8"/>
              </a:rPr>
              <a:t>Design an application storage and data access strategy (15–20%)</a:t>
            </a:r>
            <a:endParaRPr lang="en-US" altLang="en-US" sz="1836" dirty="0">
              <a:solidFill>
                <a:schemeClr val="tx2"/>
              </a:solidFill>
            </a:endParaRPr>
          </a:p>
          <a:p>
            <a:pPr eaLnBrk="0" hangingPunct="0">
              <a:lnSpc>
                <a:spcPct val="120000"/>
              </a:lnSpc>
              <a:spcBef>
                <a:spcPts val="0"/>
              </a:spcBef>
            </a:pPr>
            <a:r>
              <a:rPr lang="en-US" altLang="en-US" sz="1836" dirty="0">
                <a:solidFill>
                  <a:schemeClr val="tx2"/>
                </a:solidFill>
                <a:hlinkClick r:id="rId9"/>
              </a:rPr>
              <a:t>Design a management, monitoring, and business continuity strategy (15–20%)</a:t>
            </a:r>
            <a:endParaRPr lang="en-US" altLang="en-US" sz="1836" dirty="0">
              <a:solidFill>
                <a:schemeClr val="tx2"/>
              </a:solidFill>
            </a:endParaRPr>
          </a:p>
          <a:p>
            <a:pPr eaLnBrk="0" hangingPunct="0">
              <a:lnSpc>
                <a:spcPct val="120000"/>
              </a:lnSpc>
              <a:spcBef>
                <a:spcPts val="0"/>
              </a:spcBef>
            </a:pPr>
            <a:r>
              <a:rPr lang="en-US" altLang="en-US" sz="2040" dirty="0">
                <a:solidFill>
                  <a:schemeClr val="tx2"/>
                </a:solidFill>
              </a:rPr>
              <a:t>Field Experiences</a:t>
            </a:r>
          </a:p>
          <a:p>
            <a:pPr eaLnBrk="0" hangingPunct="0">
              <a:lnSpc>
                <a:spcPct val="120000"/>
              </a:lnSpc>
              <a:spcBef>
                <a:spcPts val="0"/>
              </a:spcBef>
            </a:pPr>
            <a:r>
              <a:rPr lang="en-US" altLang="en-US" sz="2040" dirty="0">
                <a:solidFill>
                  <a:schemeClr val="tx2"/>
                </a:solidFill>
              </a:rPr>
              <a:t>5:00pm Book Signing – Authors Dan Stolts (some locations)</a:t>
            </a:r>
          </a:p>
          <a:p>
            <a:pPr eaLnBrk="0" hangingPunct="0">
              <a:lnSpc>
                <a:spcPct val="120000"/>
              </a:lnSpc>
              <a:spcBef>
                <a:spcPts val="0"/>
              </a:spcBef>
            </a:pPr>
            <a:r>
              <a:rPr lang="en-US" sz="2040" dirty="0">
                <a:solidFill>
                  <a:schemeClr val="tx2"/>
                </a:solidFill>
              </a:rPr>
              <a:t>5:00pm Social Hour w/ Speakers and Friends</a:t>
            </a:r>
          </a:p>
          <a:p>
            <a:pPr eaLnBrk="0" hangingPunct="0">
              <a:lnSpc>
                <a:spcPct val="120000"/>
              </a:lnSpc>
              <a:spcBef>
                <a:spcPts val="0"/>
              </a:spcBef>
            </a:pPr>
            <a:r>
              <a:rPr lang="en-US" sz="2040" dirty="0">
                <a:solidFill>
                  <a:schemeClr val="tx2"/>
                </a:solidFill>
              </a:rPr>
              <a:t>Registration Required</a:t>
            </a:r>
          </a:p>
        </p:txBody>
      </p:sp>
      <p:sp>
        <p:nvSpPr>
          <p:cNvPr id="6" name="Explosion 1 5"/>
          <p:cNvSpPr/>
          <p:nvPr/>
        </p:nvSpPr>
        <p:spPr>
          <a:xfrm>
            <a:off x="4958022" y="1424810"/>
            <a:ext cx="4735568" cy="4732146"/>
          </a:xfrm>
          <a:prstGeom prst="irregularSeal1">
            <a:avLst/>
          </a:prstGeom>
          <a:solidFill>
            <a:srgbClr val="FFC000">
              <a:alpha val="50000"/>
            </a:srgb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56" dirty="0">
                <a:solidFill>
                  <a:schemeClr val="tx1"/>
                </a:solidFill>
              </a:rPr>
              <a:t>Coming Soon… </a:t>
            </a:r>
          </a:p>
          <a:p>
            <a:pPr algn="ctr"/>
            <a:r>
              <a:rPr lang="en-US" sz="2856" dirty="0">
                <a:solidFill>
                  <a:schemeClr val="tx1"/>
                </a:solidFill>
              </a:rPr>
              <a:t>Join EVENTS Mailing List NOW!</a:t>
            </a:r>
          </a:p>
        </p:txBody>
      </p:sp>
      <p:sp>
        <p:nvSpPr>
          <p:cNvPr id="7" name="TextBox 6"/>
          <p:cNvSpPr txBox="1"/>
          <p:nvPr/>
        </p:nvSpPr>
        <p:spPr>
          <a:xfrm>
            <a:off x="10216560" y="697947"/>
            <a:ext cx="2399225" cy="958191"/>
          </a:xfrm>
          <a:prstGeom prst="rect">
            <a:avLst/>
          </a:prstGeom>
          <a:noFill/>
        </p:spPr>
        <p:txBody>
          <a:bodyPr wrap="square" rtlCol="0">
            <a:spAutoFit/>
          </a:bodyPr>
          <a:lstStyle/>
          <a:p>
            <a:r>
              <a:rPr lang="en-US" sz="1835" dirty="0"/>
              <a:t>Brought to you By: </a:t>
            </a:r>
          </a:p>
          <a:p>
            <a:r>
              <a:rPr lang="en-US" sz="1835" dirty="0"/>
              <a:t>@ITProGuru </a:t>
            </a:r>
          </a:p>
          <a:p>
            <a:r>
              <a:rPr lang="en-US" sz="1835" dirty="0"/>
              <a:t>Microsoft</a:t>
            </a:r>
          </a:p>
        </p:txBody>
      </p:sp>
      <p:sp>
        <p:nvSpPr>
          <p:cNvPr id="11" name="Rectangle 10"/>
          <p:cNvSpPr/>
          <p:nvPr/>
        </p:nvSpPr>
        <p:spPr>
          <a:xfrm>
            <a:off x="8892062" y="4051416"/>
            <a:ext cx="3616759" cy="254262"/>
          </a:xfrm>
          <a:prstGeom prst="rect">
            <a:avLst/>
          </a:prstGeom>
        </p:spPr>
        <p:txBody>
          <a:bodyPr wrap="none">
            <a:spAutoFit/>
          </a:bodyPr>
          <a:lstStyle/>
          <a:p>
            <a:r>
              <a:rPr lang="en-US" sz="1020" dirty="0">
                <a:latin typeface="Segoe UI" panose="020B0502040204020203" pitchFamily="34" charset="0"/>
              </a:rPr>
              <a:t>http://www.amazon.com/dp/0735697442/ref=rdr_ext_tmb</a:t>
            </a:r>
            <a:endParaRPr lang="en-US" sz="1020" dirty="0"/>
          </a:p>
        </p:txBody>
      </p:sp>
      <p:sp>
        <p:nvSpPr>
          <p:cNvPr id="8" name="TextBox 7"/>
          <p:cNvSpPr txBox="1"/>
          <p:nvPr/>
        </p:nvSpPr>
        <p:spPr>
          <a:xfrm>
            <a:off x="8892061" y="5974359"/>
            <a:ext cx="3538996" cy="578582"/>
          </a:xfrm>
          <a:prstGeom prst="rect">
            <a:avLst/>
          </a:prstGeom>
          <a:solidFill>
            <a:srgbClr val="FFFF00"/>
          </a:solidFill>
        </p:spPr>
        <p:txBody>
          <a:bodyPr vert="horz" wrap="square" lIns="93260" tIns="93260" rIns="93260" bIns="93260" rtlCol="0" anchor="t">
            <a:noAutofit/>
          </a:bodyPr>
          <a:lstStyle/>
          <a:p>
            <a:pPr algn="ctr"/>
            <a:r>
              <a:rPr lang="en-US" sz="2040" dirty="0">
                <a:solidFill>
                  <a:srgbClr val="7030A0"/>
                </a:solidFill>
                <a:latin typeface="Segoe UI" pitchFamily="34" charset="0"/>
                <a:ea typeface="Segoe UI" pitchFamily="34" charset="0"/>
                <a:cs typeface="Segoe UI" pitchFamily="34" charset="0"/>
              </a:rPr>
              <a:t>Text Book for Attendees</a:t>
            </a:r>
          </a:p>
        </p:txBody>
      </p:sp>
      <p:sp>
        <p:nvSpPr>
          <p:cNvPr id="10" name="Rectangle 9"/>
          <p:cNvSpPr/>
          <p:nvPr/>
        </p:nvSpPr>
        <p:spPr>
          <a:xfrm>
            <a:off x="1735912" y="6041630"/>
            <a:ext cx="8440060" cy="958518"/>
          </a:xfrm>
          <a:prstGeom prst="rect">
            <a:avLst/>
          </a:prstGeom>
        </p:spPr>
        <p:txBody>
          <a:bodyPr wrap="square">
            <a:spAutoFit/>
          </a:bodyPr>
          <a:lstStyle/>
          <a:p>
            <a:pPr algn="ctr" eaLnBrk="0" fontAlgn="base" hangingPunct="0">
              <a:spcBef>
                <a:spcPct val="0"/>
              </a:spcBef>
              <a:spcAft>
                <a:spcPct val="0"/>
              </a:spcAft>
            </a:pPr>
            <a:r>
              <a:rPr lang="en-US" sz="5507" b="1" dirty="0">
                <a:solidFill>
                  <a:srgbClr val="0070C0"/>
                </a:solidFill>
              </a:rPr>
              <a:t>http://aka.ms/AddMe</a:t>
            </a:r>
            <a:endParaRPr lang="en-US" sz="5507" dirty="0">
              <a:solidFill>
                <a:srgbClr val="0070C0"/>
              </a:solidFill>
            </a:endParaRPr>
          </a:p>
        </p:txBody>
      </p:sp>
    </p:spTree>
    <p:extLst>
      <p:ext uri="{BB962C8B-B14F-4D97-AF65-F5344CB8AC3E}">
        <p14:creationId xmlns:p14="http://schemas.microsoft.com/office/powerpoint/2010/main" val="10965907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chemeClr val="bg1"/>
              </a:solidFill>
              <a:effectLst/>
              <a:uLnTx/>
              <a:uFillTx/>
              <a:latin typeface="+mj-lt"/>
              <a:ea typeface="MS PGothic" pitchFamily="34" charset="-128"/>
              <a:cs typeface="Segoe UI" pitchFamily="34" charset="0"/>
            </a:endParaRPr>
          </a:p>
        </p:txBody>
      </p:sp>
      <p:sp>
        <p:nvSpPr>
          <p:cNvPr id="4" name="Title 3"/>
          <p:cNvSpPr>
            <a:spLocks noGrp="1"/>
          </p:cNvSpPr>
          <p:nvPr>
            <p:ph type="title"/>
          </p:nvPr>
        </p:nvSpPr>
        <p:spPr>
          <a:xfrm>
            <a:off x="909639" y="2003426"/>
            <a:ext cx="6959014" cy="1870742"/>
          </a:xfrm>
        </p:spPr>
        <p:txBody>
          <a:bodyPr/>
          <a:lstStyle/>
          <a:p>
            <a:r>
              <a:rPr lang="en-US" sz="7200" dirty="0"/>
              <a:t>Lab</a:t>
            </a:r>
            <a:br>
              <a:rPr lang="en-US" dirty="0"/>
            </a:br>
            <a:r>
              <a:rPr lang="en-US" sz="4000" dirty="0"/>
              <a:t>Getting started with Nano Server</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9691" y="2712458"/>
            <a:ext cx="2208543" cy="4282067"/>
          </a:xfrm>
          <a:prstGeom prst="rect">
            <a:avLst/>
          </a:prstGeom>
        </p:spPr>
      </p:pic>
    </p:spTree>
    <p:extLst>
      <p:ext uri="{BB962C8B-B14F-4D97-AF65-F5344CB8AC3E}">
        <p14:creationId xmlns:p14="http://schemas.microsoft.com/office/powerpoint/2010/main" val="1083223687"/>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Software-Defined Storage</a:t>
            </a:r>
            <a:br>
              <a:rPr lang="en-US" sz="7200" dirty="0"/>
            </a:br>
            <a:r>
              <a:rPr lang="en-US" dirty="0"/>
              <a:t>(SDS)</a:t>
            </a:r>
            <a:endParaRPr lang="en-US" sz="7200" dirty="0"/>
          </a:p>
        </p:txBody>
      </p:sp>
    </p:spTree>
    <p:extLst>
      <p:ext uri="{BB962C8B-B14F-4D97-AF65-F5344CB8AC3E}">
        <p14:creationId xmlns:p14="http://schemas.microsoft.com/office/powerpoint/2010/main" val="204058307"/>
      </p:ext>
    </p:extLst>
  </p:cSld>
  <p:clrMapOvr>
    <a:masterClrMapping/>
  </p:clrMapOvr>
  <p:transition spd="slow">
    <p:cove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274638" y="3040063"/>
            <a:ext cx="5852160" cy="1463040"/>
            <a:chOff x="274638" y="3040063"/>
            <a:chExt cx="5852160" cy="1463040"/>
          </a:xfrm>
        </p:grpSpPr>
        <p:grpSp>
          <p:nvGrpSpPr>
            <p:cNvPr id="16" name="Group 15"/>
            <p:cNvGrpSpPr/>
            <p:nvPr/>
          </p:nvGrpSpPr>
          <p:grpSpPr>
            <a:xfrm>
              <a:off x="274638" y="3040063"/>
              <a:ext cx="1463040" cy="1463040"/>
              <a:chOff x="274638" y="3040063"/>
              <a:chExt cx="1463040" cy="1463040"/>
            </a:xfrm>
          </p:grpSpPr>
          <p:sp>
            <p:nvSpPr>
              <p:cNvPr id="88" name="Rectangle 37"/>
              <p:cNvSpPr>
                <a:spLocks noChangeArrowheads="1"/>
              </p:cNvSpPr>
              <p:nvPr/>
            </p:nvSpPr>
            <p:spPr bwMode="auto">
              <a:xfrm>
                <a:off x="274638" y="3040063"/>
                <a:ext cx="1463040" cy="1463040"/>
              </a:xfrm>
              <a:prstGeom prst="rect">
                <a:avLst/>
              </a:prstGeom>
              <a:solidFill>
                <a:schemeClr val="tx1"/>
              </a:solidFill>
              <a:ln>
                <a:noFill/>
              </a:ln>
            </p:spPr>
            <p:txBody>
              <a:bodyPr vert="horz" wrap="square" lIns="75730" tIns="37833" rIns="75730" bIns="37833" numCol="1" anchor="ctr" anchorCtr="0" compatLnSpc="1">
                <a:prstTxWarp prst="textNoShape">
                  <a:avLst/>
                </a:prstTxWarp>
              </a:bodyPr>
              <a:lstStyle/>
              <a:p>
                <a:pPr marL="0" marR="0" lvl="0" indent="0" defTabSz="907965"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505050"/>
                  </a:solidFill>
                  <a:effectLst/>
                  <a:uLnTx/>
                  <a:uFillTx/>
                  <a:latin typeface="Segoe UI Light"/>
                </a:endParaRPr>
              </a:p>
            </p:txBody>
          </p:sp>
          <p:pic>
            <p:nvPicPr>
              <p:cNvPr id="90" name="Picture 25"/>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484386" y="3249814"/>
                <a:ext cx="1043544" cy="1043538"/>
              </a:xfrm>
              <a:prstGeom prst="rect">
                <a:avLst/>
              </a:prstGeom>
              <a:noFill/>
              <a:ln w="9525">
                <a:noFill/>
                <a:miter lim="800000"/>
                <a:headEnd/>
                <a:tailEnd/>
              </a:ln>
            </p:spPr>
          </p:pic>
        </p:grpSp>
        <p:sp>
          <p:nvSpPr>
            <p:cNvPr id="110" name="TextBox 109"/>
            <p:cNvSpPr txBox="1"/>
            <p:nvPr/>
          </p:nvSpPr>
          <p:spPr>
            <a:xfrm>
              <a:off x="1737678" y="3040063"/>
              <a:ext cx="4389120" cy="1463040"/>
            </a:xfrm>
            <a:prstGeom prst="rect">
              <a:avLst/>
            </a:prstGeom>
            <a:solidFill>
              <a:schemeClr val="bg1">
                <a:lumMod val="95000"/>
              </a:schemeClr>
            </a:solidFill>
          </p:spPr>
          <p:txBody>
            <a:bodyPr wrap="square" lIns="182880" tIns="146304" rIns="182880" bIns="146304" rtlCol="0" anchor="t" anchorCtr="0">
              <a:noAutofit/>
            </a:bodyPr>
            <a:lstStyle>
              <a:defPPr>
                <a:defRPr lang="en-US"/>
              </a:defPPr>
              <a:lvl1pPr defTabSz="907965" fontAlgn="base">
                <a:lnSpc>
                  <a:spcPct val="90000"/>
                </a:lnSpc>
                <a:spcBef>
                  <a:spcPct val="0"/>
                </a:spcBef>
                <a:spcAft>
                  <a:spcPct val="0"/>
                </a:spcAft>
                <a:defRPr sz="2000" kern="0" spc="-31">
                  <a:gradFill>
                    <a:gsLst>
                      <a:gs pos="9158">
                        <a:schemeClr val="tx1"/>
                      </a:gs>
                      <a:gs pos="20354">
                        <a:schemeClr val="tx1"/>
                      </a:gs>
                    </a:gsLst>
                    <a:lin ang="5400000" scaled="0"/>
                  </a:gradFill>
                  <a:cs typeface="Segoe UI Semibold" panose="020B0702040204020203" pitchFamily="34" charset="0"/>
                </a:defRPr>
              </a:lvl1pPr>
            </a:lstStyle>
            <a:p>
              <a:pPr marL="0" marR="0" lvl="0" indent="0" defTabSz="907965"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52475">
                        <a:schemeClr val="accent2"/>
                      </a:gs>
                      <a:gs pos="40000">
                        <a:schemeClr val="accent2"/>
                      </a:gs>
                    </a:gsLst>
                    <a:lin ang="5400000" scaled="0"/>
                  </a:gradFill>
                  <a:effectLst/>
                  <a:uLnTx/>
                  <a:uFillTx/>
                  <a:latin typeface="Segoe UI Semilight" panose="020B0402040204020203" pitchFamily="34" charset="0"/>
                  <a:cs typeface="Segoe UI Semilight" panose="020B0402040204020203" pitchFamily="34" charset="0"/>
                </a:rPr>
                <a:t>Cloud-inspired infrastructure and design</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Using Industry-standard hardware</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Integrating cloud design points in software</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Driving cloud cost efficiencies</a:t>
              </a:r>
            </a:p>
          </p:txBody>
        </p:sp>
      </p:grpSp>
      <p:grpSp>
        <p:nvGrpSpPr>
          <p:cNvPr id="21" name="Group 20"/>
          <p:cNvGrpSpPr/>
          <p:nvPr/>
        </p:nvGrpSpPr>
        <p:grpSpPr>
          <a:xfrm>
            <a:off x="6222283" y="4567947"/>
            <a:ext cx="5858656" cy="1463040"/>
            <a:chOff x="6222283" y="4567947"/>
            <a:chExt cx="5858656" cy="1463040"/>
          </a:xfrm>
        </p:grpSpPr>
        <p:grpSp>
          <p:nvGrpSpPr>
            <p:cNvPr id="14" name="Group 13"/>
            <p:cNvGrpSpPr/>
            <p:nvPr/>
          </p:nvGrpSpPr>
          <p:grpSpPr>
            <a:xfrm>
              <a:off x="6222283" y="4567947"/>
              <a:ext cx="1463040" cy="1463040"/>
              <a:chOff x="6222283" y="4689572"/>
              <a:chExt cx="1463040" cy="1463040"/>
            </a:xfrm>
          </p:grpSpPr>
          <p:sp>
            <p:nvSpPr>
              <p:cNvPr id="105" name="Rectangle 37"/>
              <p:cNvSpPr>
                <a:spLocks noChangeArrowheads="1"/>
              </p:cNvSpPr>
              <p:nvPr/>
            </p:nvSpPr>
            <p:spPr bwMode="auto">
              <a:xfrm>
                <a:off x="6222283" y="4689572"/>
                <a:ext cx="1463040" cy="1463040"/>
              </a:xfrm>
              <a:prstGeom prst="rect">
                <a:avLst/>
              </a:prstGeom>
              <a:solidFill>
                <a:schemeClr val="tx1"/>
              </a:solidFill>
              <a:ln>
                <a:noFill/>
              </a:ln>
            </p:spPr>
            <p:txBody>
              <a:bodyPr vert="horz" wrap="square" lIns="91427" tIns="45713" rIns="91427" bIns="45713" numCol="1" anchor="ctr" anchorCtr="0" compatLnSpc="1">
                <a:prstTxWarp prst="textNoShape">
                  <a:avLst/>
                </a:prstTxWarp>
              </a:bodyPr>
              <a:lstStyle/>
              <a:p>
                <a:pPr marL="0" marR="0" lvl="0" indent="0" defTabSz="907965"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505050"/>
                  </a:solidFill>
                  <a:effectLst/>
                  <a:uLnTx/>
                  <a:uFillTx/>
                  <a:latin typeface="Segoe UI Light"/>
                </a:endParaRPr>
              </a:p>
            </p:txBody>
          </p:sp>
          <p:grpSp>
            <p:nvGrpSpPr>
              <p:cNvPr id="106" name="Group 105"/>
              <p:cNvGrpSpPr/>
              <p:nvPr/>
            </p:nvGrpSpPr>
            <p:grpSpPr>
              <a:xfrm>
                <a:off x="6637067" y="5116944"/>
                <a:ext cx="633472" cy="608296"/>
                <a:chOff x="10783354" y="3747687"/>
                <a:chExt cx="910604" cy="961742"/>
              </a:xfrm>
            </p:grpSpPr>
            <p:pic>
              <p:nvPicPr>
                <p:cNvPr id="107" name="Picture 30" descr="build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1168142" y="3747687"/>
                  <a:ext cx="525816" cy="556435"/>
                </a:xfrm>
                <a:prstGeom prst="rect">
                  <a:avLst/>
                </a:prstGeom>
                <a:noFill/>
                <a:ln w="9525">
                  <a:noFill/>
                  <a:miter lim="800000"/>
                  <a:headEnd/>
                  <a:tailEnd/>
                </a:ln>
              </p:spPr>
            </p:pic>
            <p:pic>
              <p:nvPicPr>
                <p:cNvPr id="108" name="Picture 31" descr="perso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783354" y="3793724"/>
                  <a:ext cx="364566" cy="895791"/>
                </a:xfrm>
                <a:prstGeom prst="rect">
                  <a:avLst/>
                </a:prstGeom>
                <a:noFill/>
                <a:ln w="9525">
                  <a:noFill/>
                  <a:miter lim="800000"/>
                  <a:headEnd/>
                  <a:tailEnd/>
                </a:ln>
              </p:spPr>
            </p:pic>
            <p:pic>
              <p:nvPicPr>
                <p:cNvPr id="109" name="Picture 2" descr="\\MAGNUM\Projects\Microsoft\Journey to the Cloud Campaign\Design\Assets\Flexible.png"/>
                <p:cNvPicPr>
                  <a:picLocks noChangeAspect="1" noChangeArrowheads="1"/>
                </p:cNvPicPr>
                <p:nvPr/>
              </p:nvPicPr>
              <p:blipFill>
                <a:blip r:embed="rId6" cstate="screen">
                  <a:lum bright="100000"/>
                  <a:extLst>
                    <a:ext uri="{28A0092B-C50C-407E-A947-70E740481C1C}">
                      <a14:useLocalDpi xmlns:a14="http://schemas.microsoft.com/office/drawing/2010/main"/>
                    </a:ext>
                  </a:extLst>
                </a:blip>
                <a:srcRect/>
                <a:stretch>
                  <a:fillRect/>
                </a:stretch>
              </p:blipFill>
              <p:spPr bwMode="auto">
                <a:xfrm>
                  <a:off x="11205173" y="4304550"/>
                  <a:ext cx="453690" cy="404879"/>
                </a:xfrm>
                <a:prstGeom prst="rect">
                  <a:avLst/>
                </a:prstGeom>
                <a:noFill/>
                <a:ln w="9525">
                  <a:noFill/>
                  <a:miter lim="800000"/>
                  <a:headEnd/>
                  <a:tailEnd/>
                </a:ln>
              </p:spPr>
            </p:pic>
          </p:grpSp>
        </p:grpSp>
        <p:sp>
          <p:nvSpPr>
            <p:cNvPr id="112" name="TextBox 111"/>
            <p:cNvSpPr txBox="1"/>
            <p:nvPr/>
          </p:nvSpPr>
          <p:spPr>
            <a:xfrm>
              <a:off x="7691819" y="4567947"/>
              <a:ext cx="4389120" cy="1463040"/>
            </a:xfrm>
            <a:prstGeom prst="rect">
              <a:avLst/>
            </a:prstGeom>
            <a:solidFill>
              <a:schemeClr val="bg1">
                <a:lumMod val="95000"/>
              </a:schemeClr>
            </a:solidFill>
          </p:spPr>
          <p:txBody>
            <a:bodyPr wrap="square" lIns="182880" tIns="146304" rIns="182880" bIns="146304" rtlCol="0" anchor="t" anchorCtr="0">
              <a:noAutofit/>
            </a:bodyPr>
            <a:lstStyle/>
            <a:p>
              <a:pPr marL="0" marR="0" lvl="0" indent="0" defTabSz="907965"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52475">
                        <a:schemeClr val="accent2"/>
                      </a:gs>
                      <a:gs pos="40000">
                        <a:schemeClr val="accent2"/>
                      </a:gs>
                    </a:gsLst>
                    <a:lin ang="5400000" scaled="0"/>
                  </a:gradFill>
                  <a:effectLst/>
                  <a:uLnTx/>
                  <a:uFillTx/>
                  <a:latin typeface="Segoe UI Semilight" panose="020B0402040204020203" pitchFamily="34" charset="0"/>
                  <a:cs typeface="Segoe UI Semilight" panose="020B0402040204020203" pitchFamily="34" charset="0"/>
                </a:rPr>
                <a:t>Scale out with simplicity</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Integrated solutions </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Rapid time to solution </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Policy-based management</a:t>
              </a:r>
            </a:p>
          </p:txBody>
        </p:sp>
      </p:grpSp>
      <p:sp>
        <p:nvSpPr>
          <p:cNvPr id="4" name="Title 3"/>
          <p:cNvSpPr>
            <a:spLocks noGrp="1"/>
          </p:cNvSpPr>
          <p:nvPr>
            <p:ph type="title"/>
          </p:nvPr>
        </p:nvSpPr>
        <p:spPr/>
        <p:txBody>
          <a:bodyPr/>
          <a:lstStyle/>
          <a:p>
            <a:r>
              <a:rPr lang="en-US" dirty="0"/>
              <a:t>Industry trends</a:t>
            </a:r>
          </a:p>
        </p:txBody>
      </p:sp>
      <p:sp>
        <p:nvSpPr>
          <p:cNvPr id="5" name="Text Placeholder 4"/>
          <p:cNvSpPr>
            <a:spLocks noGrp="1"/>
          </p:cNvSpPr>
          <p:nvPr>
            <p:ph type="body" sz="quarter" idx="10"/>
          </p:nvPr>
        </p:nvSpPr>
        <p:spPr>
          <a:xfrm>
            <a:off x="274638" y="1212850"/>
            <a:ext cx="11887200" cy="1465016"/>
          </a:xfrm>
        </p:spPr>
        <p:txBody>
          <a:bodyPr lIns="182880" tIns="146304" rIns="182880" bIns="146304">
            <a:spAutoFit/>
          </a:bodyPr>
          <a:lstStyle/>
          <a:p>
            <a:pPr>
              <a:tabLst>
                <a:tab pos="6057900" algn="l"/>
              </a:tabLst>
            </a:pPr>
            <a:r>
              <a:rPr lang="en-US" dirty="0"/>
              <a:t>What is Software-defined Storage (SDS) ?</a:t>
            </a:r>
          </a:p>
          <a:p>
            <a:pPr lvl="1"/>
            <a:r>
              <a:rPr lang="en-US" dirty="0"/>
              <a:t>Software intelligence delivering feature-rich cloud scale storage and economics built on industry standard hardware </a:t>
            </a:r>
          </a:p>
        </p:txBody>
      </p:sp>
      <p:grpSp>
        <p:nvGrpSpPr>
          <p:cNvPr id="20" name="Group 19"/>
          <p:cNvGrpSpPr/>
          <p:nvPr/>
        </p:nvGrpSpPr>
        <p:grpSpPr>
          <a:xfrm>
            <a:off x="6222283" y="3040063"/>
            <a:ext cx="5858656" cy="1463040"/>
            <a:chOff x="6222283" y="3040063"/>
            <a:chExt cx="5858656" cy="1463040"/>
          </a:xfrm>
        </p:grpSpPr>
        <p:sp>
          <p:nvSpPr>
            <p:cNvPr id="111" name="TextBox 110"/>
            <p:cNvSpPr txBox="1"/>
            <p:nvPr/>
          </p:nvSpPr>
          <p:spPr>
            <a:xfrm>
              <a:off x="7691819" y="3040063"/>
              <a:ext cx="4389120" cy="1463040"/>
            </a:xfrm>
            <a:prstGeom prst="rect">
              <a:avLst/>
            </a:prstGeom>
            <a:solidFill>
              <a:schemeClr val="bg1">
                <a:lumMod val="95000"/>
              </a:schemeClr>
            </a:solidFill>
          </p:spPr>
          <p:txBody>
            <a:bodyPr wrap="square" lIns="182880" tIns="146304" rIns="182880" bIns="146304" rtlCol="0" anchor="t" anchorCtr="0">
              <a:noAutofit/>
            </a:bodyPr>
            <a:lstStyle/>
            <a:p>
              <a:pPr marL="0" marR="0" lvl="0" indent="0" defTabSz="907965"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52475">
                        <a:schemeClr val="accent2"/>
                      </a:gs>
                      <a:gs pos="40000">
                        <a:schemeClr val="accent2"/>
                      </a:gs>
                    </a:gsLst>
                    <a:lin ang="5400000" scaled="0"/>
                  </a:gradFill>
                  <a:effectLst/>
                  <a:uLnTx/>
                  <a:uFillTx/>
                  <a:latin typeface="Segoe UI Semilight" panose="020B0402040204020203" pitchFamily="34" charset="0"/>
                  <a:cs typeface="Segoe UI Semilight" panose="020B0402040204020203" pitchFamily="34" charset="0"/>
                </a:rPr>
                <a:t>Data explosion </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Device proliferation </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Modern apps</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Unstructured data analytics </a:t>
              </a:r>
            </a:p>
          </p:txBody>
        </p:sp>
        <p:grpSp>
          <p:nvGrpSpPr>
            <p:cNvPr id="15" name="Group 14"/>
            <p:cNvGrpSpPr/>
            <p:nvPr/>
          </p:nvGrpSpPr>
          <p:grpSpPr>
            <a:xfrm>
              <a:off x="6222283" y="3040063"/>
              <a:ext cx="1463040" cy="1463040"/>
              <a:chOff x="6222283" y="3040063"/>
              <a:chExt cx="1463040" cy="1463040"/>
            </a:xfrm>
          </p:grpSpPr>
          <p:sp>
            <p:nvSpPr>
              <p:cNvPr id="93" name="Rectangle 37"/>
              <p:cNvSpPr>
                <a:spLocks noChangeArrowheads="1"/>
              </p:cNvSpPr>
              <p:nvPr/>
            </p:nvSpPr>
            <p:spPr bwMode="auto">
              <a:xfrm>
                <a:off x="6222283" y="3040063"/>
                <a:ext cx="1463040" cy="1463040"/>
              </a:xfrm>
              <a:prstGeom prst="rect">
                <a:avLst/>
              </a:prstGeom>
              <a:solidFill>
                <a:schemeClr val="tx1"/>
              </a:solidFill>
              <a:ln>
                <a:noFill/>
              </a:ln>
            </p:spPr>
            <p:txBody>
              <a:bodyPr vert="horz" wrap="square" lIns="91427" tIns="45713" rIns="91427" bIns="45713" numCol="1" anchor="ctr" anchorCtr="0" compatLnSpc="1">
                <a:prstTxWarp prst="textNoShape">
                  <a:avLst/>
                </a:prstTxWarp>
              </a:bodyPr>
              <a:lstStyle/>
              <a:p>
                <a:pPr marL="0" marR="0" lvl="0" indent="0" defTabSz="907965"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505050"/>
                  </a:solidFill>
                  <a:effectLst/>
                  <a:uLnTx/>
                  <a:uFillTx/>
                  <a:latin typeface="Segoe UI Light"/>
                </a:endParaRPr>
              </a:p>
            </p:txBody>
          </p:sp>
          <p:grpSp>
            <p:nvGrpSpPr>
              <p:cNvPr id="13" name="Group 12"/>
              <p:cNvGrpSpPr/>
              <p:nvPr/>
            </p:nvGrpSpPr>
            <p:grpSpPr>
              <a:xfrm>
                <a:off x="6699052" y="3518377"/>
                <a:ext cx="509502" cy="506412"/>
                <a:chOff x="6656400" y="4432283"/>
                <a:chExt cx="261938" cy="260350"/>
              </a:xfrm>
            </p:grpSpPr>
            <p:sp>
              <p:nvSpPr>
                <p:cNvPr id="41" name="Rectangle 144"/>
                <p:cNvSpPr>
                  <a:spLocks noChangeArrowheads="1"/>
                </p:cNvSpPr>
                <p:nvPr/>
              </p:nvSpPr>
              <p:spPr bwMode="auto">
                <a:xfrm>
                  <a:off x="6656400" y="4432283"/>
                  <a:ext cx="261938" cy="260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2" name="Rectangle 145"/>
                <p:cNvSpPr>
                  <a:spLocks noChangeArrowheads="1"/>
                </p:cNvSpPr>
                <p:nvPr/>
              </p:nvSpPr>
              <p:spPr bwMode="auto">
                <a:xfrm>
                  <a:off x="6675450" y="4575158"/>
                  <a:ext cx="41275" cy="9842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3" name="Rectangle 146"/>
                <p:cNvSpPr>
                  <a:spLocks noChangeArrowheads="1"/>
                </p:cNvSpPr>
                <p:nvPr/>
              </p:nvSpPr>
              <p:spPr bwMode="auto">
                <a:xfrm>
                  <a:off x="6794512" y="4548170"/>
                  <a:ext cx="46038" cy="12541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4" name="Rectangle 147"/>
                <p:cNvSpPr>
                  <a:spLocks noChangeArrowheads="1"/>
                </p:cNvSpPr>
                <p:nvPr/>
              </p:nvSpPr>
              <p:spPr bwMode="auto">
                <a:xfrm>
                  <a:off x="6859600" y="4465620"/>
                  <a:ext cx="41275" cy="20796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5" name="Rectangle 148"/>
                <p:cNvSpPr>
                  <a:spLocks noChangeArrowheads="1"/>
                </p:cNvSpPr>
                <p:nvPr/>
              </p:nvSpPr>
              <p:spPr bwMode="auto">
                <a:xfrm>
                  <a:off x="6734187" y="4533883"/>
                  <a:ext cx="41275" cy="139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grpSp>
      <p:grpSp>
        <p:nvGrpSpPr>
          <p:cNvPr id="19" name="Group 18"/>
          <p:cNvGrpSpPr/>
          <p:nvPr/>
        </p:nvGrpSpPr>
        <p:grpSpPr>
          <a:xfrm>
            <a:off x="274638" y="4567947"/>
            <a:ext cx="5852160" cy="1463040"/>
            <a:chOff x="274638" y="4567947"/>
            <a:chExt cx="5852160" cy="1463040"/>
          </a:xfrm>
        </p:grpSpPr>
        <p:sp>
          <p:nvSpPr>
            <p:cNvPr id="100" name="TextBox 99"/>
            <p:cNvSpPr txBox="1"/>
            <p:nvPr/>
          </p:nvSpPr>
          <p:spPr>
            <a:xfrm>
              <a:off x="1737678" y="4567947"/>
              <a:ext cx="4389120" cy="1463040"/>
            </a:xfrm>
            <a:prstGeom prst="rect">
              <a:avLst/>
            </a:prstGeom>
            <a:solidFill>
              <a:schemeClr val="bg1">
                <a:lumMod val="95000"/>
              </a:schemeClr>
            </a:solidFill>
          </p:spPr>
          <p:txBody>
            <a:bodyPr wrap="square" lIns="182880" tIns="146304" rIns="182880" bIns="146304" rtlCol="0" anchor="t" anchorCtr="0">
              <a:noAutofit/>
            </a:bodyPr>
            <a:lstStyle/>
            <a:p>
              <a:pPr marL="0" marR="0" lvl="0" indent="0" defTabSz="907965" eaLnBrk="1" fontAlgn="base" latinLnBrk="0" hangingPunct="1">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gradFill>
                    <a:gsLst>
                      <a:gs pos="52475">
                        <a:schemeClr val="accent2"/>
                      </a:gs>
                      <a:gs pos="40000">
                        <a:schemeClr val="accent2"/>
                      </a:gs>
                    </a:gsLst>
                    <a:lin ang="5400000" scaled="0"/>
                  </a:gradFill>
                  <a:effectLst/>
                  <a:uLnTx/>
                  <a:uFillTx/>
                  <a:latin typeface="Segoe UI Semilight" panose="020B0402040204020203" pitchFamily="34" charset="0"/>
                  <a:cs typeface="Segoe UI Semilight" panose="020B0402040204020203" pitchFamily="34" charset="0"/>
                </a:rPr>
                <a:t>Evolving technologies</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Flash is transforming storage</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Network delivering extreme performance</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Maturity in software-based solutions </a:t>
              </a:r>
            </a:p>
            <a:p>
              <a:pPr marL="171450" marR="0" lvl="0" indent="-171450" defTabSz="907965" eaLnBrk="1" fontAlgn="base" latinLnBrk="0" hangingPunct="1">
                <a:lnSpc>
                  <a:spcPct val="90000"/>
                </a:lnSpc>
                <a:spcBef>
                  <a:spcPts val="300"/>
                </a:spcBef>
                <a:spcAft>
                  <a:spcPct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Virtual machines and containers </a:t>
              </a:r>
            </a:p>
          </p:txBody>
        </p:sp>
        <p:grpSp>
          <p:nvGrpSpPr>
            <p:cNvPr id="17" name="Group 16"/>
            <p:cNvGrpSpPr/>
            <p:nvPr/>
          </p:nvGrpSpPr>
          <p:grpSpPr>
            <a:xfrm>
              <a:off x="274638" y="4567947"/>
              <a:ext cx="1463040" cy="1463040"/>
              <a:chOff x="274638" y="4689572"/>
              <a:chExt cx="1463040" cy="1463040"/>
            </a:xfrm>
          </p:grpSpPr>
          <p:sp>
            <p:nvSpPr>
              <p:cNvPr id="99" name="Rectangle 37"/>
              <p:cNvSpPr>
                <a:spLocks noChangeArrowheads="1"/>
              </p:cNvSpPr>
              <p:nvPr/>
            </p:nvSpPr>
            <p:spPr bwMode="auto">
              <a:xfrm>
                <a:off x="274638" y="4689572"/>
                <a:ext cx="1463040" cy="1463040"/>
              </a:xfrm>
              <a:prstGeom prst="rect">
                <a:avLst/>
              </a:prstGeom>
              <a:solidFill>
                <a:schemeClr val="tx1"/>
              </a:solidFill>
              <a:ln>
                <a:noFill/>
              </a:ln>
            </p:spPr>
            <p:txBody>
              <a:bodyPr vert="horz" wrap="square" lIns="91427" tIns="45713" rIns="91427" bIns="45713" numCol="1" anchor="ctr" anchorCtr="0" compatLnSpc="1">
                <a:prstTxWarp prst="textNoShape">
                  <a:avLst/>
                </a:prstTxWarp>
              </a:bodyPr>
              <a:lstStyle/>
              <a:p>
                <a:pPr marL="0" marR="0" lvl="0" indent="0" defTabSz="907965" eaLnBrk="1" fontAlgn="base" latinLnBrk="0" hangingPunct="1">
                  <a:lnSpc>
                    <a:spcPct val="9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505050"/>
                  </a:solidFill>
                  <a:effectLst/>
                  <a:uLnTx/>
                  <a:uFillTx/>
                  <a:latin typeface="Segoe UI Light"/>
                </a:endParaRPr>
              </a:p>
            </p:txBody>
          </p:sp>
          <p:grpSp>
            <p:nvGrpSpPr>
              <p:cNvPr id="10" name="Group 9"/>
              <p:cNvGrpSpPr>
                <a:grpSpLocks noChangeAspect="1"/>
              </p:cNvGrpSpPr>
              <p:nvPr/>
            </p:nvGrpSpPr>
            <p:grpSpPr>
              <a:xfrm>
                <a:off x="671006" y="5166448"/>
                <a:ext cx="670305" cy="509288"/>
                <a:chOff x="637490" y="5140984"/>
                <a:chExt cx="737336" cy="560217"/>
              </a:xfrm>
            </p:grpSpPr>
            <p:sp>
              <p:nvSpPr>
                <p:cNvPr id="49" name="Freeform 6"/>
                <p:cNvSpPr>
                  <a:spLocks noChangeAspect="1" noEditPoints="1"/>
                </p:cNvSpPr>
                <p:nvPr/>
              </p:nvSpPr>
              <p:spPr bwMode="auto">
                <a:xfrm>
                  <a:off x="637490" y="5140984"/>
                  <a:ext cx="737336" cy="560217"/>
                </a:xfrm>
                <a:custGeom>
                  <a:avLst/>
                  <a:gdLst>
                    <a:gd name="T0" fmla="*/ 235 w 238"/>
                    <a:gd name="T1" fmla="*/ 27 h 181"/>
                    <a:gd name="T2" fmla="*/ 3 w 238"/>
                    <a:gd name="T3" fmla="*/ 27 h 181"/>
                    <a:gd name="T4" fmla="*/ 0 w 238"/>
                    <a:gd name="T5" fmla="*/ 31 h 181"/>
                    <a:gd name="T6" fmla="*/ 0 w 238"/>
                    <a:gd name="T7" fmla="*/ 177 h 181"/>
                    <a:gd name="T8" fmla="*/ 3 w 238"/>
                    <a:gd name="T9" fmla="*/ 181 h 181"/>
                    <a:gd name="T10" fmla="*/ 235 w 238"/>
                    <a:gd name="T11" fmla="*/ 181 h 181"/>
                    <a:gd name="T12" fmla="*/ 238 w 238"/>
                    <a:gd name="T13" fmla="*/ 177 h 181"/>
                    <a:gd name="T14" fmla="*/ 238 w 238"/>
                    <a:gd name="T15" fmla="*/ 31 h 181"/>
                    <a:gd name="T16" fmla="*/ 235 w 238"/>
                    <a:gd name="T17" fmla="*/ 27 h 181"/>
                    <a:gd name="T18" fmla="*/ 229 w 238"/>
                    <a:gd name="T19" fmla="*/ 172 h 181"/>
                    <a:gd name="T20" fmla="*/ 9 w 238"/>
                    <a:gd name="T21" fmla="*/ 172 h 181"/>
                    <a:gd name="T22" fmla="*/ 9 w 238"/>
                    <a:gd name="T23" fmla="*/ 37 h 181"/>
                    <a:gd name="T24" fmla="*/ 229 w 238"/>
                    <a:gd name="T25" fmla="*/ 37 h 181"/>
                    <a:gd name="T26" fmla="*/ 229 w 238"/>
                    <a:gd name="T27" fmla="*/ 172 h 181"/>
                    <a:gd name="T28" fmla="*/ 229 w 238"/>
                    <a:gd name="T29" fmla="*/ 172 h 181"/>
                    <a:gd name="T30" fmla="*/ 202 w 238"/>
                    <a:gd name="T31" fmla="*/ 14 h 181"/>
                    <a:gd name="T32" fmla="*/ 197 w 238"/>
                    <a:gd name="T33" fmla="*/ 14 h 181"/>
                    <a:gd name="T34" fmla="*/ 197 w 238"/>
                    <a:gd name="T35" fmla="*/ 9 h 181"/>
                    <a:gd name="T36" fmla="*/ 202 w 238"/>
                    <a:gd name="T37" fmla="*/ 9 h 181"/>
                    <a:gd name="T38" fmla="*/ 202 w 238"/>
                    <a:gd name="T39" fmla="*/ 14 h 181"/>
                    <a:gd name="T40" fmla="*/ 202 w 238"/>
                    <a:gd name="T41" fmla="*/ 14 h 181"/>
                    <a:gd name="T42" fmla="*/ 235 w 238"/>
                    <a:gd name="T43" fmla="*/ 0 h 181"/>
                    <a:gd name="T44" fmla="*/ 3 w 238"/>
                    <a:gd name="T45" fmla="*/ 0 h 181"/>
                    <a:gd name="T46" fmla="*/ 0 w 238"/>
                    <a:gd name="T47" fmla="*/ 3 h 181"/>
                    <a:gd name="T48" fmla="*/ 0 w 238"/>
                    <a:gd name="T49" fmla="*/ 20 h 181"/>
                    <a:gd name="T50" fmla="*/ 3 w 238"/>
                    <a:gd name="T51" fmla="*/ 23 h 181"/>
                    <a:gd name="T52" fmla="*/ 235 w 238"/>
                    <a:gd name="T53" fmla="*/ 23 h 181"/>
                    <a:gd name="T54" fmla="*/ 238 w 238"/>
                    <a:gd name="T55" fmla="*/ 20 h 181"/>
                    <a:gd name="T56" fmla="*/ 238 w 238"/>
                    <a:gd name="T57" fmla="*/ 3 h 181"/>
                    <a:gd name="T58" fmla="*/ 235 w 238"/>
                    <a:gd name="T59" fmla="*/ 0 h 181"/>
                    <a:gd name="T60" fmla="*/ 189 w 238"/>
                    <a:gd name="T61" fmla="*/ 16 h 181"/>
                    <a:gd name="T62" fmla="*/ 178 w 238"/>
                    <a:gd name="T63" fmla="*/ 16 h 181"/>
                    <a:gd name="T64" fmla="*/ 178 w 238"/>
                    <a:gd name="T65" fmla="*/ 14 h 181"/>
                    <a:gd name="T66" fmla="*/ 189 w 238"/>
                    <a:gd name="T67" fmla="*/ 14 h 181"/>
                    <a:gd name="T68" fmla="*/ 189 w 238"/>
                    <a:gd name="T69" fmla="*/ 16 h 181"/>
                    <a:gd name="T70" fmla="*/ 189 w 238"/>
                    <a:gd name="T71" fmla="*/ 16 h 181"/>
                    <a:gd name="T72" fmla="*/ 203 w 238"/>
                    <a:gd name="T73" fmla="*/ 16 h 181"/>
                    <a:gd name="T74" fmla="*/ 195 w 238"/>
                    <a:gd name="T75" fmla="*/ 16 h 181"/>
                    <a:gd name="T76" fmla="*/ 195 w 238"/>
                    <a:gd name="T77" fmla="*/ 7 h 181"/>
                    <a:gd name="T78" fmla="*/ 203 w 238"/>
                    <a:gd name="T79" fmla="*/ 7 h 181"/>
                    <a:gd name="T80" fmla="*/ 203 w 238"/>
                    <a:gd name="T81" fmla="*/ 16 h 181"/>
                    <a:gd name="T82" fmla="*/ 203 w 238"/>
                    <a:gd name="T83" fmla="*/ 16 h 181"/>
                    <a:gd name="T84" fmla="*/ 223 w 238"/>
                    <a:gd name="T85" fmla="*/ 16 h 181"/>
                    <a:gd name="T86" fmla="*/ 220 w 238"/>
                    <a:gd name="T87" fmla="*/ 16 h 181"/>
                    <a:gd name="T88" fmla="*/ 218 w 238"/>
                    <a:gd name="T89" fmla="*/ 14 h 181"/>
                    <a:gd name="T90" fmla="*/ 217 w 238"/>
                    <a:gd name="T91" fmla="*/ 13 h 181"/>
                    <a:gd name="T92" fmla="*/ 214 w 238"/>
                    <a:gd name="T93" fmla="*/ 16 h 181"/>
                    <a:gd name="T94" fmla="*/ 214 w 238"/>
                    <a:gd name="T95" fmla="*/ 16 h 181"/>
                    <a:gd name="T96" fmla="*/ 211 w 238"/>
                    <a:gd name="T97" fmla="*/ 16 h 181"/>
                    <a:gd name="T98" fmla="*/ 215 w 238"/>
                    <a:gd name="T99" fmla="*/ 11 h 181"/>
                    <a:gd name="T100" fmla="*/ 211 w 238"/>
                    <a:gd name="T101" fmla="*/ 7 h 181"/>
                    <a:gd name="T102" fmla="*/ 214 w 238"/>
                    <a:gd name="T103" fmla="*/ 7 h 181"/>
                    <a:gd name="T104" fmla="*/ 217 w 238"/>
                    <a:gd name="T105" fmla="*/ 10 h 181"/>
                    <a:gd name="T106" fmla="*/ 220 w 238"/>
                    <a:gd name="T107" fmla="*/ 7 h 181"/>
                    <a:gd name="T108" fmla="*/ 223 w 238"/>
                    <a:gd name="T109" fmla="*/ 7 h 181"/>
                    <a:gd name="T110" fmla="*/ 218 w 238"/>
                    <a:gd name="T111" fmla="*/ 11 h 181"/>
                    <a:gd name="T112" fmla="*/ 223 w 238"/>
                    <a:gd name="T113" fmla="*/ 16 h 181"/>
                    <a:gd name="T114" fmla="*/ 223 w 238"/>
                    <a:gd name="T115"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181">
                      <a:moveTo>
                        <a:pt x="235" y="27"/>
                      </a:moveTo>
                      <a:cubicBezTo>
                        <a:pt x="3" y="27"/>
                        <a:pt x="3" y="27"/>
                        <a:pt x="3" y="27"/>
                      </a:cubicBezTo>
                      <a:cubicBezTo>
                        <a:pt x="1" y="27"/>
                        <a:pt x="0" y="29"/>
                        <a:pt x="0" y="31"/>
                      </a:cubicBezTo>
                      <a:cubicBezTo>
                        <a:pt x="0" y="177"/>
                        <a:pt x="0" y="177"/>
                        <a:pt x="0" y="177"/>
                      </a:cubicBezTo>
                      <a:cubicBezTo>
                        <a:pt x="0" y="179"/>
                        <a:pt x="1" y="181"/>
                        <a:pt x="3" y="181"/>
                      </a:cubicBezTo>
                      <a:cubicBezTo>
                        <a:pt x="235" y="181"/>
                        <a:pt x="235" y="181"/>
                        <a:pt x="235" y="181"/>
                      </a:cubicBezTo>
                      <a:cubicBezTo>
                        <a:pt x="237" y="181"/>
                        <a:pt x="238" y="179"/>
                        <a:pt x="238" y="177"/>
                      </a:cubicBezTo>
                      <a:cubicBezTo>
                        <a:pt x="238" y="31"/>
                        <a:pt x="238" y="31"/>
                        <a:pt x="238" y="31"/>
                      </a:cubicBezTo>
                      <a:cubicBezTo>
                        <a:pt x="238" y="29"/>
                        <a:pt x="237" y="27"/>
                        <a:pt x="235" y="27"/>
                      </a:cubicBezTo>
                      <a:close/>
                      <a:moveTo>
                        <a:pt x="229" y="172"/>
                      </a:moveTo>
                      <a:cubicBezTo>
                        <a:pt x="9" y="172"/>
                        <a:pt x="9" y="172"/>
                        <a:pt x="9" y="172"/>
                      </a:cubicBezTo>
                      <a:cubicBezTo>
                        <a:pt x="9" y="37"/>
                        <a:pt x="9" y="37"/>
                        <a:pt x="9" y="37"/>
                      </a:cubicBezTo>
                      <a:cubicBezTo>
                        <a:pt x="229" y="37"/>
                        <a:pt x="229" y="37"/>
                        <a:pt x="229" y="37"/>
                      </a:cubicBezTo>
                      <a:cubicBezTo>
                        <a:pt x="229" y="172"/>
                        <a:pt x="229" y="172"/>
                        <a:pt x="229" y="172"/>
                      </a:cubicBezTo>
                      <a:cubicBezTo>
                        <a:pt x="229" y="172"/>
                        <a:pt x="229" y="172"/>
                        <a:pt x="229" y="172"/>
                      </a:cubicBezTo>
                      <a:close/>
                      <a:moveTo>
                        <a:pt x="202" y="14"/>
                      </a:moveTo>
                      <a:cubicBezTo>
                        <a:pt x="197" y="14"/>
                        <a:pt x="197" y="14"/>
                        <a:pt x="197" y="14"/>
                      </a:cubicBezTo>
                      <a:cubicBezTo>
                        <a:pt x="197" y="9"/>
                        <a:pt x="197" y="9"/>
                        <a:pt x="197" y="9"/>
                      </a:cubicBezTo>
                      <a:cubicBezTo>
                        <a:pt x="202" y="9"/>
                        <a:pt x="202" y="9"/>
                        <a:pt x="202" y="9"/>
                      </a:cubicBezTo>
                      <a:cubicBezTo>
                        <a:pt x="202" y="14"/>
                        <a:pt x="202" y="14"/>
                        <a:pt x="202" y="14"/>
                      </a:cubicBezTo>
                      <a:cubicBezTo>
                        <a:pt x="202" y="14"/>
                        <a:pt x="202" y="14"/>
                        <a:pt x="202" y="14"/>
                      </a:cubicBezTo>
                      <a:close/>
                      <a:moveTo>
                        <a:pt x="235" y="0"/>
                      </a:moveTo>
                      <a:cubicBezTo>
                        <a:pt x="3" y="0"/>
                        <a:pt x="3" y="0"/>
                        <a:pt x="3" y="0"/>
                      </a:cubicBezTo>
                      <a:cubicBezTo>
                        <a:pt x="1" y="0"/>
                        <a:pt x="0" y="1"/>
                        <a:pt x="0" y="3"/>
                      </a:cubicBezTo>
                      <a:cubicBezTo>
                        <a:pt x="0" y="20"/>
                        <a:pt x="0" y="20"/>
                        <a:pt x="0" y="20"/>
                      </a:cubicBezTo>
                      <a:cubicBezTo>
                        <a:pt x="0" y="22"/>
                        <a:pt x="1" y="23"/>
                        <a:pt x="3" y="23"/>
                      </a:cubicBezTo>
                      <a:cubicBezTo>
                        <a:pt x="235" y="23"/>
                        <a:pt x="235" y="23"/>
                        <a:pt x="235" y="23"/>
                      </a:cubicBezTo>
                      <a:cubicBezTo>
                        <a:pt x="237" y="23"/>
                        <a:pt x="238" y="22"/>
                        <a:pt x="238" y="20"/>
                      </a:cubicBezTo>
                      <a:cubicBezTo>
                        <a:pt x="238" y="3"/>
                        <a:pt x="238" y="3"/>
                        <a:pt x="238" y="3"/>
                      </a:cubicBezTo>
                      <a:cubicBezTo>
                        <a:pt x="238" y="1"/>
                        <a:pt x="237" y="0"/>
                        <a:pt x="235" y="0"/>
                      </a:cubicBezTo>
                      <a:close/>
                      <a:moveTo>
                        <a:pt x="189" y="16"/>
                      </a:moveTo>
                      <a:cubicBezTo>
                        <a:pt x="178" y="16"/>
                        <a:pt x="178" y="16"/>
                        <a:pt x="178" y="16"/>
                      </a:cubicBezTo>
                      <a:cubicBezTo>
                        <a:pt x="178" y="14"/>
                        <a:pt x="178" y="14"/>
                        <a:pt x="178" y="14"/>
                      </a:cubicBezTo>
                      <a:cubicBezTo>
                        <a:pt x="189" y="14"/>
                        <a:pt x="189" y="14"/>
                        <a:pt x="189" y="14"/>
                      </a:cubicBezTo>
                      <a:cubicBezTo>
                        <a:pt x="189" y="16"/>
                        <a:pt x="189" y="16"/>
                        <a:pt x="189" y="16"/>
                      </a:cubicBezTo>
                      <a:cubicBezTo>
                        <a:pt x="189" y="16"/>
                        <a:pt x="189" y="16"/>
                        <a:pt x="189" y="16"/>
                      </a:cubicBezTo>
                      <a:close/>
                      <a:moveTo>
                        <a:pt x="203" y="16"/>
                      </a:moveTo>
                      <a:cubicBezTo>
                        <a:pt x="195" y="16"/>
                        <a:pt x="195" y="16"/>
                        <a:pt x="195" y="16"/>
                      </a:cubicBezTo>
                      <a:cubicBezTo>
                        <a:pt x="195" y="7"/>
                        <a:pt x="195" y="7"/>
                        <a:pt x="195" y="7"/>
                      </a:cubicBezTo>
                      <a:cubicBezTo>
                        <a:pt x="203" y="7"/>
                        <a:pt x="203" y="7"/>
                        <a:pt x="203" y="7"/>
                      </a:cubicBezTo>
                      <a:cubicBezTo>
                        <a:pt x="203" y="16"/>
                        <a:pt x="203" y="16"/>
                        <a:pt x="203" y="16"/>
                      </a:cubicBezTo>
                      <a:cubicBezTo>
                        <a:pt x="203" y="16"/>
                        <a:pt x="203" y="16"/>
                        <a:pt x="203" y="16"/>
                      </a:cubicBezTo>
                      <a:close/>
                      <a:moveTo>
                        <a:pt x="223" y="16"/>
                      </a:moveTo>
                      <a:cubicBezTo>
                        <a:pt x="220" y="16"/>
                        <a:pt x="220" y="16"/>
                        <a:pt x="220" y="16"/>
                      </a:cubicBezTo>
                      <a:cubicBezTo>
                        <a:pt x="218" y="14"/>
                        <a:pt x="218" y="14"/>
                        <a:pt x="218" y="14"/>
                      </a:cubicBezTo>
                      <a:cubicBezTo>
                        <a:pt x="217" y="13"/>
                        <a:pt x="217" y="13"/>
                        <a:pt x="217" y="13"/>
                      </a:cubicBezTo>
                      <a:cubicBezTo>
                        <a:pt x="214" y="16"/>
                        <a:pt x="214" y="16"/>
                        <a:pt x="214" y="16"/>
                      </a:cubicBezTo>
                      <a:cubicBezTo>
                        <a:pt x="214" y="16"/>
                        <a:pt x="214" y="16"/>
                        <a:pt x="214" y="16"/>
                      </a:cubicBezTo>
                      <a:cubicBezTo>
                        <a:pt x="211" y="16"/>
                        <a:pt x="211" y="16"/>
                        <a:pt x="211" y="16"/>
                      </a:cubicBezTo>
                      <a:cubicBezTo>
                        <a:pt x="215" y="11"/>
                        <a:pt x="215" y="11"/>
                        <a:pt x="215" y="11"/>
                      </a:cubicBezTo>
                      <a:cubicBezTo>
                        <a:pt x="211" y="7"/>
                        <a:pt x="211" y="7"/>
                        <a:pt x="211" y="7"/>
                      </a:cubicBezTo>
                      <a:cubicBezTo>
                        <a:pt x="214" y="7"/>
                        <a:pt x="214" y="7"/>
                        <a:pt x="214" y="7"/>
                      </a:cubicBezTo>
                      <a:cubicBezTo>
                        <a:pt x="217" y="10"/>
                        <a:pt x="217" y="10"/>
                        <a:pt x="217" y="10"/>
                      </a:cubicBezTo>
                      <a:cubicBezTo>
                        <a:pt x="220" y="7"/>
                        <a:pt x="220" y="7"/>
                        <a:pt x="220" y="7"/>
                      </a:cubicBezTo>
                      <a:cubicBezTo>
                        <a:pt x="223" y="7"/>
                        <a:pt x="223" y="7"/>
                        <a:pt x="223" y="7"/>
                      </a:cubicBezTo>
                      <a:cubicBezTo>
                        <a:pt x="218" y="11"/>
                        <a:pt x="218" y="11"/>
                        <a:pt x="218" y="11"/>
                      </a:cubicBezTo>
                      <a:cubicBezTo>
                        <a:pt x="223" y="16"/>
                        <a:pt x="223" y="16"/>
                        <a:pt x="223" y="16"/>
                      </a:cubicBezTo>
                      <a:cubicBezTo>
                        <a:pt x="223" y="16"/>
                        <a:pt x="223" y="16"/>
                        <a:pt x="223" y="16"/>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Freeform 26"/>
                <p:cNvSpPr>
                  <a:spLocks noChangeAspect="1" noEditPoints="1"/>
                </p:cNvSpPr>
                <p:nvPr/>
              </p:nvSpPr>
              <p:spPr bwMode="auto">
                <a:xfrm>
                  <a:off x="835707" y="5327772"/>
                  <a:ext cx="340903" cy="275421"/>
                </a:xfrm>
                <a:custGeom>
                  <a:avLst/>
                  <a:gdLst>
                    <a:gd name="T0" fmla="*/ 913 w 1219"/>
                    <a:gd name="T1" fmla="*/ 603 h 985"/>
                    <a:gd name="T2" fmla="*/ 1214 w 1219"/>
                    <a:gd name="T3" fmla="*/ 523 h 985"/>
                    <a:gd name="T4" fmla="*/ 1214 w 1219"/>
                    <a:gd name="T5" fmla="*/ 660 h 985"/>
                    <a:gd name="T6" fmla="*/ 1130 w 1219"/>
                    <a:gd name="T7" fmla="*/ 732 h 985"/>
                    <a:gd name="T8" fmla="*/ 1156 w 1219"/>
                    <a:gd name="T9" fmla="*/ 814 h 985"/>
                    <a:gd name="T10" fmla="*/ 1005 w 1219"/>
                    <a:gd name="T11" fmla="*/ 873 h 985"/>
                    <a:gd name="T12" fmla="*/ 937 w 1219"/>
                    <a:gd name="T13" fmla="*/ 906 h 985"/>
                    <a:gd name="T14" fmla="*/ 788 w 1219"/>
                    <a:gd name="T15" fmla="*/ 985 h 985"/>
                    <a:gd name="T16" fmla="*/ 749 w 1219"/>
                    <a:gd name="T17" fmla="*/ 891 h 985"/>
                    <a:gd name="T18" fmla="*/ 631 w 1219"/>
                    <a:gd name="T19" fmla="*/ 899 h 985"/>
                    <a:gd name="T20" fmla="*/ 533 w 1219"/>
                    <a:gd name="T21" fmla="*/ 802 h 985"/>
                    <a:gd name="T22" fmla="*/ 546 w 1219"/>
                    <a:gd name="T23" fmla="*/ 689 h 985"/>
                    <a:gd name="T24" fmla="*/ 463 w 1219"/>
                    <a:gd name="T25" fmla="*/ 649 h 985"/>
                    <a:gd name="T26" fmla="*/ 536 w 1219"/>
                    <a:gd name="T27" fmla="*/ 501 h 985"/>
                    <a:gd name="T28" fmla="*/ 563 w 1219"/>
                    <a:gd name="T29" fmla="*/ 436 h 985"/>
                    <a:gd name="T30" fmla="*/ 619 w 1219"/>
                    <a:gd name="T31" fmla="*/ 279 h 985"/>
                    <a:gd name="T32" fmla="*/ 706 w 1219"/>
                    <a:gd name="T33" fmla="*/ 308 h 985"/>
                    <a:gd name="T34" fmla="*/ 778 w 1219"/>
                    <a:gd name="T35" fmla="*/ 230 h 985"/>
                    <a:gd name="T36" fmla="*/ 915 w 1219"/>
                    <a:gd name="T37" fmla="*/ 230 h 985"/>
                    <a:gd name="T38" fmla="*/ 986 w 1219"/>
                    <a:gd name="T39" fmla="*/ 307 h 985"/>
                    <a:gd name="T40" fmla="*/ 1072 w 1219"/>
                    <a:gd name="T41" fmla="*/ 279 h 985"/>
                    <a:gd name="T42" fmla="*/ 1129 w 1219"/>
                    <a:gd name="T43" fmla="*/ 434 h 985"/>
                    <a:gd name="T44" fmla="*/ 1156 w 1219"/>
                    <a:gd name="T45" fmla="*/ 501 h 985"/>
                    <a:gd name="T46" fmla="*/ 1035 w 1219"/>
                    <a:gd name="T47" fmla="*/ 603 h 985"/>
                    <a:gd name="T48" fmla="*/ 846 w 1219"/>
                    <a:gd name="T49" fmla="*/ 792 h 985"/>
                    <a:gd name="T50" fmla="*/ 316 w 1219"/>
                    <a:gd name="T51" fmla="*/ 263 h 985"/>
                    <a:gd name="T52" fmla="*/ 526 w 1219"/>
                    <a:gd name="T53" fmla="*/ 206 h 985"/>
                    <a:gd name="T54" fmla="*/ 526 w 1219"/>
                    <a:gd name="T55" fmla="*/ 302 h 985"/>
                    <a:gd name="T56" fmla="*/ 468 w 1219"/>
                    <a:gd name="T57" fmla="*/ 352 h 985"/>
                    <a:gd name="T58" fmla="*/ 486 w 1219"/>
                    <a:gd name="T59" fmla="*/ 410 h 985"/>
                    <a:gd name="T60" fmla="*/ 380 w 1219"/>
                    <a:gd name="T61" fmla="*/ 452 h 985"/>
                    <a:gd name="T62" fmla="*/ 333 w 1219"/>
                    <a:gd name="T63" fmla="*/ 475 h 985"/>
                    <a:gd name="T64" fmla="*/ 229 w 1219"/>
                    <a:gd name="T65" fmla="*/ 532 h 985"/>
                    <a:gd name="T66" fmla="*/ 200 w 1219"/>
                    <a:gd name="T67" fmla="*/ 465 h 985"/>
                    <a:gd name="T68" fmla="*/ 118 w 1219"/>
                    <a:gd name="T69" fmla="*/ 470 h 985"/>
                    <a:gd name="T70" fmla="*/ 50 w 1219"/>
                    <a:gd name="T71" fmla="*/ 402 h 985"/>
                    <a:gd name="T72" fmla="*/ 59 w 1219"/>
                    <a:gd name="T73" fmla="*/ 323 h 985"/>
                    <a:gd name="T74" fmla="*/ 0 w 1219"/>
                    <a:gd name="T75" fmla="*/ 295 h 985"/>
                    <a:gd name="T76" fmla="*/ 53 w 1219"/>
                    <a:gd name="T77" fmla="*/ 192 h 985"/>
                    <a:gd name="T78" fmla="*/ 72 w 1219"/>
                    <a:gd name="T79" fmla="*/ 146 h 985"/>
                    <a:gd name="T80" fmla="*/ 109 w 1219"/>
                    <a:gd name="T81" fmla="*/ 36 h 985"/>
                    <a:gd name="T82" fmla="*/ 171 w 1219"/>
                    <a:gd name="T83" fmla="*/ 56 h 985"/>
                    <a:gd name="T84" fmla="*/ 222 w 1219"/>
                    <a:gd name="T85" fmla="*/ 2 h 985"/>
                    <a:gd name="T86" fmla="*/ 318 w 1219"/>
                    <a:gd name="T87" fmla="*/ 2 h 985"/>
                    <a:gd name="T88" fmla="*/ 368 w 1219"/>
                    <a:gd name="T89" fmla="*/ 55 h 985"/>
                    <a:gd name="T90" fmla="*/ 428 w 1219"/>
                    <a:gd name="T91" fmla="*/ 36 h 985"/>
                    <a:gd name="T92" fmla="*/ 467 w 1219"/>
                    <a:gd name="T93" fmla="*/ 145 h 985"/>
                    <a:gd name="T94" fmla="*/ 486 w 1219"/>
                    <a:gd name="T95" fmla="*/ 192 h 985"/>
                    <a:gd name="T96" fmla="*/ 401 w 1219"/>
                    <a:gd name="T97" fmla="*/ 263 h 985"/>
                    <a:gd name="T98" fmla="*/ 269 w 1219"/>
                    <a:gd name="T99" fmla="*/ 39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985">
                      <a:moveTo>
                        <a:pt x="778" y="603"/>
                      </a:moveTo>
                      <a:cubicBezTo>
                        <a:pt x="778" y="566"/>
                        <a:pt x="808" y="536"/>
                        <a:pt x="845" y="536"/>
                      </a:cubicBezTo>
                      <a:cubicBezTo>
                        <a:pt x="882" y="536"/>
                        <a:pt x="913" y="566"/>
                        <a:pt x="913" y="603"/>
                      </a:cubicBezTo>
                      <a:cubicBezTo>
                        <a:pt x="913" y="640"/>
                        <a:pt x="882" y="670"/>
                        <a:pt x="845" y="670"/>
                      </a:cubicBezTo>
                      <a:cubicBezTo>
                        <a:pt x="808" y="670"/>
                        <a:pt x="778" y="640"/>
                        <a:pt x="778" y="603"/>
                      </a:cubicBezTo>
                      <a:close/>
                      <a:moveTo>
                        <a:pt x="1214" y="523"/>
                      </a:moveTo>
                      <a:cubicBezTo>
                        <a:pt x="1218" y="524"/>
                        <a:pt x="1219" y="529"/>
                        <a:pt x="1219" y="532"/>
                      </a:cubicBezTo>
                      <a:cubicBezTo>
                        <a:pt x="1219" y="532"/>
                        <a:pt x="1219" y="532"/>
                        <a:pt x="1219" y="649"/>
                      </a:cubicBezTo>
                      <a:cubicBezTo>
                        <a:pt x="1219" y="654"/>
                        <a:pt x="1218" y="658"/>
                        <a:pt x="1214" y="660"/>
                      </a:cubicBezTo>
                      <a:cubicBezTo>
                        <a:pt x="1214" y="660"/>
                        <a:pt x="1214" y="660"/>
                        <a:pt x="1157" y="680"/>
                      </a:cubicBezTo>
                      <a:cubicBezTo>
                        <a:pt x="1154" y="681"/>
                        <a:pt x="1149" y="686"/>
                        <a:pt x="1148" y="689"/>
                      </a:cubicBezTo>
                      <a:cubicBezTo>
                        <a:pt x="1148" y="689"/>
                        <a:pt x="1148" y="689"/>
                        <a:pt x="1130" y="732"/>
                      </a:cubicBezTo>
                      <a:cubicBezTo>
                        <a:pt x="1129" y="735"/>
                        <a:pt x="1129" y="742"/>
                        <a:pt x="1130" y="746"/>
                      </a:cubicBezTo>
                      <a:cubicBezTo>
                        <a:pt x="1130" y="746"/>
                        <a:pt x="1130" y="746"/>
                        <a:pt x="1157" y="802"/>
                      </a:cubicBezTo>
                      <a:cubicBezTo>
                        <a:pt x="1160" y="806"/>
                        <a:pt x="1159" y="812"/>
                        <a:pt x="1156" y="814"/>
                      </a:cubicBezTo>
                      <a:cubicBezTo>
                        <a:pt x="1156" y="814"/>
                        <a:pt x="1156" y="814"/>
                        <a:pt x="1072" y="897"/>
                      </a:cubicBezTo>
                      <a:cubicBezTo>
                        <a:pt x="1070" y="900"/>
                        <a:pt x="1064" y="902"/>
                        <a:pt x="1061" y="899"/>
                      </a:cubicBezTo>
                      <a:cubicBezTo>
                        <a:pt x="1061" y="899"/>
                        <a:pt x="1061" y="899"/>
                        <a:pt x="1005" y="873"/>
                      </a:cubicBezTo>
                      <a:cubicBezTo>
                        <a:pt x="1002" y="871"/>
                        <a:pt x="996" y="872"/>
                        <a:pt x="991" y="873"/>
                      </a:cubicBezTo>
                      <a:cubicBezTo>
                        <a:pt x="991" y="873"/>
                        <a:pt x="991" y="873"/>
                        <a:pt x="946" y="893"/>
                      </a:cubicBezTo>
                      <a:cubicBezTo>
                        <a:pt x="941" y="896"/>
                        <a:pt x="938" y="902"/>
                        <a:pt x="937" y="906"/>
                      </a:cubicBezTo>
                      <a:cubicBezTo>
                        <a:pt x="937" y="906"/>
                        <a:pt x="937" y="906"/>
                        <a:pt x="915" y="969"/>
                      </a:cubicBezTo>
                      <a:cubicBezTo>
                        <a:pt x="914" y="972"/>
                        <a:pt x="909" y="985"/>
                        <a:pt x="906" y="985"/>
                      </a:cubicBezTo>
                      <a:cubicBezTo>
                        <a:pt x="906" y="985"/>
                        <a:pt x="906" y="985"/>
                        <a:pt x="788" y="985"/>
                      </a:cubicBezTo>
                      <a:cubicBezTo>
                        <a:pt x="784" y="985"/>
                        <a:pt x="779" y="972"/>
                        <a:pt x="778" y="969"/>
                      </a:cubicBezTo>
                      <a:cubicBezTo>
                        <a:pt x="778" y="969"/>
                        <a:pt x="778" y="969"/>
                        <a:pt x="758" y="902"/>
                      </a:cubicBezTo>
                      <a:cubicBezTo>
                        <a:pt x="757" y="897"/>
                        <a:pt x="752" y="893"/>
                        <a:pt x="749" y="891"/>
                      </a:cubicBezTo>
                      <a:cubicBezTo>
                        <a:pt x="749" y="891"/>
                        <a:pt x="749" y="891"/>
                        <a:pt x="701" y="872"/>
                      </a:cubicBezTo>
                      <a:cubicBezTo>
                        <a:pt x="698" y="870"/>
                        <a:pt x="691" y="870"/>
                        <a:pt x="687" y="872"/>
                      </a:cubicBezTo>
                      <a:cubicBezTo>
                        <a:pt x="687" y="872"/>
                        <a:pt x="687" y="872"/>
                        <a:pt x="631" y="899"/>
                      </a:cubicBezTo>
                      <a:cubicBezTo>
                        <a:pt x="627" y="902"/>
                        <a:pt x="621" y="900"/>
                        <a:pt x="619" y="897"/>
                      </a:cubicBezTo>
                      <a:cubicBezTo>
                        <a:pt x="619" y="897"/>
                        <a:pt x="619" y="897"/>
                        <a:pt x="535" y="814"/>
                      </a:cubicBezTo>
                      <a:cubicBezTo>
                        <a:pt x="533" y="812"/>
                        <a:pt x="531" y="806"/>
                        <a:pt x="533" y="802"/>
                      </a:cubicBezTo>
                      <a:cubicBezTo>
                        <a:pt x="533" y="802"/>
                        <a:pt x="533" y="802"/>
                        <a:pt x="562" y="742"/>
                      </a:cubicBezTo>
                      <a:cubicBezTo>
                        <a:pt x="563" y="739"/>
                        <a:pt x="563" y="733"/>
                        <a:pt x="562" y="729"/>
                      </a:cubicBezTo>
                      <a:cubicBezTo>
                        <a:pt x="562" y="729"/>
                        <a:pt x="562" y="729"/>
                        <a:pt x="546" y="689"/>
                      </a:cubicBezTo>
                      <a:cubicBezTo>
                        <a:pt x="543" y="686"/>
                        <a:pt x="538" y="681"/>
                        <a:pt x="535" y="680"/>
                      </a:cubicBezTo>
                      <a:cubicBezTo>
                        <a:pt x="535" y="680"/>
                        <a:pt x="535" y="680"/>
                        <a:pt x="473" y="660"/>
                      </a:cubicBezTo>
                      <a:cubicBezTo>
                        <a:pt x="470" y="658"/>
                        <a:pt x="463" y="654"/>
                        <a:pt x="463" y="649"/>
                      </a:cubicBezTo>
                      <a:cubicBezTo>
                        <a:pt x="463" y="649"/>
                        <a:pt x="463" y="649"/>
                        <a:pt x="463" y="532"/>
                      </a:cubicBezTo>
                      <a:cubicBezTo>
                        <a:pt x="463" y="529"/>
                        <a:pt x="470" y="524"/>
                        <a:pt x="473" y="523"/>
                      </a:cubicBezTo>
                      <a:cubicBezTo>
                        <a:pt x="473" y="523"/>
                        <a:pt x="473" y="523"/>
                        <a:pt x="536" y="501"/>
                      </a:cubicBezTo>
                      <a:cubicBezTo>
                        <a:pt x="541" y="500"/>
                        <a:pt x="544" y="496"/>
                        <a:pt x="546" y="492"/>
                      </a:cubicBezTo>
                      <a:cubicBezTo>
                        <a:pt x="546" y="492"/>
                        <a:pt x="546" y="492"/>
                        <a:pt x="563" y="449"/>
                      </a:cubicBezTo>
                      <a:cubicBezTo>
                        <a:pt x="566" y="446"/>
                        <a:pt x="564" y="440"/>
                        <a:pt x="563" y="436"/>
                      </a:cubicBezTo>
                      <a:cubicBezTo>
                        <a:pt x="563" y="436"/>
                        <a:pt x="563" y="436"/>
                        <a:pt x="534" y="374"/>
                      </a:cubicBezTo>
                      <a:cubicBezTo>
                        <a:pt x="531" y="370"/>
                        <a:pt x="533" y="366"/>
                        <a:pt x="535" y="362"/>
                      </a:cubicBezTo>
                      <a:cubicBezTo>
                        <a:pt x="535" y="362"/>
                        <a:pt x="535" y="362"/>
                        <a:pt x="619" y="279"/>
                      </a:cubicBezTo>
                      <a:cubicBezTo>
                        <a:pt x="621" y="277"/>
                        <a:pt x="627" y="276"/>
                        <a:pt x="631" y="277"/>
                      </a:cubicBezTo>
                      <a:cubicBezTo>
                        <a:pt x="631" y="277"/>
                        <a:pt x="631" y="277"/>
                        <a:pt x="692" y="308"/>
                      </a:cubicBezTo>
                      <a:cubicBezTo>
                        <a:pt x="696" y="309"/>
                        <a:pt x="703" y="310"/>
                        <a:pt x="706" y="308"/>
                      </a:cubicBezTo>
                      <a:cubicBezTo>
                        <a:pt x="706" y="308"/>
                        <a:pt x="706" y="308"/>
                        <a:pt x="749" y="292"/>
                      </a:cubicBezTo>
                      <a:cubicBezTo>
                        <a:pt x="752" y="290"/>
                        <a:pt x="757" y="288"/>
                        <a:pt x="758" y="284"/>
                      </a:cubicBezTo>
                      <a:cubicBezTo>
                        <a:pt x="758" y="284"/>
                        <a:pt x="758" y="284"/>
                        <a:pt x="778" y="230"/>
                      </a:cubicBezTo>
                      <a:cubicBezTo>
                        <a:pt x="779" y="225"/>
                        <a:pt x="784" y="230"/>
                        <a:pt x="788" y="230"/>
                      </a:cubicBezTo>
                      <a:cubicBezTo>
                        <a:pt x="788" y="230"/>
                        <a:pt x="788" y="230"/>
                        <a:pt x="906" y="230"/>
                      </a:cubicBezTo>
                      <a:cubicBezTo>
                        <a:pt x="909" y="230"/>
                        <a:pt x="914" y="225"/>
                        <a:pt x="915" y="230"/>
                      </a:cubicBezTo>
                      <a:cubicBezTo>
                        <a:pt x="915" y="230"/>
                        <a:pt x="915" y="230"/>
                        <a:pt x="937" y="281"/>
                      </a:cubicBezTo>
                      <a:cubicBezTo>
                        <a:pt x="938" y="284"/>
                        <a:pt x="941" y="289"/>
                        <a:pt x="946" y="290"/>
                      </a:cubicBezTo>
                      <a:cubicBezTo>
                        <a:pt x="946" y="290"/>
                        <a:pt x="946" y="290"/>
                        <a:pt x="986" y="307"/>
                      </a:cubicBezTo>
                      <a:cubicBezTo>
                        <a:pt x="990" y="309"/>
                        <a:pt x="997" y="308"/>
                        <a:pt x="1000" y="307"/>
                      </a:cubicBezTo>
                      <a:cubicBezTo>
                        <a:pt x="1000" y="307"/>
                        <a:pt x="1000" y="307"/>
                        <a:pt x="1061" y="277"/>
                      </a:cubicBezTo>
                      <a:cubicBezTo>
                        <a:pt x="1064" y="276"/>
                        <a:pt x="1070" y="276"/>
                        <a:pt x="1072" y="279"/>
                      </a:cubicBezTo>
                      <a:cubicBezTo>
                        <a:pt x="1072" y="279"/>
                        <a:pt x="1072" y="279"/>
                        <a:pt x="1156" y="362"/>
                      </a:cubicBezTo>
                      <a:cubicBezTo>
                        <a:pt x="1159" y="366"/>
                        <a:pt x="1160" y="370"/>
                        <a:pt x="1157" y="374"/>
                      </a:cubicBezTo>
                      <a:cubicBezTo>
                        <a:pt x="1157" y="374"/>
                        <a:pt x="1157" y="374"/>
                        <a:pt x="1129" y="434"/>
                      </a:cubicBezTo>
                      <a:cubicBezTo>
                        <a:pt x="1127" y="438"/>
                        <a:pt x="1127" y="444"/>
                        <a:pt x="1129" y="447"/>
                      </a:cubicBezTo>
                      <a:cubicBezTo>
                        <a:pt x="1129" y="447"/>
                        <a:pt x="1129" y="447"/>
                        <a:pt x="1147" y="492"/>
                      </a:cubicBezTo>
                      <a:cubicBezTo>
                        <a:pt x="1149" y="496"/>
                        <a:pt x="1153" y="500"/>
                        <a:pt x="1156" y="501"/>
                      </a:cubicBezTo>
                      <a:cubicBezTo>
                        <a:pt x="1156" y="501"/>
                        <a:pt x="1156" y="501"/>
                        <a:pt x="1214" y="523"/>
                      </a:cubicBezTo>
                      <a:close/>
                      <a:moveTo>
                        <a:pt x="846" y="792"/>
                      </a:moveTo>
                      <a:cubicBezTo>
                        <a:pt x="950" y="792"/>
                        <a:pt x="1035" y="707"/>
                        <a:pt x="1035" y="603"/>
                      </a:cubicBezTo>
                      <a:cubicBezTo>
                        <a:pt x="1035" y="499"/>
                        <a:pt x="950" y="414"/>
                        <a:pt x="846" y="414"/>
                      </a:cubicBezTo>
                      <a:cubicBezTo>
                        <a:pt x="742" y="414"/>
                        <a:pt x="657" y="499"/>
                        <a:pt x="657" y="603"/>
                      </a:cubicBezTo>
                      <a:cubicBezTo>
                        <a:pt x="657" y="707"/>
                        <a:pt x="742" y="792"/>
                        <a:pt x="846" y="792"/>
                      </a:cubicBezTo>
                      <a:close/>
                      <a:moveTo>
                        <a:pt x="222" y="263"/>
                      </a:moveTo>
                      <a:cubicBezTo>
                        <a:pt x="222" y="289"/>
                        <a:pt x="243" y="310"/>
                        <a:pt x="269" y="310"/>
                      </a:cubicBezTo>
                      <a:cubicBezTo>
                        <a:pt x="295" y="310"/>
                        <a:pt x="316" y="289"/>
                        <a:pt x="316" y="263"/>
                      </a:cubicBezTo>
                      <a:cubicBezTo>
                        <a:pt x="316" y="237"/>
                        <a:pt x="295" y="216"/>
                        <a:pt x="269" y="216"/>
                      </a:cubicBezTo>
                      <a:cubicBezTo>
                        <a:pt x="243" y="216"/>
                        <a:pt x="222" y="237"/>
                        <a:pt x="222" y="263"/>
                      </a:cubicBezTo>
                      <a:close/>
                      <a:moveTo>
                        <a:pt x="526" y="206"/>
                      </a:moveTo>
                      <a:cubicBezTo>
                        <a:pt x="529" y="207"/>
                        <a:pt x="529" y="211"/>
                        <a:pt x="529" y="213"/>
                      </a:cubicBezTo>
                      <a:cubicBezTo>
                        <a:pt x="529" y="213"/>
                        <a:pt x="529" y="213"/>
                        <a:pt x="529" y="295"/>
                      </a:cubicBezTo>
                      <a:cubicBezTo>
                        <a:pt x="529" y="298"/>
                        <a:pt x="529" y="302"/>
                        <a:pt x="526" y="302"/>
                      </a:cubicBezTo>
                      <a:cubicBezTo>
                        <a:pt x="526" y="302"/>
                        <a:pt x="526" y="302"/>
                        <a:pt x="487" y="317"/>
                      </a:cubicBezTo>
                      <a:cubicBezTo>
                        <a:pt x="485" y="317"/>
                        <a:pt x="481" y="321"/>
                        <a:pt x="480" y="323"/>
                      </a:cubicBezTo>
                      <a:cubicBezTo>
                        <a:pt x="480" y="323"/>
                        <a:pt x="480" y="323"/>
                        <a:pt x="468" y="352"/>
                      </a:cubicBezTo>
                      <a:cubicBezTo>
                        <a:pt x="467" y="356"/>
                        <a:pt x="467" y="360"/>
                        <a:pt x="468" y="363"/>
                      </a:cubicBezTo>
                      <a:cubicBezTo>
                        <a:pt x="468" y="363"/>
                        <a:pt x="468" y="363"/>
                        <a:pt x="487" y="402"/>
                      </a:cubicBezTo>
                      <a:cubicBezTo>
                        <a:pt x="488" y="404"/>
                        <a:pt x="488" y="409"/>
                        <a:pt x="486" y="410"/>
                      </a:cubicBezTo>
                      <a:cubicBezTo>
                        <a:pt x="486" y="410"/>
                        <a:pt x="486" y="410"/>
                        <a:pt x="428" y="469"/>
                      </a:cubicBezTo>
                      <a:cubicBezTo>
                        <a:pt x="426" y="470"/>
                        <a:pt x="422" y="472"/>
                        <a:pt x="420" y="470"/>
                      </a:cubicBezTo>
                      <a:cubicBezTo>
                        <a:pt x="420" y="470"/>
                        <a:pt x="420" y="470"/>
                        <a:pt x="380" y="452"/>
                      </a:cubicBezTo>
                      <a:cubicBezTo>
                        <a:pt x="377" y="450"/>
                        <a:pt x="374" y="450"/>
                        <a:pt x="370" y="453"/>
                      </a:cubicBezTo>
                      <a:cubicBezTo>
                        <a:pt x="370" y="453"/>
                        <a:pt x="370" y="453"/>
                        <a:pt x="339" y="467"/>
                      </a:cubicBezTo>
                      <a:cubicBezTo>
                        <a:pt x="336" y="467"/>
                        <a:pt x="333" y="473"/>
                        <a:pt x="333" y="475"/>
                      </a:cubicBezTo>
                      <a:cubicBezTo>
                        <a:pt x="333" y="475"/>
                        <a:pt x="333" y="475"/>
                        <a:pt x="318" y="520"/>
                      </a:cubicBezTo>
                      <a:cubicBezTo>
                        <a:pt x="317" y="522"/>
                        <a:pt x="314" y="532"/>
                        <a:pt x="311" y="532"/>
                      </a:cubicBezTo>
                      <a:cubicBezTo>
                        <a:pt x="311" y="532"/>
                        <a:pt x="311" y="532"/>
                        <a:pt x="229" y="532"/>
                      </a:cubicBezTo>
                      <a:cubicBezTo>
                        <a:pt x="226" y="532"/>
                        <a:pt x="223" y="522"/>
                        <a:pt x="222" y="520"/>
                      </a:cubicBezTo>
                      <a:cubicBezTo>
                        <a:pt x="222" y="520"/>
                        <a:pt x="222" y="520"/>
                        <a:pt x="207" y="472"/>
                      </a:cubicBezTo>
                      <a:cubicBezTo>
                        <a:pt x="206" y="468"/>
                        <a:pt x="204" y="466"/>
                        <a:pt x="200" y="465"/>
                      </a:cubicBezTo>
                      <a:cubicBezTo>
                        <a:pt x="200" y="465"/>
                        <a:pt x="200" y="465"/>
                        <a:pt x="167" y="450"/>
                      </a:cubicBezTo>
                      <a:cubicBezTo>
                        <a:pt x="165" y="449"/>
                        <a:pt x="161" y="449"/>
                        <a:pt x="158" y="450"/>
                      </a:cubicBezTo>
                      <a:cubicBezTo>
                        <a:pt x="158" y="450"/>
                        <a:pt x="158" y="450"/>
                        <a:pt x="118" y="470"/>
                      </a:cubicBezTo>
                      <a:cubicBezTo>
                        <a:pt x="115" y="472"/>
                        <a:pt x="112" y="470"/>
                        <a:pt x="109" y="469"/>
                      </a:cubicBezTo>
                      <a:cubicBezTo>
                        <a:pt x="109" y="469"/>
                        <a:pt x="109" y="469"/>
                        <a:pt x="52" y="410"/>
                      </a:cubicBezTo>
                      <a:cubicBezTo>
                        <a:pt x="49" y="409"/>
                        <a:pt x="49" y="404"/>
                        <a:pt x="50" y="402"/>
                      </a:cubicBezTo>
                      <a:cubicBezTo>
                        <a:pt x="50" y="402"/>
                        <a:pt x="50" y="402"/>
                        <a:pt x="71" y="361"/>
                      </a:cubicBezTo>
                      <a:cubicBezTo>
                        <a:pt x="72" y="358"/>
                        <a:pt x="72" y="354"/>
                        <a:pt x="71" y="351"/>
                      </a:cubicBezTo>
                      <a:cubicBezTo>
                        <a:pt x="71" y="351"/>
                        <a:pt x="71" y="351"/>
                        <a:pt x="59" y="323"/>
                      </a:cubicBezTo>
                      <a:cubicBezTo>
                        <a:pt x="58" y="321"/>
                        <a:pt x="54" y="317"/>
                        <a:pt x="50" y="317"/>
                      </a:cubicBezTo>
                      <a:cubicBezTo>
                        <a:pt x="50" y="317"/>
                        <a:pt x="50" y="317"/>
                        <a:pt x="8" y="302"/>
                      </a:cubicBezTo>
                      <a:cubicBezTo>
                        <a:pt x="6" y="302"/>
                        <a:pt x="0" y="298"/>
                        <a:pt x="0" y="295"/>
                      </a:cubicBezTo>
                      <a:cubicBezTo>
                        <a:pt x="0" y="295"/>
                        <a:pt x="0" y="295"/>
                        <a:pt x="0" y="213"/>
                      </a:cubicBezTo>
                      <a:cubicBezTo>
                        <a:pt x="0" y="211"/>
                        <a:pt x="6" y="207"/>
                        <a:pt x="8" y="206"/>
                      </a:cubicBezTo>
                      <a:cubicBezTo>
                        <a:pt x="8" y="206"/>
                        <a:pt x="8" y="206"/>
                        <a:pt x="53" y="192"/>
                      </a:cubicBezTo>
                      <a:cubicBezTo>
                        <a:pt x="55" y="191"/>
                        <a:pt x="59" y="188"/>
                        <a:pt x="59" y="185"/>
                      </a:cubicBezTo>
                      <a:cubicBezTo>
                        <a:pt x="59" y="185"/>
                        <a:pt x="59" y="185"/>
                        <a:pt x="72" y="155"/>
                      </a:cubicBezTo>
                      <a:cubicBezTo>
                        <a:pt x="73" y="153"/>
                        <a:pt x="73" y="148"/>
                        <a:pt x="72" y="146"/>
                      </a:cubicBezTo>
                      <a:cubicBezTo>
                        <a:pt x="72" y="146"/>
                        <a:pt x="72" y="146"/>
                        <a:pt x="50" y="102"/>
                      </a:cubicBezTo>
                      <a:cubicBezTo>
                        <a:pt x="49" y="100"/>
                        <a:pt x="49" y="96"/>
                        <a:pt x="52" y="94"/>
                      </a:cubicBezTo>
                      <a:cubicBezTo>
                        <a:pt x="52" y="94"/>
                        <a:pt x="52" y="94"/>
                        <a:pt x="109" y="36"/>
                      </a:cubicBezTo>
                      <a:cubicBezTo>
                        <a:pt x="112" y="34"/>
                        <a:pt x="115" y="34"/>
                        <a:pt x="118" y="35"/>
                      </a:cubicBezTo>
                      <a:cubicBezTo>
                        <a:pt x="118" y="35"/>
                        <a:pt x="118" y="35"/>
                        <a:pt x="161" y="56"/>
                      </a:cubicBezTo>
                      <a:cubicBezTo>
                        <a:pt x="164" y="57"/>
                        <a:pt x="169" y="57"/>
                        <a:pt x="171" y="56"/>
                      </a:cubicBezTo>
                      <a:cubicBezTo>
                        <a:pt x="171" y="56"/>
                        <a:pt x="171" y="56"/>
                        <a:pt x="200" y="46"/>
                      </a:cubicBezTo>
                      <a:cubicBezTo>
                        <a:pt x="204" y="44"/>
                        <a:pt x="206" y="43"/>
                        <a:pt x="207" y="40"/>
                      </a:cubicBezTo>
                      <a:cubicBezTo>
                        <a:pt x="207" y="40"/>
                        <a:pt x="207" y="40"/>
                        <a:pt x="222" y="2"/>
                      </a:cubicBezTo>
                      <a:cubicBezTo>
                        <a:pt x="223" y="0"/>
                        <a:pt x="226" y="3"/>
                        <a:pt x="229" y="3"/>
                      </a:cubicBezTo>
                      <a:cubicBezTo>
                        <a:pt x="229" y="3"/>
                        <a:pt x="229" y="3"/>
                        <a:pt x="311" y="3"/>
                      </a:cubicBezTo>
                      <a:cubicBezTo>
                        <a:pt x="314" y="3"/>
                        <a:pt x="317" y="0"/>
                        <a:pt x="318" y="2"/>
                      </a:cubicBezTo>
                      <a:cubicBezTo>
                        <a:pt x="318" y="2"/>
                        <a:pt x="318" y="2"/>
                        <a:pt x="333" y="37"/>
                      </a:cubicBezTo>
                      <a:cubicBezTo>
                        <a:pt x="333" y="40"/>
                        <a:pt x="336" y="43"/>
                        <a:pt x="339" y="43"/>
                      </a:cubicBezTo>
                      <a:cubicBezTo>
                        <a:pt x="339" y="43"/>
                        <a:pt x="339" y="43"/>
                        <a:pt x="368" y="55"/>
                      </a:cubicBezTo>
                      <a:cubicBezTo>
                        <a:pt x="370" y="56"/>
                        <a:pt x="374" y="56"/>
                        <a:pt x="377" y="55"/>
                      </a:cubicBezTo>
                      <a:cubicBezTo>
                        <a:pt x="377" y="55"/>
                        <a:pt x="377" y="55"/>
                        <a:pt x="420" y="35"/>
                      </a:cubicBezTo>
                      <a:cubicBezTo>
                        <a:pt x="422" y="34"/>
                        <a:pt x="426" y="34"/>
                        <a:pt x="428" y="36"/>
                      </a:cubicBezTo>
                      <a:cubicBezTo>
                        <a:pt x="428" y="36"/>
                        <a:pt x="428" y="36"/>
                        <a:pt x="486" y="94"/>
                      </a:cubicBezTo>
                      <a:cubicBezTo>
                        <a:pt x="488" y="96"/>
                        <a:pt x="488" y="100"/>
                        <a:pt x="487" y="102"/>
                      </a:cubicBezTo>
                      <a:cubicBezTo>
                        <a:pt x="487" y="102"/>
                        <a:pt x="487" y="102"/>
                        <a:pt x="467" y="145"/>
                      </a:cubicBezTo>
                      <a:cubicBezTo>
                        <a:pt x="466" y="147"/>
                        <a:pt x="466" y="151"/>
                        <a:pt x="467" y="154"/>
                      </a:cubicBezTo>
                      <a:cubicBezTo>
                        <a:pt x="467" y="154"/>
                        <a:pt x="467" y="154"/>
                        <a:pt x="480" y="185"/>
                      </a:cubicBezTo>
                      <a:cubicBezTo>
                        <a:pt x="481" y="188"/>
                        <a:pt x="484" y="191"/>
                        <a:pt x="486" y="192"/>
                      </a:cubicBezTo>
                      <a:cubicBezTo>
                        <a:pt x="486" y="192"/>
                        <a:pt x="486" y="192"/>
                        <a:pt x="526" y="206"/>
                      </a:cubicBezTo>
                      <a:close/>
                      <a:moveTo>
                        <a:pt x="269" y="395"/>
                      </a:moveTo>
                      <a:cubicBezTo>
                        <a:pt x="342" y="395"/>
                        <a:pt x="401" y="336"/>
                        <a:pt x="401" y="263"/>
                      </a:cubicBezTo>
                      <a:cubicBezTo>
                        <a:pt x="401" y="190"/>
                        <a:pt x="342" y="131"/>
                        <a:pt x="269" y="131"/>
                      </a:cubicBezTo>
                      <a:cubicBezTo>
                        <a:pt x="196" y="131"/>
                        <a:pt x="137" y="190"/>
                        <a:pt x="137" y="263"/>
                      </a:cubicBezTo>
                      <a:cubicBezTo>
                        <a:pt x="137" y="336"/>
                        <a:pt x="196" y="395"/>
                        <a:pt x="269" y="39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Tree>
    <p:extLst>
      <p:ext uri="{BB962C8B-B14F-4D97-AF65-F5344CB8AC3E}">
        <p14:creationId xmlns:p14="http://schemas.microsoft.com/office/powerpoint/2010/main" val="7601359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Story..</a:t>
            </a:r>
            <a:br>
              <a:rPr lang="en-US" dirty="0"/>
            </a:br>
            <a:r>
              <a:rPr lang="en-US" dirty="0"/>
              <a:t>A Cab/Taxi Company</a:t>
            </a:r>
          </a:p>
        </p:txBody>
      </p:sp>
      <p:sp>
        <p:nvSpPr>
          <p:cNvPr id="5" name="Rectangle 4"/>
          <p:cNvSpPr/>
          <p:nvPr/>
        </p:nvSpPr>
        <p:spPr>
          <a:xfrm>
            <a:off x="8470352" y="2555099"/>
            <a:ext cx="2555698" cy="990628"/>
          </a:xfrm>
          <a:prstGeom prst="rect">
            <a:avLst/>
          </a:prstGeom>
        </p:spPr>
        <p:txBody>
          <a:bodyPr wrap="none">
            <a:spAutoFit/>
          </a:bodyPr>
          <a:lstStyle/>
          <a:p>
            <a:r>
              <a:rPr lang="en-US" sz="2856" dirty="0">
                <a:solidFill>
                  <a:schemeClr val="bg1"/>
                </a:solidFill>
              </a:rPr>
              <a:t>Founded 2009</a:t>
            </a:r>
          </a:p>
          <a:p>
            <a:r>
              <a:rPr lang="en-US" sz="2856" dirty="0">
                <a:solidFill>
                  <a:schemeClr val="bg1"/>
                </a:solidFill>
              </a:rPr>
              <a:t>Launch 2010</a:t>
            </a:r>
          </a:p>
        </p:txBody>
      </p:sp>
      <p:sp>
        <p:nvSpPr>
          <p:cNvPr id="6" name="Rectangle 5"/>
          <p:cNvSpPr/>
          <p:nvPr/>
        </p:nvSpPr>
        <p:spPr>
          <a:xfrm>
            <a:off x="526407" y="5436422"/>
            <a:ext cx="6577915" cy="478376"/>
          </a:xfrm>
          <a:prstGeom prst="rect">
            <a:avLst/>
          </a:prstGeom>
        </p:spPr>
        <p:txBody>
          <a:bodyPr wrap="none">
            <a:spAutoFit/>
          </a:bodyPr>
          <a:lstStyle/>
          <a:p>
            <a:r>
              <a:rPr lang="en-US" sz="2448" b="1" dirty="0">
                <a:solidFill>
                  <a:schemeClr val="bg1"/>
                </a:solidFill>
              </a:rPr>
              <a:t>How was this company’s success possible?</a:t>
            </a:r>
            <a:r>
              <a:rPr lang="en-US" sz="2448" dirty="0">
                <a:solidFill>
                  <a:schemeClr val="bg1"/>
                </a:solidFill>
              </a:rPr>
              <a:t> </a:t>
            </a:r>
          </a:p>
        </p:txBody>
      </p:sp>
    </p:spTree>
    <p:extLst>
      <p:ext uri="{BB962C8B-B14F-4D97-AF65-F5344CB8AC3E}">
        <p14:creationId xmlns:p14="http://schemas.microsoft.com/office/powerpoint/2010/main" val="18483984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4942332"/>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3" name="Rectangle 32"/>
          <p:cNvSpPr/>
          <p:nvPr/>
        </p:nvSpPr>
        <p:spPr bwMode="auto">
          <a:xfrm>
            <a:off x="0" y="3316638"/>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6" name="Rectangle 35"/>
          <p:cNvSpPr/>
          <p:nvPr/>
        </p:nvSpPr>
        <p:spPr bwMode="auto">
          <a:xfrm>
            <a:off x="0" y="1690943"/>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1" name="Rectangle 40"/>
          <p:cNvSpPr/>
          <p:nvPr/>
        </p:nvSpPr>
        <p:spPr bwMode="auto">
          <a:xfrm>
            <a:off x="468630" y="2343705"/>
            <a:ext cx="3474720" cy="3899012"/>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 name="Title 1"/>
          <p:cNvSpPr>
            <a:spLocks noGrp="1"/>
          </p:cNvSpPr>
          <p:nvPr>
            <p:ph type="title"/>
          </p:nvPr>
        </p:nvSpPr>
        <p:spPr/>
        <p:txBody>
          <a:bodyPr/>
          <a:lstStyle/>
          <a:p>
            <a:r>
              <a:rPr lang="en-US" dirty="0"/>
              <a:t>What is a SAN, really?</a:t>
            </a:r>
          </a:p>
        </p:txBody>
      </p:sp>
      <p:grpSp>
        <p:nvGrpSpPr>
          <p:cNvPr id="19" name="Group 18"/>
          <p:cNvGrpSpPr/>
          <p:nvPr/>
        </p:nvGrpSpPr>
        <p:grpSpPr>
          <a:xfrm>
            <a:off x="721191" y="5139352"/>
            <a:ext cx="2969599" cy="932265"/>
            <a:chOff x="721191" y="5130474"/>
            <a:chExt cx="2969599" cy="932265"/>
          </a:xfrm>
        </p:grpSpPr>
        <p:grpSp>
          <p:nvGrpSpPr>
            <p:cNvPr id="18" name="Group 17"/>
            <p:cNvGrpSpPr/>
            <p:nvPr/>
          </p:nvGrpSpPr>
          <p:grpSpPr>
            <a:xfrm>
              <a:off x="721191" y="5130474"/>
              <a:ext cx="2969599" cy="426264"/>
              <a:chOff x="792213" y="5130474"/>
              <a:chExt cx="2969599" cy="426264"/>
            </a:xfrm>
          </p:grpSpPr>
          <p:sp>
            <p:nvSpPr>
              <p:cNvPr id="4" name="Freeform 79"/>
              <p:cNvSpPr>
                <a:spLocks noEditPoints="1"/>
              </p:cNvSpPr>
              <p:nvPr/>
            </p:nvSpPr>
            <p:spPr bwMode="black">
              <a:xfrm>
                <a:off x="1234594"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 name="Freeform 79"/>
              <p:cNvSpPr>
                <a:spLocks noEditPoints="1"/>
              </p:cNvSpPr>
              <p:nvPr/>
            </p:nvSpPr>
            <p:spPr bwMode="black">
              <a:xfrm>
                <a:off x="792213"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 name="Freeform 79"/>
              <p:cNvSpPr>
                <a:spLocks noEditPoints="1"/>
              </p:cNvSpPr>
              <p:nvPr/>
            </p:nvSpPr>
            <p:spPr bwMode="black">
              <a:xfrm>
                <a:off x="2119356"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 name="Freeform 79"/>
              <p:cNvSpPr>
                <a:spLocks noEditPoints="1"/>
              </p:cNvSpPr>
              <p:nvPr/>
            </p:nvSpPr>
            <p:spPr bwMode="black">
              <a:xfrm>
                <a:off x="1676975"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 name="Freeform 79"/>
              <p:cNvSpPr>
                <a:spLocks noEditPoints="1"/>
              </p:cNvSpPr>
              <p:nvPr/>
            </p:nvSpPr>
            <p:spPr bwMode="black">
              <a:xfrm>
                <a:off x="3004118"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 name="Freeform 79"/>
              <p:cNvSpPr>
                <a:spLocks noEditPoints="1"/>
              </p:cNvSpPr>
              <p:nvPr/>
            </p:nvSpPr>
            <p:spPr bwMode="black">
              <a:xfrm>
                <a:off x="2561737"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 name="Freeform 79"/>
              <p:cNvSpPr>
                <a:spLocks noEditPoints="1"/>
              </p:cNvSpPr>
              <p:nvPr/>
            </p:nvSpPr>
            <p:spPr bwMode="black">
              <a:xfrm>
                <a:off x="3446498"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17" name="Group 16"/>
            <p:cNvGrpSpPr/>
            <p:nvPr/>
          </p:nvGrpSpPr>
          <p:grpSpPr>
            <a:xfrm>
              <a:off x="721191" y="5636475"/>
              <a:ext cx="2969599" cy="426264"/>
              <a:chOff x="792213" y="5618719"/>
              <a:chExt cx="2969599" cy="426264"/>
            </a:xfrm>
          </p:grpSpPr>
          <p:sp>
            <p:nvSpPr>
              <p:cNvPr id="20" name="Freeform 79"/>
              <p:cNvSpPr>
                <a:spLocks noEditPoints="1"/>
              </p:cNvSpPr>
              <p:nvPr/>
            </p:nvSpPr>
            <p:spPr bwMode="black">
              <a:xfrm>
                <a:off x="1234594"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1" name="Freeform 79"/>
              <p:cNvSpPr>
                <a:spLocks noEditPoints="1"/>
              </p:cNvSpPr>
              <p:nvPr/>
            </p:nvSpPr>
            <p:spPr bwMode="black">
              <a:xfrm>
                <a:off x="792213"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2" name="Freeform 79"/>
              <p:cNvSpPr>
                <a:spLocks noEditPoints="1"/>
              </p:cNvSpPr>
              <p:nvPr/>
            </p:nvSpPr>
            <p:spPr bwMode="black">
              <a:xfrm>
                <a:off x="2119356"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3" name="Freeform 79"/>
              <p:cNvSpPr>
                <a:spLocks noEditPoints="1"/>
              </p:cNvSpPr>
              <p:nvPr/>
            </p:nvSpPr>
            <p:spPr bwMode="black">
              <a:xfrm>
                <a:off x="1676975"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4" name="Freeform 79"/>
              <p:cNvSpPr>
                <a:spLocks noEditPoints="1"/>
              </p:cNvSpPr>
              <p:nvPr/>
            </p:nvSpPr>
            <p:spPr bwMode="black">
              <a:xfrm>
                <a:off x="3004118"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5" name="Freeform 79"/>
              <p:cNvSpPr>
                <a:spLocks noEditPoints="1"/>
              </p:cNvSpPr>
              <p:nvPr/>
            </p:nvSpPr>
            <p:spPr bwMode="black">
              <a:xfrm>
                <a:off x="2561737"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6" name="Freeform 79"/>
              <p:cNvSpPr>
                <a:spLocks noEditPoints="1"/>
              </p:cNvSpPr>
              <p:nvPr/>
            </p:nvSpPr>
            <p:spPr bwMode="black">
              <a:xfrm>
                <a:off x="3446498"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sp>
        <p:nvSpPr>
          <p:cNvPr id="29" name="Rectangle 28"/>
          <p:cNvSpPr/>
          <p:nvPr/>
        </p:nvSpPr>
        <p:spPr>
          <a:xfrm>
            <a:off x="4271893" y="5029038"/>
            <a:ext cx="6975545" cy="1399357"/>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Physical disks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Flash-based (SSD) or spinning media (HDD) to provide the raw storage capacity for your data. Pooled by the controllers, and sliced into LUNs (simple, mirrored, parity, etc.).</a:t>
            </a:r>
          </a:p>
        </p:txBody>
      </p:sp>
      <p:grpSp>
        <p:nvGrpSpPr>
          <p:cNvPr id="27" name="Group 26"/>
          <p:cNvGrpSpPr/>
          <p:nvPr/>
        </p:nvGrpSpPr>
        <p:grpSpPr>
          <a:xfrm>
            <a:off x="939543" y="3728780"/>
            <a:ext cx="2532895" cy="748484"/>
            <a:chOff x="939543" y="3728780"/>
            <a:chExt cx="2532895" cy="748484"/>
          </a:xfrm>
        </p:grpSpPr>
        <p:sp>
          <p:nvSpPr>
            <p:cNvPr id="34" name="Freeform 33"/>
            <p:cNvSpPr>
              <a:spLocks noChangeAspect="1" noEditPoints="1"/>
            </p:cNvSpPr>
            <p:nvPr/>
          </p:nvSpPr>
          <p:spPr bwMode="auto">
            <a:xfrm>
              <a:off x="939543" y="3728780"/>
              <a:ext cx="969135" cy="748484"/>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sp>
          <p:nvSpPr>
            <p:cNvPr id="35" name="Freeform 34"/>
            <p:cNvSpPr>
              <a:spLocks noChangeAspect="1" noEditPoints="1"/>
            </p:cNvSpPr>
            <p:nvPr/>
          </p:nvSpPr>
          <p:spPr bwMode="auto">
            <a:xfrm>
              <a:off x="2503303" y="3728780"/>
              <a:ext cx="969135" cy="748484"/>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grpSp>
      <p:sp>
        <p:nvSpPr>
          <p:cNvPr id="38" name="Rectangle 37"/>
          <p:cNvSpPr/>
          <p:nvPr/>
        </p:nvSpPr>
        <p:spPr>
          <a:xfrm>
            <a:off x="4274617" y="3403344"/>
            <a:ext cx="6975545" cy="1399357"/>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Controllers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The brains of the SAN—typically now with x86 CPU, memory, and provides enterprise features like </a:t>
            </a:r>
            <a:r>
              <a:rPr kumimoji="0" lang="en-US" sz="1600" b="1" i="0" u="none" strike="noStrike" kern="0" cap="none" spc="0" normalizeH="0" baseline="0" noProof="0" dirty="0">
                <a:ln>
                  <a:noFill/>
                </a:ln>
                <a:gradFill>
                  <a:gsLst>
                    <a:gs pos="2917">
                      <a:srgbClr val="505050"/>
                    </a:gs>
                    <a:gs pos="30000">
                      <a:srgbClr val="505050"/>
                    </a:gs>
                  </a:gsLst>
                  <a:lin ang="5400000" scaled="0"/>
                </a:gradFill>
                <a:effectLst/>
                <a:uLnTx/>
                <a:uFillTx/>
              </a:rPr>
              <a:t>thin provisioning, deduplication, storage tiering, </a:t>
            </a: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etc. Multiple controllers provide resiliency.</a:t>
            </a:r>
          </a:p>
        </p:txBody>
      </p:sp>
      <p:sp>
        <p:nvSpPr>
          <p:cNvPr id="44" name="Rectangle 43"/>
          <p:cNvSpPr/>
          <p:nvPr/>
        </p:nvSpPr>
        <p:spPr>
          <a:xfrm>
            <a:off x="4271893" y="1985398"/>
            <a:ext cx="6975545" cy="983859"/>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Connectivity adaptors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Resilient connectivity to external sources via iSCSI, FC, FCoE, NFS, SMB.</a:t>
            </a:r>
          </a:p>
        </p:txBody>
      </p:sp>
      <p:grpSp>
        <p:nvGrpSpPr>
          <p:cNvPr id="63" name="Group 62"/>
          <p:cNvGrpSpPr/>
          <p:nvPr/>
        </p:nvGrpSpPr>
        <p:grpSpPr>
          <a:xfrm>
            <a:off x="797174" y="2249817"/>
            <a:ext cx="2817633" cy="455020"/>
            <a:chOff x="602864" y="2221096"/>
            <a:chExt cx="2817633" cy="455020"/>
          </a:xfrm>
          <a:solidFill>
            <a:schemeClr val="tx1"/>
          </a:solidFill>
        </p:grpSpPr>
        <p:grpSp>
          <p:nvGrpSpPr>
            <p:cNvPr id="61" name="Group 60"/>
            <p:cNvGrpSpPr/>
            <p:nvPr/>
          </p:nvGrpSpPr>
          <p:grpSpPr>
            <a:xfrm>
              <a:off x="2098856" y="2221096"/>
              <a:ext cx="1321641" cy="455020"/>
              <a:chOff x="2098856" y="2235200"/>
              <a:chExt cx="1321641" cy="455020"/>
            </a:xfrm>
            <a:grpFill/>
          </p:grpSpPr>
          <p:sp>
            <p:nvSpPr>
              <p:cNvPr id="56"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32" name="Trapezoid 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62" name="Group 61"/>
            <p:cNvGrpSpPr/>
            <p:nvPr/>
          </p:nvGrpSpPr>
          <p:grpSpPr>
            <a:xfrm>
              <a:off x="602864" y="2221096"/>
              <a:ext cx="1321641" cy="455020"/>
              <a:chOff x="602864" y="2235200"/>
              <a:chExt cx="1321641" cy="455020"/>
            </a:xfrm>
            <a:grpFill/>
          </p:grpSpPr>
          <p:sp>
            <p:nvSpPr>
              <p:cNvPr id="59" name="Freeform 9"/>
              <p:cNvSpPr>
                <a:spLocks noChangeAspect="1" noEditPoints="1"/>
              </p:cNvSpPr>
              <p:nvPr/>
            </p:nvSpPr>
            <p:spPr bwMode="auto">
              <a:xfrm>
                <a:off x="602864"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60" name="Trapezoid 59"/>
              <p:cNvSpPr/>
              <p:nvPr/>
            </p:nvSpPr>
            <p:spPr bwMode="auto">
              <a:xfrm>
                <a:off x="602864"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Tree>
    <p:extLst>
      <p:ext uri="{BB962C8B-B14F-4D97-AF65-F5344CB8AC3E}">
        <p14:creationId xmlns:p14="http://schemas.microsoft.com/office/powerpoint/2010/main" val="275284696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30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par>
                                <p:cTn id="12" presetID="6" presetClass="emph" presetSubtype="0" accel="100000" autoRev="1" fill="hold" nodeType="withEffect">
                                  <p:stCondLst>
                                    <p:cond delay="0"/>
                                  </p:stCondLst>
                                  <p:childTnLst>
                                    <p:animScale>
                                      <p:cBhvr>
                                        <p:cTn id="13" dur="300" fill="hold"/>
                                        <p:tgtEl>
                                          <p:spTgt spid="19"/>
                                        </p:tgtEl>
                                      </p:cBhvr>
                                      <p:by x="90000" y="90000"/>
                                    </p:animScale>
                                  </p:childTnLst>
                                </p:cTn>
                              </p:par>
                              <p:par>
                                <p:cTn id="14" presetID="22" presetClass="entr" presetSubtype="4" fill="hold" grpId="0" nodeType="withEffect">
                                  <p:stCondLst>
                                    <p:cond delay="1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500"/>
                                        <p:tgtEl>
                                          <p:spTgt spid="41"/>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63" presetClass="path" presetSubtype="0" decel="100000" fill="hold" grpId="1" nodeType="withEffect">
                                  <p:stCondLst>
                                    <p:cond delay="300"/>
                                  </p:stCondLst>
                                  <p:childTnLst>
                                    <p:animMotion origin="layout" path="M 3.10186E-6 -3.3409E-6 L 0.07876 -3.3409E-6 " pathEditMode="relative" rAng="0" ptsTypes="AA">
                                      <p:cBhvr>
                                        <p:cTn id="21" dur="700" spd="-100000" fill="hold"/>
                                        <p:tgtEl>
                                          <p:spTgt spid="29"/>
                                        </p:tgtEl>
                                        <p:attrNameLst>
                                          <p:attrName>ppt_x</p:attrName>
                                          <p:attrName>ppt_y</p:attrName>
                                        </p:attrNameLst>
                                      </p:cBhvr>
                                      <p:rCtr x="3932" y="0"/>
                                    </p:animMotion>
                                  </p:childTnLst>
                                </p:cTn>
                              </p:par>
                            </p:childTnLst>
                          </p:cTn>
                        </p:par>
                      </p:childTnLst>
                    </p:cTn>
                  </p:par>
                  <p:par>
                    <p:cTn id="22" fill="hold">
                      <p:stCondLst>
                        <p:cond delay="indefinite"/>
                      </p:stCondLst>
                      <p:childTnLst>
                        <p:par>
                          <p:cTn id="23" fill="hold">
                            <p:stCondLst>
                              <p:cond delay="0"/>
                            </p:stCondLst>
                            <p:childTnLst>
                              <p:par>
                                <p:cTn id="24" presetID="2" presetClass="entr" presetSubtype="8" decel="100000" fill="hold" grpId="0" nodeType="click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30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6" presetClass="emph" presetSubtype="0" accel="100000" autoRev="1" fill="hold" nodeType="withEffect">
                                  <p:stCondLst>
                                    <p:cond delay="0"/>
                                  </p:stCondLst>
                                  <p:childTnLst>
                                    <p:animScale>
                                      <p:cBhvr>
                                        <p:cTn id="32" dur="300" fill="hold"/>
                                        <p:tgtEl>
                                          <p:spTgt spid="27"/>
                                        </p:tgtEl>
                                      </p:cBhvr>
                                      <p:by x="90000" y="90000"/>
                                    </p:animScale>
                                  </p:childTnLst>
                                </p:cTn>
                              </p:par>
                              <p:par>
                                <p:cTn id="33" presetID="10" presetClass="entr" presetSubtype="0" fill="hold" grpId="0" nodeType="withEffect">
                                  <p:stCondLst>
                                    <p:cond delay="30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par>
                                <p:cTn id="36" presetID="63" presetClass="path" presetSubtype="0" decel="100000" fill="hold" grpId="1" nodeType="withEffect">
                                  <p:stCondLst>
                                    <p:cond delay="300"/>
                                  </p:stCondLst>
                                  <p:childTnLst>
                                    <p:animMotion origin="layout" path="M -2.19556E-6 -2.99138E-6 L 0.07876 -2.99138E-6 " pathEditMode="relative" rAng="0" ptsTypes="AA">
                                      <p:cBhvr>
                                        <p:cTn id="37" dur="700" spd="-100000" fill="hold"/>
                                        <p:tgtEl>
                                          <p:spTgt spid="38"/>
                                        </p:tgtEl>
                                        <p:attrNameLst>
                                          <p:attrName>ppt_x</p:attrName>
                                          <p:attrName>ppt_y</p:attrName>
                                        </p:attrNameLst>
                                      </p:cBhvr>
                                      <p:rCtr x="3932" y="0"/>
                                    </p:animMotion>
                                  </p:childTnLst>
                                </p:cTn>
                              </p:par>
                            </p:childTnLst>
                          </p:cTn>
                        </p:par>
                      </p:childTnLst>
                    </p:cTn>
                  </p:par>
                  <p:par>
                    <p:cTn id="38" fill="hold">
                      <p:stCondLst>
                        <p:cond delay="indefinite"/>
                      </p:stCondLst>
                      <p:childTnLst>
                        <p:par>
                          <p:cTn id="39" fill="hold">
                            <p:stCondLst>
                              <p:cond delay="0"/>
                            </p:stCondLst>
                            <p:childTnLst>
                              <p:par>
                                <p:cTn id="40" presetID="2" presetClass="entr" presetSubtype="8" decel="100000" fill="hold" grpId="0" nodeType="clickEffect">
                                  <p:stCondLst>
                                    <p:cond delay="0"/>
                                  </p:stCondLst>
                                  <p:childTnLst>
                                    <p:set>
                                      <p:cBhvr>
                                        <p:cTn id="41" dur="1" fill="hold">
                                          <p:stCondLst>
                                            <p:cond delay="0"/>
                                          </p:stCondLst>
                                        </p:cTn>
                                        <p:tgtEl>
                                          <p:spTgt spid="36"/>
                                        </p:tgtEl>
                                        <p:attrNameLst>
                                          <p:attrName>style.visibility</p:attrName>
                                        </p:attrNameLst>
                                      </p:cBhvr>
                                      <p:to>
                                        <p:strVal val="visible"/>
                                      </p:to>
                                    </p:set>
                                    <p:anim calcmode="lin" valueType="num">
                                      <p:cBhvr additive="base">
                                        <p:cTn id="42" dur="500" fill="hold"/>
                                        <p:tgtEl>
                                          <p:spTgt spid="36"/>
                                        </p:tgtEl>
                                        <p:attrNameLst>
                                          <p:attrName>ppt_x</p:attrName>
                                        </p:attrNameLst>
                                      </p:cBhvr>
                                      <p:tavLst>
                                        <p:tav tm="0">
                                          <p:val>
                                            <p:strVal val="0-#ppt_w/2"/>
                                          </p:val>
                                        </p:tav>
                                        <p:tav tm="100000">
                                          <p:val>
                                            <p:strVal val="#ppt_x"/>
                                          </p:val>
                                        </p:tav>
                                      </p:tavLst>
                                    </p:anim>
                                    <p:anim calcmode="lin" valueType="num">
                                      <p:cBhvr additive="base">
                                        <p:cTn id="43" dur="500" fill="hold"/>
                                        <p:tgtEl>
                                          <p:spTgt spid="36"/>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30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par>
                                <p:cTn id="47" presetID="6" presetClass="emph" presetSubtype="0" accel="100000" autoRev="1" fill="hold" nodeType="withEffect">
                                  <p:stCondLst>
                                    <p:cond delay="0"/>
                                  </p:stCondLst>
                                  <p:childTnLst>
                                    <p:animScale>
                                      <p:cBhvr>
                                        <p:cTn id="48" dur="300" fill="hold"/>
                                        <p:tgtEl>
                                          <p:spTgt spid="63"/>
                                        </p:tgtEl>
                                      </p:cBhvr>
                                      <p:by x="90000" y="90000"/>
                                    </p:animScale>
                                  </p:childTnLst>
                                </p:cTn>
                              </p:par>
                              <p:par>
                                <p:cTn id="49" presetID="10" presetClass="entr" presetSubtype="0" fill="hold" grpId="0" nodeType="withEffect">
                                  <p:stCondLst>
                                    <p:cond delay="30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63" presetClass="path" presetSubtype="0" decel="100000" fill="hold" grpId="1" nodeType="withEffect">
                                  <p:stCondLst>
                                    <p:cond delay="300"/>
                                  </p:stCondLst>
                                  <p:childTnLst>
                                    <p:animMotion origin="layout" path="M 3.10186E-6 -2.29687E-6 L 0.07876 -2.29687E-6 " pathEditMode="relative" rAng="0" ptsTypes="AA">
                                      <p:cBhvr>
                                        <p:cTn id="53" dur="700" spd="-100000" fill="hold"/>
                                        <p:tgtEl>
                                          <p:spTgt spid="44"/>
                                        </p:tgtEl>
                                        <p:attrNameLst>
                                          <p:attrName>ppt_x</p:attrName>
                                          <p:attrName>ppt_y</p:attrName>
                                        </p:attrNameLst>
                                      </p:cBhvr>
                                      <p:rCtr x="39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3" grpId="0" animBg="1"/>
      <p:bldP spid="36" grpId="0" animBg="1"/>
      <p:bldP spid="41" grpId="0" animBg="1"/>
      <p:bldP spid="29" grpId="0"/>
      <p:bldP spid="29" grpId="1"/>
      <p:bldP spid="38" grpId="0"/>
      <p:bldP spid="38" grpId="1"/>
      <p:bldP spid="44" grpId="0"/>
      <p:bldP spid="44"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4942332"/>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3" name="Rectangle 32"/>
          <p:cNvSpPr/>
          <p:nvPr/>
        </p:nvSpPr>
        <p:spPr bwMode="auto">
          <a:xfrm>
            <a:off x="0" y="3316638"/>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6" name="Rectangle 35"/>
          <p:cNvSpPr/>
          <p:nvPr/>
        </p:nvSpPr>
        <p:spPr bwMode="auto">
          <a:xfrm>
            <a:off x="0" y="1690943"/>
            <a:ext cx="12436475"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1" name="Rectangle 40"/>
          <p:cNvSpPr/>
          <p:nvPr/>
        </p:nvSpPr>
        <p:spPr bwMode="auto">
          <a:xfrm>
            <a:off x="468630" y="2343705"/>
            <a:ext cx="3474720" cy="3899012"/>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 name="Title 1"/>
          <p:cNvSpPr>
            <a:spLocks noGrp="1"/>
          </p:cNvSpPr>
          <p:nvPr>
            <p:ph type="title"/>
          </p:nvPr>
        </p:nvSpPr>
        <p:spPr/>
        <p:txBody>
          <a:bodyPr/>
          <a:lstStyle/>
          <a:p>
            <a:r>
              <a:rPr lang="en-US" dirty="0"/>
              <a:t>What about Microsoft and storage?</a:t>
            </a:r>
          </a:p>
        </p:txBody>
      </p:sp>
      <p:grpSp>
        <p:nvGrpSpPr>
          <p:cNvPr id="19" name="Group 18"/>
          <p:cNvGrpSpPr/>
          <p:nvPr/>
        </p:nvGrpSpPr>
        <p:grpSpPr>
          <a:xfrm>
            <a:off x="721191" y="5139352"/>
            <a:ext cx="2969599" cy="932265"/>
            <a:chOff x="721191" y="5130474"/>
            <a:chExt cx="2969599" cy="932265"/>
          </a:xfrm>
        </p:grpSpPr>
        <p:grpSp>
          <p:nvGrpSpPr>
            <p:cNvPr id="18" name="Group 17"/>
            <p:cNvGrpSpPr/>
            <p:nvPr/>
          </p:nvGrpSpPr>
          <p:grpSpPr>
            <a:xfrm>
              <a:off x="721191" y="5130474"/>
              <a:ext cx="2969599" cy="426264"/>
              <a:chOff x="792213" y="5130474"/>
              <a:chExt cx="2969599" cy="426264"/>
            </a:xfrm>
          </p:grpSpPr>
          <p:sp>
            <p:nvSpPr>
              <p:cNvPr id="4" name="Freeform 79"/>
              <p:cNvSpPr>
                <a:spLocks noEditPoints="1"/>
              </p:cNvSpPr>
              <p:nvPr/>
            </p:nvSpPr>
            <p:spPr bwMode="black">
              <a:xfrm>
                <a:off x="1234594"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5" name="Freeform 79"/>
              <p:cNvSpPr>
                <a:spLocks noEditPoints="1"/>
              </p:cNvSpPr>
              <p:nvPr/>
            </p:nvSpPr>
            <p:spPr bwMode="black">
              <a:xfrm>
                <a:off x="792213"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 name="Freeform 79"/>
              <p:cNvSpPr>
                <a:spLocks noEditPoints="1"/>
              </p:cNvSpPr>
              <p:nvPr/>
            </p:nvSpPr>
            <p:spPr bwMode="black">
              <a:xfrm>
                <a:off x="2119356"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 name="Freeform 79"/>
              <p:cNvSpPr>
                <a:spLocks noEditPoints="1"/>
              </p:cNvSpPr>
              <p:nvPr/>
            </p:nvSpPr>
            <p:spPr bwMode="black">
              <a:xfrm>
                <a:off x="1676975"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 name="Freeform 79"/>
              <p:cNvSpPr>
                <a:spLocks noEditPoints="1"/>
              </p:cNvSpPr>
              <p:nvPr/>
            </p:nvSpPr>
            <p:spPr bwMode="black">
              <a:xfrm>
                <a:off x="3004118"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 name="Freeform 79"/>
              <p:cNvSpPr>
                <a:spLocks noEditPoints="1"/>
              </p:cNvSpPr>
              <p:nvPr/>
            </p:nvSpPr>
            <p:spPr bwMode="black">
              <a:xfrm>
                <a:off x="2561737"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 name="Freeform 79"/>
              <p:cNvSpPr>
                <a:spLocks noEditPoints="1"/>
              </p:cNvSpPr>
              <p:nvPr/>
            </p:nvSpPr>
            <p:spPr bwMode="black">
              <a:xfrm>
                <a:off x="3446498" y="5130474"/>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17" name="Group 16"/>
            <p:cNvGrpSpPr/>
            <p:nvPr/>
          </p:nvGrpSpPr>
          <p:grpSpPr>
            <a:xfrm>
              <a:off x="721191" y="5636475"/>
              <a:ext cx="2969599" cy="426264"/>
              <a:chOff x="792213" y="5618719"/>
              <a:chExt cx="2969599" cy="426264"/>
            </a:xfrm>
          </p:grpSpPr>
          <p:sp>
            <p:nvSpPr>
              <p:cNvPr id="20" name="Freeform 79"/>
              <p:cNvSpPr>
                <a:spLocks noEditPoints="1"/>
              </p:cNvSpPr>
              <p:nvPr/>
            </p:nvSpPr>
            <p:spPr bwMode="black">
              <a:xfrm>
                <a:off x="1234594"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1" name="Freeform 79"/>
              <p:cNvSpPr>
                <a:spLocks noEditPoints="1"/>
              </p:cNvSpPr>
              <p:nvPr/>
            </p:nvSpPr>
            <p:spPr bwMode="black">
              <a:xfrm>
                <a:off x="792213"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2" name="Freeform 79"/>
              <p:cNvSpPr>
                <a:spLocks noEditPoints="1"/>
              </p:cNvSpPr>
              <p:nvPr/>
            </p:nvSpPr>
            <p:spPr bwMode="black">
              <a:xfrm>
                <a:off x="2119356"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3" name="Freeform 79"/>
              <p:cNvSpPr>
                <a:spLocks noEditPoints="1"/>
              </p:cNvSpPr>
              <p:nvPr/>
            </p:nvSpPr>
            <p:spPr bwMode="black">
              <a:xfrm>
                <a:off x="1676975"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4" name="Freeform 79"/>
              <p:cNvSpPr>
                <a:spLocks noEditPoints="1"/>
              </p:cNvSpPr>
              <p:nvPr/>
            </p:nvSpPr>
            <p:spPr bwMode="black">
              <a:xfrm>
                <a:off x="3004118"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5" name="Freeform 79"/>
              <p:cNvSpPr>
                <a:spLocks noEditPoints="1"/>
              </p:cNvSpPr>
              <p:nvPr/>
            </p:nvSpPr>
            <p:spPr bwMode="black">
              <a:xfrm>
                <a:off x="2561737"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26" name="Freeform 79"/>
              <p:cNvSpPr>
                <a:spLocks noEditPoints="1"/>
              </p:cNvSpPr>
              <p:nvPr/>
            </p:nvSpPr>
            <p:spPr bwMode="black">
              <a:xfrm>
                <a:off x="3446498" y="5618719"/>
                <a:ext cx="315314" cy="426264"/>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tx1"/>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sp>
        <p:nvSpPr>
          <p:cNvPr id="29" name="Rectangle 28"/>
          <p:cNvSpPr/>
          <p:nvPr/>
        </p:nvSpPr>
        <p:spPr>
          <a:xfrm>
            <a:off x="4271893" y="5029038"/>
            <a:ext cx="6975545" cy="1399357"/>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Physical disks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Multiple options for low cost and low complexity. HDD/SSD mix can </a:t>
            </a:r>
            <a:b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b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exist in external JBOD shelf connected via SAS, or within the file server (controller) chassis itself.</a:t>
            </a:r>
          </a:p>
        </p:txBody>
      </p:sp>
      <p:sp>
        <p:nvSpPr>
          <p:cNvPr id="38" name="Rectangle 37"/>
          <p:cNvSpPr/>
          <p:nvPr/>
        </p:nvSpPr>
        <p:spPr>
          <a:xfrm>
            <a:off x="4274616" y="3403344"/>
            <a:ext cx="7544489" cy="1399357"/>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96040">
                      <a:schemeClr val="accent1"/>
                    </a:gs>
                    <a:gs pos="85149">
                      <a:schemeClr val="accent1"/>
                    </a:gs>
                  </a:gsLst>
                  <a:lin ang="5400000" scaled="0"/>
                </a:gradFill>
                <a:effectLst/>
                <a:uLnTx/>
                <a:uFillTx/>
                <a:latin typeface="+mj-lt"/>
                <a:cs typeface="Segoe UI" pitchFamily="34" charset="0"/>
              </a:rPr>
              <a:t>Windows Server is now the controller</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Clustered Windows Server File Servers (SOFS) create disk pools, </a:t>
            </a:r>
            <a:b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b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then slices them into storage spaces. Spaces can be </a:t>
            </a:r>
            <a:r>
              <a:rPr kumimoji="0" lang="en-US" sz="1600" b="1" i="0" u="none" strike="noStrike" kern="0" cap="none" spc="0" normalizeH="0" baseline="0" noProof="0" dirty="0">
                <a:ln>
                  <a:noFill/>
                </a:ln>
                <a:gradFill>
                  <a:gsLst>
                    <a:gs pos="2917">
                      <a:srgbClr val="505050"/>
                    </a:gs>
                    <a:gs pos="30000">
                      <a:srgbClr val="505050"/>
                    </a:gs>
                  </a:gsLst>
                  <a:lin ang="5400000" scaled="0"/>
                </a:gradFill>
                <a:effectLst/>
                <a:uLnTx/>
                <a:uFillTx/>
              </a:rPr>
              <a:t>thin provisioned, tiered,</a:t>
            </a: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 and support </a:t>
            </a:r>
            <a:r>
              <a:rPr kumimoji="0" lang="en-US" sz="1600" b="1" i="0" u="none" strike="noStrike" kern="0" cap="none" spc="0" normalizeH="0" baseline="0" noProof="0" dirty="0">
                <a:ln>
                  <a:noFill/>
                </a:ln>
                <a:gradFill>
                  <a:gsLst>
                    <a:gs pos="2917">
                      <a:srgbClr val="505050"/>
                    </a:gs>
                    <a:gs pos="30000">
                      <a:srgbClr val="505050"/>
                    </a:gs>
                  </a:gsLst>
                  <a:lin ang="5400000" scaled="0"/>
                </a:gradFill>
                <a:effectLst/>
                <a:uLnTx/>
                <a:uFillTx/>
              </a:rPr>
              <a:t>deduplication.</a:t>
            </a: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 Spaces can be simple, </a:t>
            </a:r>
            <a:r>
              <a:rPr kumimoji="0" lang="en-US" sz="1600" b="1" i="0" u="none" strike="noStrike" kern="0" cap="none" spc="0" normalizeH="0" baseline="0" noProof="0" dirty="0">
                <a:ln>
                  <a:noFill/>
                </a:ln>
                <a:gradFill>
                  <a:gsLst>
                    <a:gs pos="2917">
                      <a:srgbClr val="505050"/>
                    </a:gs>
                    <a:gs pos="30000">
                      <a:srgbClr val="505050"/>
                    </a:gs>
                  </a:gsLst>
                  <a:lin ang="5400000" scaled="0"/>
                </a:gradFill>
                <a:effectLst/>
                <a:uLnTx/>
                <a:uFillTx/>
              </a:rPr>
              <a:t>mirrored,</a:t>
            </a: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 or </a:t>
            </a:r>
            <a:r>
              <a:rPr kumimoji="0" lang="en-US" sz="1600" b="1" i="0" u="none" strike="noStrike" kern="0" cap="none" spc="0" normalizeH="0" baseline="0" noProof="0" dirty="0">
                <a:ln>
                  <a:noFill/>
                </a:ln>
                <a:gradFill>
                  <a:gsLst>
                    <a:gs pos="2917">
                      <a:srgbClr val="505050"/>
                    </a:gs>
                    <a:gs pos="30000">
                      <a:srgbClr val="505050"/>
                    </a:gs>
                  </a:gsLst>
                  <a:lin ang="5400000" scaled="0"/>
                </a:gradFill>
                <a:effectLst/>
                <a:uLnTx/>
                <a:uFillTx/>
              </a:rPr>
              <a:t>parity.</a:t>
            </a:r>
          </a:p>
        </p:txBody>
      </p:sp>
      <p:sp>
        <p:nvSpPr>
          <p:cNvPr id="44" name="Rectangle 43"/>
          <p:cNvSpPr/>
          <p:nvPr/>
        </p:nvSpPr>
        <p:spPr>
          <a:xfrm>
            <a:off x="4271893" y="1777649"/>
            <a:ext cx="7255384" cy="1399357"/>
          </a:xfrm>
          <a:prstGeom prst="rect">
            <a:avLst/>
          </a:prstGeom>
        </p:spPr>
        <p:txBody>
          <a:bodyPr wrap="square" lIns="182880" tIns="146304" rIns="182880" bIns="146304" anchor="ctr" anchorCtr="0">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8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mj-lt"/>
                <a:cs typeface="Segoe UI" pitchFamily="34" charset="0"/>
              </a:rPr>
              <a:t>Connectivity adaptors</a:t>
            </a:r>
          </a:p>
          <a:p>
            <a:pPr marL="0" marR="0" lvl="0" indent="0" defTabSz="914400" eaLnBrk="1" fontAlgn="auto" latinLnBrk="0" hangingPunct="1">
              <a:lnSpc>
                <a:spcPct val="90000"/>
              </a:lnSpc>
              <a:spcBef>
                <a:spcPts val="400"/>
              </a:spcBef>
              <a:spcAft>
                <a:spcPts val="0"/>
              </a:spcAft>
              <a:buClrTx/>
              <a:buSzTx/>
              <a:buFontTx/>
              <a:buNone/>
              <a:tabLst/>
              <a:defRPr/>
            </a:pPr>
            <a:r>
              <a:rPr kumimoji="0" lang="en-US" sz="1600" b="0" i="0" u="none" strike="noStrike" kern="0" cap="none" spc="0" normalizeH="0" baseline="0" noProof="0" dirty="0">
                <a:ln>
                  <a:noFill/>
                </a:ln>
                <a:gradFill>
                  <a:gsLst>
                    <a:gs pos="2917">
                      <a:srgbClr val="505050"/>
                    </a:gs>
                    <a:gs pos="30000">
                      <a:srgbClr val="505050"/>
                    </a:gs>
                  </a:gsLst>
                  <a:lin ang="5400000" scaled="0"/>
                </a:gradFill>
                <a:effectLst/>
                <a:uLnTx/>
                <a:uFillTx/>
              </a:rPr>
              <a:t>Windows Server File Servers have resilient connectivity to external sources using regular 1GBE, 10GBE network adaptors. Support for up to 56GB, 100GB RDMA adaptors. Support via iSCSI, SMB 3.0, and NFS connectivity.</a:t>
            </a:r>
          </a:p>
        </p:txBody>
      </p:sp>
      <p:grpSp>
        <p:nvGrpSpPr>
          <p:cNvPr id="63" name="Group 62"/>
          <p:cNvGrpSpPr/>
          <p:nvPr/>
        </p:nvGrpSpPr>
        <p:grpSpPr>
          <a:xfrm>
            <a:off x="797174" y="2249817"/>
            <a:ext cx="2817633" cy="455020"/>
            <a:chOff x="602864" y="2221096"/>
            <a:chExt cx="2817633" cy="455020"/>
          </a:xfrm>
          <a:solidFill>
            <a:schemeClr val="tx1"/>
          </a:solidFill>
        </p:grpSpPr>
        <p:grpSp>
          <p:nvGrpSpPr>
            <p:cNvPr id="61" name="Group 60"/>
            <p:cNvGrpSpPr/>
            <p:nvPr/>
          </p:nvGrpSpPr>
          <p:grpSpPr>
            <a:xfrm>
              <a:off x="2098856" y="2221096"/>
              <a:ext cx="1321641" cy="455020"/>
              <a:chOff x="2098856" y="2235200"/>
              <a:chExt cx="1321641" cy="455020"/>
            </a:xfrm>
            <a:grpFill/>
          </p:grpSpPr>
          <p:sp>
            <p:nvSpPr>
              <p:cNvPr id="56"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32" name="Trapezoid 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62" name="Group 61"/>
            <p:cNvGrpSpPr/>
            <p:nvPr/>
          </p:nvGrpSpPr>
          <p:grpSpPr>
            <a:xfrm>
              <a:off x="602864" y="2221096"/>
              <a:ext cx="1321641" cy="455020"/>
              <a:chOff x="602864" y="2235200"/>
              <a:chExt cx="1321641" cy="455020"/>
            </a:xfrm>
            <a:grpFill/>
          </p:grpSpPr>
          <p:sp>
            <p:nvSpPr>
              <p:cNvPr id="59" name="Freeform 9"/>
              <p:cNvSpPr>
                <a:spLocks noChangeAspect="1" noEditPoints="1"/>
              </p:cNvSpPr>
              <p:nvPr/>
            </p:nvSpPr>
            <p:spPr bwMode="auto">
              <a:xfrm>
                <a:off x="602864"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60" name="Trapezoid 59"/>
              <p:cNvSpPr/>
              <p:nvPr/>
            </p:nvSpPr>
            <p:spPr bwMode="auto">
              <a:xfrm>
                <a:off x="602864"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1" name="Group 10"/>
          <p:cNvGrpSpPr/>
          <p:nvPr/>
        </p:nvGrpSpPr>
        <p:grpSpPr>
          <a:xfrm>
            <a:off x="917894" y="3659444"/>
            <a:ext cx="2576191" cy="887157"/>
            <a:chOff x="917894" y="3659444"/>
            <a:chExt cx="2576191" cy="887157"/>
          </a:xfrm>
        </p:grpSpPr>
        <p:sp>
          <p:nvSpPr>
            <p:cNvPr id="39" name="Freeform 5"/>
            <p:cNvSpPr>
              <a:spLocks noChangeAspect="1" noEditPoints="1"/>
            </p:cNvSpPr>
            <p:nvPr/>
          </p:nvSpPr>
          <p:spPr bwMode="auto">
            <a:xfrm>
              <a:off x="917894" y="3659444"/>
              <a:ext cx="1158414" cy="887157"/>
            </a:xfrm>
            <a:custGeom>
              <a:avLst/>
              <a:gdLst>
                <a:gd name="T0" fmla="*/ 217 w 217"/>
                <a:gd name="T1" fmla="*/ 65 h 166"/>
                <a:gd name="T2" fmla="*/ 217 w 217"/>
                <a:gd name="T3" fmla="*/ 101 h 166"/>
                <a:gd name="T4" fmla="*/ 110 w 217"/>
                <a:gd name="T5" fmla="*/ 166 h 166"/>
                <a:gd name="T6" fmla="*/ 110 w 217"/>
                <a:gd name="T7" fmla="*/ 130 h 166"/>
                <a:gd name="T8" fmla="*/ 217 w 217"/>
                <a:gd name="T9" fmla="*/ 65 h 166"/>
                <a:gd name="T10" fmla="*/ 106 w 217"/>
                <a:gd name="T11" fmla="*/ 130 h 166"/>
                <a:gd name="T12" fmla="*/ 106 w 217"/>
                <a:gd name="T13" fmla="*/ 166 h 166"/>
                <a:gd name="T14" fmla="*/ 0 w 217"/>
                <a:gd name="T15" fmla="*/ 100 h 166"/>
                <a:gd name="T16" fmla="*/ 0 w 217"/>
                <a:gd name="T17" fmla="*/ 64 h 166"/>
                <a:gd name="T18" fmla="*/ 106 w 217"/>
                <a:gd name="T19" fmla="*/ 130 h 166"/>
                <a:gd name="T20" fmla="*/ 49 w 217"/>
                <a:gd name="T21" fmla="*/ 98 h 166"/>
                <a:gd name="T22" fmla="*/ 47 w 217"/>
                <a:gd name="T23" fmla="*/ 98 h 166"/>
                <a:gd name="T24" fmla="*/ 47 w 217"/>
                <a:gd name="T25" fmla="*/ 122 h 166"/>
                <a:gd name="T26" fmla="*/ 49 w 217"/>
                <a:gd name="T27" fmla="*/ 122 h 166"/>
                <a:gd name="T28" fmla="*/ 49 w 217"/>
                <a:gd name="T29" fmla="*/ 98 h 166"/>
                <a:gd name="T30" fmla="*/ 55 w 217"/>
                <a:gd name="T31" fmla="*/ 103 h 166"/>
                <a:gd name="T32" fmla="*/ 53 w 217"/>
                <a:gd name="T33" fmla="*/ 103 h 166"/>
                <a:gd name="T34" fmla="*/ 53 w 217"/>
                <a:gd name="T35" fmla="*/ 126 h 166"/>
                <a:gd name="T36" fmla="*/ 55 w 217"/>
                <a:gd name="T37" fmla="*/ 126 h 166"/>
                <a:gd name="T38" fmla="*/ 55 w 217"/>
                <a:gd name="T39" fmla="*/ 103 h 166"/>
                <a:gd name="T40" fmla="*/ 60 w 217"/>
                <a:gd name="T41" fmla="*/ 107 h 166"/>
                <a:gd name="T42" fmla="*/ 58 w 217"/>
                <a:gd name="T43" fmla="*/ 107 h 166"/>
                <a:gd name="T44" fmla="*/ 58 w 217"/>
                <a:gd name="T45" fmla="*/ 130 h 166"/>
                <a:gd name="T46" fmla="*/ 60 w 217"/>
                <a:gd name="T47" fmla="*/ 130 h 166"/>
                <a:gd name="T48" fmla="*/ 60 w 217"/>
                <a:gd name="T49" fmla="*/ 107 h 166"/>
                <a:gd name="T50" fmla="*/ 66 w 217"/>
                <a:gd name="T51" fmla="*/ 111 h 166"/>
                <a:gd name="T52" fmla="*/ 64 w 217"/>
                <a:gd name="T53" fmla="*/ 111 h 166"/>
                <a:gd name="T54" fmla="*/ 64 w 217"/>
                <a:gd name="T55" fmla="*/ 135 h 166"/>
                <a:gd name="T56" fmla="*/ 66 w 217"/>
                <a:gd name="T57" fmla="*/ 135 h 166"/>
                <a:gd name="T58" fmla="*/ 66 w 217"/>
                <a:gd name="T59" fmla="*/ 111 h 166"/>
                <a:gd name="T60" fmla="*/ 85 w 217"/>
                <a:gd name="T61" fmla="*/ 128 h 166"/>
                <a:gd name="T62" fmla="*/ 75 w 217"/>
                <a:gd name="T63" fmla="*/ 129 h 166"/>
                <a:gd name="T64" fmla="*/ 80 w 217"/>
                <a:gd name="T65" fmla="*/ 142 h 166"/>
                <a:gd name="T66" fmla="*/ 91 w 217"/>
                <a:gd name="T67" fmla="*/ 141 h 166"/>
                <a:gd name="T68" fmla="*/ 85 w 217"/>
                <a:gd name="T69" fmla="*/ 128 h 166"/>
                <a:gd name="T70" fmla="*/ 214 w 217"/>
                <a:gd name="T71" fmla="*/ 62 h 166"/>
                <a:gd name="T72" fmla="*/ 108 w 217"/>
                <a:gd name="T73" fmla="*/ 126 h 166"/>
                <a:gd name="T74" fmla="*/ 2 w 217"/>
                <a:gd name="T75" fmla="*/ 61 h 166"/>
                <a:gd name="T76" fmla="*/ 108 w 217"/>
                <a:gd name="T77" fmla="*/ 0 h 166"/>
                <a:gd name="T78" fmla="*/ 214 w 217"/>
                <a:gd name="T79" fmla="*/ 62 h 166"/>
                <a:gd name="T80" fmla="*/ 105 w 217"/>
                <a:gd name="T81" fmla="*/ 9 h 166"/>
                <a:gd name="T82" fmla="*/ 110 w 217"/>
                <a:gd name="T83" fmla="*/ 13 h 166"/>
                <a:gd name="T84" fmla="*/ 116 w 217"/>
                <a:gd name="T85" fmla="*/ 11 h 166"/>
                <a:gd name="T86" fmla="*/ 111 w 217"/>
                <a:gd name="T87" fmla="*/ 7 h 166"/>
                <a:gd name="T88" fmla="*/ 105 w 217"/>
                <a:gd name="T89" fmla="*/ 9 h 166"/>
                <a:gd name="T90" fmla="*/ 25 w 217"/>
                <a:gd name="T91" fmla="*/ 61 h 166"/>
                <a:gd name="T92" fmla="*/ 19 w 217"/>
                <a:gd name="T93" fmla="*/ 58 h 166"/>
                <a:gd name="T94" fmla="*/ 13 w 217"/>
                <a:gd name="T95" fmla="*/ 60 h 166"/>
                <a:gd name="T96" fmla="*/ 18 w 217"/>
                <a:gd name="T97" fmla="*/ 63 h 166"/>
                <a:gd name="T98" fmla="*/ 25 w 217"/>
                <a:gd name="T99" fmla="*/ 61 h 166"/>
                <a:gd name="T100" fmla="*/ 112 w 217"/>
                <a:gd name="T101" fmla="*/ 115 h 166"/>
                <a:gd name="T102" fmla="*/ 107 w 217"/>
                <a:gd name="T103" fmla="*/ 111 h 166"/>
                <a:gd name="T104" fmla="*/ 101 w 217"/>
                <a:gd name="T105" fmla="*/ 113 h 166"/>
                <a:gd name="T106" fmla="*/ 106 w 217"/>
                <a:gd name="T107" fmla="*/ 117 h 166"/>
                <a:gd name="T108" fmla="*/ 112 w 217"/>
                <a:gd name="T109" fmla="*/ 115 h 166"/>
                <a:gd name="T110" fmla="*/ 201 w 217"/>
                <a:gd name="T111" fmla="*/ 62 h 166"/>
                <a:gd name="T112" fmla="*/ 196 w 217"/>
                <a:gd name="T113" fmla="*/ 58 h 166"/>
                <a:gd name="T114" fmla="*/ 190 w 217"/>
                <a:gd name="T115" fmla="*/ 60 h 166"/>
                <a:gd name="T116" fmla="*/ 195 w 217"/>
                <a:gd name="T117" fmla="*/ 64 h 166"/>
                <a:gd name="T118" fmla="*/ 201 w 217"/>
                <a:gd name="T119" fmla="*/ 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66">
                  <a:moveTo>
                    <a:pt x="217" y="65"/>
                  </a:moveTo>
                  <a:cubicBezTo>
                    <a:pt x="217" y="101"/>
                    <a:pt x="217" y="101"/>
                    <a:pt x="217" y="101"/>
                  </a:cubicBezTo>
                  <a:cubicBezTo>
                    <a:pt x="110" y="166"/>
                    <a:pt x="110" y="166"/>
                    <a:pt x="110" y="166"/>
                  </a:cubicBezTo>
                  <a:cubicBezTo>
                    <a:pt x="110" y="130"/>
                    <a:pt x="110" y="130"/>
                    <a:pt x="110" y="130"/>
                  </a:cubicBezTo>
                  <a:lnTo>
                    <a:pt x="217" y="65"/>
                  </a:lnTo>
                  <a:close/>
                  <a:moveTo>
                    <a:pt x="106" y="130"/>
                  </a:moveTo>
                  <a:cubicBezTo>
                    <a:pt x="106" y="151"/>
                    <a:pt x="106" y="166"/>
                    <a:pt x="106" y="166"/>
                  </a:cubicBezTo>
                  <a:cubicBezTo>
                    <a:pt x="0" y="100"/>
                    <a:pt x="0" y="100"/>
                    <a:pt x="0" y="100"/>
                  </a:cubicBezTo>
                  <a:cubicBezTo>
                    <a:pt x="0" y="64"/>
                    <a:pt x="0" y="64"/>
                    <a:pt x="0" y="64"/>
                  </a:cubicBezTo>
                  <a:lnTo>
                    <a:pt x="106" y="130"/>
                  </a:lnTo>
                  <a:close/>
                  <a:moveTo>
                    <a:pt x="49" y="98"/>
                  </a:moveTo>
                  <a:cubicBezTo>
                    <a:pt x="47" y="98"/>
                    <a:pt x="47" y="98"/>
                    <a:pt x="47" y="98"/>
                  </a:cubicBezTo>
                  <a:cubicBezTo>
                    <a:pt x="47" y="122"/>
                    <a:pt x="47" y="122"/>
                    <a:pt x="47" y="122"/>
                  </a:cubicBezTo>
                  <a:cubicBezTo>
                    <a:pt x="49" y="122"/>
                    <a:pt x="49" y="122"/>
                    <a:pt x="49" y="122"/>
                  </a:cubicBezTo>
                  <a:lnTo>
                    <a:pt x="49" y="98"/>
                  </a:lnTo>
                  <a:close/>
                  <a:moveTo>
                    <a:pt x="55" y="103"/>
                  </a:moveTo>
                  <a:cubicBezTo>
                    <a:pt x="53" y="103"/>
                    <a:pt x="53" y="103"/>
                    <a:pt x="53" y="103"/>
                  </a:cubicBezTo>
                  <a:cubicBezTo>
                    <a:pt x="53" y="126"/>
                    <a:pt x="53" y="126"/>
                    <a:pt x="53" y="126"/>
                  </a:cubicBezTo>
                  <a:cubicBezTo>
                    <a:pt x="55" y="126"/>
                    <a:pt x="55" y="126"/>
                    <a:pt x="55" y="126"/>
                  </a:cubicBezTo>
                  <a:lnTo>
                    <a:pt x="55" y="103"/>
                  </a:lnTo>
                  <a:close/>
                  <a:moveTo>
                    <a:pt x="60" y="107"/>
                  </a:moveTo>
                  <a:cubicBezTo>
                    <a:pt x="58" y="107"/>
                    <a:pt x="58" y="107"/>
                    <a:pt x="58" y="107"/>
                  </a:cubicBezTo>
                  <a:cubicBezTo>
                    <a:pt x="58" y="130"/>
                    <a:pt x="58" y="130"/>
                    <a:pt x="58" y="130"/>
                  </a:cubicBezTo>
                  <a:cubicBezTo>
                    <a:pt x="60" y="130"/>
                    <a:pt x="60" y="130"/>
                    <a:pt x="60" y="130"/>
                  </a:cubicBezTo>
                  <a:lnTo>
                    <a:pt x="60" y="107"/>
                  </a:lnTo>
                  <a:close/>
                  <a:moveTo>
                    <a:pt x="66" y="111"/>
                  </a:moveTo>
                  <a:cubicBezTo>
                    <a:pt x="64" y="111"/>
                    <a:pt x="64" y="111"/>
                    <a:pt x="64" y="111"/>
                  </a:cubicBezTo>
                  <a:cubicBezTo>
                    <a:pt x="64" y="135"/>
                    <a:pt x="64" y="135"/>
                    <a:pt x="64" y="135"/>
                  </a:cubicBezTo>
                  <a:cubicBezTo>
                    <a:pt x="66" y="135"/>
                    <a:pt x="66" y="135"/>
                    <a:pt x="66" y="135"/>
                  </a:cubicBezTo>
                  <a:lnTo>
                    <a:pt x="66" y="111"/>
                  </a:lnTo>
                  <a:close/>
                  <a:moveTo>
                    <a:pt x="85" y="128"/>
                  </a:moveTo>
                  <a:cubicBezTo>
                    <a:pt x="81" y="124"/>
                    <a:pt x="76" y="125"/>
                    <a:pt x="75" y="129"/>
                  </a:cubicBezTo>
                  <a:cubicBezTo>
                    <a:pt x="73" y="132"/>
                    <a:pt x="75" y="138"/>
                    <a:pt x="80" y="142"/>
                  </a:cubicBezTo>
                  <a:cubicBezTo>
                    <a:pt x="84" y="145"/>
                    <a:pt x="89" y="145"/>
                    <a:pt x="91" y="141"/>
                  </a:cubicBezTo>
                  <a:cubicBezTo>
                    <a:pt x="92" y="137"/>
                    <a:pt x="90" y="131"/>
                    <a:pt x="85" y="128"/>
                  </a:cubicBezTo>
                  <a:close/>
                  <a:moveTo>
                    <a:pt x="214" y="62"/>
                  </a:moveTo>
                  <a:cubicBezTo>
                    <a:pt x="108" y="126"/>
                    <a:pt x="108" y="126"/>
                    <a:pt x="108" y="126"/>
                  </a:cubicBezTo>
                  <a:cubicBezTo>
                    <a:pt x="2" y="61"/>
                    <a:pt x="2" y="61"/>
                    <a:pt x="2" y="61"/>
                  </a:cubicBezTo>
                  <a:cubicBezTo>
                    <a:pt x="108" y="0"/>
                    <a:pt x="108" y="0"/>
                    <a:pt x="108" y="0"/>
                  </a:cubicBezTo>
                  <a:lnTo>
                    <a:pt x="214" y="62"/>
                  </a:lnTo>
                  <a:close/>
                  <a:moveTo>
                    <a:pt x="105" y="9"/>
                  </a:moveTo>
                  <a:cubicBezTo>
                    <a:pt x="105" y="11"/>
                    <a:pt x="107" y="13"/>
                    <a:pt x="110" y="13"/>
                  </a:cubicBezTo>
                  <a:cubicBezTo>
                    <a:pt x="113" y="14"/>
                    <a:pt x="116" y="13"/>
                    <a:pt x="116" y="11"/>
                  </a:cubicBezTo>
                  <a:cubicBezTo>
                    <a:pt x="117" y="10"/>
                    <a:pt x="114" y="8"/>
                    <a:pt x="111" y="7"/>
                  </a:cubicBezTo>
                  <a:cubicBezTo>
                    <a:pt x="108" y="7"/>
                    <a:pt x="105" y="8"/>
                    <a:pt x="105" y="9"/>
                  </a:cubicBezTo>
                  <a:close/>
                  <a:moveTo>
                    <a:pt x="25" y="61"/>
                  </a:moveTo>
                  <a:cubicBezTo>
                    <a:pt x="25" y="60"/>
                    <a:pt x="22" y="58"/>
                    <a:pt x="19" y="58"/>
                  </a:cubicBezTo>
                  <a:cubicBezTo>
                    <a:pt x="16" y="57"/>
                    <a:pt x="13" y="58"/>
                    <a:pt x="13" y="60"/>
                  </a:cubicBezTo>
                  <a:cubicBezTo>
                    <a:pt x="13" y="61"/>
                    <a:pt x="15" y="63"/>
                    <a:pt x="18" y="63"/>
                  </a:cubicBezTo>
                  <a:cubicBezTo>
                    <a:pt x="22" y="64"/>
                    <a:pt x="24" y="63"/>
                    <a:pt x="25" y="61"/>
                  </a:cubicBezTo>
                  <a:close/>
                  <a:moveTo>
                    <a:pt x="112" y="115"/>
                  </a:moveTo>
                  <a:cubicBezTo>
                    <a:pt x="113" y="113"/>
                    <a:pt x="110" y="111"/>
                    <a:pt x="107" y="111"/>
                  </a:cubicBezTo>
                  <a:cubicBezTo>
                    <a:pt x="104" y="111"/>
                    <a:pt x="101" y="111"/>
                    <a:pt x="101" y="113"/>
                  </a:cubicBezTo>
                  <a:cubicBezTo>
                    <a:pt x="101" y="115"/>
                    <a:pt x="103" y="116"/>
                    <a:pt x="106" y="117"/>
                  </a:cubicBezTo>
                  <a:cubicBezTo>
                    <a:pt x="109" y="117"/>
                    <a:pt x="112" y="116"/>
                    <a:pt x="112" y="115"/>
                  </a:cubicBezTo>
                  <a:close/>
                  <a:moveTo>
                    <a:pt x="201" y="62"/>
                  </a:moveTo>
                  <a:cubicBezTo>
                    <a:pt x="201" y="60"/>
                    <a:pt x="199" y="58"/>
                    <a:pt x="196" y="58"/>
                  </a:cubicBezTo>
                  <a:cubicBezTo>
                    <a:pt x="193" y="57"/>
                    <a:pt x="190" y="58"/>
                    <a:pt x="190" y="60"/>
                  </a:cubicBezTo>
                  <a:cubicBezTo>
                    <a:pt x="189" y="61"/>
                    <a:pt x="192" y="63"/>
                    <a:pt x="195" y="64"/>
                  </a:cubicBezTo>
                  <a:cubicBezTo>
                    <a:pt x="198" y="64"/>
                    <a:pt x="201" y="63"/>
                    <a:pt x="201" y="6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40" name="Freeform 5"/>
            <p:cNvSpPr>
              <a:spLocks noChangeAspect="1" noEditPoints="1"/>
            </p:cNvSpPr>
            <p:nvPr/>
          </p:nvSpPr>
          <p:spPr bwMode="auto">
            <a:xfrm>
              <a:off x="2335671" y="3659444"/>
              <a:ext cx="1158414" cy="887157"/>
            </a:xfrm>
            <a:custGeom>
              <a:avLst/>
              <a:gdLst>
                <a:gd name="T0" fmla="*/ 217 w 217"/>
                <a:gd name="T1" fmla="*/ 65 h 166"/>
                <a:gd name="T2" fmla="*/ 217 w 217"/>
                <a:gd name="T3" fmla="*/ 101 h 166"/>
                <a:gd name="T4" fmla="*/ 110 w 217"/>
                <a:gd name="T5" fmla="*/ 166 h 166"/>
                <a:gd name="T6" fmla="*/ 110 w 217"/>
                <a:gd name="T7" fmla="*/ 130 h 166"/>
                <a:gd name="T8" fmla="*/ 217 w 217"/>
                <a:gd name="T9" fmla="*/ 65 h 166"/>
                <a:gd name="T10" fmla="*/ 106 w 217"/>
                <a:gd name="T11" fmla="*/ 130 h 166"/>
                <a:gd name="T12" fmla="*/ 106 w 217"/>
                <a:gd name="T13" fmla="*/ 166 h 166"/>
                <a:gd name="T14" fmla="*/ 0 w 217"/>
                <a:gd name="T15" fmla="*/ 100 h 166"/>
                <a:gd name="T16" fmla="*/ 0 w 217"/>
                <a:gd name="T17" fmla="*/ 64 h 166"/>
                <a:gd name="T18" fmla="*/ 106 w 217"/>
                <a:gd name="T19" fmla="*/ 130 h 166"/>
                <a:gd name="T20" fmla="*/ 49 w 217"/>
                <a:gd name="T21" fmla="*/ 98 h 166"/>
                <a:gd name="T22" fmla="*/ 47 w 217"/>
                <a:gd name="T23" fmla="*/ 98 h 166"/>
                <a:gd name="T24" fmla="*/ 47 w 217"/>
                <a:gd name="T25" fmla="*/ 122 h 166"/>
                <a:gd name="T26" fmla="*/ 49 w 217"/>
                <a:gd name="T27" fmla="*/ 122 h 166"/>
                <a:gd name="T28" fmla="*/ 49 w 217"/>
                <a:gd name="T29" fmla="*/ 98 h 166"/>
                <a:gd name="T30" fmla="*/ 55 w 217"/>
                <a:gd name="T31" fmla="*/ 103 h 166"/>
                <a:gd name="T32" fmla="*/ 53 w 217"/>
                <a:gd name="T33" fmla="*/ 103 h 166"/>
                <a:gd name="T34" fmla="*/ 53 w 217"/>
                <a:gd name="T35" fmla="*/ 126 h 166"/>
                <a:gd name="T36" fmla="*/ 55 w 217"/>
                <a:gd name="T37" fmla="*/ 126 h 166"/>
                <a:gd name="T38" fmla="*/ 55 w 217"/>
                <a:gd name="T39" fmla="*/ 103 h 166"/>
                <a:gd name="T40" fmla="*/ 60 w 217"/>
                <a:gd name="T41" fmla="*/ 107 h 166"/>
                <a:gd name="T42" fmla="*/ 58 w 217"/>
                <a:gd name="T43" fmla="*/ 107 h 166"/>
                <a:gd name="T44" fmla="*/ 58 w 217"/>
                <a:gd name="T45" fmla="*/ 130 h 166"/>
                <a:gd name="T46" fmla="*/ 60 w 217"/>
                <a:gd name="T47" fmla="*/ 130 h 166"/>
                <a:gd name="T48" fmla="*/ 60 w 217"/>
                <a:gd name="T49" fmla="*/ 107 h 166"/>
                <a:gd name="T50" fmla="*/ 66 w 217"/>
                <a:gd name="T51" fmla="*/ 111 h 166"/>
                <a:gd name="T52" fmla="*/ 64 w 217"/>
                <a:gd name="T53" fmla="*/ 111 h 166"/>
                <a:gd name="T54" fmla="*/ 64 w 217"/>
                <a:gd name="T55" fmla="*/ 135 h 166"/>
                <a:gd name="T56" fmla="*/ 66 w 217"/>
                <a:gd name="T57" fmla="*/ 135 h 166"/>
                <a:gd name="T58" fmla="*/ 66 w 217"/>
                <a:gd name="T59" fmla="*/ 111 h 166"/>
                <a:gd name="T60" fmla="*/ 85 w 217"/>
                <a:gd name="T61" fmla="*/ 128 h 166"/>
                <a:gd name="T62" fmla="*/ 75 w 217"/>
                <a:gd name="T63" fmla="*/ 129 h 166"/>
                <a:gd name="T64" fmla="*/ 80 w 217"/>
                <a:gd name="T65" fmla="*/ 142 h 166"/>
                <a:gd name="T66" fmla="*/ 91 w 217"/>
                <a:gd name="T67" fmla="*/ 141 h 166"/>
                <a:gd name="T68" fmla="*/ 85 w 217"/>
                <a:gd name="T69" fmla="*/ 128 h 166"/>
                <a:gd name="T70" fmla="*/ 214 w 217"/>
                <a:gd name="T71" fmla="*/ 62 h 166"/>
                <a:gd name="T72" fmla="*/ 108 w 217"/>
                <a:gd name="T73" fmla="*/ 126 h 166"/>
                <a:gd name="T74" fmla="*/ 2 w 217"/>
                <a:gd name="T75" fmla="*/ 61 h 166"/>
                <a:gd name="T76" fmla="*/ 108 w 217"/>
                <a:gd name="T77" fmla="*/ 0 h 166"/>
                <a:gd name="T78" fmla="*/ 214 w 217"/>
                <a:gd name="T79" fmla="*/ 62 h 166"/>
                <a:gd name="T80" fmla="*/ 105 w 217"/>
                <a:gd name="T81" fmla="*/ 9 h 166"/>
                <a:gd name="T82" fmla="*/ 110 w 217"/>
                <a:gd name="T83" fmla="*/ 13 h 166"/>
                <a:gd name="T84" fmla="*/ 116 w 217"/>
                <a:gd name="T85" fmla="*/ 11 h 166"/>
                <a:gd name="T86" fmla="*/ 111 w 217"/>
                <a:gd name="T87" fmla="*/ 7 h 166"/>
                <a:gd name="T88" fmla="*/ 105 w 217"/>
                <a:gd name="T89" fmla="*/ 9 h 166"/>
                <a:gd name="T90" fmla="*/ 25 w 217"/>
                <a:gd name="T91" fmla="*/ 61 h 166"/>
                <a:gd name="T92" fmla="*/ 19 w 217"/>
                <a:gd name="T93" fmla="*/ 58 h 166"/>
                <a:gd name="T94" fmla="*/ 13 w 217"/>
                <a:gd name="T95" fmla="*/ 60 h 166"/>
                <a:gd name="T96" fmla="*/ 18 w 217"/>
                <a:gd name="T97" fmla="*/ 63 h 166"/>
                <a:gd name="T98" fmla="*/ 25 w 217"/>
                <a:gd name="T99" fmla="*/ 61 h 166"/>
                <a:gd name="T100" fmla="*/ 112 w 217"/>
                <a:gd name="T101" fmla="*/ 115 h 166"/>
                <a:gd name="T102" fmla="*/ 107 w 217"/>
                <a:gd name="T103" fmla="*/ 111 h 166"/>
                <a:gd name="T104" fmla="*/ 101 w 217"/>
                <a:gd name="T105" fmla="*/ 113 h 166"/>
                <a:gd name="T106" fmla="*/ 106 w 217"/>
                <a:gd name="T107" fmla="*/ 117 h 166"/>
                <a:gd name="T108" fmla="*/ 112 w 217"/>
                <a:gd name="T109" fmla="*/ 115 h 166"/>
                <a:gd name="T110" fmla="*/ 201 w 217"/>
                <a:gd name="T111" fmla="*/ 62 h 166"/>
                <a:gd name="T112" fmla="*/ 196 w 217"/>
                <a:gd name="T113" fmla="*/ 58 h 166"/>
                <a:gd name="T114" fmla="*/ 190 w 217"/>
                <a:gd name="T115" fmla="*/ 60 h 166"/>
                <a:gd name="T116" fmla="*/ 195 w 217"/>
                <a:gd name="T117" fmla="*/ 64 h 166"/>
                <a:gd name="T118" fmla="*/ 201 w 217"/>
                <a:gd name="T119" fmla="*/ 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66">
                  <a:moveTo>
                    <a:pt x="217" y="65"/>
                  </a:moveTo>
                  <a:cubicBezTo>
                    <a:pt x="217" y="101"/>
                    <a:pt x="217" y="101"/>
                    <a:pt x="217" y="101"/>
                  </a:cubicBezTo>
                  <a:cubicBezTo>
                    <a:pt x="110" y="166"/>
                    <a:pt x="110" y="166"/>
                    <a:pt x="110" y="166"/>
                  </a:cubicBezTo>
                  <a:cubicBezTo>
                    <a:pt x="110" y="130"/>
                    <a:pt x="110" y="130"/>
                    <a:pt x="110" y="130"/>
                  </a:cubicBezTo>
                  <a:lnTo>
                    <a:pt x="217" y="65"/>
                  </a:lnTo>
                  <a:close/>
                  <a:moveTo>
                    <a:pt x="106" y="130"/>
                  </a:moveTo>
                  <a:cubicBezTo>
                    <a:pt x="106" y="151"/>
                    <a:pt x="106" y="166"/>
                    <a:pt x="106" y="166"/>
                  </a:cubicBezTo>
                  <a:cubicBezTo>
                    <a:pt x="0" y="100"/>
                    <a:pt x="0" y="100"/>
                    <a:pt x="0" y="100"/>
                  </a:cubicBezTo>
                  <a:cubicBezTo>
                    <a:pt x="0" y="64"/>
                    <a:pt x="0" y="64"/>
                    <a:pt x="0" y="64"/>
                  </a:cubicBezTo>
                  <a:lnTo>
                    <a:pt x="106" y="130"/>
                  </a:lnTo>
                  <a:close/>
                  <a:moveTo>
                    <a:pt x="49" y="98"/>
                  </a:moveTo>
                  <a:cubicBezTo>
                    <a:pt x="47" y="98"/>
                    <a:pt x="47" y="98"/>
                    <a:pt x="47" y="98"/>
                  </a:cubicBezTo>
                  <a:cubicBezTo>
                    <a:pt x="47" y="122"/>
                    <a:pt x="47" y="122"/>
                    <a:pt x="47" y="122"/>
                  </a:cubicBezTo>
                  <a:cubicBezTo>
                    <a:pt x="49" y="122"/>
                    <a:pt x="49" y="122"/>
                    <a:pt x="49" y="122"/>
                  </a:cubicBezTo>
                  <a:lnTo>
                    <a:pt x="49" y="98"/>
                  </a:lnTo>
                  <a:close/>
                  <a:moveTo>
                    <a:pt x="55" y="103"/>
                  </a:moveTo>
                  <a:cubicBezTo>
                    <a:pt x="53" y="103"/>
                    <a:pt x="53" y="103"/>
                    <a:pt x="53" y="103"/>
                  </a:cubicBezTo>
                  <a:cubicBezTo>
                    <a:pt x="53" y="126"/>
                    <a:pt x="53" y="126"/>
                    <a:pt x="53" y="126"/>
                  </a:cubicBezTo>
                  <a:cubicBezTo>
                    <a:pt x="55" y="126"/>
                    <a:pt x="55" y="126"/>
                    <a:pt x="55" y="126"/>
                  </a:cubicBezTo>
                  <a:lnTo>
                    <a:pt x="55" y="103"/>
                  </a:lnTo>
                  <a:close/>
                  <a:moveTo>
                    <a:pt x="60" y="107"/>
                  </a:moveTo>
                  <a:cubicBezTo>
                    <a:pt x="58" y="107"/>
                    <a:pt x="58" y="107"/>
                    <a:pt x="58" y="107"/>
                  </a:cubicBezTo>
                  <a:cubicBezTo>
                    <a:pt x="58" y="130"/>
                    <a:pt x="58" y="130"/>
                    <a:pt x="58" y="130"/>
                  </a:cubicBezTo>
                  <a:cubicBezTo>
                    <a:pt x="60" y="130"/>
                    <a:pt x="60" y="130"/>
                    <a:pt x="60" y="130"/>
                  </a:cubicBezTo>
                  <a:lnTo>
                    <a:pt x="60" y="107"/>
                  </a:lnTo>
                  <a:close/>
                  <a:moveTo>
                    <a:pt x="66" y="111"/>
                  </a:moveTo>
                  <a:cubicBezTo>
                    <a:pt x="64" y="111"/>
                    <a:pt x="64" y="111"/>
                    <a:pt x="64" y="111"/>
                  </a:cubicBezTo>
                  <a:cubicBezTo>
                    <a:pt x="64" y="135"/>
                    <a:pt x="64" y="135"/>
                    <a:pt x="64" y="135"/>
                  </a:cubicBezTo>
                  <a:cubicBezTo>
                    <a:pt x="66" y="135"/>
                    <a:pt x="66" y="135"/>
                    <a:pt x="66" y="135"/>
                  </a:cubicBezTo>
                  <a:lnTo>
                    <a:pt x="66" y="111"/>
                  </a:lnTo>
                  <a:close/>
                  <a:moveTo>
                    <a:pt x="85" y="128"/>
                  </a:moveTo>
                  <a:cubicBezTo>
                    <a:pt x="81" y="124"/>
                    <a:pt x="76" y="125"/>
                    <a:pt x="75" y="129"/>
                  </a:cubicBezTo>
                  <a:cubicBezTo>
                    <a:pt x="73" y="132"/>
                    <a:pt x="75" y="138"/>
                    <a:pt x="80" y="142"/>
                  </a:cubicBezTo>
                  <a:cubicBezTo>
                    <a:pt x="84" y="145"/>
                    <a:pt x="89" y="145"/>
                    <a:pt x="91" y="141"/>
                  </a:cubicBezTo>
                  <a:cubicBezTo>
                    <a:pt x="92" y="137"/>
                    <a:pt x="90" y="131"/>
                    <a:pt x="85" y="128"/>
                  </a:cubicBezTo>
                  <a:close/>
                  <a:moveTo>
                    <a:pt x="214" y="62"/>
                  </a:moveTo>
                  <a:cubicBezTo>
                    <a:pt x="108" y="126"/>
                    <a:pt x="108" y="126"/>
                    <a:pt x="108" y="126"/>
                  </a:cubicBezTo>
                  <a:cubicBezTo>
                    <a:pt x="2" y="61"/>
                    <a:pt x="2" y="61"/>
                    <a:pt x="2" y="61"/>
                  </a:cubicBezTo>
                  <a:cubicBezTo>
                    <a:pt x="108" y="0"/>
                    <a:pt x="108" y="0"/>
                    <a:pt x="108" y="0"/>
                  </a:cubicBezTo>
                  <a:lnTo>
                    <a:pt x="214" y="62"/>
                  </a:lnTo>
                  <a:close/>
                  <a:moveTo>
                    <a:pt x="105" y="9"/>
                  </a:moveTo>
                  <a:cubicBezTo>
                    <a:pt x="105" y="11"/>
                    <a:pt x="107" y="13"/>
                    <a:pt x="110" y="13"/>
                  </a:cubicBezTo>
                  <a:cubicBezTo>
                    <a:pt x="113" y="14"/>
                    <a:pt x="116" y="13"/>
                    <a:pt x="116" y="11"/>
                  </a:cubicBezTo>
                  <a:cubicBezTo>
                    <a:pt x="117" y="10"/>
                    <a:pt x="114" y="8"/>
                    <a:pt x="111" y="7"/>
                  </a:cubicBezTo>
                  <a:cubicBezTo>
                    <a:pt x="108" y="7"/>
                    <a:pt x="105" y="8"/>
                    <a:pt x="105" y="9"/>
                  </a:cubicBezTo>
                  <a:close/>
                  <a:moveTo>
                    <a:pt x="25" y="61"/>
                  </a:moveTo>
                  <a:cubicBezTo>
                    <a:pt x="25" y="60"/>
                    <a:pt x="22" y="58"/>
                    <a:pt x="19" y="58"/>
                  </a:cubicBezTo>
                  <a:cubicBezTo>
                    <a:pt x="16" y="57"/>
                    <a:pt x="13" y="58"/>
                    <a:pt x="13" y="60"/>
                  </a:cubicBezTo>
                  <a:cubicBezTo>
                    <a:pt x="13" y="61"/>
                    <a:pt x="15" y="63"/>
                    <a:pt x="18" y="63"/>
                  </a:cubicBezTo>
                  <a:cubicBezTo>
                    <a:pt x="22" y="64"/>
                    <a:pt x="24" y="63"/>
                    <a:pt x="25" y="61"/>
                  </a:cubicBezTo>
                  <a:close/>
                  <a:moveTo>
                    <a:pt x="112" y="115"/>
                  </a:moveTo>
                  <a:cubicBezTo>
                    <a:pt x="113" y="113"/>
                    <a:pt x="110" y="111"/>
                    <a:pt x="107" y="111"/>
                  </a:cubicBezTo>
                  <a:cubicBezTo>
                    <a:pt x="104" y="111"/>
                    <a:pt x="101" y="111"/>
                    <a:pt x="101" y="113"/>
                  </a:cubicBezTo>
                  <a:cubicBezTo>
                    <a:pt x="101" y="115"/>
                    <a:pt x="103" y="116"/>
                    <a:pt x="106" y="117"/>
                  </a:cubicBezTo>
                  <a:cubicBezTo>
                    <a:pt x="109" y="117"/>
                    <a:pt x="112" y="116"/>
                    <a:pt x="112" y="115"/>
                  </a:cubicBezTo>
                  <a:close/>
                  <a:moveTo>
                    <a:pt x="201" y="62"/>
                  </a:moveTo>
                  <a:cubicBezTo>
                    <a:pt x="201" y="60"/>
                    <a:pt x="199" y="58"/>
                    <a:pt x="196" y="58"/>
                  </a:cubicBezTo>
                  <a:cubicBezTo>
                    <a:pt x="193" y="57"/>
                    <a:pt x="190" y="58"/>
                    <a:pt x="190" y="60"/>
                  </a:cubicBezTo>
                  <a:cubicBezTo>
                    <a:pt x="189" y="61"/>
                    <a:pt x="192" y="63"/>
                    <a:pt x="195" y="64"/>
                  </a:cubicBezTo>
                  <a:cubicBezTo>
                    <a:pt x="198" y="64"/>
                    <a:pt x="201" y="63"/>
                    <a:pt x="201" y="6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Tree>
    <p:extLst>
      <p:ext uri="{BB962C8B-B14F-4D97-AF65-F5344CB8AC3E}">
        <p14:creationId xmlns:p14="http://schemas.microsoft.com/office/powerpoint/2010/main" val="24618665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30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par>
                                <p:cTn id="12" presetID="6" presetClass="emph" presetSubtype="0" accel="100000" autoRev="1" fill="hold" nodeType="withEffect">
                                  <p:stCondLst>
                                    <p:cond delay="0"/>
                                  </p:stCondLst>
                                  <p:childTnLst>
                                    <p:animScale>
                                      <p:cBhvr>
                                        <p:cTn id="13" dur="300" fill="hold"/>
                                        <p:tgtEl>
                                          <p:spTgt spid="19"/>
                                        </p:tgtEl>
                                      </p:cBhvr>
                                      <p:by x="90000" y="90000"/>
                                    </p:animScale>
                                  </p:childTnLst>
                                </p:cTn>
                              </p:par>
                              <p:par>
                                <p:cTn id="14" presetID="22" presetClass="entr" presetSubtype="4" fill="hold" grpId="0" nodeType="withEffect">
                                  <p:stCondLst>
                                    <p:cond delay="1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500"/>
                                        <p:tgtEl>
                                          <p:spTgt spid="41"/>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63" presetClass="path" presetSubtype="0" decel="100000" fill="hold" grpId="1" nodeType="withEffect">
                                  <p:stCondLst>
                                    <p:cond delay="300"/>
                                  </p:stCondLst>
                                  <p:childTnLst>
                                    <p:animMotion origin="layout" path="M 3.10186E-6 -3.3409E-6 L 0.07876 -3.3409E-6 " pathEditMode="relative" rAng="0" ptsTypes="AA">
                                      <p:cBhvr>
                                        <p:cTn id="21" dur="700" spd="-100000" fill="hold"/>
                                        <p:tgtEl>
                                          <p:spTgt spid="29"/>
                                        </p:tgtEl>
                                        <p:attrNameLst>
                                          <p:attrName>ppt_x</p:attrName>
                                          <p:attrName>ppt_y</p:attrName>
                                        </p:attrNameLst>
                                      </p:cBhvr>
                                      <p:rCtr x="3932" y="0"/>
                                    </p:animMotion>
                                  </p:childTnLst>
                                </p:cTn>
                              </p:par>
                            </p:childTnLst>
                          </p:cTn>
                        </p:par>
                      </p:childTnLst>
                    </p:cTn>
                  </p:par>
                  <p:par>
                    <p:cTn id="22" fill="hold">
                      <p:stCondLst>
                        <p:cond delay="indefinite"/>
                      </p:stCondLst>
                      <p:childTnLst>
                        <p:par>
                          <p:cTn id="23" fill="hold">
                            <p:stCondLst>
                              <p:cond delay="0"/>
                            </p:stCondLst>
                            <p:childTnLst>
                              <p:par>
                                <p:cTn id="24" presetID="2" presetClass="entr" presetSubtype="8" decel="100000" fill="hold" grpId="0" nodeType="click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3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par>
                                <p:cTn id="31" presetID="6" presetClass="emph" presetSubtype="0" accel="100000" autoRev="1" fill="hold" nodeType="withEffect">
                                  <p:stCondLst>
                                    <p:cond delay="0"/>
                                  </p:stCondLst>
                                  <p:childTnLst>
                                    <p:animScale>
                                      <p:cBhvr>
                                        <p:cTn id="32" dur="300" fill="hold"/>
                                        <p:tgtEl>
                                          <p:spTgt spid="11"/>
                                        </p:tgtEl>
                                      </p:cBhvr>
                                      <p:by x="90000" y="90000"/>
                                    </p:animScale>
                                  </p:childTnLst>
                                </p:cTn>
                              </p:par>
                              <p:par>
                                <p:cTn id="33" presetID="10" presetClass="entr" presetSubtype="0" fill="hold" grpId="0" nodeType="withEffect">
                                  <p:stCondLst>
                                    <p:cond delay="30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par>
                                <p:cTn id="36" presetID="63" presetClass="path" presetSubtype="0" decel="100000" fill="hold" grpId="1" nodeType="withEffect">
                                  <p:stCondLst>
                                    <p:cond delay="300"/>
                                  </p:stCondLst>
                                  <p:childTnLst>
                                    <p:animMotion origin="layout" path="M -1.31478E-6 -2.99138E-6 L 0.07876 -2.99138E-6 " pathEditMode="relative" rAng="0" ptsTypes="AA">
                                      <p:cBhvr>
                                        <p:cTn id="37" dur="700" spd="-100000" fill="hold"/>
                                        <p:tgtEl>
                                          <p:spTgt spid="38"/>
                                        </p:tgtEl>
                                        <p:attrNameLst>
                                          <p:attrName>ppt_x</p:attrName>
                                          <p:attrName>ppt_y</p:attrName>
                                        </p:attrNameLst>
                                      </p:cBhvr>
                                      <p:rCtr x="3932" y="0"/>
                                    </p:animMotion>
                                  </p:childTnLst>
                                </p:cTn>
                              </p:par>
                            </p:childTnLst>
                          </p:cTn>
                        </p:par>
                      </p:childTnLst>
                    </p:cTn>
                  </p:par>
                  <p:par>
                    <p:cTn id="38" fill="hold">
                      <p:stCondLst>
                        <p:cond delay="indefinite"/>
                      </p:stCondLst>
                      <p:childTnLst>
                        <p:par>
                          <p:cTn id="39" fill="hold">
                            <p:stCondLst>
                              <p:cond delay="0"/>
                            </p:stCondLst>
                            <p:childTnLst>
                              <p:par>
                                <p:cTn id="40" presetID="2" presetClass="entr" presetSubtype="8" decel="100000" fill="hold" grpId="0" nodeType="clickEffect">
                                  <p:stCondLst>
                                    <p:cond delay="0"/>
                                  </p:stCondLst>
                                  <p:childTnLst>
                                    <p:set>
                                      <p:cBhvr>
                                        <p:cTn id="41" dur="1" fill="hold">
                                          <p:stCondLst>
                                            <p:cond delay="0"/>
                                          </p:stCondLst>
                                        </p:cTn>
                                        <p:tgtEl>
                                          <p:spTgt spid="36"/>
                                        </p:tgtEl>
                                        <p:attrNameLst>
                                          <p:attrName>style.visibility</p:attrName>
                                        </p:attrNameLst>
                                      </p:cBhvr>
                                      <p:to>
                                        <p:strVal val="visible"/>
                                      </p:to>
                                    </p:set>
                                    <p:anim calcmode="lin" valueType="num">
                                      <p:cBhvr additive="base">
                                        <p:cTn id="42" dur="500" fill="hold"/>
                                        <p:tgtEl>
                                          <p:spTgt spid="36"/>
                                        </p:tgtEl>
                                        <p:attrNameLst>
                                          <p:attrName>ppt_x</p:attrName>
                                        </p:attrNameLst>
                                      </p:cBhvr>
                                      <p:tavLst>
                                        <p:tav tm="0">
                                          <p:val>
                                            <p:strVal val="0-#ppt_w/2"/>
                                          </p:val>
                                        </p:tav>
                                        <p:tav tm="100000">
                                          <p:val>
                                            <p:strVal val="#ppt_x"/>
                                          </p:val>
                                        </p:tav>
                                      </p:tavLst>
                                    </p:anim>
                                    <p:anim calcmode="lin" valueType="num">
                                      <p:cBhvr additive="base">
                                        <p:cTn id="43" dur="500" fill="hold"/>
                                        <p:tgtEl>
                                          <p:spTgt spid="36"/>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30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par>
                                <p:cTn id="47" presetID="6" presetClass="emph" presetSubtype="0" accel="100000" autoRev="1" fill="hold" nodeType="withEffect">
                                  <p:stCondLst>
                                    <p:cond delay="0"/>
                                  </p:stCondLst>
                                  <p:childTnLst>
                                    <p:animScale>
                                      <p:cBhvr>
                                        <p:cTn id="48" dur="300" fill="hold"/>
                                        <p:tgtEl>
                                          <p:spTgt spid="63"/>
                                        </p:tgtEl>
                                      </p:cBhvr>
                                      <p:by x="90000" y="90000"/>
                                    </p:animScale>
                                  </p:childTnLst>
                                </p:cTn>
                              </p:par>
                              <p:par>
                                <p:cTn id="49" presetID="10" presetClass="entr" presetSubtype="0" fill="hold" grpId="0" nodeType="withEffect">
                                  <p:stCondLst>
                                    <p:cond delay="30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63" presetClass="path" presetSubtype="0" decel="100000" fill="hold" grpId="1" nodeType="withEffect">
                                  <p:stCondLst>
                                    <p:cond delay="300"/>
                                  </p:stCondLst>
                                  <p:childTnLst>
                                    <p:animMotion origin="layout" path="M 1.53178E-8 -2.64185E-6 L 0.07876 -2.64185E-6 " pathEditMode="relative" rAng="0" ptsTypes="AA">
                                      <p:cBhvr>
                                        <p:cTn id="53" dur="700" spd="-100000" fill="hold"/>
                                        <p:tgtEl>
                                          <p:spTgt spid="44"/>
                                        </p:tgtEl>
                                        <p:attrNameLst>
                                          <p:attrName>ppt_x</p:attrName>
                                          <p:attrName>ppt_y</p:attrName>
                                        </p:attrNameLst>
                                      </p:cBhvr>
                                      <p:rCtr x="39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3" grpId="0" animBg="1"/>
      <p:bldP spid="36" grpId="0" animBg="1"/>
      <p:bldP spid="41" grpId="0" animBg="1"/>
      <p:bldP spid="29" grpId="0"/>
      <p:bldP spid="29" grpId="1"/>
      <p:bldP spid="38" grpId="0"/>
      <p:bldP spid="38" grpId="1"/>
      <p:bldP spid="44" grpId="0"/>
      <p:bldP spid="44"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6789553" y="1550980"/>
            <a:ext cx="5191310" cy="960263"/>
            <a:chOff x="6466018" y="1037239"/>
            <a:chExt cx="5191310" cy="960263"/>
          </a:xfrm>
        </p:grpSpPr>
        <p:sp>
          <p:nvSpPr>
            <p:cNvPr id="82" name="Oval 81"/>
            <p:cNvSpPr/>
            <p:nvPr/>
          </p:nvSpPr>
          <p:spPr bwMode="auto">
            <a:xfrm>
              <a:off x="6466018" y="117720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
          <p:nvSpPr>
            <p:cNvPr id="83" name="TextBox 82"/>
            <p:cNvSpPr txBox="1"/>
            <p:nvPr/>
          </p:nvSpPr>
          <p:spPr>
            <a:xfrm>
              <a:off x="6902448" y="1037239"/>
              <a:ext cx="4754880" cy="960263"/>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Industry-standard JBOD, filled with SSD and HDD on a 1:4 ratio. Additional JBODs added </a:t>
              </a:r>
              <a:b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for capacity.</a:t>
              </a:r>
            </a:p>
          </p:txBody>
        </p:sp>
      </p:grpSp>
      <p:sp>
        <p:nvSpPr>
          <p:cNvPr id="73" name="Freeform 12"/>
          <p:cNvSpPr>
            <a:spLocks noEditPoints="1"/>
          </p:cNvSpPr>
          <p:nvPr/>
        </p:nvSpPr>
        <p:spPr bwMode="auto">
          <a:xfrm>
            <a:off x="451324" y="1747233"/>
            <a:ext cx="942733" cy="277490"/>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74" name="Freeform 12"/>
          <p:cNvSpPr>
            <a:spLocks noEditPoints="1"/>
          </p:cNvSpPr>
          <p:nvPr/>
        </p:nvSpPr>
        <p:spPr bwMode="auto">
          <a:xfrm>
            <a:off x="1439146" y="1747233"/>
            <a:ext cx="942733" cy="277490"/>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75" name="Freeform 12"/>
          <p:cNvSpPr>
            <a:spLocks noEditPoints="1"/>
          </p:cNvSpPr>
          <p:nvPr/>
        </p:nvSpPr>
        <p:spPr bwMode="auto">
          <a:xfrm>
            <a:off x="2426968" y="1747233"/>
            <a:ext cx="942733" cy="277490"/>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76" name="Freeform 12"/>
          <p:cNvSpPr>
            <a:spLocks noEditPoints="1"/>
          </p:cNvSpPr>
          <p:nvPr/>
        </p:nvSpPr>
        <p:spPr bwMode="auto">
          <a:xfrm>
            <a:off x="3414790" y="1747233"/>
            <a:ext cx="942733" cy="277490"/>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grpSp>
        <p:nvGrpSpPr>
          <p:cNvPr id="4" name="Group 3"/>
          <p:cNvGrpSpPr/>
          <p:nvPr/>
        </p:nvGrpSpPr>
        <p:grpSpPr>
          <a:xfrm>
            <a:off x="922690" y="2024722"/>
            <a:ext cx="2963466" cy="809445"/>
            <a:chOff x="922690" y="2037978"/>
            <a:chExt cx="2963466" cy="822960"/>
          </a:xfrm>
        </p:grpSpPr>
        <p:cxnSp>
          <p:nvCxnSpPr>
            <p:cNvPr id="70" name="Straight Connector 69"/>
            <p:cNvCxnSpPr/>
            <p:nvPr/>
          </p:nvCxnSpPr>
          <p:spPr>
            <a:xfrm>
              <a:off x="2898334" y="2037978"/>
              <a:ext cx="0" cy="822960"/>
            </a:xfrm>
            <a:prstGeom prst="line">
              <a:avLst/>
            </a:prstGeom>
            <a:ln w="4445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1910512" y="2037978"/>
              <a:ext cx="0" cy="822960"/>
            </a:xfrm>
            <a:prstGeom prst="line">
              <a:avLst/>
            </a:prstGeom>
            <a:ln w="4445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922690" y="2037978"/>
              <a:ext cx="0" cy="822960"/>
            </a:xfrm>
            <a:prstGeom prst="line">
              <a:avLst/>
            </a:prstGeom>
            <a:ln w="4445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886156" y="2037978"/>
              <a:ext cx="0" cy="822960"/>
            </a:xfrm>
            <a:prstGeom prst="line">
              <a:avLst/>
            </a:prstGeom>
            <a:ln w="4445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51324" y="2590619"/>
            <a:ext cx="3906200" cy="3192644"/>
            <a:chOff x="451324" y="2590619"/>
            <a:chExt cx="3906200" cy="3192644"/>
          </a:xfrm>
        </p:grpSpPr>
        <p:sp>
          <p:nvSpPr>
            <p:cNvPr id="66" name="Rectangle 65"/>
            <p:cNvSpPr/>
            <p:nvPr/>
          </p:nvSpPr>
          <p:spPr bwMode="auto">
            <a:xfrm>
              <a:off x="451324" y="2834167"/>
              <a:ext cx="3906200" cy="2949096"/>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7" name="Rectangle 66"/>
            <p:cNvSpPr/>
            <p:nvPr/>
          </p:nvSpPr>
          <p:spPr>
            <a:xfrm>
              <a:off x="1293079" y="2590619"/>
              <a:ext cx="2222690" cy="489365"/>
            </a:xfrm>
            <a:prstGeom prst="rect">
              <a:avLst/>
            </a:prstGeom>
            <a:solidFill>
              <a:schemeClr val="bg1">
                <a:lumMod val="85000"/>
              </a:schemeClr>
            </a:solidFill>
          </p:spPr>
          <p:txBody>
            <a:bodyPr wrap="square" lIns="182880" tIns="146304" rIns="182880" bIns="146304" anchor="ctr" anchorCtr="0">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19048">
                        <a:schemeClr val="tx1"/>
                      </a:gs>
                      <a:gs pos="65000">
                        <a:schemeClr val="tx1"/>
                      </a:gs>
                    </a:gsLst>
                    <a:lin ang="5400000" scaled="0"/>
                  </a:gradFill>
                  <a:effectLst/>
                  <a:uLnTx/>
                  <a:uFillTx/>
                  <a:latin typeface="+mj-lt"/>
                  <a:ea typeface="Segoe UI" pitchFamily="34" charset="0"/>
                  <a:cs typeface="Segoe UI" pitchFamily="34" charset="0"/>
                </a:rPr>
                <a:t>Scale-Out File Server</a:t>
              </a:r>
            </a:p>
          </p:txBody>
        </p:sp>
      </p:grpSp>
      <p:grpSp>
        <p:nvGrpSpPr>
          <p:cNvPr id="61" name="Group 60"/>
          <p:cNvGrpSpPr/>
          <p:nvPr/>
        </p:nvGrpSpPr>
        <p:grpSpPr>
          <a:xfrm>
            <a:off x="1515275" y="3707562"/>
            <a:ext cx="1687677" cy="640670"/>
            <a:chOff x="1487679" y="4365634"/>
            <a:chExt cx="1687677" cy="640670"/>
          </a:xfrm>
        </p:grpSpPr>
        <p:cxnSp>
          <p:nvCxnSpPr>
            <p:cNvPr id="57" name="Straight Connector 56"/>
            <p:cNvCxnSpPr/>
            <p:nvPr/>
          </p:nvCxnSpPr>
          <p:spPr>
            <a:xfrm>
              <a:off x="1487679" y="4366631"/>
              <a:ext cx="0" cy="639673"/>
            </a:xfrm>
            <a:prstGeom prst="line">
              <a:avLst/>
            </a:prstGeom>
            <a:ln w="4445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1595962" y="4365634"/>
              <a:ext cx="0" cy="639673"/>
            </a:xfrm>
            <a:prstGeom prst="line">
              <a:avLst/>
            </a:prstGeom>
            <a:ln w="4445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056778" y="4365634"/>
              <a:ext cx="0" cy="639673"/>
            </a:xfrm>
            <a:prstGeom prst="line">
              <a:avLst/>
            </a:prstGeom>
            <a:ln w="4445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175356" y="4365634"/>
              <a:ext cx="0" cy="639673"/>
            </a:xfrm>
            <a:prstGeom prst="line">
              <a:avLst/>
            </a:prstGeom>
            <a:ln w="4445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3519255" y="3948158"/>
            <a:ext cx="2685973" cy="1828800"/>
            <a:chOff x="3519255" y="3948158"/>
            <a:chExt cx="2685973" cy="1828800"/>
          </a:xfrm>
        </p:grpSpPr>
        <p:sp>
          <p:nvSpPr>
            <p:cNvPr id="32" name="Isosceles Triangle 31"/>
            <p:cNvSpPr/>
            <p:nvPr/>
          </p:nvSpPr>
          <p:spPr bwMode="auto">
            <a:xfrm rot="16200000" flipH="1">
              <a:off x="3148101" y="4319312"/>
              <a:ext cx="1828800" cy="1086492"/>
            </a:xfrm>
            <a:prstGeom prst="triangl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8" name="Group 7"/>
            <p:cNvGrpSpPr/>
            <p:nvPr/>
          </p:nvGrpSpPr>
          <p:grpSpPr>
            <a:xfrm>
              <a:off x="4605747" y="3948158"/>
              <a:ext cx="1599481" cy="1828800"/>
              <a:chOff x="4605747" y="3948158"/>
              <a:chExt cx="1599481" cy="1828800"/>
            </a:xfrm>
          </p:grpSpPr>
          <p:sp>
            <p:nvSpPr>
              <p:cNvPr id="34" name="Rounded Rectangle 6"/>
              <p:cNvSpPr/>
              <p:nvPr/>
            </p:nvSpPr>
            <p:spPr bwMode="auto">
              <a:xfrm>
                <a:off x="4605747" y="3948158"/>
                <a:ext cx="1599481" cy="1828800"/>
              </a:xfrm>
              <a:prstGeom prst="rect">
                <a:avLst/>
              </a:prstGeom>
              <a:noFill/>
              <a:ln w="28575" cap="sq">
                <a:solidFill>
                  <a:schemeClr val="bg2"/>
                </a:solidFill>
                <a:prstDash val="sysDot"/>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19048">
                          <a:schemeClr val="tx1"/>
                        </a:gs>
                        <a:gs pos="65000">
                          <a:schemeClr val="tx1"/>
                        </a:gs>
                      </a:gsLst>
                      <a:lin ang="5400000" scaled="0"/>
                    </a:gradFill>
                    <a:effectLst/>
                    <a:uLnTx/>
                    <a:uFillTx/>
                    <a:latin typeface="+mj-lt"/>
                    <a:ea typeface="Segoe UI" pitchFamily="34" charset="0"/>
                    <a:cs typeface="Segoe UI" pitchFamily="34" charset="0"/>
                  </a:rPr>
                  <a:t>SSDs and HDDs</a:t>
                </a:r>
              </a:p>
            </p:txBody>
          </p:sp>
          <p:grpSp>
            <p:nvGrpSpPr>
              <p:cNvPr id="6" name="Group 5"/>
              <p:cNvGrpSpPr/>
              <p:nvPr/>
            </p:nvGrpSpPr>
            <p:grpSpPr>
              <a:xfrm>
                <a:off x="4807768" y="4833769"/>
                <a:ext cx="1195438" cy="767756"/>
                <a:chOff x="4817863" y="4795669"/>
                <a:chExt cx="1195438" cy="767756"/>
              </a:xfrm>
            </p:grpSpPr>
            <p:sp>
              <p:nvSpPr>
                <p:cNvPr id="36" name="Freeform 9"/>
                <p:cNvSpPr>
                  <a:spLocks noEditPoints="1"/>
                </p:cNvSpPr>
                <p:nvPr/>
              </p:nvSpPr>
              <p:spPr bwMode="auto">
                <a:xfrm>
                  <a:off x="4817863" y="5184950"/>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 name="Freeform 9"/>
                <p:cNvSpPr>
                  <a:spLocks noEditPoints="1"/>
                </p:cNvSpPr>
                <p:nvPr/>
              </p:nvSpPr>
              <p:spPr bwMode="auto">
                <a:xfrm>
                  <a:off x="4817863" y="4795669"/>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 name="Freeform 9"/>
                <p:cNvSpPr>
                  <a:spLocks noEditPoints="1"/>
                </p:cNvSpPr>
                <p:nvPr/>
              </p:nvSpPr>
              <p:spPr bwMode="auto">
                <a:xfrm>
                  <a:off x="5121997" y="5184950"/>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 name="Freeform 9"/>
                <p:cNvSpPr>
                  <a:spLocks noEditPoints="1"/>
                </p:cNvSpPr>
                <p:nvPr/>
              </p:nvSpPr>
              <p:spPr bwMode="auto">
                <a:xfrm>
                  <a:off x="5121997" y="4795669"/>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0" name="Freeform 9"/>
                <p:cNvSpPr>
                  <a:spLocks noEditPoints="1"/>
                </p:cNvSpPr>
                <p:nvPr/>
              </p:nvSpPr>
              <p:spPr bwMode="auto">
                <a:xfrm>
                  <a:off x="5426116" y="5184950"/>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1" name="Freeform 9"/>
                <p:cNvSpPr>
                  <a:spLocks noEditPoints="1"/>
                </p:cNvSpPr>
                <p:nvPr/>
              </p:nvSpPr>
              <p:spPr bwMode="auto">
                <a:xfrm>
                  <a:off x="5426116" y="4795669"/>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 name="Freeform 9"/>
                <p:cNvSpPr>
                  <a:spLocks noEditPoints="1"/>
                </p:cNvSpPr>
                <p:nvPr/>
              </p:nvSpPr>
              <p:spPr bwMode="auto">
                <a:xfrm>
                  <a:off x="5732716" y="5184950"/>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 name="Freeform 9"/>
                <p:cNvSpPr>
                  <a:spLocks noEditPoints="1"/>
                </p:cNvSpPr>
                <p:nvPr/>
              </p:nvSpPr>
              <p:spPr bwMode="auto">
                <a:xfrm>
                  <a:off x="5732716" y="4795669"/>
                  <a:ext cx="280585" cy="378475"/>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27" tIns="45713" rIns="91427" bIns="45713"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7" name="Group 6"/>
              <p:cNvGrpSpPr/>
              <p:nvPr/>
            </p:nvGrpSpPr>
            <p:grpSpPr>
              <a:xfrm>
                <a:off x="4956257" y="4391725"/>
                <a:ext cx="898461" cy="378510"/>
                <a:chOff x="4960684" y="4370294"/>
                <a:chExt cx="898461" cy="378510"/>
              </a:xfrm>
            </p:grpSpPr>
            <p:grpSp>
              <p:nvGrpSpPr>
                <p:cNvPr id="44" name="Group 4"/>
                <p:cNvGrpSpPr>
                  <a:grpSpLocks noChangeAspect="1"/>
                </p:cNvGrpSpPr>
                <p:nvPr/>
              </p:nvGrpSpPr>
              <p:grpSpPr bwMode="auto">
                <a:xfrm>
                  <a:off x="4960684" y="4370294"/>
                  <a:ext cx="282406" cy="378510"/>
                  <a:chOff x="3391" y="1496"/>
                  <a:chExt cx="1052" cy="1410"/>
                </a:xfrm>
                <a:solidFill>
                  <a:schemeClr val="accent5"/>
                </a:solidFill>
              </p:grpSpPr>
              <p:sp>
                <p:nvSpPr>
                  <p:cNvPr id="54" name="Freeform 5"/>
                  <p:cNvSpPr>
                    <a:spLocks noEditPoints="1"/>
                  </p:cNvSpPr>
                  <p:nvPr/>
                </p:nvSpPr>
                <p:spPr bwMode="auto">
                  <a:xfrm>
                    <a:off x="3391" y="1496"/>
                    <a:ext cx="1052" cy="1410"/>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5" name="Freeform 6"/>
                  <p:cNvSpPr>
                    <a:spLocks/>
                  </p:cNvSpPr>
                  <p:nvPr/>
                </p:nvSpPr>
                <p:spPr bwMode="auto">
                  <a:xfrm>
                    <a:off x="3486" y="2740"/>
                    <a:ext cx="69" cy="68"/>
                  </a:xfrm>
                  <a:custGeom>
                    <a:avLst/>
                    <a:gdLst>
                      <a:gd name="T0" fmla="*/ 14 w 29"/>
                      <a:gd name="T1" fmla="*/ 0 h 29"/>
                      <a:gd name="T2" fmla="*/ 14 w 29"/>
                      <a:gd name="T3" fmla="*/ 0 h 29"/>
                      <a:gd name="T4" fmla="*/ 0 w 29"/>
                      <a:gd name="T5" fmla="*/ 15 h 29"/>
                      <a:gd name="T6" fmla="*/ 14 w 29"/>
                      <a:gd name="T7" fmla="*/ 29 h 29"/>
                      <a:gd name="T8" fmla="*/ 29 w 29"/>
                      <a:gd name="T9" fmla="*/ 15 h 29"/>
                      <a:gd name="T10" fmla="*/ 14 w 29"/>
                      <a:gd name="T11" fmla="*/ 0 h 29"/>
                    </a:gdLst>
                    <a:ahLst/>
                    <a:cxnLst>
                      <a:cxn ang="0">
                        <a:pos x="T0" y="T1"/>
                      </a:cxn>
                      <a:cxn ang="0">
                        <a:pos x="T2" y="T3"/>
                      </a:cxn>
                      <a:cxn ang="0">
                        <a:pos x="T4" y="T5"/>
                      </a:cxn>
                      <a:cxn ang="0">
                        <a:pos x="T6" y="T7"/>
                      </a:cxn>
                      <a:cxn ang="0">
                        <a:pos x="T8" y="T9"/>
                      </a:cxn>
                      <a:cxn ang="0">
                        <a:pos x="T10" y="T11"/>
                      </a:cxn>
                    </a:cxnLst>
                    <a:rect l="0" t="0" r="r" b="b"/>
                    <a:pathLst>
                      <a:path w="29" h="29">
                        <a:moveTo>
                          <a:pt x="14" y="0"/>
                        </a:moveTo>
                        <a:cubicBezTo>
                          <a:pt x="14" y="0"/>
                          <a:pt x="14" y="0"/>
                          <a:pt x="14" y="0"/>
                        </a:cubicBezTo>
                        <a:cubicBezTo>
                          <a:pt x="7" y="0"/>
                          <a:pt x="0" y="7"/>
                          <a:pt x="0" y="15"/>
                        </a:cubicBezTo>
                        <a:cubicBezTo>
                          <a:pt x="0" y="22"/>
                          <a:pt x="7" y="29"/>
                          <a:pt x="14" y="29"/>
                        </a:cubicBezTo>
                        <a:cubicBezTo>
                          <a:pt x="23" y="29"/>
                          <a:pt x="29" y="22"/>
                          <a:pt x="29" y="15"/>
                        </a:cubicBezTo>
                        <a:cubicBezTo>
                          <a:pt x="29" y="7"/>
                          <a:pt x="23"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45" name="Group 4"/>
                <p:cNvGrpSpPr>
                  <a:grpSpLocks noChangeAspect="1"/>
                </p:cNvGrpSpPr>
                <p:nvPr/>
              </p:nvGrpSpPr>
              <p:grpSpPr bwMode="auto">
                <a:xfrm>
                  <a:off x="5268711" y="4370294"/>
                  <a:ext cx="282406" cy="378510"/>
                  <a:chOff x="3391" y="1496"/>
                  <a:chExt cx="1052" cy="1410"/>
                </a:xfrm>
                <a:solidFill>
                  <a:schemeClr val="accent5"/>
                </a:solidFill>
              </p:grpSpPr>
              <p:sp>
                <p:nvSpPr>
                  <p:cNvPr id="52" name="Freeform 5"/>
                  <p:cNvSpPr>
                    <a:spLocks noEditPoints="1"/>
                  </p:cNvSpPr>
                  <p:nvPr/>
                </p:nvSpPr>
                <p:spPr bwMode="auto">
                  <a:xfrm>
                    <a:off x="3391" y="1496"/>
                    <a:ext cx="1052" cy="1410"/>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3" name="Freeform 6"/>
                  <p:cNvSpPr>
                    <a:spLocks/>
                  </p:cNvSpPr>
                  <p:nvPr/>
                </p:nvSpPr>
                <p:spPr bwMode="auto">
                  <a:xfrm>
                    <a:off x="3486" y="2740"/>
                    <a:ext cx="69" cy="68"/>
                  </a:xfrm>
                  <a:custGeom>
                    <a:avLst/>
                    <a:gdLst>
                      <a:gd name="T0" fmla="*/ 14 w 29"/>
                      <a:gd name="T1" fmla="*/ 0 h 29"/>
                      <a:gd name="T2" fmla="*/ 14 w 29"/>
                      <a:gd name="T3" fmla="*/ 0 h 29"/>
                      <a:gd name="T4" fmla="*/ 0 w 29"/>
                      <a:gd name="T5" fmla="*/ 15 h 29"/>
                      <a:gd name="T6" fmla="*/ 14 w 29"/>
                      <a:gd name="T7" fmla="*/ 29 h 29"/>
                      <a:gd name="T8" fmla="*/ 29 w 29"/>
                      <a:gd name="T9" fmla="*/ 15 h 29"/>
                      <a:gd name="T10" fmla="*/ 14 w 29"/>
                      <a:gd name="T11" fmla="*/ 0 h 29"/>
                    </a:gdLst>
                    <a:ahLst/>
                    <a:cxnLst>
                      <a:cxn ang="0">
                        <a:pos x="T0" y="T1"/>
                      </a:cxn>
                      <a:cxn ang="0">
                        <a:pos x="T2" y="T3"/>
                      </a:cxn>
                      <a:cxn ang="0">
                        <a:pos x="T4" y="T5"/>
                      </a:cxn>
                      <a:cxn ang="0">
                        <a:pos x="T6" y="T7"/>
                      </a:cxn>
                      <a:cxn ang="0">
                        <a:pos x="T8" y="T9"/>
                      </a:cxn>
                      <a:cxn ang="0">
                        <a:pos x="T10" y="T11"/>
                      </a:cxn>
                    </a:cxnLst>
                    <a:rect l="0" t="0" r="r" b="b"/>
                    <a:pathLst>
                      <a:path w="29" h="29">
                        <a:moveTo>
                          <a:pt x="14" y="0"/>
                        </a:moveTo>
                        <a:cubicBezTo>
                          <a:pt x="14" y="0"/>
                          <a:pt x="14" y="0"/>
                          <a:pt x="14" y="0"/>
                        </a:cubicBezTo>
                        <a:cubicBezTo>
                          <a:pt x="7" y="0"/>
                          <a:pt x="0" y="7"/>
                          <a:pt x="0" y="15"/>
                        </a:cubicBezTo>
                        <a:cubicBezTo>
                          <a:pt x="0" y="22"/>
                          <a:pt x="7" y="29"/>
                          <a:pt x="14" y="29"/>
                        </a:cubicBezTo>
                        <a:cubicBezTo>
                          <a:pt x="23" y="29"/>
                          <a:pt x="29" y="22"/>
                          <a:pt x="29" y="15"/>
                        </a:cubicBezTo>
                        <a:cubicBezTo>
                          <a:pt x="29" y="7"/>
                          <a:pt x="23"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46" name="Group 4"/>
                <p:cNvGrpSpPr>
                  <a:grpSpLocks noChangeAspect="1"/>
                </p:cNvGrpSpPr>
                <p:nvPr/>
              </p:nvGrpSpPr>
              <p:grpSpPr bwMode="auto">
                <a:xfrm>
                  <a:off x="5576739" y="4370294"/>
                  <a:ext cx="282406" cy="378510"/>
                  <a:chOff x="3391" y="1496"/>
                  <a:chExt cx="1052" cy="1410"/>
                </a:xfrm>
                <a:solidFill>
                  <a:schemeClr val="accent5"/>
                </a:solidFill>
              </p:grpSpPr>
              <p:sp>
                <p:nvSpPr>
                  <p:cNvPr id="50" name="Freeform 5"/>
                  <p:cNvSpPr>
                    <a:spLocks noEditPoints="1"/>
                  </p:cNvSpPr>
                  <p:nvPr/>
                </p:nvSpPr>
                <p:spPr bwMode="auto">
                  <a:xfrm>
                    <a:off x="3391" y="1496"/>
                    <a:ext cx="1052" cy="1410"/>
                  </a:xfrm>
                  <a:custGeom>
                    <a:avLst/>
                    <a:gdLst>
                      <a:gd name="T0" fmla="*/ 48 w 442"/>
                      <a:gd name="T1" fmla="*/ 36 h 594"/>
                      <a:gd name="T2" fmla="*/ 394 w 442"/>
                      <a:gd name="T3" fmla="*/ 36 h 594"/>
                      <a:gd name="T4" fmla="*/ 413 w 442"/>
                      <a:gd name="T5" fmla="*/ 40 h 594"/>
                      <a:gd name="T6" fmla="*/ 368 w 442"/>
                      <a:gd name="T7" fmla="*/ 5 h 594"/>
                      <a:gd name="T8" fmla="*/ 355 w 442"/>
                      <a:gd name="T9" fmla="*/ 0 h 594"/>
                      <a:gd name="T10" fmla="*/ 84 w 442"/>
                      <a:gd name="T11" fmla="*/ 0 h 594"/>
                      <a:gd name="T12" fmla="*/ 71 w 442"/>
                      <a:gd name="T13" fmla="*/ 5 h 594"/>
                      <a:gd name="T14" fmla="*/ 17 w 442"/>
                      <a:gd name="T15" fmla="*/ 47 h 594"/>
                      <a:gd name="T16" fmla="*/ 18 w 442"/>
                      <a:gd name="T17" fmla="*/ 47 h 594"/>
                      <a:gd name="T18" fmla="*/ 48 w 442"/>
                      <a:gd name="T19" fmla="*/ 36 h 594"/>
                      <a:gd name="T20" fmla="*/ 394 w 442"/>
                      <a:gd name="T21" fmla="*/ 49 h 594"/>
                      <a:gd name="T22" fmla="*/ 48 w 442"/>
                      <a:gd name="T23" fmla="*/ 49 h 594"/>
                      <a:gd name="T24" fmla="*/ 0 w 442"/>
                      <a:gd name="T25" fmla="*/ 97 h 594"/>
                      <a:gd name="T26" fmla="*/ 0 w 442"/>
                      <a:gd name="T27" fmla="*/ 547 h 594"/>
                      <a:gd name="T28" fmla="*/ 48 w 442"/>
                      <a:gd name="T29" fmla="*/ 594 h 594"/>
                      <a:gd name="T30" fmla="*/ 394 w 442"/>
                      <a:gd name="T31" fmla="*/ 594 h 594"/>
                      <a:gd name="T32" fmla="*/ 442 w 442"/>
                      <a:gd name="T33" fmla="*/ 547 h 594"/>
                      <a:gd name="T34" fmla="*/ 442 w 442"/>
                      <a:gd name="T35" fmla="*/ 97 h 594"/>
                      <a:gd name="T36" fmla="*/ 394 w 442"/>
                      <a:gd name="T37" fmla="*/ 49 h 594"/>
                      <a:gd name="T38" fmla="*/ 415 w 442"/>
                      <a:gd name="T39" fmla="*/ 547 h 594"/>
                      <a:gd name="T40" fmla="*/ 394 w 442"/>
                      <a:gd name="T41" fmla="*/ 568 h 594"/>
                      <a:gd name="T42" fmla="*/ 48 w 442"/>
                      <a:gd name="T43" fmla="*/ 568 h 594"/>
                      <a:gd name="T44" fmla="*/ 27 w 442"/>
                      <a:gd name="T45" fmla="*/ 547 h 594"/>
                      <a:gd name="T46" fmla="*/ 27 w 442"/>
                      <a:gd name="T47" fmla="*/ 97 h 594"/>
                      <a:gd name="T48" fmla="*/ 48 w 442"/>
                      <a:gd name="T49" fmla="*/ 76 h 594"/>
                      <a:gd name="T50" fmla="*/ 394 w 442"/>
                      <a:gd name="T51" fmla="*/ 76 h 594"/>
                      <a:gd name="T52" fmla="*/ 415 w 442"/>
                      <a:gd name="T53" fmla="*/ 97 h 594"/>
                      <a:gd name="T54" fmla="*/ 415 w 442"/>
                      <a:gd name="T55" fmla="*/ 547 h 594"/>
                      <a:gd name="T56" fmla="*/ 415 w 442"/>
                      <a:gd name="T57" fmla="*/ 547 h 594"/>
                      <a:gd name="T58" fmla="*/ 70 w 442"/>
                      <a:gd name="T59" fmla="*/ 103 h 594"/>
                      <a:gd name="T60" fmla="*/ 56 w 442"/>
                      <a:gd name="T61" fmla="*/ 88 h 594"/>
                      <a:gd name="T62" fmla="*/ 42 w 442"/>
                      <a:gd name="T63" fmla="*/ 103 h 594"/>
                      <a:gd name="T64" fmla="*/ 56 w 442"/>
                      <a:gd name="T65" fmla="*/ 117 h 594"/>
                      <a:gd name="T66" fmla="*/ 70 w 442"/>
                      <a:gd name="T67" fmla="*/ 103 h 594"/>
                      <a:gd name="T68" fmla="*/ 388 w 442"/>
                      <a:gd name="T69" fmla="*/ 88 h 594"/>
                      <a:gd name="T70" fmla="*/ 374 w 442"/>
                      <a:gd name="T71" fmla="*/ 103 h 594"/>
                      <a:gd name="T72" fmla="*/ 388 w 442"/>
                      <a:gd name="T73" fmla="*/ 117 h 594"/>
                      <a:gd name="T74" fmla="*/ 402 w 442"/>
                      <a:gd name="T75" fmla="*/ 103 h 594"/>
                      <a:gd name="T76" fmla="*/ 388 w 442"/>
                      <a:gd name="T77" fmla="*/ 88 h 594"/>
                      <a:gd name="T78" fmla="*/ 388 w 442"/>
                      <a:gd name="T79" fmla="*/ 525 h 594"/>
                      <a:gd name="T80" fmla="*/ 374 w 442"/>
                      <a:gd name="T81" fmla="*/ 539 h 594"/>
                      <a:gd name="T82" fmla="*/ 388 w 442"/>
                      <a:gd name="T83" fmla="*/ 554 h 594"/>
                      <a:gd name="T84" fmla="*/ 402 w 442"/>
                      <a:gd name="T85" fmla="*/ 539 h 594"/>
                      <a:gd name="T86" fmla="*/ 388 w 442"/>
                      <a:gd name="T87" fmla="*/ 52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94">
                        <a:moveTo>
                          <a:pt x="48" y="36"/>
                        </a:moveTo>
                        <a:cubicBezTo>
                          <a:pt x="394" y="36"/>
                          <a:pt x="394" y="36"/>
                          <a:pt x="394" y="36"/>
                        </a:cubicBezTo>
                        <a:cubicBezTo>
                          <a:pt x="400" y="36"/>
                          <a:pt x="407" y="37"/>
                          <a:pt x="413" y="40"/>
                        </a:cubicBezTo>
                        <a:cubicBezTo>
                          <a:pt x="368" y="5"/>
                          <a:pt x="368" y="5"/>
                          <a:pt x="368" y="5"/>
                        </a:cubicBezTo>
                        <a:cubicBezTo>
                          <a:pt x="365" y="2"/>
                          <a:pt x="359" y="0"/>
                          <a:pt x="355" y="0"/>
                        </a:cubicBezTo>
                        <a:cubicBezTo>
                          <a:pt x="84" y="0"/>
                          <a:pt x="84" y="0"/>
                          <a:pt x="84" y="0"/>
                        </a:cubicBezTo>
                        <a:cubicBezTo>
                          <a:pt x="80" y="0"/>
                          <a:pt x="74" y="2"/>
                          <a:pt x="71" y="5"/>
                        </a:cubicBezTo>
                        <a:cubicBezTo>
                          <a:pt x="17" y="47"/>
                          <a:pt x="17" y="47"/>
                          <a:pt x="17" y="47"/>
                        </a:cubicBezTo>
                        <a:cubicBezTo>
                          <a:pt x="18" y="47"/>
                          <a:pt x="18" y="47"/>
                          <a:pt x="18" y="47"/>
                        </a:cubicBezTo>
                        <a:cubicBezTo>
                          <a:pt x="26" y="40"/>
                          <a:pt x="36" y="36"/>
                          <a:pt x="48" y="36"/>
                        </a:cubicBezTo>
                        <a:close/>
                        <a:moveTo>
                          <a:pt x="394" y="49"/>
                        </a:moveTo>
                        <a:cubicBezTo>
                          <a:pt x="48" y="49"/>
                          <a:pt x="48" y="49"/>
                          <a:pt x="48" y="49"/>
                        </a:cubicBezTo>
                        <a:cubicBezTo>
                          <a:pt x="22" y="49"/>
                          <a:pt x="0" y="71"/>
                          <a:pt x="0" y="97"/>
                        </a:cubicBezTo>
                        <a:cubicBezTo>
                          <a:pt x="0" y="547"/>
                          <a:pt x="0" y="547"/>
                          <a:pt x="0" y="547"/>
                        </a:cubicBezTo>
                        <a:cubicBezTo>
                          <a:pt x="0" y="573"/>
                          <a:pt x="22" y="594"/>
                          <a:pt x="48" y="594"/>
                        </a:cubicBezTo>
                        <a:cubicBezTo>
                          <a:pt x="394" y="594"/>
                          <a:pt x="394" y="594"/>
                          <a:pt x="394" y="594"/>
                        </a:cubicBezTo>
                        <a:cubicBezTo>
                          <a:pt x="420" y="594"/>
                          <a:pt x="442" y="573"/>
                          <a:pt x="442" y="547"/>
                        </a:cubicBezTo>
                        <a:cubicBezTo>
                          <a:pt x="442" y="97"/>
                          <a:pt x="442" y="97"/>
                          <a:pt x="442" y="97"/>
                        </a:cubicBezTo>
                        <a:cubicBezTo>
                          <a:pt x="442" y="71"/>
                          <a:pt x="420" y="49"/>
                          <a:pt x="394" y="49"/>
                        </a:cubicBezTo>
                        <a:close/>
                        <a:moveTo>
                          <a:pt x="415" y="547"/>
                        </a:moveTo>
                        <a:cubicBezTo>
                          <a:pt x="415" y="558"/>
                          <a:pt x="406" y="568"/>
                          <a:pt x="394" y="568"/>
                        </a:cubicBezTo>
                        <a:cubicBezTo>
                          <a:pt x="48" y="568"/>
                          <a:pt x="48" y="568"/>
                          <a:pt x="48" y="568"/>
                        </a:cubicBezTo>
                        <a:cubicBezTo>
                          <a:pt x="36" y="568"/>
                          <a:pt x="27" y="558"/>
                          <a:pt x="27" y="547"/>
                        </a:cubicBezTo>
                        <a:cubicBezTo>
                          <a:pt x="27" y="97"/>
                          <a:pt x="27" y="97"/>
                          <a:pt x="27" y="97"/>
                        </a:cubicBezTo>
                        <a:cubicBezTo>
                          <a:pt x="27" y="85"/>
                          <a:pt x="36" y="76"/>
                          <a:pt x="48" y="76"/>
                        </a:cubicBezTo>
                        <a:cubicBezTo>
                          <a:pt x="394" y="76"/>
                          <a:pt x="394" y="76"/>
                          <a:pt x="394" y="76"/>
                        </a:cubicBezTo>
                        <a:cubicBezTo>
                          <a:pt x="406" y="76"/>
                          <a:pt x="415" y="85"/>
                          <a:pt x="415" y="97"/>
                        </a:cubicBezTo>
                        <a:cubicBezTo>
                          <a:pt x="415" y="547"/>
                          <a:pt x="415" y="547"/>
                          <a:pt x="415" y="547"/>
                        </a:cubicBezTo>
                        <a:cubicBezTo>
                          <a:pt x="415" y="547"/>
                          <a:pt x="415" y="547"/>
                          <a:pt x="415" y="547"/>
                        </a:cubicBezTo>
                        <a:close/>
                        <a:moveTo>
                          <a:pt x="70" y="103"/>
                        </a:moveTo>
                        <a:cubicBezTo>
                          <a:pt x="70" y="94"/>
                          <a:pt x="64" y="88"/>
                          <a:pt x="56" y="88"/>
                        </a:cubicBezTo>
                        <a:cubicBezTo>
                          <a:pt x="48" y="88"/>
                          <a:pt x="42" y="94"/>
                          <a:pt x="42" y="103"/>
                        </a:cubicBezTo>
                        <a:cubicBezTo>
                          <a:pt x="42" y="111"/>
                          <a:pt x="48" y="117"/>
                          <a:pt x="56" y="117"/>
                        </a:cubicBezTo>
                        <a:cubicBezTo>
                          <a:pt x="64" y="117"/>
                          <a:pt x="70" y="111"/>
                          <a:pt x="70" y="103"/>
                        </a:cubicBezTo>
                        <a:close/>
                        <a:moveTo>
                          <a:pt x="388" y="88"/>
                        </a:moveTo>
                        <a:cubicBezTo>
                          <a:pt x="380" y="88"/>
                          <a:pt x="374" y="94"/>
                          <a:pt x="374" y="103"/>
                        </a:cubicBezTo>
                        <a:cubicBezTo>
                          <a:pt x="374" y="111"/>
                          <a:pt x="380" y="117"/>
                          <a:pt x="388" y="117"/>
                        </a:cubicBezTo>
                        <a:cubicBezTo>
                          <a:pt x="396" y="117"/>
                          <a:pt x="402" y="111"/>
                          <a:pt x="402" y="103"/>
                        </a:cubicBezTo>
                        <a:cubicBezTo>
                          <a:pt x="402" y="94"/>
                          <a:pt x="396" y="88"/>
                          <a:pt x="388" y="88"/>
                        </a:cubicBezTo>
                        <a:close/>
                        <a:moveTo>
                          <a:pt x="388" y="525"/>
                        </a:moveTo>
                        <a:cubicBezTo>
                          <a:pt x="380" y="525"/>
                          <a:pt x="374" y="531"/>
                          <a:pt x="374" y="539"/>
                        </a:cubicBezTo>
                        <a:cubicBezTo>
                          <a:pt x="374" y="547"/>
                          <a:pt x="380" y="554"/>
                          <a:pt x="388" y="554"/>
                        </a:cubicBezTo>
                        <a:cubicBezTo>
                          <a:pt x="396" y="554"/>
                          <a:pt x="402" y="547"/>
                          <a:pt x="402" y="539"/>
                        </a:cubicBezTo>
                        <a:cubicBezTo>
                          <a:pt x="402" y="531"/>
                          <a:pt x="396" y="525"/>
                          <a:pt x="388" y="5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1" name="Freeform 6"/>
                  <p:cNvSpPr>
                    <a:spLocks/>
                  </p:cNvSpPr>
                  <p:nvPr/>
                </p:nvSpPr>
                <p:spPr bwMode="auto">
                  <a:xfrm>
                    <a:off x="3486" y="2740"/>
                    <a:ext cx="69" cy="68"/>
                  </a:xfrm>
                  <a:custGeom>
                    <a:avLst/>
                    <a:gdLst>
                      <a:gd name="T0" fmla="*/ 14 w 29"/>
                      <a:gd name="T1" fmla="*/ 0 h 29"/>
                      <a:gd name="T2" fmla="*/ 14 w 29"/>
                      <a:gd name="T3" fmla="*/ 0 h 29"/>
                      <a:gd name="T4" fmla="*/ 0 w 29"/>
                      <a:gd name="T5" fmla="*/ 15 h 29"/>
                      <a:gd name="T6" fmla="*/ 14 w 29"/>
                      <a:gd name="T7" fmla="*/ 29 h 29"/>
                      <a:gd name="T8" fmla="*/ 29 w 29"/>
                      <a:gd name="T9" fmla="*/ 15 h 29"/>
                      <a:gd name="T10" fmla="*/ 14 w 29"/>
                      <a:gd name="T11" fmla="*/ 0 h 29"/>
                    </a:gdLst>
                    <a:ahLst/>
                    <a:cxnLst>
                      <a:cxn ang="0">
                        <a:pos x="T0" y="T1"/>
                      </a:cxn>
                      <a:cxn ang="0">
                        <a:pos x="T2" y="T3"/>
                      </a:cxn>
                      <a:cxn ang="0">
                        <a:pos x="T4" y="T5"/>
                      </a:cxn>
                      <a:cxn ang="0">
                        <a:pos x="T6" y="T7"/>
                      </a:cxn>
                      <a:cxn ang="0">
                        <a:pos x="T8" y="T9"/>
                      </a:cxn>
                      <a:cxn ang="0">
                        <a:pos x="T10" y="T11"/>
                      </a:cxn>
                    </a:cxnLst>
                    <a:rect l="0" t="0" r="r" b="b"/>
                    <a:pathLst>
                      <a:path w="29" h="29">
                        <a:moveTo>
                          <a:pt x="14" y="0"/>
                        </a:moveTo>
                        <a:cubicBezTo>
                          <a:pt x="14" y="0"/>
                          <a:pt x="14" y="0"/>
                          <a:pt x="14" y="0"/>
                        </a:cubicBezTo>
                        <a:cubicBezTo>
                          <a:pt x="7" y="0"/>
                          <a:pt x="0" y="7"/>
                          <a:pt x="0" y="15"/>
                        </a:cubicBezTo>
                        <a:cubicBezTo>
                          <a:pt x="0" y="22"/>
                          <a:pt x="7" y="29"/>
                          <a:pt x="14" y="29"/>
                        </a:cubicBezTo>
                        <a:cubicBezTo>
                          <a:pt x="23" y="29"/>
                          <a:pt x="29" y="22"/>
                          <a:pt x="29" y="15"/>
                        </a:cubicBezTo>
                        <a:cubicBezTo>
                          <a:pt x="29" y="7"/>
                          <a:pt x="23"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47" name="Rectangle 26"/>
                <p:cNvSpPr/>
                <p:nvPr/>
              </p:nvSpPr>
              <p:spPr bwMode="auto">
                <a:xfrm>
                  <a:off x="4960684" y="4503234"/>
                  <a:ext cx="279060" cy="15376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17699">
                            <a:schemeClr val="accent5"/>
                          </a:gs>
                          <a:gs pos="92000">
                            <a:schemeClr val="accent5"/>
                          </a:gs>
                        </a:gsLst>
                        <a:lin ang="5400000" scaled="0"/>
                      </a:gradFill>
                      <a:effectLst/>
                      <a:uLnTx/>
                      <a:uFillTx/>
                      <a:ea typeface="Segoe UI" pitchFamily="34" charset="0"/>
                      <a:cs typeface="Segoe UI" pitchFamily="34" charset="0"/>
                    </a:rPr>
                    <a:t>SSD</a:t>
                  </a:r>
                </a:p>
              </p:txBody>
            </p:sp>
            <p:sp>
              <p:nvSpPr>
                <p:cNvPr id="48" name="Rectangle 27"/>
                <p:cNvSpPr/>
                <p:nvPr/>
              </p:nvSpPr>
              <p:spPr bwMode="auto">
                <a:xfrm>
                  <a:off x="5270384" y="4503234"/>
                  <a:ext cx="279060" cy="15376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17699">
                            <a:schemeClr val="accent5"/>
                          </a:gs>
                          <a:gs pos="92000">
                            <a:schemeClr val="accent5"/>
                          </a:gs>
                        </a:gsLst>
                        <a:lin ang="5400000" scaled="0"/>
                      </a:gradFill>
                      <a:effectLst/>
                      <a:uLnTx/>
                      <a:uFillTx/>
                      <a:ea typeface="Segoe UI" pitchFamily="34" charset="0"/>
                      <a:cs typeface="Segoe UI" pitchFamily="34" charset="0"/>
                    </a:rPr>
                    <a:t>SSD</a:t>
                  </a:r>
                </a:p>
              </p:txBody>
            </p:sp>
            <p:sp>
              <p:nvSpPr>
                <p:cNvPr id="49" name="Rectangle 28"/>
                <p:cNvSpPr/>
                <p:nvPr/>
              </p:nvSpPr>
              <p:spPr bwMode="auto">
                <a:xfrm>
                  <a:off x="5580085" y="4503234"/>
                  <a:ext cx="279060" cy="15376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800" b="1" i="0" u="none" strike="noStrike" kern="0" cap="none" spc="0" normalizeH="0" baseline="0" noProof="0" dirty="0">
                      <a:ln>
                        <a:noFill/>
                      </a:ln>
                      <a:gradFill>
                        <a:gsLst>
                          <a:gs pos="17699">
                            <a:schemeClr val="accent5"/>
                          </a:gs>
                          <a:gs pos="92000">
                            <a:schemeClr val="accent5"/>
                          </a:gs>
                        </a:gsLst>
                        <a:lin ang="5400000" scaled="0"/>
                      </a:gradFill>
                      <a:effectLst/>
                      <a:uLnTx/>
                      <a:uFillTx/>
                      <a:ea typeface="Segoe UI" pitchFamily="34" charset="0"/>
                      <a:cs typeface="Segoe UI" pitchFamily="34" charset="0"/>
                    </a:rPr>
                    <a:t>SSD</a:t>
                  </a:r>
                </a:p>
              </p:txBody>
            </p:sp>
          </p:grpSp>
        </p:grpSp>
      </p:grpSp>
      <p:sp>
        <p:nvSpPr>
          <p:cNvPr id="3" name="Title 2"/>
          <p:cNvSpPr>
            <a:spLocks noGrp="1"/>
          </p:cNvSpPr>
          <p:nvPr>
            <p:ph type="title"/>
          </p:nvPr>
        </p:nvSpPr>
        <p:spPr/>
        <p:txBody>
          <a:bodyPr/>
          <a:lstStyle/>
          <a:p>
            <a:r>
              <a:rPr lang="en-US" dirty="0"/>
              <a:t>Windows Server 2012 R2 architecture</a:t>
            </a:r>
          </a:p>
        </p:txBody>
      </p:sp>
      <p:pic>
        <p:nvPicPr>
          <p:cNvPr id="31" name="Picture 30"/>
          <p:cNvPicPr>
            <a:picLocks noChangeAspect="1"/>
          </p:cNvPicPr>
          <p:nvPr/>
        </p:nvPicPr>
        <p:blipFill>
          <a:blip r:embed="rId3"/>
          <a:stretch>
            <a:fillRect/>
          </a:stretch>
        </p:blipFill>
        <p:spPr>
          <a:xfrm>
            <a:off x="1157728" y="4334603"/>
            <a:ext cx="2493392" cy="1132691"/>
          </a:xfrm>
          <a:prstGeom prst="rect">
            <a:avLst/>
          </a:prstGeom>
        </p:spPr>
      </p:pic>
      <p:sp>
        <p:nvSpPr>
          <p:cNvPr id="62" name="Freeform 12"/>
          <p:cNvSpPr>
            <a:spLocks noEditPoints="1"/>
          </p:cNvSpPr>
          <p:nvPr/>
        </p:nvSpPr>
        <p:spPr bwMode="auto">
          <a:xfrm>
            <a:off x="1132939" y="3343631"/>
            <a:ext cx="1239790" cy="364928"/>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5">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63" name="Freeform 12"/>
          <p:cNvSpPr>
            <a:spLocks noEditPoints="1"/>
          </p:cNvSpPr>
          <p:nvPr/>
        </p:nvSpPr>
        <p:spPr bwMode="auto">
          <a:xfrm>
            <a:off x="2436119" y="3343631"/>
            <a:ext cx="1239790" cy="364928"/>
          </a:xfrm>
          <a:custGeom>
            <a:avLst/>
            <a:gdLst>
              <a:gd name="T0" fmla="*/ 305 w 326"/>
              <a:gd name="T1" fmla="*/ 0 h 96"/>
              <a:gd name="T2" fmla="*/ 0 w 326"/>
              <a:gd name="T3" fmla="*/ 22 h 96"/>
              <a:gd name="T4" fmla="*/ 21 w 326"/>
              <a:gd name="T5" fmla="*/ 96 h 96"/>
              <a:gd name="T6" fmla="*/ 326 w 326"/>
              <a:gd name="T7" fmla="*/ 74 h 96"/>
              <a:gd name="T8" fmla="*/ 34 w 326"/>
              <a:gd name="T9" fmla="*/ 74 h 96"/>
              <a:gd name="T10" fmla="*/ 23 w 326"/>
              <a:gd name="T11" fmla="*/ 63 h 96"/>
              <a:gd name="T12" fmla="*/ 34 w 326"/>
              <a:gd name="T13" fmla="*/ 74 h 96"/>
              <a:gd name="T14" fmla="*/ 23 w 326"/>
              <a:gd name="T15" fmla="*/ 52 h 96"/>
              <a:gd name="T16" fmla="*/ 34 w 326"/>
              <a:gd name="T17" fmla="*/ 41 h 96"/>
              <a:gd name="T18" fmla="*/ 34 w 326"/>
              <a:gd name="T19" fmla="*/ 29 h 96"/>
              <a:gd name="T20" fmla="*/ 23 w 326"/>
              <a:gd name="T21" fmla="*/ 18 h 96"/>
              <a:gd name="T22" fmla="*/ 34 w 326"/>
              <a:gd name="T23" fmla="*/ 29 h 96"/>
              <a:gd name="T24" fmla="*/ 47 w 326"/>
              <a:gd name="T25" fmla="*/ 74 h 96"/>
              <a:gd name="T26" fmla="*/ 58 w 326"/>
              <a:gd name="T27" fmla="*/ 63 h 96"/>
              <a:gd name="T28" fmla="*/ 58 w 326"/>
              <a:gd name="T29" fmla="*/ 52 h 96"/>
              <a:gd name="T30" fmla="*/ 47 w 326"/>
              <a:gd name="T31" fmla="*/ 41 h 96"/>
              <a:gd name="T32" fmla="*/ 58 w 326"/>
              <a:gd name="T33" fmla="*/ 52 h 96"/>
              <a:gd name="T34" fmla="*/ 47 w 326"/>
              <a:gd name="T35" fmla="*/ 29 h 96"/>
              <a:gd name="T36" fmla="*/ 58 w 326"/>
              <a:gd name="T37" fmla="*/ 18 h 96"/>
              <a:gd name="T38" fmla="*/ 82 w 326"/>
              <a:gd name="T39" fmla="*/ 74 h 96"/>
              <a:gd name="T40" fmla="*/ 71 w 326"/>
              <a:gd name="T41" fmla="*/ 63 h 96"/>
              <a:gd name="T42" fmla="*/ 82 w 326"/>
              <a:gd name="T43" fmla="*/ 74 h 96"/>
              <a:gd name="T44" fmla="*/ 71 w 326"/>
              <a:gd name="T45" fmla="*/ 52 h 96"/>
              <a:gd name="T46" fmla="*/ 82 w 326"/>
              <a:gd name="T47" fmla="*/ 41 h 96"/>
              <a:gd name="T48" fmla="*/ 82 w 326"/>
              <a:gd name="T49" fmla="*/ 29 h 96"/>
              <a:gd name="T50" fmla="*/ 71 w 326"/>
              <a:gd name="T51" fmla="*/ 18 h 96"/>
              <a:gd name="T52" fmla="*/ 82 w 326"/>
              <a:gd name="T53" fmla="*/ 29 h 96"/>
              <a:gd name="T54" fmla="*/ 95 w 326"/>
              <a:gd name="T55" fmla="*/ 74 h 96"/>
              <a:gd name="T56" fmla="*/ 106 w 326"/>
              <a:gd name="T57" fmla="*/ 63 h 96"/>
              <a:gd name="T58" fmla="*/ 106 w 326"/>
              <a:gd name="T59" fmla="*/ 52 h 96"/>
              <a:gd name="T60" fmla="*/ 95 w 326"/>
              <a:gd name="T61" fmla="*/ 41 h 96"/>
              <a:gd name="T62" fmla="*/ 106 w 326"/>
              <a:gd name="T63" fmla="*/ 52 h 96"/>
              <a:gd name="T64" fmla="*/ 95 w 326"/>
              <a:gd name="T65" fmla="*/ 29 h 96"/>
              <a:gd name="T66" fmla="*/ 106 w 326"/>
              <a:gd name="T67" fmla="*/ 18 h 96"/>
              <a:gd name="T68" fmla="*/ 130 w 326"/>
              <a:gd name="T69" fmla="*/ 74 h 96"/>
              <a:gd name="T70" fmla="*/ 119 w 326"/>
              <a:gd name="T71" fmla="*/ 63 h 96"/>
              <a:gd name="T72" fmla="*/ 130 w 326"/>
              <a:gd name="T73" fmla="*/ 74 h 96"/>
              <a:gd name="T74" fmla="*/ 119 w 326"/>
              <a:gd name="T75" fmla="*/ 52 h 96"/>
              <a:gd name="T76" fmla="*/ 130 w 326"/>
              <a:gd name="T77" fmla="*/ 41 h 96"/>
              <a:gd name="T78" fmla="*/ 130 w 326"/>
              <a:gd name="T79" fmla="*/ 29 h 96"/>
              <a:gd name="T80" fmla="*/ 119 w 326"/>
              <a:gd name="T81" fmla="*/ 18 h 96"/>
              <a:gd name="T82" fmla="*/ 130 w 326"/>
              <a:gd name="T83" fmla="*/ 29 h 96"/>
              <a:gd name="T84" fmla="*/ 144 w 326"/>
              <a:gd name="T85" fmla="*/ 74 h 96"/>
              <a:gd name="T86" fmla="*/ 155 w 326"/>
              <a:gd name="T87" fmla="*/ 63 h 96"/>
              <a:gd name="T88" fmla="*/ 155 w 326"/>
              <a:gd name="T89" fmla="*/ 52 h 96"/>
              <a:gd name="T90" fmla="*/ 144 w 326"/>
              <a:gd name="T91" fmla="*/ 41 h 96"/>
              <a:gd name="T92" fmla="*/ 155 w 326"/>
              <a:gd name="T93" fmla="*/ 52 h 96"/>
              <a:gd name="T94" fmla="*/ 144 w 326"/>
              <a:gd name="T95" fmla="*/ 29 h 96"/>
              <a:gd name="T96" fmla="*/ 155 w 326"/>
              <a:gd name="T97" fmla="*/ 18 h 96"/>
              <a:gd name="T98" fmla="*/ 179 w 326"/>
              <a:gd name="T99" fmla="*/ 74 h 96"/>
              <a:gd name="T100" fmla="*/ 168 w 326"/>
              <a:gd name="T101" fmla="*/ 63 h 96"/>
              <a:gd name="T102" fmla="*/ 179 w 326"/>
              <a:gd name="T103" fmla="*/ 74 h 96"/>
              <a:gd name="T104" fmla="*/ 168 w 326"/>
              <a:gd name="T105" fmla="*/ 52 h 96"/>
              <a:gd name="T106" fmla="*/ 179 w 326"/>
              <a:gd name="T107" fmla="*/ 41 h 96"/>
              <a:gd name="T108" fmla="*/ 179 w 326"/>
              <a:gd name="T109" fmla="*/ 29 h 96"/>
              <a:gd name="T110" fmla="*/ 168 w 326"/>
              <a:gd name="T111" fmla="*/ 18 h 96"/>
              <a:gd name="T112" fmla="*/ 179 w 326"/>
              <a:gd name="T113" fmla="*/ 29 h 96"/>
              <a:gd name="T114" fmla="*/ 252 w 326"/>
              <a:gd name="T115" fmla="*/ 46 h 96"/>
              <a:gd name="T116" fmla="*/ 296 w 326"/>
              <a:gd name="T117"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96">
                <a:moveTo>
                  <a:pt x="326" y="22"/>
                </a:moveTo>
                <a:cubicBezTo>
                  <a:pt x="326" y="10"/>
                  <a:pt x="317" y="0"/>
                  <a:pt x="305" y="0"/>
                </a:cubicBezTo>
                <a:cubicBezTo>
                  <a:pt x="21" y="0"/>
                  <a:pt x="21" y="0"/>
                  <a:pt x="21" y="0"/>
                </a:cubicBezTo>
                <a:cubicBezTo>
                  <a:pt x="9" y="0"/>
                  <a:pt x="0" y="10"/>
                  <a:pt x="0" y="22"/>
                </a:cubicBezTo>
                <a:cubicBezTo>
                  <a:pt x="0" y="74"/>
                  <a:pt x="0" y="74"/>
                  <a:pt x="0" y="74"/>
                </a:cubicBezTo>
                <a:cubicBezTo>
                  <a:pt x="0" y="86"/>
                  <a:pt x="9" y="96"/>
                  <a:pt x="21" y="96"/>
                </a:cubicBezTo>
                <a:cubicBezTo>
                  <a:pt x="305" y="96"/>
                  <a:pt x="305" y="96"/>
                  <a:pt x="305" y="96"/>
                </a:cubicBezTo>
                <a:cubicBezTo>
                  <a:pt x="317" y="96"/>
                  <a:pt x="326" y="86"/>
                  <a:pt x="326" y="74"/>
                </a:cubicBezTo>
                <a:lnTo>
                  <a:pt x="326" y="22"/>
                </a:lnTo>
                <a:close/>
                <a:moveTo>
                  <a:pt x="34" y="74"/>
                </a:moveTo>
                <a:cubicBezTo>
                  <a:pt x="23" y="74"/>
                  <a:pt x="23" y="74"/>
                  <a:pt x="23" y="74"/>
                </a:cubicBezTo>
                <a:cubicBezTo>
                  <a:pt x="23" y="63"/>
                  <a:pt x="23" y="63"/>
                  <a:pt x="23" y="63"/>
                </a:cubicBezTo>
                <a:cubicBezTo>
                  <a:pt x="34" y="63"/>
                  <a:pt x="34" y="63"/>
                  <a:pt x="34" y="63"/>
                </a:cubicBezTo>
                <a:lnTo>
                  <a:pt x="34" y="74"/>
                </a:lnTo>
                <a:close/>
                <a:moveTo>
                  <a:pt x="34" y="52"/>
                </a:moveTo>
                <a:cubicBezTo>
                  <a:pt x="23" y="52"/>
                  <a:pt x="23" y="52"/>
                  <a:pt x="23" y="52"/>
                </a:cubicBezTo>
                <a:cubicBezTo>
                  <a:pt x="23" y="41"/>
                  <a:pt x="23" y="41"/>
                  <a:pt x="23" y="41"/>
                </a:cubicBezTo>
                <a:cubicBezTo>
                  <a:pt x="34" y="41"/>
                  <a:pt x="34" y="41"/>
                  <a:pt x="34" y="41"/>
                </a:cubicBezTo>
                <a:lnTo>
                  <a:pt x="34" y="52"/>
                </a:lnTo>
                <a:close/>
                <a:moveTo>
                  <a:pt x="34" y="29"/>
                </a:moveTo>
                <a:cubicBezTo>
                  <a:pt x="23" y="29"/>
                  <a:pt x="23" y="29"/>
                  <a:pt x="23" y="29"/>
                </a:cubicBezTo>
                <a:cubicBezTo>
                  <a:pt x="23" y="18"/>
                  <a:pt x="23" y="18"/>
                  <a:pt x="23" y="18"/>
                </a:cubicBezTo>
                <a:cubicBezTo>
                  <a:pt x="34" y="18"/>
                  <a:pt x="34" y="18"/>
                  <a:pt x="34" y="18"/>
                </a:cubicBezTo>
                <a:lnTo>
                  <a:pt x="34" y="29"/>
                </a:lnTo>
                <a:close/>
                <a:moveTo>
                  <a:pt x="58" y="74"/>
                </a:moveTo>
                <a:cubicBezTo>
                  <a:pt x="47" y="74"/>
                  <a:pt x="47" y="74"/>
                  <a:pt x="47" y="74"/>
                </a:cubicBezTo>
                <a:cubicBezTo>
                  <a:pt x="47" y="63"/>
                  <a:pt x="47" y="63"/>
                  <a:pt x="47" y="63"/>
                </a:cubicBezTo>
                <a:cubicBezTo>
                  <a:pt x="58" y="63"/>
                  <a:pt x="58" y="63"/>
                  <a:pt x="58" y="63"/>
                </a:cubicBezTo>
                <a:lnTo>
                  <a:pt x="58" y="74"/>
                </a:lnTo>
                <a:close/>
                <a:moveTo>
                  <a:pt x="58" y="52"/>
                </a:moveTo>
                <a:cubicBezTo>
                  <a:pt x="47" y="52"/>
                  <a:pt x="47" y="52"/>
                  <a:pt x="47" y="52"/>
                </a:cubicBezTo>
                <a:cubicBezTo>
                  <a:pt x="47" y="41"/>
                  <a:pt x="47" y="41"/>
                  <a:pt x="47" y="41"/>
                </a:cubicBezTo>
                <a:cubicBezTo>
                  <a:pt x="58" y="41"/>
                  <a:pt x="58" y="41"/>
                  <a:pt x="58" y="41"/>
                </a:cubicBezTo>
                <a:lnTo>
                  <a:pt x="58" y="52"/>
                </a:lnTo>
                <a:close/>
                <a:moveTo>
                  <a:pt x="58" y="29"/>
                </a:moveTo>
                <a:cubicBezTo>
                  <a:pt x="47" y="29"/>
                  <a:pt x="47" y="29"/>
                  <a:pt x="47" y="29"/>
                </a:cubicBezTo>
                <a:cubicBezTo>
                  <a:pt x="47" y="18"/>
                  <a:pt x="47" y="18"/>
                  <a:pt x="47" y="18"/>
                </a:cubicBezTo>
                <a:cubicBezTo>
                  <a:pt x="58" y="18"/>
                  <a:pt x="58" y="18"/>
                  <a:pt x="58" y="18"/>
                </a:cubicBezTo>
                <a:lnTo>
                  <a:pt x="58" y="29"/>
                </a:lnTo>
                <a:close/>
                <a:moveTo>
                  <a:pt x="82" y="74"/>
                </a:moveTo>
                <a:cubicBezTo>
                  <a:pt x="71" y="74"/>
                  <a:pt x="71" y="74"/>
                  <a:pt x="71" y="74"/>
                </a:cubicBezTo>
                <a:cubicBezTo>
                  <a:pt x="71" y="63"/>
                  <a:pt x="71" y="63"/>
                  <a:pt x="71" y="63"/>
                </a:cubicBezTo>
                <a:cubicBezTo>
                  <a:pt x="82" y="63"/>
                  <a:pt x="82" y="63"/>
                  <a:pt x="82" y="63"/>
                </a:cubicBezTo>
                <a:lnTo>
                  <a:pt x="82" y="74"/>
                </a:lnTo>
                <a:close/>
                <a:moveTo>
                  <a:pt x="82" y="52"/>
                </a:moveTo>
                <a:cubicBezTo>
                  <a:pt x="71" y="52"/>
                  <a:pt x="71" y="52"/>
                  <a:pt x="71" y="52"/>
                </a:cubicBezTo>
                <a:cubicBezTo>
                  <a:pt x="71" y="41"/>
                  <a:pt x="71" y="41"/>
                  <a:pt x="71" y="41"/>
                </a:cubicBezTo>
                <a:cubicBezTo>
                  <a:pt x="82" y="41"/>
                  <a:pt x="82" y="41"/>
                  <a:pt x="82" y="41"/>
                </a:cubicBezTo>
                <a:lnTo>
                  <a:pt x="82" y="52"/>
                </a:lnTo>
                <a:close/>
                <a:moveTo>
                  <a:pt x="82" y="29"/>
                </a:moveTo>
                <a:cubicBezTo>
                  <a:pt x="71" y="29"/>
                  <a:pt x="71" y="29"/>
                  <a:pt x="71" y="29"/>
                </a:cubicBezTo>
                <a:cubicBezTo>
                  <a:pt x="71" y="18"/>
                  <a:pt x="71" y="18"/>
                  <a:pt x="71" y="18"/>
                </a:cubicBezTo>
                <a:cubicBezTo>
                  <a:pt x="82" y="18"/>
                  <a:pt x="82" y="18"/>
                  <a:pt x="82" y="18"/>
                </a:cubicBezTo>
                <a:lnTo>
                  <a:pt x="82" y="29"/>
                </a:lnTo>
                <a:close/>
                <a:moveTo>
                  <a:pt x="106" y="74"/>
                </a:moveTo>
                <a:cubicBezTo>
                  <a:pt x="95" y="74"/>
                  <a:pt x="95" y="74"/>
                  <a:pt x="95" y="74"/>
                </a:cubicBezTo>
                <a:cubicBezTo>
                  <a:pt x="95" y="63"/>
                  <a:pt x="95" y="63"/>
                  <a:pt x="95" y="63"/>
                </a:cubicBezTo>
                <a:cubicBezTo>
                  <a:pt x="106" y="63"/>
                  <a:pt x="106" y="63"/>
                  <a:pt x="106" y="63"/>
                </a:cubicBezTo>
                <a:lnTo>
                  <a:pt x="106" y="74"/>
                </a:lnTo>
                <a:close/>
                <a:moveTo>
                  <a:pt x="106" y="52"/>
                </a:moveTo>
                <a:cubicBezTo>
                  <a:pt x="95" y="52"/>
                  <a:pt x="95" y="52"/>
                  <a:pt x="95" y="52"/>
                </a:cubicBezTo>
                <a:cubicBezTo>
                  <a:pt x="95" y="41"/>
                  <a:pt x="95" y="41"/>
                  <a:pt x="95" y="41"/>
                </a:cubicBezTo>
                <a:cubicBezTo>
                  <a:pt x="106" y="41"/>
                  <a:pt x="106" y="41"/>
                  <a:pt x="106" y="41"/>
                </a:cubicBezTo>
                <a:lnTo>
                  <a:pt x="106" y="52"/>
                </a:lnTo>
                <a:close/>
                <a:moveTo>
                  <a:pt x="106" y="29"/>
                </a:moveTo>
                <a:cubicBezTo>
                  <a:pt x="95" y="29"/>
                  <a:pt x="95" y="29"/>
                  <a:pt x="95" y="29"/>
                </a:cubicBezTo>
                <a:cubicBezTo>
                  <a:pt x="95" y="18"/>
                  <a:pt x="95" y="18"/>
                  <a:pt x="95" y="18"/>
                </a:cubicBezTo>
                <a:cubicBezTo>
                  <a:pt x="106" y="18"/>
                  <a:pt x="106" y="18"/>
                  <a:pt x="106" y="18"/>
                </a:cubicBezTo>
                <a:lnTo>
                  <a:pt x="106" y="29"/>
                </a:lnTo>
                <a:close/>
                <a:moveTo>
                  <a:pt x="130" y="74"/>
                </a:moveTo>
                <a:cubicBezTo>
                  <a:pt x="119" y="74"/>
                  <a:pt x="119" y="74"/>
                  <a:pt x="119" y="74"/>
                </a:cubicBezTo>
                <a:cubicBezTo>
                  <a:pt x="119" y="63"/>
                  <a:pt x="119" y="63"/>
                  <a:pt x="119" y="63"/>
                </a:cubicBezTo>
                <a:cubicBezTo>
                  <a:pt x="130" y="63"/>
                  <a:pt x="130" y="63"/>
                  <a:pt x="130" y="63"/>
                </a:cubicBezTo>
                <a:lnTo>
                  <a:pt x="130" y="74"/>
                </a:lnTo>
                <a:close/>
                <a:moveTo>
                  <a:pt x="130" y="52"/>
                </a:moveTo>
                <a:cubicBezTo>
                  <a:pt x="119" y="52"/>
                  <a:pt x="119" y="52"/>
                  <a:pt x="119" y="52"/>
                </a:cubicBezTo>
                <a:cubicBezTo>
                  <a:pt x="119" y="41"/>
                  <a:pt x="119" y="41"/>
                  <a:pt x="119" y="41"/>
                </a:cubicBezTo>
                <a:cubicBezTo>
                  <a:pt x="130" y="41"/>
                  <a:pt x="130" y="41"/>
                  <a:pt x="130" y="41"/>
                </a:cubicBezTo>
                <a:lnTo>
                  <a:pt x="130" y="52"/>
                </a:lnTo>
                <a:close/>
                <a:moveTo>
                  <a:pt x="130" y="29"/>
                </a:moveTo>
                <a:cubicBezTo>
                  <a:pt x="119" y="29"/>
                  <a:pt x="119" y="29"/>
                  <a:pt x="119" y="29"/>
                </a:cubicBezTo>
                <a:cubicBezTo>
                  <a:pt x="119" y="18"/>
                  <a:pt x="119" y="18"/>
                  <a:pt x="119" y="18"/>
                </a:cubicBezTo>
                <a:cubicBezTo>
                  <a:pt x="130" y="18"/>
                  <a:pt x="130" y="18"/>
                  <a:pt x="130" y="18"/>
                </a:cubicBezTo>
                <a:lnTo>
                  <a:pt x="130" y="29"/>
                </a:lnTo>
                <a:close/>
                <a:moveTo>
                  <a:pt x="155" y="74"/>
                </a:moveTo>
                <a:cubicBezTo>
                  <a:pt x="144" y="74"/>
                  <a:pt x="144" y="74"/>
                  <a:pt x="144" y="74"/>
                </a:cubicBezTo>
                <a:cubicBezTo>
                  <a:pt x="144" y="63"/>
                  <a:pt x="144" y="63"/>
                  <a:pt x="144" y="63"/>
                </a:cubicBezTo>
                <a:cubicBezTo>
                  <a:pt x="155" y="63"/>
                  <a:pt x="155" y="63"/>
                  <a:pt x="155" y="63"/>
                </a:cubicBezTo>
                <a:lnTo>
                  <a:pt x="155" y="74"/>
                </a:lnTo>
                <a:close/>
                <a:moveTo>
                  <a:pt x="155" y="52"/>
                </a:moveTo>
                <a:cubicBezTo>
                  <a:pt x="144" y="52"/>
                  <a:pt x="144" y="52"/>
                  <a:pt x="144" y="52"/>
                </a:cubicBezTo>
                <a:cubicBezTo>
                  <a:pt x="144" y="41"/>
                  <a:pt x="144" y="41"/>
                  <a:pt x="144" y="41"/>
                </a:cubicBezTo>
                <a:cubicBezTo>
                  <a:pt x="155" y="41"/>
                  <a:pt x="155" y="41"/>
                  <a:pt x="155" y="41"/>
                </a:cubicBezTo>
                <a:lnTo>
                  <a:pt x="155" y="52"/>
                </a:lnTo>
                <a:close/>
                <a:moveTo>
                  <a:pt x="155" y="29"/>
                </a:moveTo>
                <a:cubicBezTo>
                  <a:pt x="144" y="29"/>
                  <a:pt x="144" y="29"/>
                  <a:pt x="144" y="29"/>
                </a:cubicBezTo>
                <a:cubicBezTo>
                  <a:pt x="144" y="18"/>
                  <a:pt x="144" y="18"/>
                  <a:pt x="144" y="18"/>
                </a:cubicBezTo>
                <a:cubicBezTo>
                  <a:pt x="155" y="18"/>
                  <a:pt x="155" y="18"/>
                  <a:pt x="155" y="18"/>
                </a:cubicBezTo>
                <a:lnTo>
                  <a:pt x="155" y="29"/>
                </a:lnTo>
                <a:close/>
                <a:moveTo>
                  <a:pt x="179" y="74"/>
                </a:moveTo>
                <a:cubicBezTo>
                  <a:pt x="168" y="74"/>
                  <a:pt x="168" y="74"/>
                  <a:pt x="168" y="74"/>
                </a:cubicBezTo>
                <a:cubicBezTo>
                  <a:pt x="168" y="63"/>
                  <a:pt x="168" y="63"/>
                  <a:pt x="168" y="63"/>
                </a:cubicBezTo>
                <a:cubicBezTo>
                  <a:pt x="179" y="63"/>
                  <a:pt x="179" y="63"/>
                  <a:pt x="179" y="63"/>
                </a:cubicBezTo>
                <a:lnTo>
                  <a:pt x="179" y="74"/>
                </a:lnTo>
                <a:close/>
                <a:moveTo>
                  <a:pt x="179" y="52"/>
                </a:moveTo>
                <a:cubicBezTo>
                  <a:pt x="168" y="52"/>
                  <a:pt x="168" y="52"/>
                  <a:pt x="168" y="52"/>
                </a:cubicBezTo>
                <a:cubicBezTo>
                  <a:pt x="168" y="41"/>
                  <a:pt x="168" y="41"/>
                  <a:pt x="168" y="41"/>
                </a:cubicBezTo>
                <a:cubicBezTo>
                  <a:pt x="179" y="41"/>
                  <a:pt x="179" y="41"/>
                  <a:pt x="179" y="41"/>
                </a:cubicBezTo>
                <a:lnTo>
                  <a:pt x="179" y="52"/>
                </a:lnTo>
                <a:close/>
                <a:moveTo>
                  <a:pt x="179" y="29"/>
                </a:moveTo>
                <a:cubicBezTo>
                  <a:pt x="168" y="29"/>
                  <a:pt x="168" y="29"/>
                  <a:pt x="168" y="29"/>
                </a:cubicBezTo>
                <a:cubicBezTo>
                  <a:pt x="168" y="18"/>
                  <a:pt x="168" y="18"/>
                  <a:pt x="168" y="18"/>
                </a:cubicBezTo>
                <a:cubicBezTo>
                  <a:pt x="179" y="18"/>
                  <a:pt x="179" y="18"/>
                  <a:pt x="179" y="18"/>
                </a:cubicBezTo>
                <a:lnTo>
                  <a:pt x="179" y="29"/>
                </a:lnTo>
                <a:close/>
                <a:moveTo>
                  <a:pt x="274" y="68"/>
                </a:moveTo>
                <a:cubicBezTo>
                  <a:pt x="262" y="68"/>
                  <a:pt x="252" y="58"/>
                  <a:pt x="252" y="46"/>
                </a:cubicBezTo>
                <a:cubicBezTo>
                  <a:pt x="252" y="34"/>
                  <a:pt x="262" y="24"/>
                  <a:pt x="274" y="24"/>
                </a:cubicBezTo>
                <a:cubicBezTo>
                  <a:pt x="286" y="24"/>
                  <a:pt x="296" y="34"/>
                  <a:pt x="296" y="46"/>
                </a:cubicBezTo>
                <a:cubicBezTo>
                  <a:pt x="296" y="58"/>
                  <a:pt x="286" y="68"/>
                  <a:pt x="274" y="68"/>
                </a:cubicBezTo>
                <a:close/>
              </a:path>
            </a:pathLst>
          </a:custGeom>
          <a:solidFill>
            <a:schemeClr val="accent5">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endParaRPr>
          </a:p>
        </p:txBody>
      </p:sp>
      <p:sp>
        <p:nvSpPr>
          <p:cNvPr id="65" name="Oval 64"/>
          <p:cNvSpPr/>
          <p:nvPr/>
        </p:nvSpPr>
        <p:spPr bwMode="auto">
          <a:xfrm>
            <a:off x="2187254" y="3804411"/>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69" name="Oval 68"/>
          <p:cNvSpPr/>
          <p:nvPr/>
        </p:nvSpPr>
        <p:spPr bwMode="auto">
          <a:xfrm>
            <a:off x="4497561" y="283416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sp>
        <p:nvSpPr>
          <p:cNvPr id="81" name="Oval 80"/>
          <p:cNvSpPr/>
          <p:nvPr/>
        </p:nvSpPr>
        <p:spPr bwMode="auto">
          <a:xfrm>
            <a:off x="4497561" y="1696801"/>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kern="0" dirty="0">
                <a:gradFill>
                  <a:gsLst>
                    <a:gs pos="0">
                      <a:srgbClr val="FFFFFF"/>
                    </a:gs>
                    <a:gs pos="100000">
                      <a:srgbClr val="FFFFFF"/>
                    </a:gs>
                  </a:gsLst>
                  <a:lin ang="5400000" scaled="0"/>
                </a:gradFill>
                <a:latin typeface="+mj-lt"/>
                <a:ea typeface="Segoe UI" pitchFamily="34" charset="0"/>
                <a:cs typeface="Segoe UI" pitchFamily="34" charset="0"/>
              </a:rPr>
              <a:t>4</a:t>
            </a:r>
          </a:p>
        </p:txBody>
      </p:sp>
      <p:grpSp>
        <p:nvGrpSpPr>
          <p:cNvPr id="85" name="Group 84"/>
          <p:cNvGrpSpPr/>
          <p:nvPr/>
        </p:nvGrpSpPr>
        <p:grpSpPr>
          <a:xfrm>
            <a:off x="6798317" y="2452147"/>
            <a:ext cx="5184636" cy="960263"/>
            <a:chOff x="6474782" y="1037239"/>
            <a:chExt cx="5184636" cy="960263"/>
          </a:xfrm>
        </p:grpSpPr>
        <p:sp>
          <p:nvSpPr>
            <p:cNvPr id="86" name="Oval 85"/>
            <p:cNvSpPr/>
            <p:nvPr/>
          </p:nvSpPr>
          <p:spPr bwMode="auto">
            <a:xfrm>
              <a:off x="6474782" y="117720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87" name="TextBox 86"/>
            <p:cNvSpPr txBox="1"/>
            <p:nvPr/>
          </p:nvSpPr>
          <p:spPr>
            <a:xfrm>
              <a:off x="6904538" y="1037239"/>
              <a:ext cx="4754880" cy="960263"/>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Up to 8 industry-standard x86 servers, running Windows Server 2012 R2, connected to JBOD </a:t>
              </a:r>
              <a:b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via 6 GB/12 GB SAS.</a:t>
              </a:r>
            </a:p>
          </p:txBody>
        </p:sp>
      </p:grpSp>
      <p:grpSp>
        <p:nvGrpSpPr>
          <p:cNvPr id="88" name="Group 87"/>
          <p:cNvGrpSpPr/>
          <p:nvPr/>
        </p:nvGrpSpPr>
        <p:grpSpPr>
          <a:xfrm>
            <a:off x="6793733" y="3353314"/>
            <a:ext cx="5189220" cy="1778949"/>
            <a:chOff x="6470198" y="1037239"/>
            <a:chExt cx="5189220" cy="1778949"/>
          </a:xfrm>
        </p:grpSpPr>
        <p:sp>
          <p:nvSpPr>
            <p:cNvPr id="89" name="Oval 88"/>
            <p:cNvSpPr/>
            <p:nvPr/>
          </p:nvSpPr>
          <p:spPr bwMode="auto">
            <a:xfrm>
              <a:off x="6470198" y="117720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sp>
          <p:nvSpPr>
            <p:cNvPr id="90" name="TextBox 89"/>
            <p:cNvSpPr txBox="1"/>
            <p:nvPr/>
          </p:nvSpPr>
          <p:spPr>
            <a:xfrm>
              <a:off x="6904538" y="1037239"/>
              <a:ext cx="4754880" cy="1778949"/>
            </a:xfrm>
            <a:prstGeom prst="rect">
              <a:avLst/>
            </a:prstGeom>
            <a:noFill/>
          </p:spPr>
          <p:txBody>
            <a:bodyPr wrap="square" lIns="182880" tIns="146304" rIns="182880" bIns="146304" rtlCol="0">
              <a:spAutoFit/>
            </a:bodyPr>
            <a:lstStyle/>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Build Windows Server cluster</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Create Storage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Create Storage </a:t>
              </a:r>
              <a:r>
                <a:rPr lang="en-US" sz="1600" kern="0" dirty="0">
                  <a:gradFill>
                    <a:gsLst>
                      <a:gs pos="2917">
                        <a:schemeClr val="tx1"/>
                      </a:gs>
                      <a:gs pos="30000">
                        <a:schemeClr val="tx1"/>
                      </a:gs>
                    </a:gsLst>
                    <a:lin ang="5400000" scaled="0"/>
                  </a:gradFill>
                </a:rPr>
                <a:t>S</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paces from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Create Scale-Out File Server</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Create continuously available file shares </a:t>
              </a:r>
              <a:b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on the spaces</a:t>
              </a:r>
            </a:p>
          </p:txBody>
        </p:sp>
      </p:grpSp>
      <p:grpSp>
        <p:nvGrpSpPr>
          <p:cNvPr id="91" name="Group 90"/>
          <p:cNvGrpSpPr/>
          <p:nvPr/>
        </p:nvGrpSpPr>
        <p:grpSpPr>
          <a:xfrm>
            <a:off x="6789553" y="5037963"/>
            <a:ext cx="5191310" cy="1181862"/>
            <a:chOff x="6466018" y="1037239"/>
            <a:chExt cx="5191310" cy="1181862"/>
          </a:xfrm>
        </p:grpSpPr>
        <p:sp>
          <p:nvSpPr>
            <p:cNvPr id="92" name="Oval 91"/>
            <p:cNvSpPr/>
            <p:nvPr/>
          </p:nvSpPr>
          <p:spPr bwMode="auto">
            <a:xfrm>
              <a:off x="6466018" y="117720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93" name="TextBox 92"/>
            <p:cNvSpPr txBox="1"/>
            <p:nvPr/>
          </p:nvSpPr>
          <p:spPr>
            <a:xfrm>
              <a:off x="6902448" y="1037239"/>
              <a:ext cx="4754880" cy="1181862"/>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File shares provide storage for Hyper-V hosts, accessed over SMB 3.0. Highest performance delivered via SMB Direct (RDMA) and SMB Multichannel. Supports 56 GB+ speeds.</a:t>
              </a:r>
            </a:p>
          </p:txBody>
        </p:sp>
      </p:grpSp>
      <p:sp>
        <p:nvSpPr>
          <p:cNvPr id="64" name="Oval 63"/>
          <p:cNvSpPr/>
          <p:nvPr/>
        </p:nvSpPr>
        <p:spPr bwMode="auto">
          <a:xfrm>
            <a:off x="4001630" y="464538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Tree>
    <p:extLst>
      <p:ext uri="{BB962C8B-B14F-4D97-AF65-F5344CB8AC3E}">
        <p14:creationId xmlns:p14="http://schemas.microsoft.com/office/powerpoint/2010/main" val="83843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30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6" presetClass="emph" presetSubtype="0" accel="100000" autoRev="1" fill="hold" nodeType="withEffect">
                                  <p:stCondLst>
                                    <p:cond delay="0"/>
                                  </p:stCondLst>
                                  <p:childTnLst>
                                    <p:animScale>
                                      <p:cBhvr>
                                        <p:cTn id="9" dur="300" fill="hold"/>
                                        <p:tgtEl>
                                          <p:spTgt spid="31"/>
                                        </p:tgtEl>
                                      </p:cBhvr>
                                      <p:by x="90000" y="90000"/>
                                    </p:animScale>
                                  </p:childTnLst>
                                </p:cTn>
                              </p:par>
                              <p:par>
                                <p:cTn id="10" presetID="22" presetClass="entr" presetSubtype="8" fill="hold" nodeType="withEffect">
                                  <p:stCondLst>
                                    <p:cond delay="50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par>
                                <p:cTn id="13" presetID="10" presetClass="entr" presetSubtype="0" fill="hold" grpId="0" nodeType="withEffect">
                                  <p:stCondLst>
                                    <p:cond delay="70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par>
                                <p:cTn id="16" presetID="6" presetClass="emph" presetSubtype="0" accel="100000" autoRev="1" fill="hold" grpId="1" nodeType="withEffect">
                                  <p:stCondLst>
                                    <p:cond delay="400"/>
                                  </p:stCondLst>
                                  <p:childTnLst>
                                    <p:animScale>
                                      <p:cBhvr>
                                        <p:cTn id="17" dur="300" fill="hold"/>
                                        <p:tgtEl>
                                          <p:spTgt spid="64"/>
                                        </p:tgtEl>
                                      </p:cBhvr>
                                      <p:by x="90000" y="90000"/>
                                    </p:animScale>
                                  </p:childTnLst>
                                </p:cTn>
                              </p:par>
                              <p:par>
                                <p:cTn id="18" presetID="2" presetClass="entr" presetSubtype="4" decel="100000" fill="hold" nodeType="withEffect">
                                  <p:stCondLst>
                                    <p:cond delay="700"/>
                                  </p:stCondLst>
                                  <p:childTnLst>
                                    <p:set>
                                      <p:cBhvr>
                                        <p:cTn id="19" dur="1" fill="hold">
                                          <p:stCondLst>
                                            <p:cond delay="0"/>
                                          </p:stCondLst>
                                        </p:cTn>
                                        <p:tgtEl>
                                          <p:spTgt spid="84"/>
                                        </p:tgtEl>
                                        <p:attrNameLst>
                                          <p:attrName>style.visibility</p:attrName>
                                        </p:attrNameLst>
                                      </p:cBhvr>
                                      <p:to>
                                        <p:strVal val="visible"/>
                                      </p:to>
                                    </p:set>
                                    <p:anim calcmode="lin" valueType="num">
                                      <p:cBhvr additive="base">
                                        <p:cTn id="20" dur="500" fill="hold"/>
                                        <p:tgtEl>
                                          <p:spTgt spid="84"/>
                                        </p:tgtEl>
                                        <p:attrNameLst>
                                          <p:attrName>ppt_x</p:attrName>
                                        </p:attrNameLst>
                                      </p:cBhvr>
                                      <p:tavLst>
                                        <p:tav tm="0">
                                          <p:val>
                                            <p:strVal val="#ppt_x"/>
                                          </p:val>
                                        </p:tav>
                                        <p:tav tm="100000">
                                          <p:val>
                                            <p:strVal val="#ppt_x"/>
                                          </p:val>
                                        </p:tav>
                                      </p:tavLst>
                                    </p:anim>
                                    <p:anim calcmode="lin" valueType="num">
                                      <p:cBhvr additive="base">
                                        <p:cTn id="21"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wipe(down)">
                                      <p:cBhvr>
                                        <p:cTn id="26" dur="500"/>
                                        <p:tgtEl>
                                          <p:spTgt spid="61"/>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500"/>
                                        <p:tgtEl>
                                          <p:spTgt spid="62"/>
                                        </p:tgtEl>
                                      </p:cBhvr>
                                    </p:animEffect>
                                  </p:childTnLst>
                                </p:cTn>
                              </p:par>
                              <p:par>
                                <p:cTn id="30" presetID="6" presetClass="emph" presetSubtype="0" accel="100000" autoRev="1" fill="hold" grpId="1" nodeType="withEffect">
                                  <p:stCondLst>
                                    <p:cond delay="0"/>
                                  </p:stCondLst>
                                  <p:childTnLst>
                                    <p:animScale>
                                      <p:cBhvr>
                                        <p:cTn id="31" dur="300" fill="hold"/>
                                        <p:tgtEl>
                                          <p:spTgt spid="62"/>
                                        </p:tgtEl>
                                      </p:cBhvr>
                                      <p:by x="90000" y="90000"/>
                                    </p:animScale>
                                  </p:childTnLst>
                                </p:cTn>
                              </p:par>
                              <p:par>
                                <p:cTn id="32" presetID="10" presetClass="entr" presetSubtype="0" fill="hold" grpId="0" nodeType="withEffect">
                                  <p:stCondLst>
                                    <p:cond delay="40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par>
                                <p:cTn id="35" presetID="6" presetClass="emph" presetSubtype="0" accel="100000" autoRev="1" fill="hold" grpId="1" nodeType="withEffect">
                                  <p:stCondLst>
                                    <p:cond delay="100"/>
                                  </p:stCondLst>
                                  <p:childTnLst>
                                    <p:animScale>
                                      <p:cBhvr>
                                        <p:cTn id="36" dur="300" fill="hold"/>
                                        <p:tgtEl>
                                          <p:spTgt spid="63"/>
                                        </p:tgtEl>
                                      </p:cBhvr>
                                      <p:by x="90000" y="90000"/>
                                    </p:animScale>
                                  </p:childTnLst>
                                </p:cTn>
                              </p:par>
                              <p:par>
                                <p:cTn id="37" presetID="10" presetClass="entr" presetSubtype="0" fill="hold" grpId="0" nodeType="withEffect">
                                  <p:stCondLst>
                                    <p:cond delay="700"/>
                                  </p:stCondLst>
                                  <p:childTnLst>
                                    <p:set>
                                      <p:cBhvr>
                                        <p:cTn id="38" dur="1" fill="hold">
                                          <p:stCondLst>
                                            <p:cond delay="0"/>
                                          </p:stCondLst>
                                        </p:cTn>
                                        <p:tgtEl>
                                          <p:spTgt spid="65"/>
                                        </p:tgtEl>
                                        <p:attrNameLst>
                                          <p:attrName>style.visibility</p:attrName>
                                        </p:attrNameLst>
                                      </p:cBhvr>
                                      <p:to>
                                        <p:strVal val="visible"/>
                                      </p:to>
                                    </p:set>
                                    <p:animEffect transition="in" filter="fade">
                                      <p:cBhvr>
                                        <p:cTn id="39" dur="500"/>
                                        <p:tgtEl>
                                          <p:spTgt spid="65"/>
                                        </p:tgtEl>
                                      </p:cBhvr>
                                    </p:animEffect>
                                  </p:childTnLst>
                                </p:cTn>
                              </p:par>
                              <p:par>
                                <p:cTn id="40" presetID="6" presetClass="emph" presetSubtype="0" accel="100000" autoRev="1" fill="hold" grpId="1" nodeType="withEffect">
                                  <p:stCondLst>
                                    <p:cond delay="400"/>
                                  </p:stCondLst>
                                  <p:childTnLst>
                                    <p:animScale>
                                      <p:cBhvr>
                                        <p:cTn id="41" dur="300" fill="hold"/>
                                        <p:tgtEl>
                                          <p:spTgt spid="65"/>
                                        </p:tgtEl>
                                      </p:cBhvr>
                                      <p:by x="90000" y="90000"/>
                                    </p:animScale>
                                  </p:childTnLst>
                                </p:cTn>
                              </p:par>
                              <p:par>
                                <p:cTn id="42" presetID="2" presetClass="entr" presetSubtype="4" decel="100000" fill="hold" nodeType="withEffect">
                                  <p:stCondLst>
                                    <p:cond delay="700"/>
                                  </p:stCondLst>
                                  <p:childTnLst>
                                    <p:set>
                                      <p:cBhvr>
                                        <p:cTn id="43" dur="1" fill="hold">
                                          <p:stCondLst>
                                            <p:cond delay="0"/>
                                          </p:stCondLst>
                                        </p:cTn>
                                        <p:tgtEl>
                                          <p:spTgt spid="85"/>
                                        </p:tgtEl>
                                        <p:attrNameLst>
                                          <p:attrName>style.visibility</p:attrName>
                                        </p:attrNameLst>
                                      </p:cBhvr>
                                      <p:to>
                                        <p:strVal val="visible"/>
                                      </p:to>
                                    </p:set>
                                    <p:anim calcmode="lin" valueType="num">
                                      <p:cBhvr additive="base">
                                        <p:cTn id="44" dur="500" fill="hold"/>
                                        <p:tgtEl>
                                          <p:spTgt spid="85"/>
                                        </p:tgtEl>
                                        <p:attrNameLst>
                                          <p:attrName>ppt_x</p:attrName>
                                        </p:attrNameLst>
                                      </p:cBhvr>
                                      <p:tavLst>
                                        <p:tav tm="0">
                                          <p:val>
                                            <p:strVal val="#ppt_x"/>
                                          </p:val>
                                        </p:tav>
                                        <p:tav tm="100000">
                                          <p:val>
                                            <p:strVal val="#ppt_x"/>
                                          </p:val>
                                        </p:tav>
                                      </p:tavLst>
                                    </p:anim>
                                    <p:anim calcmode="lin" valueType="num">
                                      <p:cBhvr additive="base">
                                        <p:cTn id="45"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down)">
                                      <p:cBhvr>
                                        <p:cTn id="50" dur="500"/>
                                        <p:tgtEl>
                                          <p:spTgt spid="10"/>
                                        </p:tgtEl>
                                      </p:cBhvr>
                                    </p:animEffect>
                                  </p:childTnLst>
                                </p:cTn>
                              </p:par>
                              <p:par>
                                <p:cTn id="51" presetID="10" presetClass="entr" presetSubtype="0" fill="hold" grpId="0" nodeType="withEffect">
                                  <p:stCondLst>
                                    <p:cond delay="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500"/>
                                        <p:tgtEl>
                                          <p:spTgt spid="69"/>
                                        </p:tgtEl>
                                      </p:cBhvr>
                                    </p:animEffect>
                                  </p:childTnLst>
                                </p:cTn>
                              </p:par>
                              <p:par>
                                <p:cTn id="54" presetID="6" presetClass="emph" presetSubtype="0" accel="100000" autoRev="1" fill="hold" grpId="1" nodeType="withEffect">
                                  <p:stCondLst>
                                    <p:cond delay="200"/>
                                  </p:stCondLst>
                                  <p:childTnLst>
                                    <p:animScale>
                                      <p:cBhvr>
                                        <p:cTn id="55" dur="300" fill="hold"/>
                                        <p:tgtEl>
                                          <p:spTgt spid="69"/>
                                        </p:tgtEl>
                                      </p:cBhvr>
                                      <p:by x="90000" y="90000"/>
                                    </p:animScale>
                                  </p:childTnLst>
                                </p:cTn>
                              </p:par>
                              <p:par>
                                <p:cTn id="56" presetID="2" presetClass="entr" presetSubtype="4" decel="100000" fill="hold" nodeType="withEffect">
                                  <p:stCondLst>
                                    <p:cond delay="500"/>
                                  </p:stCondLst>
                                  <p:childTnLst>
                                    <p:set>
                                      <p:cBhvr>
                                        <p:cTn id="57" dur="1" fill="hold">
                                          <p:stCondLst>
                                            <p:cond delay="0"/>
                                          </p:stCondLst>
                                        </p:cTn>
                                        <p:tgtEl>
                                          <p:spTgt spid="88"/>
                                        </p:tgtEl>
                                        <p:attrNameLst>
                                          <p:attrName>style.visibility</p:attrName>
                                        </p:attrNameLst>
                                      </p:cBhvr>
                                      <p:to>
                                        <p:strVal val="visible"/>
                                      </p:to>
                                    </p:set>
                                    <p:anim calcmode="lin" valueType="num">
                                      <p:cBhvr additive="base">
                                        <p:cTn id="58" dur="500" fill="hold"/>
                                        <p:tgtEl>
                                          <p:spTgt spid="88"/>
                                        </p:tgtEl>
                                        <p:attrNameLst>
                                          <p:attrName>ppt_x</p:attrName>
                                        </p:attrNameLst>
                                      </p:cBhvr>
                                      <p:tavLst>
                                        <p:tav tm="0">
                                          <p:val>
                                            <p:strVal val="#ppt_x"/>
                                          </p:val>
                                        </p:tav>
                                        <p:tav tm="100000">
                                          <p:val>
                                            <p:strVal val="#ppt_x"/>
                                          </p:val>
                                        </p:tav>
                                      </p:tavLst>
                                    </p:anim>
                                    <p:anim calcmode="lin" valueType="num">
                                      <p:cBhvr additive="base">
                                        <p:cTn id="59"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wipe(down)">
                                      <p:cBhvr>
                                        <p:cTn id="64" dur="500"/>
                                        <p:tgtEl>
                                          <p:spTgt spid="4"/>
                                        </p:tgtEl>
                                      </p:cBhvr>
                                    </p:animEffect>
                                  </p:childTnLst>
                                </p:cTn>
                              </p:par>
                              <p:par>
                                <p:cTn id="65" presetID="10" presetClass="entr" presetSubtype="0" fill="hold" grpId="0" nodeType="withEffect">
                                  <p:stCondLst>
                                    <p:cond delay="300"/>
                                  </p:stCondLst>
                                  <p:childTnLst>
                                    <p:set>
                                      <p:cBhvr>
                                        <p:cTn id="66" dur="1" fill="hold">
                                          <p:stCondLst>
                                            <p:cond delay="0"/>
                                          </p:stCondLst>
                                        </p:cTn>
                                        <p:tgtEl>
                                          <p:spTgt spid="73"/>
                                        </p:tgtEl>
                                        <p:attrNameLst>
                                          <p:attrName>style.visibility</p:attrName>
                                        </p:attrNameLst>
                                      </p:cBhvr>
                                      <p:to>
                                        <p:strVal val="visible"/>
                                      </p:to>
                                    </p:set>
                                    <p:animEffect transition="in" filter="fade">
                                      <p:cBhvr>
                                        <p:cTn id="67" dur="500"/>
                                        <p:tgtEl>
                                          <p:spTgt spid="73"/>
                                        </p:tgtEl>
                                      </p:cBhvr>
                                    </p:animEffect>
                                  </p:childTnLst>
                                </p:cTn>
                              </p:par>
                              <p:par>
                                <p:cTn id="68" presetID="6" presetClass="emph" presetSubtype="0" accel="100000" autoRev="1" fill="hold" grpId="1" nodeType="withEffect">
                                  <p:stCondLst>
                                    <p:cond delay="0"/>
                                  </p:stCondLst>
                                  <p:childTnLst>
                                    <p:animScale>
                                      <p:cBhvr>
                                        <p:cTn id="69" dur="300" fill="hold"/>
                                        <p:tgtEl>
                                          <p:spTgt spid="73"/>
                                        </p:tgtEl>
                                      </p:cBhvr>
                                      <p:by x="90000" y="90000"/>
                                    </p:animScale>
                                  </p:childTnLst>
                                </p:cTn>
                              </p:par>
                              <p:par>
                                <p:cTn id="70" presetID="10" presetClass="entr" presetSubtype="0" fill="hold" grpId="0" nodeType="withEffect">
                                  <p:stCondLst>
                                    <p:cond delay="350"/>
                                  </p:stCondLst>
                                  <p:childTnLst>
                                    <p:set>
                                      <p:cBhvr>
                                        <p:cTn id="71" dur="1" fill="hold">
                                          <p:stCondLst>
                                            <p:cond delay="0"/>
                                          </p:stCondLst>
                                        </p:cTn>
                                        <p:tgtEl>
                                          <p:spTgt spid="74"/>
                                        </p:tgtEl>
                                        <p:attrNameLst>
                                          <p:attrName>style.visibility</p:attrName>
                                        </p:attrNameLst>
                                      </p:cBhvr>
                                      <p:to>
                                        <p:strVal val="visible"/>
                                      </p:to>
                                    </p:set>
                                    <p:animEffect transition="in" filter="fade">
                                      <p:cBhvr>
                                        <p:cTn id="72" dur="500"/>
                                        <p:tgtEl>
                                          <p:spTgt spid="74"/>
                                        </p:tgtEl>
                                      </p:cBhvr>
                                    </p:animEffect>
                                  </p:childTnLst>
                                </p:cTn>
                              </p:par>
                              <p:par>
                                <p:cTn id="73" presetID="6" presetClass="emph" presetSubtype="0" accel="100000" autoRev="1" fill="hold" grpId="1" nodeType="withEffect">
                                  <p:stCondLst>
                                    <p:cond delay="50"/>
                                  </p:stCondLst>
                                  <p:childTnLst>
                                    <p:animScale>
                                      <p:cBhvr>
                                        <p:cTn id="74" dur="300" fill="hold"/>
                                        <p:tgtEl>
                                          <p:spTgt spid="74"/>
                                        </p:tgtEl>
                                      </p:cBhvr>
                                      <p:by x="90000" y="90000"/>
                                    </p:animScale>
                                  </p:childTnLst>
                                </p:cTn>
                              </p:par>
                              <p:par>
                                <p:cTn id="75" presetID="10" presetClass="entr" presetSubtype="0" fill="hold" grpId="0" nodeType="withEffect">
                                  <p:stCondLst>
                                    <p:cond delay="400"/>
                                  </p:stCondLst>
                                  <p:childTnLst>
                                    <p:set>
                                      <p:cBhvr>
                                        <p:cTn id="76" dur="1" fill="hold">
                                          <p:stCondLst>
                                            <p:cond delay="0"/>
                                          </p:stCondLst>
                                        </p:cTn>
                                        <p:tgtEl>
                                          <p:spTgt spid="75"/>
                                        </p:tgtEl>
                                        <p:attrNameLst>
                                          <p:attrName>style.visibility</p:attrName>
                                        </p:attrNameLst>
                                      </p:cBhvr>
                                      <p:to>
                                        <p:strVal val="visible"/>
                                      </p:to>
                                    </p:set>
                                    <p:animEffect transition="in" filter="fade">
                                      <p:cBhvr>
                                        <p:cTn id="77" dur="500"/>
                                        <p:tgtEl>
                                          <p:spTgt spid="75"/>
                                        </p:tgtEl>
                                      </p:cBhvr>
                                    </p:animEffect>
                                  </p:childTnLst>
                                </p:cTn>
                              </p:par>
                              <p:par>
                                <p:cTn id="78" presetID="6" presetClass="emph" presetSubtype="0" accel="100000" autoRev="1" fill="hold" grpId="1" nodeType="withEffect">
                                  <p:stCondLst>
                                    <p:cond delay="100"/>
                                  </p:stCondLst>
                                  <p:childTnLst>
                                    <p:animScale>
                                      <p:cBhvr>
                                        <p:cTn id="79" dur="300" fill="hold"/>
                                        <p:tgtEl>
                                          <p:spTgt spid="75"/>
                                        </p:tgtEl>
                                      </p:cBhvr>
                                      <p:by x="90000" y="90000"/>
                                    </p:animScale>
                                  </p:childTnLst>
                                </p:cTn>
                              </p:par>
                              <p:par>
                                <p:cTn id="80" presetID="10" presetClass="entr" presetSubtype="0" fill="hold" grpId="0" nodeType="withEffect">
                                  <p:stCondLst>
                                    <p:cond delay="45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500"/>
                                        <p:tgtEl>
                                          <p:spTgt spid="76"/>
                                        </p:tgtEl>
                                      </p:cBhvr>
                                    </p:animEffect>
                                  </p:childTnLst>
                                </p:cTn>
                              </p:par>
                              <p:par>
                                <p:cTn id="83" presetID="6" presetClass="emph" presetSubtype="0" accel="100000" autoRev="1" fill="hold" grpId="1" nodeType="withEffect">
                                  <p:stCondLst>
                                    <p:cond delay="150"/>
                                  </p:stCondLst>
                                  <p:childTnLst>
                                    <p:animScale>
                                      <p:cBhvr>
                                        <p:cTn id="84" dur="300" fill="hold"/>
                                        <p:tgtEl>
                                          <p:spTgt spid="76"/>
                                        </p:tgtEl>
                                      </p:cBhvr>
                                      <p:by x="90000" y="90000"/>
                                    </p:animScale>
                                  </p:childTnLst>
                                </p:cTn>
                              </p:par>
                              <p:par>
                                <p:cTn id="85" presetID="10" presetClass="entr" presetSubtype="0" fill="hold" grpId="0" nodeType="withEffect">
                                  <p:stCondLst>
                                    <p:cond delay="700"/>
                                  </p:stCondLst>
                                  <p:childTnLst>
                                    <p:set>
                                      <p:cBhvr>
                                        <p:cTn id="86" dur="1" fill="hold">
                                          <p:stCondLst>
                                            <p:cond delay="0"/>
                                          </p:stCondLst>
                                        </p:cTn>
                                        <p:tgtEl>
                                          <p:spTgt spid="81"/>
                                        </p:tgtEl>
                                        <p:attrNameLst>
                                          <p:attrName>style.visibility</p:attrName>
                                        </p:attrNameLst>
                                      </p:cBhvr>
                                      <p:to>
                                        <p:strVal val="visible"/>
                                      </p:to>
                                    </p:set>
                                    <p:animEffect transition="in" filter="fade">
                                      <p:cBhvr>
                                        <p:cTn id="87" dur="500"/>
                                        <p:tgtEl>
                                          <p:spTgt spid="81"/>
                                        </p:tgtEl>
                                      </p:cBhvr>
                                    </p:animEffect>
                                  </p:childTnLst>
                                </p:cTn>
                              </p:par>
                              <p:par>
                                <p:cTn id="88" presetID="6" presetClass="emph" presetSubtype="0" accel="100000" autoRev="1" fill="hold" grpId="1" nodeType="withEffect">
                                  <p:stCondLst>
                                    <p:cond delay="400"/>
                                  </p:stCondLst>
                                  <p:childTnLst>
                                    <p:animScale>
                                      <p:cBhvr>
                                        <p:cTn id="89" dur="300" fill="hold"/>
                                        <p:tgtEl>
                                          <p:spTgt spid="81"/>
                                        </p:tgtEl>
                                      </p:cBhvr>
                                      <p:by x="90000" y="90000"/>
                                    </p:animScale>
                                  </p:childTnLst>
                                </p:cTn>
                              </p:par>
                              <p:par>
                                <p:cTn id="90" presetID="2" presetClass="entr" presetSubtype="4" decel="100000" fill="hold" nodeType="withEffect">
                                  <p:stCondLst>
                                    <p:cond delay="700"/>
                                  </p:stCondLst>
                                  <p:childTnLst>
                                    <p:set>
                                      <p:cBhvr>
                                        <p:cTn id="91" dur="1" fill="hold">
                                          <p:stCondLst>
                                            <p:cond delay="0"/>
                                          </p:stCondLst>
                                        </p:cTn>
                                        <p:tgtEl>
                                          <p:spTgt spid="91"/>
                                        </p:tgtEl>
                                        <p:attrNameLst>
                                          <p:attrName>style.visibility</p:attrName>
                                        </p:attrNameLst>
                                      </p:cBhvr>
                                      <p:to>
                                        <p:strVal val="visible"/>
                                      </p:to>
                                    </p:set>
                                    <p:anim calcmode="lin" valueType="num">
                                      <p:cBhvr additive="base">
                                        <p:cTn id="92" dur="500" fill="hold"/>
                                        <p:tgtEl>
                                          <p:spTgt spid="91"/>
                                        </p:tgtEl>
                                        <p:attrNameLst>
                                          <p:attrName>ppt_x</p:attrName>
                                        </p:attrNameLst>
                                      </p:cBhvr>
                                      <p:tavLst>
                                        <p:tav tm="0">
                                          <p:val>
                                            <p:strVal val="#ppt_x"/>
                                          </p:val>
                                        </p:tav>
                                        <p:tav tm="100000">
                                          <p:val>
                                            <p:strVal val="#ppt_x"/>
                                          </p:val>
                                        </p:tav>
                                      </p:tavLst>
                                    </p:anim>
                                    <p:anim calcmode="lin" valueType="num">
                                      <p:cBhvr additive="base">
                                        <p:cTn id="93"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3" grpId="1" animBg="1"/>
      <p:bldP spid="74" grpId="0" animBg="1"/>
      <p:bldP spid="74" grpId="1" animBg="1"/>
      <p:bldP spid="75" grpId="0" animBg="1"/>
      <p:bldP spid="75" grpId="1" animBg="1"/>
      <p:bldP spid="76" grpId="0" animBg="1"/>
      <p:bldP spid="76" grpId="1" animBg="1"/>
      <p:bldP spid="62" grpId="0" animBg="1"/>
      <p:bldP spid="62" grpId="1" animBg="1"/>
      <p:bldP spid="63" grpId="0" animBg="1"/>
      <p:bldP spid="63" grpId="1" animBg="1"/>
      <p:bldP spid="65" grpId="0" animBg="1"/>
      <p:bldP spid="65" grpId="1" animBg="1"/>
      <p:bldP spid="69" grpId="0" animBg="1"/>
      <p:bldP spid="69" grpId="1" animBg="1"/>
      <p:bldP spid="81" grpId="0" animBg="1"/>
      <p:bldP spid="81" grpId="1" animBg="1"/>
      <p:bldP spid="64" grpId="0" animBg="1"/>
      <p:bldP spid="64"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Windows Server 2016—new architecture</a:t>
            </a:r>
          </a:p>
        </p:txBody>
      </p:sp>
      <p:sp>
        <p:nvSpPr>
          <p:cNvPr id="7" name="TextBox 6"/>
          <p:cNvSpPr txBox="1"/>
          <p:nvPr/>
        </p:nvSpPr>
        <p:spPr>
          <a:xfrm>
            <a:off x="274637" y="1230455"/>
            <a:ext cx="10411505" cy="683264"/>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Converged (disaggregated) architecture with Storage Spaces Direct</a:t>
            </a:r>
          </a:p>
        </p:txBody>
      </p:sp>
      <p:sp>
        <p:nvSpPr>
          <p:cNvPr id="9" name="Rectangle 8"/>
          <p:cNvSpPr/>
          <p:nvPr/>
        </p:nvSpPr>
        <p:spPr>
          <a:xfrm>
            <a:off x="274638" y="5886142"/>
            <a:ext cx="6400800" cy="794064"/>
          </a:xfrm>
          <a:prstGeom prst="rect">
            <a:avLst/>
          </a:prstGeom>
        </p:spPr>
        <p:txBody>
          <a:bodyPr wrap="square" lIns="182880" tIns="146304" rIns="182880" bIns="146304">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8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Architecture allows for scaling Hyper-V clusters (compute) </a:t>
            </a:r>
            <a:br>
              <a:rPr kumimoji="0" lang="en-US" sz="18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br>
            <a:r>
              <a:rPr kumimoji="0" lang="en-US" sz="18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and Scale-Out File Server cluster (storage) independently</a:t>
            </a:r>
          </a:p>
        </p:txBody>
      </p:sp>
      <p:grpSp>
        <p:nvGrpSpPr>
          <p:cNvPr id="4" name="Group 3"/>
          <p:cNvGrpSpPr/>
          <p:nvPr/>
        </p:nvGrpSpPr>
        <p:grpSpPr>
          <a:xfrm>
            <a:off x="6789553" y="4804163"/>
            <a:ext cx="5304020" cy="1181862"/>
            <a:chOff x="6789553" y="4633097"/>
            <a:chExt cx="5304020" cy="1181862"/>
          </a:xfrm>
        </p:grpSpPr>
        <p:sp>
          <p:nvSpPr>
            <p:cNvPr id="87" name="TextBox 86"/>
            <p:cNvSpPr txBox="1"/>
            <p:nvPr/>
          </p:nvSpPr>
          <p:spPr>
            <a:xfrm>
              <a:off x="7225983" y="4633097"/>
              <a:ext cx="4867590" cy="1181862"/>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File shares provide storage for Hyper-V hosts, accessed over SMB 3.0. Highest performance delivered via SMB Direct (RDMA) and SMB Multichannel. Supports 56 GB+ speeds.</a:t>
              </a:r>
            </a:p>
          </p:txBody>
        </p:sp>
        <p:sp>
          <p:nvSpPr>
            <p:cNvPr id="18" name="Oval 17"/>
            <p:cNvSpPr/>
            <p:nvPr/>
          </p:nvSpPr>
          <p:spPr bwMode="auto">
            <a:xfrm>
              <a:off x="6789553" y="4773062"/>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5" name="Group 4"/>
          <p:cNvGrpSpPr/>
          <p:nvPr/>
        </p:nvGrpSpPr>
        <p:grpSpPr>
          <a:xfrm>
            <a:off x="6789553" y="2119815"/>
            <a:ext cx="5191310" cy="2857705"/>
            <a:chOff x="6789553" y="1550980"/>
            <a:chExt cx="5191310" cy="2857705"/>
          </a:xfrm>
        </p:grpSpPr>
        <p:sp>
          <p:nvSpPr>
            <p:cNvPr id="83" name="TextBox 82"/>
            <p:cNvSpPr txBox="1"/>
            <p:nvPr/>
          </p:nvSpPr>
          <p:spPr>
            <a:xfrm>
              <a:off x="7225983" y="1550980"/>
              <a:ext cx="4754880" cy="2857705"/>
            </a:xfrm>
            <a:prstGeom prst="rect">
              <a:avLst/>
            </a:prstGeom>
            <a:noFill/>
          </p:spPr>
          <p:txBody>
            <a:bodyPr wrap="square" lIns="182880" tIns="146304" rIns="9144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Industry standard x86 servers, with </a:t>
              </a:r>
              <a:r>
                <a:rPr kumimoji="0" lang="en-US" sz="1600" b="1" i="0" u="none" strike="noStrike" kern="0" cap="none" spc="0" normalizeH="0" baseline="0" noProof="0" dirty="0">
                  <a:ln>
                    <a:noFill/>
                  </a:ln>
                  <a:gradFill>
                    <a:gsLst>
                      <a:gs pos="2917">
                        <a:schemeClr val="tx1"/>
                      </a:gs>
                      <a:gs pos="30000">
                        <a:schemeClr val="tx1"/>
                      </a:gs>
                    </a:gsLst>
                    <a:lin ang="5400000" scaled="0"/>
                  </a:gradFill>
                  <a:effectLst/>
                  <a:uLnTx/>
                  <a:uFillTx/>
                </a:rPr>
                <a:t>local</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 SSD </a:t>
              </a:r>
              <a:b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and HDD. Servers are connected together with 10GBE. SATA and NVMe drives supported.</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Build Windows Server cluster</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Enable Storage Spaces Direct</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Storage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Storage Spaces from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Scale-Out File Server</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Continuously Available file shares on the Spaces</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Optimize for Storage Spaces Direct</a:t>
              </a:r>
            </a:p>
          </p:txBody>
        </p:sp>
        <p:sp>
          <p:nvSpPr>
            <p:cNvPr id="19" name="Oval 18"/>
            <p:cNvSpPr/>
            <p:nvPr/>
          </p:nvSpPr>
          <p:spPr bwMode="auto">
            <a:xfrm>
              <a:off x="6789553" y="169094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sp>
        <p:nvSpPr>
          <p:cNvPr id="27" name="Rectangle 26"/>
          <p:cNvSpPr/>
          <p:nvPr/>
        </p:nvSpPr>
        <p:spPr bwMode="auto">
          <a:xfrm>
            <a:off x="274639" y="3801959"/>
            <a:ext cx="5943600" cy="5170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SMB storage fabric</a:t>
            </a:r>
          </a:p>
        </p:txBody>
      </p:sp>
      <p:grpSp>
        <p:nvGrpSpPr>
          <p:cNvPr id="126" name="Group 125"/>
          <p:cNvGrpSpPr/>
          <p:nvPr/>
        </p:nvGrpSpPr>
        <p:grpSpPr>
          <a:xfrm>
            <a:off x="274639" y="2136552"/>
            <a:ext cx="5943600" cy="1572768"/>
            <a:chOff x="274639" y="2136552"/>
            <a:chExt cx="5943600" cy="1572768"/>
          </a:xfrm>
        </p:grpSpPr>
        <p:sp>
          <p:nvSpPr>
            <p:cNvPr id="24" name="Rectangle 23"/>
            <p:cNvSpPr/>
            <p:nvPr/>
          </p:nvSpPr>
          <p:spPr bwMode="auto">
            <a:xfrm>
              <a:off x="274639" y="2136552"/>
              <a:ext cx="5943600"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 cluster</a:t>
              </a:r>
            </a:p>
          </p:txBody>
        </p:sp>
        <p:grpSp>
          <p:nvGrpSpPr>
            <p:cNvPr id="22" name="Group 21"/>
            <p:cNvGrpSpPr/>
            <p:nvPr/>
          </p:nvGrpSpPr>
          <p:grpSpPr>
            <a:xfrm>
              <a:off x="648415" y="3158527"/>
              <a:ext cx="5196049" cy="382906"/>
              <a:chOff x="648415" y="3158527"/>
              <a:chExt cx="5196049" cy="382906"/>
            </a:xfrm>
          </p:grpSpPr>
          <p:sp>
            <p:nvSpPr>
              <p:cNvPr id="29" name="Freeform 17"/>
              <p:cNvSpPr>
                <a:spLocks noChangeAspect="1" noEditPoints="1"/>
              </p:cNvSpPr>
              <p:nvPr/>
            </p:nvSpPr>
            <p:spPr bwMode="auto">
              <a:xfrm>
                <a:off x="648415"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Freeform 17"/>
              <p:cNvSpPr>
                <a:spLocks noChangeAspect="1" noEditPoints="1"/>
              </p:cNvSpPr>
              <p:nvPr/>
            </p:nvSpPr>
            <p:spPr bwMode="auto">
              <a:xfrm>
                <a:off x="1483557"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9" name="Freeform 17"/>
              <p:cNvSpPr>
                <a:spLocks noChangeAspect="1" noEditPoints="1"/>
              </p:cNvSpPr>
              <p:nvPr/>
            </p:nvSpPr>
            <p:spPr bwMode="auto">
              <a:xfrm>
                <a:off x="2318699"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4" name="Freeform 17"/>
              <p:cNvSpPr>
                <a:spLocks noChangeAspect="1" noEditPoints="1"/>
              </p:cNvSpPr>
              <p:nvPr/>
            </p:nvSpPr>
            <p:spPr bwMode="auto">
              <a:xfrm>
                <a:off x="3153841"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Freeform 17"/>
              <p:cNvSpPr>
                <a:spLocks noChangeAspect="1" noEditPoints="1"/>
              </p:cNvSpPr>
              <p:nvPr/>
            </p:nvSpPr>
            <p:spPr bwMode="auto">
              <a:xfrm>
                <a:off x="3988983"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Freeform 17"/>
              <p:cNvSpPr>
                <a:spLocks noChangeAspect="1" noEditPoints="1"/>
              </p:cNvSpPr>
              <p:nvPr/>
            </p:nvSpPr>
            <p:spPr bwMode="auto">
              <a:xfrm>
                <a:off x="4824125"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17"/>
              <p:cNvSpPr>
                <a:spLocks noChangeAspect="1" noEditPoints="1"/>
              </p:cNvSpPr>
              <p:nvPr/>
            </p:nvSpPr>
            <p:spPr bwMode="auto">
              <a:xfrm>
                <a:off x="5659269"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Group 20"/>
            <p:cNvGrpSpPr/>
            <p:nvPr/>
          </p:nvGrpSpPr>
          <p:grpSpPr>
            <a:xfrm>
              <a:off x="455000" y="2704210"/>
              <a:ext cx="5582879" cy="372604"/>
              <a:chOff x="455000" y="2704210"/>
              <a:chExt cx="5582879" cy="372604"/>
            </a:xfrm>
            <a:solidFill>
              <a:schemeClr val="accent2"/>
            </a:solidFill>
          </p:grpSpPr>
          <p:grpSp>
            <p:nvGrpSpPr>
              <p:cNvPr id="11" name="Group 10"/>
              <p:cNvGrpSpPr/>
              <p:nvPr/>
            </p:nvGrpSpPr>
            <p:grpSpPr>
              <a:xfrm>
                <a:off x="455000" y="2704210"/>
                <a:ext cx="572025" cy="372604"/>
                <a:chOff x="567211" y="2694120"/>
                <a:chExt cx="572025" cy="372604"/>
              </a:xfrm>
              <a:grpFill/>
            </p:grpSpPr>
            <p:sp>
              <p:nvSpPr>
                <p:cNvPr id="28" name="Freeform 27"/>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5" name="Group 34"/>
              <p:cNvGrpSpPr/>
              <p:nvPr/>
            </p:nvGrpSpPr>
            <p:grpSpPr>
              <a:xfrm>
                <a:off x="1290142" y="2704210"/>
                <a:ext cx="572025" cy="372604"/>
                <a:chOff x="567211" y="2694120"/>
                <a:chExt cx="572025" cy="372604"/>
              </a:xfrm>
              <a:grpFill/>
            </p:grpSpPr>
            <p:sp>
              <p:nvSpPr>
                <p:cNvPr id="36" name="Freeform 3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0" name="Group 39"/>
              <p:cNvGrpSpPr/>
              <p:nvPr/>
            </p:nvGrpSpPr>
            <p:grpSpPr>
              <a:xfrm>
                <a:off x="2125284" y="2704210"/>
                <a:ext cx="572025" cy="372604"/>
                <a:chOff x="567211" y="2694120"/>
                <a:chExt cx="572025" cy="372604"/>
              </a:xfrm>
              <a:grpFill/>
            </p:grpSpPr>
            <p:sp>
              <p:nvSpPr>
                <p:cNvPr id="41" name="Freeform 40"/>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5" name="Group 44"/>
              <p:cNvGrpSpPr/>
              <p:nvPr/>
            </p:nvGrpSpPr>
            <p:grpSpPr>
              <a:xfrm>
                <a:off x="2960426" y="2704210"/>
                <a:ext cx="572025" cy="372604"/>
                <a:chOff x="567211" y="2694120"/>
                <a:chExt cx="572025" cy="372604"/>
              </a:xfrm>
              <a:grpFill/>
            </p:grpSpPr>
            <p:sp>
              <p:nvSpPr>
                <p:cNvPr id="46" name="Freeform 4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0" name="Group 49"/>
              <p:cNvGrpSpPr/>
              <p:nvPr/>
            </p:nvGrpSpPr>
            <p:grpSpPr>
              <a:xfrm>
                <a:off x="3795568" y="2704210"/>
                <a:ext cx="572025" cy="372604"/>
                <a:chOff x="567211" y="2694120"/>
                <a:chExt cx="572025" cy="372604"/>
              </a:xfrm>
              <a:grpFill/>
            </p:grpSpPr>
            <p:sp>
              <p:nvSpPr>
                <p:cNvPr id="51" name="Freeform 50"/>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2"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5" name="Group 54"/>
              <p:cNvGrpSpPr/>
              <p:nvPr/>
            </p:nvGrpSpPr>
            <p:grpSpPr>
              <a:xfrm>
                <a:off x="4630710" y="2704210"/>
                <a:ext cx="572025" cy="372604"/>
                <a:chOff x="567211" y="2694120"/>
                <a:chExt cx="572025" cy="372604"/>
              </a:xfrm>
              <a:grpFill/>
            </p:grpSpPr>
            <p:sp>
              <p:nvSpPr>
                <p:cNvPr id="56" name="Freeform 5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60" name="Group 59"/>
              <p:cNvGrpSpPr/>
              <p:nvPr/>
            </p:nvGrpSpPr>
            <p:grpSpPr>
              <a:xfrm>
                <a:off x="5465854" y="2704210"/>
                <a:ext cx="572025" cy="372604"/>
                <a:chOff x="567211" y="2694120"/>
                <a:chExt cx="572025" cy="372604"/>
              </a:xfrm>
              <a:grpFill/>
            </p:grpSpPr>
            <p:sp>
              <p:nvSpPr>
                <p:cNvPr id="61" name="Freeform 60"/>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nvGrpSpPr>
          <p:cNvPr id="124" name="Group 123"/>
          <p:cNvGrpSpPr/>
          <p:nvPr/>
        </p:nvGrpSpPr>
        <p:grpSpPr>
          <a:xfrm>
            <a:off x="274639" y="4411663"/>
            <a:ext cx="5943600" cy="1371600"/>
            <a:chOff x="274639" y="4411663"/>
            <a:chExt cx="5943600" cy="1371600"/>
          </a:xfrm>
        </p:grpSpPr>
        <p:sp>
          <p:nvSpPr>
            <p:cNvPr id="26" name="Rectangle 25"/>
            <p:cNvSpPr/>
            <p:nvPr/>
          </p:nvSpPr>
          <p:spPr bwMode="auto">
            <a:xfrm>
              <a:off x="274639" y="4411663"/>
              <a:ext cx="5943600" cy="13716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Storage Spaces Direct with Scale-Out File Server </a:t>
              </a:r>
            </a:p>
          </p:txBody>
        </p:sp>
        <p:grpSp>
          <p:nvGrpSpPr>
            <p:cNvPr id="32" name="Group 31"/>
            <p:cNvGrpSpPr/>
            <p:nvPr/>
          </p:nvGrpSpPr>
          <p:grpSpPr>
            <a:xfrm>
              <a:off x="455000" y="5046792"/>
              <a:ext cx="715150" cy="509650"/>
              <a:chOff x="455000" y="5046792"/>
              <a:chExt cx="715150" cy="509650"/>
            </a:xfrm>
          </p:grpSpPr>
          <p:sp>
            <p:nvSpPr>
              <p:cNvPr id="69"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31" name="Group 30"/>
              <p:cNvGrpSpPr/>
              <p:nvPr/>
            </p:nvGrpSpPr>
            <p:grpSpPr>
              <a:xfrm>
                <a:off x="765695" y="5046792"/>
                <a:ext cx="404455" cy="509649"/>
                <a:chOff x="765695" y="5046792"/>
                <a:chExt cx="404455" cy="509649"/>
              </a:xfrm>
            </p:grpSpPr>
            <p:sp>
              <p:nvSpPr>
                <p:cNvPr id="76"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7"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9"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0" name="Freeform 79"/>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88" name="Group 87"/>
            <p:cNvGrpSpPr/>
            <p:nvPr/>
          </p:nvGrpSpPr>
          <p:grpSpPr>
            <a:xfrm>
              <a:off x="2077576" y="5046792"/>
              <a:ext cx="715150" cy="509650"/>
              <a:chOff x="455000" y="5046792"/>
              <a:chExt cx="715150" cy="509650"/>
            </a:xfrm>
          </p:grpSpPr>
          <p:sp>
            <p:nvSpPr>
              <p:cNvPr id="89"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90" name="Group 89"/>
              <p:cNvGrpSpPr/>
              <p:nvPr/>
            </p:nvGrpSpPr>
            <p:grpSpPr>
              <a:xfrm>
                <a:off x="765695" y="5046792"/>
                <a:ext cx="404455" cy="509649"/>
                <a:chOff x="765695" y="5046792"/>
                <a:chExt cx="404455" cy="509649"/>
              </a:xfrm>
            </p:grpSpPr>
            <p:sp>
              <p:nvSpPr>
                <p:cNvPr id="91"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2"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3"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4" name="Freeform 93"/>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95" name="Group 94"/>
            <p:cNvGrpSpPr/>
            <p:nvPr/>
          </p:nvGrpSpPr>
          <p:grpSpPr>
            <a:xfrm>
              <a:off x="3700152" y="5046792"/>
              <a:ext cx="715150" cy="509650"/>
              <a:chOff x="455000" y="5046792"/>
              <a:chExt cx="715150" cy="509650"/>
            </a:xfrm>
          </p:grpSpPr>
          <p:sp>
            <p:nvSpPr>
              <p:cNvPr id="96"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97" name="Group 96"/>
              <p:cNvGrpSpPr/>
              <p:nvPr/>
            </p:nvGrpSpPr>
            <p:grpSpPr>
              <a:xfrm>
                <a:off x="765695" y="5046792"/>
                <a:ext cx="404455" cy="509649"/>
                <a:chOff x="765695" y="5046792"/>
                <a:chExt cx="404455" cy="509649"/>
              </a:xfrm>
            </p:grpSpPr>
            <p:sp>
              <p:nvSpPr>
                <p:cNvPr id="98"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99"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0"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1" name="Freeform 100"/>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102" name="Group 101"/>
            <p:cNvGrpSpPr/>
            <p:nvPr/>
          </p:nvGrpSpPr>
          <p:grpSpPr>
            <a:xfrm>
              <a:off x="5322729" y="5046792"/>
              <a:ext cx="715150" cy="509650"/>
              <a:chOff x="455000" y="5046792"/>
              <a:chExt cx="715150" cy="509650"/>
            </a:xfrm>
          </p:grpSpPr>
          <p:sp>
            <p:nvSpPr>
              <p:cNvPr id="103"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04" name="Group 103"/>
              <p:cNvGrpSpPr/>
              <p:nvPr/>
            </p:nvGrpSpPr>
            <p:grpSpPr>
              <a:xfrm>
                <a:off x="765695" y="5046792"/>
                <a:ext cx="404455" cy="509649"/>
                <a:chOff x="765695" y="5046792"/>
                <a:chExt cx="404455" cy="509649"/>
              </a:xfrm>
            </p:grpSpPr>
            <p:sp>
              <p:nvSpPr>
                <p:cNvPr id="105"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6"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7"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8" name="Freeform 107"/>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111" name="Group 110"/>
            <p:cNvGrpSpPr/>
            <p:nvPr/>
          </p:nvGrpSpPr>
          <p:grpSpPr>
            <a:xfrm>
              <a:off x="1292039" y="5208858"/>
              <a:ext cx="663648" cy="185519"/>
              <a:chOff x="1292039" y="5208858"/>
              <a:chExt cx="663648" cy="185519"/>
            </a:xfrm>
          </p:grpSpPr>
          <p:cxnSp>
            <p:nvCxnSpPr>
              <p:cNvPr id="109" name="Straight Arrow Connector 108"/>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81" name="Group 80"/>
              <p:cNvGrpSpPr/>
              <p:nvPr/>
            </p:nvGrpSpPr>
            <p:grpSpPr>
              <a:xfrm>
                <a:off x="1531104" y="5208858"/>
                <a:ext cx="185519" cy="185519"/>
                <a:chOff x="1531104" y="5208858"/>
                <a:chExt cx="185519" cy="185519"/>
              </a:xfrm>
            </p:grpSpPr>
            <p:sp>
              <p:nvSpPr>
                <p:cNvPr id="67" name="Oval 66"/>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10"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12" name="Group 111"/>
            <p:cNvGrpSpPr/>
            <p:nvPr/>
          </p:nvGrpSpPr>
          <p:grpSpPr>
            <a:xfrm>
              <a:off x="2914615" y="5208858"/>
              <a:ext cx="663648" cy="185519"/>
              <a:chOff x="1292039" y="5208858"/>
              <a:chExt cx="663648" cy="185519"/>
            </a:xfrm>
          </p:grpSpPr>
          <p:cxnSp>
            <p:nvCxnSpPr>
              <p:cNvPr id="113" name="Straight Arrow Connector 112"/>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114" name="Group 113"/>
              <p:cNvGrpSpPr/>
              <p:nvPr/>
            </p:nvGrpSpPr>
            <p:grpSpPr>
              <a:xfrm>
                <a:off x="1531104" y="5208858"/>
                <a:ext cx="185519" cy="185519"/>
                <a:chOff x="1531104" y="5208858"/>
                <a:chExt cx="185519" cy="185519"/>
              </a:xfrm>
            </p:grpSpPr>
            <p:sp>
              <p:nvSpPr>
                <p:cNvPr id="115" name="Oval 114"/>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16"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17" name="Group 116"/>
            <p:cNvGrpSpPr/>
            <p:nvPr/>
          </p:nvGrpSpPr>
          <p:grpSpPr>
            <a:xfrm>
              <a:off x="4537192" y="5208858"/>
              <a:ext cx="663648" cy="185519"/>
              <a:chOff x="1292039" y="5208858"/>
              <a:chExt cx="663648" cy="185519"/>
            </a:xfrm>
          </p:grpSpPr>
          <p:cxnSp>
            <p:nvCxnSpPr>
              <p:cNvPr id="118" name="Straight Arrow Connector 117"/>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119" name="Group 118"/>
              <p:cNvGrpSpPr/>
              <p:nvPr/>
            </p:nvGrpSpPr>
            <p:grpSpPr>
              <a:xfrm>
                <a:off x="1531104" y="5208858"/>
                <a:ext cx="185519" cy="185519"/>
                <a:chOff x="1531104" y="5208858"/>
                <a:chExt cx="185519" cy="185519"/>
              </a:xfrm>
            </p:grpSpPr>
            <p:sp>
              <p:nvSpPr>
                <p:cNvPr id="120" name="Oval 119"/>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1"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22" name="Oval 121"/>
          <p:cNvSpPr/>
          <p:nvPr/>
        </p:nvSpPr>
        <p:spPr bwMode="auto">
          <a:xfrm>
            <a:off x="4651846" y="467785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
        <p:nvSpPr>
          <p:cNvPr id="123" name="Oval 122"/>
          <p:cNvSpPr/>
          <p:nvPr/>
        </p:nvSpPr>
        <p:spPr bwMode="auto">
          <a:xfrm>
            <a:off x="2587301" y="3538470"/>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6" name="Rectangle 5"/>
          <p:cNvSpPr/>
          <p:nvPr/>
        </p:nvSpPr>
        <p:spPr>
          <a:xfrm>
            <a:off x="6239296" y="5891134"/>
            <a:ext cx="6216650" cy="923330"/>
          </a:xfrm>
          <a:prstGeom prst="rect">
            <a:avLst/>
          </a:prstGeom>
        </p:spPr>
        <p:txBody>
          <a:bodyPr>
            <a:spAutoFit/>
          </a:bodyPr>
          <a:lstStyle/>
          <a:p>
            <a:r>
              <a:rPr lang="en-US" dirty="0">
                <a:solidFill>
                  <a:schemeClr val="accent1"/>
                </a:solidFill>
              </a:rPr>
              <a:t>http://itproguru.com/expert/2016/03/everything-you-need-to-know-about-state-of-the-art-ssd-drives-nvme-pcie-m2-with-paul-braren-and-itproguru/</a:t>
            </a:r>
          </a:p>
        </p:txBody>
      </p:sp>
    </p:spTree>
    <p:extLst>
      <p:ext uri="{BB962C8B-B14F-4D97-AF65-F5344CB8AC3E}">
        <p14:creationId xmlns:p14="http://schemas.microsoft.com/office/powerpoint/2010/main" val="39846329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26"/>
                                        </p:tgtEl>
                                        <p:attrNameLst>
                                          <p:attrName>style.visibility</p:attrName>
                                        </p:attrNameLst>
                                      </p:cBhvr>
                                      <p:to>
                                        <p:strVal val="visible"/>
                                      </p:to>
                                    </p:set>
                                    <p:anim calcmode="lin" valueType="num">
                                      <p:cBhvr additive="base">
                                        <p:cTn id="11" dur="500" fill="hold"/>
                                        <p:tgtEl>
                                          <p:spTgt spid="126"/>
                                        </p:tgtEl>
                                        <p:attrNameLst>
                                          <p:attrName>ppt_x</p:attrName>
                                        </p:attrNameLst>
                                      </p:cBhvr>
                                      <p:tavLst>
                                        <p:tav tm="0">
                                          <p:val>
                                            <p:strVal val="#ppt_x"/>
                                          </p:val>
                                        </p:tav>
                                        <p:tav tm="100000">
                                          <p:val>
                                            <p:strVal val="#ppt_x"/>
                                          </p:val>
                                        </p:tav>
                                      </p:tavLst>
                                    </p:anim>
                                    <p:anim calcmode="lin" valueType="num">
                                      <p:cBhvr additive="base">
                                        <p:cTn id="12" dur="500" fill="hold"/>
                                        <p:tgtEl>
                                          <p:spTgt spid="12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24"/>
                                        </p:tgtEl>
                                        <p:attrNameLst>
                                          <p:attrName>style.visibility</p:attrName>
                                        </p:attrNameLst>
                                      </p:cBhvr>
                                      <p:to>
                                        <p:strVal val="visible"/>
                                      </p:to>
                                    </p:set>
                                    <p:anim calcmode="lin" valueType="num">
                                      <p:cBhvr additive="base">
                                        <p:cTn id="19" dur="500" fill="hold"/>
                                        <p:tgtEl>
                                          <p:spTgt spid="124"/>
                                        </p:tgtEl>
                                        <p:attrNameLst>
                                          <p:attrName>ppt_x</p:attrName>
                                        </p:attrNameLst>
                                      </p:cBhvr>
                                      <p:tavLst>
                                        <p:tav tm="0">
                                          <p:val>
                                            <p:strVal val="#ppt_x"/>
                                          </p:val>
                                        </p:tav>
                                        <p:tav tm="100000">
                                          <p:val>
                                            <p:strVal val="#ppt_x"/>
                                          </p:val>
                                        </p:tav>
                                      </p:tavLst>
                                    </p:anim>
                                    <p:anim calcmode="lin" valueType="num">
                                      <p:cBhvr additive="base">
                                        <p:cTn id="20" dur="500" fill="hold"/>
                                        <p:tgtEl>
                                          <p:spTgt spid="124"/>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10" presetClass="entr" presetSubtype="0" fill="hold" grpId="0" nodeType="withEffect">
                                  <p:stCondLst>
                                    <p:cond delay="700"/>
                                  </p:stCondLst>
                                  <p:childTnLst>
                                    <p:set>
                                      <p:cBhvr>
                                        <p:cTn id="26" dur="1" fill="hold">
                                          <p:stCondLst>
                                            <p:cond delay="0"/>
                                          </p:stCondLst>
                                        </p:cTn>
                                        <p:tgtEl>
                                          <p:spTgt spid="122"/>
                                        </p:tgtEl>
                                        <p:attrNameLst>
                                          <p:attrName>style.visibility</p:attrName>
                                        </p:attrNameLst>
                                      </p:cBhvr>
                                      <p:to>
                                        <p:strVal val="visible"/>
                                      </p:to>
                                    </p:set>
                                    <p:animEffect transition="in" filter="fade">
                                      <p:cBhvr>
                                        <p:cTn id="27" dur="500"/>
                                        <p:tgtEl>
                                          <p:spTgt spid="122"/>
                                        </p:tgtEl>
                                      </p:cBhvr>
                                    </p:animEffect>
                                  </p:childTnLst>
                                </p:cTn>
                              </p:par>
                              <p:par>
                                <p:cTn id="28" presetID="6" presetClass="emph" presetSubtype="0" accel="100000" autoRev="1" fill="hold" grpId="1" nodeType="withEffect">
                                  <p:stCondLst>
                                    <p:cond delay="400"/>
                                  </p:stCondLst>
                                  <p:childTnLst>
                                    <p:animScale>
                                      <p:cBhvr>
                                        <p:cTn id="29" dur="300" fill="hold"/>
                                        <p:tgtEl>
                                          <p:spTgt spid="122"/>
                                        </p:tgtEl>
                                      </p:cBhvr>
                                      <p:by x="90000" y="90000"/>
                                    </p:animScale>
                                  </p:childTnLst>
                                </p:cTn>
                              </p:par>
                              <p:par>
                                <p:cTn id="30" presetID="2" presetClass="entr" presetSubtype="4" decel="100000" fill="hold" nodeType="withEffect">
                                  <p:stCondLst>
                                    <p:cond delay="70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ppt_x"/>
                                          </p:val>
                                        </p:tav>
                                        <p:tav tm="100000">
                                          <p:val>
                                            <p:strVal val="#ppt_x"/>
                                          </p:val>
                                        </p:tav>
                                      </p:tavLst>
                                    </p:anim>
                                    <p:anim calcmode="lin" valueType="num">
                                      <p:cBhvr additive="base">
                                        <p:cTn id="3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300"/>
                                  </p:stCondLst>
                                  <p:childTnLst>
                                    <p:set>
                                      <p:cBhvr>
                                        <p:cTn id="37" dur="1" fill="hold">
                                          <p:stCondLst>
                                            <p:cond delay="0"/>
                                          </p:stCondLst>
                                        </p:cTn>
                                        <p:tgtEl>
                                          <p:spTgt spid="123"/>
                                        </p:tgtEl>
                                        <p:attrNameLst>
                                          <p:attrName>style.visibility</p:attrName>
                                        </p:attrNameLst>
                                      </p:cBhvr>
                                      <p:to>
                                        <p:strVal val="visible"/>
                                      </p:to>
                                    </p:set>
                                    <p:animEffect transition="in" filter="fade">
                                      <p:cBhvr>
                                        <p:cTn id="38" dur="500"/>
                                        <p:tgtEl>
                                          <p:spTgt spid="123"/>
                                        </p:tgtEl>
                                      </p:cBhvr>
                                    </p:animEffect>
                                  </p:childTnLst>
                                </p:cTn>
                              </p:par>
                              <p:par>
                                <p:cTn id="39" presetID="6" presetClass="emph" presetSubtype="0" accel="100000" autoRev="1" fill="hold" grpId="1" nodeType="withEffect">
                                  <p:stCondLst>
                                    <p:cond delay="0"/>
                                  </p:stCondLst>
                                  <p:childTnLst>
                                    <p:animScale>
                                      <p:cBhvr>
                                        <p:cTn id="40" dur="300" fill="hold"/>
                                        <p:tgtEl>
                                          <p:spTgt spid="123"/>
                                        </p:tgtEl>
                                      </p:cBhvr>
                                      <p:by x="90000" y="90000"/>
                                    </p:animScale>
                                  </p:childTnLst>
                                </p:cTn>
                              </p:par>
                              <p:par>
                                <p:cTn id="41" presetID="2" presetClass="entr" presetSubtype="4" decel="100000" fill="hold" nodeType="withEffect">
                                  <p:stCondLst>
                                    <p:cond delay="30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27" grpId="0" animBg="1"/>
      <p:bldP spid="122" grpId="0" animBg="1"/>
      <p:bldP spid="122" grpId="1" animBg="1"/>
      <p:bldP spid="123" grpId="0" animBg="1"/>
      <p:bldP spid="123"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20"/>
          <p:cNvSpPr/>
          <p:nvPr/>
        </p:nvSpPr>
        <p:spPr bwMode="auto">
          <a:xfrm>
            <a:off x="6685139" y="3412065"/>
            <a:ext cx="5486400" cy="109568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0" rIns="182880" bIns="0" numCol="1" rtlCol="0" anchor="t" anchorCtr="0" compatLnSpc="1">
            <a:prstTxWarp prst="textNoShape">
              <a:avLst/>
            </a:prstTxWarp>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0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Segoe UI Semilight" panose="020B0402040204020203" pitchFamily="34" charset="0"/>
                <a:cs typeface="Segoe UI Semilight" panose="020B0402040204020203" pitchFamily="34" charset="0"/>
              </a:rPr>
              <a:t>Reliability, scalability, flexibility </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Fault tolerance to disk, enclosure, node failures</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Scale pools to large number of drives</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Simple and fine grained expansion</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Fast VM creation and efficient VM snapshots</a:t>
            </a:r>
          </a:p>
        </p:txBody>
      </p:sp>
      <p:sp>
        <p:nvSpPr>
          <p:cNvPr id="39" name="Rectangle 47"/>
          <p:cNvSpPr/>
          <p:nvPr/>
        </p:nvSpPr>
        <p:spPr bwMode="auto">
          <a:xfrm>
            <a:off x="6685139" y="4687578"/>
            <a:ext cx="5486400" cy="109568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0" rIns="182880" bIns="0" numCol="1" rtlCol="0" anchor="t" anchorCtr="0" compatLnSpc="1">
            <a:prstTxWarp prst="textNoShape">
              <a:avLst/>
            </a:prstTxWarp>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0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Segoe UI Semilight" panose="020B0402040204020203" pitchFamily="34" charset="0"/>
                <a:cs typeface="Segoe UI Semilight" panose="020B0402040204020203" pitchFamily="34" charset="0"/>
              </a:rPr>
              <a:t>Use cases</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Hyper-V IaaS storage</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Storage for backup and replication targets</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Hyper-converged (compute and storage together)</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Converged (compute and storage separate)</a:t>
            </a:r>
          </a:p>
        </p:txBody>
      </p:sp>
      <p:sp>
        <p:nvSpPr>
          <p:cNvPr id="37" name="Rectangle 83"/>
          <p:cNvSpPr/>
          <p:nvPr/>
        </p:nvSpPr>
        <p:spPr bwMode="auto">
          <a:xfrm>
            <a:off x="6685139" y="2136552"/>
            <a:ext cx="5486400" cy="109568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0" rIns="182880" bIns="0" numCol="1" rtlCol="0" anchor="t" anchorCtr="0" compatLnSpc="1">
            <a:prstTxWarp prst="textNoShape">
              <a:avLst/>
            </a:prstTxWarp>
            <a:spAutoFit/>
          </a:bodyPr>
          <a:lstStyle/>
          <a:p>
            <a:pPr marL="0" marR="0" lvl="0" indent="0" defTabSz="914400" eaLnBrk="1" fontAlgn="auto" latinLnBrk="0" hangingPunct="1">
              <a:lnSpc>
                <a:spcPct val="90000"/>
              </a:lnSpc>
              <a:spcBef>
                <a:spcPts val="400"/>
              </a:spcBef>
              <a:spcAft>
                <a:spcPts val="0"/>
              </a:spcAft>
              <a:buClrTx/>
              <a:buSzTx/>
              <a:buFontTx/>
              <a:buNone/>
              <a:tabLst/>
              <a:defRPr/>
            </a:pPr>
            <a:r>
              <a:rPr kumimoji="0" lang="en-US" sz="2000" b="0" i="0" u="none" strike="noStrike" kern="0" cap="none" spc="0" normalizeH="0" baseline="0" noProof="0" dirty="0">
                <a:ln>
                  <a:noFill/>
                </a:ln>
                <a:gradFill>
                  <a:gsLst>
                    <a:gs pos="85149">
                      <a:schemeClr val="accent2"/>
                    </a:gs>
                    <a:gs pos="56000">
                      <a:schemeClr val="accent2"/>
                    </a:gs>
                  </a:gsLst>
                  <a:lin ang="5400000" scaled="0"/>
                </a:gradFill>
                <a:effectLst/>
                <a:uLnTx/>
                <a:uFillTx/>
                <a:latin typeface="Segoe UI Semilight" panose="020B0402040204020203" pitchFamily="34" charset="0"/>
                <a:cs typeface="Segoe UI Semilight" panose="020B0402040204020203" pitchFamily="34" charset="0"/>
              </a:rPr>
              <a:t>Cloud design points and management</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Standard servers with local storage</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New device types such as SATA and NVMe SSD</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Prescriptive hardware configurations</a:t>
            </a:r>
          </a:p>
          <a:p>
            <a:pPr marL="171450" marR="0" lvl="1" indent="-171450" defTabSz="907965" eaLnBrk="1" fontAlgn="base" latinLnBrk="0" hangingPunct="1">
              <a:lnSpc>
                <a:spcPct val="90000"/>
              </a:lnSpc>
              <a:spcBef>
                <a:spcPts val="300"/>
              </a:spcBef>
              <a:spcAft>
                <a:spcPct val="0"/>
              </a:spcAft>
              <a:buClr>
                <a:schemeClr val="tx1"/>
              </a:buClr>
              <a:buSzTx/>
              <a:buFont typeface="Arial" panose="020B0604020202020204" pitchFamily="34" charset="0"/>
              <a:buChar char="•"/>
              <a:tabLst/>
              <a:defRPr/>
            </a:pPr>
            <a:r>
              <a:rPr kumimoji="0" lang="en-US" sz="1200" b="0" i="0" u="none" strike="noStrike" kern="0" cap="none" spc="0" normalizeH="0" baseline="0" noProof="0" dirty="0">
                <a:ln>
                  <a:noFill/>
                </a:ln>
                <a:gradFill>
                  <a:gsLst>
                    <a:gs pos="7080">
                      <a:srgbClr val="505050"/>
                    </a:gs>
                    <a:gs pos="16814">
                      <a:srgbClr val="505050"/>
                    </a:gs>
                  </a:gsLst>
                  <a:lin ang="5400000" scaled="0"/>
                </a:gradFill>
                <a:effectLst/>
                <a:uLnTx/>
                <a:uFillTx/>
                <a:cs typeface="Segoe UI Semibold" panose="020B0702040204020203" pitchFamily="34" charset="0"/>
              </a:rPr>
              <a:t>Deploy, manage, and monitor with SCVMM, SCOM, and PS</a:t>
            </a:r>
          </a:p>
        </p:txBody>
      </p:sp>
      <p:sp>
        <p:nvSpPr>
          <p:cNvPr id="4" name="Rectangle 3"/>
          <p:cNvSpPr/>
          <p:nvPr/>
        </p:nvSpPr>
        <p:spPr bwMode="auto">
          <a:xfrm>
            <a:off x="274320" y="1211263"/>
            <a:ext cx="11889564" cy="73109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1" indent="0" algn="l" defTabSz="95102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25424">
                    <a:srgbClr val="00188F"/>
                  </a:gs>
                  <a:gs pos="40000">
                    <a:srgbClr val="00188F"/>
                  </a:gs>
                </a:gsLst>
                <a:lin ang="5400000" scaled="0"/>
              </a:gradFill>
              <a:effectLst/>
              <a:uLnTx/>
              <a:uFillTx/>
              <a:latin typeface="Segoe UI Light"/>
              <a:ea typeface="+mn-ea"/>
              <a:cs typeface="+mn-cs"/>
            </a:endParaRPr>
          </a:p>
        </p:txBody>
      </p:sp>
      <p:sp>
        <p:nvSpPr>
          <p:cNvPr id="3" name="Title 2"/>
          <p:cNvSpPr>
            <a:spLocks noGrp="1"/>
          </p:cNvSpPr>
          <p:nvPr>
            <p:ph type="title"/>
          </p:nvPr>
        </p:nvSpPr>
        <p:spPr/>
        <p:txBody>
          <a:bodyPr/>
          <a:lstStyle/>
          <a:p>
            <a:r>
              <a:rPr lang="en-US" dirty="0"/>
              <a:t>Storage Spaces Direct</a:t>
            </a:r>
          </a:p>
        </p:txBody>
      </p:sp>
      <p:sp>
        <p:nvSpPr>
          <p:cNvPr id="43" name="TextBox 42"/>
          <p:cNvSpPr txBox="1"/>
          <p:nvPr/>
        </p:nvSpPr>
        <p:spPr>
          <a:xfrm>
            <a:off x="274637" y="1230455"/>
            <a:ext cx="11663449" cy="683264"/>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Software-defined storage using industry standard servers with local storage</a:t>
            </a:r>
          </a:p>
        </p:txBody>
      </p:sp>
      <p:sp>
        <p:nvSpPr>
          <p:cNvPr id="44" name="Rectangle 43"/>
          <p:cNvSpPr/>
          <p:nvPr/>
        </p:nvSpPr>
        <p:spPr bwMode="auto">
          <a:xfrm>
            <a:off x="274639" y="3801959"/>
            <a:ext cx="5943600" cy="5170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SMB storage fabric</a:t>
            </a:r>
          </a:p>
        </p:txBody>
      </p:sp>
      <p:grpSp>
        <p:nvGrpSpPr>
          <p:cNvPr id="45" name="Group 44"/>
          <p:cNvGrpSpPr/>
          <p:nvPr/>
        </p:nvGrpSpPr>
        <p:grpSpPr>
          <a:xfrm>
            <a:off x="274639" y="2136552"/>
            <a:ext cx="5943600" cy="1572768"/>
            <a:chOff x="274639" y="2136552"/>
            <a:chExt cx="5943600" cy="1572768"/>
          </a:xfrm>
        </p:grpSpPr>
        <p:sp>
          <p:nvSpPr>
            <p:cNvPr id="46" name="Rectangle 45"/>
            <p:cNvSpPr/>
            <p:nvPr/>
          </p:nvSpPr>
          <p:spPr bwMode="auto">
            <a:xfrm>
              <a:off x="274639" y="2136552"/>
              <a:ext cx="5943600" cy="157276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 cluster</a:t>
              </a:r>
            </a:p>
          </p:txBody>
        </p:sp>
        <p:grpSp>
          <p:nvGrpSpPr>
            <p:cNvPr id="47" name="Group 46"/>
            <p:cNvGrpSpPr/>
            <p:nvPr/>
          </p:nvGrpSpPr>
          <p:grpSpPr>
            <a:xfrm>
              <a:off x="648415" y="3158527"/>
              <a:ext cx="5196049" cy="382906"/>
              <a:chOff x="648415" y="3158527"/>
              <a:chExt cx="5196049" cy="382906"/>
            </a:xfrm>
          </p:grpSpPr>
          <p:sp>
            <p:nvSpPr>
              <p:cNvPr id="71" name="Freeform 17"/>
              <p:cNvSpPr>
                <a:spLocks noChangeAspect="1" noEditPoints="1"/>
              </p:cNvSpPr>
              <p:nvPr/>
            </p:nvSpPr>
            <p:spPr bwMode="auto">
              <a:xfrm>
                <a:off x="648415"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2" name="Freeform 17"/>
              <p:cNvSpPr>
                <a:spLocks noChangeAspect="1" noEditPoints="1"/>
              </p:cNvSpPr>
              <p:nvPr/>
            </p:nvSpPr>
            <p:spPr bwMode="auto">
              <a:xfrm>
                <a:off x="1483557"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Freeform 17"/>
              <p:cNvSpPr>
                <a:spLocks noChangeAspect="1" noEditPoints="1"/>
              </p:cNvSpPr>
              <p:nvPr/>
            </p:nvSpPr>
            <p:spPr bwMode="auto">
              <a:xfrm>
                <a:off x="2318699"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4" name="Freeform 17"/>
              <p:cNvSpPr>
                <a:spLocks noChangeAspect="1" noEditPoints="1"/>
              </p:cNvSpPr>
              <p:nvPr/>
            </p:nvSpPr>
            <p:spPr bwMode="auto">
              <a:xfrm>
                <a:off x="3153841"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Freeform 17"/>
              <p:cNvSpPr>
                <a:spLocks noChangeAspect="1" noEditPoints="1"/>
              </p:cNvSpPr>
              <p:nvPr/>
            </p:nvSpPr>
            <p:spPr bwMode="auto">
              <a:xfrm>
                <a:off x="3988983"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 name="Freeform 17"/>
              <p:cNvSpPr>
                <a:spLocks noChangeAspect="1" noEditPoints="1"/>
              </p:cNvSpPr>
              <p:nvPr/>
            </p:nvSpPr>
            <p:spPr bwMode="auto">
              <a:xfrm>
                <a:off x="4824125"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Freeform 17"/>
              <p:cNvSpPr>
                <a:spLocks noChangeAspect="1" noEditPoints="1"/>
              </p:cNvSpPr>
              <p:nvPr/>
            </p:nvSpPr>
            <p:spPr bwMode="auto">
              <a:xfrm>
                <a:off x="5659269" y="3158527"/>
                <a:ext cx="185195" cy="38290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8" name="Group 47"/>
            <p:cNvGrpSpPr/>
            <p:nvPr/>
          </p:nvGrpSpPr>
          <p:grpSpPr>
            <a:xfrm>
              <a:off x="455000" y="2704210"/>
              <a:ext cx="5582879" cy="372604"/>
              <a:chOff x="455000" y="2704210"/>
              <a:chExt cx="5582879" cy="372604"/>
            </a:xfrm>
            <a:solidFill>
              <a:schemeClr val="accent2"/>
            </a:solidFill>
          </p:grpSpPr>
          <p:grpSp>
            <p:nvGrpSpPr>
              <p:cNvPr id="49" name="Group 48"/>
              <p:cNvGrpSpPr/>
              <p:nvPr/>
            </p:nvGrpSpPr>
            <p:grpSpPr>
              <a:xfrm>
                <a:off x="455000" y="2704210"/>
                <a:ext cx="572025" cy="372604"/>
                <a:chOff x="567211" y="2694120"/>
                <a:chExt cx="572025" cy="372604"/>
              </a:xfrm>
              <a:grpFill/>
            </p:grpSpPr>
            <p:sp>
              <p:nvSpPr>
                <p:cNvPr id="68" name="Freeform 67"/>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0"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0" name="Group 49"/>
              <p:cNvGrpSpPr/>
              <p:nvPr/>
            </p:nvGrpSpPr>
            <p:grpSpPr>
              <a:xfrm>
                <a:off x="1290142" y="2704210"/>
                <a:ext cx="572025" cy="372604"/>
                <a:chOff x="567211" y="2694120"/>
                <a:chExt cx="572025" cy="372604"/>
              </a:xfrm>
              <a:grpFill/>
            </p:grpSpPr>
            <p:sp>
              <p:nvSpPr>
                <p:cNvPr id="66" name="Freeform 6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1" name="Group 50"/>
              <p:cNvGrpSpPr/>
              <p:nvPr/>
            </p:nvGrpSpPr>
            <p:grpSpPr>
              <a:xfrm>
                <a:off x="2125284" y="2704210"/>
                <a:ext cx="572025" cy="372604"/>
                <a:chOff x="567211" y="2694120"/>
                <a:chExt cx="572025" cy="372604"/>
              </a:xfrm>
              <a:grpFill/>
            </p:grpSpPr>
            <p:sp>
              <p:nvSpPr>
                <p:cNvPr id="64" name="Freeform 63"/>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2" name="Group 51"/>
              <p:cNvGrpSpPr/>
              <p:nvPr/>
            </p:nvGrpSpPr>
            <p:grpSpPr>
              <a:xfrm>
                <a:off x="2960426" y="2704210"/>
                <a:ext cx="572025" cy="372604"/>
                <a:chOff x="567211" y="2694120"/>
                <a:chExt cx="572025" cy="372604"/>
              </a:xfrm>
              <a:grpFill/>
            </p:grpSpPr>
            <p:sp>
              <p:nvSpPr>
                <p:cNvPr id="62" name="Freeform 61"/>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3" name="Group 52"/>
              <p:cNvGrpSpPr/>
              <p:nvPr/>
            </p:nvGrpSpPr>
            <p:grpSpPr>
              <a:xfrm>
                <a:off x="3795568" y="2704210"/>
                <a:ext cx="572025" cy="372604"/>
                <a:chOff x="567211" y="2694120"/>
                <a:chExt cx="572025" cy="372604"/>
              </a:xfrm>
              <a:grpFill/>
            </p:grpSpPr>
            <p:sp>
              <p:nvSpPr>
                <p:cNvPr id="60" name="Freeform 59"/>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4" name="Group 53"/>
              <p:cNvGrpSpPr/>
              <p:nvPr/>
            </p:nvGrpSpPr>
            <p:grpSpPr>
              <a:xfrm>
                <a:off x="4630710" y="2704210"/>
                <a:ext cx="572025" cy="372604"/>
                <a:chOff x="567211" y="2694120"/>
                <a:chExt cx="572025" cy="372604"/>
              </a:xfrm>
              <a:grpFill/>
            </p:grpSpPr>
            <p:sp>
              <p:nvSpPr>
                <p:cNvPr id="58" name="Freeform 57"/>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5" name="Group 54"/>
              <p:cNvGrpSpPr/>
              <p:nvPr/>
            </p:nvGrpSpPr>
            <p:grpSpPr>
              <a:xfrm>
                <a:off x="5465854" y="2704210"/>
                <a:ext cx="572025" cy="372604"/>
                <a:chOff x="567211" y="2694120"/>
                <a:chExt cx="572025" cy="372604"/>
              </a:xfrm>
              <a:grpFill/>
            </p:grpSpPr>
            <p:sp>
              <p:nvSpPr>
                <p:cNvPr id="56" name="Freeform 5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nvGrpSpPr>
          <p:cNvPr id="78" name="Group 77"/>
          <p:cNvGrpSpPr/>
          <p:nvPr/>
        </p:nvGrpSpPr>
        <p:grpSpPr>
          <a:xfrm>
            <a:off x="274639" y="4411663"/>
            <a:ext cx="5943600" cy="1371600"/>
            <a:chOff x="274639" y="4411663"/>
            <a:chExt cx="5943600" cy="1371600"/>
          </a:xfrm>
        </p:grpSpPr>
        <p:sp>
          <p:nvSpPr>
            <p:cNvPr id="79" name="Rectangle 78"/>
            <p:cNvSpPr/>
            <p:nvPr/>
          </p:nvSpPr>
          <p:spPr bwMode="auto">
            <a:xfrm>
              <a:off x="274639" y="4411663"/>
              <a:ext cx="5943600" cy="13716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Storage Spaces Direct with Scale-Out File Server </a:t>
              </a:r>
            </a:p>
          </p:txBody>
        </p:sp>
        <p:grpSp>
          <p:nvGrpSpPr>
            <p:cNvPr id="80" name="Group 79"/>
            <p:cNvGrpSpPr/>
            <p:nvPr/>
          </p:nvGrpSpPr>
          <p:grpSpPr>
            <a:xfrm>
              <a:off x="455000" y="5046792"/>
              <a:ext cx="715150" cy="509650"/>
              <a:chOff x="455000" y="5046792"/>
              <a:chExt cx="715150" cy="509650"/>
            </a:xfrm>
          </p:grpSpPr>
          <p:sp>
            <p:nvSpPr>
              <p:cNvPr id="125"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6" name="Group 125"/>
              <p:cNvGrpSpPr/>
              <p:nvPr/>
            </p:nvGrpSpPr>
            <p:grpSpPr>
              <a:xfrm>
                <a:off x="765695" y="5046792"/>
                <a:ext cx="404455" cy="509649"/>
                <a:chOff x="765695" y="5046792"/>
                <a:chExt cx="404455" cy="509649"/>
              </a:xfrm>
            </p:grpSpPr>
            <p:sp>
              <p:nvSpPr>
                <p:cNvPr id="127"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28"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29"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30" name="Freeform 129"/>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81" name="Group 80"/>
            <p:cNvGrpSpPr/>
            <p:nvPr/>
          </p:nvGrpSpPr>
          <p:grpSpPr>
            <a:xfrm>
              <a:off x="2077576" y="5046792"/>
              <a:ext cx="715150" cy="509650"/>
              <a:chOff x="455000" y="5046792"/>
              <a:chExt cx="715150" cy="509650"/>
            </a:xfrm>
          </p:grpSpPr>
          <p:sp>
            <p:nvSpPr>
              <p:cNvPr id="119"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0" name="Group 119"/>
              <p:cNvGrpSpPr/>
              <p:nvPr/>
            </p:nvGrpSpPr>
            <p:grpSpPr>
              <a:xfrm>
                <a:off x="765695" y="5046792"/>
                <a:ext cx="404455" cy="509649"/>
                <a:chOff x="765695" y="5046792"/>
                <a:chExt cx="404455" cy="509649"/>
              </a:xfrm>
            </p:grpSpPr>
            <p:sp>
              <p:nvSpPr>
                <p:cNvPr id="121"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22"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23"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24" name="Freeform 123"/>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82" name="Group 81"/>
            <p:cNvGrpSpPr/>
            <p:nvPr/>
          </p:nvGrpSpPr>
          <p:grpSpPr>
            <a:xfrm>
              <a:off x="3700152" y="5046792"/>
              <a:ext cx="715150" cy="509650"/>
              <a:chOff x="455000" y="5046792"/>
              <a:chExt cx="715150" cy="509650"/>
            </a:xfrm>
          </p:grpSpPr>
          <p:sp>
            <p:nvSpPr>
              <p:cNvPr id="112"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13" name="Group 112"/>
              <p:cNvGrpSpPr/>
              <p:nvPr/>
            </p:nvGrpSpPr>
            <p:grpSpPr>
              <a:xfrm>
                <a:off x="765695" y="5046792"/>
                <a:ext cx="404455" cy="509649"/>
                <a:chOff x="765695" y="5046792"/>
                <a:chExt cx="404455" cy="509649"/>
              </a:xfrm>
            </p:grpSpPr>
            <p:sp>
              <p:nvSpPr>
                <p:cNvPr id="114"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15"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16"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18" name="Freeform 117"/>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83" name="Group 82"/>
            <p:cNvGrpSpPr/>
            <p:nvPr/>
          </p:nvGrpSpPr>
          <p:grpSpPr>
            <a:xfrm>
              <a:off x="5322729" y="5046792"/>
              <a:ext cx="715150" cy="509650"/>
              <a:chOff x="455000" y="5046792"/>
              <a:chExt cx="715150" cy="509650"/>
            </a:xfrm>
          </p:grpSpPr>
          <p:sp>
            <p:nvSpPr>
              <p:cNvPr id="99" name="Freeform 17"/>
              <p:cNvSpPr>
                <a:spLocks noChangeAspect="1" noEditPoints="1"/>
              </p:cNvSpPr>
              <p:nvPr/>
            </p:nvSpPr>
            <p:spPr bwMode="auto">
              <a:xfrm>
                <a:off x="455000"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07" name="Group 106"/>
              <p:cNvGrpSpPr/>
              <p:nvPr/>
            </p:nvGrpSpPr>
            <p:grpSpPr>
              <a:xfrm>
                <a:off x="765695" y="5046792"/>
                <a:ext cx="404455" cy="509649"/>
                <a:chOff x="765695" y="5046792"/>
                <a:chExt cx="404455" cy="509649"/>
              </a:xfrm>
            </p:grpSpPr>
            <p:sp>
              <p:nvSpPr>
                <p:cNvPr id="108" name="Freeform 79"/>
                <p:cNvSpPr>
                  <a:spLocks noChangeAspect="1" noEditPoints="1"/>
                </p:cNvSpPr>
                <p:nvPr/>
              </p:nvSpPr>
              <p:spPr bwMode="black">
                <a:xfrm>
                  <a:off x="765695"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09" name="Freeform 79"/>
                <p:cNvSpPr>
                  <a:spLocks noChangeAspect="1" noEditPoints="1"/>
                </p:cNvSpPr>
                <p:nvPr/>
              </p:nvSpPr>
              <p:spPr bwMode="black">
                <a:xfrm>
                  <a:off x="1000022"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10" name="Freeform 79"/>
                <p:cNvSpPr>
                  <a:spLocks noChangeAspect="1" noEditPoints="1"/>
                </p:cNvSpPr>
                <p:nvPr/>
              </p:nvSpPr>
              <p:spPr bwMode="black">
                <a:xfrm>
                  <a:off x="765695"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111" name="Freeform 110"/>
                <p:cNvSpPr>
                  <a:spLocks noChangeAspect="1" noEditPoints="1"/>
                </p:cNvSpPr>
                <p:nvPr/>
              </p:nvSpPr>
              <p:spPr bwMode="black">
                <a:xfrm>
                  <a:off x="1000022"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grpSp>
          <p:nvGrpSpPr>
            <p:cNvPr id="84" name="Group 83"/>
            <p:cNvGrpSpPr/>
            <p:nvPr/>
          </p:nvGrpSpPr>
          <p:grpSpPr>
            <a:xfrm>
              <a:off x="1292039" y="5208858"/>
              <a:ext cx="663648" cy="185519"/>
              <a:chOff x="1292039" y="5208858"/>
              <a:chExt cx="663648" cy="185519"/>
            </a:xfrm>
          </p:grpSpPr>
          <p:cxnSp>
            <p:nvCxnSpPr>
              <p:cNvPr id="95" name="Straight Arrow Connector 94"/>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531104" y="5208858"/>
                <a:ext cx="185519" cy="185519"/>
                <a:chOff x="1531104" y="5208858"/>
                <a:chExt cx="185519" cy="185519"/>
              </a:xfrm>
            </p:grpSpPr>
            <p:sp>
              <p:nvSpPr>
                <p:cNvPr id="97" name="Oval 96"/>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8"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85" name="Group 84"/>
            <p:cNvGrpSpPr/>
            <p:nvPr/>
          </p:nvGrpSpPr>
          <p:grpSpPr>
            <a:xfrm>
              <a:off x="2914615" y="5208858"/>
              <a:ext cx="663648" cy="185519"/>
              <a:chOff x="1292039" y="5208858"/>
              <a:chExt cx="663648" cy="185519"/>
            </a:xfrm>
          </p:grpSpPr>
          <p:cxnSp>
            <p:nvCxnSpPr>
              <p:cNvPr id="91" name="Straight Arrow Connector 90"/>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1531104" y="5208858"/>
                <a:ext cx="185519" cy="185519"/>
                <a:chOff x="1531104" y="5208858"/>
                <a:chExt cx="185519" cy="185519"/>
              </a:xfrm>
            </p:grpSpPr>
            <p:sp>
              <p:nvSpPr>
                <p:cNvPr id="93" name="Oval 92"/>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4"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86" name="Group 85"/>
            <p:cNvGrpSpPr/>
            <p:nvPr/>
          </p:nvGrpSpPr>
          <p:grpSpPr>
            <a:xfrm>
              <a:off x="4537192" y="5208858"/>
              <a:ext cx="663648" cy="185519"/>
              <a:chOff x="1292039" y="5208858"/>
              <a:chExt cx="663648" cy="185519"/>
            </a:xfrm>
          </p:grpSpPr>
          <p:cxnSp>
            <p:nvCxnSpPr>
              <p:cNvPr id="87" name="Straight Arrow Connector 86"/>
              <p:cNvCxnSpPr/>
              <p:nvPr/>
            </p:nvCxnSpPr>
            <p:spPr>
              <a:xfrm rot="16200000" flipV="1">
                <a:off x="1623863" y="4969793"/>
                <a:ext cx="0" cy="66364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88" name="Group 87"/>
              <p:cNvGrpSpPr/>
              <p:nvPr/>
            </p:nvGrpSpPr>
            <p:grpSpPr>
              <a:xfrm>
                <a:off x="1531104" y="5208858"/>
                <a:ext cx="185519" cy="185519"/>
                <a:chOff x="1531104" y="5208858"/>
                <a:chExt cx="185519" cy="185519"/>
              </a:xfrm>
            </p:grpSpPr>
            <p:sp>
              <p:nvSpPr>
                <p:cNvPr id="89" name="Oval 88"/>
                <p:cNvSpPr/>
                <p:nvPr/>
              </p:nvSpPr>
              <p:spPr bwMode="auto">
                <a:xfrm>
                  <a:off x="1531104" y="5208858"/>
                  <a:ext cx="185519" cy="185519"/>
                </a:xfrm>
                <a:prstGeom prst="ellipse">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0" name="Freeform 6"/>
                <p:cNvSpPr>
                  <a:spLocks noChangeAspect="1" noEditPoints="1"/>
                </p:cNvSpPr>
                <p:nvPr/>
              </p:nvSpPr>
              <p:spPr bwMode="auto">
                <a:xfrm>
                  <a:off x="1567082"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00" name="Rectangle 99"/>
          <p:cNvSpPr/>
          <p:nvPr/>
        </p:nvSpPr>
        <p:spPr>
          <a:xfrm>
            <a:off x="274320" y="6077218"/>
            <a:ext cx="11897219" cy="954107"/>
          </a:xfrm>
          <a:prstGeom prst="rect">
            <a:avLst/>
          </a:prstGeom>
        </p:spPr>
        <p:txBody>
          <a:bodyPr wrap="square">
            <a:spAutoFit/>
          </a:bodyPr>
          <a:lstStyle/>
          <a:p>
            <a:r>
              <a:rPr lang="en-US" sz="2800" dirty="0">
                <a:solidFill>
                  <a:schemeClr val="accent1"/>
                </a:solidFill>
              </a:rPr>
              <a:t>http://itproguru.com/expert/2016/01/windows-server-2016-preview-storage-spaces-direct-overview/</a:t>
            </a:r>
          </a:p>
        </p:txBody>
      </p:sp>
    </p:spTree>
    <p:extLst>
      <p:ext uri="{BB962C8B-B14F-4D97-AF65-F5344CB8AC3E}">
        <p14:creationId xmlns:p14="http://schemas.microsoft.com/office/powerpoint/2010/main" val="41973925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ppt_x"/>
                                          </p:val>
                                        </p:tav>
                                        <p:tav tm="100000">
                                          <p:val>
                                            <p:strVal val="#ppt_x"/>
                                          </p:val>
                                        </p:tav>
                                      </p:tavLst>
                                    </p:anim>
                                    <p:anim calcmode="lin" valueType="num">
                                      <p:cBhvr additive="base">
                                        <p:cTn id="2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9" grpId="0"/>
      <p:bldP spid="3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Windows Server 2016—new architecture</a:t>
            </a:r>
          </a:p>
        </p:txBody>
      </p:sp>
      <p:sp>
        <p:nvSpPr>
          <p:cNvPr id="43" name="TextBox 42"/>
          <p:cNvSpPr txBox="1"/>
          <p:nvPr/>
        </p:nvSpPr>
        <p:spPr>
          <a:xfrm>
            <a:off x="274637" y="1230455"/>
            <a:ext cx="10421827" cy="683264"/>
          </a:xfrm>
          <a:prstGeom prst="rect">
            <a:avLst/>
          </a:prstGeom>
          <a:noFill/>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800" b="1" i="0" u="none" strike="noStrike" kern="0" cap="none" spc="0" normalizeH="0" baseline="0" noProof="0" dirty="0">
                <a:ln>
                  <a:noFill/>
                </a:ln>
                <a:gradFill>
                  <a:gsLst>
                    <a:gs pos="2917">
                      <a:schemeClr val="tx1"/>
                    </a:gs>
                    <a:gs pos="30000">
                      <a:schemeClr val="tx1"/>
                    </a:gs>
                  </a:gsLst>
                  <a:lin ang="5400000" scaled="0"/>
                </a:gradFill>
                <a:effectLst/>
                <a:uLnTx/>
                <a:uFillTx/>
                <a:latin typeface="+mj-lt"/>
              </a:rPr>
              <a:t>Hyper-converged</a:t>
            </a:r>
            <a:r>
              <a:rPr kumimoji="0" lang="en-US" sz="28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 storage </a:t>
            </a:r>
            <a:r>
              <a:rPr kumimoji="0" lang="en-US" sz="2800" b="1" i="0" u="sng" strike="noStrike" kern="0" cap="none" spc="0" normalizeH="0" baseline="0" noProof="0" dirty="0">
                <a:ln>
                  <a:noFill/>
                </a:ln>
                <a:gradFill>
                  <a:gsLst>
                    <a:gs pos="2917">
                      <a:schemeClr val="tx1"/>
                    </a:gs>
                    <a:gs pos="30000">
                      <a:schemeClr val="tx1"/>
                    </a:gs>
                  </a:gsLst>
                  <a:lin ang="5400000" scaled="0"/>
                </a:gradFill>
                <a:effectLst/>
                <a:uLnTx/>
                <a:uFillTx/>
                <a:latin typeface="+mj-lt"/>
              </a:rPr>
              <a:t>and</a:t>
            </a:r>
            <a:r>
              <a:rPr kumimoji="0" lang="en-US" sz="2800" b="0" i="0" u="none" strike="noStrike" kern="0" cap="none" spc="0" normalizeH="0" baseline="0" noProof="0" dirty="0">
                <a:ln>
                  <a:noFill/>
                </a:ln>
                <a:gradFill>
                  <a:gsLst>
                    <a:gs pos="2917">
                      <a:schemeClr val="tx1"/>
                    </a:gs>
                    <a:gs pos="30000">
                      <a:schemeClr val="tx1"/>
                    </a:gs>
                  </a:gsLst>
                  <a:lin ang="5400000" scaled="0"/>
                </a:gradFill>
                <a:effectLst/>
                <a:uLnTx/>
                <a:uFillTx/>
                <a:latin typeface="+mj-lt"/>
              </a:rPr>
              <a:t> compute with Storage Spaces Direct</a:t>
            </a:r>
          </a:p>
        </p:txBody>
      </p:sp>
      <p:grpSp>
        <p:nvGrpSpPr>
          <p:cNvPr id="94" name="Group 93"/>
          <p:cNvGrpSpPr/>
          <p:nvPr/>
        </p:nvGrpSpPr>
        <p:grpSpPr>
          <a:xfrm>
            <a:off x="295806" y="2136552"/>
            <a:ext cx="5943600" cy="4538898"/>
            <a:chOff x="295806" y="2136552"/>
            <a:chExt cx="5943600" cy="4538898"/>
          </a:xfrm>
        </p:grpSpPr>
        <p:sp>
          <p:nvSpPr>
            <p:cNvPr id="12" name="Rectangle 11"/>
            <p:cNvSpPr/>
            <p:nvPr/>
          </p:nvSpPr>
          <p:spPr bwMode="auto">
            <a:xfrm>
              <a:off x="295806" y="2136552"/>
              <a:ext cx="5943600" cy="453889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Hyper-converged stack</a:t>
              </a:r>
            </a:p>
          </p:txBody>
        </p:sp>
        <p:sp>
          <p:nvSpPr>
            <p:cNvPr id="45" name="Rectangle 44"/>
            <p:cNvSpPr/>
            <p:nvPr/>
          </p:nvSpPr>
          <p:spPr bwMode="auto">
            <a:xfrm>
              <a:off x="457519" y="2608514"/>
              <a:ext cx="5577840" cy="59093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28016" rIns="182880" bIns="128016"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Hyper-V </a:t>
              </a:r>
              <a:b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b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virtual machines</a:t>
              </a:r>
            </a:p>
          </p:txBody>
        </p:sp>
        <p:grpSp>
          <p:nvGrpSpPr>
            <p:cNvPr id="16" name="Group 15"/>
            <p:cNvGrpSpPr/>
            <p:nvPr/>
          </p:nvGrpSpPr>
          <p:grpSpPr>
            <a:xfrm>
              <a:off x="2291430" y="2753081"/>
              <a:ext cx="520023" cy="338731"/>
              <a:chOff x="567211" y="2694120"/>
              <a:chExt cx="572025" cy="372604"/>
            </a:xfrm>
            <a:solidFill>
              <a:schemeClr val="accent2"/>
            </a:solidFill>
          </p:grpSpPr>
          <p:sp>
            <p:nvSpPr>
              <p:cNvPr id="32" name="Freeform 31"/>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3"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 name="Group 16"/>
            <p:cNvGrpSpPr/>
            <p:nvPr/>
          </p:nvGrpSpPr>
          <p:grpSpPr>
            <a:xfrm>
              <a:off x="2903969" y="2753081"/>
              <a:ext cx="520023" cy="338731"/>
              <a:chOff x="567211" y="2694120"/>
              <a:chExt cx="572025" cy="372604"/>
            </a:xfrm>
            <a:solidFill>
              <a:schemeClr val="accent2"/>
            </a:solidFill>
          </p:grpSpPr>
          <p:sp>
            <p:nvSpPr>
              <p:cNvPr id="30" name="Freeform 29"/>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 name="Group 17"/>
            <p:cNvGrpSpPr/>
            <p:nvPr/>
          </p:nvGrpSpPr>
          <p:grpSpPr>
            <a:xfrm>
              <a:off x="3516508" y="2753081"/>
              <a:ext cx="520023" cy="338731"/>
              <a:chOff x="567211" y="2694120"/>
              <a:chExt cx="572025" cy="372604"/>
            </a:xfrm>
            <a:solidFill>
              <a:schemeClr val="accent2"/>
            </a:solidFill>
          </p:grpSpPr>
          <p:sp>
            <p:nvSpPr>
              <p:cNvPr id="28" name="Freeform 27"/>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 name="Group 18"/>
            <p:cNvGrpSpPr/>
            <p:nvPr/>
          </p:nvGrpSpPr>
          <p:grpSpPr>
            <a:xfrm>
              <a:off x="4129047" y="2753081"/>
              <a:ext cx="520023" cy="338731"/>
              <a:chOff x="567211" y="2694120"/>
              <a:chExt cx="572025" cy="372604"/>
            </a:xfrm>
            <a:solidFill>
              <a:schemeClr val="accent2"/>
            </a:solidFill>
          </p:grpSpPr>
          <p:sp>
            <p:nvSpPr>
              <p:cNvPr id="26" name="Freeform 25"/>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0" name="Group 19"/>
            <p:cNvGrpSpPr/>
            <p:nvPr/>
          </p:nvGrpSpPr>
          <p:grpSpPr>
            <a:xfrm>
              <a:off x="4741586" y="2753081"/>
              <a:ext cx="520023" cy="338731"/>
              <a:chOff x="567211" y="2694120"/>
              <a:chExt cx="572025" cy="372604"/>
            </a:xfrm>
            <a:solidFill>
              <a:schemeClr val="accent2"/>
            </a:solidFill>
          </p:grpSpPr>
          <p:sp>
            <p:nvSpPr>
              <p:cNvPr id="24" name="Freeform 23"/>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Group 20"/>
            <p:cNvGrpSpPr/>
            <p:nvPr/>
          </p:nvGrpSpPr>
          <p:grpSpPr>
            <a:xfrm>
              <a:off x="5354125" y="2753081"/>
              <a:ext cx="520023" cy="338731"/>
              <a:chOff x="567211" y="2694120"/>
              <a:chExt cx="572025" cy="372604"/>
            </a:xfrm>
            <a:solidFill>
              <a:schemeClr val="accent2"/>
            </a:solidFill>
          </p:grpSpPr>
          <p:sp>
            <p:nvSpPr>
              <p:cNvPr id="22" name="Freeform 21"/>
              <p:cNvSpPr>
                <a:spLocks noChangeAspect="1" noEditPoints="1"/>
              </p:cNvSpPr>
              <p:nvPr/>
            </p:nvSpPr>
            <p:spPr bwMode="auto">
              <a:xfrm>
                <a:off x="567211" y="269412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Freeform 11"/>
              <p:cNvSpPr>
                <a:spLocks noChangeAspect="1" noEditPoints="1"/>
              </p:cNvSpPr>
              <p:nvPr/>
            </p:nvSpPr>
            <p:spPr bwMode="auto">
              <a:xfrm>
                <a:off x="777069" y="278996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46" name="Rectangle 45"/>
            <p:cNvSpPr/>
            <p:nvPr/>
          </p:nvSpPr>
          <p:spPr bwMode="auto">
            <a:xfrm>
              <a:off x="457519" y="3244513"/>
              <a:ext cx="5577840" cy="59093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28016" rIns="182880" bIns="128016"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Cluster share volumes </a:t>
              </a:r>
              <a:b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br>
              <a:r>
                <a:rPr kumimoji="0" lang="en-US" sz="1200" b="0" i="0" u="none" strike="noStrike" kern="0" cap="none" spc="0" normalizeH="0" baseline="0" noProof="0" dirty="0" err="1">
                  <a:ln>
                    <a:noFill/>
                  </a:ln>
                  <a:gradFill>
                    <a:gsLst>
                      <a:gs pos="40594">
                        <a:schemeClr val="tx1"/>
                      </a:gs>
                      <a:gs pos="71000">
                        <a:schemeClr val="tx1"/>
                      </a:gs>
                    </a:gsLst>
                    <a:lin ang="5400000" scaled="0"/>
                  </a:gradFill>
                  <a:effectLst/>
                  <a:uLnTx/>
                  <a:uFillTx/>
                  <a:ea typeface="Segoe UI" pitchFamily="34" charset="0"/>
                  <a:cs typeface="Segoe UI" pitchFamily="34" charset="0"/>
                </a:rPr>
                <a:t>ReFS</a:t>
              </a: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 file system</a:t>
              </a:r>
            </a:p>
          </p:txBody>
        </p:sp>
        <p:sp>
          <p:nvSpPr>
            <p:cNvPr id="49" name="Rectangle 48"/>
            <p:cNvSpPr/>
            <p:nvPr/>
          </p:nvSpPr>
          <p:spPr bwMode="auto">
            <a:xfrm>
              <a:off x="457519" y="3880512"/>
              <a:ext cx="5577840" cy="59093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28016" rIns="182880" bIns="128016"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Storage </a:t>
              </a:r>
              <a:b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b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spaces</a:t>
              </a:r>
            </a:p>
          </p:txBody>
        </p:sp>
        <p:sp>
          <p:nvSpPr>
            <p:cNvPr id="50" name="Rectangle 49"/>
            <p:cNvSpPr/>
            <p:nvPr/>
          </p:nvSpPr>
          <p:spPr bwMode="auto">
            <a:xfrm>
              <a:off x="457519" y="4516511"/>
              <a:ext cx="5577840" cy="59093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28016" rIns="182880" bIns="128016"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Storage </a:t>
              </a:r>
              <a:b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b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pools</a:t>
              </a:r>
            </a:p>
          </p:txBody>
        </p:sp>
        <p:sp>
          <p:nvSpPr>
            <p:cNvPr id="51" name="Rectangle 50"/>
            <p:cNvSpPr/>
            <p:nvPr/>
          </p:nvSpPr>
          <p:spPr bwMode="auto">
            <a:xfrm>
              <a:off x="457519" y="5152510"/>
              <a:ext cx="5577840" cy="46166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Software storage bus</a:t>
              </a:r>
            </a:p>
          </p:txBody>
        </p:sp>
        <p:sp>
          <p:nvSpPr>
            <p:cNvPr id="53" name="Rectangle 52"/>
            <p:cNvSpPr/>
            <p:nvPr/>
          </p:nvSpPr>
          <p:spPr bwMode="auto">
            <a:xfrm>
              <a:off x="4462229" y="3244513"/>
              <a:ext cx="1573130" cy="42473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28016" rIns="182880" bIns="128016"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C:\Cluster storage</a:t>
              </a:r>
            </a:p>
          </p:txBody>
        </p:sp>
        <p:sp>
          <p:nvSpPr>
            <p:cNvPr id="54" name="Freeform 53"/>
            <p:cNvSpPr>
              <a:spLocks noChangeAspect="1" noEditPoints="1"/>
            </p:cNvSpPr>
            <p:nvPr/>
          </p:nvSpPr>
          <p:spPr bwMode="auto">
            <a:xfrm>
              <a:off x="2291430" y="4017262"/>
              <a:ext cx="411007" cy="31743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sp>
          <p:nvSpPr>
            <p:cNvPr id="56" name="Freeform 55"/>
            <p:cNvSpPr>
              <a:spLocks noChangeAspect="1" noEditPoints="1"/>
            </p:cNvSpPr>
            <p:nvPr/>
          </p:nvSpPr>
          <p:spPr bwMode="auto">
            <a:xfrm>
              <a:off x="2958477" y="4017262"/>
              <a:ext cx="411007" cy="31743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sp>
          <p:nvSpPr>
            <p:cNvPr id="57" name="Freeform 56"/>
            <p:cNvSpPr>
              <a:spLocks noChangeAspect="1" noEditPoints="1"/>
            </p:cNvSpPr>
            <p:nvPr/>
          </p:nvSpPr>
          <p:spPr bwMode="auto">
            <a:xfrm>
              <a:off x="4183555" y="4017262"/>
              <a:ext cx="411007" cy="31743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sp>
          <p:nvSpPr>
            <p:cNvPr id="58" name="Freeform 57"/>
            <p:cNvSpPr>
              <a:spLocks noChangeAspect="1" noEditPoints="1"/>
            </p:cNvSpPr>
            <p:nvPr/>
          </p:nvSpPr>
          <p:spPr bwMode="auto">
            <a:xfrm>
              <a:off x="3571016" y="4017262"/>
              <a:ext cx="411007" cy="31743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505050"/>
                </a:solidFill>
                <a:effectLst/>
                <a:uLnTx/>
                <a:uFillTx/>
                <a:latin typeface="+mn-lt"/>
                <a:ea typeface="+mn-ea"/>
                <a:cs typeface="+mn-cs"/>
              </a:endParaRPr>
            </a:p>
          </p:txBody>
        </p:sp>
        <p:sp>
          <p:nvSpPr>
            <p:cNvPr id="55" name="Freeform 79"/>
            <p:cNvSpPr>
              <a:spLocks noEditPoints="1"/>
            </p:cNvSpPr>
            <p:nvPr/>
          </p:nvSpPr>
          <p:spPr bwMode="black">
            <a:xfrm>
              <a:off x="2291430" y="4609724"/>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1" name="Freeform 79"/>
            <p:cNvSpPr>
              <a:spLocks noEditPoints="1"/>
            </p:cNvSpPr>
            <p:nvPr/>
          </p:nvSpPr>
          <p:spPr bwMode="black">
            <a:xfrm>
              <a:off x="3014371" y="4609724"/>
              <a:ext cx="299218" cy="4045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4" name="Rectangle 63"/>
            <p:cNvSpPr/>
            <p:nvPr/>
          </p:nvSpPr>
          <p:spPr bwMode="auto">
            <a:xfrm>
              <a:off x="1514739" y="6213785"/>
              <a:ext cx="3463400" cy="46166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a:ln>
                    <a:noFill/>
                  </a:ln>
                  <a:gradFill>
                    <a:gsLst>
                      <a:gs pos="40594">
                        <a:schemeClr val="tx1"/>
                      </a:gs>
                      <a:gs pos="71000">
                        <a:schemeClr val="tx1"/>
                      </a:gs>
                    </a:gsLst>
                    <a:lin ang="5400000" scaled="0"/>
                  </a:gradFill>
                  <a:effectLst/>
                  <a:uLnTx/>
                  <a:uFillTx/>
                  <a:ea typeface="Segoe UI" pitchFamily="34" charset="0"/>
                  <a:cs typeface="Segoe UI" pitchFamily="34" charset="0"/>
                </a:rPr>
                <a:t>SMB network</a:t>
              </a:r>
            </a:p>
          </p:txBody>
        </p:sp>
        <p:grpSp>
          <p:nvGrpSpPr>
            <p:cNvPr id="71" name="Group 70"/>
            <p:cNvGrpSpPr/>
            <p:nvPr/>
          </p:nvGrpSpPr>
          <p:grpSpPr>
            <a:xfrm>
              <a:off x="2199494" y="5718365"/>
              <a:ext cx="591033" cy="421198"/>
              <a:chOff x="3700152" y="5046792"/>
              <a:chExt cx="715150" cy="509650"/>
            </a:xfrm>
          </p:grpSpPr>
          <p:sp>
            <p:nvSpPr>
              <p:cNvPr id="72" name="Freeform 17"/>
              <p:cNvSpPr>
                <a:spLocks noChangeAspect="1" noEditPoints="1"/>
              </p:cNvSpPr>
              <p:nvPr/>
            </p:nvSpPr>
            <p:spPr bwMode="auto">
              <a:xfrm>
                <a:off x="3700152"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Freeform 79"/>
              <p:cNvSpPr>
                <a:spLocks noChangeAspect="1" noEditPoints="1"/>
              </p:cNvSpPr>
              <p:nvPr/>
            </p:nvSpPr>
            <p:spPr bwMode="black">
              <a:xfrm>
                <a:off x="4010847"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4" name="Freeform 79"/>
              <p:cNvSpPr>
                <a:spLocks noChangeAspect="1" noEditPoints="1"/>
              </p:cNvSpPr>
              <p:nvPr/>
            </p:nvSpPr>
            <p:spPr bwMode="black">
              <a:xfrm>
                <a:off x="4245174"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5" name="Freeform 79"/>
              <p:cNvSpPr>
                <a:spLocks noChangeAspect="1" noEditPoints="1"/>
              </p:cNvSpPr>
              <p:nvPr/>
            </p:nvSpPr>
            <p:spPr bwMode="black">
              <a:xfrm>
                <a:off x="4010847"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76" name="Freeform 75"/>
              <p:cNvSpPr>
                <a:spLocks noChangeAspect="1" noEditPoints="1"/>
              </p:cNvSpPr>
              <p:nvPr/>
            </p:nvSpPr>
            <p:spPr bwMode="black">
              <a:xfrm>
                <a:off x="4245174"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48" name="Group 47"/>
            <p:cNvGrpSpPr/>
            <p:nvPr/>
          </p:nvGrpSpPr>
          <p:grpSpPr>
            <a:xfrm>
              <a:off x="696636" y="5718365"/>
              <a:ext cx="591033" cy="421198"/>
              <a:chOff x="3700152" y="5046792"/>
              <a:chExt cx="715150" cy="509650"/>
            </a:xfrm>
          </p:grpSpPr>
          <p:sp>
            <p:nvSpPr>
              <p:cNvPr id="65" name="Freeform 17"/>
              <p:cNvSpPr>
                <a:spLocks noChangeAspect="1" noEditPoints="1"/>
              </p:cNvSpPr>
              <p:nvPr/>
            </p:nvSpPr>
            <p:spPr bwMode="auto">
              <a:xfrm>
                <a:off x="3700152"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6" name="Freeform 79"/>
              <p:cNvSpPr>
                <a:spLocks noChangeAspect="1" noEditPoints="1"/>
              </p:cNvSpPr>
              <p:nvPr/>
            </p:nvSpPr>
            <p:spPr bwMode="black">
              <a:xfrm>
                <a:off x="4010847"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7" name="Freeform 79"/>
              <p:cNvSpPr>
                <a:spLocks noChangeAspect="1" noEditPoints="1"/>
              </p:cNvSpPr>
              <p:nvPr/>
            </p:nvSpPr>
            <p:spPr bwMode="black">
              <a:xfrm>
                <a:off x="4245174"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8" name="Freeform 79"/>
              <p:cNvSpPr>
                <a:spLocks noChangeAspect="1" noEditPoints="1"/>
              </p:cNvSpPr>
              <p:nvPr/>
            </p:nvSpPr>
            <p:spPr bwMode="black">
              <a:xfrm>
                <a:off x="4010847"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69" name="Freeform 68"/>
              <p:cNvSpPr>
                <a:spLocks noChangeAspect="1" noEditPoints="1"/>
              </p:cNvSpPr>
              <p:nvPr/>
            </p:nvSpPr>
            <p:spPr bwMode="black">
              <a:xfrm>
                <a:off x="4245174"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77" name="Group 76"/>
            <p:cNvGrpSpPr/>
            <p:nvPr/>
          </p:nvGrpSpPr>
          <p:grpSpPr>
            <a:xfrm>
              <a:off x="5205209" y="5718365"/>
              <a:ext cx="591033" cy="421198"/>
              <a:chOff x="3700152" y="5046792"/>
              <a:chExt cx="715150" cy="509650"/>
            </a:xfrm>
          </p:grpSpPr>
          <p:sp>
            <p:nvSpPr>
              <p:cNvPr id="78" name="Freeform 17"/>
              <p:cNvSpPr>
                <a:spLocks noChangeAspect="1" noEditPoints="1"/>
              </p:cNvSpPr>
              <p:nvPr/>
            </p:nvSpPr>
            <p:spPr bwMode="auto">
              <a:xfrm>
                <a:off x="3700152"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9" name="Freeform 79"/>
              <p:cNvSpPr>
                <a:spLocks noChangeAspect="1" noEditPoints="1"/>
              </p:cNvSpPr>
              <p:nvPr/>
            </p:nvSpPr>
            <p:spPr bwMode="black">
              <a:xfrm>
                <a:off x="4010847"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0" name="Freeform 79"/>
              <p:cNvSpPr>
                <a:spLocks noChangeAspect="1" noEditPoints="1"/>
              </p:cNvSpPr>
              <p:nvPr/>
            </p:nvSpPr>
            <p:spPr bwMode="black">
              <a:xfrm>
                <a:off x="4245174"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1" name="Freeform 79"/>
              <p:cNvSpPr>
                <a:spLocks noChangeAspect="1" noEditPoints="1"/>
              </p:cNvSpPr>
              <p:nvPr/>
            </p:nvSpPr>
            <p:spPr bwMode="black">
              <a:xfrm>
                <a:off x="4010847"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2" name="Freeform 81"/>
              <p:cNvSpPr>
                <a:spLocks noChangeAspect="1" noEditPoints="1"/>
              </p:cNvSpPr>
              <p:nvPr/>
            </p:nvSpPr>
            <p:spPr bwMode="black">
              <a:xfrm>
                <a:off x="4245174"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grpSp>
          <p:nvGrpSpPr>
            <p:cNvPr id="83" name="Group 82"/>
            <p:cNvGrpSpPr/>
            <p:nvPr/>
          </p:nvGrpSpPr>
          <p:grpSpPr>
            <a:xfrm>
              <a:off x="3702352" y="5718365"/>
              <a:ext cx="591033" cy="421198"/>
              <a:chOff x="3700152" y="5046792"/>
              <a:chExt cx="715150" cy="509650"/>
            </a:xfrm>
          </p:grpSpPr>
          <p:sp>
            <p:nvSpPr>
              <p:cNvPr id="84" name="Freeform 17"/>
              <p:cNvSpPr>
                <a:spLocks noChangeAspect="1" noEditPoints="1"/>
              </p:cNvSpPr>
              <p:nvPr/>
            </p:nvSpPr>
            <p:spPr bwMode="auto">
              <a:xfrm>
                <a:off x="3700152" y="5046793"/>
                <a:ext cx="246496" cy="509649"/>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5" name="Freeform 79"/>
              <p:cNvSpPr>
                <a:spLocks noChangeAspect="1" noEditPoints="1"/>
              </p:cNvSpPr>
              <p:nvPr/>
            </p:nvSpPr>
            <p:spPr bwMode="black">
              <a:xfrm>
                <a:off x="4010847"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6" name="Freeform 85"/>
              <p:cNvSpPr>
                <a:spLocks noChangeAspect="1" noEditPoints="1"/>
              </p:cNvSpPr>
              <p:nvPr/>
            </p:nvSpPr>
            <p:spPr bwMode="black">
              <a:xfrm>
                <a:off x="4245174" y="5046792"/>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7" name="Freeform 79"/>
              <p:cNvSpPr>
                <a:spLocks noChangeAspect="1" noEditPoints="1"/>
              </p:cNvSpPr>
              <p:nvPr/>
            </p:nvSpPr>
            <p:spPr bwMode="black">
              <a:xfrm>
                <a:off x="4010847"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sp>
            <p:nvSpPr>
              <p:cNvPr id="88" name="Freeform 87"/>
              <p:cNvSpPr>
                <a:spLocks noChangeAspect="1" noEditPoints="1"/>
              </p:cNvSpPr>
              <p:nvPr/>
            </p:nvSpPr>
            <p:spPr bwMode="black">
              <a:xfrm>
                <a:off x="4245174" y="5326446"/>
                <a:ext cx="170128" cy="22999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3913" tIns="41957" rIns="83913" bIns="41957" numCol="1" anchor="t" anchorCtr="0" compatLnSpc="1">
                <a:prstTxWarp prst="textNoShape">
                  <a:avLst/>
                </a:prstTxWarp>
              </a:bodyPr>
              <a:lstStyle/>
              <a:p>
                <a:pPr marL="0" marR="0" lvl="0" indent="0" defTabSz="932029" eaLnBrk="1" fontAlgn="auto" latinLnBrk="0" hangingPunct="1">
                  <a:lnSpc>
                    <a:spcPct val="100000"/>
                  </a:lnSpc>
                  <a:spcBef>
                    <a:spcPts val="0"/>
                  </a:spcBef>
                  <a:spcAft>
                    <a:spcPts val="0"/>
                  </a:spcAft>
                  <a:buClrTx/>
                  <a:buSzTx/>
                  <a:buFontTx/>
                  <a:buNone/>
                  <a:tabLst/>
                  <a:defRPr/>
                </a:pPr>
                <a:endParaRPr kumimoji="0" lang="en-US" sz="1632" b="0" i="0" u="none" strike="noStrike" kern="0" cap="none" spc="0" normalizeH="0" baseline="0" noProof="0" dirty="0">
                  <a:ln>
                    <a:noFill/>
                  </a:ln>
                  <a:solidFill>
                    <a:srgbClr val="505050"/>
                  </a:solidFill>
                  <a:effectLst/>
                  <a:uLnTx/>
                  <a:uFillTx/>
                </a:endParaRPr>
              </a:p>
            </p:txBody>
          </p:sp>
        </p:grpSp>
        <p:sp>
          <p:nvSpPr>
            <p:cNvPr id="91" name="Freeform 5"/>
            <p:cNvSpPr>
              <a:spLocks noChangeAspect="1" noEditPoints="1"/>
            </p:cNvSpPr>
            <p:nvPr/>
          </p:nvSpPr>
          <p:spPr bwMode="auto">
            <a:xfrm>
              <a:off x="2354215" y="3373270"/>
              <a:ext cx="285437" cy="333416"/>
            </a:xfrm>
            <a:custGeom>
              <a:avLst/>
              <a:gdLst>
                <a:gd name="T0" fmla="*/ 288 w 294"/>
                <a:gd name="T1" fmla="*/ 236 h 344"/>
                <a:gd name="T2" fmla="*/ 147 w 294"/>
                <a:gd name="T3" fmla="*/ 286 h 344"/>
                <a:gd name="T4" fmla="*/ 6 w 294"/>
                <a:gd name="T5" fmla="*/ 236 h 344"/>
                <a:gd name="T6" fmla="*/ 0 w 294"/>
                <a:gd name="T7" fmla="*/ 236 h 344"/>
                <a:gd name="T8" fmla="*/ 0 w 294"/>
                <a:gd name="T9" fmla="*/ 278 h 344"/>
                <a:gd name="T10" fmla="*/ 147 w 294"/>
                <a:gd name="T11" fmla="*/ 344 h 344"/>
                <a:gd name="T12" fmla="*/ 294 w 294"/>
                <a:gd name="T13" fmla="*/ 278 h 344"/>
                <a:gd name="T14" fmla="*/ 294 w 294"/>
                <a:gd name="T15" fmla="*/ 236 h 344"/>
                <a:gd name="T16" fmla="*/ 288 w 294"/>
                <a:gd name="T17" fmla="*/ 236 h 344"/>
                <a:gd name="T18" fmla="*/ 288 w 294"/>
                <a:gd name="T19" fmla="*/ 137 h 344"/>
                <a:gd name="T20" fmla="*/ 147 w 294"/>
                <a:gd name="T21" fmla="*/ 181 h 344"/>
                <a:gd name="T22" fmla="*/ 6 w 294"/>
                <a:gd name="T23" fmla="*/ 137 h 344"/>
                <a:gd name="T24" fmla="*/ 0 w 294"/>
                <a:gd name="T25" fmla="*/ 137 h 344"/>
                <a:gd name="T26" fmla="*/ 0 w 294"/>
                <a:gd name="T27" fmla="*/ 186 h 344"/>
                <a:gd name="T28" fmla="*/ 147 w 294"/>
                <a:gd name="T29" fmla="*/ 245 h 344"/>
                <a:gd name="T30" fmla="*/ 294 w 294"/>
                <a:gd name="T31" fmla="*/ 186 h 344"/>
                <a:gd name="T32" fmla="*/ 294 w 294"/>
                <a:gd name="T33" fmla="*/ 137 h 344"/>
                <a:gd name="T34" fmla="*/ 288 w 294"/>
                <a:gd name="T35" fmla="*/ 137 h 344"/>
                <a:gd name="T36" fmla="*/ 147 w 294"/>
                <a:gd name="T37" fmla="*/ 0 h 344"/>
                <a:gd name="T38" fmla="*/ 0 w 294"/>
                <a:gd name="T39" fmla="*/ 55 h 344"/>
                <a:gd name="T40" fmla="*/ 0 w 294"/>
                <a:gd name="T41" fmla="*/ 82 h 344"/>
                <a:gd name="T42" fmla="*/ 147 w 294"/>
                <a:gd name="T43" fmla="*/ 140 h 344"/>
                <a:gd name="T44" fmla="*/ 294 w 294"/>
                <a:gd name="T45" fmla="*/ 82 h 344"/>
                <a:gd name="T46" fmla="*/ 294 w 294"/>
                <a:gd name="T47" fmla="*/ 55 h 344"/>
                <a:gd name="T48" fmla="*/ 147 w 294"/>
                <a:gd name="T4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344">
                  <a:moveTo>
                    <a:pt x="288" y="236"/>
                  </a:moveTo>
                  <a:cubicBezTo>
                    <a:pt x="270" y="265"/>
                    <a:pt x="214" y="286"/>
                    <a:pt x="147" y="286"/>
                  </a:cubicBezTo>
                  <a:cubicBezTo>
                    <a:pt x="80" y="286"/>
                    <a:pt x="24" y="265"/>
                    <a:pt x="6" y="236"/>
                  </a:cubicBezTo>
                  <a:cubicBezTo>
                    <a:pt x="2" y="230"/>
                    <a:pt x="0" y="233"/>
                    <a:pt x="0" y="236"/>
                  </a:cubicBezTo>
                  <a:cubicBezTo>
                    <a:pt x="0" y="239"/>
                    <a:pt x="0" y="278"/>
                    <a:pt x="0" y="278"/>
                  </a:cubicBezTo>
                  <a:cubicBezTo>
                    <a:pt x="0" y="306"/>
                    <a:pt x="66" y="344"/>
                    <a:pt x="147" y="344"/>
                  </a:cubicBezTo>
                  <a:cubicBezTo>
                    <a:pt x="228" y="344"/>
                    <a:pt x="294" y="307"/>
                    <a:pt x="294" y="278"/>
                  </a:cubicBezTo>
                  <a:cubicBezTo>
                    <a:pt x="294" y="278"/>
                    <a:pt x="294" y="239"/>
                    <a:pt x="294" y="236"/>
                  </a:cubicBezTo>
                  <a:cubicBezTo>
                    <a:pt x="294" y="233"/>
                    <a:pt x="292" y="230"/>
                    <a:pt x="288" y="236"/>
                  </a:cubicBezTo>
                  <a:close/>
                  <a:moveTo>
                    <a:pt x="288" y="137"/>
                  </a:moveTo>
                  <a:cubicBezTo>
                    <a:pt x="271" y="162"/>
                    <a:pt x="214" y="181"/>
                    <a:pt x="147" y="181"/>
                  </a:cubicBezTo>
                  <a:cubicBezTo>
                    <a:pt x="80" y="181"/>
                    <a:pt x="23" y="162"/>
                    <a:pt x="6" y="137"/>
                  </a:cubicBezTo>
                  <a:cubicBezTo>
                    <a:pt x="2" y="132"/>
                    <a:pt x="0" y="134"/>
                    <a:pt x="0" y="137"/>
                  </a:cubicBezTo>
                  <a:cubicBezTo>
                    <a:pt x="0" y="139"/>
                    <a:pt x="0" y="186"/>
                    <a:pt x="0" y="186"/>
                  </a:cubicBezTo>
                  <a:cubicBezTo>
                    <a:pt x="0" y="212"/>
                    <a:pt x="66" y="245"/>
                    <a:pt x="147" y="245"/>
                  </a:cubicBezTo>
                  <a:cubicBezTo>
                    <a:pt x="228" y="245"/>
                    <a:pt x="294" y="210"/>
                    <a:pt x="294" y="186"/>
                  </a:cubicBezTo>
                  <a:cubicBezTo>
                    <a:pt x="294" y="186"/>
                    <a:pt x="294" y="139"/>
                    <a:pt x="294" y="137"/>
                  </a:cubicBezTo>
                  <a:cubicBezTo>
                    <a:pt x="294" y="134"/>
                    <a:pt x="292" y="132"/>
                    <a:pt x="288" y="137"/>
                  </a:cubicBezTo>
                  <a:close/>
                  <a:moveTo>
                    <a:pt x="147" y="0"/>
                  </a:moveTo>
                  <a:cubicBezTo>
                    <a:pt x="66" y="0"/>
                    <a:pt x="0" y="25"/>
                    <a:pt x="0" y="55"/>
                  </a:cubicBezTo>
                  <a:cubicBezTo>
                    <a:pt x="0" y="82"/>
                    <a:pt x="0" y="82"/>
                    <a:pt x="0" y="82"/>
                  </a:cubicBezTo>
                  <a:cubicBezTo>
                    <a:pt x="0" y="114"/>
                    <a:pt x="66" y="140"/>
                    <a:pt x="147" y="140"/>
                  </a:cubicBezTo>
                  <a:cubicBezTo>
                    <a:pt x="228" y="140"/>
                    <a:pt x="294" y="114"/>
                    <a:pt x="294" y="82"/>
                  </a:cubicBezTo>
                  <a:cubicBezTo>
                    <a:pt x="294" y="55"/>
                    <a:pt x="294" y="55"/>
                    <a:pt x="294" y="55"/>
                  </a:cubicBezTo>
                  <a:cubicBezTo>
                    <a:pt x="294" y="25"/>
                    <a:pt x="228" y="0"/>
                    <a:pt x="147" y="0"/>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2" name="Freeform 5"/>
            <p:cNvSpPr>
              <a:spLocks noChangeAspect="1" noEditPoints="1"/>
            </p:cNvSpPr>
            <p:nvPr/>
          </p:nvSpPr>
          <p:spPr bwMode="auto">
            <a:xfrm>
              <a:off x="3021262" y="3373270"/>
              <a:ext cx="285437" cy="333416"/>
            </a:xfrm>
            <a:custGeom>
              <a:avLst/>
              <a:gdLst>
                <a:gd name="T0" fmla="*/ 288 w 294"/>
                <a:gd name="T1" fmla="*/ 236 h 344"/>
                <a:gd name="T2" fmla="*/ 147 w 294"/>
                <a:gd name="T3" fmla="*/ 286 h 344"/>
                <a:gd name="T4" fmla="*/ 6 w 294"/>
                <a:gd name="T5" fmla="*/ 236 h 344"/>
                <a:gd name="T6" fmla="*/ 0 w 294"/>
                <a:gd name="T7" fmla="*/ 236 h 344"/>
                <a:gd name="T8" fmla="*/ 0 w 294"/>
                <a:gd name="T9" fmla="*/ 278 h 344"/>
                <a:gd name="T10" fmla="*/ 147 w 294"/>
                <a:gd name="T11" fmla="*/ 344 h 344"/>
                <a:gd name="T12" fmla="*/ 294 w 294"/>
                <a:gd name="T13" fmla="*/ 278 h 344"/>
                <a:gd name="T14" fmla="*/ 294 w 294"/>
                <a:gd name="T15" fmla="*/ 236 h 344"/>
                <a:gd name="T16" fmla="*/ 288 w 294"/>
                <a:gd name="T17" fmla="*/ 236 h 344"/>
                <a:gd name="T18" fmla="*/ 288 w 294"/>
                <a:gd name="T19" fmla="*/ 137 h 344"/>
                <a:gd name="T20" fmla="*/ 147 w 294"/>
                <a:gd name="T21" fmla="*/ 181 h 344"/>
                <a:gd name="T22" fmla="*/ 6 w 294"/>
                <a:gd name="T23" fmla="*/ 137 h 344"/>
                <a:gd name="T24" fmla="*/ 0 w 294"/>
                <a:gd name="T25" fmla="*/ 137 h 344"/>
                <a:gd name="T26" fmla="*/ 0 w 294"/>
                <a:gd name="T27" fmla="*/ 186 h 344"/>
                <a:gd name="T28" fmla="*/ 147 w 294"/>
                <a:gd name="T29" fmla="*/ 245 h 344"/>
                <a:gd name="T30" fmla="*/ 294 w 294"/>
                <a:gd name="T31" fmla="*/ 186 h 344"/>
                <a:gd name="T32" fmla="*/ 294 w 294"/>
                <a:gd name="T33" fmla="*/ 137 h 344"/>
                <a:gd name="T34" fmla="*/ 288 w 294"/>
                <a:gd name="T35" fmla="*/ 137 h 344"/>
                <a:gd name="T36" fmla="*/ 147 w 294"/>
                <a:gd name="T37" fmla="*/ 0 h 344"/>
                <a:gd name="T38" fmla="*/ 0 w 294"/>
                <a:gd name="T39" fmla="*/ 55 h 344"/>
                <a:gd name="T40" fmla="*/ 0 w 294"/>
                <a:gd name="T41" fmla="*/ 82 h 344"/>
                <a:gd name="T42" fmla="*/ 147 w 294"/>
                <a:gd name="T43" fmla="*/ 140 h 344"/>
                <a:gd name="T44" fmla="*/ 294 w 294"/>
                <a:gd name="T45" fmla="*/ 82 h 344"/>
                <a:gd name="T46" fmla="*/ 294 w 294"/>
                <a:gd name="T47" fmla="*/ 55 h 344"/>
                <a:gd name="T48" fmla="*/ 147 w 294"/>
                <a:gd name="T4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344">
                  <a:moveTo>
                    <a:pt x="288" y="236"/>
                  </a:moveTo>
                  <a:cubicBezTo>
                    <a:pt x="270" y="265"/>
                    <a:pt x="214" y="286"/>
                    <a:pt x="147" y="286"/>
                  </a:cubicBezTo>
                  <a:cubicBezTo>
                    <a:pt x="80" y="286"/>
                    <a:pt x="24" y="265"/>
                    <a:pt x="6" y="236"/>
                  </a:cubicBezTo>
                  <a:cubicBezTo>
                    <a:pt x="2" y="230"/>
                    <a:pt x="0" y="233"/>
                    <a:pt x="0" y="236"/>
                  </a:cubicBezTo>
                  <a:cubicBezTo>
                    <a:pt x="0" y="239"/>
                    <a:pt x="0" y="278"/>
                    <a:pt x="0" y="278"/>
                  </a:cubicBezTo>
                  <a:cubicBezTo>
                    <a:pt x="0" y="306"/>
                    <a:pt x="66" y="344"/>
                    <a:pt x="147" y="344"/>
                  </a:cubicBezTo>
                  <a:cubicBezTo>
                    <a:pt x="228" y="344"/>
                    <a:pt x="294" y="307"/>
                    <a:pt x="294" y="278"/>
                  </a:cubicBezTo>
                  <a:cubicBezTo>
                    <a:pt x="294" y="278"/>
                    <a:pt x="294" y="239"/>
                    <a:pt x="294" y="236"/>
                  </a:cubicBezTo>
                  <a:cubicBezTo>
                    <a:pt x="294" y="233"/>
                    <a:pt x="292" y="230"/>
                    <a:pt x="288" y="236"/>
                  </a:cubicBezTo>
                  <a:close/>
                  <a:moveTo>
                    <a:pt x="288" y="137"/>
                  </a:moveTo>
                  <a:cubicBezTo>
                    <a:pt x="271" y="162"/>
                    <a:pt x="214" y="181"/>
                    <a:pt x="147" y="181"/>
                  </a:cubicBezTo>
                  <a:cubicBezTo>
                    <a:pt x="80" y="181"/>
                    <a:pt x="23" y="162"/>
                    <a:pt x="6" y="137"/>
                  </a:cubicBezTo>
                  <a:cubicBezTo>
                    <a:pt x="2" y="132"/>
                    <a:pt x="0" y="134"/>
                    <a:pt x="0" y="137"/>
                  </a:cubicBezTo>
                  <a:cubicBezTo>
                    <a:pt x="0" y="139"/>
                    <a:pt x="0" y="186"/>
                    <a:pt x="0" y="186"/>
                  </a:cubicBezTo>
                  <a:cubicBezTo>
                    <a:pt x="0" y="212"/>
                    <a:pt x="66" y="245"/>
                    <a:pt x="147" y="245"/>
                  </a:cubicBezTo>
                  <a:cubicBezTo>
                    <a:pt x="228" y="245"/>
                    <a:pt x="294" y="210"/>
                    <a:pt x="294" y="186"/>
                  </a:cubicBezTo>
                  <a:cubicBezTo>
                    <a:pt x="294" y="186"/>
                    <a:pt x="294" y="139"/>
                    <a:pt x="294" y="137"/>
                  </a:cubicBezTo>
                  <a:cubicBezTo>
                    <a:pt x="294" y="134"/>
                    <a:pt x="292" y="132"/>
                    <a:pt x="288" y="137"/>
                  </a:cubicBezTo>
                  <a:close/>
                  <a:moveTo>
                    <a:pt x="147" y="0"/>
                  </a:moveTo>
                  <a:cubicBezTo>
                    <a:pt x="66" y="0"/>
                    <a:pt x="0" y="25"/>
                    <a:pt x="0" y="55"/>
                  </a:cubicBezTo>
                  <a:cubicBezTo>
                    <a:pt x="0" y="82"/>
                    <a:pt x="0" y="82"/>
                    <a:pt x="0" y="82"/>
                  </a:cubicBezTo>
                  <a:cubicBezTo>
                    <a:pt x="0" y="114"/>
                    <a:pt x="66" y="140"/>
                    <a:pt x="147" y="140"/>
                  </a:cubicBezTo>
                  <a:cubicBezTo>
                    <a:pt x="228" y="140"/>
                    <a:pt x="294" y="114"/>
                    <a:pt x="294" y="82"/>
                  </a:cubicBezTo>
                  <a:cubicBezTo>
                    <a:pt x="294" y="55"/>
                    <a:pt x="294" y="55"/>
                    <a:pt x="294" y="55"/>
                  </a:cubicBezTo>
                  <a:cubicBezTo>
                    <a:pt x="294" y="25"/>
                    <a:pt x="228" y="0"/>
                    <a:pt x="147" y="0"/>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89" name="Group 88"/>
            <p:cNvGrpSpPr/>
            <p:nvPr/>
          </p:nvGrpSpPr>
          <p:grpSpPr>
            <a:xfrm>
              <a:off x="992153" y="6186319"/>
              <a:ext cx="4508572" cy="100584"/>
              <a:chOff x="992153" y="6186319"/>
              <a:chExt cx="4508572" cy="100584"/>
            </a:xfrm>
          </p:grpSpPr>
          <p:sp>
            <p:nvSpPr>
              <p:cNvPr id="95" name="Freeform 5"/>
              <p:cNvSpPr>
                <a:spLocks/>
              </p:cNvSpPr>
              <p:nvPr/>
            </p:nvSpPr>
            <p:spPr bwMode="auto">
              <a:xfrm rot="16200000">
                <a:off x="3198417" y="3984595"/>
                <a:ext cx="96044" cy="4508572"/>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70" name="Straight Connector 69"/>
              <p:cNvCxnSpPr/>
              <p:nvPr/>
            </p:nvCxnSpPr>
            <p:spPr>
              <a:xfrm flipV="1">
                <a:off x="2495010" y="6186319"/>
                <a:ext cx="0" cy="100584"/>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98" name="Straight Connector 97"/>
              <p:cNvCxnSpPr/>
              <p:nvPr/>
            </p:nvCxnSpPr>
            <p:spPr>
              <a:xfrm flipV="1">
                <a:off x="3997868" y="6186319"/>
                <a:ext cx="0" cy="100584"/>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nvGrpSpPr>
          <p:cNvPr id="93" name="Group 92"/>
          <p:cNvGrpSpPr/>
          <p:nvPr/>
        </p:nvGrpSpPr>
        <p:grpSpPr>
          <a:xfrm>
            <a:off x="6789553" y="2119815"/>
            <a:ext cx="5191310" cy="2431435"/>
            <a:chOff x="6789553" y="2119815"/>
            <a:chExt cx="5191310" cy="2431435"/>
          </a:xfrm>
        </p:grpSpPr>
        <p:sp>
          <p:nvSpPr>
            <p:cNvPr id="102" name="TextBox 101"/>
            <p:cNvSpPr txBox="1"/>
            <p:nvPr/>
          </p:nvSpPr>
          <p:spPr>
            <a:xfrm>
              <a:off x="7225983" y="2119815"/>
              <a:ext cx="4754880" cy="2431435"/>
            </a:xfrm>
            <a:prstGeom prst="rect">
              <a:avLst/>
            </a:prstGeom>
            <a:noFill/>
          </p:spPr>
          <p:txBody>
            <a:bodyPr wrap="square" lIns="182880" tIns="146304" rIns="9144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Industry standard x86 servers, with </a:t>
              </a:r>
              <a:r>
                <a:rPr kumimoji="0" lang="en-US" sz="1600" b="1" i="0" u="none" strike="noStrike" kern="0" cap="none" spc="0" normalizeH="0" baseline="0" noProof="0" dirty="0">
                  <a:ln>
                    <a:noFill/>
                  </a:ln>
                  <a:gradFill>
                    <a:gsLst>
                      <a:gs pos="2917">
                        <a:schemeClr val="tx1"/>
                      </a:gs>
                      <a:gs pos="30000">
                        <a:schemeClr val="tx1"/>
                      </a:gs>
                    </a:gsLst>
                    <a:lin ang="5400000" scaled="0"/>
                  </a:gradFill>
                  <a:effectLst/>
                  <a:uLnTx/>
                  <a:uFillTx/>
                </a:rPr>
                <a:t>local</a:t>
              </a: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 SSD </a:t>
              </a:r>
              <a:b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and HDD. Servers are connected together with 10GBE. SATA and NVMe drives supported.</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Build Hyper-V cluster</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Enable Storage Spaces Direct</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Storage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Storage Spaces from pool</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Create Cluster Shared Volumes</a:t>
              </a:r>
            </a:p>
            <a:p>
              <a:pPr marL="168275" marR="0" lvl="0" indent="-168275" defTabSz="914400" eaLnBrk="1" fontAlgn="auto" latinLnBrk="0" hangingPunct="1">
                <a:lnSpc>
                  <a:spcPct val="90000"/>
                </a:lnSpc>
                <a:spcBef>
                  <a:spcPts val="3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Optimize for Storage Spaces Direct</a:t>
              </a:r>
            </a:p>
          </p:txBody>
        </p:sp>
        <p:sp>
          <p:nvSpPr>
            <p:cNvPr id="103" name="Oval 102"/>
            <p:cNvSpPr/>
            <p:nvPr/>
          </p:nvSpPr>
          <p:spPr bwMode="auto">
            <a:xfrm>
              <a:off x="6789553" y="2259780"/>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90" name="Group 89"/>
          <p:cNvGrpSpPr/>
          <p:nvPr/>
        </p:nvGrpSpPr>
        <p:grpSpPr>
          <a:xfrm>
            <a:off x="6789553" y="4804163"/>
            <a:ext cx="4980689" cy="960263"/>
            <a:chOff x="6789553" y="4804163"/>
            <a:chExt cx="4980689" cy="960263"/>
          </a:xfrm>
        </p:grpSpPr>
        <p:sp>
          <p:nvSpPr>
            <p:cNvPr id="186" name="TextBox 185"/>
            <p:cNvSpPr txBox="1"/>
            <p:nvPr/>
          </p:nvSpPr>
          <p:spPr>
            <a:xfrm>
              <a:off x="7225983" y="4804163"/>
              <a:ext cx="4544259" cy="960263"/>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Compute and storage resources scale and are managed together. Typically small to medium sized scale-out deployments.</a:t>
              </a:r>
            </a:p>
          </p:txBody>
        </p:sp>
        <p:sp>
          <p:nvSpPr>
            <p:cNvPr id="106" name="Oval 105"/>
            <p:cNvSpPr/>
            <p:nvPr/>
          </p:nvSpPr>
          <p:spPr bwMode="auto">
            <a:xfrm>
              <a:off x="6789553" y="4944128"/>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spTree>
    <p:extLst>
      <p:ext uri="{BB962C8B-B14F-4D97-AF65-F5344CB8AC3E}">
        <p14:creationId xmlns:p14="http://schemas.microsoft.com/office/powerpoint/2010/main" val="42437593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500" fill="hold"/>
                                        <p:tgtEl>
                                          <p:spTgt spid="94"/>
                                        </p:tgtEl>
                                        <p:attrNameLst>
                                          <p:attrName>ppt_x</p:attrName>
                                        </p:attrNameLst>
                                      </p:cBhvr>
                                      <p:tavLst>
                                        <p:tav tm="0">
                                          <p:val>
                                            <p:strVal val="#ppt_x"/>
                                          </p:val>
                                        </p:tav>
                                        <p:tav tm="100000">
                                          <p:val>
                                            <p:strVal val="#ppt_x"/>
                                          </p:val>
                                        </p:tav>
                                      </p:tavLst>
                                    </p:anim>
                                    <p:anim calcmode="lin" valueType="num">
                                      <p:cBhvr additive="base">
                                        <p:cTn id="12" dur="500" fill="hold"/>
                                        <p:tgtEl>
                                          <p:spTgt spid="9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93"/>
                                        </p:tgtEl>
                                        <p:attrNameLst>
                                          <p:attrName>style.visibility</p:attrName>
                                        </p:attrNameLst>
                                      </p:cBhvr>
                                      <p:to>
                                        <p:strVal val="visible"/>
                                      </p:to>
                                    </p:set>
                                    <p:anim calcmode="lin" valueType="num">
                                      <p:cBhvr additive="base">
                                        <p:cTn id="15" dur="500" fill="hold"/>
                                        <p:tgtEl>
                                          <p:spTgt spid="93"/>
                                        </p:tgtEl>
                                        <p:attrNameLst>
                                          <p:attrName>ppt_x</p:attrName>
                                        </p:attrNameLst>
                                      </p:cBhvr>
                                      <p:tavLst>
                                        <p:tav tm="0">
                                          <p:val>
                                            <p:strVal val="#ppt_x"/>
                                          </p:val>
                                        </p:tav>
                                        <p:tav tm="100000">
                                          <p:val>
                                            <p:strVal val="#ppt_x"/>
                                          </p:val>
                                        </p:tav>
                                      </p:tavLst>
                                    </p:anim>
                                    <p:anim calcmode="lin" valueType="num">
                                      <p:cBhvr additive="base">
                                        <p:cTn id="16" dur="500" fill="hold"/>
                                        <p:tgtEl>
                                          <p:spTgt spid="93"/>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90"/>
                                        </p:tgtEl>
                                        <p:attrNameLst>
                                          <p:attrName>style.visibility</p:attrName>
                                        </p:attrNameLst>
                                      </p:cBhvr>
                                      <p:to>
                                        <p:strVal val="visible"/>
                                      </p:to>
                                    </p:set>
                                    <p:anim calcmode="lin" valueType="num">
                                      <p:cBhvr additive="base">
                                        <p:cTn id="19" dur="500" fill="hold"/>
                                        <p:tgtEl>
                                          <p:spTgt spid="90"/>
                                        </p:tgtEl>
                                        <p:attrNameLst>
                                          <p:attrName>ppt_x</p:attrName>
                                        </p:attrNameLst>
                                      </p:cBhvr>
                                      <p:tavLst>
                                        <p:tav tm="0">
                                          <p:val>
                                            <p:strVal val="#ppt_x"/>
                                          </p:val>
                                        </p:tav>
                                        <p:tav tm="100000">
                                          <p:val>
                                            <p:strVal val="#ppt_x"/>
                                          </p:val>
                                        </p:tav>
                                      </p:tavLst>
                                    </p:anim>
                                    <p:anim calcmode="lin" valueType="num">
                                      <p:cBhvr additive="base">
                                        <p:cTn id="20"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chemeClr val="bg1"/>
              </a:solidFill>
              <a:effectLst/>
              <a:uLnTx/>
              <a:uFillTx/>
              <a:latin typeface="+mj-lt"/>
              <a:ea typeface="MS PGothic" pitchFamily="34" charset="-128"/>
              <a:cs typeface="Segoe UI" pitchFamily="34" charset="0"/>
            </a:endParaRPr>
          </a:p>
        </p:txBody>
      </p:sp>
      <p:sp>
        <p:nvSpPr>
          <p:cNvPr id="4" name="Title 3"/>
          <p:cNvSpPr>
            <a:spLocks noGrp="1"/>
          </p:cNvSpPr>
          <p:nvPr>
            <p:ph type="title"/>
          </p:nvPr>
        </p:nvSpPr>
        <p:spPr>
          <a:xfrm>
            <a:off x="909639" y="2003426"/>
            <a:ext cx="6850729" cy="1954963"/>
          </a:xfrm>
          <a:noFill/>
        </p:spPr>
        <p:txBody>
          <a:bodyPr/>
          <a:lstStyle/>
          <a:p>
            <a:r>
              <a:rPr lang="en-US" sz="7200" dirty="0"/>
              <a:t>Lab</a:t>
            </a:r>
            <a:br>
              <a:rPr lang="en-US" dirty="0"/>
            </a:br>
            <a:r>
              <a:rPr lang="en-US" sz="4000" dirty="0"/>
              <a:t>Deploying Storage Spaces Direct</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9691" y="2712458"/>
            <a:ext cx="2208543" cy="4282067"/>
          </a:xfrm>
          <a:prstGeom prst="rect">
            <a:avLst/>
          </a:prstGeom>
        </p:spPr>
      </p:pic>
    </p:spTree>
    <p:extLst>
      <p:ext uri="{BB962C8B-B14F-4D97-AF65-F5344CB8AC3E}">
        <p14:creationId xmlns:p14="http://schemas.microsoft.com/office/powerpoint/2010/main" val="134105080"/>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a:t>Storage Quality of Service (</a:t>
            </a:r>
            <a:r>
              <a:rPr lang="en-US" dirty="0" err="1"/>
              <a:t>QoS</a:t>
            </a:r>
            <a:r>
              <a:rPr lang="en-US" dirty="0"/>
              <a:t>) </a:t>
            </a:r>
            <a:br>
              <a:rPr lang="en-US" dirty="0"/>
            </a:br>
            <a:r>
              <a:rPr lang="en-US" sz="3600" dirty="0">
                <a:gradFill>
                  <a:gsLst>
                    <a:gs pos="38614">
                      <a:schemeClr val="tx1"/>
                    </a:gs>
                    <a:gs pos="85000">
                      <a:schemeClr val="tx1"/>
                    </a:gs>
                  </a:gsLst>
                  <a:lin ang="5400000" scaled="0"/>
                </a:gradFill>
              </a:rPr>
              <a:t>Control and monitor storage performance </a:t>
            </a:r>
          </a:p>
        </p:txBody>
      </p:sp>
      <p:grpSp>
        <p:nvGrpSpPr>
          <p:cNvPr id="231" name="Group 230"/>
          <p:cNvGrpSpPr/>
          <p:nvPr/>
        </p:nvGrpSpPr>
        <p:grpSpPr>
          <a:xfrm>
            <a:off x="274637" y="5115194"/>
            <a:ext cx="6401035" cy="1417320"/>
            <a:chOff x="274637" y="5115194"/>
            <a:chExt cx="6401035" cy="1417320"/>
          </a:xfrm>
        </p:grpSpPr>
        <p:sp>
          <p:nvSpPr>
            <p:cNvPr id="242" name="Rectangle 241"/>
            <p:cNvSpPr/>
            <p:nvPr/>
          </p:nvSpPr>
          <p:spPr bwMode="auto">
            <a:xfrm>
              <a:off x="274637" y="5115194"/>
              <a:ext cx="1417320" cy="1417320"/>
            </a:xfrm>
            <a:prstGeom prst="rect">
              <a:avLst/>
            </a:prstGeom>
            <a:solidFill>
              <a:schemeClr val="tx1"/>
            </a:solidFill>
            <a:ln w="539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endParaRPr kumimoji="0" lang="en-US" sz="1600" b="0" i="0" u="none" strike="noStrike" kern="0" cap="none" spc="-51" normalizeH="0" baseline="0" noProof="0" dirty="0">
                <a:ln>
                  <a:noFill/>
                </a:ln>
                <a:gradFill>
                  <a:gsLst>
                    <a:gs pos="8850">
                      <a:srgbClr val="00BCF2"/>
                    </a:gs>
                    <a:gs pos="38000">
                      <a:srgbClr val="00BCF2"/>
                    </a:gs>
                  </a:gsLst>
                  <a:lin ang="5400000" scaled="0"/>
                </a:gradFill>
                <a:effectLst/>
                <a:uLnTx/>
                <a:uFillTx/>
              </a:endParaRPr>
            </a:p>
          </p:txBody>
        </p:sp>
        <p:sp>
          <p:nvSpPr>
            <p:cNvPr id="254" name="Rectangle 253"/>
            <p:cNvSpPr/>
            <p:nvPr/>
          </p:nvSpPr>
          <p:spPr bwMode="auto">
            <a:xfrm>
              <a:off x="1691960" y="5115194"/>
              <a:ext cx="4983712" cy="141732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Management </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System Center VMM and Ops Manager </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PowerShell built in for Hyper-V and SoFS</a:t>
              </a:r>
            </a:p>
          </p:txBody>
        </p:sp>
        <p:sp>
          <p:nvSpPr>
            <p:cNvPr id="160" name="Freeform 18"/>
            <p:cNvSpPr>
              <a:spLocks noChangeAspect="1" noEditPoints="1"/>
            </p:cNvSpPr>
            <p:nvPr/>
          </p:nvSpPr>
          <p:spPr bwMode="black">
            <a:xfrm>
              <a:off x="730662" y="5515642"/>
              <a:ext cx="505270" cy="616425"/>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FFFFFF"/>
            </a:solidFill>
            <a:ln>
              <a:noFill/>
            </a:ln>
          </p:spPr>
          <p:txBody>
            <a:bodyPr vert="horz" wrap="square" lIns="82293" tIns="41147" rIns="82293" bIns="41147"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8850">
                      <a:srgbClr val="00BCF2"/>
                    </a:gs>
                    <a:gs pos="38000">
                      <a:srgbClr val="00BCF2"/>
                    </a:gs>
                  </a:gsLst>
                  <a:lin ang="5400000" scaled="0"/>
                </a:gradFill>
                <a:effectLst/>
                <a:uLnTx/>
                <a:uFillTx/>
                <a:ea typeface="Segoe UI" pitchFamily="34" charset="0"/>
                <a:cs typeface="Segoe UI" pitchFamily="34" charset="0"/>
              </a:endParaRPr>
            </a:p>
          </p:txBody>
        </p:sp>
      </p:grpSp>
      <p:grpSp>
        <p:nvGrpSpPr>
          <p:cNvPr id="229" name="Group 228"/>
          <p:cNvGrpSpPr/>
          <p:nvPr/>
        </p:nvGrpSpPr>
        <p:grpSpPr>
          <a:xfrm>
            <a:off x="274638" y="2120752"/>
            <a:ext cx="6400800" cy="1417321"/>
            <a:chOff x="274638" y="2120752"/>
            <a:chExt cx="6400800" cy="1417321"/>
          </a:xfrm>
        </p:grpSpPr>
        <p:sp>
          <p:nvSpPr>
            <p:cNvPr id="235" name="Rectangle 234"/>
            <p:cNvSpPr/>
            <p:nvPr/>
          </p:nvSpPr>
          <p:spPr bwMode="auto">
            <a:xfrm>
              <a:off x="274638" y="2120753"/>
              <a:ext cx="1417320" cy="1417320"/>
            </a:xfrm>
            <a:prstGeom prst="rect">
              <a:avLst/>
            </a:prstGeom>
            <a:solidFill>
              <a:schemeClr val="tx1"/>
            </a:solidFill>
            <a:ln w="539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endParaRPr kumimoji="0" lang="en-US" sz="1600" b="0" i="0" u="none" strike="noStrike" kern="0" cap="none" spc="-51" normalizeH="0" baseline="0" noProof="0" dirty="0">
                <a:ln>
                  <a:noFill/>
                </a:ln>
                <a:gradFill>
                  <a:gsLst>
                    <a:gs pos="8850">
                      <a:srgbClr val="00BCF2"/>
                    </a:gs>
                    <a:gs pos="38000">
                      <a:srgbClr val="00BCF2"/>
                    </a:gs>
                  </a:gsLst>
                  <a:lin ang="5400000" scaled="0"/>
                </a:gradFill>
                <a:effectLst/>
                <a:uLnTx/>
                <a:uFillTx/>
              </a:endParaRPr>
            </a:p>
          </p:txBody>
        </p:sp>
        <p:sp>
          <p:nvSpPr>
            <p:cNvPr id="255" name="Rectangle 254"/>
            <p:cNvSpPr/>
            <p:nvPr/>
          </p:nvSpPr>
          <p:spPr bwMode="auto">
            <a:xfrm>
              <a:off x="1691958" y="2120752"/>
              <a:ext cx="4983480" cy="141732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Simple out-of-box behavior </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Enabled by default for Scale-Out File Server </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Automatic metrics per VHD, VM, host, volume</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Includes normalized IOPs and latency</a:t>
              </a:r>
            </a:p>
          </p:txBody>
        </p:sp>
        <p:sp>
          <p:nvSpPr>
            <p:cNvPr id="291" name="Freeform 24"/>
            <p:cNvSpPr>
              <a:spLocks noEditPoints="1"/>
            </p:cNvSpPr>
            <p:nvPr/>
          </p:nvSpPr>
          <p:spPr bwMode="black">
            <a:xfrm>
              <a:off x="699194" y="2499827"/>
              <a:ext cx="568208" cy="659172"/>
            </a:xfrm>
            <a:custGeom>
              <a:avLst/>
              <a:gdLst>
                <a:gd name="T0" fmla="*/ 126 w 259"/>
                <a:gd name="T1" fmla="*/ 53 h 300"/>
                <a:gd name="T2" fmla="*/ 120 w 259"/>
                <a:gd name="T3" fmla="*/ 38 h 300"/>
                <a:gd name="T4" fmla="*/ 77 w 259"/>
                <a:gd name="T5" fmla="*/ 43 h 300"/>
                <a:gd name="T6" fmla="*/ 105 w 259"/>
                <a:gd name="T7" fmla="*/ 53 h 300"/>
                <a:gd name="T8" fmla="*/ 105 w 259"/>
                <a:gd name="T9" fmla="*/ 53 h 300"/>
                <a:gd name="T10" fmla="*/ 84 w 259"/>
                <a:gd name="T11" fmla="*/ 136 h 300"/>
                <a:gd name="T12" fmla="*/ 79 w 259"/>
                <a:gd name="T13" fmla="*/ 124 h 300"/>
                <a:gd name="T14" fmla="*/ 45 w 259"/>
                <a:gd name="T15" fmla="*/ 128 h 300"/>
                <a:gd name="T16" fmla="*/ 67 w 259"/>
                <a:gd name="T17" fmla="*/ 136 h 300"/>
                <a:gd name="T18" fmla="*/ 67 w 259"/>
                <a:gd name="T19" fmla="*/ 136 h 300"/>
                <a:gd name="T20" fmla="*/ 35 w 259"/>
                <a:gd name="T21" fmla="*/ 69 h 300"/>
                <a:gd name="T22" fmla="*/ 32 w 259"/>
                <a:gd name="T23" fmla="*/ 63 h 300"/>
                <a:gd name="T24" fmla="*/ 15 w 259"/>
                <a:gd name="T25" fmla="*/ 65 h 300"/>
                <a:gd name="T26" fmla="*/ 26 w 259"/>
                <a:gd name="T27" fmla="*/ 69 h 300"/>
                <a:gd name="T28" fmla="*/ 26 w 259"/>
                <a:gd name="T29" fmla="*/ 69 h 300"/>
                <a:gd name="T30" fmla="*/ 233 w 259"/>
                <a:gd name="T31" fmla="*/ 19 h 300"/>
                <a:gd name="T32" fmla="*/ 231 w 259"/>
                <a:gd name="T33" fmla="*/ 13 h 300"/>
                <a:gd name="T34" fmla="*/ 214 w 259"/>
                <a:gd name="T35" fmla="*/ 15 h 300"/>
                <a:gd name="T36" fmla="*/ 225 w 259"/>
                <a:gd name="T37" fmla="*/ 19 h 300"/>
                <a:gd name="T38" fmla="*/ 225 w 259"/>
                <a:gd name="T39" fmla="*/ 19 h 300"/>
                <a:gd name="T40" fmla="*/ 248 w 259"/>
                <a:gd name="T41" fmla="*/ 141 h 300"/>
                <a:gd name="T42" fmla="*/ 246 w 259"/>
                <a:gd name="T43" fmla="*/ 135 h 300"/>
                <a:gd name="T44" fmla="*/ 229 w 259"/>
                <a:gd name="T45" fmla="*/ 136 h 300"/>
                <a:gd name="T46" fmla="*/ 240 w 259"/>
                <a:gd name="T47" fmla="*/ 141 h 300"/>
                <a:gd name="T48" fmla="*/ 240 w 259"/>
                <a:gd name="T49" fmla="*/ 141 h 300"/>
                <a:gd name="T50" fmla="*/ 20 w 259"/>
                <a:gd name="T51" fmla="*/ 162 h 300"/>
                <a:gd name="T52" fmla="*/ 17 w 259"/>
                <a:gd name="T53" fmla="*/ 156 h 300"/>
                <a:gd name="T54" fmla="*/ 0 w 259"/>
                <a:gd name="T55" fmla="*/ 158 h 300"/>
                <a:gd name="T56" fmla="*/ 11 w 259"/>
                <a:gd name="T57" fmla="*/ 162 h 300"/>
                <a:gd name="T58" fmla="*/ 11 w 259"/>
                <a:gd name="T59" fmla="*/ 162 h 300"/>
                <a:gd name="T60" fmla="*/ 226 w 259"/>
                <a:gd name="T61" fmla="*/ 100 h 300"/>
                <a:gd name="T62" fmla="*/ 219 w 259"/>
                <a:gd name="T63" fmla="*/ 82 h 300"/>
                <a:gd name="T64" fmla="*/ 168 w 259"/>
                <a:gd name="T65" fmla="*/ 88 h 300"/>
                <a:gd name="T66" fmla="*/ 201 w 259"/>
                <a:gd name="T67" fmla="*/ 100 h 300"/>
                <a:gd name="T68" fmla="*/ 201 w 259"/>
                <a:gd name="T69" fmla="*/ 100 h 300"/>
                <a:gd name="T70" fmla="*/ 223 w 259"/>
                <a:gd name="T71" fmla="*/ 146 h 300"/>
                <a:gd name="T72" fmla="*/ 156 w 259"/>
                <a:gd name="T73" fmla="*/ 178 h 300"/>
                <a:gd name="T74" fmla="*/ 150 w 259"/>
                <a:gd name="T75" fmla="*/ 178 h 300"/>
                <a:gd name="T76" fmla="*/ 206 w 259"/>
                <a:gd name="T77" fmla="*/ 17 h 300"/>
                <a:gd name="T78" fmla="*/ 120 w 259"/>
                <a:gd name="T79" fmla="*/ 69 h 300"/>
                <a:gd name="T80" fmla="*/ 54 w 259"/>
                <a:gd name="T81" fmla="*/ 62 h 300"/>
                <a:gd name="T82" fmla="*/ 103 w 259"/>
                <a:gd name="T83" fmla="*/ 178 h 300"/>
                <a:gd name="T84" fmla="*/ 97 w 259"/>
                <a:gd name="T85" fmla="*/ 178 h 300"/>
                <a:gd name="T86" fmla="*/ 36 w 259"/>
                <a:gd name="T87" fmla="*/ 160 h 300"/>
                <a:gd name="T88" fmla="*/ 22 w 259"/>
                <a:gd name="T89" fmla="*/ 236 h 300"/>
                <a:gd name="T90" fmla="*/ 60 w 259"/>
                <a:gd name="T91" fmla="*/ 294 h 300"/>
                <a:gd name="T92" fmla="*/ 212 w 259"/>
                <a:gd name="T93" fmla="*/ 195 h 300"/>
                <a:gd name="T94" fmla="*/ 250 w 259"/>
                <a:gd name="T95" fmla="*/ 231 h 300"/>
                <a:gd name="T96" fmla="*/ 113 w 259"/>
                <a:gd name="T97" fmla="*/ 21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300">
                  <a:moveTo>
                    <a:pt x="115" y="81"/>
                  </a:moveTo>
                  <a:cubicBezTo>
                    <a:pt x="115" y="81"/>
                    <a:pt x="115" y="52"/>
                    <a:pt x="120" y="47"/>
                  </a:cubicBezTo>
                  <a:cubicBezTo>
                    <a:pt x="125" y="42"/>
                    <a:pt x="153" y="43"/>
                    <a:pt x="153" y="43"/>
                  </a:cubicBezTo>
                  <a:cubicBezTo>
                    <a:pt x="153" y="43"/>
                    <a:pt x="131" y="48"/>
                    <a:pt x="126" y="53"/>
                  </a:cubicBezTo>
                  <a:cubicBezTo>
                    <a:pt x="120" y="58"/>
                    <a:pt x="115" y="81"/>
                    <a:pt x="115" y="81"/>
                  </a:cubicBezTo>
                  <a:close/>
                  <a:moveTo>
                    <a:pt x="126" y="32"/>
                  </a:moveTo>
                  <a:cubicBezTo>
                    <a:pt x="120" y="27"/>
                    <a:pt x="115" y="5"/>
                    <a:pt x="115" y="5"/>
                  </a:cubicBezTo>
                  <a:cubicBezTo>
                    <a:pt x="115" y="5"/>
                    <a:pt x="115" y="33"/>
                    <a:pt x="120" y="38"/>
                  </a:cubicBezTo>
                  <a:cubicBezTo>
                    <a:pt x="125" y="43"/>
                    <a:pt x="153" y="43"/>
                    <a:pt x="153" y="43"/>
                  </a:cubicBezTo>
                  <a:cubicBezTo>
                    <a:pt x="153" y="43"/>
                    <a:pt x="131" y="38"/>
                    <a:pt x="126" y="32"/>
                  </a:cubicBezTo>
                  <a:close/>
                  <a:moveTo>
                    <a:pt x="105" y="32"/>
                  </a:moveTo>
                  <a:cubicBezTo>
                    <a:pt x="100" y="38"/>
                    <a:pt x="77" y="43"/>
                    <a:pt x="77" y="43"/>
                  </a:cubicBezTo>
                  <a:cubicBezTo>
                    <a:pt x="77" y="43"/>
                    <a:pt x="105" y="43"/>
                    <a:pt x="111" y="38"/>
                  </a:cubicBezTo>
                  <a:cubicBezTo>
                    <a:pt x="116" y="33"/>
                    <a:pt x="115" y="5"/>
                    <a:pt x="115" y="5"/>
                  </a:cubicBezTo>
                  <a:cubicBezTo>
                    <a:pt x="115" y="5"/>
                    <a:pt x="110" y="27"/>
                    <a:pt x="105" y="32"/>
                  </a:cubicBezTo>
                  <a:close/>
                  <a:moveTo>
                    <a:pt x="105" y="53"/>
                  </a:moveTo>
                  <a:cubicBezTo>
                    <a:pt x="110" y="58"/>
                    <a:pt x="115" y="81"/>
                    <a:pt x="115" y="81"/>
                  </a:cubicBezTo>
                  <a:cubicBezTo>
                    <a:pt x="115" y="81"/>
                    <a:pt x="116" y="52"/>
                    <a:pt x="111" y="47"/>
                  </a:cubicBezTo>
                  <a:cubicBezTo>
                    <a:pt x="105" y="42"/>
                    <a:pt x="77" y="43"/>
                    <a:pt x="77" y="43"/>
                  </a:cubicBezTo>
                  <a:cubicBezTo>
                    <a:pt x="77" y="43"/>
                    <a:pt x="100" y="48"/>
                    <a:pt x="105" y="53"/>
                  </a:cubicBezTo>
                  <a:close/>
                  <a:moveTo>
                    <a:pt x="75" y="158"/>
                  </a:moveTo>
                  <a:cubicBezTo>
                    <a:pt x="75" y="158"/>
                    <a:pt x="75" y="136"/>
                    <a:pt x="79" y="131"/>
                  </a:cubicBezTo>
                  <a:cubicBezTo>
                    <a:pt x="83" y="127"/>
                    <a:pt x="106" y="128"/>
                    <a:pt x="106" y="128"/>
                  </a:cubicBezTo>
                  <a:cubicBezTo>
                    <a:pt x="106" y="128"/>
                    <a:pt x="88" y="132"/>
                    <a:pt x="84" y="136"/>
                  </a:cubicBezTo>
                  <a:cubicBezTo>
                    <a:pt x="79" y="140"/>
                    <a:pt x="75" y="158"/>
                    <a:pt x="75" y="158"/>
                  </a:cubicBezTo>
                  <a:close/>
                  <a:moveTo>
                    <a:pt x="84" y="119"/>
                  </a:moveTo>
                  <a:cubicBezTo>
                    <a:pt x="79" y="115"/>
                    <a:pt x="75" y="97"/>
                    <a:pt x="75" y="97"/>
                  </a:cubicBezTo>
                  <a:cubicBezTo>
                    <a:pt x="75" y="97"/>
                    <a:pt x="75" y="120"/>
                    <a:pt x="79" y="124"/>
                  </a:cubicBezTo>
                  <a:cubicBezTo>
                    <a:pt x="83" y="128"/>
                    <a:pt x="106" y="128"/>
                    <a:pt x="106" y="128"/>
                  </a:cubicBezTo>
                  <a:cubicBezTo>
                    <a:pt x="106" y="128"/>
                    <a:pt x="88" y="124"/>
                    <a:pt x="84" y="119"/>
                  </a:cubicBezTo>
                  <a:close/>
                  <a:moveTo>
                    <a:pt x="67" y="119"/>
                  </a:moveTo>
                  <a:cubicBezTo>
                    <a:pt x="63" y="124"/>
                    <a:pt x="45" y="128"/>
                    <a:pt x="45" y="128"/>
                  </a:cubicBezTo>
                  <a:cubicBezTo>
                    <a:pt x="45" y="128"/>
                    <a:pt x="68" y="128"/>
                    <a:pt x="72" y="124"/>
                  </a:cubicBezTo>
                  <a:cubicBezTo>
                    <a:pt x="76" y="120"/>
                    <a:pt x="75" y="97"/>
                    <a:pt x="75" y="97"/>
                  </a:cubicBezTo>
                  <a:cubicBezTo>
                    <a:pt x="75" y="97"/>
                    <a:pt x="71" y="115"/>
                    <a:pt x="67" y="119"/>
                  </a:cubicBezTo>
                  <a:close/>
                  <a:moveTo>
                    <a:pt x="67" y="136"/>
                  </a:moveTo>
                  <a:cubicBezTo>
                    <a:pt x="71" y="140"/>
                    <a:pt x="75" y="158"/>
                    <a:pt x="75" y="158"/>
                  </a:cubicBezTo>
                  <a:cubicBezTo>
                    <a:pt x="75" y="158"/>
                    <a:pt x="76" y="136"/>
                    <a:pt x="72" y="131"/>
                  </a:cubicBezTo>
                  <a:cubicBezTo>
                    <a:pt x="68" y="127"/>
                    <a:pt x="45" y="128"/>
                    <a:pt x="45" y="128"/>
                  </a:cubicBezTo>
                  <a:cubicBezTo>
                    <a:pt x="45" y="128"/>
                    <a:pt x="63" y="132"/>
                    <a:pt x="67" y="136"/>
                  </a:cubicBezTo>
                  <a:close/>
                  <a:moveTo>
                    <a:pt x="31" y="80"/>
                  </a:moveTo>
                  <a:cubicBezTo>
                    <a:pt x="31" y="80"/>
                    <a:pt x="30" y="69"/>
                    <a:pt x="32" y="67"/>
                  </a:cubicBezTo>
                  <a:cubicBezTo>
                    <a:pt x="35" y="65"/>
                    <a:pt x="46" y="65"/>
                    <a:pt x="46" y="65"/>
                  </a:cubicBezTo>
                  <a:cubicBezTo>
                    <a:pt x="46" y="65"/>
                    <a:pt x="37" y="67"/>
                    <a:pt x="35" y="69"/>
                  </a:cubicBezTo>
                  <a:cubicBezTo>
                    <a:pt x="33" y="71"/>
                    <a:pt x="31" y="80"/>
                    <a:pt x="31" y="80"/>
                  </a:cubicBezTo>
                  <a:close/>
                  <a:moveTo>
                    <a:pt x="35" y="61"/>
                  </a:moveTo>
                  <a:cubicBezTo>
                    <a:pt x="33" y="59"/>
                    <a:pt x="31" y="50"/>
                    <a:pt x="31" y="50"/>
                  </a:cubicBezTo>
                  <a:cubicBezTo>
                    <a:pt x="31" y="50"/>
                    <a:pt x="30" y="61"/>
                    <a:pt x="32" y="63"/>
                  </a:cubicBezTo>
                  <a:cubicBezTo>
                    <a:pt x="35" y="65"/>
                    <a:pt x="46" y="65"/>
                    <a:pt x="46" y="65"/>
                  </a:cubicBezTo>
                  <a:cubicBezTo>
                    <a:pt x="46" y="65"/>
                    <a:pt x="37" y="63"/>
                    <a:pt x="35" y="61"/>
                  </a:cubicBezTo>
                  <a:close/>
                  <a:moveTo>
                    <a:pt x="26" y="61"/>
                  </a:moveTo>
                  <a:cubicBezTo>
                    <a:pt x="24" y="63"/>
                    <a:pt x="15" y="65"/>
                    <a:pt x="15" y="65"/>
                  </a:cubicBezTo>
                  <a:cubicBezTo>
                    <a:pt x="15" y="65"/>
                    <a:pt x="27" y="65"/>
                    <a:pt x="29" y="63"/>
                  </a:cubicBezTo>
                  <a:cubicBezTo>
                    <a:pt x="31" y="61"/>
                    <a:pt x="31" y="50"/>
                    <a:pt x="31" y="50"/>
                  </a:cubicBezTo>
                  <a:cubicBezTo>
                    <a:pt x="31" y="50"/>
                    <a:pt x="29" y="59"/>
                    <a:pt x="26" y="61"/>
                  </a:cubicBezTo>
                  <a:close/>
                  <a:moveTo>
                    <a:pt x="26" y="69"/>
                  </a:moveTo>
                  <a:cubicBezTo>
                    <a:pt x="29" y="71"/>
                    <a:pt x="31" y="80"/>
                    <a:pt x="31" y="80"/>
                  </a:cubicBezTo>
                  <a:cubicBezTo>
                    <a:pt x="31" y="80"/>
                    <a:pt x="31" y="69"/>
                    <a:pt x="29" y="67"/>
                  </a:cubicBezTo>
                  <a:cubicBezTo>
                    <a:pt x="27" y="65"/>
                    <a:pt x="15" y="65"/>
                    <a:pt x="15" y="65"/>
                  </a:cubicBezTo>
                  <a:cubicBezTo>
                    <a:pt x="15" y="65"/>
                    <a:pt x="24" y="67"/>
                    <a:pt x="26" y="69"/>
                  </a:cubicBezTo>
                  <a:close/>
                  <a:moveTo>
                    <a:pt x="229" y="30"/>
                  </a:moveTo>
                  <a:cubicBezTo>
                    <a:pt x="229" y="30"/>
                    <a:pt x="229" y="19"/>
                    <a:pt x="231" y="17"/>
                  </a:cubicBezTo>
                  <a:cubicBezTo>
                    <a:pt x="233" y="15"/>
                    <a:pt x="244" y="15"/>
                    <a:pt x="244" y="15"/>
                  </a:cubicBezTo>
                  <a:cubicBezTo>
                    <a:pt x="244" y="15"/>
                    <a:pt x="235" y="17"/>
                    <a:pt x="233" y="19"/>
                  </a:cubicBezTo>
                  <a:cubicBezTo>
                    <a:pt x="231" y="21"/>
                    <a:pt x="229" y="30"/>
                    <a:pt x="229" y="30"/>
                  </a:cubicBezTo>
                  <a:close/>
                  <a:moveTo>
                    <a:pt x="233" y="11"/>
                  </a:moveTo>
                  <a:cubicBezTo>
                    <a:pt x="231" y="9"/>
                    <a:pt x="229" y="0"/>
                    <a:pt x="229" y="0"/>
                  </a:cubicBezTo>
                  <a:cubicBezTo>
                    <a:pt x="229" y="0"/>
                    <a:pt x="229" y="11"/>
                    <a:pt x="231" y="13"/>
                  </a:cubicBezTo>
                  <a:cubicBezTo>
                    <a:pt x="233" y="15"/>
                    <a:pt x="244" y="15"/>
                    <a:pt x="244" y="15"/>
                  </a:cubicBezTo>
                  <a:cubicBezTo>
                    <a:pt x="244" y="15"/>
                    <a:pt x="235" y="13"/>
                    <a:pt x="233" y="11"/>
                  </a:cubicBezTo>
                  <a:close/>
                  <a:moveTo>
                    <a:pt x="225" y="11"/>
                  </a:moveTo>
                  <a:cubicBezTo>
                    <a:pt x="223" y="13"/>
                    <a:pt x="214" y="15"/>
                    <a:pt x="214" y="15"/>
                  </a:cubicBezTo>
                  <a:cubicBezTo>
                    <a:pt x="214" y="15"/>
                    <a:pt x="225" y="15"/>
                    <a:pt x="227" y="13"/>
                  </a:cubicBezTo>
                  <a:cubicBezTo>
                    <a:pt x="229" y="11"/>
                    <a:pt x="229" y="0"/>
                    <a:pt x="229" y="0"/>
                  </a:cubicBezTo>
                  <a:cubicBezTo>
                    <a:pt x="229" y="0"/>
                    <a:pt x="227" y="9"/>
                    <a:pt x="225" y="11"/>
                  </a:cubicBezTo>
                  <a:close/>
                  <a:moveTo>
                    <a:pt x="225" y="19"/>
                  </a:moveTo>
                  <a:cubicBezTo>
                    <a:pt x="227" y="21"/>
                    <a:pt x="229" y="30"/>
                    <a:pt x="229" y="30"/>
                  </a:cubicBezTo>
                  <a:cubicBezTo>
                    <a:pt x="229" y="30"/>
                    <a:pt x="229" y="19"/>
                    <a:pt x="227" y="17"/>
                  </a:cubicBezTo>
                  <a:cubicBezTo>
                    <a:pt x="225" y="15"/>
                    <a:pt x="214" y="15"/>
                    <a:pt x="214" y="15"/>
                  </a:cubicBezTo>
                  <a:cubicBezTo>
                    <a:pt x="214" y="15"/>
                    <a:pt x="223" y="17"/>
                    <a:pt x="225" y="19"/>
                  </a:cubicBezTo>
                  <a:close/>
                  <a:moveTo>
                    <a:pt x="244" y="152"/>
                  </a:moveTo>
                  <a:cubicBezTo>
                    <a:pt x="244" y="152"/>
                    <a:pt x="244" y="140"/>
                    <a:pt x="246" y="138"/>
                  </a:cubicBezTo>
                  <a:cubicBezTo>
                    <a:pt x="248" y="136"/>
                    <a:pt x="259" y="136"/>
                    <a:pt x="259" y="136"/>
                  </a:cubicBezTo>
                  <a:cubicBezTo>
                    <a:pt x="259" y="136"/>
                    <a:pt x="250" y="138"/>
                    <a:pt x="248" y="141"/>
                  </a:cubicBezTo>
                  <a:cubicBezTo>
                    <a:pt x="246" y="143"/>
                    <a:pt x="244" y="152"/>
                    <a:pt x="244" y="152"/>
                  </a:cubicBezTo>
                  <a:close/>
                  <a:moveTo>
                    <a:pt x="248" y="132"/>
                  </a:moveTo>
                  <a:cubicBezTo>
                    <a:pt x="246" y="130"/>
                    <a:pt x="244" y="121"/>
                    <a:pt x="244" y="121"/>
                  </a:cubicBezTo>
                  <a:cubicBezTo>
                    <a:pt x="244" y="121"/>
                    <a:pt x="244" y="133"/>
                    <a:pt x="246" y="135"/>
                  </a:cubicBezTo>
                  <a:cubicBezTo>
                    <a:pt x="248" y="137"/>
                    <a:pt x="259" y="136"/>
                    <a:pt x="259" y="136"/>
                  </a:cubicBezTo>
                  <a:cubicBezTo>
                    <a:pt x="259" y="136"/>
                    <a:pt x="250" y="134"/>
                    <a:pt x="248" y="132"/>
                  </a:cubicBezTo>
                  <a:close/>
                  <a:moveTo>
                    <a:pt x="240" y="132"/>
                  </a:moveTo>
                  <a:cubicBezTo>
                    <a:pt x="238" y="134"/>
                    <a:pt x="229" y="136"/>
                    <a:pt x="229" y="136"/>
                  </a:cubicBezTo>
                  <a:cubicBezTo>
                    <a:pt x="229" y="136"/>
                    <a:pt x="240" y="137"/>
                    <a:pt x="242" y="135"/>
                  </a:cubicBezTo>
                  <a:cubicBezTo>
                    <a:pt x="244" y="133"/>
                    <a:pt x="244" y="121"/>
                    <a:pt x="244" y="121"/>
                  </a:cubicBezTo>
                  <a:cubicBezTo>
                    <a:pt x="244" y="121"/>
                    <a:pt x="242" y="130"/>
                    <a:pt x="240" y="132"/>
                  </a:cubicBezTo>
                  <a:close/>
                  <a:moveTo>
                    <a:pt x="240" y="141"/>
                  </a:moveTo>
                  <a:cubicBezTo>
                    <a:pt x="242" y="143"/>
                    <a:pt x="244" y="152"/>
                    <a:pt x="244" y="152"/>
                  </a:cubicBezTo>
                  <a:cubicBezTo>
                    <a:pt x="244" y="152"/>
                    <a:pt x="244" y="140"/>
                    <a:pt x="242" y="138"/>
                  </a:cubicBezTo>
                  <a:cubicBezTo>
                    <a:pt x="240" y="136"/>
                    <a:pt x="229" y="136"/>
                    <a:pt x="229" y="136"/>
                  </a:cubicBezTo>
                  <a:cubicBezTo>
                    <a:pt x="229" y="136"/>
                    <a:pt x="238" y="138"/>
                    <a:pt x="240" y="141"/>
                  </a:cubicBezTo>
                  <a:close/>
                  <a:moveTo>
                    <a:pt x="15" y="173"/>
                  </a:moveTo>
                  <a:cubicBezTo>
                    <a:pt x="15" y="173"/>
                    <a:pt x="15" y="162"/>
                    <a:pt x="17" y="160"/>
                  </a:cubicBezTo>
                  <a:cubicBezTo>
                    <a:pt x="19" y="158"/>
                    <a:pt x="31" y="158"/>
                    <a:pt x="31" y="158"/>
                  </a:cubicBezTo>
                  <a:cubicBezTo>
                    <a:pt x="31" y="158"/>
                    <a:pt x="22" y="160"/>
                    <a:pt x="20" y="162"/>
                  </a:cubicBezTo>
                  <a:cubicBezTo>
                    <a:pt x="17" y="164"/>
                    <a:pt x="15" y="173"/>
                    <a:pt x="15" y="173"/>
                  </a:cubicBezTo>
                  <a:close/>
                  <a:moveTo>
                    <a:pt x="20" y="154"/>
                  </a:moveTo>
                  <a:cubicBezTo>
                    <a:pt x="17" y="152"/>
                    <a:pt x="15" y="143"/>
                    <a:pt x="15" y="143"/>
                  </a:cubicBezTo>
                  <a:cubicBezTo>
                    <a:pt x="15" y="143"/>
                    <a:pt x="15" y="154"/>
                    <a:pt x="17" y="156"/>
                  </a:cubicBezTo>
                  <a:cubicBezTo>
                    <a:pt x="19" y="158"/>
                    <a:pt x="31" y="158"/>
                    <a:pt x="31" y="158"/>
                  </a:cubicBezTo>
                  <a:cubicBezTo>
                    <a:pt x="31" y="158"/>
                    <a:pt x="22" y="156"/>
                    <a:pt x="20" y="154"/>
                  </a:cubicBezTo>
                  <a:close/>
                  <a:moveTo>
                    <a:pt x="11" y="154"/>
                  </a:moveTo>
                  <a:cubicBezTo>
                    <a:pt x="9" y="156"/>
                    <a:pt x="0" y="158"/>
                    <a:pt x="0" y="158"/>
                  </a:cubicBezTo>
                  <a:cubicBezTo>
                    <a:pt x="0" y="158"/>
                    <a:pt x="11" y="158"/>
                    <a:pt x="14" y="156"/>
                  </a:cubicBezTo>
                  <a:cubicBezTo>
                    <a:pt x="16" y="154"/>
                    <a:pt x="15" y="143"/>
                    <a:pt x="15" y="143"/>
                  </a:cubicBezTo>
                  <a:cubicBezTo>
                    <a:pt x="15" y="143"/>
                    <a:pt x="13" y="152"/>
                    <a:pt x="11" y="154"/>
                  </a:cubicBezTo>
                  <a:close/>
                  <a:moveTo>
                    <a:pt x="11" y="162"/>
                  </a:moveTo>
                  <a:cubicBezTo>
                    <a:pt x="13" y="164"/>
                    <a:pt x="15" y="173"/>
                    <a:pt x="15" y="173"/>
                  </a:cubicBezTo>
                  <a:cubicBezTo>
                    <a:pt x="15" y="173"/>
                    <a:pt x="16" y="162"/>
                    <a:pt x="14" y="160"/>
                  </a:cubicBezTo>
                  <a:cubicBezTo>
                    <a:pt x="11" y="158"/>
                    <a:pt x="0" y="158"/>
                    <a:pt x="0" y="158"/>
                  </a:cubicBezTo>
                  <a:cubicBezTo>
                    <a:pt x="0" y="158"/>
                    <a:pt x="9" y="160"/>
                    <a:pt x="11" y="162"/>
                  </a:cubicBezTo>
                  <a:close/>
                  <a:moveTo>
                    <a:pt x="214" y="133"/>
                  </a:moveTo>
                  <a:cubicBezTo>
                    <a:pt x="214" y="133"/>
                    <a:pt x="213" y="99"/>
                    <a:pt x="219" y="93"/>
                  </a:cubicBezTo>
                  <a:cubicBezTo>
                    <a:pt x="226" y="87"/>
                    <a:pt x="259" y="88"/>
                    <a:pt x="259" y="88"/>
                  </a:cubicBezTo>
                  <a:cubicBezTo>
                    <a:pt x="259" y="88"/>
                    <a:pt x="232" y="94"/>
                    <a:pt x="226" y="100"/>
                  </a:cubicBezTo>
                  <a:cubicBezTo>
                    <a:pt x="220" y="106"/>
                    <a:pt x="214" y="133"/>
                    <a:pt x="214" y="133"/>
                  </a:cubicBezTo>
                  <a:close/>
                  <a:moveTo>
                    <a:pt x="226" y="75"/>
                  </a:moveTo>
                  <a:cubicBezTo>
                    <a:pt x="220" y="69"/>
                    <a:pt x="214" y="42"/>
                    <a:pt x="214" y="42"/>
                  </a:cubicBezTo>
                  <a:cubicBezTo>
                    <a:pt x="214" y="42"/>
                    <a:pt x="213" y="76"/>
                    <a:pt x="219" y="82"/>
                  </a:cubicBezTo>
                  <a:cubicBezTo>
                    <a:pt x="226" y="88"/>
                    <a:pt x="259" y="88"/>
                    <a:pt x="259" y="88"/>
                  </a:cubicBezTo>
                  <a:cubicBezTo>
                    <a:pt x="259" y="88"/>
                    <a:pt x="232" y="81"/>
                    <a:pt x="226" y="75"/>
                  </a:cubicBezTo>
                  <a:close/>
                  <a:moveTo>
                    <a:pt x="201" y="75"/>
                  </a:moveTo>
                  <a:cubicBezTo>
                    <a:pt x="195" y="81"/>
                    <a:pt x="168" y="88"/>
                    <a:pt x="168" y="88"/>
                  </a:cubicBezTo>
                  <a:cubicBezTo>
                    <a:pt x="168" y="88"/>
                    <a:pt x="202" y="88"/>
                    <a:pt x="208" y="82"/>
                  </a:cubicBezTo>
                  <a:cubicBezTo>
                    <a:pt x="215" y="76"/>
                    <a:pt x="214" y="42"/>
                    <a:pt x="214" y="42"/>
                  </a:cubicBezTo>
                  <a:cubicBezTo>
                    <a:pt x="214" y="42"/>
                    <a:pt x="208" y="69"/>
                    <a:pt x="201" y="75"/>
                  </a:cubicBezTo>
                  <a:close/>
                  <a:moveTo>
                    <a:pt x="201" y="100"/>
                  </a:moveTo>
                  <a:cubicBezTo>
                    <a:pt x="208" y="106"/>
                    <a:pt x="214" y="133"/>
                    <a:pt x="214" y="133"/>
                  </a:cubicBezTo>
                  <a:cubicBezTo>
                    <a:pt x="214" y="133"/>
                    <a:pt x="215" y="99"/>
                    <a:pt x="208" y="93"/>
                  </a:cubicBezTo>
                  <a:cubicBezTo>
                    <a:pt x="202" y="87"/>
                    <a:pt x="168" y="88"/>
                    <a:pt x="168" y="88"/>
                  </a:cubicBezTo>
                  <a:cubicBezTo>
                    <a:pt x="168" y="88"/>
                    <a:pt x="195" y="94"/>
                    <a:pt x="201" y="100"/>
                  </a:cubicBezTo>
                  <a:close/>
                  <a:moveTo>
                    <a:pt x="250" y="231"/>
                  </a:moveTo>
                  <a:cubicBezTo>
                    <a:pt x="212" y="178"/>
                    <a:pt x="212" y="178"/>
                    <a:pt x="212" y="178"/>
                  </a:cubicBezTo>
                  <a:cubicBezTo>
                    <a:pt x="189" y="178"/>
                    <a:pt x="189" y="178"/>
                    <a:pt x="189" y="178"/>
                  </a:cubicBezTo>
                  <a:cubicBezTo>
                    <a:pt x="193" y="160"/>
                    <a:pt x="207" y="146"/>
                    <a:pt x="223" y="146"/>
                  </a:cubicBezTo>
                  <a:cubicBezTo>
                    <a:pt x="224" y="146"/>
                    <a:pt x="226" y="144"/>
                    <a:pt x="226" y="143"/>
                  </a:cubicBezTo>
                  <a:cubicBezTo>
                    <a:pt x="226" y="141"/>
                    <a:pt x="224" y="140"/>
                    <a:pt x="223" y="140"/>
                  </a:cubicBezTo>
                  <a:cubicBezTo>
                    <a:pt x="203" y="140"/>
                    <a:pt x="187" y="156"/>
                    <a:pt x="183" y="178"/>
                  </a:cubicBezTo>
                  <a:cubicBezTo>
                    <a:pt x="156" y="178"/>
                    <a:pt x="156" y="178"/>
                    <a:pt x="156" y="178"/>
                  </a:cubicBezTo>
                  <a:cubicBezTo>
                    <a:pt x="158" y="140"/>
                    <a:pt x="173" y="110"/>
                    <a:pt x="190" y="110"/>
                  </a:cubicBezTo>
                  <a:cubicBezTo>
                    <a:pt x="191" y="110"/>
                    <a:pt x="193" y="109"/>
                    <a:pt x="193" y="107"/>
                  </a:cubicBezTo>
                  <a:cubicBezTo>
                    <a:pt x="193" y="105"/>
                    <a:pt x="191" y="104"/>
                    <a:pt x="190" y="104"/>
                  </a:cubicBezTo>
                  <a:cubicBezTo>
                    <a:pt x="169" y="104"/>
                    <a:pt x="152" y="136"/>
                    <a:pt x="150" y="178"/>
                  </a:cubicBezTo>
                  <a:cubicBezTo>
                    <a:pt x="139" y="178"/>
                    <a:pt x="139" y="178"/>
                    <a:pt x="139" y="178"/>
                  </a:cubicBezTo>
                  <a:cubicBezTo>
                    <a:pt x="141" y="92"/>
                    <a:pt x="170" y="23"/>
                    <a:pt x="206" y="23"/>
                  </a:cubicBezTo>
                  <a:cubicBezTo>
                    <a:pt x="208" y="23"/>
                    <a:pt x="210" y="21"/>
                    <a:pt x="210" y="20"/>
                  </a:cubicBezTo>
                  <a:cubicBezTo>
                    <a:pt x="210" y="18"/>
                    <a:pt x="208" y="17"/>
                    <a:pt x="206" y="17"/>
                  </a:cubicBezTo>
                  <a:cubicBezTo>
                    <a:pt x="166" y="17"/>
                    <a:pt x="135" y="87"/>
                    <a:pt x="133" y="178"/>
                  </a:cubicBezTo>
                  <a:cubicBezTo>
                    <a:pt x="129" y="178"/>
                    <a:pt x="129" y="178"/>
                    <a:pt x="129" y="178"/>
                  </a:cubicBezTo>
                  <a:cubicBezTo>
                    <a:pt x="129" y="66"/>
                    <a:pt x="127" y="66"/>
                    <a:pt x="124" y="66"/>
                  </a:cubicBezTo>
                  <a:cubicBezTo>
                    <a:pt x="122" y="66"/>
                    <a:pt x="120" y="68"/>
                    <a:pt x="120" y="69"/>
                  </a:cubicBezTo>
                  <a:cubicBezTo>
                    <a:pt x="120" y="70"/>
                    <a:pt x="121" y="70"/>
                    <a:pt x="121" y="71"/>
                  </a:cubicBezTo>
                  <a:cubicBezTo>
                    <a:pt x="122" y="76"/>
                    <a:pt x="123" y="118"/>
                    <a:pt x="123" y="178"/>
                  </a:cubicBezTo>
                  <a:cubicBezTo>
                    <a:pt x="120" y="178"/>
                    <a:pt x="120" y="178"/>
                    <a:pt x="120" y="178"/>
                  </a:cubicBezTo>
                  <a:cubicBezTo>
                    <a:pt x="118" y="114"/>
                    <a:pt x="89" y="62"/>
                    <a:pt x="54" y="62"/>
                  </a:cubicBezTo>
                  <a:cubicBezTo>
                    <a:pt x="52" y="62"/>
                    <a:pt x="51" y="63"/>
                    <a:pt x="51" y="65"/>
                  </a:cubicBezTo>
                  <a:cubicBezTo>
                    <a:pt x="51" y="67"/>
                    <a:pt x="52" y="68"/>
                    <a:pt x="54" y="68"/>
                  </a:cubicBezTo>
                  <a:cubicBezTo>
                    <a:pt x="86" y="68"/>
                    <a:pt x="112" y="117"/>
                    <a:pt x="113" y="178"/>
                  </a:cubicBezTo>
                  <a:cubicBezTo>
                    <a:pt x="103" y="178"/>
                    <a:pt x="103" y="178"/>
                    <a:pt x="103" y="178"/>
                  </a:cubicBezTo>
                  <a:cubicBezTo>
                    <a:pt x="103" y="161"/>
                    <a:pt x="98" y="144"/>
                    <a:pt x="89" y="144"/>
                  </a:cubicBezTo>
                  <a:cubicBezTo>
                    <a:pt x="87" y="144"/>
                    <a:pt x="86" y="145"/>
                    <a:pt x="86" y="147"/>
                  </a:cubicBezTo>
                  <a:cubicBezTo>
                    <a:pt x="86" y="149"/>
                    <a:pt x="87" y="150"/>
                    <a:pt x="89" y="150"/>
                  </a:cubicBezTo>
                  <a:cubicBezTo>
                    <a:pt x="91" y="150"/>
                    <a:pt x="97" y="161"/>
                    <a:pt x="97" y="178"/>
                  </a:cubicBezTo>
                  <a:cubicBezTo>
                    <a:pt x="86" y="178"/>
                    <a:pt x="86" y="178"/>
                    <a:pt x="86" y="178"/>
                  </a:cubicBezTo>
                  <a:cubicBezTo>
                    <a:pt x="79" y="164"/>
                    <a:pt x="59" y="154"/>
                    <a:pt x="36" y="154"/>
                  </a:cubicBezTo>
                  <a:cubicBezTo>
                    <a:pt x="34" y="154"/>
                    <a:pt x="33" y="156"/>
                    <a:pt x="33" y="157"/>
                  </a:cubicBezTo>
                  <a:cubicBezTo>
                    <a:pt x="33" y="159"/>
                    <a:pt x="34" y="160"/>
                    <a:pt x="36" y="160"/>
                  </a:cubicBezTo>
                  <a:cubicBezTo>
                    <a:pt x="55" y="160"/>
                    <a:pt x="72" y="168"/>
                    <a:pt x="79" y="178"/>
                  </a:cubicBezTo>
                  <a:cubicBezTo>
                    <a:pt x="60" y="178"/>
                    <a:pt x="60" y="178"/>
                    <a:pt x="60" y="178"/>
                  </a:cubicBezTo>
                  <a:cubicBezTo>
                    <a:pt x="22" y="231"/>
                    <a:pt x="22" y="231"/>
                    <a:pt x="22" y="231"/>
                  </a:cubicBezTo>
                  <a:cubicBezTo>
                    <a:pt x="21" y="233"/>
                    <a:pt x="21" y="235"/>
                    <a:pt x="22" y="236"/>
                  </a:cubicBezTo>
                  <a:cubicBezTo>
                    <a:pt x="27" y="238"/>
                    <a:pt x="27" y="238"/>
                    <a:pt x="27" y="238"/>
                  </a:cubicBezTo>
                  <a:cubicBezTo>
                    <a:pt x="28" y="239"/>
                    <a:pt x="30" y="239"/>
                    <a:pt x="31" y="238"/>
                  </a:cubicBezTo>
                  <a:cubicBezTo>
                    <a:pt x="60" y="195"/>
                    <a:pt x="60" y="195"/>
                    <a:pt x="60" y="195"/>
                  </a:cubicBezTo>
                  <a:cubicBezTo>
                    <a:pt x="60" y="294"/>
                    <a:pt x="60" y="294"/>
                    <a:pt x="60" y="294"/>
                  </a:cubicBezTo>
                  <a:cubicBezTo>
                    <a:pt x="60" y="297"/>
                    <a:pt x="63" y="300"/>
                    <a:pt x="66" y="300"/>
                  </a:cubicBezTo>
                  <a:cubicBezTo>
                    <a:pt x="206" y="300"/>
                    <a:pt x="206" y="300"/>
                    <a:pt x="206" y="300"/>
                  </a:cubicBezTo>
                  <a:cubicBezTo>
                    <a:pt x="209" y="300"/>
                    <a:pt x="212" y="297"/>
                    <a:pt x="212" y="294"/>
                  </a:cubicBezTo>
                  <a:cubicBezTo>
                    <a:pt x="212" y="195"/>
                    <a:pt x="212" y="195"/>
                    <a:pt x="212" y="195"/>
                  </a:cubicBezTo>
                  <a:cubicBezTo>
                    <a:pt x="242" y="238"/>
                    <a:pt x="242" y="238"/>
                    <a:pt x="242" y="238"/>
                  </a:cubicBezTo>
                  <a:cubicBezTo>
                    <a:pt x="243" y="239"/>
                    <a:pt x="244" y="239"/>
                    <a:pt x="246" y="238"/>
                  </a:cubicBezTo>
                  <a:cubicBezTo>
                    <a:pt x="250" y="236"/>
                    <a:pt x="250" y="236"/>
                    <a:pt x="250" y="236"/>
                  </a:cubicBezTo>
                  <a:cubicBezTo>
                    <a:pt x="251" y="235"/>
                    <a:pt x="251" y="233"/>
                    <a:pt x="250" y="231"/>
                  </a:cubicBezTo>
                  <a:close/>
                  <a:moveTo>
                    <a:pt x="159" y="226"/>
                  </a:moveTo>
                  <a:cubicBezTo>
                    <a:pt x="113" y="226"/>
                    <a:pt x="113" y="226"/>
                    <a:pt x="113" y="226"/>
                  </a:cubicBezTo>
                  <a:cubicBezTo>
                    <a:pt x="110" y="226"/>
                    <a:pt x="107" y="223"/>
                    <a:pt x="107" y="220"/>
                  </a:cubicBezTo>
                  <a:cubicBezTo>
                    <a:pt x="107" y="216"/>
                    <a:pt x="110" y="214"/>
                    <a:pt x="113" y="214"/>
                  </a:cubicBezTo>
                  <a:cubicBezTo>
                    <a:pt x="159" y="214"/>
                    <a:pt x="159" y="214"/>
                    <a:pt x="159" y="214"/>
                  </a:cubicBezTo>
                  <a:cubicBezTo>
                    <a:pt x="162" y="214"/>
                    <a:pt x="165" y="216"/>
                    <a:pt x="165" y="220"/>
                  </a:cubicBezTo>
                  <a:cubicBezTo>
                    <a:pt x="165" y="223"/>
                    <a:pt x="162" y="226"/>
                    <a:pt x="159" y="226"/>
                  </a:cubicBezTo>
                  <a:close/>
                </a:path>
              </a:pathLst>
            </a:custGeom>
            <a:solidFill>
              <a:srgbClr val="FFFFFF"/>
            </a:solidFill>
            <a:ln>
              <a:noFill/>
            </a:ln>
          </p:spPr>
          <p:txBody>
            <a:bodyPr vert="horz" wrap="square" lIns="0" tIns="41153" rIns="82305" bIns="41153" numCol="1" anchor="t" anchorCtr="0" compatLnSpc="1">
              <a:prstTxWarp prst="textNoShape">
                <a:avLst/>
              </a:prstTxWarp>
            </a:bodyPr>
            <a:lstStyle/>
            <a:p>
              <a:pPr marL="0" marR="0" lvl="0" indent="0" algn="ctr" defTabSz="914363"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8850">
                      <a:srgbClr val="00BCF2"/>
                    </a:gs>
                    <a:gs pos="38000">
                      <a:srgbClr val="00BCF2"/>
                    </a:gs>
                  </a:gsLst>
                  <a:lin ang="5400000" scaled="0"/>
                </a:gradFill>
                <a:effectLst/>
                <a:uLnTx/>
                <a:uFillTx/>
              </a:endParaRPr>
            </a:p>
          </p:txBody>
        </p:sp>
      </p:grpSp>
      <p:grpSp>
        <p:nvGrpSpPr>
          <p:cNvPr id="230" name="Group 229"/>
          <p:cNvGrpSpPr/>
          <p:nvPr/>
        </p:nvGrpSpPr>
        <p:grpSpPr>
          <a:xfrm>
            <a:off x="274638" y="3617973"/>
            <a:ext cx="6401034" cy="1417320"/>
            <a:chOff x="274638" y="3617973"/>
            <a:chExt cx="6401034" cy="1417320"/>
          </a:xfrm>
        </p:grpSpPr>
        <p:sp>
          <p:nvSpPr>
            <p:cNvPr id="249" name="Rectangle 248"/>
            <p:cNvSpPr/>
            <p:nvPr/>
          </p:nvSpPr>
          <p:spPr bwMode="auto">
            <a:xfrm>
              <a:off x="274638" y="3617973"/>
              <a:ext cx="1417320" cy="1417320"/>
            </a:xfrm>
            <a:prstGeom prst="rect">
              <a:avLst/>
            </a:prstGeom>
            <a:solidFill>
              <a:schemeClr val="tx1"/>
            </a:solidFill>
            <a:ln w="539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32290" eaLnBrk="1" fontAlgn="base" latinLnBrk="0" hangingPunct="1">
                <a:lnSpc>
                  <a:spcPct val="90000"/>
                </a:lnSpc>
                <a:spcBef>
                  <a:spcPct val="0"/>
                </a:spcBef>
                <a:spcAft>
                  <a:spcPct val="0"/>
                </a:spcAft>
                <a:buClrTx/>
                <a:buSzTx/>
                <a:buFontTx/>
                <a:buNone/>
                <a:tabLst/>
                <a:defRPr/>
              </a:pPr>
              <a:endParaRPr kumimoji="0" lang="en-US" sz="1600" b="0" i="0" u="none" strike="noStrike" kern="0" cap="none" spc="-51" normalizeH="0" baseline="0" noProof="0" dirty="0">
                <a:ln>
                  <a:noFill/>
                </a:ln>
                <a:gradFill>
                  <a:gsLst>
                    <a:gs pos="8850">
                      <a:srgbClr val="00BCF2"/>
                    </a:gs>
                    <a:gs pos="38000">
                      <a:srgbClr val="00BCF2"/>
                    </a:gs>
                  </a:gsLst>
                  <a:lin ang="5400000" scaled="0"/>
                </a:gradFill>
                <a:effectLst/>
                <a:uLnTx/>
                <a:uFillTx/>
              </a:endParaRPr>
            </a:p>
          </p:txBody>
        </p:sp>
        <p:sp>
          <p:nvSpPr>
            <p:cNvPr id="253" name="Rectangle 252"/>
            <p:cNvSpPr/>
            <p:nvPr/>
          </p:nvSpPr>
          <p:spPr bwMode="auto">
            <a:xfrm>
              <a:off x="1691960" y="3617973"/>
              <a:ext cx="4983712" cy="1417320"/>
            </a:xfrm>
            <a:prstGeom prst="rect">
              <a:avLst/>
            </a:prstGeom>
            <a:solidFill>
              <a:schemeClr val="bg1">
                <a:lumMod val="9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2400" b="0" i="0" u="none" strike="noStrike" kern="0" cap="none" spc="0" normalizeH="0" baseline="0" noProof="0" dirty="0">
                  <a:ln>
                    <a:noFill/>
                  </a:ln>
                  <a:gradFill>
                    <a:gsLst>
                      <a:gs pos="83168">
                        <a:schemeClr val="accent2"/>
                      </a:gs>
                      <a:gs pos="62000">
                        <a:schemeClr val="accent2"/>
                      </a:gs>
                    </a:gsLst>
                    <a:lin ang="5400000" scaled="0"/>
                  </a:gradFill>
                  <a:effectLst/>
                  <a:uLnTx/>
                  <a:uFillTx/>
                  <a:latin typeface="+mj-lt"/>
                  <a:cs typeface="Segoe UI Semibold" panose="020B0702040204020203" pitchFamily="34" charset="0"/>
                </a:rPr>
                <a:t>Flexible and customizable policies </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Policy per VHD, VM, service, or tenant</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Define minimum and maximum IOPs</a:t>
              </a:r>
            </a:p>
            <a:p>
              <a:pPr marL="171450" marR="0" lvl="1" indent="-171450" defTabSz="907965" eaLnBrk="1" fontAlgn="base" latinLnBrk="0" hangingPunct="1">
                <a:lnSpc>
                  <a:spcPct val="90000"/>
                </a:lnSpc>
                <a:spcBef>
                  <a:spcPts val="300"/>
                </a:spcBef>
                <a:spcAft>
                  <a:spcPts val="0"/>
                </a:spcAft>
                <a:buClr>
                  <a:srgbClr val="505050"/>
                </a:buClr>
                <a:buSzTx/>
                <a:buFont typeface="Arial" panose="020B0604020202020204" pitchFamily="34" charset="0"/>
                <a:buChar char="•"/>
                <a:tabLst/>
                <a:defRPr/>
              </a:pPr>
              <a:r>
                <a:rPr kumimoji="0" lang="en-US" sz="1400" b="0" i="0" u="none" strike="noStrike" kern="0" cap="none" spc="0" normalizeH="0" baseline="0" noProof="0" dirty="0">
                  <a:ln>
                    <a:noFill/>
                  </a:ln>
                  <a:gradFill>
                    <a:gsLst>
                      <a:gs pos="77876">
                        <a:srgbClr val="505050"/>
                      </a:gs>
                      <a:gs pos="38000">
                        <a:srgbClr val="505050"/>
                      </a:gs>
                    </a:gsLst>
                    <a:lin ang="5400000" scaled="0"/>
                  </a:gradFill>
                  <a:effectLst/>
                  <a:uLnTx/>
                  <a:uFillTx/>
                </a:rPr>
                <a:t>Fair distribution within policy</a:t>
              </a:r>
            </a:p>
            <a:p>
              <a:pPr marL="171450" marR="0" lvl="0" indent="-171450" defTabSz="907965" eaLnBrk="1" fontAlgn="base" latinLnBrk="0" hangingPunct="1">
                <a:lnSpc>
                  <a:spcPct val="90000"/>
                </a:lnSpc>
                <a:spcBef>
                  <a:spcPts val="0"/>
                </a:spcBef>
                <a:spcAft>
                  <a:spcPts val="0"/>
                </a:spcAft>
                <a:buClrTx/>
                <a:buSzTx/>
                <a:buFont typeface="Arial" panose="020B0604020202020204" pitchFamily="34" charset="0"/>
                <a:buChar char="•"/>
                <a:tabLst/>
                <a:defRPr/>
              </a:pPr>
              <a:endParaRPr kumimoji="0" lang="en-US" sz="1600" b="0" i="0" u="none" strike="noStrike" kern="0" cap="none" spc="-31" normalizeH="0" baseline="0" noProof="0" dirty="0">
                <a:ln>
                  <a:noFill/>
                </a:ln>
                <a:gradFill>
                  <a:gsLst>
                    <a:gs pos="8850">
                      <a:srgbClr val="00BCF2"/>
                    </a:gs>
                    <a:gs pos="38000">
                      <a:srgbClr val="00BCF2"/>
                    </a:gs>
                  </a:gsLst>
                  <a:lin ang="5400000" scaled="0"/>
                </a:gradFill>
                <a:effectLst/>
                <a:uLnTx/>
                <a:uFillTx/>
              </a:endParaRPr>
            </a:p>
          </p:txBody>
        </p:sp>
        <p:sp>
          <p:nvSpPr>
            <p:cNvPr id="292" name="Freeform 43"/>
            <p:cNvSpPr>
              <a:spLocks noEditPoints="1"/>
            </p:cNvSpPr>
            <p:nvPr/>
          </p:nvSpPr>
          <p:spPr bwMode="black">
            <a:xfrm>
              <a:off x="694761" y="4022233"/>
              <a:ext cx="615174" cy="608800"/>
            </a:xfrm>
            <a:custGeom>
              <a:avLst/>
              <a:gdLst>
                <a:gd name="T0" fmla="*/ 106 w 800"/>
                <a:gd name="T1" fmla="*/ 178 h 748"/>
                <a:gd name="T2" fmla="*/ 204 w 800"/>
                <a:gd name="T3" fmla="*/ 88 h 748"/>
                <a:gd name="T4" fmla="*/ 495 w 800"/>
                <a:gd name="T5" fmla="*/ 588 h 748"/>
                <a:gd name="T6" fmla="*/ 398 w 800"/>
                <a:gd name="T7" fmla="*/ 677 h 748"/>
                <a:gd name="T8" fmla="*/ 148 w 800"/>
                <a:gd name="T9" fmla="*/ 300 h 748"/>
                <a:gd name="T10" fmla="*/ 84 w 800"/>
                <a:gd name="T11" fmla="*/ 138 h 748"/>
                <a:gd name="T12" fmla="*/ 49 w 800"/>
                <a:gd name="T13" fmla="*/ 220 h 748"/>
                <a:gd name="T14" fmla="*/ 0 w 800"/>
                <a:gd name="T15" fmla="*/ 499 h 748"/>
                <a:gd name="T16" fmla="*/ 148 w 800"/>
                <a:gd name="T17" fmla="*/ 300 h 748"/>
                <a:gd name="T18" fmla="*/ 263 w 800"/>
                <a:gd name="T19" fmla="*/ 719 h 748"/>
                <a:gd name="T20" fmla="*/ 257 w 800"/>
                <a:gd name="T21" fmla="*/ 657 h 748"/>
                <a:gd name="T22" fmla="*/ 169 w 800"/>
                <a:gd name="T23" fmla="*/ 732 h 748"/>
                <a:gd name="T24" fmla="*/ 229 w 800"/>
                <a:gd name="T25" fmla="*/ 661 h 748"/>
                <a:gd name="T26" fmla="*/ 169 w 800"/>
                <a:gd name="T27" fmla="*/ 732 h 748"/>
                <a:gd name="T28" fmla="*/ 144 w 800"/>
                <a:gd name="T29" fmla="*/ 735 h 748"/>
                <a:gd name="T30" fmla="*/ 138 w 800"/>
                <a:gd name="T31" fmla="*/ 674 h 748"/>
                <a:gd name="T32" fmla="*/ 51 w 800"/>
                <a:gd name="T33" fmla="*/ 748 h 748"/>
                <a:gd name="T34" fmla="*/ 111 w 800"/>
                <a:gd name="T35" fmla="*/ 678 h 748"/>
                <a:gd name="T36" fmla="*/ 51 w 800"/>
                <a:gd name="T37" fmla="*/ 748 h 748"/>
                <a:gd name="T38" fmla="*/ 28 w 800"/>
                <a:gd name="T39" fmla="*/ 716 h 748"/>
                <a:gd name="T40" fmla="*/ 47 w 800"/>
                <a:gd name="T41" fmla="*/ 741 h 748"/>
                <a:gd name="T42" fmla="*/ 351 w 800"/>
                <a:gd name="T43" fmla="*/ 696 h 748"/>
                <a:gd name="T44" fmla="*/ 328 w 800"/>
                <a:gd name="T45" fmla="*/ 659 h 748"/>
                <a:gd name="T46" fmla="*/ 277 w 800"/>
                <a:gd name="T47" fmla="*/ 706 h 748"/>
                <a:gd name="T48" fmla="*/ 457 w 800"/>
                <a:gd name="T49" fmla="*/ 471 h 748"/>
                <a:gd name="T50" fmla="*/ 505 w 800"/>
                <a:gd name="T51" fmla="*/ 567 h 748"/>
                <a:gd name="T52" fmla="*/ 509 w 800"/>
                <a:gd name="T53" fmla="*/ 568 h 748"/>
                <a:gd name="T54" fmla="*/ 516 w 800"/>
                <a:gd name="T55" fmla="*/ 556 h 748"/>
                <a:gd name="T56" fmla="*/ 667 w 800"/>
                <a:gd name="T57" fmla="*/ 326 h 748"/>
                <a:gd name="T58" fmla="*/ 794 w 800"/>
                <a:gd name="T59" fmla="*/ 166 h 748"/>
                <a:gd name="T60" fmla="*/ 715 w 800"/>
                <a:gd name="T61" fmla="*/ 260 h 748"/>
                <a:gd name="T62" fmla="*/ 775 w 800"/>
                <a:gd name="T63" fmla="*/ 124 h 748"/>
                <a:gd name="T64" fmla="*/ 682 w 800"/>
                <a:gd name="T65" fmla="*/ 241 h 748"/>
                <a:gd name="T66" fmla="*/ 742 w 800"/>
                <a:gd name="T67" fmla="*/ 104 h 748"/>
                <a:gd name="T68" fmla="*/ 650 w 800"/>
                <a:gd name="T69" fmla="*/ 221 h 748"/>
                <a:gd name="T70" fmla="*/ 709 w 800"/>
                <a:gd name="T71" fmla="*/ 85 h 748"/>
                <a:gd name="T72" fmla="*/ 589 w 800"/>
                <a:gd name="T73" fmla="*/ 248 h 748"/>
                <a:gd name="T74" fmla="*/ 615 w 800"/>
                <a:gd name="T75" fmla="*/ 294 h 748"/>
                <a:gd name="T76" fmla="*/ 520 w 800"/>
                <a:gd name="T77" fmla="*/ 247 h 748"/>
                <a:gd name="T78" fmla="*/ 490 w 800"/>
                <a:gd name="T79" fmla="*/ 1 h 748"/>
                <a:gd name="T80" fmla="*/ 460 w 800"/>
                <a:gd name="T81" fmla="*/ 24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0" h="748">
                  <a:moveTo>
                    <a:pt x="350" y="661"/>
                  </a:moveTo>
                  <a:cubicBezTo>
                    <a:pt x="106" y="178"/>
                    <a:pt x="106" y="178"/>
                    <a:pt x="106" y="178"/>
                  </a:cubicBezTo>
                  <a:cubicBezTo>
                    <a:pt x="98" y="160"/>
                    <a:pt x="105" y="138"/>
                    <a:pt x="122" y="130"/>
                  </a:cubicBezTo>
                  <a:cubicBezTo>
                    <a:pt x="204" y="88"/>
                    <a:pt x="204" y="88"/>
                    <a:pt x="204" y="88"/>
                  </a:cubicBezTo>
                  <a:cubicBezTo>
                    <a:pt x="222" y="80"/>
                    <a:pt x="244" y="87"/>
                    <a:pt x="252" y="104"/>
                  </a:cubicBezTo>
                  <a:cubicBezTo>
                    <a:pt x="495" y="588"/>
                    <a:pt x="495" y="588"/>
                    <a:pt x="495" y="588"/>
                  </a:cubicBezTo>
                  <a:cubicBezTo>
                    <a:pt x="504" y="605"/>
                    <a:pt x="497" y="627"/>
                    <a:pt x="479" y="636"/>
                  </a:cubicBezTo>
                  <a:cubicBezTo>
                    <a:pt x="398" y="677"/>
                    <a:pt x="398" y="677"/>
                    <a:pt x="398" y="677"/>
                  </a:cubicBezTo>
                  <a:cubicBezTo>
                    <a:pt x="380" y="686"/>
                    <a:pt x="358" y="679"/>
                    <a:pt x="350" y="661"/>
                  </a:cubicBezTo>
                  <a:close/>
                  <a:moveTo>
                    <a:pt x="148" y="300"/>
                  </a:moveTo>
                  <a:cubicBezTo>
                    <a:pt x="83" y="171"/>
                    <a:pt x="83" y="171"/>
                    <a:pt x="83" y="171"/>
                  </a:cubicBezTo>
                  <a:cubicBezTo>
                    <a:pt x="78" y="161"/>
                    <a:pt x="79" y="148"/>
                    <a:pt x="84" y="138"/>
                  </a:cubicBezTo>
                  <a:cubicBezTo>
                    <a:pt x="67" y="134"/>
                    <a:pt x="67" y="134"/>
                    <a:pt x="67" y="134"/>
                  </a:cubicBezTo>
                  <a:cubicBezTo>
                    <a:pt x="49" y="220"/>
                    <a:pt x="49" y="220"/>
                    <a:pt x="49" y="220"/>
                  </a:cubicBezTo>
                  <a:cubicBezTo>
                    <a:pt x="63" y="223"/>
                    <a:pt x="63" y="223"/>
                    <a:pt x="63" y="223"/>
                  </a:cubicBezTo>
                  <a:cubicBezTo>
                    <a:pt x="49" y="325"/>
                    <a:pt x="0" y="388"/>
                    <a:pt x="0" y="499"/>
                  </a:cubicBezTo>
                  <a:cubicBezTo>
                    <a:pt x="18" y="529"/>
                    <a:pt x="26" y="622"/>
                    <a:pt x="14" y="672"/>
                  </a:cubicBezTo>
                  <a:cubicBezTo>
                    <a:pt x="85" y="555"/>
                    <a:pt x="129" y="431"/>
                    <a:pt x="148" y="300"/>
                  </a:cubicBezTo>
                  <a:close/>
                  <a:moveTo>
                    <a:pt x="230" y="723"/>
                  </a:moveTo>
                  <a:cubicBezTo>
                    <a:pt x="263" y="719"/>
                    <a:pt x="263" y="719"/>
                    <a:pt x="263" y="719"/>
                  </a:cubicBezTo>
                  <a:cubicBezTo>
                    <a:pt x="290" y="653"/>
                    <a:pt x="290" y="653"/>
                    <a:pt x="290" y="653"/>
                  </a:cubicBezTo>
                  <a:cubicBezTo>
                    <a:pt x="257" y="657"/>
                    <a:pt x="257" y="657"/>
                    <a:pt x="257" y="657"/>
                  </a:cubicBezTo>
                  <a:cubicBezTo>
                    <a:pt x="230" y="723"/>
                    <a:pt x="230" y="723"/>
                    <a:pt x="230" y="723"/>
                  </a:cubicBezTo>
                  <a:close/>
                  <a:moveTo>
                    <a:pt x="169" y="732"/>
                  </a:moveTo>
                  <a:cubicBezTo>
                    <a:pt x="202" y="727"/>
                    <a:pt x="202" y="727"/>
                    <a:pt x="202" y="727"/>
                  </a:cubicBezTo>
                  <a:cubicBezTo>
                    <a:pt x="229" y="661"/>
                    <a:pt x="229" y="661"/>
                    <a:pt x="229" y="661"/>
                  </a:cubicBezTo>
                  <a:cubicBezTo>
                    <a:pt x="196" y="666"/>
                    <a:pt x="196" y="666"/>
                    <a:pt x="196" y="666"/>
                  </a:cubicBezTo>
                  <a:cubicBezTo>
                    <a:pt x="169" y="732"/>
                    <a:pt x="169" y="732"/>
                    <a:pt x="169" y="732"/>
                  </a:cubicBezTo>
                  <a:close/>
                  <a:moveTo>
                    <a:pt x="111" y="740"/>
                  </a:moveTo>
                  <a:cubicBezTo>
                    <a:pt x="144" y="735"/>
                    <a:pt x="144" y="735"/>
                    <a:pt x="144" y="735"/>
                  </a:cubicBezTo>
                  <a:cubicBezTo>
                    <a:pt x="171" y="669"/>
                    <a:pt x="171" y="669"/>
                    <a:pt x="171" y="669"/>
                  </a:cubicBezTo>
                  <a:cubicBezTo>
                    <a:pt x="138" y="674"/>
                    <a:pt x="138" y="674"/>
                    <a:pt x="138" y="674"/>
                  </a:cubicBezTo>
                  <a:cubicBezTo>
                    <a:pt x="111" y="740"/>
                    <a:pt x="111" y="740"/>
                    <a:pt x="111" y="740"/>
                  </a:cubicBezTo>
                  <a:close/>
                  <a:moveTo>
                    <a:pt x="51" y="748"/>
                  </a:moveTo>
                  <a:cubicBezTo>
                    <a:pt x="84" y="744"/>
                    <a:pt x="84" y="744"/>
                    <a:pt x="84" y="744"/>
                  </a:cubicBezTo>
                  <a:cubicBezTo>
                    <a:pt x="111" y="678"/>
                    <a:pt x="111" y="678"/>
                    <a:pt x="111" y="678"/>
                  </a:cubicBezTo>
                  <a:cubicBezTo>
                    <a:pt x="78" y="682"/>
                    <a:pt x="78" y="682"/>
                    <a:pt x="78" y="682"/>
                  </a:cubicBezTo>
                  <a:cubicBezTo>
                    <a:pt x="51" y="748"/>
                    <a:pt x="51" y="748"/>
                    <a:pt x="51" y="748"/>
                  </a:cubicBezTo>
                  <a:close/>
                  <a:moveTo>
                    <a:pt x="47" y="741"/>
                  </a:moveTo>
                  <a:cubicBezTo>
                    <a:pt x="28" y="716"/>
                    <a:pt x="28" y="716"/>
                    <a:pt x="28" y="716"/>
                  </a:cubicBezTo>
                  <a:cubicBezTo>
                    <a:pt x="60" y="711"/>
                    <a:pt x="60" y="711"/>
                    <a:pt x="60" y="711"/>
                  </a:cubicBezTo>
                  <a:cubicBezTo>
                    <a:pt x="47" y="741"/>
                    <a:pt x="47" y="741"/>
                    <a:pt x="47" y="741"/>
                  </a:cubicBezTo>
                  <a:close/>
                  <a:moveTo>
                    <a:pt x="277" y="706"/>
                  </a:moveTo>
                  <a:cubicBezTo>
                    <a:pt x="351" y="696"/>
                    <a:pt x="351" y="696"/>
                    <a:pt x="351" y="696"/>
                  </a:cubicBezTo>
                  <a:cubicBezTo>
                    <a:pt x="347" y="693"/>
                    <a:pt x="343" y="689"/>
                    <a:pt x="341" y="684"/>
                  </a:cubicBezTo>
                  <a:cubicBezTo>
                    <a:pt x="328" y="659"/>
                    <a:pt x="328" y="659"/>
                    <a:pt x="328" y="659"/>
                  </a:cubicBezTo>
                  <a:cubicBezTo>
                    <a:pt x="295" y="664"/>
                    <a:pt x="295" y="664"/>
                    <a:pt x="295" y="664"/>
                  </a:cubicBezTo>
                  <a:cubicBezTo>
                    <a:pt x="277" y="706"/>
                    <a:pt x="277" y="706"/>
                    <a:pt x="277" y="706"/>
                  </a:cubicBezTo>
                  <a:close/>
                  <a:moveTo>
                    <a:pt x="460" y="249"/>
                  </a:moveTo>
                  <a:cubicBezTo>
                    <a:pt x="457" y="471"/>
                    <a:pt x="457" y="471"/>
                    <a:pt x="457" y="471"/>
                  </a:cubicBezTo>
                  <a:cubicBezTo>
                    <a:pt x="481" y="518"/>
                    <a:pt x="481" y="518"/>
                    <a:pt x="481" y="518"/>
                  </a:cubicBezTo>
                  <a:cubicBezTo>
                    <a:pt x="505" y="567"/>
                    <a:pt x="505" y="567"/>
                    <a:pt x="505" y="567"/>
                  </a:cubicBezTo>
                  <a:cubicBezTo>
                    <a:pt x="507" y="571"/>
                    <a:pt x="507" y="571"/>
                    <a:pt x="507" y="571"/>
                  </a:cubicBezTo>
                  <a:cubicBezTo>
                    <a:pt x="509" y="568"/>
                    <a:pt x="509" y="568"/>
                    <a:pt x="509" y="568"/>
                  </a:cubicBezTo>
                  <a:cubicBezTo>
                    <a:pt x="516" y="568"/>
                    <a:pt x="516" y="568"/>
                    <a:pt x="516" y="568"/>
                  </a:cubicBezTo>
                  <a:cubicBezTo>
                    <a:pt x="516" y="556"/>
                    <a:pt x="516" y="556"/>
                    <a:pt x="516" y="556"/>
                  </a:cubicBezTo>
                  <a:cubicBezTo>
                    <a:pt x="658" y="320"/>
                    <a:pt x="658" y="320"/>
                    <a:pt x="658" y="320"/>
                  </a:cubicBezTo>
                  <a:cubicBezTo>
                    <a:pt x="667" y="326"/>
                    <a:pt x="667" y="326"/>
                    <a:pt x="667" y="326"/>
                  </a:cubicBezTo>
                  <a:cubicBezTo>
                    <a:pt x="680" y="333"/>
                    <a:pt x="696" y="329"/>
                    <a:pt x="703" y="317"/>
                  </a:cubicBezTo>
                  <a:cubicBezTo>
                    <a:pt x="794" y="166"/>
                    <a:pt x="794" y="166"/>
                    <a:pt x="794" y="166"/>
                  </a:cubicBezTo>
                  <a:cubicBezTo>
                    <a:pt x="800" y="156"/>
                    <a:pt x="798" y="143"/>
                    <a:pt x="790" y="134"/>
                  </a:cubicBezTo>
                  <a:cubicBezTo>
                    <a:pt x="715" y="260"/>
                    <a:pt x="715" y="260"/>
                    <a:pt x="715" y="260"/>
                  </a:cubicBezTo>
                  <a:cubicBezTo>
                    <a:pt x="699" y="250"/>
                    <a:pt x="699" y="250"/>
                    <a:pt x="699" y="250"/>
                  </a:cubicBezTo>
                  <a:cubicBezTo>
                    <a:pt x="775" y="124"/>
                    <a:pt x="775" y="124"/>
                    <a:pt x="775" y="124"/>
                  </a:cubicBezTo>
                  <a:cubicBezTo>
                    <a:pt x="758" y="114"/>
                    <a:pt x="758" y="114"/>
                    <a:pt x="758" y="114"/>
                  </a:cubicBezTo>
                  <a:cubicBezTo>
                    <a:pt x="682" y="241"/>
                    <a:pt x="682" y="241"/>
                    <a:pt x="682" y="241"/>
                  </a:cubicBezTo>
                  <a:cubicBezTo>
                    <a:pt x="666" y="231"/>
                    <a:pt x="666" y="231"/>
                    <a:pt x="666" y="231"/>
                  </a:cubicBezTo>
                  <a:cubicBezTo>
                    <a:pt x="742" y="104"/>
                    <a:pt x="742" y="104"/>
                    <a:pt x="742" y="104"/>
                  </a:cubicBezTo>
                  <a:cubicBezTo>
                    <a:pt x="725" y="94"/>
                    <a:pt x="725" y="94"/>
                    <a:pt x="725" y="94"/>
                  </a:cubicBezTo>
                  <a:cubicBezTo>
                    <a:pt x="650" y="221"/>
                    <a:pt x="650" y="221"/>
                    <a:pt x="650" y="221"/>
                  </a:cubicBezTo>
                  <a:cubicBezTo>
                    <a:pt x="633" y="211"/>
                    <a:pt x="633" y="211"/>
                    <a:pt x="633" y="211"/>
                  </a:cubicBezTo>
                  <a:cubicBezTo>
                    <a:pt x="709" y="85"/>
                    <a:pt x="709" y="85"/>
                    <a:pt x="709" y="85"/>
                  </a:cubicBezTo>
                  <a:cubicBezTo>
                    <a:pt x="697" y="82"/>
                    <a:pt x="685" y="87"/>
                    <a:pt x="679" y="97"/>
                  </a:cubicBezTo>
                  <a:cubicBezTo>
                    <a:pt x="589" y="248"/>
                    <a:pt x="589" y="248"/>
                    <a:pt x="589" y="248"/>
                  </a:cubicBezTo>
                  <a:cubicBezTo>
                    <a:pt x="581" y="261"/>
                    <a:pt x="585" y="277"/>
                    <a:pt x="598" y="284"/>
                  </a:cubicBezTo>
                  <a:cubicBezTo>
                    <a:pt x="615" y="294"/>
                    <a:pt x="615" y="294"/>
                    <a:pt x="615" y="294"/>
                  </a:cubicBezTo>
                  <a:cubicBezTo>
                    <a:pt x="518" y="456"/>
                    <a:pt x="518" y="456"/>
                    <a:pt x="518" y="456"/>
                  </a:cubicBezTo>
                  <a:cubicBezTo>
                    <a:pt x="520" y="247"/>
                    <a:pt x="520" y="247"/>
                    <a:pt x="520" y="247"/>
                  </a:cubicBezTo>
                  <a:cubicBezTo>
                    <a:pt x="556" y="229"/>
                    <a:pt x="582" y="183"/>
                    <a:pt x="583" y="129"/>
                  </a:cubicBezTo>
                  <a:cubicBezTo>
                    <a:pt x="584" y="59"/>
                    <a:pt x="542" y="2"/>
                    <a:pt x="490" y="1"/>
                  </a:cubicBezTo>
                  <a:cubicBezTo>
                    <a:pt x="437" y="0"/>
                    <a:pt x="394" y="57"/>
                    <a:pt x="393" y="127"/>
                  </a:cubicBezTo>
                  <a:cubicBezTo>
                    <a:pt x="392" y="184"/>
                    <a:pt x="420" y="233"/>
                    <a:pt x="460" y="249"/>
                  </a:cubicBezTo>
                  <a:close/>
                </a:path>
              </a:pathLst>
            </a:custGeom>
            <a:solidFill>
              <a:srgbClr val="FFFFFF"/>
            </a:solidFill>
            <a:ln>
              <a:noFill/>
            </a:ln>
          </p:spPr>
          <p:txBody>
            <a:bodyPr vert="horz" wrap="square" lIns="0" tIns="41153" rIns="82305" bIns="41153" numCol="1" anchor="t" anchorCtr="0" compatLnSpc="1">
              <a:prstTxWarp prst="textNoShape">
                <a:avLst/>
              </a:prstTxWarp>
            </a:bodyPr>
            <a:lstStyle/>
            <a:p>
              <a:pPr marL="0" marR="0" lvl="0" indent="0" algn="ctr" defTabSz="914363"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gradFill>
                  <a:gsLst>
                    <a:gs pos="8850">
                      <a:srgbClr val="00BCF2"/>
                    </a:gs>
                    <a:gs pos="38000">
                      <a:srgbClr val="00BCF2"/>
                    </a:gs>
                  </a:gsLst>
                  <a:lin ang="5400000" scaled="0"/>
                </a:gradFill>
                <a:effectLst/>
                <a:uLnTx/>
                <a:uFillTx/>
              </a:endParaRPr>
            </a:p>
          </p:txBody>
        </p:sp>
      </p:grpSp>
      <p:grpSp>
        <p:nvGrpSpPr>
          <p:cNvPr id="228" name="Group 227"/>
          <p:cNvGrpSpPr/>
          <p:nvPr/>
        </p:nvGrpSpPr>
        <p:grpSpPr>
          <a:xfrm>
            <a:off x="6966139" y="2120753"/>
            <a:ext cx="5012754" cy="4411761"/>
            <a:chOff x="6966139" y="2120753"/>
            <a:chExt cx="5012754" cy="4411761"/>
          </a:xfrm>
        </p:grpSpPr>
        <p:sp>
          <p:nvSpPr>
            <p:cNvPr id="364" name="Rectangle 363"/>
            <p:cNvSpPr/>
            <p:nvPr/>
          </p:nvSpPr>
          <p:spPr bwMode="auto">
            <a:xfrm>
              <a:off x="6966139" y="5175428"/>
              <a:ext cx="5012754" cy="1357086"/>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Scale-Out File </a:t>
              </a:r>
              <a:b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b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Server cluster</a:t>
              </a:r>
            </a:p>
          </p:txBody>
        </p:sp>
        <p:sp>
          <p:nvSpPr>
            <p:cNvPr id="97" name="TextBox 96"/>
            <p:cNvSpPr txBox="1"/>
            <p:nvPr/>
          </p:nvSpPr>
          <p:spPr>
            <a:xfrm>
              <a:off x="7124700" y="5843857"/>
              <a:ext cx="1647825" cy="447815"/>
            </a:xfrm>
            <a:prstGeom prst="rect">
              <a:avLst/>
            </a:prstGeom>
            <a:solidFill>
              <a:schemeClr val="tx1"/>
            </a:solidFill>
          </p:spPr>
          <p:txBody>
            <a:bodyPr wrap="square" lIns="182880" tIns="146304" rIns="182880" bIns="146304" rtlCol="0" anchor="ctr" anchorCtr="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92079">
                        <a:schemeClr val="bg1"/>
                      </a:gs>
                      <a:gs pos="59000">
                        <a:schemeClr val="bg1"/>
                      </a:gs>
                    </a:gsLst>
                    <a:lin ang="5400000" scaled="0"/>
                  </a:gradFill>
                  <a:effectLst/>
                  <a:uLnTx/>
                  <a:uFillTx/>
                </a:rPr>
                <a:t>Policy Manager</a:t>
              </a:r>
            </a:p>
          </p:txBody>
        </p:sp>
        <p:sp>
          <p:nvSpPr>
            <p:cNvPr id="118" name="Freeform 17"/>
            <p:cNvSpPr>
              <a:spLocks noChangeAspect="1" noEditPoints="1"/>
            </p:cNvSpPr>
            <p:nvPr/>
          </p:nvSpPr>
          <p:spPr bwMode="auto">
            <a:xfrm>
              <a:off x="11084257"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7" name="Freeform 17"/>
            <p:cNvSpPr>
              <a:spLocks noChangeAspect="1" noEditPoints="1"/>
            </p:cNvSpPr>
            <p:nvPr/>
          </p:nvSpPr>
          <p:spPr bwMode="auto">
            <a:xfrm>
              <a:off x="1009044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Freeform 17"/>
            <p:cNvSpPr>
              <a:spLocks noChangeAspect="1" noEditPoints="1"/>
            </p:cNvSpPr>
            <p:nvPr/>
          </p:nvSpPr>
          <p:spPr bwMode="auto">
            <a:xfrm>
              <a:off x="9096636" y="5688114"/>
              <a:ext cx="326362" cy="674775"/>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8" name="Rectangle 367"/>
            <p:cNvSpPr/>
            <p:nvPr/>
          </p:nvSpPr>
          <p:spPr bwMode="auto">
            <a:xfrm>
              <a:off x="6966139" y="3471905"/>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Hyper-V cluster</a:t>
              </a:r>
            </a:p>
          </p:txBody>
        </p:sp>
        <p:sp>
          <p:nvSpPr>
            <p:cNvPr id="369" name="Rectangle 368"/>
            <p:cNvSpPr/>
            <p:nvPr/>
          </p:nvSpPr>
          <p:spPr bwMode="auto">
            <a:xfrm>
              <a:off x="6966139" y="2120753"/>
              <a:ext cx="5012754" cy="1279693"/>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40594">
                        <a:schemeClr val="tx1"/>
                      </a:gs>
                      <a:gs pos="71000">
                        <a:schemeClr val="tx1"/>
                      </a:gs>
                    </a:gsLst>
                    <a:lin ang="5400000" scaled="0"/>
                  </a:gradFill>
                  <a:effectLst/>
                  <a:uLnTx/>
                  <a:uFillTx/>
                  <a:latin typeface="Segoe UI Semilight" panose="020B0402040204020203" pitchFamily="34" charset="0"/>
                  <a:ea typeface="Segoe UI" pitchFamily="34" charset="0"/>
                  <a:cs typeface="Segoe UI Semilight" panose="020B0402040204020203" pitchFamily="34" charset="0"/>
                </a:rPr>
                <a:t>Virtual machines</a:t>
              </a:r>
            </a:p>
          </p:txBody>
        </p:sp>
        <p:cxnSp>
          <p:nvCxnSpPr>
            <p:cNvPr id="390" name="Straight Arrow Connector 389"/>
            <p:cNvCxnSpPr/>
            <p:nvPr/>
          </p:nvCxnSpPr>
          <p:spPr>
            <a:xfrm>
              <a:off x="1147132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sp>
          <p:nvSpPr>
            <p:cNvPr id="430" name="Freeform 5"/>
            <p:cNvSpPr>
              <a:spLocks noChangeAspect="1" noEditPoints="1"/>
            </p:cNvSpPr>
            <p:nvPr/>
          </p:nvSpPr>
          <p:spPr bwMode="auto">
            <a:xfrm>
              <a:off x="10752236"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2" name="TextBox 1"/>
            <p:cNvSpPr txBox="1"/>
            <p:nvPr/>
          </p:nvSpPr>
          <p:spPr>
            <a:xfrm>
              <a:off x="11199804"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429" name="Freeform 5"/>
            <p:cNvSpPr>
              <a:spLocks noChangeAspect="1" noEditPoints="1"/>
            </p:cNvSpPr>
            <p:nvPr/>
          </p:nvSpPr>
          <p:spPr bwMode="auto">
            <a:xfrm>
              <a:off x="956790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91" name="TextBox 90"/>
            <p:cNvSpPr txBox="1"/>
            <p:nvPr/>
          </p:nvSpPr>
          <p:spPr>
            <a:xfrm>
              <a:off x="1001547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428" name="Freeform 5"/>
            <p:cNvSpPr>
              <a:spLocks noChangeAspect="1" noEditPoints="1"/>
            </p:cNvSpPr>
            <p:nvPr/>
          </p:nvSpPr>
          <p:spPr bwMode="auto">
            <a:xfrm>
              <a:off x="838357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92" name="TextBox 91"/>
            <p:cNvSpPr txBox="1"/>
            <p:nvPr/>
          </p:nvSpPr>
          <p:spPr>
            <a:xfrm>
              <a:off x="883114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427" name="Freeform 5"/>
            <p:cNvSpPr>
              <a:spLocks noChangeAspect="1" noEditPoints="1"/>
            </p:cNvSpPr>
            <p:nvPr/>
          </p:nvSpPr>
          <p:spPr bwMode="auto">
            <a:xfrm>
              <a:off x="7199245" y="3944783"/>
              <a:ext cx="575708" cy="444637"/>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endParaRPr>
            </a:p>
          </p:txBody>
        </p:sp>
        <p:sp>
          <p:nvSpPr>
            <p:cNvPr id="93" name="TextBox 92"/>
            <p:cNvSpPr txBox="1"/>
            <p:nvPr/>
          </p:nvSpPr>
          <p:spPr>
            <a:xfrm>
              <a:off x="7646813" y="4145672"/>
              <a:ext cx="545983" cy="397032"/>
            </a:xfrm>
            <a:prstGeom prst="rect">
              <a:avLst/>
            </a:prstGeom>
            <a:solidFill>
              <a:schemeClr val="bg1">
                <a:lumMod val="75000"/>
              </a:schemeClr>
            </a:solidFill>
          </p:spPr>
          <p:txBody>
            <a:bodyPr wrap="none" lIns="45720" tIns="45720" rIns="45720" bIns="4572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Rate</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limiters</a:t>
              </a:r>
            </a:p>
          </p:txBody>
        </p:sp>
        <p:sp>
          <p:nvSpPr>
            <p:cNvPr id="94" name="TextBox 93"/>
            <p:cNvSpPr txBox="1"/>
            <p:nvPr/>
          </p:nvSpPr>
          <p:spPr>
            <a:xfrm>
              <a:off x="11291175"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95" name="TextBox 94"/>
            <p:cNvSpPr txBox="1"/>
            <p:nvPr/>
          </p:nvSpPr>
          <p:spPr>
            <a:xfrm>
              <a:off x="1029736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sp>
          <p:nvSpPr>
            <p:cNvPr id="96" name="TextBox 95"/>
            <p:cNvSpPr txBox="1"/>
            <p:nvPr/>
          </p:nvSpPr>
          <p:spPr>
            <a:xfrm>
              <a:off x="9303554" y="5869248"/>
              <a:ext cx="454612" cy="397032"/>
            </a:xfrm>
            <a:prstGeom prst="rect">
              <a:avLst/>
            </a:prstGeom>
            <a:solidFill>
              <a:schemeClr val="bg1">
                <a:lumMod val="75000"/>
              </a:schemeClr>
            </a:solidFill>
          </p:spPr>
          <p:txBody>
            <a:bodyPr wrap="none" lIns="45720" tIns="45720" rIns="45720" bIns="45720" rtlCol="0">
              <a:spAutoFit/>
            </a:bodyPr>
            <a:lstStyle>
              <a:defPPr>
                <a:defRPr lang="en-US"/>
              </a:defPPr>
              <a:lvl1pPr>
                <a:lnSpc>
                  <a:spcPct val="90000"/>
                </a:lnSpc>
                <a:spcAft>
                  <a:spcPts val="600"/>
                </a:spcAft>
                <a:defRPr sz="1100">
                  <a:gradFill>
                    <a:gsLst>
                      <a:gs pos="2917">
                        <a:schemeClr val="tx1"/>
                      </a:gs>
                      <a:gs pos="30000">
                        <a:schemeClr val="tx1"/>
                      </a:gs>
                    </a:gsLst>
                    <a:lin ang="5400000" scaled="0"/>
                  </a:gradFill>
                </a:defRPr>
              </a:lvl1p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I/O</a:t>
              </a:r>
              <a:b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100" b="0" i="0" u="none" strike="noStrike" kern="0" cap="none" spc="0" normalizeH="0" baseline="0" noProof="0" dirty="0">
                  <a:ln>
                    <a:noFill/>
                  </a:ln>
                  <a:gradFill>
                    <a:gsLst>
                      <a:gs pos="2917">
                        <a:schemeClr val="tx1"/>
                      </a:gs>
                      <a:gs pos="30000">
                        <a:schemeClr val="tx1"/>
                      </a:gs>
                    </a:gsLst>
                    <a:lin ang="5400000" scaled="0"/>
                  </a:gradFill>
                  <a:effectLst/>
                  <a:uLnTx/>
                  <a:uFillTx/>
                </a:rPr>
                <a:t>sched</a:t>
              </a:r>
            </a:p>
          </p:txBody>
        </p:sp>
        <p:grpSp>
          <p:nvGrpSpPr>
            <p:cNvPr id="6" name="Group 5"/>
            <p:cNvGrpSpPr/>
            <p:nvPr/>
          </p:nvGrpSpPr>
          <p:grpSpPr>
            <a:xfrm>
              <a:off x="7199245" y="2642545"/>
              <a:ext cx="4546542" cy="495935"/>
              <a:chOff x="7213213" y="2642545"/>
              <a:chExt cx="4546542" cy="495935"/>
            </a:xfrm>
          </p:grpSpPr>
          <p:grpSp>
            <p:nvGrpSpPr>
              <p:cNvPr id="5" name="Group 4"/>
              <p:cNvGrpSpPr/>
              <p:nvPr/>
            </p:nvGrpSpPr>
            <p:grpSpPr>
              <a:xfrm>
                <a:off x="9105801" y="2642545"/>
                <a:ext cx="761366" cy="495935"/>
                <a:chOff x="455000" y="2704210"/>
                <a:chExt cx="572025" cy="372604"/>
              </a:xfrm>
            </p:grpSpPr>
            <p:sp>
              <p:nvSpPr>
                <p:cNvPr id="98" name="Freeform 97"/>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9"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0" name="Group 99"/>
              <p:cNvGrpSpPr/>
              <p:nvPr/>
            </p:nvGrpSpPr>
            <p:grpSpPr>
              <a:xfrm>
                <a:off x="8159507" y="2642545"/>
                <a:ext cx="761366" cy="495935"/>
                <a:chOff x="455000" y="2704210"/>
                <a:chExt cx="572025" cy="372604"/>
              </a:xfrm>
            </p:grpSpPr>
            <p:sp>
              <p:nvSpPr>
                <p:cNvPr id="101" name="Freeform 100"/>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2"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3" name="Group 102"/>
              <p:cNvGrpSpPr/>
              <p:nvPr/>
            </p:nvGrpSpPr>
            <p:grpSpPr>
              <a:xfrm>
                <a:off x="10052095" y="2642545"/>
                <a:ext cx="761366" cy="495935"/>
                <a:chOff x="455000" y="2704210"/>
                <a:chExt cx="572025" cy="372604"/>
              </a:xfrm>
            </p:grpSpPr>
            <p:sp>
              <p:nvSpPr>
                <p:cNvPr id="104" name="Freeform 103"/>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5"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6" name="Group 105"/>
              <p:cNvGrpSpPr/>
              <p:nvPr/>
            </p:nvGrpSpPr>
            <p:grpSpPr>
              <a:xfrm>
                <a:off x="10998389" y="2642545"/>
                <a:ext cx="761366" cy="495935"/>
                <a:chOff x="455000" y="2704210"/>
                <a:chExt cx="572025" cy="372604"/>
              </a:xfrm>
            </p:grpSpPr>
            <p:sp>
              <p:nvSpPr>
                <p:cNvPr id="107" name="Freeform 106"/>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8"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9" name="Group 108"/>
              <p:cNvGrpSpPr/>
              <p:nvPr/>
            </p:nvGrpSpPr>
            <p:grpSpPr>
              <a:xfrm>
                <a:off x="7213213" y="2642545"/>
                <a:ext cx="761366" cy="495935"/>
                <a:chOff x="455000" y="2704210"/>
                <a:chExt cx="572025" cy="372604"/>
              </a:xfrm>
            </p:grpSpPr>
            <p:sp>
              <p:nvSpPr>
                <p:cNvPr id="110" name="Freeform 109"/>
                <p:cNvSpPr>
                  <a:spLocks noChangeAspect="1" noEditPoints="1"/>
                </p:cNvSpPr>
                <p:nvPr/>
              </p:nvSpPr>
              <p:spPr bwMode="auto">
                <a:xfrm>
                  <a:off x="455000" y="2704210"/>
                  <a:ext cx="572025" cy="372604"/>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1" name="Freeform 11"/>
                <p:cNvSpPr>
                  <a:spLocks noChangeAspect="1" noEditPoints="1"/>
                </p:cNvSpPr>
                <p:nvPr/>
              </p:nvSpPr>
              <p:spPr bwMode="auto">
                <a:xfrm>
                  <a:off x="664858" y="2800054"/>
                  <a:ext cx="152308" cy="133288"/>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4" name="Group 13"/>
            <p:cNvGrpSpPr/>
            <p:nvPr/>
          </p:nvGrpSpPr>
          <p:grpSpPr>
            <a:xfrm>
              <a:off x="8787349" y="5975005"/>
              <a:ext cx="498608" cy="185519"/>
              <a:chOff x="2997135" y="5208858"/>
              <a:chExt cx="498608" cy="185519"/>
            </a:xfrm>
          </p:grpSpPr>
          <p:cxnSp>
            <p:nvCxnSpPr>
              <p:cNvPr id="112" name="Straight Arrow Connector 111"/>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13" name="Oval 112"/>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14"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19" name="Group 118"/>
            <p:cNvGrpSpPr/>
            <p:nvPr/>
          </p:nvGrpSpPr>
          <p:grpSpPr>
            <a:xfrm>
              <a:off x="9778461" y="5975005"/>
              <a:ext cx="498608" cy="185519"/>
              <a:chOff x="2997135" y="5208858"/>
              <a:chExt cx="498608" cy="185519"/>
            </a:xfrm>
          </p:grpSpPr>
          <p:cxnSp>
            <p:nvCxnSpPr>
              <p:cNvPr id="120" name="Straight Arrow Connector 119"/>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21" name="Oval 120"/>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2"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3" name="Group 122"/>
            <p:cNvGrpSpPr/>
            <p:nvPr/>
          </p:nvGrpSpPr>
          <p:grpSpPr>
            <a:xfrm>
              <a:off x="10772271" y="5975005"/>
              <a:ext cx="498608" cy="185519"/>
              <a:chOff x="2997135" y="5208858"/>
              <a:chExt cx="498608" cy="185519"/>
            </a:xfrm>
          </p:grpSpPr>
          <p:cxnSp>
            <p:nvCxnSpPr>
              <p:cNvPr id="124" name="Straight Arrow Connector 123"/>
              <p:cNvCxnSpPr/>
              <p:nvPr/>
            </p:nvCxnSpPr>
            <p:spPr>
              <a:xfrm rot="16200000" flipV="1">
                <a:off x="3246439" y="5052313"/>
                <a:ext cx="0" cy="498608"/>
              </a:xfrm>
              <a:prstGeom prst="straightConnector1">
                <a:avLst/>
              </a:prstGeom>
              <a:ln w="19050" cap="sq">
                <a:solidFill>
                  <a:schemeClr val="bg1">
                    <a:lumMod val="75000"/>
                  </a:schemeClr>
                </a:solidFill>
                <a:miter lim="8000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125" name="Oval 124"/>
              <p:cNvSpPr/>
              <p:nvPr/>
            </p:nvSpPr>
            <p:spPr bwMode="auto">
              <a:xfrm>
                <a:off x="3153680" y="5208858"/>
                <a:ext cx="185519" cy="185519"/>
              </a:xfrm>
              <a:prstGeom prst="ellipse">
                <a:avLst/>
              </a:prstGeom>
              <a:solidFill>
                <a:schemeClr val="tx1"/>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26" name="Freeform 6"/>
              <p:cNvSpPr>
                <a:spLocks noChangeAspect="1" noEditPoints="1"/>
              </p:cNvSpPr>
              <p:nvPr/>
            </p:nvSpPr>
            <p:spPr bwMode="auto">
              <a:xfrm>
                <a:off x="3189658" y="5254277"/>
                <a:ext cx="113562" cy="94681"/>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27" name="Straight Connector 26"/>
            <p:cNvCxnSpPr/>
            <p:nvPr/>
          </p:nvCxnSpPr>
          <p:spPr>
            <a:xfrm>
              <a:off x="7919805" y="4963513"/>
              <a:ext cx="3551519" cy="0"/>
            </a:xfrm>
            <a:prstGeom prst="line">
              <a:avLst/>
            </a:prstGeom>
            <a:noFill/>
            <a:ln w="3175" cap="flat">
              <a:solidFill>
                <a:schemeClr val="tx1"/>
              </a:solidFill>
              <a:prstDash val="solid"/>
              <a:miter lim="800000"/>
              <a:headEnd type="none"/>
              <a:tailEnd type="none"/>
            </a:ln>
            <a:extLst>
              <a:ext uri="{909E8E84-426E-40DD-AFC4-6F175D3DCCD1}">
                <a14:hiddenFill xmlns:a14="http://schemas.microsoft.com/office/drawing/2010/main">
                  <a:solidFill>
                    <a:srgbClr val="FFFFFF"/>
                  </a:solidFill>
                </a14:hiddenFill>
              </a:ext>
            </a:extLst>
          </p:spPr>
        </p:cxnSp>
        <p:cxnSp>
          <p:nvCxnSpPr>
            <p:cNvPr id="150" name="Straight Arrow Connector 149"/>
            <p:cNvCxnSpPr/>
            <p:nvPr/>
          </p:nvCxnSpPr>
          <p:spPr>
            <a:xfrm>
              <a:off x="1028846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1" name="Straight Arrow Connector 150"/>
            <p:cNvCxnSpPr/>
            <p:nvPr/>
          </p:nvCxnSpPr>
          <p:spPr>
            <a:xfrm>
              <a:off x="910413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2" name="Straight Arrow Connector 151"/>
            <p:cNvCxnSpPr/>
            <p:nvPr/>
          </p:nvCxnSpPr>
          <p:spPr>
            <a:xfrm>
              <a:off x="7919804" y="4542703"/>
              <a:ext cx="0" cy="420810"/>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3" name="Straight Arrow Connector 152"/>
            <p:cNvCxnSpPr/>
            <p:nvPr/>
          </p:nvCxnSpPr>
          <p:spPr>
            <a:xfrm flipV="1">
              <a:off x="925981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5" name="Straight Arrow Connector 154"/>
            <p:cNvCxnSpPr/>
            <p:nvPr/>
          </p:nvCxnSpPr>
          <p:spPr>
            <a:xfrm flipV="1">
              <a:off x="10253627"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cxnSp>
          <p:nvCxnSpPr>
            <p:cNvPr id="156" name="Straight Arrow Connector 155"/>
            <p:cNvCxnSpPr/>
            <p:nvPr/>
          </p:nvCxnSpPr>
          <p:spPr>
            <a:xfrm flipV="1">
              <a:off x="11247438" y="4963513"/>
              <a:ext cx="0" cy="724601"/>
            </a:xfrm>
            <a:prstGeom prst="straightConnector1">
              <a:avLst/>
            </a:prstGeom>
            <a:noFill/>
            <a:ln w="3175" cap="flat">
              <a:solidFill>
                <a:schemeClr val="tx1"/>
              </a:solidFill>
              <a:prstDash val="solid"/>
              <a:miter lim="800000"/>
              <a:headEnd type="triangle"/>
              <a:tailEnd type="none" w="sm" len="sm"/>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11107306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29"/>
                                        </p:tgtEl>
                                        <p:attrNameLst>
                                          <p:attrName>style.visibility</p:attrName>
                                        </p:attrNameLst>
                                      </p:cBhvr>
                                      <p:to>
                                        <p:strVal val="visible"/>
                                      </p:to>
                                    </p:set>
                                    <p:anim calcmode="lin" valueType="num">
                                      <p:cBhvr additive="base">
                                        <p:cTn id="7" dur="500" fill="hold"/>
                                        <p:tgtEl>
                                          <p:spTgt spid="229"/>
                                        </p:tgtEl>
                                        <p:attrNameLst>
                                          <p:attrName>ppt_x</p:attrName>
                                        </p:attrNameLst>
                                      </p:cBhvr>
                                      <p:tavLst>
                                        <p:tav tm="0">
                                          <p:val>
                                            <p:strVal val="#ppt_x"/>
                                          </p:val>
                                        </p:tav>
                                        <p:tav tm="100000">
                                          <p:val>
                                            <p:strVal val="#ppt_x"/>
                                          </p:val>
                                        </p:tav>
                                      </p:tavLst>
                                    </p:anim>
                                    <p:anim calcmode="lin" valueType="num">
                                      <p:cBhvr additive="base">
                                        <p:cTn id="8" dur="500" fill="hold"/>
                                        <p:tgtEl>
                                          <p:spTgt spid="229"/>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28"/>
                                        </p:tgtEl>
                                        <p:attrNameLst>
                                          <p:attrName>style.visibility</p:attrName>
                                        </p:attrNameLst>
                                      </p:cBhvr>
                                      <p:to>
                                        <p:strVal val="visible"/>
                                      </p:to>
                                    </p:set>
                                    <p:anim calcmode="lin" valueType="num">
                                      <p:cBhvr additive="base">
                                        <p:cTn id="11" dur="500" fill="hold"/>
                                        <p:tgtEl>
                                          <p:spTgt spid="228"/>
                                        </p:tgtEl>
                                        <p:attrNameLst>
                                          <p:attrName>ppt_x</p:attrName>
                                        </p:attrNameLst>
                                      </p:cBhvr>
                                      <p:tavLst>
                                        <p:tav tm="0">
                                          <p:val>
                                            <p:strVal val="#ppt_x"/>
                                          </p:val>
                                        </p:tav>
                                        <p:tav tm="100000">
                                          <p:val>
                                            <p:strVal val="#ppt_x"/>
                                          </p:val>
                                        </p:tav>
                                      </p:tavLst>
                                    </p:anim>
                                    <p:anim calcmode="lin" valueType="num">
                                      <p:cBhvr additive="base">
                                        <p:cTn id="12" dur="500" fill="hold"/>
                                        <p:tgtEl>
                                          <p:spTgt spid="22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100000" fill="hold" nodeType="clickEffect">
                                  <p:stCondLst>
                                    <p:cond delay="0"/>
                                  </p:stCondLst>
                                  <p:childTnLst>
                                    <p:set>
                                      <p:cBhvr>
                                        <p:cTn id="16" dur="1" fill="hold">
                                          <p:stCondLst>
                                            <p:cond delay="0"/>
                                          </p:stCondLst>
                                        </p:cTn>
                                        <p:tgtEl>
                                          <p:spTgt spid="230"/>
                                        </p:tgtEl>
                                        <p:attrNameLst>
                                          <p:attrName>style.visibility</p:attrName>
                                        </p:attrNameLst>
                                      </p:cBhvr>
                                      <p:to>
                                        <p:strVal val="visible"/>
                                      </p:to>
                                    </p:set>
                                    <p:anim calcmode="lin" valueType="num">
                                      <p:cBhvr additive="base">
                                        <p:cTn id="17" dur="500" fill="hold"/>
                                        <p:tgtEl>
                                          <p:spTgt spid="230"/>
                                        </p:tgtEl>
                                        <p:attrNameLst>
                                          <p:attrName>ppt_x</p:attrName>
                                        </p:attrNameLst>
                                      </p:cBhvr>
                                      <p:tavLst>
                                        <p:tav tm="0">
                                          <p:val>
                                            <p:strVal val="#ppt_x"/>
                                          </p:val>
                                        </p:tav>
                                        <p:tav tm="100000">
                                          <p:val>
                                            <p:strVal val="#ppt_x"/>
                                          </p:val>
                                        </p:tav>
                                      </p:tavLst>
                                    </p:anim>
                                    <p:anim calcmode="lin" valueType="num">
                                      <p:cBhvr additive="base">
                                        <p:cTn id="18" dur="500" fill="hold"/>
                                        <p:tgtEl>
                                          <p:spTgt spid="23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decel="100000" fill="hold" nodeType="clickEffect">
                                  <p:stCondLst>
                                    <p:cond delay="0"/>
                                  </p:stCondLst>
                                  <p:childTnLst>
                                    <p:set>
                                      <p:cBhvr>
                                        <p:cTn id="22" dur="1" fill="hold">
                                          <p:stCondLst>
                                            <p:cond delay="0"/>
                                          </p:stCondLst>
                                        </p:cTn>
                                        <p:tgtEl>
                                          <p:spTgt spid="231"/>
                                        </p:tgtEl>
                                        <p:attrNameLst>
                                          <p:attrName>style.visibility</p:attrName>
                                        </p:attrNameLst>
                                      </p:cBhvr>
                                      <p:to>
                                        <p:strVal val="visible"/>
                                      </p:to>
                                    </p:set>
                                    <p:anim calcmode="lin" valueType="num">
                                      <p:cBhvr additive="base">
                                        <p:cTn id="23" dur="500" fill="hold"/>
                                        <p:tgtEl>
                                          <p:spTgt spid="231"/>
                                        </p:tgtEl>
                                        <p:attrNameLst>
                                          <p:attrName>ppt_x</p:attrName>
                                        </p:attrNameLst>
                                      </p:cBhvr>
                                      <p:tavLst>
                                        <p:tav tm="0">
                                          <p:val>
                                            <p:strVal val="#ppt_x"/>
                                          </p:val>
                                        </p:tav>
                                        <p:tav tm="100000">
                                          <p:val>
                                            <p:strVal val="#ppt_x"/>
                                          </p:val>
                                        </p:tav>
                                      </p:tavLst>
                                    </p:anim>
                                    <p:anim calcmode="lin" valueType="num">
                                      <p:cBhvr additive="base">
                                        <p:cTn id="24" dur="500" fill="hold"/>
                                        <p:tgtEl>
                                          <p:spTgt spid="2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Deduplication in Windows Server 2016</a:t>
            </a:r>
          </a:p>
        </p:txBody>
      </p:sp>
      <p:graphicFrame>
        <p:nvGraphicFramePr>
          <p:cNvPr id="4" name="Table 3"/>
          <p:cNvGraphicFramePr>
            <a:graphicFrameLocks noGrp="1"/>
          </p:cNvGraphicFramePr>
          <p:nvPr>
            <p:extLst/>
          </p:nvPr>
        </p:nvGraphicFramePr>
        <p:xfrm>
          <a:off x="274638" y="1416861"/>
          <a:ext cx="9144000" cy="3356864"/>
        </p:xfrm>
        <a:graphic>
          <a:graphicData uri="http://schemas.openxmlformats.org/drawingml/2006/table">
            <a:tbl>
              <a:tblPr firstRow="1" firstCol="1" bandRow="1">
                <a:tableStyleId>{073A0DAA-6AF3-43AB-8588-CEC1D06C72B9}</a:tableStyleId>
              </a:tblPr>
              <a:tblGrid>
                <a:gridCol w="1737360">
                  <a:extLst>
                    <a:ext uri="{9D8B030D-6E8A-4147-A177-3AD203B41FA5}">
                      <a16:colId xmlns:a16="http://schemas.microsoft.com/office/drawing/2014/main" val="2887301010"/>
                    </a:ext>
                  </a:extLst>
                </a:gridCol>
                <a:gridCol w="3840480">
                  <a:extLst>
                    <a:ext uri="{9D8B030D-6E8A-4147-A177-3AD203B41FA5}">
                      <a16:colId xmlns:a16="http://schemas.microsoft.com/office/drawing/2014/main" val="3883033238"/>
                    </a:ext>
                  </a:extLst>
                </a:gridCol>
                <a:gridCol w="3566160">
                  <a:extLst>
                    <a:ext uri="{9D8B030D-6E8A-4147-A177-3AD203B41FA5}">
                      <a16:colId xmlns:a16="http://schemas.microsoft.com/office/drawing/2014/main" val="1110194325"/>
                    </a:ext>
                  </a:extLst>
                </a:gridCol>
              </a:tblGrid>
              <a:tr h="370840">
                <a:tc>
                  <a:txBody>
                    <a:bodyPr/>
                    <a:lstStyle/>
                    <a:p>
                      <a:pPr>
                        <a:lnSpc>
                          <a:spcPct val="90000"/>
                        </a:lnSpc>
                      </a:pPr>
                      <a:r>
                        <a:rPr lang="en-US" sz="2400" b="0" dirty="0">
                          <a:gradFill>
                            <a:gsLst>
                              <a:gs pos="77228">
                                <a:schemeClr val="accent2"/>
                              </a:gs>
                              <a:gs pos="46000">
                                <a:schemeClr val="accent2"/>
                              </a:gs>
                            </a:gsLst>
                            <a:lin ang="5400000" scaled="0"/>
                          </a:gradFill>
                          <a:latin typeface="Segoe UI Semilight" panose="020B0402040204020203" pitchFamily="34" charset="0"/>
                          <a:cs typeface="Segoe UI Semilight" panose="020B0402040204020203" pitchFamily="34" charset="0"/>
                        </a:rPr>
                        <a:t>Capability</a:t>
                      </a: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r>
                        <a:rPr lang="en-US" sz="2400" b="0" dirty="0">
                          <a:gradFill>
                            <a:gsLst>
                              <a:gs pos="77228">
                                <a:schemeClr val="accent2"/>
                              </a:gs>
                              <a:gs pos="46000">
                                <a:schemeClr val="accent2"/>
                              </a:gs>
                            </a:gsLst>
                            <a:lin ang="5400000" scaled="0"/>
                          </a:gradFill>
                          <a:latin typeface="Segoe UI Semilight" panose="020B0402040204020203" pitchFamily="34" charset="0"/>
                          <a:cs typeface="Segoe UI Semilight" panose="020B0402040204020203" pitchFamily="34" charset="0"/>
                        </a:rPr>
                        <a:t>Windows Server 2012</a:t>
                      </a:r>
                      <a:r>
                        <a:rPr lang="en-US" sz="2400" b="0" baseline="0" dirty="0">
                          <a:gradFill>
                            <a:gsLst>
                              <a:gs pos="77228">
                                <a:schemeClr val="accent2"/>
                              </a:gs>
                              <a:gs pos="46000">
                                <a:schemeClr val="accent2"/>
                              </a:gs>
                            </a:gsLst>
                            <a:lin ang="5400000" scaled="0"/>
                          </a:gradFill>
                          <a:latin typeface="Segoe UI Semilight" panose="020B0402040204020203" pitchFamily="34" charset="0"/>
                          <a:cs typeface="Segoe UI Semilight" panose="020B0402040204020203" pitchFamily="34" charset="0"/>
                        </a:rPr>
                        <a:t> R2</a:t>
                      </a:r>
                      <a:endParaRPr lang="en-US" sz="2400" b="0" dirty="0">
                        <a:gradFill>
                          <a:gsLst>
                            <a:gs pos="77228">
                              <a:schemeClr val="accent2"/>
                            </a:gs>
                            <a:gs pos="46000">
                              <a:schemeClr val="accent2"/>
                            </a:gs>
                          </a:gsLst>
                          <a:lin ang="5400000" scaled="0"/>
                        </a:gradFill>
                        <a:latin typeface="Segoe UI Semilight" panose="020B0402040204020203" pitchFamily="34" charset="0"/>
                        <a:cs typeface="Segoe UI Semilight" panose="020B0402040204020203" pitchFamily="34" charset="0"/>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r>
                        <a:rPr lang="en-US" sz="2400" b="0" dirty="0">
                          <a:gradFill>
                            <a:gsLst>
                              <a:gs pos="77228">
                                <a:schemeClr val="accent2"/>
                              </a:gs>
                              <a:gs pos="46000">
                                <a:schemeClr val="accent2"/>
                              </a:gs>
                            </a:gsLst>
                            <a:lin ang="5400000" scaled="0"/>
                          </a:gradFill>
                          <a:latin typeface="Segoe UI Semilight" panose="020B0402040204020203" pitchFamily="34" charset="0"/>
                          <a:cs typeface="Segoe UI Semilight" panose="020B0402040204020203" pitchFamily="34" charset="0"/>
                        </a:rPr>
                        <a:t>Windows Server 2016</a:t>
                      </a: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6450759"/>
                  </a:ext>
                </a:extLst>
              </a:tr>
              <a:tr h="370840">
                <a:tc>
                  <a:txBody>
                    <a:bodyPr/>
                    <a:lstStyle/>
                    <a:p>
                      <a:pPr>
                        <a:lnSpc>
                          <a:spcPct val="90000"/>
                        </a:lnSpc>
                      </a:pPr>
                      <a:r>
                        <a:rPr lang="en-US" sz="1600" dirty="0">
                          <a:gradFill>
                            <a:gsLst>
                              <a:gs pos="2917">
                                <a:schemeClr val="tx1"/>
                              </a:gs>
                              <a:gs pos="30000">
                                <a:schemeClr val="tx1"/>
                              </a:gs>
                            </a:gsLst>
                            <a:lin ang="5400000" scaled="0"/>
                          </a:gradFill>
                        </a:rPr>
                        <a:t>Volume</a:t>
                      </a:r>
                      <a:br>
                        <a:rPr lang="en-US" sz="1600" dirty="0">
                          <a:gradFill>
                            <a:gsLst>
                              <a:gs pos="2917">
                                <a:schemeClr val="tx1"/>
                              </a:gs>
                              <a:gs pos="30000">
                                <a:schemeClr val="tx1"/>
                              </a:gs>
                            </a:gsLst>
                            <a:lin ang="5400000" scaled="0"/>
                          </a:gradFill>
                        </a:rPr>
                      </a:br>
                      <a:r>
                        <a:rPr lang="en-US" sz="1600" dirty="0">
                          <a:gradFill>
                            <a:gsLst>
                              <a:gs pos="2917">
                                <a:schemeClr val="tx1"/>
                              </a:gs>
                              <a:gs pos="30000">
                                <a:schemeClr val="tx1"/>
                              </a:gs>
                            </a:gsLst>
                            <a:lin ang="5400000" scaled="0"/>
                          </a:gradFill>
                        </a:rPr>
                        <a:t>sizing</a:t>
                      </a: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To scale, distribute</a:t>
                      </a:r>
                      <a:r>
                        <a:rPr lang="en-US" sz="1600" baseline="0" dirty="0">
                          <a:gradFill>
                            <a:gsLst>
                              <a:gs pos="2917">
                                <a:schemeClr val="tx1"/>
                              </a:gs>
                              <a:gs pos="30000">
                                <a:schemeClr val="tx1"/>
                              </a:gs>
                            </a:gsLst>
                            <a:lin ang="5400000" scaled="0"/>
                          </a:gradFill>
                        </a:rPr>
                        <a:t> files across multiple volumes, no larger than 8–10 TB</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Use the</a:t>
                      </a:r>
                      <a:r>
                        <a:rPr lang="en-US" sz="1600" baseline="0" dirty="0">
                          <a:gradFill>
                            <a:gsLst>
                              <a:gs pos="2917">
                                <a:schemeClr val="tx1"/>
                              </a:gs>
                              <a:gs pos="30000">
                                <a:schemeClr val="tx1"/>
                              </a:gs>
                            </a:gsLst>
                            <a:lin ang="5400000" scaled="0"/>
                          </a:gradFill>
                        </a:rPr>
                        <a:t> size you need, up to 64 TB</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6789105"/>
                  </a:ext>
                </a:extLst>
              </a:tr>
              <a:tr h="370840">
                <a:tc>
                  <a:txBody>
                    <a:bodyPr/>
                    <a:lstStyle/>
                    <a:p>
                      <a:pPr>
                        <a:lnSpc>
                          <a:spcPct val="90000"/>
                        </a:lnSpc>
                      </a:pPr>
                      <a:r>
                        <a:rPr lang="en-US" sz="1600" dirty="0">
                          <a:gradFill>
                            <a:gsLst>
                              <a:gs pos="2917">
                                <a:schemeClr val="tx1"/>
                              </a:gs>
                              <a:gs pos="30000">
                                <a:schemeClr val="tx1"/>
                              </a:gs>
                            </a:gsLst>
                            <a:lin ang="5400000" scaled="0"/>
                          </a:gradFill>
                        </a:rPr>
                        <a:t>Optimization</a:t>
                      </a: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Single job per</a:t>
                      </a:r>
                      <a:r>
                        <a:rPr lang="en-US" sz="1600" baseline="0" dirty="0">
                          <a:gradFill>
                            <a:gsLst>
                              <a:gs pos="2917">
                                <a:schemeClr val="tx1"/>
                              </a:gs>
                              <a:gs pos="30000">
                                <a:schemeClr val="tx1"/>
                              </a:gs>
                            </a:gsLst>
                            <a:lin ang="5400000" scaled="0"/>
                          </a:gradFill>
                        </a:rPr>
                        <a:t> volume</a:t>
                      </a:r>
                    </a:p>
                    <a:p>
                      <a:pPr>
                        <a:lnSpc>
                          <a:spcPct val="90000"/>
                        </a:lnSpc>
                        <a:spcBef>
                          <a:spcPts val="400"/>
                        </a:spcBef>
                      </a:pPr>
                      <a:r>
                        <a:rPr lang="en-US" sz="1600" baseline="0" dirty="0">
                          <a:gradFill>
                            <a:gsLst>
                              <a:gs pos="2917">
                                <a:schemeClr val="tx1"/>
                              </a:gs>
                              <a:gs pos="30000">
                                <a:schemeClr val="tx1"/>
                              </a:gs>
                            </a:gsLst>
                            <a:lin ang="5400000" scaled="0"/>
                          </a:gradFill>
                        </a:rPr>
                        <a:t>Single CPU and single I/O queue</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Multi-threaded</a:t>
                      </a:r>
                      <a:r>
                        <a:rPr lang="en-US" sz="1600" baseline="0" dirty="0">
                          <a:gradFill>
                            <a:gsLst>
                              <a:gs pos="2917">
                                <a:schemeClr val="tx1"/>
                              </a:gs>
                              <a:gs pos="30000">
                                <a:schemeClr val="tx1"/>
                              </a:gs>
                            </a:gsLst>
                            <a:lin ang="5400000" scaled="0"/>
                          </a:gradFill>
                        </a:rPr>
                        <a:t> per volume</a:t>
                      </a:r>
                    </a:p>
                    <a:p>
                      <a:pPr>
                        <a:lnSpc>
                          <a:spcPct val="90000"/>
                        </a:lnSpc>
                        <a:spcBef>
                          <a:spcPts val="400"/>
                        </a:spcBef>
                      </a:pPr>
                      <a:r>
                        <a:rPr lang="en-US" sz="1600" baseline="0" dirty="0">
                          <a:gradFill>
                            <a:gsLst>
                              <a:gs pos="2917">
                                <a:schemeClr val="tx1"/>
                              </a:gs>
                              <a:gs pos="30000">
                                <a:schemeClr val="tx1"/>
                              </a:gs>
                            </a:gsLst>
                            <a:lin ang="5400000" scaled="0"/>
                          </a:gradFill>
                        </a:rPr>
                        <a:t>All files optimized in parallel</a:t>
                      </a:r>
                    </a:p>
                    <a:p>
                      <a:pPr>
                        <a:lnSpc>
                          <a:spcPct val="90000"/>
                        </a:lnSpc>
                        <a:spcBef>
                          <a:spcPts val="400"/>
                        </a:spcBef>
                      </a:pPr>
                      <a:r>
                        <a:rPr lang="en-US" sz="1600" baseline="0" dirty="0">
                          <a:gradFill>
                            <a:gsLst>
                              <a:gs pos="2917">
                                <a:schemeClr val="tx1"/>
                              </a:gs>
                              <a:gs pos="30000">
                                <a:schemeClr val="tx1"/>
                              </a:gs>
                            </a:gsLst>
                            <a:lin ang="5400000" scaled="0"/>
                          </a:gradFill>
                        </a:rPr>
                        <a:t>Auto load balancing of input </a:t>
                      </a:r>
                      <a:br>
                        <a:rPr lang="en-US" sz="1600" baseline="0" dirty="0">
                          <a:gradFill>
                            <a:gsLst>
                              <a:gs pos="2917">
                                <a:schemeClr val="tx1"/>
                              </a:gs>
                              <a:gs pos="30000">
                                <a:schemeClr val="tx1"/>
                              </a:gs>
                            </a:gsLst>
                            <a:lin ang="5400000" scaled="0"/>
                          </a:gradFill>
                        </a:rPr>
                      </a:br>
                      <a:r>
                        <a:rPr lang="en-US" sz="1600" baseline="0" dirty="0">
                          <a:gradFill>
                            <a:gsLst>
                              <a:gs pos="2917">
                                <a:schemeClr val="tx1"/>
                              </a:gs>
                              <a:gs pos="30000">
                                <a:schemeClr val="tx1"/>
                              </a:gs>
                            </a:gsLst>
                            <a:lin ang="5400000" scaled="0"/>
                          </a:gradFill>
                        </a:rPr>
                        <a:t>queues and resources</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068798"/>
                  </a:ext>
                </a:extLst>
              </a:tr>
              <a:tr h="370840">
                <a:tc>
                  <a:txBody>
                    <a:bodyPr/>
                    <a:lstStyle/>
                    <a:p>
                      <a:pPr>
                        <a:lnSpc>
                          <a:spcPct val="90000"/>
                        </a:lnSpc>
                      </a:pPr>
                      <a:r>
                        <a:rPr lang="en-US" sz="1600" dirty="0">
                          <a:gradFill>
                            <a:gsLst>
                              <a:gs pos="2917">
                                <a:schemeClr val="tx1"/>
                              </a:gs>
                              <a:gs pos="30000">
                                <a:schemeClr val="tx1"/>
                              </a:gs>
                            </a:gsLst>
                            <a:lin ang="5400000" scaled="0"/>
                          </a:gradFill>
                        </a:rPr>
                        <a:t>Backup</a:t>
                      </a:r>
                      <a:br>
                        <a:rPr lang="en-US" sz="1600" dirty="0">
                          <a:gradFill>
                            <a:gsLst>
                              <a:gs pos="2917">
                                <a:schemeClr val="tx1"/>
                              </a:gs>
                              <a:gs pos="30000">
                                <a:schemeClr val="tx1"/>
                              </a:gs>
                            </a:gsLst>
                            <a:lin ang="5400000" scaled="0"/>
                          </a:gradFill>
                        </a:rPr>
                      </a:br>
                      <a:r>
                        <a:rPr lang="en-US" sz="1600" dirty="0">
                          <a:gradFill>
                            <a:gsLst>
                              <a:gs pos="2917">
                                <a:schemeClr val="tx1"/>
                              </a:gs>
                              <a:gs pos="30000">
                                <a:schemeClr val="tx1"/>
                              </a:gs>
                            </a:gsLst>
                            <a:lin ang="5400000" scaled="0"/>
                          </a:gradFill>
                        </a:rPr>
                        <a:t>support</a:t>
                      </a: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Manual configuration per volume</a:t>
                      </a:r>
                      <a:r>
                        <a:rPr lang="en-US" sz="1600" baseline="0" dirty="0">
                          <a:gradFill>
                            <a:gsLst>
                              <a:gs pos="2917">
                                <a:schemeClr val="tx1"/>
                              </a:gs>
                              <a:gs pos="30000">
                                <a:schemeClr val="tx1"/>
                              </a:gs>
                            </a:gsLst>
                            <a:lin ang="5400000" scaled="0"/>
                          </a:gradFill>
                        </a:rPr>
                        <a:t> </a:t>
                      </a:r>
                      <a:br>
                        <a:rPr lang="en-US" sz="1600" baseline="0" dirty="0">
                          <a:gradFill>
                            <a:gsLst>
                              <a:gs pos="2917">
                                <a:schemeClr val="tx1"/>
                              </a:gs>
                              <a:gs pos="30000">
                                <a:schemeClr val="tx1"/>
                              </a:gs>
                            </a:gsLst>
                            <a:lin ang="5400000" scaled="0"/>
                          </a:gradFill>
                        </a:rPr>
                      </a:br>
                      <a:r>
                        <a:rPr lang="en-US" sz="1600" baseline="0" dirty="0">
                          <a:gradFill>
                            <a:gsLst>
                              <a:gs pos="2917">
                                <a:schemeClr val="tx1"/>
                              </a:gs>
                              <a:gs pos="30000">
                                <a:schemeClr val="tx1"/>
                              </a:gs>
                            </a:gsLst>
                            <a:lin ang="5400000" scaled="0"/>
                          </a:gradFill>
                        </a:rPr>
                        <a:t>and per node using PowerShell</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spcBef>
                          <a:spcPts val="400"/>
                        </a:spcBef>
                      </a:pPr>
                      <a:r>
                        <a:rPr lang="en-US" sz="1600" dirty="0">
                          <a:gradFill>
                            <a:gsLst>
                              <a:gs pos="2917">
                                <a:schemeClr val="tx1"/>
                              </a:gs>
                              <a:gs pos="30000">
                                <a:schemeClr val="tx1"/>
                              </a:gs>
                            </a:gsLst>
                            <a:lin ang="5400000" scaled="0"/>
                          </a:gradFill>
                        </a:rPr>
                        <a:t>Setting is an integrated usage type</a:t>
                      </a:r>
                      <a:r>
                        <a:rPr lang="en-US" sz="1600" baseline="0" dirty="0">
                          <a:gradFill>
                            <a:gsLst>
                              <a:gs pos="2917">
                                <a:schemeClr val="tx1"/>
                              </a:gs>
                              <a:gs pos="30000">
                                <a:schemeClr val="tx1"/>
                              </a:gs>
                            </a:gsLst>
                            <a:lin ang="5400000" scaled="0"/>
                          </a:gradFill>
                        </a:rPr>
                        <a:t> through UI, or with PowerShell</a:t>
                      </a:r>
                      <a:endParaRPr lang="en-US" sz="1600" dirty="0">
                        <a:gradFill>
                          <a:gsLst>
                            <a:gs pos="2917">
                              <a:schemeClr val="tx1"/>
                            </a:gs>
                            <a:gs pos="30000">
                              <a:schemeClr val="tx1"/>
                            </a:gs>
                          </a:gsLst>
                          <a:lin ang="5400000" scaled="0"/>
                        </a:gradFill>
                      </a:endParaRPr>
                    </a:p>
                  </a:txBody>
                  <a:tcPr marL="182880" marR="182880" marT="146304" marB="146304">
                    <a:lnL w="12700" cmpd="sng">
                      <a:noFill/>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0336531"/>
                  </a:ext>
                </a:extLst>
              </a:tr>
            </a:tbl>
          </a:graphicData>
        </a:graphic>
      </p:graphicFrame>
      <p:sp>
        <p:nvSpPr>
          <p:cNvPr id="6" name="TextBox 5"/>
          <p:cNvSpPr txBox="1"/>
          <p:nvPr/>
        </p:nvSpPr>
        <p:spPr>
          <a:xfrm>
            <a:off x="274638" y="5053832"/>
            <a:ext cx="8783637" cy="1458861"/>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2800" b="0" i="0" u="none" strike="noStrike" kern="0" cap="none" spc="0" normalizeH="0" baseline="0" noProof="0" dirty="0">
                <a:ln>
                  <a:noFill/>
                </a:ln>
                <a:gradFill>
                  <a:gsLst>
                    <a:gs pos="57426">
                      <a:schemeClr val="accent2"/>
                    </a:gs>
                    <a:gs pos="39000">
                      <a:schemeClr val="accent2"/>
                    </a:gs>
                  </a:gsLst>
                  <a:lin ang="5400000" scaled="0"/>
                </a:gradFill>
                <a:effectLst/>
                <a:uLnTx/>
                <a:uFillTx/>
                <a:latin typeface="+mj-lt"/>
              </a:rPr>
              <a:t>And more… SMAPI interfaces, rolling upgrade support, Nano Server support, caching integrated with CSV for better memory utilization, Defender support… </a:t>
            </a: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89056" y="2517421"/>
            <a:ext cx="2058708" cy="4465814"/>
          </a:xfrm>
          <a:prstGeom prst="rect">
            <a:avLst/>
          </a:prstGeom>
        </p:spPr>
      </p:pic>
    </p:spTree>
    <p:extLst>
      <p:ext uri="{BB962C8B-B14F-4D97-AF65-F5344CB8AC3E}">
        <p14:creationId xmlns:p14="http://schemas.microsoft.com/office/powerpoint/2010/main" val="28626292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400" fill="hold"/>
                                        <p:tgtEl>
                                          <p:spTgt spid="6"/>
                                        </p:tgtEl>
                                        <p:attrNameLst>
                                          <p:attrName>ppt_x</p:attrName>
                                        </p:attrNameLst>
                                      </p:cBhvr>
                                      <p:tavLst>
                                        <p:tav tm="0">
                                          <p:val>
                                            <p:strVal val="#ppt_x"/>
                                          </p:val>
                                        </p:tav>
                                        <p:tav tm="100000">
                                          <p:val>
                                            <p:strVal val="#ppt_x"/>
                                          </p:val>
                                        </p:tav>
                                      </p:tavLst>
                                    </p:anim>
                                    <p:anim calcmode="lin" valueType="num">
                                      <p:cBhvr additive="base">
                                        <p:cTn id="14" dur="4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Title 9"/>
          <p:cNvSpPr>
            <a:spLocks noGrp="1"/>
          </p:cNvSpPr>
          <p:nvPr>
            <p:ph type="title"/>
          </p:nvPr>
        </p:nvSpPr>
        <p:spPr>
          <a:xfrm>
            <a:off x="274638" y="295275"/>
            <a:ext cx="11888787" cy="917575"/>
          </a:xfrm>
        </p:spPr>
        <p:txBody>
          <a:bodyPr/>
          <a:lstStyle/>
          <a:p>
            <a:r>
              <a:rPr lang="en-US" dirty="0"/>
              <a:t>Storage Replica </a:t>
            </a:r>
            <a:br>
              <a:rPr lang="en-US" dirty="0"/>
            </a:br>
            <a:r>
              <a:rPr lang="en-US" sz="3600" dirty="0">
                <a:gradFill>
                  <a:gsLst>
                    <a:gs pos="38614">
                      <a:schemeClr val="tx1"/>
                    </a:gs>
                    <a:gs pos="85000">
                      <a:schemeClr val="tx1"/>
                    </a:gs>
                  </a:gsLst>
                  <a:lin ang="5400000" scaled="0"/>
                </a:gradFill>
              </a:rPr>
              <a:t>Protection of key data and workloads</a:t>
            </a:r>
          </a:p>
        </p:txBody>
      </p:sp>
      <p:sp>
        <p:nvSpPr>
          <p:cNvPr id="66" name="Rectangle 1"/>
          <p:cNvSpPr/>
          <p:nvPr/>
        </p:nvSpPr>
        <p:spPr>
          <a:xfrm>
            <a:off x="274638" y="2125662"/>
            <a:ext cx="6400800" cy="4572001"/>
          </a:xfrm>
          <a:prstGeom prst="rect">
            <a:avLst/>
          </a:prstGeom>
          <a:noFill/>
          <a:ln w="12700" cap="flat" cmpd="sng" algn="ctr">
            <a:noFill/>
            <a:prstDash val="solid"/>
            <a:miter lim="800000"/>
          </a:ln>
          <a:effectLst/>
        </p:spPr>
        <p:txBody>
          <a:bodyPr lIns="182880" tIns="182880" rIns="182880" b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l" defTabSz="471584" rtl="0" eaLnBrk="1" fontAlgn="auto" latinLnBrk="0" hangingPunct="1">
              <a:lnSpc>
                <a:spcPct val="90000"/>
              </a:lnSpc>
              <a:spcBef>
                <a:spcPts val="1200"/>
              </a:spcBef>
              <a:spcAft>
                <a:spcPts val="0"/>
              </a:spcAft>
              <a:buClr>
                <a:srgbClr val="EFEFEF"/>
              </a:buClr>
              <a:buSzTx/>
              <a:buFontTx/>
              <a:buNone/>
              <a:tabLst/>
              <a:defRPr/>
            </a:pPr>
            <a:r>
              <a:rPr kumimoji="0" lang="en-US" sz="2000" b="0" i="0" u="none" strike="noStrike" kern="1200" cap="none" spc="0" normalizeH="0" baseline="0" noProof="0" dirty="0">
                <a:ln>
                  <a:noFill/>
                </a:ln>
                <a:gradFill>
                  <a:gsLst>
                    <a:gs pos="88119">
                      <a:schemeClr val="accent2"/>
                    </a:gs>
                    <a:gs pos="73043">
                      <a:schemeClr val="accent2"/>
                    </a:gs>
                  </a:gsLst>
                  <a:lin ang="5400000" scaled="0"/>
                </a:gradFill>
                <a:effectLst/>
                <a:uLnTx/>
                <a:uFillTx/>
                <a:latin typeface="Segoe UI Semilight" panose="020B0402040204020203" pitchFamily="34" charset="0"/>
                <a:ea typeface="+mn-ea"/>
                <a:cs typeface="Segoe UI Semilight" panose="020B0402040204020203" pitchFamily="34" charset="0"/>
              </a:rPr>
              <a:t>Synchronous replication</a:t>
            </a:r>
          </a:p>
          <a:p>
            <a:pPr marL="0" marR="0" lvl="1" indent="0" algn="l" defTabSz="471584" rtl="0" eaLnBrk="1" fontAlgn="auto" latinLnBrk="0" hangingPunct="1">
              <a:lnSpc>
                <a:spcPct val="90000"/>
              </a:lnSpc>
              <a:spcBef>
                <a:spcPts val="300"/>
              </a:spcBef>
              <a:spcAft>
                <a:spcPts val="0"/>
              </a:spcAft>
              <a:buClr>
                <a:srgbClr val="EFEFEF"/>
              </a:buClr>
              <a:buSzTx/>
              <a:buFontTx/>
              <a:buNone/>
              <a:tabLst/>
              <a:defRPr/>
            </a:pP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Storage agnostic mirroring of data in physical sites with crash-consistent volumes ensuring zero data loss at the volume level.</a:t>
            </a:r>
          </a:p>
          <a:p>
            <a:pPr marL="0" marR="0" lvl="1" indent="0" algn="l" defTabSz="471584" rtl="0" eaLnBrk="1" fontAlgn="auto" latinLnBrk="0" hangingPunct="1">
              <a:lnSpc>
                <a:spcPct val="90000"/>
              </a:lnSpc>
              <a:spcBef>
                <a:spcPts val="1200"/>
              </a:spcBef>
              <a:spcAft>
                <a:spcPts val="0"/>
              </a:spcAft>
              <a:buClr>
                <a:srgbClr val="EFEFEF"/>
              </a:buClr>
              <a:buSzTx/>
              <a:buFontTx/>
              <a:buNone/>
              <a:tabLst/>
              <a:defRPr/>
            </a:pPr>
            <a:r>
              <a:rPr kumimoji="0" lang="en-US" sz="2000" b="0" i="0" u="none" strike="noStrike" kern="1200" cap="none" spc="0" normalizeH="0" baseline="0" noProof="0" dirty="0">
                <a:ln>
                  <a:noFill/>
                </a:ln>
                <a:gradFill>
                  <a:gsLst>
                    <a:gs pos="88119">
                      <a:schemeClr val="accent2"/>
                    </a:gs>
                    <a:gs pos="73043">
                      <a:schemeClr val="accent2"/>
                    </a:gs>
                  </a:gsLst>
                  <a:lin ang="5400000" scaled="0"/>
                </a:gradFill>
                <a:effectLst/>
                <a:uLnTx/>
                <a:uFillTx/>
                <a:latin typeface="Segoe UI Semilight" panose="020B0402040204020203" pitchFamily="34" charset="0"/>
                <a:ea typeface="+mn-ea"/>
                <a:cs typeface="Segoe UI Semilight" panose="020B0402040204020203" pitchFamily="34" charset="0"/>
              </a:rPr>
              <a:t>Increase resilience</a:t>
            </a:r>
          </a:p>
          <a:p>
            <a:pPr marL="0" marR="0" lvl="1" indent="0" algn="l" defTabSz="471584" rtl="0" eaLnBrk="1" fontAlgn="auto" latinLnBrk="0" hangingPunct="1">
              <a:lnSpc>
                <a:spcPct val="90000"/>
              </a:lnSpc>
              <a:spcBef>
                <a:spcPts val="300"/>
              </a:spcBef>
              <a:spcAft>
                <a:spcPts val="0"/>
              </a:spcAft>
              <a:buClr>
                <a:srgbClr val="EFEFEF"/>
              </a:buClr>
              <a:buSzTx/>
              <a:buFontTx/>
              <a:buNone/>
              <a:tabLst/>
              <a:defRPr/>
            </a:pP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Unlocks new scenarios for metro-distance cluster-to-cluster </a:t>
            </a:r>
            <a:b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b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disaster recovery and stretch failover clusters for automated </a:t>
            </a:r>
            <a:b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b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high availability.</a:t>
            </a:r>
          </a:p>
          <a:p>
            <a:pPr marL="0" marR="0" lvl="1" indent="0" algn="l" defTabSz="471584" rtl="0" eaLnBrk="1" fontAlgn="auto" latinLnBrk="0" hangingPunct="1">
              <a:lnSpc>
                <a:spcPct val="90000"/>
              </a:lnSpc>
              <a:spcBef>
                <a:spcPts val="1200"/>
              </a:spcBef>
              <a:spcAft>
                <a:spcPts val="0"/>
              </a:spcAft>
              <a:buClr>
                <a:srgbClr val="EFEFEF"/>
              </a:buClr>
              <a:buSzTx/>
              <a:buFontTx/>
              <a:buNone/>
              <a:tabLst/>
              <a:defRPr/>
            </a:pPr>
            <a:r>
              <a:rPr kumimoji="0" lang="en-US" sz="2000" b="0" i="0" u="none" strike="noStrike" kern="1200" cap="none" spc="0" normalizeH="0" baseline="0" noProof="0" dirty="0">
                <a:ln>
                  <a:noFill/>
                </a:ln>
                <a:gradFill>
                  <a:gsLst>
                    <a:gs pos="88119">
                      <a:schemeClr val="accent2"/>
                    </a:gs>
                    <a:gs pos="73043">
                      <a:schemeClr val="accent2"/>
                    </a:gs>
                  </a:gsLst>
                  <a:lin ang="5400000" scaled="0"/>
                </a:gradFill>
                <a:effectLst/>
                <a:uLnTx/>
                <a:uFillTx/>
                <a:latin typeface="Segoe UI Semilight" panose="020B0402040204020203" pitchFamily="34" charset="0"/>
                <a:ea typeface="+mn-ea"/>
                <a:cs typeface="Segoe UI Semilight" panose="020B0402040204020203" pitchFamily="34" charset="0"/>
              </a:rPr>
              <a:t>Complete solution</a:t>
            </a:r>
          </a:p>
          <a:p>
            <a:pPr marL="0" marR="0" lvl="1" indent="0" algn="l" defTabSz="471584" rtl="0" eaLnBrk="1" fontAlgn="auto" latinLnBrk="0" hangingPunct="1">
              <a:lnSpc>
                <a:spcPct val="90000"/>
              </a:lnSpc>
              <a:spcBef>
                <a:spcPts val="300"/>
              </a:spcBef>
              <a:spcAft>
                <a:spcPts val="0"/>
              </a:spcAft>
              <a:buClr>
                <a:srgbClr val="EFEFEF"/>
              </a:buClr>
              <a:buSzTx/>
              <a:buFontTx/>
              <a:buNone/>
              <a:tabLst/>
              <a:defRPr/>
            </a:pP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End-to-end for storage and clustering, including Hyper-V, </a:t>
            </a:r>
            <a:b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b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Storage Replica, Storage Spaces, cluster, Scale-Out File Server, </a:t>
            </a:r>
            <a:b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b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SMB3, deduplication, Resilient File System (ReFS), NTFS, and Windows PowerShell.</a:t>
            </a:r>
          </a:p>
          <a:p>
            <a:pPr marL="0" marR="0" lvl="1" indent="0" algn="l" defTabSz="471584" rtl="0" eaLnBrk="1" fontAlgn="auto" latinLnBrk="0" hangingPunct="1">
              <a:lnSpc>
                <a:spcPct val="90000"/>
              </a:lnSpc>
              <a:spcBef>
                <a:spcPts val="1200"/>
              </a:spcBef>
              <a:spcAft>
                <a:spcPts val="0"/>
              </a:spcAft>
              <a:buClr>
                <a:srgbClr val="EFEFEF"/>
              </a:buClr>
              <a:buSzTx/>
              <a:buFontTx/>
              <a:buNone/>
              <a:tabLst/>
              <a:defRPr/>
            </a:pPr>
            <a:r>
              <a:rPr kumimoji="0" lang="en-US" sz="2000" b="0" i="0" u="none" strike="noStrike" kern="1200" cap="none" spc="0" normalizeH="0" baseline="0" noProof="0" dirty="0">
                <a:ln>
                  <a:noFill/>
                </a:ln>
                <a:gradFill>
                  <a:gsLst>
                    <a:gs pos="88119">
                      <a:schemeClr val="accent2"/>
                    </a:gs>
                    <a:gs pos="73043">
                      <a:schemeClr val="accent2"/>
                    </a:gs>
                  </a:gsLst>
                  <a:lin ang="5400000" scaled="0"/>
                </a:gradFill>
                <a:effectLst/>
                <a:uLnTx/>
                <a:uFillTx/>
                <a:latin typeface="Segoe UI Semilight" panose="020B0402040204020203" pitchFamily="34" charset="0"/>
                <a:ea typeface="+mn-ea"/>
                <a:cs typeface="Segoe UI Semilight" panose="020B0402040204020203" pitchFamily="34" charset="0"/>
              </a:rPr>
              <a:t>Streamlined management</a:t>
            </a:r>
          </a:p>
          <a:p>
            <a:pPr marL="0" marR="0" lvl="1" indent="0" algn="l" defTabSz="471584" rtl="0" eaLnBrk="1" fontAlgn="auto" latinLnBrk="0" hangingPunct="1">
              <a:lnSpc>
                <a:spcPct val="90000"/>
              </a:lnSpc>
              <a:spcBef>
                <a:spcPts val="300"/>
              </a:spcBef>
              <a:spcAft>
                <a:spcPts val="0"/>
              </a:spcAft>
              <a:buClr>
                <a:srgbClr val="EFEFEF"/>
              </a:buClr>
              <a:buSzTx/>
              <a:buFontTx/>
              <a:buNone/>
              <a:tabLst/>
              <a:defRPr/>
            </a:pP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Graphical management for individual nodes and clusters </a:t>
            </a:r>
            <a:b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br>
            <a:r>
              <a:rPr kumimoji="0" lang="en-US" sz="1600" b="0" i="0" u="none" strike="noStrike" kern="1200" cap="none" spc="0" normalizeH="0" baseline="0" noProof="0" dirty="0">
                <a:ln>
                  <a:noFill/>
                </a:ln>
                <a:gradFill>
                  <a:gsLst>
                    <a:gs pos="2609">
                      <a:srgbClr val="505050"/>
                    </a:gs>
                    <a:gs pos="16814">
                      <a:srgbClr val="505050"/>
                    </a:gs>
                  </a:gsLst>
                  <a:lin ang="5400000" scaled="0"/>
                </a:gradFill>
                <a:effectLst/>
                <a:uLnTx/>
                <a:uFillTx/>
                <a:latin typeface="+mn-lt"/>
                <a:ea typeface="+mn-ea"/>
                <a:cs typeface="+mn-cs"/>
              </a:rPr>
              <a:t>through Failover Cluster Manager and Azure Site Recovery.</a:t>
            </a:r>
          </a:p>
        </p:txBody>
      </p:sp>
      <p:grpSp>
        <p:nvGrpSpPr>
          <p:cNvPr id="13" name="Group 12"/>
          <p:cNvGrpSpPr/>
          <p:nvPr/>
        </p:nvGrpSpPr>
        <p:grpSpPr>
          <a:xfrm>
            <a:off x="6675438" y="2125662"/>
            <a:ext cx="5305424" cy="4389438"/>
            <a:chOff x="6675438" y="2125662"/>
            <a:chExt cx="5305424" cy="4389438"/>
          </a:xfrm>
        </p:grpSpPr>
        <p:sp>
          <p:nvSpPr>
            <p:cNvPr id="107" name="Rectangle 106"/>
            <p:cNvSpPr/>
            <p:nvPr/>
          </p:nvSpPr>
          <p:spPr bwMode="auto">
            <a:xfrm>
              <a:off x="6675438" y="2125662"/>
              <a:ext cx="5305424" cy="4389438"/>
            </a:xfrm>
            <a:prstGeom prst="rect">
              <a:avLst/>
            </a:prstGeom>
            <a:solidFill>
              <a:schemeClr val="bg1">
                <a:lumMod val="95000"/>
              </a:schemeClr>
            </a:solidFill>
            <a:ln w="10795" cap="flat" cmpd="sng" algn="ctr">
              <a:noFill/>
              <a:prstDash val="solid"/>
              <a:headEnd type="none" w="med" len="med"/>
              <a:tailEnd type="none" w="med" len="med"/>
            </a:ln>
            <a:effectLst/>
          </p:spPr>
          <p:txBody>
            <a:bodyPr vert="horz" wrap="square" lIns="182880" tIns="146304" rIns="0" bIns="146304" numCol="1" rtlCol="0" anchor="t" anchorCtr="0" compatLnSpc="1">
              <a:prstTxWarp prst="textNoShape">
                <a:avLst/>
              </a:prstTxWarp>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20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Stretch cluster and cluster-to-cluster</a:t>
              </a:r>
            </a:p>
          </p:txBody>
        </p:sp>
        <p:sp>
          <p:nvSpPr>
            <p:cNvPr id="105" name="Rectangle 104"/>
            <p:cNvSpPr/>
            <p:nvPr/>
          </p:nvSpPr>
          <p:spPr bwMode="auto">
            <a:xfrm>
              <a:off x="6859270" y="2705099"/>
              <a:ext cx="2423160" cy="362354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55446">
                        <a:schemeClr val="tx1"/>
                      </a:gs>
                      <a:gs pos="35000">
                        <a:schemeClr val="tx1"/>
                      </a:gs>
                    </a:gsLst>
                    <a:lin ang="5400000" scaled="0"/>
                  </a:gradFill>
                  <a:effectLst/>
                  <a:uLnTx/>
                  <a:uFillTx/>
                  <a:latin typeface="+mj-lt"/>
                  <a:ea typeface="Segoe UI" pitchFamily="34" charset="0"/>
                  <a:cs typeface="Segoe UI" pitchFamily="34" charset="0"/>
                </a:rPr>
                <a:t>Site 1</a:t>
              </a:r>
            </a:p>
          </p:txBody>
        </p:sp>
        <p:grpSp>
          <p:nvGrpSpPr>
            <p:cNvPr id="34" name="Group 33"/>
            <p:cNvGrpSpPr/>
            <p:nvPr/>
          </p:nvGrpSpPr>
          <p:grpSpPr>
            <a:xfrm>
              <a:off x="8320815" y="5210175"/>
              <a:ext cx="837551" cy="1118474"/>
              <a:chOff x="6506698" y="5394065"/>
              <a:chExt cx="829313" cy="1107473"/>
            </a:xfrm>
            <a:solidFill>
              <a:schemeClr val="bg1">
                <a:lumMod val="95000"/>
              </a:schemeClr>
            </a:solidFill>
          </p:grpSpPr>
          <p:sp>
            <p:nvSpPr>
              <p:cNvPr id="35" name="Freeform 9"/>
              <p:cNvSpPr>
                <a:spLocks noEditPoints="1"/>
              </p:cNvSpPr>
              <p:nvPr/>
            </p:nvSpPr>
            <p:spPr bwMode="auto">
              <a:xfrm>
                <a:off x="6506698" y="5861534"/>
                <a:ext cx="519749" cy="640004"/>
              </a:xfrm>
              <a:custGeom>
                <a:avLst/>
                <a:gdLst>
                  <a:gd name="T0" fmla="*/ 0 w 2913"/>
                  <a:gd name="T1" fmla="*/ 0 h 3587"/>
                  <a:gd name="T2" fmla="*/ 0 w 2913"/>
                  <a:gd name="T3" fmla="*/ 3587 h 3587"/>
                  <a:gd name="T4" fmla="*/ 946 w 2913"/>
                  <a:gd name="T5" fmla="*/ 3587 h 3587"/>
                  <a:gd name="T6" fmla="*/ 946 w 2913"/>
                  <a:gd name="T7" fmla="*/ 2851 h 3587"/>
                  <a:gd name="T8" fmla="*/ 1324 w 2913"/>
                  <a:gd name="T9" fmla="*/ 2851 h 3587"/>
                  <a:gd name="T10" fmla="*/ 1324 w 2913"/>
                  <a:gd name="T11" fmla="*/ 3587 h 3587"/>
                  <a:gd name="T12" fmla="*/ 1603 w 2913"/>
                  <a:gd name="T13" fmla="*/ 3587 h 3587"/>
                  <a:gd name="T14" fmla="*/ 1603 w 2913"/>
                  <a:gd name="T15" fmla="*/ 2851 h 3587"/>
                  <a:gd name="T16" fmla="*/ 1981 w 2913"/>
                  <a:gd name="T17" fmla="*/ 2851 h 3587"/>
                  <a:gd name="T18" fmla="*/ 1981 w 2913"/>
                  <a:gd name="T19" fmla="*/ 3587 h 3587"/>
                  <a:gd name="T20" fmla="*/ 2913 w 2913"/>
                  <a:gd name="T21" fmla="*/ 3587 h 3587"/>
                  <a:gd name="T22" fmla="*/ 2913 w 2913"/>
                  <a:gd name="T23" fmla="*/ 0 h 3587"/>
                  <a:gd name="T24" fmla="*/ 0 w 2913"/>
                  <a:gd name="T25" fmla="*/ 0 h 3587"/>
                  <a:gd name="T26" fmla="*/ 2639 w 2913"/>
                  <a:gd name="T27" fmla="*/ 2617 h 3587"/>
                  <a:gd name="T28" fmla="*/ 286 w 2913"/>
                  <a:gd name="T29" fmla="*/ 2617 h 3587"/>
                  <a:gd name="T30" fmla="*/ 286 w 2913"/>
                  <a:gd name="T31" fmla="*/ 2239 h 3587"/>
                  <a:gd name="T32" fmla="*/ 2639 w 2913"/>
                  <a:gd name="T33" fmla="*/ 2239 h 3587"/>
                  <a:gd name="T34" fmla="*/ 2639 w 2913"/>
                  <a:gd name="T35" fmla="*/ 2617 h 3587"/>
                  <a:gd name="T36" fmla="*/ 2639 w 2913"/>
                  <a:gd name="T37" fmla="*/ 1965 h 3587"/>
                  <a:gd name="T38" fmla="*/ 286 w 2913"/>
                  <a:gd name="T39" fmla="*/ 1965 h 3587"/>
                  <a:gd name="T40" fmla="*/ 286 w 2913"/>
                  <a:gd name="T41" fmla="*/ 1586 h 3587"/>
                  <a:gd name="T42" fmla="*/ 2639 w 2913"/>
                  <a:gd name="T43" fmla="*/ 1586 h 3587"/>
                  <a:gd name="T44" fmla="*/ 2639 w 2913"/>
                  <a:gd name="T45" fmla="*/ 1965 h 3587"/>
                  <a:gd name="T46" fmla="*/ 2639 w 2913"/>
                  <a:gd name="T47" fmla="*/ 1310 h 3587"/>
                  <a:gd name="T48" fmla="*/ 286 w 2913"/>
                  <a:gd name="T49" fmla="*/ 1310 h 3587"/>
                  <a:gd name="T50" fmla="*/ 286 w 2913"/>
                  <a:gd name="T51" fmla="*/ 932 h 3587"/>
                  <a:gd name="T52" fmla="*/ 2639 w 2913"/>
                  <a:gd name="T53" fmla="*/ 932 h 3587"/>
                  <a:gd name="T54" fmla="*/ 2639 w 2913"/>
                  <a:gd name="T55" fmla="*/ 1310 h 3587"/>
                  <a:gd name="T56" fmla="*/ 2639 w 2913"/>
                  <a:gd name="T57" fmla="*/ 655 h 3587"/>
                  <a:gd name="T58" fmla="*/ 286 w 2913"/>
                  <a:gd name="T59" fmla="*/ 655 h 3587"/>
                  <a:gd name="T60" fmla="*/ 286 w 2913"/>
                  <a:gd name="T61" fmla="*/ 279 h 3587"/>
                  <a:gd name="T62" fmla="*/ 2639 w 2913"/>
                  <a:gd name="T63" fmla="*/ 279 h 3587"/>
                  <a:gd name="T64" fmla="*/ 2639 w 2913"/>
                  <a:gd name="T65" fmla="*/ 655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3" h="3587">
                    <a:moveTo>
                      <a:pt x="0" y="0"/>
                    </a:moveTo>
                    <a:lnTo>
                      <a:pt x="0" y="3587"/>
                    </a:lnTo>
                    <a:lnTo>
                      <a:pt x="946" y="3587"/>
                    </a:lnTo>
                    <a:lnTo>
                      <a:pt x="946" y="2851"/>
                    </a:lnTo>
                    <a:lnTo>
                      <a:pt x="1324" y="2851"/>
                    </a:lnTo>
                    <a:lnTo>
                      <a:pt x="1324" y="3587"/>
                    </a:lnTo>
                    <a:lnTo>
                      <a:pt x="1603" y="3587"/>
                    </a:lnTo>
                    <a:lnTo>
                      <a:pt x="1603" y="2851"/>
                    </a:lnTo>
                    <a:lnTo>
                      <a:pt x="1981" y="2851"/>
                    </a:lnTo>
                    <a:lnTo>
                      <a:pt x="1981" y="3587"/>
                    </a:lnTo>
                    <a:lnTo>
                      <a:pt x="2913" y="3587"/>
                    </a:lnTo>
                    <a:lnTo>
                      <a:pt x="2913" y="0"/>
                    </a:lnTo>
                    <a:lnTo>
                      <a:pt x="0" y="0"/>
                    </a:lnTo>
                    <a:close/>
                    <a:moveTo>
                      <a:pt x="2639" y="2617"/>
                    </a:moveTo>
                    <a:lnTo>
                      <a:pt x="286" y="2617"/>
                    </a:lnTo>
                    <a:lnTo>
                      <a:pt x="286" y="2239"/>
                    </a:lnTo>
                    <a:lnTo>
                      <a:pt x="2639" y="2239"/>
                    </a:lnTo>
                    <a:lnTo>
                      <a:pt x="2639" y="2617"/>
                    </a:lnTo>
                    <a:close/>
                    <a:moveTo>
                      <a:pt x="2639" y="1965"/>
                    </a:moveTo>
                    <a:lnTo>
                      <a:pt x="286" y="1965"/>
                    </a:lnTo>
                    <a:lnTo>
                      <a:pt x="286" y="1586"/>
                    </a:lnTo>
                    <a:lnTo>
                      <a:pt x="2639" y="1586"/>
                    </a:lnTo>
                    <a:lnTo>
                      <a:pt x="2639" y="1965"/>
                    </a:lnTo>
                    <a:close/>
                    <a:moveTo>
                      <a:pt x="2639" y="1310"/>
                    </a:moveTo>
                    <a:lnTo>
                      <a:pt x="286" y="1310"/>
                    </a:lnTo>
                    <a:lnTo>
                      <a:pt x="286" y="932"/>
                    </a:lnTo>
                    <a:lnTo>
                      <a:pt x="2639" y="932"/>
                    </a:lnTo>
                    <a:lnTo>
                      <a:pt x="2639" y="1310"/>
                    </a:lnTo>
                    <a:close/>
                    <a:moveTo>
                      <a:pt x="2639" y="655"/>
                    </a:moveTo>
                    <a:lnTo>
                      <a:pt x="286" y="655"/>
                    </a:lnTo>
                    <a:lnTo>
                      <a:pt x="286" y="279"/>
                    </a:lnTo>
                    <a:lnTo>
                      <a:pt x="2639" y="279"/>
                    </a:lnTo>
                    <a:lnTo>
                      <a:pt x="2639" y="655"/>
                    </a:lnTo>
                    <a:close/>
                  </a:path>
                </a:pathLst>
              </a:custGeom>
              <a:grpFill/>
              <a:ln w="25400">
                <a:noFill/>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lumMod val="95000"/>
                        </a:srgbClr>
                      </a:gs>
                      <a:gs pos="100000">
                        <a:srgbClr val="FFFFFF">
                          <a:lumMod val="95000"/>
                        </a:srgbClr>
                      </a:gs>
                    </a:gsLst>
                    <a:lin ang="5400000" scaled="0"/>
                  </a:gradFill>
                  <a:effectLst/>
                  <a:uLnTx/>
                  <a:uFillTx/>
                  <a:ea typeface="Segoe UI" pitchFamily="34" charset="0"/>
                  <a:cs typeface="Segoe UI" pitchFamily="34" charset="0"/>
                </a:endParaRPr>
              </a:p>
            </p:txBody>
          </p:sp>
          <p:sp>
            <p:nvSpPr>
              <p:cNvPr id="36" name="Freeform 10"/>
              <p:cNvSpPr>
                <a:spLocks noEditPoints="1"/>
              </p:cNvSpPr>
              <p:nvPr/>
            </p:nvSpPr>
            <p:spPr bwMode="auto">
              <a:xfrm>
                <a:off x="6816262" y="5394065"/>
                <a:ext cx="519749" cy="1107473"/>
              </a:xfrm>
              <a:custGeom>
                <a:avLst/>
                <a:gdLst>
                  <a:gd name="T0" fmla="*/ 0 w 2913"/>
                  <a:gd name="T1" fmla="*/ 0 h 6207"/>
                  <a:gd name="T2" fmla="*/ 0 w 2913"/>
                  <a:gd name="T3" fmla="*/ 2424 h 6207"/>
                  <a:gd name="T4" fmla="*/ 289 w 2913"/>
                  <a:gd name="T5" fmla="*/ 2424 h 6207"/>
                  <a:gd name="T6" fmla="*/ 289 w 2913"/>
                  <a:gd name="T7" fmla="*/ 2244 h 6207"/>
                  <a:gd name="T8" fmla="*/ 2641 w 2913"/>
                  <a:gd name="T9" fmla="*/ 2244 h 6207"/>
                  <a:gd name="T10" fmla="*/ 2641 w 2913"/>
                  <a:gd name="T11" fmla="*/ 2622 h 6207"/>
                  <a:gd name="T12" fmla="*/ 1457 w 2913"/>
                  <a:gd name="T13" fmla="*/ 2622 h 6207"/>
                  <a:gd name="T14" fmla="*/ 1457 w 2913"/>
                  <a:gd name="T15" fmla="*/ 2899 h 6207"/>
                  <a:gd name="T16" fmla="*/ 2641 w 2913"/>
                  <a:gd name="T17" fmla="*/ 2899 h 6207"/>
                  <a:gd name="T18" fmla="*/ 2641 w 2913"/>
                  <a:gd name="T19" fmla="*/ 3275 h 6207"/>
                  <a:gd name="T20" fmla="*/ 1457 w 2913"/>
                  <a:gd name="T21" fmla="*/ 3275 h 6207"/>
                  <a:gd name="T22" fmla="*/ 1457 w 2913"/>
                  <a:gd name="T23" fmla="*/ 3552 h 6207"/>
                  <a:gd name="T24" fmla="*/ 2641 w 2913"/>
                  <a:gd name="T25" fmla="*/ 3552 h 6207"/>
                  <a:gd name="T26" fmla="*/ 2641 w 2913"/>
                  <a:gd name="T27" fmla="*/ 3930 h 6207"/>
                  <a:gd name="T28" fmla="*/ 1457 w 2913"/>
                  <a:gd name="T29" fmla="*/ 3930 h 6207"/>
                  <a:gd name="T30" fmla="*/ 1457 w 2913"/>
                  <a:gd name="T31" fmla="*/ 4206 h 6207"/>
                  <a:gd name="T32" fmla="*/ 2641 w 2913"/>
                  <a:gd name="T33" fmla="*/ 4206 h 6207"/>
                  <a:gd name="T34" fmla="*/ 2641 w 2913"/>
                  <a:gd name="T35" fmla="*/ 4582 h 6207"/>
                  <a:gd name="T36" fmla="*/ 1457 w 2913"/>
                  <a:gd name="T37" fmla="*/ 4582 h 6207"/>
                  <a:gd name="T38" fmla="*/ 1457 w 2913"/>
                  <a:gd name="T39" fmla="*/ 4859 h 6207"/>
                  <a:gd name="T40" fmla="*/ 2641 w 2913"/>
                  <a:gd name="T41" fmla="*/ 4859 h 6207"/>
                  <a:gd name="T42" fmla="*/ 2641 w 2913"/>
                  <a:gd name="T43" fmla="*/ 5237 h 6207"/>
                  <a:gd name="T44" fmla="*/ 1457 w 2913"/>
                  <a:gd name="T45" fmla="*/ 5237 h 6207"/>
                  <a:gd name="T46" fmla="*/ 1457 w 2913"/>
                  <a:gd name="T47" fmla="*/ 6207 h 6207"/>
                  <a:gd name="T48" fmla="*/ 1603 w 2913"/>
                  <a:gd name="T49" fmla="*/ 6207 h 6207"/>
                  <a:gd name="T50" fmla="*/ 1603 w 2913"/>
                  <a:gd name="T51" fmla="*/ 5471 h 6207"/>
                  <a:gd name="T52" fmla="*/ 1982 w 2913"/>
                  <a:gd name="T53" fmla="*/ 5471 h 6207"/>
                  <a:gd name="T54" fmla="*/ 1982 w 2913"/>
                  <a:gd name="T55" fmla="*/ 6207 h 6207"/>
                  <a:gd name="T56" fmla="*/ 2913 w 2913"/>
                  <a:gd name="T57" fmla="*/ 6207 h 6207"/>
                  <a:gd name="T58" fmla="*/ 2913 w 2913"/>
                  <a:gd name="T59" fmla="*/ 0 h 6207"/>
                  <a:gd name="T60" fmla="*/ 0 w 2913"/>
                  <a:gd name="T61" fmla="*/ 0 h 6207"/>
                  <a:gd name="T62" fmla="*/ 2641 w 2913"/>
                  <a:gd name="T63" fmla="*/ 1968 h 6207"/>
                  <a:gd name="T64" fmla="*/ 289 w 2913"/>
                  <a:gd name="T65" fmla="*/ 1968 h 6207"/>
                  <a:gd name="T66" fmla="*/ 289 w 2913"/>
                  <a:gd name="T67" fmla="*/ 1592 h 6207"/>
                  <a:gd name="T68" fmla="*/ 2641 w 2913"/>
                  <a:gd name="T69" fmla="*/ 1592 h 6207"/>
                  <a:gd name="T70" fmla="*/ 2641 w 2913"/>
                  <a:gd name="T71" fmla="*/ 1968 h 6207"/>
                  <a:gd name="T72" fmla="*/ 2641 w 2913"/>
                  <a:gd name="T73" fmla="*/ 1320 h 6207"/>
                  <a:gd name="T74" fmla="*/ 289 w 2913"/>
                  <a:gd name="T75" fmla="*/ 1320 h 6207"/>
                  <a:gd name="T76" fmla="*/ 289 w 2913"/>
                  <a:gd name="T77" fmla="*/ 944 h 6207"/>
                  <a:gd name="T78" fmla="*/ 2641 w 2913"/>
                  <a:gd name="T79" fmla="*/ 944 h 6207"/>
                  <a:gd name="T80" fmla="*/ 2641 w 2913"/>
                  <a:gd name="T81" fmla="*/ 1320 h 6207"/>
                  <a:gd name="T82" fmla="*/ 2641 w 2913"/>
                  <a:gd name="T83" fmla="*/ 667 h 6207"/>
                  <a:gd name="T84" fmla="*/ 289 w 2913"/>
                  <a:gd name="T85" fmla="*/ 667 h 6207"/>
                  <a:gd name="T86" fmla="*/ 289 w 2913"/>
                  <a:gd name="T87" fmla="*/ 289 h 6207"/>
                  <a:gd name="T88" fmla="*/ 2641 w 2913"/>
                  <a:gd name="T89" fmla="*/ 289 h 6207"/>
                  <a:gd name="T90" fmla="*/ 2641 w 2913"/>
                  <a:gd name="T91" fmla="*/ 667 h 6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13" h="6207">
                    <a:moveTo>
                      <a:pt x="0" y="0"/>
                    </a:moveTo>
                    <a:lnTo>
                      <a:pt x="0" y="2424"/>
                    </a:lnTo>
                    <a:lnTo>
                      <a:pt x="289" y="2424"/>
                    </a:lnTo>
                    <a:lnTo>
                      <a:pt x="289" y="2244"/>
                    </a:lnTo>
                    <a:lnTo>
                      <a:pt x="2641" y="2244"/>
                    </a:lnTo>
                    <a:lnTo>
                      <a:pt x="2641" y="2622"/>
                    </a:lnTo>
                    <a:lnTo>
                      <a:pt x="1457" y="2622"/>
                    </a:lnTo>
                    <a:lnTo>
                      <a:pt x="1457" y="2899"/>
                    </a:lnTo>
                    <a:lnTo>
                      <a:pt x="2641" y="2899"/>
                    </a:lnTo>
                    <a:lnTo>
                      <a:pt x="2641" y="3275"/>
                    </a:lnTo>
                    <a:lnTo>
                      <a:pt x="1457" y="3275"/>
                    </a:lnTo>
                    <a:lnTo>
                      <a:pt x="1457" y="3552"/>
                    </a:lnTo>
                    <a:lnTo>
                      <a:pt x="2641" y="3552"/>
                    </a:lnTo>
                    <a:lnTo>
                      <a:pt x="2641" y="3930"/>
                    </a:lnTo>
                    <a:lnTo>
                      <a:pt x="1457" y="3930"/>
                    </a:lnTo>
                    <a:lnTo>
                      <a:pt x="1457" y="4206"/>
                    </a:lnTo>
                    <a:lnTo>
                      <a:pt x="2641" y="4206"/>
                    </a:lnTo>
                    <a:lnTo>
                      <a:pt x="2641" y="4582"/>
                    </a:lnTo>
                    <a:lnTo>
                      <a:pt x="1457" y="4582"/>
                    </a:lnTo>
                    <a:lnTo>
                      <a:pt x="1457" y="4859"/>
                    </a:lnTo>
                    <a:lnTo>
                      <a:pt x="2641" y="4859"/>
                    </a:lnTo>
                    <a:lnTo>
                      <a:pt x="2641" y="5237"/>
                    </a:lnTo>
                    <a:lnTo>
                      <a:pt x="1457" y="5237"/>
                    </a:lnTo>
                    <a:lnTo>
                      <a:pt x="1457" y="6207"/>
                    </a:lnTo>
                    <a:lnTo>
                      <a:pt x="1603" y="6207"/>
                    </a:lnTo>
                    <a:lnTo>
                      <a:pt x="1603" y="5471"/>
                    </a:lnTo>
                    <a:lnTo>
                      <a:pt x="1982" y="5471"/>
                    </a:lnTo>
                    <a:lnTo>
                      <a:pt x="1982" y="6207"/>
                    </a:lnTo>
                    <a:lnTo>
                      <a:pt x="2913" y="6207"/>
                    </a:lnTo>
                    <a:lnTo>
                      <a:pt x="2913" y="0"/>
                    </a:lnTo>
                    <a:lnTo>
                      <a:pt x="0" y="0"/>
                    </a:lnTo>
                    <a:close/>
                    <a:moveTo>
                      <a:pt x="2641" y="1968"/>
                    </a:moveTo>
                    <a:lnTo>
                      <a:pt x="289" y="1968"/>
                    </a:lnTo>
                    <a:lnTo>
                      <a:pt x="289" y="1592"/>
                    </a:lnTo>
                    <a:lnTo>
                      <a:pt x="2641" y="1592"/>
                    </a:lnTo>
                    <a:lnTo>
                      <a:pt x="2641" y="1968"/>
                    </a:lnTo>
                    <a:close/>
                    <a:moveTo>
                      <a:pt x="2641" y="1320"/>
                    </a:moveTo>
                    <a:lnTo>
                      <a:pt x="289" y="1320"/>
                    </a:lnTo>
                    <a:lnTo>
                      <a:pt x="289" y="944"/>
                    </a:lnTo>
                    <a:lnTo>
                      <a:pt x="2641" y="944"/>
                    </a:lnTo>
                    <a:lnTo>
                      <a:pt x="2641" y="1320"/>
                    </a:lnTo>
                    <a:close/>
                    <a:moveTo>
                      <a:pt x="2641" y="667"/>
                    </a:moveTo>
                    <a:lnTo>
                      <a:pt x="289" y="667"/>
                    </a:lnTo>
                    <a:lnTo>
                      <a:pt x="289" y="289"/>
                    </a:lnTo>
                    <a:lnTo>
                      <a:pt x="2641" y="289"/>
                    </a:lnTo>
                    <a:lnTo>
                      <a:pt x="2641" y="667"/>
                    </a:lnTo>
                    <a:close/>
                  </a:path>
                </a:pathLst>
              </a:custGeom>
              <a:grpFill/>
              <a:ln w="25400">
                <a:noFill/>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lumMod val="95000"/>
                        </a:srgbClr>
                      </a:gs>
                      <a:gs pos="100000">
                        <a:srgbClr val="FFFFFF">
                          <a:lumMod val="95000"/>
                        </a:srgbClr>
                      </a:gs>
                    </a:gsLst>
                    <a:lin ang="5400000" scaled="0"/>
                  </a:gradFill>
                  <a:effectLst/>
                  <a:uLnTx/>
                  <a:uFillTx/>
                  <a:ea typeface="Segoe UI" pitchFamily="34" charset="0"/>
                  <a:cs typeface="Segoe UI" pitchFamily="34" charset="0"/>
                </a:endParaRPr>
              </a:p>
            </p:txBody>
          </p:sp>
        </p:grpSp>
        <p:sp>
          <p:nvSpPr>
            <p:cNvPr id="33" name="Rectangle 32"/>
            <p:cNvSpPr/>
            <p:nvPr/>
          </p:nvSpPr>
          <p:spPr bwMode="auto">
            <a:xfrm>
              <a:off x="9376627" y="2705099"/>
              <a:ext cx="2423160" cy="362354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55446">
                        <a:schemeClr val="tx1"/>
                      </a:gs>
                      <a:gs pos="35000">
                        <a:schemeClr val="tx1"/>
                      </a:gs>
                    </a:gsLst>
                    <a:lin ang="5400000" scaled="0"/>
                  </a:gradFill>
                  <a:effectLst/>
                  <a:uLnTx/>
                  <a:uFillTx/>
                  <a:latin typeface="+mj-lt"/>
                  <a:ea typeface="Segoe UI" pitchFamily="34" charset="0"/>
                  <a:cs typeface="Segoe UI" pitchFamily="34" charset="0"/>
                </a:rPr>
                <a:t>Site 2</a:t>
              </a:r>
            </a:p>
          </p:txBody>
        </p:sp>
        <p:grpSp>
          <p:nvGrpSpPr>
            <p:cNvPr id="108" name="Group 107"/>
            <p:cNvGrpSpPr/>
            <p:nvPr/>
          </p:nvGrpSpPr>
          <p:grpSpPr>
            <a:xfrm>
              <a:off x="10838172" y="5210175"/>
              <a:ext cx="837551" cy="1118474"/>
              <a:chOff x="6506698" y="5394065"/>
              <a:chExt cx="829313" cy="1107473"/>
            </a:xfrm>
            <a:solidFill>
              <a:schemeClr val="bg1">
                <a:lumMod val="95000"/>
              </a:schemeClr>
            </a:solidFill>
          </p:grpSpPr>
          <p:sp>
            <p:nvSpPr>
              <p:cNvPr id="109" name="Freeform 9"/>
              <p:cNvSpPr>
                <a:spLocks noEditPoints="1"/>
              </p:cNvSpPr>
              <p:nvPr/>
            </p:nvSpPr>
            <p:spPr bwMode="auto">
              <a:xfrm>
                <a:off x="6506698" y="5861534"/>
                <a:ext cx="519749" cy="640004"/>
              </a:xfrm>
              <a:custGeom>
                <a:avLst/>
                <a:gdLst>
                  <a:gd name="T0" fmla="*/ 0 w 2913"/>
                  <a:gd name="T1" fmla="*/ 0 h 3587"/>
                  <a:gd name="T2" fmla="*/ 0 w 2913"/>
                  <a:gd name="T3" fmla="*/ 3587 h 3587"/>
                  <a:gd name="T4" fmla="*/ 946 w 2913"/>
                  <a:gd name="T5" fmla="*/ 3587 h 3587"/>
                  <a:gd name="T6" fmla="*/ 946 w 2913"/>
                  <a:gd name="T7" fmla="*/ 2851 h 3587"/>
                  <a:gd name="T8" fmla="*/ 1324 w 2913"/>
                  <a:gd name="T9" fmla="*/ 2851 h 3587"/>
                  <a:gd name="T10" fmla="*/ 1324 w 2913"/>
                  <a:gd name="T11" fmla="*/ 3587 h 3587"/>
                  <a:gd name="T12" fmla="*/ 1603 w 2913"/>
                  <a:gd name="T13" fmla="*/ 3587 h 3587"/>
                  <a:gd name="T14" fmla="*/ 1603 w 2913"/>
                  <a:gd name="T15" fmla="*/ 2851 h 3587"/>
                  <a:gd name="T16" fmla="*/ 1981 w 2913"/>
                  <a:gd name="T17" fmla="*/ 2851 h 3587"/>
                  <a:gd name="T18" fmla="*/ 1981 w 2913"/>
                  <a:gd name="T19" fmla="*/ 3587 h 3587"/>
                  <a:gd name="T20" fmla="*/ 2913 w 2913"/>
                  <a:gd name="T21" fmla="*/ 3587 h 3587"/>
                  <a:gd name="T22" fmla="*/ 2913 w 2913"/>
                  <a:gd name="T23" fmla="*/ 0 h 3587"/>
                  <a:gd name="T24" fmla="*/ 0 w 2913"/>
                  <a:gd name="T25" fmla="*/ 0 h 3587"/>
                  <a:gd name="T26" fmla="*/ 2639 w 2913"/>
                  <a:gd name="T27" fmla="*/ 2617 h 3587"/>
                  <a:gd name="T28" fmla="*/ 286 w 2913"/>
                  <a:gd name="T29" fmla="*/ 2617 h 3587"/>
                  <a:gd name="T30" fmla="*/ 286 w 2913"/>
                  <a:gd name="T31" fmla="*/ 2239 h 3587"/>
                  <a:gd name="T32" fmla="*/ 2639 w 2913"/>
                  <a:gd name="T33" fmla="*/ 2239 h 3587"/>
                  <a:gd name="T34" fmla="*/ 2639 w 2913"/>
                  <a:gd name="T35" fmla="*/ 2617 h 3587"/>
                  <a:gd name="T36" fmla="*/ 2639 w 2913"/>
                  <a:gd name="T37" fmla="*/ 1965 h 3587"/>
                  <a:gd name="T38" fmla="*/ 286 w 2913"/>
                  <a:gd name="T39" fmla="*/ 1965 h 3587"/>
                  <a:gd name="T40" fmla="*/ 286 w 2913"/>
                  <a:gd name="T41" fmla="*/ 1586 h 3587"/>
                  <a:gd name="T42" fmla="*/ 2639 w 2913"/>
                  <a:gd name="T43" fmla="*/ 1586 h 3587"/>
                  <a:gd name="T44" fmla="*/ 2639 w 2913"/>
                  <a:gd name="T45" fmla="*/ 1965 h 3587"/>
                  <a:gd name="T46" fmla="*/ 2639 w 2913"/>
                  <a:gd name="T47" fmla="*/ 1310 h 3587"/>
                  <a:gd name="T48" fmla="*/ 286 w 2913"/>
                  <a:gd name="T49" fmla="*/ 1310 h 3587"/>
                  <a:gd name="T50" fmla="*/ 286 w 2913"/>
                  <a:gd name="T51" fmla="*/ 932 h 3587"/>
                  <a:gd name="T52" fmla="*/ 2639 w 2913"/>
                  <a:gd name="T53" fmla="*/ 932 h 3587"/>
                  <a:gd name="T54" fmla="*/ 2639 w 2913"/>
                  <a:gd name="T55" fmla="*/ 1310 h 3587"/>
                  <a:gd name="T56" fmla="*/ 2639 w 2913"/>
                  <a:gd name="T57" fmla="*/ 655 h 3587"/>
                  <a:gd name="T58" fmla="*/ 286 w 2913"/>
                  <a:gd name="T59" fmla="*/ 655 h 3587"/>
                  <a:gd name="T60" fmla="*/ 286 w 2913"/>
                  <a:gd name="T61" fmla="*/ 279 h 3587"/>
                  <a:gd name="T62" fmla="*/ 2639 w 2913"/>
                  <a:gd name="T63" fmla="*/ 279 h 3587"/>
                  <a:gd name="T64" fmla="*/ 2639 w 2913"/>
                  <a:gd name="T65" fmla="*/ 655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3" h="3587">
                    <a:moveTo>
                      <a:pt x="0" y="0"/>
                    </a:moveTo>
                    <a:lnTo>
                      <a:pt x="0" y="3587"/>
                    </a:lnTo>
                    <a:lnTo>
                      <a:pt x="946" y="3587"/>
                    </a:lnTo>
                    <a:lnTo>
                      <a:pt x="946" y="2851"/>
                    </a:lnTo>
                    <a:lnTo>
                      <a:pt x="1324" y="2851"/>
                    </a:lnTo>
                    <a:lnTo>
                      <a:pt x="1324" y="3587"/>
                    </a:lnTo>
                    <a:lnTo>
                      <a:pt x="1603" y="3587"/>
                    </a:lnTo>
                    <a:lnTo>
                      <a:pt x="1603" y="2851"/>
                    </a:lnTo>
                    <a:lnTo>
                      <a:pt x="1981" y="2851"/>
                    </a:lnTo>
                    <a:lnTo>
                      <a:pt x="1981" y="3587"/>
                    </a:lnTo>
                    <a:lnTo>
                      <a:pt x="2913" y="3587"/>
                    </a:lnTo>
                    <a:lnTo>
                      <a:pt x="2913" y="0"/>
                    </a:lnTo>
                    <a:lnTo>
                      <a:pt x="0" y="0"/>
                    </a:lnTo>
                    <a:close/>
                    <a:moveTo>
                      <a:pt x="2639" y="2617"/>
                    </a:moveTo>
                    <a:lnTo>
                      <a:pt x="286" y="2617"/>
                    </a:lnTo>
                    <a:lnTo>
                      <a:pt x="286" y="2239"/>
                    </a:lnTo>
                    <a:lnTo>
                      <a:pt x="2639" y="2239"/>
                    </a:lnTo>
                    <a:lnTo>
                      <a:pt x="2639" y="2617"/>
                    </a:lnTo>
                    <a:close/>
                    <a:moveTo>
                      <a:pt x="2639" y="1965"/>
                    </a:moveTo>
                    <a:lnTo>
                      <a:pt x="286" y="1965"/>
                    </a:lnTo>
                    <a:lnTo>
                      <a:pt x="286" y="1586"/>
                    </a:lnTo>
                    <a:lnTo>
                      <a:pt x="2639" y="1586"/>
                    </a:lnTo>
                    <a:lnTo>
                      <a:pt x="2639" y="1965"/>
                    </a:lnTo>
                    <a:close/>
                    <a:moveTo>
                      <a:pt x="2639" y="1310"/>
                    </a:moveTo>
                    <a:lnTo>
                      <a:pt x="286" y="1310"/>
                    </a:lnTo>
                    <a:lnTo>
                      <a:pt x="286" y="932"/>
                    </a:lnTo>
                    <a:lnTo>
                      <a:pt x="2639" y="932"/>
                    </a:lnTo>
                    <a:lnTo>
                      <a:pt x="2639" y="1310"/>
                    </a:lnTo>
                    <a:close/>
                    <a:moveTo>
                      <a:pt x="2639" y="655"/>
                    </a:moveTo>
                    <a:lnTo>
                      <a:pt x="286" y="655"/>
                    </a:lnTo>
                    <a:lnTo>
                      <a:pt x="286" y="279"/>
                    </a:lnTo>
                    <a:lnTo>
                      <a:pt x="2639" y="279"/>
                    </a:lnTo>
                    <a:lnTo>
                      <a:pt x="2639" y="655"/>
                    </a:lnTo>
                    <a:close/>
                  </a:path>
                </a:pathLst>
              </a:custGeom>
              <a:grpFill/>
              <a:ln w="25400">
                <a:noFill/>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lumMod val="95000"/>
                        </a:srgbClr>
                      </a:gs>
                      <a:gs pos="100000">
                        <a:srgbClr val="FFFFFF">
                          <a:lumMod val="95000"/>
                        </a:srgbClr>
                      </a:gs>
                    </a:gsLst>
                    <a:lin ang="5400000" scaled="0"/>
                  </a:gradFill>
                  <a:effectLst/>
                  <a:uLnTx/>
                  <a:uFillTx/>
                  <a:ea typeface="Segoe UI" pitchFamily="34" charset="0"/>
                  <a:cs typeface="Segoe UI" pitchFamily="34" charset="0"/>
                </a:endParaRPr>
              </a:p>
            </p:txBody>
          </p:sp>
          <p:sp>
            <p:nvSpPr>
              <p:cNvPr id="110" name="Freeform 10"/>
              <p:cNvSpPr>
                <a:spLocks noEditPoints="1"/>
              </p:cNvSpPr>
              <p:nvPr/>
            </p:nvSpPr>
            <p:spPr bwMode="auto">
              <a:xfrm>
                <a:off x="6816262" y="5394065"/>
                <a:ext cx="519749" cy="1107473"/>
              </a:xfrm>
              <a:custGeom>
                <a:avLst/>
                <a:gdLst>
                  <a:gd name="T0" fmla="*/ 0 w 2913"/>
                  <a:gd name="T1" fmla="*/ 0 h 6207"/>
                  <a:gd name="T2" fmla="*/ 0 w 2913"/>
                  <a:gd name="T3" fmla="*/ 2424 h 6207"/>
                  <a:gd name="T4" fmla="*/ 289 w 2913"/>
                  <a:gd name="T5" fmla="*/ 2424 h 6207"/>
                  <a:gd name="T6" fmla="*/ 289 w 2913"/>
                  <a:gd name="T7" fmla="*/ 2244 h 6207"/>
                  <a:gd name="T8" fmla="*/ 2641 w 2913"/>
                  <a:gd name="T9" fmla="*/ 2244 h 6207"/>
                  <a:gd name="T10" fmla="*/ 2641 w 2913"/>
                  <a:gd name="T11" fmla="*/ 2622 h 6207"/>
                  <a:gd name="T12" fmla="*/ 1457 w 2913"/>
                  <a:gd name="T13" fmla="*/ 2622 h 6207"/>
                  <a:gd name="T14" fmla="*/ 1457 w 2913"/>
                  <a:gd name="T15" fmla="*/ 2899 h 6207"/>
                  <a:gd name="T16" fmla="*/ 2641 w 2913"/>
                  <a:gd name="T17" fmla="*/ 2899 h 6207"/>
                  <a:gd name="T18" fmla="*/ 2641 w 2913"/>
                  <a:gd name="T19" fmla="*/ 3275 h 6207"/>
                  <a:gd name="T20" fmla="*/ 1457 w 2913"/>
                  <a:gd name="T21" fmla="*/ 3275 h 6207"/>
                  <a:gd name="T22" fmla="*/ 1457 w 2913"/>
                  <a:gd name="T23" fmla="*/ 3552 h 6207"/>
                  <a:gd name="T24" fmla="*/ 2641 w 2913"/>
                  <a:gd name="T25" fmla="*/ 3552 h 6207"/>
                  <a:gd name="T26" fmla="*/ 2641 w 2913"/>
                  <a:gd name="T27" fmla="*/ 3930 h 6207"/>
                  <a:gd name="T28" fmla="*/ 1457 w 2913"/>
                  <a:gd name="T29" fmla="*/ 3930 h 6207"/>
                  <a:gd name="T30" fmla="*/ 1457 w 2913"/>
                  <a:gd name="T31" fmla="*/ 4206 h 6207"/>
                  <a:gd name="T32" fmla="*/ 2641 w 2913"/>
                  <a:gd name="T33" fmla="*/ 4206 h 6207"/>
                  <a:gd name="T34" fmla="*/ 2641 w 2913"/>
                  <a:gd name="T35" fmla="*/ 4582 h 6207"/>
                  <a:gd name="T36" fmla="*/ 1457 w 2913"/>
                  <a:gd name="T37" fmla="*/ 4582 h 6207"/>
                  <a:gd name="T38" fmla="*/ 1457 w 2913"/>
                  <a:gd name="T39" fmla="*/ 4859 h 6207"/>
                  <a:gd name="T40" fmla="*/ 2641 w 2913"/>
                  <a:gd name="T41" fmla="*/ 4859 h 6207"/>
                  <a:gd name="T42" fmla="*/ 2641 w 2913"/>
                  <a:gd name="T43" fmla="*/ 5237 h 6207"/>
                  <a:gd name="T44" fmla="*/ 1457 w 2913"/>
                  <a:gd name="T45" fmla="*/ 5237 h 6207"/>
                  <a:gd name="T46" fmla="*/ 1457 w 2913"/>
                  <a:gd name="T47" fmla="*/ 6207 h 6207"/>
                  <a:gd name="T48" fmla="*/ 1603 w 2913"/>
                  <a:gd name="T49" fmla="*/ 6207 h 6207"/>
                  <a:gd name="T50" fmla="*/ 1603 w 2913"/>
                  <a:gd name="T51" fmla="*/ 5471 h 6207"/>
                  <a:gd name="T52" fmla="*/ 1982 w 2913"/>
                  <a:gd name="T53" fmla="*/ 5471 h 6207"/>
                  <a:gd name="T54" fmla="*/ 1982 w 2913"/>
                  <a:gd name="T55" fmla="*/ 6207 h 6207"/>
                  <a:gd name="T56" fmla="*/ 2913 w 2913"/>
                  <a:gd name="T57" fmla="*/ 6207 h 6207"/>
                  <a:gd name="T58" fmla="*/ 2913 w 2913"/>
                  <a:gd name="T59" fmla="*/ 0 h 6207"/>
                  <a:gd name="T60" fmla="*/ 0 w 2913"/>
                  <a:gd name="T61" fmla="*/ 0 h 6207"/>
                  <a:gd name="T62" fmla="*/ 2641 w 2913"/>
                  <a:gd name="T63" fmla="*/ 1968 h 6207"/>
                  <a:gd name="T64" fmla="*/ 289 w 2913"/>
                  <a:gd name="T65" fmla="*/ 1968 h 6207"/>
                  <a:gd name="T66" fmla="*/ 289 w 2913"/>
                  <a:gd name="T67" fmla="*/ 1592 h 6207"/>
                  <a:gd name="T68" fmla="*/ 2641 w 2913"/>
                  <a:gd name="T69" fmla="*/ 1592 h 6207"/>
                  <a:gd name="T70" fmla="*/ 2641 w 2913"/>
                  <a:gd name="T71" fmla="*/ 1968 h 6207"/>
                  <a:gd name="T72" fmla="*/ 2641 w 2913"/>
                  <a:gd name="T73" fmla="*/ 1320 h 6207"/>
                  <a:gd name="T74" fmla="*/ 289 w 2913"/>
                  <a:gd name="T75" fmla="*/ 1320 h 6207"/>
                  <a:gd name="T76" fmla="*/ 289 w 2913"/>
                  <a:gd name="T77" fmla="*/ 944 h 6207"/>
                  <a:gd name="T78" fmla="*/ 2641 w 2913"/>
                  <a:gd name="T79" fmla="*/ 944 h 6207"/>
                  <a:gd name="T80" fmla="*/ 2641 w 2913"/>
                  <a:gd name="T81" fmla="*/ 1320 h 6207"/>
                  <a:gd name="T82" fmla="*/ 2641 w 2913"/>
                  <a:gd name="T83" fmla="*/ 667 h 6207"/>
                  <a:gd name="T84" fmla="*/ 289 w 2913"/>
                  <a:gd name="T85" fmla="*/ 667 h 6207"/>
                  <a:gd name="T86" fmla="*/ 289 w 2913"/>
                  <a:gd name="T87" fmla="*/ 289 h 6207"/>
                  <a:gd name="T88" fmla="*/ 2641 w 2913"/>
                  <a:gd name="T89" fmla="*/ 289 h 6207"/>
                  <a:gd name="T90" fmla="*/ 2641 w 2913"/>
                  <a:gd name="T91" fmla="*/ 667 h 6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13" h="6207">
                    <a:moveTo>
                      <a:pt x="0" y="0"/>
                    </a:moveTo>
                    <a:lnTo>
                      <a:pt x="0" y="2424"/>
                    </a:lnTo>
                    <a:lnTo>
                      <a:pt x="289" y="2424"/>
                    </a:lnTo>
                    <a:lnTo>
                      <a:pt x="289" y="2244"/>
                    </a:lnTo>
                    <a:lnTo>
                      <a:pt x="2641" y="2244"/>
                    </a:lnTo>
                    <a:lnTo>
                      <a:pt x="2641" y="2622"/>
                    </a:lnTo>
                    <a:lnTo>
                      <a:pt x="1457" y="2622"/>
                    </a:lnTo>
                    <a:lnTo>
                      <a:pt x="1457" y="2899"/>
                    </a:lnTo>
                    <a:lnTo>
                      <a:pt x="2641" y="2899"/>
                    </a:lnTo>
                    <a:lnTo>
                      <a:pt x="2641" y="3275"/>
                    </a:lnTo>
                    <a:lnTo>
                      <a:pt x="1457" y="3275"/>
                    </a:lnTo>
                    <a:lnTo>
                      <a:pt x="1457" y="3552"/>
                    </a:lnTo>
                    <a:lnTo>
                      <a:pt x="2641" y="3552"/>
                    </a:lnTo>
                    <a:lnTo>
                      <a:pt x="2641" y="3930"/>
                    </a:lnTo>
                    <a:lnTo>
                      <a:pt x="1457" y="3930"/>
                    </a:lnTo>
                    <a:lnTo>
                      <a:pt x="1457" y="4206"/>
                    </a:lnTo>
                    <a:lnTo>
                      <a:pt x="2641" y="4206"/>
                    </a:lnTo>
                    <a:lnTo>
                      <a:pt x="2641" y="4582"/>
                    </a:lnTo>
                    <a:lnTo>
                      <a:pt x="1457" y="4582"/>
                    </a:lnTo>
                    <a:lnTo>
                      <a:pt x="1457" y="4859"/>
                    </a:lnTo>
                    <a:lnTo>
                      <a:pt x="2641" y="4859"/>
                    </a:lnTo>
                    <a:lnTo>
                      <a:pt x="2641" y="5237"/>
                    </a:lnTo>
                    <a:lnTo>
                      <a:pt x="1457" y="5237"/>
                    </a:lnTo>
                    <a:lnTo>
                      <a:pt x="1457" y="6207"/>
                    </a:lnTo>
                    <a:lnTo>
                      <a:pt x="1603" y="6207"/>
                    </a:lnTo>
                    <a:lnTo>
                      <a:pt x="1603" y="5471"/>
                    </a:lnTo>
                    <a:lnTo>
                      <a:pt x="1982" y="5471"/>
                    </a:lnTo>
                    <a:lnTo>
                      <a:pt x="1982" y="6207"/>
                    </a:lnTo>
                    <a:lnTo>
                      <a:pt x="2913" y="6207"/>
                    </a:lnTo>
                    <a:lnTo>
                      <a:pt x="2913" y="0"/>
                    </a:lnTo>
                    <a:lnTo>
                      <a:pt x="0" y="0"/>
                    </a:lnTo>
                    <a:close/>
                    <a:moveTo>
                      <a:pt x="2641" y="1968"/>
                    </a:moveTo>
                    <a:lnTo>
                      <a:pt x="289" y="1968"/>
                    </a:lnTo>
                    <a:lnTo>
                      <a:pt x="289" y="1592"/>
                    </a:lnTo>
                    <a:lnTo>
                      <a:pt x="2641" y="1592"/>
                    </a:lnTo>
                    <a:lnTo>
                      <a:pt x="2641" y="1968"/>
                    </a:lnTo>
                    <a:close/>
                    <a:moveTo>
                      <a:pt x="2641" y="1320"/>
                    </a:moveTo>
                    <a:lnTo>
                      <a:pt x="289" y="1320"/>
                    </a:lnTo>
                    <a:lnTo>
                      <a:pt x="289" y="944"/>
                    </a:lnTo>
                    <a:lnTo>
                      <a:pt x="2641" y="944"/>
                    </a:lnTo>
                    <a:lnTo>
                      <a:pt x="2641" y="1320"/>
                    </a:lnTo>
                    <a:close/>
                    <a:moveTo>
                      <a:pt x="2641" y="667"/>
                    </a:moveTo>
                    <a:lnTo>
                      <a:pt x="289" y="667"/>
                    </a:lnTo>
                    <a:lnTo>
                      <a:pt x="289" y="289"/>
                    </a:lnTo>
                    <a:lnTo>
                      <a:pt x="2641" y="289"/>
                    </a:lnTo>
                    <a:lnTo>
                      <a:pt x="2641" y="667"/>
                    </a:lnTo>
                    <a:close/>
                  </a:path>
                </a:pathLst>
              </a:custGeom>
              <a:grpFill/>
              <a:ln w="25400">
                <a:noFill/>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lumMod val="95000"/>
                        </a:srgbClr>
                      </a:gs>
                      <a:gs pos="100000">
                        <a:srgbClr val="FFFFFF">
                          <a:lumMod val="95000"/>
                        </a:srgbClr>
                      </a:gs>
                    </a:gsLst>
                    <a:lin ang="5400000" scaled="0"/>
                  </a:gradFill>
                  <a:effectLst/>
                  <a:uLnTx/>
                  <a:uFillTx/>
                  <a:ea typeface="Segoe UI" pitchFamily="34" charset="0"/>
                  <a:cs typeface="Segoe UI" pitchFamily="34" charset="0"/>
                </a:endParaRPr>
              </a:p>
            </p:txBody>
          </p:sp>
        </p:grpSp>
        <p:grpSp>
          <p:nvGrpSpPr>
            <p:cNvPr id="38" name="Group 37"/>
            <p:cNvGrpSpPr/>
            <p:nvPr/>
          </p:nvGrpSpPr>
          <p:grpSpPr>
            <a:xfrm>
              <a:off x="8843704" y="5302434"/>
              <a:ext cx="971647" cy="437448"/>
              <a:chOff x="3076161" y="5224957"/>
              <a:chExt cx="340556" cy="153322"/>
            </a:xfrm>
          </p:grpSpPr>
          <p:cxnSp>
            <p:nvCxnSpPr>
              <p:cNvPr id="39" name="Straight Arrow Connector 38"/>
              <p:cNvCxnSpPr/>
              <p:nvPr/>
            </p:nvCxnSpPr>
            <p:spPr>
              <a:xfrm rot="16200000" flipV="1">
                <a:off x="3246439" y="5131340"/>
                <a:ext cx="0" cy="340556"/>
              </a:xfrm>
              <a:prstGeom prst="straightConnector1">
                <a:avLst/>
              </a:prstGeom>
              <a:ln w="28575" cap="sq">
                <a:solidFill>
                  <a:schemeClr val="accent2"/>
                </a:solidFill>
                <a:miter lim="800000"/>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40" name="Oval 39"/>
              <p:cNvSpPr/>
              <p:nvPr/>
            </p:nvSpPr>
            <p:spPr bwMode="auto">
              <a:xfrm>
                <a:off x="3169779" y="5224957"/>
                <a:ext cx="153322" cy="153322"/>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1" name="Freeform 6"/>
              <p:cNvSpPr>
                <a:spLocks noChangeAspect="1" noEditPoints="1"/>
              </p:cNvSpPr>
              <p:nvPr/>
            </p:nvSpPr>
            <p:spPr bwMode="auto">
              <a:xfrm>
                <a:off x="3207657" y="5269285"/>
                <a:ext cx="77565" cy="64669"/>
              </a:xfrm>
              <a:custGeom>
                <a:avLst/>
                <a:gdLst>
                  <a:gd name="T0" fmla="*/ 173 w 349"/>
                  <a:gd name="T1" fmla="*/ 256 h 291"/>
                  <a:gd name="T2" fmla="*/ 160 w 349"/>
                  <a:gd name="T3" fmla="*/ 255 h 291"/>
                  <a:gd name="T4" fmla="*/ 149 w 349"/>
                  <a:gd name="T5" fmla="*/ 253 h 291"/>
                  <a:gd name="T6" fmla="*/ 139 w 349"/>
                  <a:gd name="T7" fmla="*/ 250 h 291"/>
                  <a:gd name="T8" fmla="*/ 130 w 349"/>
                  <a:gd name="T9" fmla="*/ 247 h 291"/>
                  <a:gd name="T10" fmla="*/ 121 w 349"/>
                  <a:gd name="T11" fmla="*/ 243 h 291"/>
                  <a:gd name="T12" fmla="*/ 96 w 349"/>
                  <a:gd name="T13" fmla="*/ 223 h 291"/>
                  <a:gd name="T14" fmla="*/ 88 w 349"/>
                  <a:gd name="T15" fmla="*/ 214 h 291"/>
                  <a:gd name="T16" fmla="*/ 93 w 349"/>
                  <a:gd name="T17" fmla="*/ 146 h 291"/>
                  <a:gd name="T18" fmla="*/ 0 w 349"/>
                  <a:gd name="T19" fmla="*/ 146 h 291"/>
                  <a:gd name="T20" fmla="*/ 54 w 349"/>
                  <a:gd name="T21" fmla="*/ 228 h 291"/>
                  <a:gd name="T22" fmla="*/ 60 w 349"/>
                  <a:gd name="T23" fmla="*/ 236 h 291"/>
                  <a:gd name="T24" fmla="*/ 71 w 349"/>
                  <a:gd name="T25" fmla="*/ 248 h 291"/>
                  <a:gd name="T26" fmla="*/ 104 w 349"/>
                  <a:gd name="T27" fmla="*/ 273 h 291"/>
                  <a:gd name="T28" fmla="*/ 116 w 349"/>
                  <a:gd name="T29" fmla="*/ 279 h 291"/>
                  <a:gd name="T30" fmla="*/ 128 w 349"/>
                  <a:gd name="T31" fmla="*/ 283 h 291"/>
                  <a:gd name="T32" fmla="*/ 141 w 349"/>
                  <a:gd name="T33" fmla="*/ 287 h 291"/>
                  <a:gd name="T34" fmla="*/ 149 w 349"/>
                  <a:gd name="T35" fmla="*/ 289 h 291"/>
                  <a:gd name="T36" fmla="*/ 160 w 349"/>
                  <a:gd name="T37" fmla="*/ 290 h 291"/>
                  <a:gd name="T38" fmla="*/ 258 w 349"/>
                  <a:gd name="T39" fmla="*/ 265 h 291"/>
                  <a:gd name="T40" fmla="*/ 237 w 349"/>
                  <a:gd name="T41" fmla="*/ 236 h 291"/>
                  <a:gd name="T42" fmla="*/ 294 w 349"/>
                  <a:gd name="T43" fmla="*/ 63 h 291"/>
                  <a:gd name="T44" fmla="*/ 287 w 349"/>
                  <a:gd name="T45" fmla="*/ 54 h 291"/>
                  <a:gd name="T46" fmla="*/ 232 w 349"/>
                  <a:gd name="T47" fmla="*/ 12 h 291"/>
                  <a:gd name="T48" fmla="*/ 220 w 349"/>
                  <a:gd name="T49" fmla="*/ 8 h 291"/>
                  <a:gd name="T50" fmla="*/ 207 w 349"/>
                  <a:gd name="T51" fmla="*/ 4 h 291"/>
                  <a:gd name="T52" fmla="*/ 199 w 349"/>
                  <a:gd name="T53" fmla="*/ 2 h 291"/>
                  <a:gd name="T54" fmla="*/ 188 w 349"/>
                  <a:gd name="T55" fmla="*/ 1 h 291"/>
                  <a:gd name="T56" fmla="*/ 174 w 349"/>
                  <a:gd name="T57" fmla="*/ 0 h 291"/>
                  <a:gd name="T58" fmla="*/ 91 w 349"/>
                  <a:gd name="T59" fmla="*/ 27 h 291"/>
                  <a:gd name="T60" fmla="*/ 111 w 349"/>
                  <a:gd name="T61" fmla="*/ 55 h 291"/>
                  <a:gd name="T62" fmla="*/ 185 w 349"/>
                  <a:gd name="T63" fmla="*/ 36 h 291"/>
                  <a:gd name="T64" fmla="*/ 195 w 349"/>
                  <a:gd name="T65" fmla="*/ 37 h 291"/>
                  <a:gd name="T66" fmla="*/ 206 w 349"/>
                  <a:gd name="T67" fmla="*/ 40 h 291"/>
                  <a:gd name="T68" fmla="*/ 217 w 349"/>
                  <a:gd name="T69" fmla="*/ 44 h 291"/>
                  <a:gd name="T70" fmla="*/ 259 w 349"/>
                  <a:gd name="T71" fmla="*/ 75 h 291"/>
                  <a:gd name="T72" fmla="*/ 285 w 349"/>
                  <a:gd name="T73" fmla="*/ 146 h 291"/>
                  <a:gd name="T74" fmla="*/ 302 w 349"/>
                  <a:gd name="T75" fmla="*/ 215 h 291"/>
                  <a:gd name="T76" fmla="*/ 320 w 349"/>
                  <a:gd name="T77" fmla="*/ 14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9" h="291">
                    <a:moveTo>
                      <a:pt x="237" y="236"/>
                    </a:moveTo>
                    <a:cubicBezTo>
                      <a:pt x="218" y="250"/>
                      <a:pt x="196" y="256"/>
                      <a:pt x="173" y="256"/>
                    </a:cubicBezTo>
                    <a:cubicBezTo>
                      <a:pt x="170" y="256"/>
                      <a:pt x="167" y="256"/>
                      <a:pt x="164" y="256"/>
                    </a:cubicBezTo>
                    <a:cubicBezTo>
                      <a:pt x="163" y="255"/>
                      <a:pt x="161" y="255"/>
                      <a:pt x="160" y="255"/>
                    </a:cubicBezTo>
                    <a:cubicBezTo>
                      <a:pt x="158" y="255"/>
                      <a:pt x="155" y="254"/>
                      <a:pt x="153" y="254"/>
                    </a:cubicBezTo>
                    <a:cubicBezTo>
                      <a:pt x="152" y="254"/>
                      <a:pt x="150" y="253"/>
                      <a:pt x="149" y="253"/>
                    </a:cubicBezTo>
                    <a:cubicBezTo>
                      <a:pt x="147" y="253"/>
                      <a:pt x="144" y="252"/>
                      <a:pt x="142" y="251"/>
                    </a:cubicBezTo>
                    <a:cubicBezTo>
                      <a:pt x="141" y="251"/>
                      <a:pt x="140" y="251"/>
                      <a:pt x="139" y="250"/>
                    </a:cubicBezTo>
                    <a:cubicBezTo>
                      <a:pt x="137" y="249"/>
                      <a:pt x="134" y="249"/>
                      <a:pt x="132" y="248"/>
                    </a:cubicBezTo>
                    <a:cubicBezTo>
                      <a:pt x="131" y="247"/>
                      <a:pt x="131" y="247"/>
                      <a:pt x="130" y="247"/>
                    </a:cubicBezTo>
                    <a:cubicBezTo>
                      <a:pt x="127" y="246"/>
                      <a:pt x="124" y="244"/>
                      <a:pt x="122" y="243"/>
                    </a:cubicBezTo>
                    <a:cubicBezTo>
                      <a:pt x="121" y="243"/>
                      <a:pt x="121" y="243"/>
                      <a:pt x="121" y="243"/>
                    </a:cubicBezTo>
                    <a:cubicBezTo>
                      <a:pt x="112" y="237"/>
                      <a:pt x="103" y="231"/>
                      <a:pt x="96" y="224"/>
                    </a:cubicBezTo>
                    <a:cubicBezTo>
                      <a:pt x="96" y="224"/>
                      <a:pt x="96" y="223"/>
                      <a:pt x="96" y="223"/>
                    </a:cubicBezTo>
                    <a:cubicBezTo>
                      <a:pt x="93" y="221"/>
                      <a:pt x="91" y="219"/>
                      <a:pt x="89" y="216"/>
                    </a:cubicBezTo>
                    <a:cubicBezTo>
                      <a:pt x="89" y="216"/>
                      <a:pt x="88" y="215"/>
                      <a:pt x="88" y="214"/>
                    </a:cubicBezTo>
                    <a:cubicBezTo>
                      <a:pt x="73" y="196"/>
                      <a:pt x="64" y="172"/>
                      <a:pt x="64" y="146"/>
                    </a:cubicBezTo>
                    <a:cubicBezTo>
                      <a:pt x="93" y="146"/>
                      <a:pt x="93" y="146"/>
                      <a:pt x="93" y="146"/>
                    </a:cubicBezTo>
                    <a:cubicBezTo>
                      <a:pt x="46" y="76"/>
                      <a:pt x="46" y="76"/>
                      <a:pt x="46" y="76"/>
                    </a:cubicBezTo>
                    <a:cubicBezTo>
                      <a:pt x="0" y="146"/>
                      <a:pt x="0" y="146"/>
                      <a:pt x="0" y="146"/>
                    </a:cubicBezTo>
                    <a:cubicBezTo>
                      <a:pt x="29" y="146"/>
                      <a:pt x="29" y="146"/>
                      <a:pt x="29" y="146"/>
                    </a:cubicBezTo>
                    <a:cubicBezTo>
                      <a:pt x="29" y="176"/>
                      <a:pt x="38" y="205"/>
                      <a:pt x="54" y="228"/>
                    </a:cubicBezTo>
                    <a:cubicBezTo>
                      <a:pt x="55" y="228"/>
                      <a:pt x="55" y="229"/>
                      <a:pt x="55" y="229"/>
                    </a:cubicBezTo>
                    <a:cubicBezTo>
                      <a:pt x="57" y="231"/>
                      <a:pt x="59" y="234"/>
                      <a:pt x="60" y="236"/>
                    </a:cubicBezTo>
                    <a:cubicBezTo>
                      <a:pt x="61" y="237"/>
                      <a:pt x="62" y="238"/>
                      <a:pt x="62" y="238"/>
                    </a:cubicBezTo>
                    <a:cubicBezTo>
                      <a:pt x="65" y="242"/>
                      <a:pt x="68" y="245"/>
                      <a:pt x="71" y="248"/>
                    </a:cubicBezTo>
                    <a:cubicBezTo>
                      <a:pt x="71" y="248"/>
                      <a:pt x="71" y="248"/>
                      <a:pt x="72" y="249"/>
                    </a:cubicBezTo>
                    <a:cubicBezTo>
                      <a:pt x="81" y="258"/>
                      <a:pt x="92" y="266"/>
                      <a:pt x="104" y="273"/>
                    </a:cubicBezTo>
                    <a:cubicBezTo>
                      <a:pt x="104" y="273"/>
                      <a:pt x="105" y="273"/>
                      <a:pt x="105" y="274"/>
                    </a:cubicBezTo>
                    <a:cubicBezTo>
                      <a:pt x="109" y="275"/>
                      <a:pt x="112" y="277"/>
                      <a:pt x="116" y="279"/>
                    </a:cubicBezTo>
                    <a:cubicBezTo>
                      <a:pt x="117" y="279"/>
                      <a:pt x="117" y="279"/>
                      <a:pt x="118" y="280"/>
                    </a:cubicBezTo>
                    <a:cubicBezTo>
                      <a:pt x="121" y="281"/>
                      <a:pt x="125" y="282"/>
                      <a:pt x="128" y="283"/>
                    </a:cubicBezTo>
                    <a:cubicBezTo>
                      <a:pt x="129" y="284"/>
                      <a:pt x="131" y="284"/>
                      <a:pt x="132" y="285"/>
                    </a:cubicBezTo>
                    <a:cubicBezTo>
                      <a:pt x="135" y="286"/>
                      <a:pt x="138" y="286"/>
                      <a:pt x="141" y="287"/>
                    </a:cubicBezTo>
                    <a:cubicBezTo>
                      <a:pt x="143" y="287"/>
                      <a:pt x="145" y="288"/>
                      <a:pt x="146" y="288"/>
                    </a:cubicBezTo>
                    <a:cubicBezTo>
                      <a:pt x="147" y="288"/>
                      <a:pt x="148" y="289"/>
                      <a:pt x="149" y="289"/>
                    </a:cubicBezTo>
                    <a:cubicBezTo>
                      <a:pt x="152" y="289"/>
                      <a:pt x="154" y="290"/>
                      <a:pt x="157" y="290"/>
                    </a:cubicBezTo>
                    <a:cubicBezTo>
                      <a:pt x="158" y="290"/>
                      <a:pt x="159" y="290"/>
                      <a:pt x="160" y="290"/>
                    </a:cubicBezTo>
                    <a:cubicBezTo>
                      <a:pt x="165" y="291"/>
                      <a:pt x="170" y="291"/>
                      <a:pt x="174" y="291"/>
                    </a:cubicBezTo>
                    <a:cubicBezTo>
                      <a:pt x="204" y="291"/>
                      <a:pt x="233" y="282"/>
                      <a:pt x="258" y="265"/>
                    </a:cubicBezTo>
                    <a:cubicBezTo>
                      <a:pt x="265" y="259"/>
                      <a:pt x="267" y="248"/>
                      <a:pt x="262" y="240"/>
                    </a:cubicBezTo>
                    <a:cubicBezTo>
                      <a:pt x="256" y="232"/>
                      <a:pt x="245" y="231"/>
                      <a:pt x="237" y="236"/>
                    </a:cubicBezTo>
                    <a:close/>
                    <a:moveTo>
                      <a:pt x="320" y="146"/>
                    </a:moveTo>
                    <a:cubicBezTo>
                      <a:pt x="319" y="115"/>
                      <a:pt x="310" y="87"/>
                      <a:pt x="294" y="63"/>
                    </a:cubicBezTo>
                    <a:cubicBezTo>
                      <a:pt x="294" y="63"/>
                      <a:pt x="293" y="63"/>
                      <a:pt x="293" y="62"/>
                    </a:cubicBezTo>
                    <a:cubicBezTo>
                      <a:pt x="291" y="59"/>
                      <a:pt x="289" y="57"/>
                      <a:pt x="287" y="54"/>
                    </a:cubicBezTo>
                    <a:cubicBezTo>
                      <a:pt x="287" y="54"/>
                      <a:pt x="286" y="53"/>
                      <a:pt x="286" y="53"/>
                    </a:cubicBezTo>
                    <a:cubicBezTo>
                      <a:pt x="271" y="35"/>
                      <a:pt x="253" y="21"/>
                      <a:pt x="232" y="12"/>
                    </a:cubicBezTo>
                    <a:cubicBezTo>
                      <a:pt x="231" y="12"/>
                      <a:pt x="231" y="12"/>
                      <a:pt x="230" y="11"/>
                    </a:cubicBezTo>
                    <a:cubicBezTo>
                      <a:pt x="227" y="10"/>
                      <a:pt x="223" y="9"/>
                      <a:pt x="220" y="8"/>
                    </a:cubicBezTo>
                    <a:cubicBezTo>
                      <a:pt x="219" y="7"/>
                      <a:pt x="217" y="7"/>
                      <a:pt x="216" y="6"/>
                    </a:cubicBezTo>
                    <a:cubicBezTo>
                      <a:pt x="213" y="6"/>
                      <a:pt x="210" y="5"/>
                      <a:pt x="207" y="4"/>
                    </a:cubicBezTo>
                    <a:cubicBezTo>
                      <a:pt x="205" y="4"/>
                      <a:pt x="204" y="3"/>
                      <a:pt x="202" y="3"/>
                    </a:cubicBezTo>
                    <a:cubicBezTo>
                      <a:pt x="201" y="3"/>
                      <a:pt x="200" y="3"/>
                      <a:pt x="199" y="2"/>
                    </a:cubicBezTo>
                    <a:cubicBezTo>
                      <a:pt x="197" y="2"/>
                      <a:pt x="195" y="2"/>
                      <a:pt x="192" y="2"/>
                    </a:cubicBezTo>
                    <a:cubicBezTo>
                      <a:pt x="191" y="1"/>
                      <a:pt x="189" y="1"/>
                      <a:pt x="188" y="1"/>
                    </a:cubicBezTo>
                    <a:cubicBezTo>
                      <a:pt x="184" y="1"/>
                      <a:pt x="180" y="0"/>
                      <a:pt x="176" y="0"/>
                    </a:cubicBezTo>
                    <a:cubicBezTo>
                      <a:pt x="175" y="0"/>
                      <a:pt x="175" y="0"/>
                      <a:pt x="174" y="0"/>
                    </a:cubicBezTo>
                    <a:cubicBezTo>
                      <a:pt x="174" y="0"/>
                      <a:pt x="174" y="0"/>
                      <a:pt x="174" y="0"/>
                    </a:cubicBezTo>
                    <a:cubicBezTo>
                      <a:pt x="144" y="0"/>
                      <a:pt x="115" y="9"/>
                      <a:pt x="91" y="27"/>
                    </a:cubicBezTo>
                    <a:cubicBezTo>
                      <a:pt x="83" y="32"/>
                      <a:pt x="81" y="43"/>
                      <a:pt x="86" y="51"/>
                    </a:cubicBezTo>
                    <a:cubicBezTo>
                      <a:pt x="92" y="59"/>
                      <a:pt x="103" y="61"/>
                      <a:pt x="111" y="55"/>
                    </a:cubicBezTo>
                    <a:cubicBezTo>
                      <a:pt x="130" y="42"/>
                      <a:pt x="152" y="35"/>
                      <a:pt x="175" y="35"/>
                    </a:cubicBezTo>
                    <a:cubicBezTo>
                      <a:pt x="178" y="35"/>
                      <a:pt x="181" y="35"/>
                      <a:pt x="185" y="36"/>
                    </a:cubicBezTo>
                    <a:cubicBezTo>
                      <a:pt x="186" y="36"/>
                      <a:pt x="187" y="36"/>
                      <a:pt x="188" y="36"/>
                    </a:cubicBezTo>
                    <a:cubicBezTo>
                      <a:pt x="190" y="36"/>
                      <a:pt x="193" y="37"/>
                      <a:pt x="195" y="37"/>
                    </a:cubicBezTo>
                    <a:cubicBezTo>
                      <a:pt x="196" y="37"/>
                      <a:pt x="198" y="38"/>
                      <a:pt x="199" y="38"/>
                    </a:cubicBezTo>
                    <a:cubicBezTo>
                      <a:pt x="201" y="39"/>
                      <a:pt x="204" y="39"/>
                      <a:pt x="206" y="40"/>
                    </a:cubicBezTo>
                    <a:cubicBezTo>
                      <a:pt x="207" y="40"/>
                      <a:pt x="208" y="40"/>
                      <a:pt x="209" y="41"/>
                    </a:cubicBezTo>
                    <a:cubicBezTo>
                      <a:pt x="211" y="42"/>
                      <a:pt x="214" y="43"/>
                      <a:pt x="217" y="44"/>
                    </a:cubicBezTo>
                    <a:cubicBezTo>
                      <a:pt x="217" y="44"/>
                      <a:pt x="217" y="44"/>
                      <a:pt x="218" y="44"/>
                    </a:cubicBezTo>
                    <a:cubicBezTo>
                      <a:pt x="234" y="51"/>
                      <a:pt x="248" y="62"/>
                      <a:pt x="259" y="75"/>
                    </a:cubicBezTo>
                    <a:cubicBezTo>
                      <a:pt x="259" y="75"/>
                      <a:pt x="259" y="76"/>
                      <a:pt x="259" y="76"/>
                    </a:cubicBezTo>
                    <a:cubicBezTo>
                      <a:pt x="275" y="95"/>
                      <a:pt x="285" y="119"/>
                      <a:pt x="285" y="146"/>
                    </a:cubicBezTo>
                    <a:cubicBezTo>
                      <a:pt x="255" y="146"/>
                      <a:pt x="255" y="146"/>
                      <a:pt x="255" y="146"/>
                    </a:cubicBezTo>
                    <a:cubicBezTo>
                      <a:pt x="302" y="215"/>
                      <a:pt x="302" y="215"/>
                      <a:pt x="302" y="215"/>
                    </a:cubicBezTo>
                    <a:cubicBezTo>
                      <a:pt x="349" y="146"/>
                      <a:pt x="349" y="146"/>
                      <a:pt x="349" y="146"/>
                    </a:cubicBezTo>
                    <a:lnTo>
                      <a:pt x="320" y="14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 name="Group 11"/>
            <p:cNvGrpSpPr/>
            <p:nvPr/>
          </p:nvGrpSpPr>
          <p:grpSpPr>
            <a:xfrm>
              <a:off x="7613447" y="4752130"/>
              <a:ext cx="914807" cy="404460"/>
              <a:chOff x="7671981" y="4752130"/>
              <a:chExt cx="628059" cy="315170"/>
            </a:xfrm>
          </p:grpSpPr>
          <p:cxnSp>
            <p:nvCxnSpPr>
              <p:cNvPr id="11" name="Straight Connector 10"/>
              <p:cNvCxnSpPr/>
              <p:nvPr/>
            </p:nvCxnSpPr>
            <p:spPr>
              <a:xfrm>
                <a:off x="7671981" y="4752130"/>
                <a:ext cx="315170" cy="315170"/>
              </a:xfrm>
              <a:prstGeom prst="line">
                <a:avLst/>
              </a:prstGeom>
              <a:ln w="28575">
                <a:solidFill>
                  <a:schemeClr val="bg2"/>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7984870" y="4752130"/>
                <a:ext cx="315170" cy="315170"/>
              </a:xfrm>
              <a:prstGeom prst="line">
                <a:avLst/>
              </a:prstGeom>
              <a:ln w="28575">
                <a:solidFill>
                  <a:schemeClr val="bg2"/>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10130804" y="4752130"/>
              <a:ext cx="914807" cy="404460"/>
              <a:chOff x="7671981" y="4752130"/>
              <a:chExt cx="628059" cy="315170"/>
            </a:xfrm>
          </p:grpSpPr>
          <p:cxnSp>
            <p:nvCxnSpPr>
              <p:cNvPr id="52" name="Straight Connector 51"/>
              <p:cNvCxnSpPr/>
              <p:nvPr/>
            </p:nvCxnSpPr>
            <p:spPr>
              <a:xfrm>
                <a:off x="7671981" y="4752130"/>
                <a:ext cx="315170" cy="315170"/>
              </a:xfrm>
              <a:prstGeom prst="line">
                <a:avLst/>
              </a:prstGeom>
              <a:ln w="28575">
                <a:solidFill>
                  <a:schemeClr val="bg2"/>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7984870" y="4752130"/>
                <a:ext cx="315170" cy="315170"/>
              </a:xfrm>
              <a:prstGeom prst="line">
                <a:avLst/>
              </a:prstGeom>
              <a:ln w="28575">
                <a:solidFill>
                  <a:schemeClr val="bg2"/>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
          <p:nvSpPr>
            <p:cNvPr id="140" name="Freeform 9"/>
            <p:cNvSpPr>
              <a:spLocks noEditPoints="1"/>
            </p:cNvSpPr>
            <p:nvPr/>
          </p:nvSpPr>
          <p:spPr bwMode="auto">
            <a:xfrm>
              <a:off x="10272580" y="5156590"/>
              <a:ext cx="631255" cy="851483"/>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3" name="Freeform 9"/>
            <p:cNvSpPr>
              <a:spLocks noEditPoints="1"/>
            </p:cNvSpPr>
            <p:nvPr/>
          </p:nvSpPr>
          <p:spPr bwMode="auto">
            <a:xfrm>
              <a:off x="7755223" y="5156590"/>
              <a:ext cx="631255" cy="851483"/>
            </a:xfrm>
            <a:custGeom>
              <a:avLst/>
              <a:gdLst>
                <a:gd name="T0" fmla="*/ 1304 w 1461"/>
                <a:gd name="T1" fmla="*/ 119 h 1972"/>
                <a:gd name="T2" fmla="*/ 1216 w 1461"/>
                <a:gd name="T3" fmla="*/ 15 h 1972"/>
                <a:gd name="T4" fmla="*/ 277 w 1461"/>
                <a:gd name="T5" fmla="*/ 0 h 1972"/>
                <a:gd name="T6" fmla="*/ 56 w 1461"/>
                <a:gd name="T7" fmla="*/ 155 h 1972"/>
                <a:gd name="T8" fmla="*/ 157 w 1461"/>
                <a:gd name="T9" fmla="*/ 119 h 1972"/>
                <a:gd name="T10" fmla="*/ 157 w 1461"/>
                <a:gd name="T11" fmla="*/ 163 h 1972"/>
                <a:gd name="T12" fmla="*/ 0 w 1461"/>
                <a:gd name="T13" fmla="*/ 1814 h 1972"/>
                <a:gd name="T14" fmla="*/ 1304 w 1461"/>
                <a:gd name="T15" fmla="*/ 1972 h 1972"/>
                <a:gd name="T16" fmla="*/ 1461 w 1461"/>
                <a:gd name="T17" fmla="*/ 320 h 1972"/>
                <a:gd name="T18" fmla="*/ 1373 w 1461"/>
                <a:gd name="T19" fmla="*/ 1814 h 1972"/>
                <a:gd name="T20" fmla="*/ 157 w 1461"/>
                <a:gd name="T21" fmla="*/ 1884 h 1972"/>
                <a:gd name="T22" fmla="*/ 87 w 1461"/>
                <a:gd name="T23" fmla="*/ 320 h 1972"/>
                <a:gd name="T24" fmla="*/ 1304 w 1461"/>
                <a:gd name="T25" fmla="*/ 251 h 1972"/>
                <a:gd name="T26" fmla="*/ 1373 w 1461"/>
                <a:gd name="T27" fmla="*/ 1814 h 1972"/>
                <a:gd name="T28" fmla="*/ 731 w 1461"/>
                <a:gd name="T29" fmla="*/ 426 h 1972"/>
                <a:gd name="T30" fmla="*/ 379 w 1461"/>
                <a:gd name="T31" fmla="*/ 1313 h 1972"/>
                <a:gd name="T32" fmla="*/ 590 w 1461"/>
                <a:gd name="T33" fmla="*/ 1164 h 1972"/>
                <a:gd name="T34" fmla="*/ 673 w 1461"/>
                <a:gd name="T35" fmla="*/ 1345 h 1972"/>
                <a:gd name="T36" fmla="*/ 731 w 1461"/>
                <a:gd name="T37" fmla="*/ 1452 h 1972"/>
                <a:gd name="T38" fmla="*/ 731 w 1461"/>
                <a:gd name="T39" fmla="*/ 426 h 1972"/>
                <a:gd name="T40" fmla="*/ 579 w 1461"/>
                <a:gd name="T41" fmla="*/ 939 h 1972"/>
                <a:gd name="T42" fmla="*/ 883 w 1461"/>
                <a:gd name="T43" fmla="*/ 939 h 1972"/>
                <a:gd name="T44" fmla="*/ 621 w 1461"/>
                <a:gd name="T45" fmla="*/ 1214 h 1972"/>
                <a:gd name="T46" fmla="*/ 510 w 1461"/>
                <a:gd name="T47" fmla="*/ 1241 h 1972"/>
                <a:gd name="T48" fmla="*/ 245 w 1461"/>
                <a:gd name="T49" fmla="*/ 1502 h 1972"/>
                <a:gd name="T50" fmla="*/ 313 w 1461"/>
                <a:gd name="T51" fmla="*/ 1799 h 1972"/>
                <a:gd name="T52" fmla="*/ 588 w 1461"/>
                <a:gd name="T53" fmla="*/ 1433 h 1972"/>
                <a:gd name="T54" fmla="*/ 621 w 1461"/>
                <a:gd name="T55" fmla="*/ 1214 h 1972"/>
                <a:gd name="T56" fmla="*/ 275 w 1461"/>
                <a:gd name="T57" fmla="*/ 1713 h 1972"/>
                <a:gd name="T58" fmla="*/ 359 w 1461"/>
                <a:gd name="T59" fmla="*/ 1592 h 1972"/>
                <a:gd name="T60" fmla="*/ 231 w 1461"/>
                <a:gd name="T61" fmla="*/ 340 h 1972"/>
                <a:gd name="T62" fmla="*/ 136 w 1461"/>
                <a:gd name="T63" fmla="*/ 340 h 1972"/>
                <a:gd name="T64" fmla="*/ 231 w 1461"/>
                <a:gd name="T65" fmla="*/ 340 h 1972"/>
                <a:gd name="T66" fmla="*/ 1236 w 1461"/>
                <a:gd name="T67" fmla="*/ 340 h 1972"/>
                <a:gd name="T68" fmla="*/ 1331 w 1461"/>
                <a:gd name="T69" fmla="*/ 340 h 1972"/>
                <a:gd name="T70" fmla="*/ 1283 w 1461"/>
                <a:gd name="T71" fmla="*/ 1742 h 1972"/>
                <a:gd name="T72" fmla="*/ 1283 w 1461"/>
                <a:gd name="T73" fmla="*/ 1838 h 1972"/>
                <a:gd name="T74" fmla="*/ 1283 w 1461"/>
                <a:gd name="T75" fmla="*/ 174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1" h="1972">
                  <a:moveTo>
                    <a:pt x="157" y="119"/>
                  </a:moveTo>
                  <a:cubicBezTo>
                    <a:pt x="1304" y="119"/>
                    <a:pt x="1304" y="119"/>
                    <a:pt x="1304" y="119"/>
                  </a:cubicBezTo>
                  <a:cubicBezTo>
                    <a:pt x="1325" y="119"/>
                    <a:pt x="1346" y="123"/>
                    <a:pt x="1365" y="131"/>
                  </a:cubicBezTo>
                  <a:cubicBezTo>
                    <a:pt x="1216" y="15"/>
                    <a:pt x="1216" y="15"/>
                    <a:pt x="1216" y="15"/>
                  </a:cubicBezTo>
                  <a:cubicBezTo>
                    <a:pt x="1206" y="6"/>
                    <a:pt x="1187" y="0"/>
                    <a:pt x="1174" y="0"/>
                  </a:cubicBezTo>
                  <a:cubicBezTo>
                    <a:pt x="277" y="0"/>
                    <a:pt x="277" y="0"/>
                    <a:pt x="277" y="0"/>
                  </a:cubicBezTo>
                  <a:cubicBezTo>
                    <a:pt x="264" y="0"/>
                    <a:pt x="245" y="6"/>
                    <a:pt x="235" y="15"/>
                  </a:cubicBezTo>
                  <a:cubicBezTo>
                    <a:pt x="56" y="155"/>
                    <a:pt x="56" y="155"/>
                    <a:pt x="56" y="155"/>
                  </a:cubicBezTo>
                  <a:cubicBezTo>
                    <a:pt x="58" y="155"/>
                    <a:pt x="58" y="155"/>
                    <a:pt x="58" y="155"/>
                  </a:cubicBezTo>
                  <a:cubicBezTo>
                    <a:pt x="85" y="132"/>
                    <a:pt x="119" y="119"/>
                    <a:pt x="157" y="119"/>
                  </a:cubicBezTo>
                  <a:close/>
                  <a:moveTo>
                    <a:pt x="1304" y="163"/>
                  </a:moveTo>
                  <a:cubicBezTo>
                    <a:pt x="157" y="163"/>
                    <a:pt x="157" y="163"/>
                    <a:pt x="157" y="163"/>
                  </a:cubicBezTo>
                  <a:cubicBezTo>
                    <a:pt x="70" y="163"/>
                    <a:pt x="0" y="234"/>
                    <a:pt x="0" y="320"/>
                  </a:cubicBezTo>
                  <a:cubicBezTo>
                    <a:pt x="0" y="1814"/>
                    <a:pt x="0" y="1814"/>
                    <a:pt x="0" y="1814"/>
                  </a:cubicBezTo>
                  <a:cubicBezTo>
                    <a:pt x="0" y="1901"/>
                    <a:pt x="70" y="1972"/>
                    <a:pt x="157" y="1972"/>
                  </a:cubicBezTo>
                  <a:cubicBezTo>
                    <a:pt x="1304" y="1972"/>
                    <a:pt x="1304" y="1972"/>
                    <a:pt x="1304" y="1972"/>
                  </a:cubicBezTo>
                  <a:cubicBezTo>
                    <a:pt x="1391" y="1972"/>
                    <a:pt x="1461" y="1901"/>
                    <a:pt x="1461" y="1814"/>
                  </a:cubicBezTo>
                  <a:cubicBezTo>
                    <a:pt x="1461" y="320"/>
                    <a:pt x="1461" y="320"/>
                    <a:pt x="1461" y="320"/>
                  </a:cubicBezTo>
                  <a:cubicBezTo>
                    <a:pt x="1461" y="234"/>
                    <a:pt x="1391" y="163"/>
                    <a:pt x="1304" y="163"/>
                  </a:cubicBezTo>
                  <a:close/>
                  <a:moveTo>
                    <a:pt x="1373" y="1814"/>
                  </a:moveTo>
                  <a:cubicBezTo>
                    <a:pt x="1373" y="1852"/>
                    <a:pt x="1343" y="1884"/>
                    <a:pt x="1304" y="1884"/>
                  </a:cubicBezTo>
                  <a:cubicBezTo>
                    <a:pt x="157" y="1884"/>
                    <a:pt x="157" y="1884"/>
                    <a:pt x="157" y="1884"/>
                  </a:cubicBezTo>
                  <a:cubicBezTo>
                    <a:pt x="119" y="1884"/>
                    <a:pt x="87" y="1852"/>
                    <a:pt x="87" y="1814"/>
                  </a:cubicBezTo>
                  <a:cubicBezTo>
                    <a:pt x="87" y="320"/>
                    <a:pt x="87" y="320"/>
                    <a:pt x="87" y="320"/>
                  </a:cubicBezTo>
                  <a:cubicBezTo>
                    <a:pt x="87" y="282"/>
                    <a:pt x="119" y="251"/>
                    <a:pt x="157" y="251"/>
                  </a:cubicBezTo>
                  <a:cubicBezTo>
                    <a:pt x="1304" y="251"/>
                    <a:pt x="1304" y="251"/>
                    <a:pt x="1304" y="251"/>
                  </a:cubicBezTo>
                  <a:cubicBezTo>
                    <a:pt x="1343" y="251"/>
                    <a:pt x="1373" y="282"/>
                    <a:pt x="1373" y="320"/>
                  </a:cubicBezTo>
                  <a:cubicBezTo>
                    <a:pt x="1373" y="1814"/>
                    <a:pt x="1373" y="1814"/>
                    <a:pt x="1373" y="1814"/>
                  </a:cubicBezTo>
                  <a:cubicBezTo>
                    <a:pt x="1373" y="1814"/>
                    <a:pt x="1373" y="1814"/>
                    <a:pt x="1373" y="1814"/>
                  </a:cubicBezTo>
                  <a:close/>
                  <a:moveTo>
                    <a:pt x="731" y="426"/>
                  </a:moveTo>
                  <a:cubicBezTo>
                    <a:pt x="447" y="426"/>
                    <a:pt x="218" y="656"/>
                    <a:pt x="218" y="939"/>
                  </a:cubicBezTo>
                  <a:cubicBezTo>
                    <a:pt x="218" y="1087"/>
                    <a:pt x="279" y="1219"/>
                    <a:pt x="379" y="1313"/>
                  </a:cubicBezTo>
                  <a:cubicBezTo>
                    <a:pt x="481" y="1212"/>
                    <a:pt x="481" y="1212"/>
                    <a:pt x="481" y="1212"/>
                  </a:cubicBezTo>
                  <a:cubicBezTo>
                    <a:pt x="511" y="1181"/>
                    <a:pt x="552" y="1164"/>
                    <a:pt x="590" y="1164"/>
                  </a:cubicBezTo>
                  <a:cubicBezTo>
                    <a:pt x="610" y="1164"/>
                    <a:pt x="629" y="1169"/>
                    <a:pt x="645" y="1180"/>
                  </a:cubicBezTo>
                  <a:cubicBezTo>
                    <a:pt x="689" y="1210"/>
                    <a:pt x="701" y="1281"/>
                    <a:pt x="673" y="1345"/>
                  </a:cubicBezTo>
                  <a:cubicBezTo>
                    <a:pt x="629" y="1443"/>
                    <a:pt x="629" y="1443"/>
                    <a:pt x="629" y="1443"/>
                  </a:cubicBezTo>
                  <a:cubicBezTo>
                    <a:pt x="661" y="1449"/>
                    <a:pt x="696" y="1452"/>
                    <a:pt x="731" y="1452"/>
                  </a:cubicBezTo>
                  <a:cubicBezTo>
                    <a:pt x="1014" y="1452"/>
                    <a:pt x="1244" y="1223"/>
                    <a:pt x="1244" y="939"/>
                  </a:cubicBezTo>
                  <a:cubicBezTo>
                    <a:pt x="1244" y="656"/>
                    <a:pt x="1014" y="426"/>
                    <a:pt x="731" y="426"/>
                  </a:cubicBezTo>
                  <a:close/>
                  <a:moveTo>
                    <a:pt x="731" y="1091"/>
                  </a:moveTo>
                  <a:cubicBezTo>
                    <a:pt x="647" y="1091"/>
                    <a:pt x="579" y="1024"/>
                    <a:pt x="579" y="939"/>
                  </a:cubicBezTo>
                  <a:cubicBezTo>
                    <a:pt x="579" y="855"/>
                    <a:pt x="647" y="787"/>
                    <a:pt x="731" y="787"/>
                  </a:cubicBezTo>
                  <a:cubicBezTo>
                    <a:pt x="814" y="787"/>
                    <a:pt x="883" y="855"/>
                    <a:pt x="883" y="939"/>
                  </a:cubicBezTo>
                  <a:cubicBezTo>
                    <a:pt x="883" y="1024"/>
                    <a:pt x="814" y="1091"/>
                    <a:pt x="731" y="1091"/>
                  </a:cubicBezTo>
                  <a:close/>
                  <a:moveTo>
                    <a:pt x="621" y="1214"/>
                  </a:moveTo>
                  <a:cubicBezTo>
                    <a:pt x="613" y="1207"/>
                    <a:pt x="601" y="1205"/>
                    <a:pt x="590" y="1205"/>
                  </a:cubicBezTo>
                  <a:cubicBezTo>
                    <a:pt x="563" y="1205"/>
                    <a:pt x="534" y="1217"/>
                    <a:pt x="510" y="1241"/>
                  </a:cubicBezTo>
                  <a:cubicBezTo>
                    <a:pt x="410" y="1340"/>
                    <a:pt x="410" y="1340"/>
                    <a:pt x="410" y="1340"/>
                  </a:cubicBezTo>
                  <a:cubicBezTo>
                    <a:pt x="245" y="1502"/>
                    <a:pt x="245" y="1502"/>
                    <a:pt x="245" y="1502"/>
                  </a:cubicBezTo>
                  <a:cubicBezTo>
                    <a:pt x="153" y="1593"/>
                    <a:pt x="148" y="1715"/>
                    <a:pt x="233" y="1774"/>
                  </a:cubicBezTo>
                  <a:cubicBezTo>
                    <a:pt x="258" y="1791"/>
                    <a:pt x="285" y="1799"/>
                    <a:pt x="313" y="1799"/>
                  </a:cubicBezTo>
                  <a:cubicBezTo>
                    <a:pt x="379" y="1799"/>
                    <a:pt x="446" y="1751"/>
                    <a:pt x="483" y="1667"/>
                  </a:cubicBezTo>
                  <a:cubicBezTo>
                    <a:pt x="588" y="1433"/>
                    <a:pt x="588" y="1433"/>
                    <a:pt x="588" y="1433"/>
                  </a:cubicBezTo>
                  <a:cubicBezTo>
                    <a:pt x="635" y="1328"/>
                    <a:pt x="635" y="1328"/>
                    <a:pt x="635" y="1328"/>
                  </a:cubicBezTo>
                  <a:cubicBezTo>
                    <a:pt x="655" y="1283"/>
                    <a:pt x="648" y="1233"/>
                    <a:pt x="621" y="1214"/>
                  </a:cubicBezTo>
                  <a:close/>
                  <a:moveTo>
                    <a:pt x="378" y="1694"/>
                  </a:moveTo>
                  <a:cubicBezTo>
                    <a:pt x="354" y="1728"/>
                    <a:pt x="308" y="1737"/>
                    <a:pt x="275" y="1713"/>
                  </a:cubicBezTo>
                  <a:cubicBezTo>
                    <a:pt x="241" y="1690"/>
                    <a:pt x="233" y="1644"/>
                    <a:pt x="257" y="1611"/>
                  </a:cubicBezTo>
                  <a:cubicBezTo>
                    <a:pt x="280" y="1577"/>
                    <a:pt x="325" y="1569"/>
                    <a:pt x="359" y="1592"/>
                  </a:cubicBezTo>
                  <a:cubicBezTo>
                    <a:pt x="392" y="1615"/>
                    <a:pt x="400" y="1662"/>
                    <a:pt x="378" y="1694"/>
                  </a:cubicBezTo>
                  <a:close/>
                  <a:moveTo>
                    <a:pt x="231" y="340"/>
                  </a:moveTo>
                  <a:cubicBezTo>
                    <a:pt x="231" y="313"/>
                    <a:pt x="210" y="292"/>
                    <a:pt x="184" y="292"/>
                  </a:cubicBezTo>
                  <a:cubicBezTo>
                    <a:pt x="157" y="292"/>
                    <a:pt x="136" y="313"/>
                    <a:pt x="136" y="340"/>
                  </a:cubicBezTo>
                  <a:cubicBezTo>
                    <a:pt x="136" y="367"/>
                    <a:pt x="157" y="387"/>
                    <a:pt x="184" y="387"/>
                  </a:cubicBezTo>
                  <a:cubicBezTo>
                    <a:pt x="210" y="387"/>
                    <a:pt x="231" y="367"/>
                    <a:pt x="231" y="340"/>
                  </a:cubicBezTo>
                  <a:close/>
                  <a:moveTo>
                    <a:pt x="1283" y="292"/>
                  </a:moveTo>
                  <a:cubicBezTo>
                    <a:pt x="1257" y="292"/>
                    <a:pt x="1236" y="313"/>
                    <a:pt x="1236" y="340"/>
                  </a:cubicBezTo>
                  <a:cubicBezTo>
                    <a:pt x="1236" y="367"/>
                    <a:pt x="1257" y="387"/>
                    <a:pt x="1283" y="387"/>
                  </a:cubicBezTo>
                  <a:cubicBezTo>
                    <a:pt x="1310" y="387"/>
                    <a:pt x="1331" y="367"/>
                    <a:pt x="1331" y="340"/>
                  </a:cubicBezTo>
                  <a:cubicBezTo>
                    <a:pt x="1331" y="313"/>
                    <a:pt x="1310" y="292"/>
                    <a:pt x="1283" y="292"/>
                  </a:cubicBezTo>
                  <a:close/>
                  <a:moveTo>
                    <a:pt x="1283" y="1742"/>
                  </a:moveTo>
                  <a:cubicBezTo>
                    <a:pt x="1257" y="1742"/>
                    <a:pt x="1236" y="1764"/>
                    <a:pt x="1236" y="1790"/>
                  </a:cubicBezTo>
                  <a:cubicBezTo>
                    <a:pt x="1236" y="1816"/>
                    <a:pt x="1257" y="1838"/>
                    <a:pt x="1283" y="1838"/>
                  </a:cubicBezTo>
                  <a:cubicBezTo>
                    <a:pt x="1310" y="1838"/>
                    <a:pt x="1331" y="1816"/>
                    <a:pt x="1331" y="1790"/>
                  </a:cubicBezTo>
                  <a:cubicBezTo>
                    <a:pt x="1331" y="1764"/>
                    <a:pt x="1310" y="1742"/>
                    <a:pt x="1283" y="174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7" name="Freeform 17"/>
            <p:cNvSpPr>
              <a:spLocks noChangeAspect="1" noEditPoints="1"/>
            </p:cNvSpPr>
            <p:nvPr/>
          </p:nvSpPr>
          <p:spPr bwMode="auto">
            <a:xfrm>
              <a:off x="7205462" y="3305688"/>
              <a:ext cx="699587" cy="1446442"/>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2" name="Freeform 17"/>
            <p:cNvSpPr>
              <a:spLocks noChangeAspect="1" noEditPoints="1"/>
            </p:cNvSpPr>
            <p:nvPr/>
          </p:nvSpPr>
          <p:spPr bwMode="auto">
            <a:xfrm>
              <a:off x="8236652" y="3305688"/>
              <a:ext cx="699587" cy="1446442"/>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5" name="Freeform 17"/>
            <p:cNvSpPr>
              <a:spLocks noChangeAspect="1" noEditPoints="1"/>
            </p:cNvSpPr>
            <p:nvPr/>
          </p:nvSpPr>
          <p:spPr bwMode="auto">
            <a:xfrm>
              <a:off x="9722819" y="3305688"/>
              <a:ext cx="699587" cy="1446442"/>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Freeform 17"/>
            <p:cNvSpPr>
              <a:spLocks noChangeAspect="1" noEditPoints="1"/>
            </p:cNvSpPr>
            <p:nvPr/>
          </p:nvSpPr>
          <p:spPr bwMode="auto">
            <a:xfrm>
              <a:off x="10754009" y="3305688"/>
              <a:ext cx="699587" cy="1446442"/>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262451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6">
                                            <p:txEl>
                                              <p:pRg st="0" end="0"/>
                                            </p:txEl>
                                          </p:spTgt>
                                        </p:tgtEl>
                                        <p:attrNameLst>
                                          <p:attrName>style.visibility</p:attrName>
                                        </p:attrNameLst>
                                      </p:cBhvr>
                                      <p:to>
                                        <p:strVal val="visible"/>
                                      </p:to>
                                    </p:set>
                                    <p:anim calcmode="lin" valueType="num">
                                      <p:cBhvr additive="base">
                                        <p:cTn id="11"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
                                  </p:stCondLst>
                                  <p:childTnLst>
                                    <p:set>
                                      <p:cBhvr>
                                        <p:cTn id="14" dur="1" fill="hold">
                                          <p:stCondLst>
                                            <p:cond delay="0"/>
                                          </p:stCondLst>
                                        </p:cTn>
                                        <p:tgtEl>
                                          <p:spTgt spid="66">
                                            <p:txEl>
                                              <p:pRg st="1" end="1"/>
                                            </p:txEl>
                                          </p:spTgt>
                                        </p:tgtEl>
                                        <p:attrNameLst>
                                          <p:attrName>style.visibility</p:attrName>
                                        </p:attrNameLst>
                                      </p:cBhvr>
                                      <p:to>
                                        <p:strVal val="visible"/>
                                      </p:to>
                                    </p:set>
                                    <p:anim calcmode="lin" valueType="num">
                                      <p:cBhvr additive="base">
                                        <p:cTn id="15" dur="500" fill="hold"/>
                                        <p:tgtEl>
                                          <p:spTgt spid="66">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6">
                                            <p:txEl>
                                              <p:pRg st="1" end="1"/>
                                            </p:txEl>
                                          </p:spTgt>
                                        </p:tgtEl>
                                        <p:attrNameLst>
                                          <p:attrName>ppt_y</p:attrName>
                                        </p:attrNameLst>
                                      </p:cBhvr>
                                      <p:tavLst>
                                        <p:tav tm="0">
                                          <p:val>
                                            <p:strVal val="1+#ppt_h/2"/>
                                          </p:val>
                                        </p:tav>
                                        <p:tav tm="100000">
                                          <p:val>
                                            <p:strVal val="#ppt_y"/>
                                          </p:val>
                                        </p:tav>
                                      </p:tavLst>
                                    </p:anim>
                                  </p:childTnLst>
                                </p:cTn>
                              </p:par>
                            </p:childTnLst>
                          </p:cTn>
                        </p:par>
                        <p:par>
                          <p:cTn id="17" fill="hold">
                            <p:stCondLst>
                              <p:cond delay="550"/>
                            </p:stCondLst>
                            <p:childTnLst>
                              <p:par>
                                <p:cTn id="18" presetID="2" presetClass="entr" presetSubtype="4" decel="100000" fill="hold" grpId="0" nodeType="afterEffect">
                                  <p:stCondLst>
                                    <p:cond delay="0"/>
                                  </p:stCondLst>
                                  <p:childTnLst>
                                    <p:set>
                                      <p:cBhvr>
                                        <p:cTn id="19" dur="1" fill="hold">
                                          <p:stCondLst>
                                            <p:cond delay="0"/>
                                          </p:stCondLst>
                                        </p:cTn>
                                        <p:tgtEl>
                                          <p:spTgt spid="66">
                                            <p:txEl>
                                              <p:pRg st="2" end="2"/>
                                            </p:txEl>
                                          </p:spTgt>
                                        </p:tgtEl>
                                        <p:attrNameLst>
                                          <p:attrName>style.visibility</p:attrName>
                                        </p:attrNameLst>
                                      </p:cBhvr>
                                      <p:to>
                                        <p:strVal val="visible"/>
                                      </p:to>
                                    </p:set>
                                    <p:anim calcmode="lin" valueType="num">
                                      <p:cBhvr additive="base">
                                        <p:cTn id="20" dur="500" fill="hold"/>
                                        <p:tgtEl>
                                          <p:spTgt spid="66">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66">
                                            <p:txEl>
                                              <p:pRg st="2" end="2"/>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
                                  </p:stCondLst>
                                  <p:childTnLst>
                                    <p:set>
                                      <p:cBhvr>
                                        <p:cTn id="23" dur="1" fill="hold">
                                          <p:stCondLst>
                                            <p:cond delay="0"/>
                                          </p:stCondLst>
                                        </p:cTn>
                                        <p:tgtEl>
                                          <p:spTgt spid="66">
                                            <p:txEl>
                                              <p:pRg st="3" end="3"/>
                                            </p:txEl>
                                          </p:spTgt>
                                        </p:tgtEl>
                                        <p:attrNameLst>
                                          <p:attrName>style.visibility</p:attrName>
                                        </p:attrNameLst>
                                      </p:cBhvr>
                                      <p:to>
                                        <p:strVal val="visible"/>
                                      </p:to>
                                    </p:set>
                                    <p:anim calcmode="lin" valueType="num">
                                      <p:cBhvr additive="base">
                                        <p:cTn id="24" dur="500" fill="hold"/>
                                        <p:tgtEl>
                                          <p:spTgt spid="66">
                                            <p:txEl>
                                              <p:pRg st="3" end="3"/>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6">
                                            <p:txEl>
                                              <p:pRg st="3" end="3"/>
                                            </p:txEl>
                                          </p:spTgt>
                                        </p:tgtEl>
                                        <p:attrNameLst>
                                          <p:attrName>ppt_y</p:attrName>
                                        </p:attrNameLst>
                                      </p:cBhvr>
                                      <p:tavLst>
                                        <p:tav tm="0">
                                          <p:val>
                                            <p:strVal val="1+#ppt_h/2"/>
                                          </p:val>
                                        </p:tav>
                                        <p:tav tm="100000">
                                          <p:val>
                                            <p:strVal val="#ppt_y"/>
                                          </p:val>
                                        </p:tav>
                                      </p:tavLst>
                                    </p:anim>
                                  </p:childTnLst>
                                </p:cTn>
                              </p:par>
                            </p:childTnLst>
                          </p:cTn>
                        </p:par>
                        <p:par>
                          <p:cTn id="26" fill="hold">
                            <p:stCondLst>
                              <p:cond delay="1100"/>
                            </p:stCondLst>
                            <p:childTnLst>
                              <p:par>
                                <p:cTn id="27" presetID="2" presetClass="entr" presetSubtype="4" decel="100000" fill="hold" grpId="0" nodeType="afterEffect">
                                  <p:stCondLst>
                                    <p:cond delay="0"/>
                                  </p:stCondLst>
                                  <p:childTnLst>
                                    <p:set>
                                      <p:cBhvr>
                                        <p:cTn id="28" dur="1" fill="hold">
                                          <p:stCondLst>
                                            <p:cond delay="0"/>
                                          </p:stCondLst>
                                        </p:cTn>
                                        <p:tgtEl>
                                          <p:spTgt spid="66">
                                            <p:txEl>
                                              <p:pRg st="4" end="4"/>
                                            </p:txEl>
                                          </p:spTgt>
                                        </p:tgtEl>
                                        <p:attrNameLst>
                                          <p:attrName>style.visibility</p:attrName>
                                        </p:attrNameLst>
                                      </p:cBhvr>
                                      <p:to>
                                        <p:strVal val="visible"/>
                                      </p:to>
                                    </p:set>
                                    <p:anim calcmode="lin" valueType="num">
                                      <p:cBhvr additive="base">
                                        <p:cTn id="29" dur="500" fill="hold"/>
                                        <p:tgtEl>
                                          <p:spTgt spid="66">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6">
                                            <p:txEl>
                                              <p:pRg st="4" end="4"/>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50"/>
                                  </p:stCondLst>
                                  <p:childTnLst>
                                    <p:set>
                                      <p:cBhvr>
                                        <p:cTn id="32" dur="1" fill="hold">
                                          <p:stCondLst>
                                            <p:cond delay="0"/>
                                          </p:stCondLst>
                                        </p:cTn>
                                        <p:tgtEl>
                                          <p:spTgt spid="66">
                                            <p:txEl>
                                              <p:pRg st="5" end="5"/>
                                            </p:txEl>
                                          </p:spTgt>
                                        </p:tgtEl>
                                        <p:attrNameLst>
                                          <p:attrName>style.visibility</p:attrName>
                                        </p:attrNameLst>
                                      </p:cBhvr>
                                      <p:to>
                                        <p:strVal val="visible"/>
                                      </p:to>
                                    </p:set>
                                    <p:anim calcmode="lin" valueType="num">
                                      <p:cBhvr additive="base">
                                        <p:cTn id="33" dur="500" fill="hold"/>
                                        <p:tgtEl>
                                          <p:spTgt spid="66">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6">
                                            <p:txEl>
                                              <p:pRg st="5" end="5"/>
                                            </p:txEl>
                                          </p:spTgt>
                                        </p:tgtEl>
                                        <p:attrNameLst>
                                          <p:attrName>ppt_y</p:attrName>
                                        </p:attrNameLst>
                                      </p:cBhvr>
                                      <p:tavLst>
                                        <p:tav tm="0">
                                          <p:val>
                                            <p:strVal val="1+#ppt_h/2"/>
                                          </p:val>
                                        </p:tav>
                                        <p:tav tm="100000">
                                          <p:val>
                                            <p:strVal val="#ppt_y"/>
                                          </p:val>
                                        </p:tav>
                                      </p:tavLst>
                                    </p:anim>
                                  </p:childTnLst>
                                </p:cTn>
                              </p:par>
                            </p:childTnLst>
                          </p:cTn>
                        </p:par>
                        <p:par>
                          <p:cTn id="35" fill="hold">
                            <p:stCondLst>
                              <p:cond delay="1650"/>
                            </p:stCondLst>
                            <p:childTnLst>
                              <p:par>
                                <p:cTn id="36" presetID="2" presetClass="entr" presetSubtype="4" decel="100000" fill="hold" grpId="0" nodeType="afterEffect">
                                  <p:stCondLst>
                                    <p:cond delay="0"/>
                                  </p:stCondLst>
                                  <p:childTnLst>
                                    <p:set>
                                      <p:cBhvr>
                                        <p:cTn id="37" dur="1" fill="hold">
                                          <p:stCondLst>
                                            <p:cond delay="0"/>
                                          </p:stCondLst>
                                        </p:cTn>
                                        <p:tgtEl>
                                          <p:spTgt spid="66">
                                            <p:txEl>
                                              <p:pRg st="6" end="6"/>
                                            </p:txEl>
                                          </p:spTgt>
                                        </p:tgtEl>
                                        <p:attrNameLst>
                                          <p:attrName>style.visibility</p:attrName>
                                        </p:attrNameLst>
                                      </p:cBhvr>
                                      <p:to>
                                        <p:strVal val="visible"/>
                                      </p:to>
                                    </p:set>
                                    <p:anim calcmode="lin" valueType="num">
                                      <p:cBhvr additive="base">
                                        <p:cTn id="38" dur="500" fill="hold"/>
                                        <p:tgtEl>
                                          <p:spTgt spid="66">
                                            <p:txEl>
                                              <p:pRg st="6" end="6"/>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66">
                                            <p:txEl>
                                              <p:pRg st="6" end="6"/>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50"/>
                                  </p:stCondLst>
                                  <p:childTnLst>
                                    <p:set>
                                      <p:cBhvr>
                                        <p:cTn id="41" dur="1" fill="hold">
                                          <p:stCondLst>
                                            <p:cond delay="0"/>
                                          </p:stCondLst>
                                        </p:cTn>
                                        <p:tgtEl>
                                          <p:spTgt spid="66">
                                            <p:txEl>
                                              <p:pRg st="7" end="7"/>
                                            </p:txEl>
                                          </p:spTgt>
                                        </p:tgtEl>
                                        <p:attrNameLst>
                                          <p:attrName>style.visibility</p:attrName>
                                        </p:attrNameLst>
                                      </p:cBhvr>
                                      <p:to>
                                        <p:strVal val="visible"/>
                                      </p:to>
                                    </p:set>
                                    <p:anim calcmode="lin" valueType="num">
                                      <p:cBhvr additive="base">
                                        <p:cTn id="42" dur="500" fill="hold"/>
                                        <p:tgtEl>
                                          <p:spTgt spid="66">
                                            <p:txEl>
                                              <p:pRg st="7" end="7"/>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66">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Another </a:t>
            </a:r>
            <a:r>
              <a:rPr lang="en-US" sz="5507" dirty="0"/>
              <a:t>SHORT</a:t>
            </a:r>
            <a:r>
              <a:rPr lang="en-US" dirty="0"/>
              <a:t> Story…</a:t>
            </a:r>
            <a:br>
              <a:rPr lang="en-US" dirty="0"/>
            </a:br>
            <a:r>
              <a:rPr lang="en-US" dirty="0"/>
              <a:t>A Software Company</a:t>
            </a:r>
          </a:p>
        </p:txBody>
      </p:sp>
      <p:sp>
        <p:nvSpPr>
          <p:cNvPr id="3" name="Slide Number Placeholder 2"/>
          <p:cNvSpPr>
            <a:spLocks noGrp="1"/>
          </p:cNvSpPr>
          <p:nvPr>
            <p:ph type="sldNum" sz="quarter" idx="4"/>
          </p:nvPr>
        </p:nvSpPr>
        <p:spPr/>
        <p:txBody>
          <a:bodyPr/>
          <a:lstStyle/>
          <a:p>
            <a:pPr defTabSz="914191"/>
            <a:fld id="{7EFC24D6-DB8F-6B44-BA5A-9BEC68C15CAA}" type="slidenum">
              <a:rPr lang="en-US" smtClean="0">
                <a:gradFill>
                  <a:gsLst>
                    <a:gs pos="12245">
                      <a:srgbClr val="000000">
                        <a:lumMod val="0"/>
                      </a:srgbClr>
                    </a:gs>
                    <a:gs pos="45000">
                      <a:srgbClr val="000000">
                        <a:lumMod val="0"/>
                      </a:srgbClr>
                    </a:gs>
                  </a:gsLst>
                  <a:lin ang="5400000" scaled="0"/>
                </a:gradFill>
              </a:rPr>
              <a:pPr defTabSz="914191"/>
              <a:t>6</a:t>
            </a:fld>
            <a:endParaRPr lang="en-US">
              <a:gradFill>
                <a:gsLst>
                  <a:gs pos="12245">
                    <a:srgbClr val="000000">
                      <a:lumMod val="0"/>
                    </a:srgbClr>
                  </a:gs>
                  <a:gs pos="45000">
                    <a:srgbClr val="000000">
                      <a:lumMod val="0"/>
                    </a:srgbClr>
                  </a:gs>
                </a:gsLst>
                <a:lin ang="5400000" scaled="0"/>
              </a:gradFill>
            </a:endParaRPr>
          </a:p>
        </p:txBody>
      </p:sp>
      <p:sp>
        <p:nvSpPr>
          <p:cNvPr id="5" name="Round Same Side Corner Rectangle 4"/>
          <p:cNvSpPr/>
          <p:nvPr/>
        </p:nvSpPr>
        <p:spPr bwMode="auto">
          <a:xfrm>
            <a:off x="470902" y="5118486"/>
            <a:ext cx="11202094" cy="1752387"/>
          </a:xfrm>
          <a:prstGeom prst="round2SameRect">
            <a:avLst/>
          </a:prstGeom>
          <a:solidFill>
            <a:schemeClr val="accent1"/>
          </a:solidFill>
          <a:ln>
            <a:solidFill>
              <a:srgbClr val="FFC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r>
              <a:rPr lang="en-US" sz="3672" dirty="0"/>
              <a:t>Everything can change in a very short period of time and we in the IT business need to be able to change to keep up with it.</a:t>
            </a:r>
            <a:endParaRPr lang="en-US" sz="3672" dirty="0">
              <a:gradFill>
                <a:gsLst>
                  <a:gs pos="0">
                    <a:srgbClr val="FFFFFF"/>
                  </a:gs>
                  <a:gs pos="100000">
                    <a:srgbClr val="FFFFFF"/>
                  </a:gs>
                </a:gsLst>
                <a:lin ang="5400000" scaled="0"/>
              </a:gradFill>
              <a:ea typeface="Segoe UI" pitchFamily="34" charset="0"/>
              <a:cs typeface="Segoe UI" pitchFamily="34" charset="0"/>
            </a:endParaRPr>
          </a:p>
        </p:txBody>
      </p:sp>
      <p:sp>
        <p:nvSpPr>
          <p:cNvPr id="6" name="Explosion 2 5"/>
          <p:cNvSpPr/>
          <p:nvPr/>
        </p:nvSpPr>
        <p:spPr bwMode="auto">
          <a:xfrm rot="1184242">
            <a:off x="4974571" y="512123"/>
            <a:ext cx="8704298" cy="2316937"/>
          </a:xfrm>
          <a:prstGeom prst="irregularSeal2">
            <a:avLst/>
          </a:prstGeom>
          <a:solidFill>
            <a:schemeClr val="accent1"/>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r>
              <a:rPr lang="en-US" sz="4896" dirty="0"/>
              <a:t>Everything.</a:t>
            </a:r>
            <a:endParaRPr lang="en-US" sz="4896"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9044435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chemeClr val="bg1"/>
              </a:solidFill>
              <a:effectLst/>
              <a:uLnTx/>
              <a:uFillTx/>
              <a:latin typeface="+mj-lt"/>
              <a:ea typeface="MS PGothic" pitchFamily="34" charset="-128"/>
              <a:cs typeface="Segoe UI" pitchFamily="34" charset="0"/>
            </a:endParaRPr>
          </a:p>
        </p:txBody>
      </p:sp>
      <p:sp>
        <p:nvSpPr>
          <p:cNvPr id="4" name="Title 3"/>
          <p:cNvSpPr>
            <a:spLocks noGrp="1"/>
          </p:cNvSpPr>
          <p:nvPr>
            <p:ph type="title"/>
          </p:nvPr>
        </p:nvSpPr>
        <p:spPr>
          <a:xfrm>
            <a:off x="909639" y="2003426"/>
            <a:ext cx="7692940" cy="917575"/>
          </a:xfrm>
          <a:noFill/>
        </p:spPr>
        <p:txBody>
          <a:bodyPr/>
          <a:lstStyle/>
          <a:p>
            <a:r>
              <a:rPr lang="en-US" sz="7200" dirty="0"/>
              <a:t>Optional Lab</a:t>
            </a:r>
            <a:br>
              <a:rPr lang="en-US" dirty="0"/>
            </a:br>
            <a:r>
              <a:rPr lang="en-US" sz="4000" dirty="0"/>
              <a:t>Exploring Software-defined Storage</a:t>
            </a:r>
            <a:br>
              <a:rPr lang="en-US" sz="4000" dirty="0"/>
            </a:br>
            <a:r>
              <a:rPr lang="en-US" sz="4000" dirty="0"/>
              <a:t>in Windows Server 2016</a:t>
            </a:r>
          </a:p>
        </p:txBody>
      </p:sp>
    </p:spTree>
    <p:extLst>
      <p:ext uri="{BB962C8B-B14F-4D97-AF65-F5344CB8AC3E}">
        <p14:creationId xmlns:p14="http://schemas.microsoft.com/office/powerpoint/2010/main" val="4008375915"/>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Software-Defined Networking</a:t>
            </a:r>
          </a:p>
        </p:txBody>
      </p:sp>
    </p:spTree>
    <p:extLst>
      <p:ext uri="{BB962C8B-B14F-4D97-AF65-F5344CB8AC3E}">
        <p14:creationId xmlns:p14="http://schemas.microsoft.com/office/powerpoint/2010/main" val="240059123"/>
      </p:ext>
    </p:extLst>
  </p:cSld>
  <p:clrMapOvr>
    <a:masterClrMapping/>
  </p:clrMapOvr>
  <p:transition spd="slow">
    <p:cove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1" name="Straight Connector 262"/>
          <p:cNvCxnSpPr>
            <a:stCxn id="179" idx="0"/>
          </p:cNvCxnSpPr>
          <p:nvPr/>
        </p:nvCxnSpPr>
        <p:spPr>
          <a:xfrm rot="16200000" flipV="1">
            <a:off x="3308821" y="1445229"/>
            <a:ext cx="777239" cy="2877762"/>
          </a:xfrm>
          <a:prstGeom prst="bentConnector2">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 name="Title 1"/>
          <p:cNvSpPr>
            <a:spLocks noGrp="1"/>
          </p:cNvSpPr>
          <p:nvPr>
            <p:ph type="title"/>
          </p:nvPr>
        </p:nvSpPr>
        <p:spPr>
          <a:xfrm>
            <a:off x="251308" y="295275"/>
            <a:ext cx="11888787" cy="917575"/>
          </a:xfrm>
        </p:spPr>
        <p:txBody>
          <a:bodyPr/>
          <a:lstStyle/>
          <a:p>
            <a:r>
              <a:rPr lang="en-US" dirty="0"/>
              <a:t>The story so far…</a:t>
            </a:r>
          </a:p>
        </p:txBody>
      </p:sp>
      <p:cxnSp>
        <p:nvCxnSpPr>
          <p:cNvPr id="269" name="Straight Connector 268"/>
          <p:cNvCxnSpPr/>
          <p:nvPr/>
        </p:nvCxnSpPr>
        <p:spPr>
          <a:xfrm flipH="1">
            <a:off x="2291140" y="2317434"/>
            <a:ext cx="1508760" cy="0"/>
          </a:xfrm>
          <a:prstGeom prst="line">
            <a:avLst/>
          </a:prstGeom>
          <a:noFill/>
          <a:ln w="19050" cap="sq">
            <a:solidFill>
              <a:schemeClr val="accent4"/>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3" name="Straight Connector 262"/>
          <p:cNvCxnSpPr/>
          <p:nvPr/>
        </p:nvCxnSpPr>
        <p:spPr>
          <a:xfrm rot="16200000" flipV="1">
            <a:off x="2192290" y="2755931"/>
            <a:ext cx="594360" cy="410946"/>
          </a:xfrm>
          <a:prstGeom prst="bentConnector2">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68" name="Freeform 539"/>
          <p:cNvSpPr>
            <a:spLocks noChangeAspect="1"/>
          </p:cNvSpPr>
          <p:nvPr/>
        </p:nvSpPr>
        <p:spPr bwMode="auto">
          <a:xfrm>
            <a:off x="3781606" y="1657645"/>
            <a:ext cx="1354715" cy="744805"/>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2"/>
          </a:solidFill>
          <a:ln w="57150">
            <a:noFill/>
          </a:ln>
          <a:extLst/>
        </p:spPr>
        <p:txBody>
          <a:bodyPr vert="horz" wrap="square" lIns="89617" tIns="44808" rIns="89617" bIns="44808" numCol="1" anchor="t" anchorCtr="0" compatLnSpc="1">
            <a:prstTxWarp prst="textNoShape">
              <a:avLst/>
            </a:prstTxWarp>
          </a:bodyPr>
          <a:lstStyle/>
          <a:p>
            <a:pPr marL="0" marR="0" lvl="0" indent="0" defTabSz="913804" eaLnBrk="1" fontAlgn="auto" latinLnBrk="0" hangingPunct="1">
              <a:lnSpc>
                <a:spcPct val="90000"/>
              </a:lnSpc>
              <a:spcBef>
                <a:spcPts val="0"/>
              </a:spcBef>
              <a:spcAft>
                <a:spcPts val="0"/>
              </a:spcAft>
              <a:buClrTx/>
              <a:buSzTx/>
              <a:buFontTx/>
              <a:buNone/>
              <a:tabLst/>
              <a:defRPr/>
            </a:pPr>
            <a:endParaRPr kumimoji="0" lang="en-US" sz="1766" b="0" i="0" u="none" strike="noStrike" kern="0" cap="none" spc="0" normalizeH="0" baseline="0" noProof="0">
              <a:ln>
                <a:noFill/>
              </a:ln>
              <a:solidFill>
                <a:srgbClr val="505050"/>
              </a:solidFill>
              <a:effectLst/>
              <a:uLnTx/>
              <a:uFillTx/>
            </a:endParaRPr>
          </a:p>
        </p:txBody>
      </p:sp>
      <p:grpSp>
        <p:nvGrpSpPr>
          <p:cNvPr id="284" name="Group 283"/>
          <p:cNvGrpSpPr/>
          <p:nvPr/>
        </p:nvGrpSpPr>
        <p:grpSpPr>
          <a:xfrm>
            <a:off x="251308" y="4177312"/>
            <a:ext cx="5971676" cy="1336816"/>
            <a:chOff x="251308" y="4177312"/>
            <a:chExt cx="5971676" cy="1336816"/>
          </a:xfrm>
        </p:grpSpPr>
        <p:sp>
          <p:nvSpPr>
            <p:cNvPr id="10" name="TextBox 9"/>
            <p:cNvSpPr txBox="1"/>
            <p:nvPr/>
          </p:nvSpPr>
          <p:spPr>
            <a:xfrm>
              <a:off x="251308" y="4177312"/>
              <a:ext cx="109388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hosts</a:t>
              </a:r>
            </a:p>
          </p:txBody>
        </p:sp>
        <p:grpSp>
          <p:nvGrpSpPr>
            <p:cNvPr id="283" name="Group 282"/>
            <p:cNvGrpSpPr/>
            <p:nvPr/>
          </p:nvGrpSpPr>
          <p:grpSpPr>
            <a:xfrm>
              <a:off x="1608279" y="4177312"/>
              <a:ext cx="4614705" cy="1336816"/>
              <a:chOff x="1608279" y="4177312"/>
              <a:chExt cx="4614705" cy="1336816"/>
            </a:xfrm>
          </p:grpSpPr>
          <p:grpSp>
            <p:nvGrpSpPr>
              <p:cNvPr id="13" name="Group 12"/>
              <p:cNvGrpSpPr/>
              <p:nvPr/>
            </p:nvGrpSpPr>
            <p:grpSpPr>
              <a:xfrm>
                <a:off x="5270346" y="4177312"/>
                <a:ext cx="952638" cy="1336816"/>
                <a:chOff x="5076792" y="4196135"/>
                <a:chExt cx="952638" cy="1336816"/>
              </a:xfrm>
            </p:grpSpPr>
            <p:grpSp>
              <p:nvGrpSpPr>
                <p:cNvPr id="24" name="Group 23"/>
                <p:cNvGrpSpPr/>
                <p:nvPr/>
              </p:nvGrpSpPr>
              <p:grpSpPr>
                <a:xfrm>
                  <a:off x="5076792" y="5194340"/>
                  <a:ext cx="952638" cy="338611"/>
                  <a:chOff x="2098856" y="2235200"/>
                  <a:chExt cx="1321641" cy="455020"/>
                </a:xfrm>
                <a:solidFill>
                  <a:schemeClr val="tx1"/>
                </a:solidFill>
              </p:grpSpPr>
              <p:sp>
                <p:nvSpPr>
                  <p:cNvPr id="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6" name="Trapezoid 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123" name="Freeform 17"/>
                <p:cNvSpPr>
                  <a:spLocks noChangeAspect="1" noEditPoints="1"/>
                </p:cNvSpPr>
                <p:nvPr/>
              </p:nvSpPr>
              <p:spPr bwMode="auto">
                <a:xfrm>
                  <a:off x="5317807"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4049657" y="4177312"/>
                <a:ext cx="952638" cy="1336816"/>
                <a:chOff x="3957226" y="4196135"/>
                <a:chExt cx="952638" cy="1336816"/>
              </a:xfrm>
            </p:grpSpPr>
            <p:sp>
              <p:nvSpPr>
                <p:cNvPr id="122" name="Freeform 17"/>
                <p:cNvSpPr>
                  <a:spLocks noChangeAspect="1" noEditPoints="1"/>
                </p:cNvSpPr>
                <p:nvPr/>
              </p:nvSpPr>
              <p:spPr bwMode="auto">
                <a:xfrm>
                  <a:off x="4198241"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4" name="Group 123"/>
                <p:cNvGrpSpPr/>
                <p:nvPr/>
              </p:nvGrpSpPr>
              <p:grpSpPr>
                <a:xfrm>
                  <a:off x="3957226" y="5194340"/>
                  <a:ext cx="952638" cy="338611"/>
                  <a:chOff x="2098856" y="2235200"/>
                  <a:chExt cx="1321641" cy="455020"/>
                </a:xfrm>
                <a:solidFill>
                  <a:schemeClr val="tx1"/>
                </a:solidFill>
              </p:grpSpPr>
              <p:sp>
                <p:nvSpPr>
                  <p:cNvPr id="1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6" name="Trapezoid 1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5" name="Group 14"/>
              <p:cNvGrpSpPr/>
              <p:nvPr/>
            </p:nvGrpSpPr>
            <p:grpSpPr>
              <a:xfrm>
                <a:off x="2828968" y="4177312"/>
                <a:ext cx="952638" cy="1336816"/>
                <a:chOff x="2844705" y="4196135"/>
                <a:chExt cx="952638" cy="1336816"/>
              </a:xfrm>
            </p:grpSpPr>
            <p:sp>
              <p:nvSpPr>
                <p:cNvPr id="121" name="Freeform 17"/>
                <p:cNvSpPr>
                  <a:spLocks noChangeAspect="1" noEditPoints="1"/>
                </p:cNvSpPr>
                <p:nvPr/>
              </p:nvSpPr>
              <p:spPr bwMode="auto">
                <a:xfrm>
                  <a:off x="3085720"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7" name="Group 126"/>
                <p:cNvGrpSpPr/>
                <p:nvPr/>
              </p:nvGrpSpPr>
              <p:grpSpPr>
                <a:xfrm>
                  <a:off x="2844705" y="5194340"/>
                  <a:ext cx="952638" cy="338611"/>
                  <a:chOff x="2098856" y="2235200"/>
                  <a:chExt cx="1321641" cy="455020"/>
                </a:xfrm>
                <a:solidFill>
                  <a:schemeClr val="tx1"/>
                </a:solidFill>
              </p:grpSpPr>
              <p:sp>
                <p:nvSpPr>
                  <p:cNvPr id="128"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9" name="Trapezoid 128"/>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13" name="Freeform 17"/>
              <p:cNvSpPr>
                <a:spLocks noChangeAspect="1" noEditPoints="1"/>
              </p:cNvSpPr>
              <p:nvPr/>
            </p:nvSpPr>
            <p:spPr bwMode="auto">
              <a:xfrm>
                <a:off x="1849294" y="4177312"/>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30" name="Group 129"/>
              <p:cNvGrpSpPr/>
              <p:nvPr/>
            </p:nvGrpSpPr>
            <p:grpSpPr>
              <a:xfrm>
                <a:off x="1608279" y="5175517"/>
                <a:ext cx="952638" cy="338611"/>
                <a:chOff x="2098856" y="2235200"/>
                <a:chExt cx="1321641" cy="455020"/>
              </a:xfrm>
              <a:solidFill>
                <a:schemeClr val="tx1"/>
              </a:solidFill>
            </p:grpSpPr>
            <p:sp>
              <p:nvSpPr>
                <p:cNvPr id="131"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32" name="Trapezoid 1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39" name="Oval 138"/>
            <p:cNvSpPr/>
            <p:nvPr/>
          </p:nvSpPr>
          <p:spPr bwMode="auto">
            <a:xfrm>
              <a:off x="1311297" y="4676083"/>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285" name="Group 284"/>
          <p:cNvGrpSpPr/>
          <p:nvPr/>
        </p:nvGrpSpPr>
        <p:grpSpPr>
          <a:xfrm>
            <a:off x="251308" y="5772415"/>
            <a:ext cx="5405293" cy="738664"/>
            <a:chOff x="251308" y="5772415"/>
            <a:chExt cx="5405293" cy="738664"/>
          </a:xfrm>
        </p:grpSpPr>
        <p:sp>
          <p:nvSpPr>
            <p:cNvPr id="249" name="TextBox 248"/>
            <p:cNvSpPr txBox="1"/>
            <p:nvPr/>
          </p:nvSpPr>
          <p:spPr>
            <a:xfrm>
              <a:off x="251308" y="5772415"/>
              <a:ext cx="107785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Physical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switches</a:t>
              </a:r>
            </a:p>
          </p:txBody>
        </p:sp>
        <p:grpSp>
          <p:nvGrpSpPr>
            <p:cNvPr id="224" name="Group 223"/>
            <p:cNvGrpSpPr/>
            <p:nvPr/>
          </p:nvGrpSpPr>
          <p:grpSpPr>
            <a:xfrm>
              <a:off x="2317615" y="6022968"/>
              <a:ext cx="3338986" cy="237559"/>
              <a:chOff x="2327473" y="6183156"/>
              <a:chExt cx="3035442" cy="215963"/>
            </a:xfrm>
          </p:grpSpPr>
          <p:sp>
            <p:nvSpPr>
              <p:cNvPr id="225" name="Freeform 9"/>
              <p:cNvSpPr>
                <a:spLocks noChangeAspect="1" noEditPoints="1"/>
              </p:cNvSpPr>
              <p:nvPr/>
            </p:nvSpPr>
            <p:spPr bwMode="auto">
              <a:xfrm>
                <a:off x="3368875"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7" name="Freeform 9"/>
              <p:cNvSpPr>
                <a:spLocks noChangeAspect="1" noEditPoints="1"/>
              </p:cNvSpPr>
              <p:nvPr/>
            </p:nvSpPr>
            <p:spPr bwMode="auto">
              <a:xfrm>
                <a:off x="2327473"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8" name="Freeform 9"/>
              <p:cNvSpPr>
                <a:spLocks noChangeAspect="1" noEditPoints="1"/>
              </p:cNvSpPr>
              <p:nvPr/>
            </p:nvSpPr>
            <p:spPr bwMode="auto">
              <a:xfrm>
                <a:off x="4410277"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
          <p:nvSpPr>
            <p:cNvPr id="140" name="Oval 139"/>
            <p:cNvSpPr/>
            <p:nvPr/>
          </p:nvSpPr>
          <p:spPr bwMode="auto">
            <a:xfrm>
              <a:off x="1803800" y="592457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232" name="Group 231"/>
          <p:cNvGrpSpPr/>
          <p:nvPr/>
        </p:nvGrpSpPr>
        <p:grpSpPr>
          <a:xfrm>
            <a:off x="2084601" y="5514128"/>
            <a:ext cx="3662068" cy="508840"/>
            <a:chOff x="2084601" y="5511773"/>
            <a:chExt cx="3662068" cy="368858"/>
          </a:xfrm>
        </p:grpSpPr>
        <p:cxnSp>
          <p:nvCxnSpPr>
            <p:cNvPr id="241" name="Straight Connector 240"/>
            <p:cNvCxnSpPr/>
            <p:nvPr/>
          </p:nvCxnSpPr>
          <p:spPr>
            <a:xfrm flipV="1">
              <a:off x="4525976"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p:cNvGrpSpPr/>
            <p:nvPr/>
          </p:nvGrpSpPr>
          <p:grpSpPr>
            <a:xfrm>
              <a:off x="3725593" y="5694652"/>
              <a:ext cx="523031" cy="185979"/>
              <a:chOff x="3498118" y="5717924"/>
              <a:chExt cx="523031" cy="185979"/>
            </a:xfrm>
          </p:grpSpPr>
          <p:cxnSp>
            <p:nvCxnSpPr>
              <p:cNvPr id="243" name="Straight Connector 242"/>
              <p:cNvCxnSpPr/>
              <p:nvPr/>
            </p:nvCxnSpPr>
            <p:spPr>
              <a:xfrm flipV="1">
                <a:off x="3498118" y="5717925"/>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5" name="Straight Connector 244"/>
              <p:cNvCxnSpPr/>
              <p:nvPr/>
            </p:nvCxnSpPr>
            <p:spPr>
              <a:xfrm flipV="1">
                <a:off x="3672462"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6" name="Straight Connector 245"/>
              <p:cNvCxnSpPr/>
              <p:nvPr/>
            </p:nvCxnSpPr>
            <p:spPr>
              <a:xfrm flipV="1">
                <a:off x="3846806"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7" name="Straight Connector 246"/>
              <p:cNvCxnSpPr/>
              <p:nvPr/>
            </p:nvCxnSpPr>
            <p:spPr>
              <a:xfrm flipV="1">
                <a:off x="4021149" y="5717924"/>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42" name="Freeform 5"/>
            <p:cNvSpPr>
              <a:spLocks/>
            </p:cNvSpPr>
            <p:nvPr/>
          </p:nvSpPr>
          <p:spPr bwMode="auto">
            <a:xfrm rot="16200000">
              <a:off x="3824195" y="3772179"/>
              <a:ext cx="182880" cy="3662068"/>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168" name="Straight Connector 167"/>
            <p:cNvCxnSpPr/>
            <p:nvPr/>
          </p:nvCxnSpPr>
          <p:spPr>
            <a:xfrm flipV="1">
              <a:off x="3305287"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86" name="Group 285"/>
          <p:cNvGrpSpPr/>
          <p:nvPr/>
        </p:nvGrpSpPr>
        <p:grpSpPr>
          <a:xfrm>
            <a:off x="251308" y="3051285"/>
            <a:ext cx="5904569" cy="919960"/>
            <a:chOff x="251308" y="3051285"/>
            <a:chExt cx="5904569" cy="919960"/>
          </a:xfrm>
        </p:grpSpPr>
        <p:sp>
          <p:nvSpPr>
            <p:cNvPr id="146" name="TextBox 145"/>
            <p:cNvSpPr txBox="1"/>
            <p:nvPr/>
          </p:nvSpPr>
          <p:spPr>
            <a:xfrm>
              <a:off x="251308" y="3232581"/>
              <a:ext cx="1138773"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Virtual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networks</a:t>
              </a:r>
            </a:p>
          </p:txBody>
        </p:sp>
        <p:grpSp>
          <p:nvGrpSpPr>
            <p:cNvPr id="235" name="Group 234"/>
            <p:cNvGrpSpPr/>
            <p:nvPr/>
          </p:nvGrpSpPr>
          <p:grpSpPr>
            <a:xfrm>
              <a:off x="1675387" y="3272729"/>
              <a:ext cx="2039112" cy="658368"/>
              <a:chOff x="1661366" y="3175259"/>
              <a:chExt cx="2039112" cy="658368"/>
            </a:xfrm>
          </p:grpSpPr>
          <p:sp>
            <p:nvSpPr>
              <p:cNvPr id="145" name="Rectangle 144"/>
              <p:cNvSpPr/>
              <p:nvPr/>
            </p:nvSpPr>
            <p:spPr bwMode="auto">
              <a:xfrm>
                <a:off x="1661366" y="3175259"/>
                <a:ext cx="2039112" cy="658368"/>
              </a:xfrm>
              <a:prstGeom prst="rect">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34" name="Group 233"/>
              <p:cNvGrpSpPr/>
              <p:nvPr/>
            </p:nvGrpSpPr>
            <p:grpSpPr>
              <a:xfrm>
                <a:off x="1812547" y="3335078"/>
                <a:ext cx="1736750" cy="338731"/>
                <a:chOff x="1747842" y="3357736"/>
                <a:chExt cx="1736750" cy="338731"/>
              </a:xfrm>
            </p:grpSpPr>
            <p:grpSp>
              <p:nvGrpSpPr>
                <p:cNvPr id="233" name="Group 232"/>
                <p:cNvGrpSpPr/>
                <p:nvPr/>
              </p:nvGrpSpPr>
              <p:grpSpPr>
                <a:xfrm>
                  <a:off x="1747842" y="3357736"/>
                  <a:ext cx="520023" cy="338731"/>
                  <a:chOff x="2291430" y="2753081"/>
                  <a:chExt cx="520023" cy="338731"/>
                </a:xfrm>
                <a:solidFill>
                  <a:schemeClr val="accent2"/>
                </a:solidFill>
              </p:grpSpPr>
              <p:sp>
                <p:nvSpPr>
                  <p:cNvPr id="169" name="Freeform 16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2356206" y="3357736"/>
                  <a:ext cx="520023" cy="338731"/>
                  <a:chOff x="2291430" y="2753081"/>
                  <a:chExt cx="520023" cy="338731"/>
                </a:xfrm>
                <a:solidFill>
                  <a:schemeClr val="accent2"/>
                </a:solidFill>
              </p:grpSpPr>
              <p:sp>
                <p:nvSpPr>
                  <p:cNvPr id="172" name="Freeform 17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4" name="Group 173"/>
                <p:cNvGrpSpPr/>
                <p:nvPr/>
              </p:nvGrpSpPr>
              <p:grpSpPr>
                <a:xfrm>
                  <a:off x="2964569" y="3357736"/>
                  <a:ext cx="520023" cy="338731"/>
                  <a:chOff x="2291430" y="2753081"/>
                  <a:chExt cx="520023" cy="338731"/>
                </a:xfrm>
                <a:solidFill>
                  <a:schemeClr val="accent2"/>
                </a:solidFill>
              </p:grpSpPr>
              <p:sp>
                <p:nvSpPr>
                  <p:cNvPr id="175" name="Freeform 174"/>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77" name="Oval 176"/>
            <p:cNvSpPr/>
            <p:nvPr/>
          </p:nvSpPr>
          <p:spPr bwMode="auto">
            <a:xfrm>
              <a:off x="3698462" y="305128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178" name="Group 177"/>
            <p:cNvGrpSpPr/>
            <p:nvPr/>
          </p:nvGrpSpPr>
          <p:grpSpPr>
            <a:xfrm>
              <a:off x="4116765" y="3272729"/>
              <a:ext cx="2039112" cy="658368"/>
              <a:chOff x="1661366" y="3175259"/>
              <a:chExt cx="2039112" cy="658368"/>
            </a:xfrm>
          </p:grpSpPr>
          <p:sp>
            <p:nvSpPr>
              <p:cNvPr id="179" name="Rectangle 178"/>
              <p:cNvSpPr/>
              <p:nvPr/>
            </p:nvSpPr>
            <p:spPr bwMode="auto">
              <a:xfrm>
                <a:off x="1661366" y="3175259"/>
                <a:ext cx="2039112" cy="658368"/>
              </a:xfrm>
              <a:prstGeom prst="rect">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80" name="Group 179"/>
              <p:cNvGrpSpPr/>
              <p:nvPr/>
            </p:nvGrpSpPr>
            <p:grpSpPr>
              <a:xfrm>
                <a:off x="1812547" y="3335078"/>
                <a:ext cx="1736750" cy="338731"/>
                <a:chOff x="1747842" y="3357736"/>
                <a:chExt cx="1736750" cy="338731"/>
              </a:xfrm>
            </p:grpSpPr>
            <p:grpSp>
              <p:nvGrpSpPr>
                <p:cNvPr id="181" name="Group 180"/>
                <p:cNvGrpSpPr/>
                <p:nvPr/>
              </p:nvGrpSpPr>
              <p:grpSpPr>
                <a:xfrm>
                  <a:off x="1747842" y="3357736"/>
                  <a:ext cx="520023" cy="338731"/>
                  <a:chOff x="2291430" y="2753081"/>
                  <a:chExt cx="520023" cy="338731"/>
                </a:xfrm>
                <a:solidFill>
                  <a:schemeClr val="accent2"/>
                </a:solidFill>
              </p:grpSpPr>
              <p:sp>
                <p:nvSpPr>
                  <p:cNvPr id="188" name="Freeform 187"/>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9"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2356206" y="3357736"/>
                  <a:ext cx="520023" cy="338731"/>
                  <a:chOff x="2291430" y="2753081"/>
                  <a:chExt cx="520023" cy="338731"/>
                </a:xfrm>
                <a:solidFill>
                  <a:schemeClr val="accent2"/>
                </a:solidFill>
              </p:grpSpPr>
              <p:sp>
                <p:nvSpPr>
                  <p:cNvPr id="186" name="Freeform 185"/>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7"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3" name="Group 182"/>
                <p:cNvGrpSpPr/>
                <p:nvPr/>
              </p:nvGrpSpPr>
              <p:grpSpPr>
                <a:xfrm>
                  <a:off x="2964569" y="3357736"/>
                  <a:ext cx="520023" cy="338731"/>
                  <a:chOff x="2291430" y="2753081"/>
                  <a:chExt cx="520023" cy="338731"/>
                </a:xfrm>
                <a:solidFill>
                  <a:schemeClr val="accent2"/>
                </a:solidFill>
              </p:grpSpPr>
              <p:sp>
                <p:nvSpPr>
                  <p:cNvPr id="184" name="Freeform 18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grpSp>
        <p:nvGrpSpPr>
          <p:cNvPr id="287" name="Group 286"/>
          <p:cNvGrpSpPr/>
          <p:nvPr/>
        </p:nvGrpSpPr>
        <p:grpSpPr>
          <a:xfrm>
            <a:off x="251308" y="1812907"/>
            <a:ext cx="2068594" cy="1008986"/>
            <a:chOff x="251308" y="1812907"/>
            <a:chExt cx="2068594" cy="1008986"/>
          </a:xfrm>
        </p:grpSpPr>
        <p:sp>
          <p:nvSpPr>
            <p:cNvPr id="262" name="TextBox 261"/>
            <p:cNvSpPr txBox="1"/>
            <p:nvPr/>
          </p:nvSpPr>
          <p:spPr>
            <a:xfrm>
              <a:off x="251308" y="1861630"/>
              <a:ext cx="1218304" cy="960263"/>
            </a:xfrm>
            <a:prstGeom prst="rect">
              <a:avLst/>
            </a:prstGeom>
            <a:noFill/>
          </p:spPr>
          <p:txBody>
            <a:bodyPr wrap="squar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Windows</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Server</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Gateway</a:t>
              </a:r>
            </a:p>
          </p:txBody>
        </p:sp>
        <p:sp>
          <p:nvSpPr>
            <p:cNvPr id="190" name="Freeform 17"/>
            <p:cNvSpPr>
              <a:spLocks noChangeAspect="1" noEditPoints="1"/>
            </p:cNvSpPr>
            <p:nvPr/>
          </p:nvSpPr>
          <p:spPr bwMode="auto">
            <a:xfrm>
              <a:off x="1849294" y="1812907"/>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2" name="Oval 191"/>
          <p:cNvSpPr/>
          <p:nvPr/>
        </p:nvSpPr>
        <p:spPr bwMode="auto">
          <a:xfrm>
            <a:off x="2434932" y="181290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grpSp>
        <p:nvGrpSpPr>
          <p:cNvPr id="193" name="Group 192"/>
          <p:cNvGrpSpPr/>
          <p:nvPr/>
        </p:nvGrpSpPr>
        <p:grpSpPr>
          <a:xfrm>
            <a:off x="6675438" y="1550980"/>
            <a:ext cx="5191310" cy="1711238"/>
            <a:chOff x="6466018" y="1037239"/>
            <a:chExt cx="5191310" cy="1711238"/>
          </a:xfrm>
        </p:grpSpPr>
        <p:sp>
          <p:nvSpPr>
            <p:cNvPr id="194" name="Oval 193"/>
            <p:cNvSpPr/>
            <p:nvPr/>
          </p:nvSpPr>
          <p:spPr bwMode="auto">
            <a:xfrm>
              <a:off x="6466018" y="1177204"/>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sp>
          <p:nvSpPr>
            <p:cNvPr id="195" name="TextBox 194"/>
            <p:cNvSpPr txBox="1"/>
            <p:nvPr/>
          </p:nvSpPr>
          <p:spPr>
            <a:xfrm>
              <a:off x="6902448" y="1037239"/>
              <a:ext cx="4754880" cy="1711238"/>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Hyper-V Extensible Switch</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Inbox NIC teaming</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SMB 3.0 protocol</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Hardware offloads</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Converged networking</a:t>
              </a:r>
            </a:p>
          </p:txBody>
        </p:sp>
      </p:grpSp>
      <p:grpSp>
        <p:nvGrpSpPr>
          <p:cNvPr id="201" name="Group 200"/>
          <p:cNvGrpSpPr/>
          <p:nvPr/>
        </p:nvGrpSpPr>
        <p:grpSpPr>
          <a:xfrm>
            <a:off x="6684202" y="3314650"/>
            <a:ext cx="5184636" cy="517065"/>
            <a:chOff x="6474782" y="1065859"/>
            <a:chExt cx="5184636" cy="517065"/>
          </a:xfrm>
        </p:grpSpPr>
        <p:sp>
          <p:nvSpPr>
            <p:cNvPr id="202" name="Oval 201"/>
            <p:cNvSpPr/>
            <p:nvPr/>
          </p:nvSpPr>
          <p:spPr bwMode="auto">
            <a:xfrm>
              <a:off x="6474782" y="1107221"/>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sp>
          <p:nvSpPr>
            <p:cNvPr id="203" name="TextBox 202"/>
            <p:cNvSpPr txBox="1"/>
            <p:nvPr/>
          </p:nvSpPr>
          <p:spPr>
            <a:xfrm>
              <a:off x="6904538" y="1065859"/>
              <a:ext cx="4754880" cy="517065"/>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Network Switch Management with OMI</a:t>
              </a:r>
            </a:p>
          </p:txBody>
        </p:sp>
      </p:grpSp>
      <p:grpSp>
        <p:nvGrpSpPr>
          <p:cNvPr id="205" name="Group 204"/>
          <p:cNvGrpSpPr/>
          <p:nvPr/>
        </p:nvGrpSpPr>
        <p:grpSpPr>
          <a:xfrm>
            <a:off x="6679618" y="3884147"/>
            <a:ext cx="5189220" cy="517065"/>
            <a:chOff x="6470198" y="1065859"/>
            <a:chExt cx="5189220" cy="517065"/>
          </a:xfrm>
        </p:grpSpPr>
        <p:sp>
          <p:nvSpPr>
            <p:cNvPr id="206" name="Oval 205"/>
            <p:cNvSpPr/>
            <p:nvPr/>
          </p:nvSpPr>
          <p:spPr bwMode="auto">
            <a:xfrm>
              <a:off x="6470198" y="1107221"/>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sp>
          <p:nvSpPr>
            <p:cNvPr id="207" name="TextBox 206"/>
            <p:cNvSpPr txBox="1"/>
            <p:nvPr/>
          </p:nvSpPr>
          <p:spPr>
            <a:xfrm>
              <a:off x="6904538" y="1065859"/>
              <a:ext cx="4754880" cy="517065"/>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Virtualized networks with NVGRE</a:t>
              </a:r>
            </a:p>
          </p:txBody>
        </p:sp>
      </p:grpSp>
      <p:grpSp>
        <p:nvGrpSpPr>
          <p:cNvPr id="208" name="Group 207"/>
          <p:cNvGrpSpPr/>
          <p:nvPr/>
        </p:nvGrpSpPr>
        <p:grpSpPr>
          <a:xfrm>
            <a:off x="6675438" y="4453645"/>
            <a:ext cx="5191310" cy="517065"/>
            <a:chOff x="6466018" y="1037239"/>
            <a:chExt cx="5191310" cy="517065"/>
          </a:xfrm>
        </p:grpSpPr>
        <p:sp>
          <p:nvSpPr>
            <p:cNvPr id="209" name="Oval 208"/>
            <p:cNvSpPr/>
            <p:nvPr/>
          </p:nvSpPr>
          <p:spPr bwMode="auto">
            <a:xfrm>
              <a:off x="6466018" y="1078601"/>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210" name="TextBox 209"/>
            <p:cNvSpPr txBox="1"/>
            <p:nvPr/>
          </p:nvSpPr>
          <p:spPr>
            <a:xfrm>
              <a:off x="6902448" y="1037239"/>
              <a:ext cx="4754880" cy="517065"/>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600" b="0" i="0" u="none" strike="noStrike" kern="0" cap="none" spc="0" normalizeH="0" baseline="0" noProof="0" dirty="0">
                  <a:ln>
                    <a:noFill/>
                  </a:ln>
                  <a:gradFill>
                    <a:gsLst>
                      <a:gs pos="2917">
                        <a:schemeClr val="tx1"/>
                      </a:gs>
                      <a:gs pos="30000">
                        <a:schemeClr val="tx1"/>
                      </a:gs>
                    </a:gsLst>
                    <a:lin ang="5400000" scaled="0"/>
                  </a:gradFill>
                  <a:effectLst/>
                  <a:uLnTx/>
                  <a:uFillTx/>
                </a:rPr>
                <a:t>Windows Server Gateway</a:t>
              </a:r>
            </a:p>
          </p:txBody>
        </p:sp>
      </p:grpSp>
    </p:spTree>
    <p:extLst>
      <p:ext uri="{BB962C8B-B14F-4D97-AF65-F5344CB8AC3E}">
        <p14:creationId xmlns:p14="http://schemas.microsoft.com/office/powerpoint/2010/main" val="40556034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4"/>
                                        </p:tgtEl>
                                        <p:attrNameLst>
                                          <p:attrName>style.visibility</p:attrName>
                                        </p:attrNameLst>
                                      </p:cBhvr>
                                      <p:to>
                                        <p:strVal val="visible"/>
                                      </p:to>
                                    </p:set>
                                    <p:animEffect transition="in" filter="fade">
                                      <p:cBhvr>
                                        <p:cTn id="7" dur="500"/>
                                        <p:tgtEl>
                                          <p:spTgt spid="284"/>
                                        </p:tgtEl>
                                      </p:cBhvr>
                                    </p:animEffect>
                                  </p:childTnLst>
                                </p:cTn>
                              </p:par>
                              <p:par>
                                <p:cTn id="8" presetID="2" presetClass="entr" presetSubtype="4" decel="100000" fill="hold" nodeType="withEffect">
                                  <p:stCondLst>
                                    <p:cond delay="0"/>
                                  </p:stCondLst>
                                  <p:childTnLst>
                                    <p:set>
                                      <p:cBhvr>
                                        <p:cTn id="9" dur="1" fill="hold">
                                          <p:stCondLst>
                                            <p:cond delay="0"/>
                                          </p:stCondLst>
                                        </p:cTn>
                                        <p:tgtEl>
                                          <p:spTgt spid="193"/>
                                        </p:tgtEl>
                                        <p:attrNameLst>
                                          <p:attrName>style.visibility</p:attrName>
                                        </p:attrNameLst>
                                      </p:cBhvr>
                                      <p:to>
                                        <p:strVal val="visible"/>
                                      </p:to>
                                    </p:set>
                                    <p:anim calcmode="lin" valueType="num">
                                      <p:cBhvr additive="base">
                                        <p:cTn id="10" dur="500" fill="hold"/>
                                        <p:tgtEl>
                                          <p:spTgt spid="193"/>
                                        </p:tgtEl>
                                        <p:attrNameLst>
                                          <p:attrName>ppt_x</p:attrName>
                                        </p:attrNameLst>
                                      </p:cBhvr>
                                      <p:tavLst>
                                        <p:tav tm="0">
                                          <p:val>
                                            <p:strVal val="#ppt_x"/>
                                          </p:val>
                                        </p:tav>
                                        <p:tav tm="100000">
                                          <p:val>
                                            <p:strVal val="#ppt_x"/>
                                          </p:val>
                                        </p:tav>
                                      </p:tavLst>
                                    </p:anim>
                                    <p:anim calcmode="lin" valueType="num">
                                      <p:cBhvr additive="base">
                                        <p:cTn id="11" dur="500" fill="hold"/>
                                        <p:tgtEl>
                                          <p:spTgt spid="193"/>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up)">
                                      <p:cBhvr>
                                        <p:cTn id="16" dur="300"/>
                                        <p:tgtEl>
                                          <p:spTgt spid="232"/>
                                        </p:tgtEl>
                                      </p:cBhvr>
                                    </p:animEffect>
                                  </p:childTnLst>
                                </p:cTn>
                              </p:par>
                              <p:par>
                                <p:cTn id="17" presetID="10" presetClass="entr" presetSubtype="0" fill="hold" nodeType="withEffect">
                                  <p:stCondLst>
                                    <p:cond delay="0"/>
                                  </p:stCondLst>
                                  <p:childTnLst>
                                    <p:set>
                                      <p:cBhvr>
                                        <p:cTn id="18" dur="1" fill="hold">
                                          <p:stCondLst>
                                            <p:cond delay="0"/>
                                          </p:stCondLst>
                                        </p:cTn>
                                        <p:tgtEl>
                                          <p:spTgt spid="285"/>
                                        </p:tgtEl>
                                        <p:attrNameLst>
                                          <p:attrName>style.visibility</p:attrName>
                                        </p:attrNameLst>
                                      </p:cBhvr>
                                      <p:to>
                                        <p:strVal val="visible"/>
                                      </p:to>
                                    </p:set>
                                    <p:animEffect transition="in" filter="fade">
                                      <p:cBhvr>
                                        <p:cTn id="19" dur="500"/>
                                        <p:tgtEl>
                                          <p:spTgt spid="285"/>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cBhvr additive="base">
                                        <p:cTn id="22" dur="500" fill="hold"/>
                                        <p:tgtEl>
                                          <p:spTgt spid="201"/>
                                        </p:tgtEl>
                                        <p:attrNameLst>
                                          <p:attrName>ppt_x</p:attrName>
                                        </p:attrNameLst>
                                      </p:cBhvr>
                                      <p:tavLst>
                                        <p:tav tm="0">
                                          <p:val>
                                            <p:strVal val="#ppt_x"/>
                                          </p:val>
                                        </p:tav>
                                        <p:tav tm="100000">
                                          <p:val>
                                            <p:strVal val="#ppt_x"/>
                                          </p:val>
                                        </p:tav>
                                      </p:tavLst>
                                    </p:anim>
                                    <p:anim calcmode="lin" valueType="num">
                                      <p:cBhvr additive="base">
                                        <p:cTn id="23" dur="500" fill="hold"/>
                                        <p:tgtEl>
                                          <p:spTgt spid="201"/>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6"/>
                                        </p:tgtEl>
                                        <p:attrNameLst>
                                          <p:attrName>style.visibility</p:attrName>
                                        </p:attrNameLst>
                                      </p:cBhvr>
                                      <p:to>
                                        <p:strVal val="visible"/>
                                      </p:to>
                                    </p:set>
                                    <p:animEffect transition="in" filter="fade">
                                      <p:cBhvr>
                                        <p:cTn id="28" dur="500"/>
                                        <p:tgtEl>
                                          <p:spTgt spid="286"/>
                                        </p:tgtEl>
                                      </p:cBhvr>
                                    </p:animEffect>
                                  </p:childTnLst>
                                </p:cTn>
                              </p:par>
                              <p:par>
                                <p:cTn id="29" presetID="2" presetClass="entr" presetSubtype="4" decel="100000" fill="hold" nodeType="with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additive="base">
                                        <p:cTn id="31" dur="500" fill="hold"/>
                                        <p:tgtEl>
                                          <p:spTgt spid="205"/>
                                        </p:tgtEl>
                                        <p:attrNameLst>
                                          <p:attrName>ppt_x</p:attrName>
                                        </p:attrNameLst>
                                      </p:cBhvr>
                                      <p:tavLst>
                                        <p:tav tm="0">
                                          <p:val>
                                            <p:strVal val="#ppt_x"/>
                                          </p:val>
                                        </p:tav>
                                        <p:tav tm="100000">
                                          <p:val>
                                            <p:strVal val="#ppt_x"/>
                                          </p:val>
                                        </p:tav>
                                      </p:tavLst>
                                    </p:anim>
                                    <p:anim calcmode="lin" valueType="num">
                                      <p:cBhvr additive="base">
                                        <p:cTn id="32" dur="500" fill="hold"/>
                                        <p:tgtEl>
                                          <p:spTgt spid="20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263"/>
                                        </p:tgtEl>
                                        <p:attrNameLst>
                                          <p:attrName>style.visibility</p:attrName>
                                        </p:attrNameLst>
                                      </p:cBhvr>
                                      <p:to>
                                        <p:strVal val="visible"/>
                                      </p:to>
                                    </p:set>
                                    <p:animEffect transition="in" filter="wipe(right)">
                                      <p:cBhvr>
                                        <p:cTn id="37" dur="300"/>
                                        <p:tgtEl>
                                          <p:spTgt spid="263"/>
                                        </p:tgtEl>
                                      </p:cBhvr>
                                    </p:animEffect>
                                  </p:childTnLst>
                                </p:cTn>
                              </p:par>
                              <p:par>
                                <p:cTn id="38" presetID="22" presetClass="entr" presetSubtype="2" fill="hold" nodeType="withEffect">
                                  <p:stCondLst>
                                    <p:cond delay="0"/>
                                  </p:stCondLst>
                                  <p:childTnLst>
                                    <p:set>
                                      <p:cBhvr>
                                        <p:cTn id="39" dur="1" fill="hold">
                                          <p:stCondLst>
                                            <p:cond delay="0"/>
                                          </p:stCondLst>
                                        </p:cTn>
                                        <p:tgtEl>
                                          <p:spTgt spid="191"/>
                                        </p:tgtEl>
                                        <p:attrNameLst>
                                          <p:attrName>style.visibility</p:attrName>
                                        </p:attrNameLst>
                                      </p:cBhvr>
                                      <p:to>
                                        <p:strVal val="visible"/>
                                      </p:to>
                                    </p:set>
                                    <p:animEffect transition="in" filter="wipe(right)">
                                      <p:cBhvr>
                                        <p:cTn id="40" dur="300"/>
                                        <p:tgtEl>
                                          <p:spTgt spid="191"/>
                                        </p:tgtEl>
                                      </p:cBhvr>
                                    </p:animEffect>
                                  </p:childTnLst>
                                </p:cTn>
                              </p:par>
                              <p:par>
                                <p:cTn id="41" presetID="10" presetClass="entr" presetSubtype="0" fill="hold" nodeType="withEffect">
                                  <p:stCondLst>
                                    <p:cond delay="0"/>
                                  </p:stCondLst>
                                  <p:childTnLst>
                                    <p:set>
                                      <p:cBhvr>
                                        <p:cTn id="42" dur="1" fill="hold">
                                          <p:stCondLst>
                                            <p:cond delay="0"/>
                                          </p:stCondLst>
                                        </p:cTn>
                                        <p:tgtEl>
                                          <p:spTgt spid="287"/>
                                        </p:tgtEl>
                                        <p:attrNameLst>
                                          <p:attrName>style.visibility</p:attrName>
                                        </p:attrNameLst>
                                      </p:cBhvr>
                                      <p:to>
                                        <p:strVal val="visible"/>
                                      </p:to>
                                    </p:set>
                                    <p:animEffect transition="in" filter="fade">
                                      <p:cBhvr>
                                        <p:cTn id="43" dur="500"/>
                                        <p:tgtEl>
                                          <p:spTgt spid="287"/>
                                        </p:tgtEl>
                                      </p:cBhvr>
                                    </p:animEffect>
                                  </p:childTnLst>
                                </p:cTn>
                              </p:par>
                              <p:par>
                                <p:cTn id="44" presetID="22" presetClass="entr" presetSubtype="8" fill="hold" nodeType="withEffect">
                                  <p:stCondLst>
                                    <p:cond delay="600"/>
                                  </p:stCondLst>
                                  <p:childTnLst>
                                    <p:set>
                                      <p:cBhvr>
                                        <p:cTn id="45" dur="1" fill="hold">
                                          <p:stCondLst>
                                            <p:cond delay="0"/>
                                          </p:stCondLst>
                                        </p:cTn>
                                        <p:tgtEl>
                                          <p:spTgt spid="269"/>
                                        </p:tgtEl>
                                        <p:attrNameLst>
                                          <p:attrName>style.visibility</p:attrName>
                                        </p:attrNameLst>
                                      </p:cBhvr>
                                      <p:to>
                                        <p:strVal val="visible"/>
                                      </p:to>
                                    </p:set>
                                    <p:animEffect transition="in" filter="wipe(left)">
                                      <p:cBhvr>
                                        <p:cTn id="46" dur="300"/>
                                        <p:tgtEl>
                                          <p:spTgt spid="269"/>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192"/>
                                        </p:tgtEl>
                                        <p:attrNameLst>
                                          <p:attrName>style.visibility</p:attrName>
                                        </p:attrNameLst>
                                      </p:cBhvr>
                                      <p:to>
                                        <p:strVal val="visible"/>
                                      </p:to>
                                    </p:set>
                                    <p:animEffect transition="in" filter="fade">
                                      <p:cBhvr>
                                        <p:cTn id="49" dur="500"/>
                                        <p:tgtEl>
                                          <p:spTgt spid="192"/>
                                        </p:tgtEl>
                                      </p:cBhvr>
                                    </p:animEffect>
                                  </p:childTnLst>
                                </p:cTn>
                              </p:par>
                              <p:par>
                                <p:cTn id="50" presetID="10" presetClass="entr" presetSubtype="0" fill="hold" grpId="0" nodeType="withEffect">
                                  <p:stCondLst>
                                    <p:cond delay="800"/>
                                  </p:stCondLst>
                                  <p:childTnLst>
                                    <p:set>
                                      <p:cBhvr>
                                        <p:cTn id="51" dur="1" fill="hold">
                                          <p:stCondLst>
                                            <p:cond delay="0"/>
                                          </p:stCondLst>
                                        </p:cTn>
                                        <p:tgtEl>
                                          <p:spTgt spid="268"/>
                                        </p:tgtEl>
                                        <p:attrNameLst>
                                          <p:attrName>style.visibility</p:attrName>
                                        </p:attrNameLst>
                                      </p:cBhvr>
                                      <p:to>
                                        <p:strVal val="visible"/>
                                      </p:to>
                                    </p:set>
                                    <p:animEffect transition="in" filter="fade">
                                      <p:cBhvr>
                                        <p:cTn id="52" dur="500"/>
                                        <p:tgtEl>
                                          <p:spTgt spid="268"/>
                                        </p:tgtEl>
                                      </p:cBhvr>
                                    </p:animEffect>
                                  </p:childTnLst>
                                </p:cTn>
                              </p:par>
                              <p:par>
                                <p:cTn id="53" presetID="2" presetClass="entr" presetSubtype="4" decel="100000" fill="hold" nodeType="withEffect">
                                  <p:stCondLst>
                                    <p:cond delay="800"/>
                                  </p:stCondLst>
                                  <p:childTnLst>
                                    <p:set>
                                      <p:cBhvr>
                                        <p:cTn id="54" dur="1" fill="hold">
                                          <p:stCondLst>
                                            <p:cond delay="0"/>
                                          </p:stCondLst>
                                        </p:cTn>
                                        <p:tgtEl>
                                          <p:spTgt spid="208"/>
                                        </p:tgtEl>
                                        <p:attrNameLst>
                                          <p:attrName>style.visibility</p:attrName>
                                        </p:attrNameLst>
                                      </p:cBhvr>
                                      <p:to>
                                        <p:strVal val="visible"/>
                                      </p:to>
                                    </p:set>
                                    <p:anim calcmode="lin" valueType="num">
                                      <p:cBhvr additive="base">
                                        <p:cTn id="55" dur="500" fill="hold"/>
                                        <p:tgtEl>
                                          <p:spTgt spid="208"/>
                                        </p:tgtEl>
                                        <p:attrNameLst>
                                          <p:attrName>ppt_x</p:attrName>
                                        </p:attrNameLst>
                                      </p:cBhvr>
                                      <p:tavLst>
                                        <p:tav tm="0">
                                          <p:val>
                                            <p:strVal val="#ppt_x"/>
                                          </p:val>
                                        </p:tav>
                                        <p:tav tm="100000">
                                          <p:val>
                                            <p:strVal val="#ppt_x"/>
                                          </p:val>
                                        </p:tav>
                                      </p:tavLst>
                                    </p:anim>
                                    <p:anim calcmode="lin" valueType="num">
                                      <p:cBhvr additive="base">
                                        <p:cTn id="56" dur="500" fill="hold"/>
                                        <p:tgtEl>
                                          <p:spTgt spid="2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 grpId="0" animBg="1"/>
      <p:bldP spid="19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1" name="Straight Connector 262"/>
          <p:cNvCxnSpPr>
            <a:stCxn id="179" idx="0"/>
          </p:cNvCxnSpPr>
          <p:nvPr/>
        </p:nvCxnSpPr>
        <p:spPr>
          <a:xfrm rot="16200000" flipV="1">
            <a:off x="3308821" y="1445229"/>
            <a:ext cx="777239" cy="2877762"/>
          </a:xfrm>
          <a:prstGeom prst="bentConnector2">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 name="Title 1"/>
          <p:cNvSpPr>
            <a:spLocks noGrp="1"/>
          </p:cNvSpPr>
          <p:nvPr>
            <p:ph type="title"/>
          </p:nvPr>
        </p:nvSpPr>
        <p:spPr>
          <a:xfrm>
            <a:off x="251308" y="295275"/>
            <a:ext cx="11888787" cy="917575"/>
          </a:xfrm>
        </p:spPr>
        <p:txBody>
          <a:bodyPr/>
          <a:lstStyle/>
          <a:p>
            <a:r>
              <a:rPr lang="en-US" dirty="0"/>
              <a:t>The story so far…host networking</a:t>
            </a:r>
          </a:p>
        </p:txBody>
      </p:sp>
      <p:cxnSp>
        <p:nvCxnSpPr>
          <p:cNvPr id="269" name="Straight Connector 268"/>
          <p:cNvCxnSpPr/>
          <p:nvPr/>
        </p:nvCxnSpPr>
        <p:spPr>
          <a:xfrm flipH="1">
            <a:off x="2291140" y="2317434"/>
            <a:ext cx="1508760" cy="0"/>
          </a:xfrm>
          <a:prstGeom prst="line">
            <a:avLst/>
          </a:prstGeom>
          <a:noFill/>
          <a:ln w="19050" cap="sq">
            <a:solidFill>
              <a:schemeClr val="accent4"/>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3" name="Straight Connector 262"/>
          <p:cNvCxnSpPr/>
          <p:nvPr/>
        </p:nvCxnSpPr>
        <p:spPr>
          <a:xfrm rot="16200000" flipV="1">
            <a:off x="2192290" y="2755931"/>
            <a:ext cx="594360" cy="410946"/>
          </a:xfrm>
          <a:prstGeom prst="bentConnector2">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68" name="Freeform 539"/>
          <p:cNvSpPr>
            <a:spLocks noChangeAspect="1"/>
          </p:cNvSpPr>
          <p:nvPr/>
        </p:nvSpPr>
        <p:spPr bwMode="auto">
          <a:xfrm>
            <a:off x="3781606" y="1657645"/>
            <a:ext cx="1354715" cy="744805"/>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2"/>
          </a:solidFill>
          <a:ln w="57150">
            <a:noFill/>
          </a:ln>
          <a:extLst/>
        </p:spPr>
        <p:txBody>
          <a:bodyPr vert="horz" wrap="square" lIns="89617" tIns="44808" rIns="89617" bIns="44808" numCol="1" anchor="t" anchorCtr="0" compatLnSpc="1">
            <a:prstTxWarp prst="textNoShape">
              <a:avLst/>
            </a:prstTxWarp>
          </a:bodyPr>
          <a:lstStyle/>
          <a:p>
            <a:pPr marL="0" marR="0" lvl="0" indent="0" defTabSz="913804" eaLnBrk="1" fontAlgn="auto" latinLnBrk="0" hangingPunct="1">
              <a:lnSpc>
                <a:spcPct val="90000"/>
              </a:lnSpc>
              <a:spcBef>
                <a:spcPts val="0"/>
              </a:spcBef>
              <a:spcAft>
                <a:spcPts val="0"/>
              </a:spcAft>
              <a:buClrTx/>
              <a:buSzTx/>
              <a:buFontTx/>
              <a:buNone/>
              <a:tabLst/>
              <a:defRPr/>
            </a:pPr>
            <a:endParaRPr kumimoji="0" lang="en-US" sz="1766" b="0" i="0" u="none" strike="noStrike" kern="0" cap="none" spc="0" normalizeH="0" baseline="0" noProof="0">
              <a:ln>
                <a:noFill/>
              </a:ln>
              <a:solidFill>
                <a:srgbClr val="505050"/>
              </a:solidFill>
              <a:effectLst/>
              <a:uLnTx/>
              <a:uFillTx/>
            </a:endParaRPr>
          </a:p>
        </p:txBody>
      </p:sp>
      <p:grpSp>
        <p:nvGrpSpPr>
          <p:cNvPr id="284" name="Group 283"/>
          <p:cNvGrpSpPr/>
          <p:nvPr/>
        </p:nvGrpSpPr>
        <p:grpSpPr>
          <a:xfrm>
            <a:off x="251308" y="4177312"/>
            <a:ext cx="5971676" cy="1336816"/>
            <a:chOff x="251308" y="4177312"/>
            <a:chExt cx="5971676" cy="1336816"/>
          </a:xfrm>
        </p:grpSpPr>
        <p:sp>
          <p:nvSpPr>
            <p:cNvPr id="10" name="TextBox 9"/>
            <p:cNvSpPr txBox="1"/>
            <p:nvPr/>
          </p:nvSpPr>
          <p:spPr>
            <a:xfrm>
              <a:off x="251308" y="4177312"/>
              <a:ext cx="109388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hosts</a:t>
              </a:r>
            </a:p>
          </p:txBody>
        </p:sp>
        <p:grpSp>
          <p:nvGrpSpPr>
            <p:cNvPr id="283" name="Group 282"/>
            <p:cNvGrpSpPr/>
            <p:nvPr/>
          </p:nvGrpSpPr>
          <p:grpSpPr>
            <a:xfrm>
              <a:off x="1608279" y="4177312"/>
              <a:ext cx="4614705" cy="1336816"/>
              <a:chOff x="1608279" y="4177312"/>
              <a:chExt cx="4614705" cy="1336816"/>
            </a:xfrm>
          </p:grpSpPr>
          <p:grpSp>
            <p:nvGrpSpPr>
              <p:cNvPr id="13" name="Group 12"/>
              <p:cNvGrpSpPr/>
              <p:nvPr/>
            </p:nvGrpSpPr>
            <p:grpSpPr>
              <a:xfrm>
                <a:off x="5270346" y="4177312"/>
                <a:ext cx="952638" cy="1336816"/>
                <a:chOff x="5076792" y="4196135"/>
                <a:chExt cx="952638" cy="1336816"/>
              </a:xfrm>
            </p:grpSpPr>
            <p:grpSp>
              <p:nvGrpSpPr>
                <p:cNvPr id="24" name="Group 23"/>
                <p:cNvGrpSpPr/>
                <p:nvPr/>
              </p:nvGrpSpPr>
              <p:grpSpPr>
                <a:xfrm>
                  <a:off x="5076792" y="5194340"/>
                  <a:ext cx="952638" cy="338611"/>
                  <a:chOff x="2098856" y="2235200"/>
                  <a:chExt cx="1321641" cy="455020"/>
                </a:xfrm>
                <a:solidFill>
                  <a:schemeClr val="tx1"/>
                </a:solidFill>
              </p:grpSpPr>
              <p:sp>
                <p:nvSpPr>
                  <p:cNvPr id="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6" name="Trapezoid 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123" name="Freeform 17"/>
                <p:cNvSpPr>
                  <a:spLocks noChangeAspect="1" noEditPoints="1"/>
                </p:cNvSpPr>
                <p:nvPr/>
              </p:nvSpPr>
              <p:spPr bwMode="auto">
                <a:xfrm>
                  <a:off x="5317807"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4049657" y="4177312"/>
                <a:ext cx="952638" cy="1336816"/>
                <a:chOff x="3957226" y="4196135"/>
                <a:chExt cx="952638" cy="1336816"/>
              </a:xfrm>
            </p:grpSpPr>
            <p:sp>
              <p:nvSpPr>
                <p:cNvPr id="122" name="Freeform 17"/>
                <p:cNvSpPr>
                  <a:spLocks noChangeAspect="1" noEditPoints="1"/>
                </p:cNvSpPr>
                <p:nvPr/>
              </p:nvSpPr>
              <p:spPr bwMode="auto">
                <a:xfrm>
                  <a:off x="4198241"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4" name="Group 123"/>
                <p:cNvGrpSpPr/>
                <p:nvPr/>
              </p:nvGrpSpPr>
              <p:grpSpPr>
                <a:xfrm>
                  <a:off x="3957226" y="5194340"/>
                  <a:ext cx="952638" cy="338611"/>
                  <a:chOff x="2098856" y="2235200"/>
                  <a:chExt cx="1321641" cy="455020"/>
                </a:xfrm>
                <a:solidFill>
                  <a:schemeClr val="tx1"/>
                </a:solidFill>
              </p:grpSpPr>
              <p:sp>
                <p:nvSpPr>
                  <p:cNvPr id="1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6" name="Trapezoid 1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5" name="Group 14"/>
              <p:cNvGrpSpPr/>
              <p:nvPr/>
            </p:nvGrpSpPr>
            <p:grpSpPr>
              <a:xfrm>
                <a:off x="2828968" y="4177312"/>
                <a:ext cx="952638" cy="1336816"/>
                <a:chOff x="2844705" y="4196135"/>
                <a:chExt cx="952638" cy="1336816"/>
              </a:xfrm>
            </p:grpSpPr>
            <p:sp>
              <p:nvSpPr>
                <p:cNvPr id="121" name="Freeform 17"/>
                <p:cNvSpPr>
                  <a:spLocks noChangeAspect="1" noEditPoints="1"/>
                </p:cNvSpPr>
                <p:nvPr/>
              </p:nvSpPr>
              <p:spPr bwMode="auto">
                <a:xfrm>
                  <a:off x="3085720"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7" name="Group 126"/>
                <p:cNvGrpSpPr/>
                <p:nvPr/>
              </p:nvGrpSpPr>
              <p:grpSpPr>
                <a:xfrm>
                  <a:off x="2844705" y="5194340"/>
                  <a:ext cx="952638" cy="338611"/>
                  <a:chOff x="2098856" y="2235200"/>
                  <a:chExt cx="1321641" cy="455020"/>
                </a:xfrm>
                <a:solidFill>
                  <a:schemeClr val="tx1"/>
                </a:solidFill>
              </p:grpSpPr>
              <p:sp>
                <p:nvSpPr>
                  <p:cNvPr id="128"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9" name="Trapezoid 128"/>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13" name="Freeform 17"/>
              <p:cNvSpPr>
                <a:spLocks noChangeAspect="1" noEditPoints="1"/>
              </p:cNvSpPr>
              <p:nvPr/>
            </p:nvSpPr>
            <p:spPr bwMode="auto">
              <a:xfrm>
                <a:off x="1849294" y="4177312"/>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30" name="Group 129"/>
              <p:cNvGrpSpPr/>
              <p:nvPr/>
            </p:nvGrpSpPr>
            <p:grpSpPr>
              <a:xfrm>
                <a:off x="1608279" y="5175517"/>
                <a:ext cx="952638" cy="338611"/>
                <a:chOff x="2098856" y="2235200"/>
                <a:chExt cx="1321641" cy="455020"/>
              </a:xfrm>
              <a:solidFill>
                <a:schemeClr val="tx1"/>
              </a:solidFill>
            </p:grpSpPr>
            <p:sp>
              <p:nvSpPr>
                <p:cNvPr id="131"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32" name="Trapezoid 1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39" name="Oval 138"/>
            <p:cNvSpPr/>
            <p:nvPr/>
          </p:nvSpPr>
          <p:spPr bwMode="auto">
            <a:xfrm>
              <a:off x="1311297" y="4676083"/>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285" name="Group 284"/>
          <p:cNvGrpSpPr/>
          <p:nvPr/>
        </p:nvGrpSpPr>
        <p:grpSpPr>
          <a:xfrm>
            <a:off x="251308" y="5772415"/>
            <a:ext cx="5405293" cy="738664"/>
            <a:chOff x="251308" y="5772415"/>
            <a:chExt cx="5405293" cy="738664"/>
          </a:xfrm>
        </p:grpSpPr>
        <p:sp>
          <p:nvSpPr>
            <p:cNvPr id="249" name="TextBox 248"/>
            <p:cNvSpPr txBox="1"/>
            <p:nvPr/>
          </p:nvSpPr>
          <p:spPr>
            <a:xfrm>
              <a:off x="251308" y="5772415"/>
              <a:ext cx="107785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Physical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switches</a:t>
              </a:r>
            </a:p>
          </p:txBody>
        </p:sp>
        <p:grpSp>
          <p:nvGrpSpPr>
            <p:cNvPr id="224" name="Group 223"/>
            <p:cNvGrpSpPr/>
            <p:nvPr/>
          </p:nvGrpSpPr>
          <p:grpSpPr>
            <a:xfrm>
              <a:off x="2317615" y="6022968"/>
              <a:ext cx="3338986" cy="237559"/>
              <a:chOff x="2327473" y="6183156"/>
              <a:chExt cx="3035442" cy="215963"/>
            </a:xfrm>
          </p:grpSpPr>
          <p:sp>
            <p:nvSpPr>
              <p:cNvPr id="225" name="Freeform 9"/>
              <p:cNvSpPr>
                <a:spLocks noChangeAspect="1" noEditPoints="1"/>
              </p:cNvSpPr>
              <p:nvPr/>
            </p:nvSpPr>
            <p:spPr bwMode="auto">
              <a:xfrm>
                <a:off x="3368875"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7" name="Freeform 9"/>
              <p:cNvSpPr>
                <a:spLocks noChangeAspect="1" noEditPoints="1"/>
              </p:cNvSpPr>
              <p:nvPr/>
            </p:nvSpPr>
            <p:spPr bwMode="auto">
              <a:xfrm>
                <a:off x="2327473"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8" name="Freeform 9"/>
              <p:cNvSpPr>
                <a:spLocks noChangeAspect="1" noEditPoints="1"/>
              </p:cNvSpPr>
              <p:nvPr/>
            </p:nvSpPr>
            <p:spPr bwMode="auto">
              <a:xfrm>
                <a:off x="4410277"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
          <p:nvSpPr>
            <p:cNvPr id="140" name="Oval 139"/>
            <p:cNvSpPr/>
            <p:nvPr/>
          </p:nvSpPr>
          <p:spPr bwMode="auto">
            <a:xfrm>
              <a:off x="1803800" y="592457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232" name="Group 231"/>
          <p:cNvGrpSpPr/>
          <p:nvPr/>
        </p:nvGrpSpPr>
        <p:grpSpPr>
          <a:xfrm>
            <a:off x="2084601" y="5514128"/>
            <a:ext cx="3662068" cy="508840"/>
            <a:chOff x="2084601" y="5511773"/>
            <a:chExt cx="3662068" cy="368858"/>
          </a:xfrm>
        </p:grpSpPr>
        <p:cxnSp>
          <p:nvCxnSpPr>
            <p:cNvPr id="241" name="Straight Connector 240"/>
            <p:cNvCxnSpPr/>
            <p:nvPr/>
          </p:nvCxnSpPr>
          <p:spPr>
            <a:xfrm flipV="1">
              <a:off x="4525976"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p:cNvGrpSpPr/>
            <p:nvPr/>
          </p:nvGrpSpPr>
          <p:grpSpPr>
            <a:xfrm>
              <a:off x="3725593" y="5694652"/>
              <a:ext cx="523031" cy="185979"/>
              <a:chOff x="3498118" y="5717924"/>
              <a:chExt cx="523031" cy="185979"/>
            </a:xfrm>
          </p:grpSpPr>
          <p:cxnSp>
            <p:nvCxnSpPr>
              <p:cNvPr id="243" name="Straight Connector 242"/>
              <p:cNvCxnSpPr/>
              <p:nvPr/>
            </p:nvCxnSpPr>
            <p:spPr>
              <a:xfrm flipV="1">
                <a:off x="3498118" y="5717925"/>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5" name="Straight Connector 244"/>
              <p:cNvCxnSpPr/>
              <p:nvPr/>
            </p:nvCxnSpPr>
            <p:spPr>
              <a:xfrm flipV="1">
                <a:off x="3672462"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6" name="Straight Connector 245"/>
              <p:cNvCxnSpPr/>
              <p:nvPr/>
            </p:nvCxnSpPr>
            <p:spPr>
              <a:xfrm flipV="1">
                <a:off x="3846806"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7" name="Straight Connector 246"/>
              <p:cNvCxnSpPr/>
              <p:nvPr/>
            </p:nvCxnSpPr>
            <p:spPr>
              <a:xfrm flipV="1">
                <a:off x="4021149" y="5717924"/>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42" name="Freeform 5"/>
            <p:cNvSpPr>
              <a:spLocks/>
            </p:cNvSpPr>
            <p:nvPr/>
          </p:nvSpPr>
          <p:spPr bwMode="auto">
            <a:xfrm rot="16200000">
              <a:off x="3824195" y="3772179"/>
              <a:ext cx="182880" cy="3662068"/>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168" name="Straight Connector 167"/>
            <p:cNvCxnSpPr/>
            <p:nvPr/>
          </p:nvCxnSpPr>
          <p:spPr>
            <a:xfrm flipV="1">
              <a:off x="3305287"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86" name="Group 285"/>
          <p:cNvGrpSpPr/>
          <p:nvPr/>
        </p:nvGrpSpPr>
        <p:grpSpPr>
          <a:xfrm>
            <a:off x="251308" y="3051285"/>
            <a:ext cx="5904569" cy="919960"/>
            <a:chOff x="251308" y="3051285"/>
            <a:chExt cx="5904569" cy="919960"/>
          </a:xfrm>
        </p:grpSpPr>
        <p:sp>
          <p:nvSpPr>
            <p:cNvPr id="146" name="TextBox 145"/>
            <p:cNvSpPr txBox="1"/>
            <p:nvPr/>
          </p:nvSpPr>
          <p:spPr>
            <a:xfrm>
              <a:off x="251308" y="3232581"/>
              <a:ext cx="1138773"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Virtual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networks</a:t>
              </a:r>
            </a:p>
          </p:txBody>
        </p:sp>
        <p:grpSp>
          <p:nvGrpSpPr>
            <p:cNvPr id="235" name="Group 234"/>
            <p:cNvGrpSpPr/>
            <p:nvPr/>
          </p:nvGrpSpPr>
          <p:grpSpPr>
            <a:xfrm>
              <a:off x="1675387" y="3272729"/>
              <a:ext cx="2039112" cy="658368"/>
              <a:chOff x="1661366" y="3175259"/>
              <a:chExt cx="2039112" cy="658368"/>
            </a:xfrm>
          </p:grpSpPr>
          <p:sp>
            <p:nvSpPr>
              <p:cNvPr id="145" name="Rectangle 144"/>
              <p:cNvSpPr/>
              <p:nvPr/>
            </p:nvSpPr>
            <p:spPr bwMode="auto">
              <a:xfrm>
                <a:off x="1661366" y="3175259"/>
                <a:ext cx="2039112" cy="658368"/>
              </a:xfrm>
              <a:prstGeom prst="rect">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34" name="Group 233"/>
              <p:cNvGrpSpPr/>
              <p:nvPr/>
            </p:nvGrpSpPr>
            <p:grpSpPr>
              <a:xfrm>
                <a:off x="1812547" y="3335078"/>
                <a:ext cx="1736750" cy="338731"/>
                <a:chOff x="1747842" y="3357736"/>
                <a:chExt cx="1736750" cy="338731"/>
              </a:xfrm>
            </p:grpSpPr>
            <p:grpSp>
              <p:nvGrpSpPr>
                <p:cNvPr id="233" name="Group 232"/>
                <p:cNvGrpSpPr/>
                <p:nvPr/>
              </p:nvGrpSpPr>
              <p:grpSpPr>
                <a:xfrm>
                  <a:off x="1747842" y="3357736"/>
                  <a:ext cx="520023" cy="338731"/>
                  <a:chOff x="2291430" y="2753081"/>
                  <a:chExt cx="520023" cy="338731"/>
                </a:xfrm>
                <a:solidFill>
                  <a:schemeClr val="accent2"/>
                </a:solidFill>
              </p:grpSpPr>
              <p:sp>
                <p:nvSpPr>
                  <p:cNvPr id="169" name="Freeform 16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2356206" y="3357736"/>
                  <a:ext cx="520023" cy="338731"/>
                  <a:chOff x="2291430" y="2753081"/>
                  <a:chExt cx="520023" cy="338731"/>
                </a:xfrm>
                <a:solidFill>
                  <a:schemeClr val="accent2"/>
                </a:solidFill>
              </p:grpSpPr>
              <p:sp>
                <p:nvSpPr>
                  <p:cNvPr id="172" name="Freeform 17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4" name="Group 173"/>
                <p:cNvGrpSpPr/>
                <p:nvPr/>
              </p:nvGrpSpPr>
              <p:grpSpPr>
                <a:xfrm>
                  <a:off x="2964569" y="3357736"/>
                  <a:ext cx="520023" cy="338731"/>
                  <a:chOff x="2291430" y="2753081"/>
                  <a:chExt cx="520023" cy="338731"/>
                </a:xfrm>
                <a:solidFill>
                  <a:schemeClr val="accent2"/>
                </a:solidFill>
              </p:grpSpPr>
              <p:sp>
                <p:nvSpPr>
                  <p:cNvPr id="175" name="Freeform 174"/>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77" name="Oval 176"/>
            <p:cNvSpPr/>
            <p:nvPr/>
          </p:nvSpPr>
          <p:spPr bwMode="auto">
            <a:xfrm>
              <a:off x="3698462" y="305128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178" name="Group 177"/>
            <p:cNvGrpSpPr/>
            <p:nvPr/>
          </p:nvGrpSpPr>
          <p:grpSpPr>
            <a:xfrm>
              <a:off x="4116765" y="3272729"/>
              <a:ext cx="2039112" cy="658368"/>
              <a:chOff x="1661366" y="3175259"/>
              <a:chExt cx="2039112" cy="658368"/>
            </a:xfrm>
          </p:grpSpPr>
          <p:sp>
            <p:nvSpPr>
              <p:cNvPr id="179" name="Rectangle 178"/>
              <p:cNvSpPr/>
              <p:nvPr/>
            </p:nvSpPr>
            <p:spPr bwMode="auto">
              <a:xfrm>
                <a:off x="1661366" y="3175259"/>
                <a:ext cx="2039112" cy="658368"/>
              </a:xfrm>
              <a:prstGeom prst="rect">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80" name="Group 179"/>
              <p:cNvGrpSpPr/>
              <p:nvPr/>
            </p:nvGrpSpPr>
            <p:grpSpPr>
              <a:xfrm>
                <a:off x="1812547" y="3335078"/>
                <a:ext cx="1736750" cy="338731"/>
                <a:chOff x="1747842" y="3357736"/>
                <a:chExt cx="1736750" cy="338731"/>
              </a:xfrm>
            </p:grpSpPr>
            <p:grpSp>
              <p:nvGrpSpPr>
                <p:cNvPr id="181" name="Group 180"/>
                <p:cNvGrpSpPr/>
                <p:nvPr/>
              </p:nvGrpSpPr>
              <p:grpSpPr>
                <a:xfrm>
                  <a:off x="1747842" y="3357736"/>
                  <a:ext cx="520023" cy="338731"/>
                  <a:chOff x="2291430" y="2753081"/>
                  <a:chExt cx="520023" cy="338731"/>
                </a:xfrm>
                <a:solidFill>
                  <a:schemeClr val="accent2"/>
                </a:solidFill>
              </p:grpSpPr>
              <p:sp>
                <p:nvSpPr>
                  <p:cNvPr id="188" name="Freeform 187"/>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9"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2356206" y="3357736"/>
                  <a:ext cx="520023" cy="338731"/>
                  <a:chOff x="2291430" y="2753081"/>
                  <a:chExt cx="520023" cy="338731"/>
                </a:xfrm>
                <a:solidFill>
                  <a:schemeClr val="accent2"/>
                </a:solidFill>
              </p:grpSpPr>
              <p:sp>
                <p:nvSpPr>
                  <p:cNvPr id="186" name="Freeform 185"/>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7"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3" name="Group 182"/>
                <p:cNvGrpSpPr/>
                <p:nvPr/>
              </p:nvGrpSpPr>
              <p:grpSpPr>
                <a:xfrm>
                  <a:off x="2964569" y="3357736"/>
                  <a:ext cx="520023" cy="338731"/>
                  <a:chOff x="2291430" y="2753081"/>
                  <a:chExt cx="520023" cy="338731"/>
                </a:xfrm>
                <a:solidFill>
                  <a:schemeClr val="accent2"/>
                </a:solidFill>
              </p:grpSpPr>
              <p:sp>
                <p:nvSpPr>
                  <p:cNvPr id="184" name="Freeform 18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grpSp>
        <p:nvGrpSpPr>
          <p:cNvPr id="287" name="Group 286"/>
          <p:cNvGrpSpPr/>
          <p:nvPr/>
        </p:nvGrpSpPr>
        <p:grpSpPr>
          <a:xfrm>
            <a:off x="251308" y="1812907"/>
            <a:ext cx="2068594" cy="1008986"/>
            <a:chOff x="251308" y="1812907"/>
            <a:chExt cx="2068594" cy="1008986"/>
          </a:xfrm>
        </p:grpSpPr>
        <p:sp>
          <p:nvSpPr>
            <p:cNvPr id="262" name="TextBox 261"/>
            <p:cNvSpPr txBox="1"/>
            <p:nvPr/>
          </p:nvSpPr>
          <p:spPr>
            <a:xfrm>
              <a:off x="251308" y="1861630"/>
              <a:ext cx="1218304" cy="960263"/>
            </a:xfrm>
            <a:prstGeom prst="rect">
              <a:avLst/>
            </a:prstGeom>
            <a:noFill/>
          </p:spPr>
          <p:txBody>
            <a:bodyPr wrap="squar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Windows</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Server</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Gateway</a:t>
              </a:r>
            </a:p>
          </p:txBody>
        </p:sp>
        <p:sp>
          <p:nvSpPr>
            <p:cNvPr id="190" name="Freeform 17"/>
            <p:cNvSpPr>
              <a:spLocks noChangeAspect="1" noEditPoints="1"/>
            </p:cNvSpPr>
            <p:nvPr/>
          </p:nvSpPr>
          <p:spPr bwMode="auto">
            <a:xfrm>
              <a:off x="1849294" y="1812907"/>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2" name="Oval 191"/>
          <p:cNvSpPr/>
          <p:nvPr/>
        </p:nvSpPr>
        <p:spPr bwMode="auto">
          <a:xfrm>
            <a:off x="2434932" y="181290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195" name="TextBox 194"/>
          <p:cNvSpPr txBox="1"/>
          <p:nvPr/>
        </p:nvSpPr>
        <p:spPr>
          <a:xfrm>
            <a:off x="6675438" y="1550980"/>
            <a:ext cx="4754880" cy="4904932"/>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Extensible Switch</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L2 network switch for VM connectivity. Extensible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by partners, including Cisco, 5nine, NEC, and </a:t>
            </a:r>
            <a:r>
              <a:rPr kumimoji="0" lang="en-US" sz="1400" b="0" i="0" u="none" strike="noStrike" kern="0" cap="none" spc="0" normalizeH="0" baseline="0" noProof="0" dirty="0" err="1">
                <a:ln>
                  <a:noFill/>
                </a:ln>
                <a:gradFill>
                  <a:gsLst>
                    <a:gs pos="2917">
                      <a:schemeClr val="tx1"/>
                    </a:gs>
                    <a:gs pos="30000">
                      <a:schemeClr val="tx1"/>
                    </a:gs>
                  </a:gsLst>
                  <a:lin ang="5400000" scaled="0"/>
                </a:gradFill>
                <a:effectLst/>
                <a:uLnTx/>
                <a:uFillTx/>
              </a:rPr>
              <a:t>InMon</a:t>
            </a:r>
            <a:endPar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endParaRP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Inbox NIC teaming</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Built-in, multiple configuration options and load-distribution algorithms including new Dynamic mode</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SMB Multichannel</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Increase network performance and resilience by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using multiple network connections simultaneously</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SMB Direct</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Highest performance through use of NICs that support Remote Device Memory Access (RDMA) – high speed, with low latency</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Hardware offloads</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Dynamic VMQ load-balances traffic processing across multiple CPUs. </a:t>
            </a:r>
            <a:r>
              <a:rPr kumimoji="0" lang="en-US" sz="1400" b="0" i="0" u="none" strike="noStrike" kern="0" cap="none" spc="0" normalizeH="0" baseline="0" noProof="0" dirty="0" err="1">
                <a:ln>
                  <a:noFill/>
                </a:ln>
                <a:gradFill>
                  <a:gsLst>
                    <a:gs pos="2917">
                      <a:schemeClr val="tx1"/>
                    </a:gs>
                    <a:gs pos="30000">
                      <a:schemeClr val="tx1"/>
                    </a:gs>
                  </a:gsLst>
                  <a:lin ang="5400000" scaled="0"/>
                </a:gradFill>
                <a:effectLst/>
                <a:uLnTx/>
                <a:uFillTx/>
              </a:rPr>
              <a:t>vRSS</a:t>
            </a: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 allows VMs to use multiple vCPUs to achieve highest networking speed</a:t>
            </a:r>
          </a:p>
        </p:txBody>
      </p:sp>
      <p:sp>
        <p:nvSpPr>
          <p:cNvPr id="89" name="Rectangle 88"/>
          <p:cNvSpPr/>
          <p:nvPr/>
        </p:nvSpPr>
        <p:spPr bwMode="auto">
          <a:xfrm>
            <a:off x="251308" y="1550980"/>
            <a:ext cx="5971676" cy="2501920"/>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0" name="Rectangle 89"/>
          <p:cNvSpPr/>
          <p:nvPr/>
        </p:nvSpPr>
        <p:spPr bwMode="auto">
          <a:xfrm>
            <a:off x="251308" y="5514128"/>
            <a:ext cx="5971676" cy="996951"/>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Tree>
    <p:extLst>
      <p:ext uri="{BB962C8B-B14F-4D97-AF65-F5344CB8AC3E}">
        <p14:creationId xmlns:p14="http://schemas.microsoft.com/office/powerpoint/2010/main" val="27369626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nodeType="clickEffect">
                                  <p:stCondLst>
                                    <p:cond delay="0"/>
                                  </p:stCondLst>
                                  <p:childTnLst>
                                    <p:set>
                                      <p:cBhvr>
                                        <p:cTn id="6" dur="1" fill="hold">
                                          <p:stCondLst>
                                            <p:cond delay="0"/>
                                          </p:stCondLst>
                                        </p:cTn>
                                        <p:tgtEl>
                                          <p:spTgt spid="195">
                                            <p:txEl>
                                              <p:pRg st="0" end="0"/>
                                            </p:txEl>
                                          </p:spTgt>
                                        </p:tgtEl>
                                        <p:attrNameLst>
                                          <p:attrName>style.visibility</p:attrName>
                                        </p:attrNameLst>
                                      </p:cBhvr>
                                      <p:to>
                                        <p:strVal val="visible"/>
                                      </p:to>
                                    </p:set>
                                    <p:anim calcmode="lin" valueType="num">
                                      <p:cBhvr additive="base">
                                        <p:cTn id="7" dur="500" fill="hold"/>
                                        <p:tgtEl>
                                          <p:spTgt spid="1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195">
                                            <p:txEl>
                                              <p:pRg st="1" end="1"/>
                                            </p:txEl>
                                          </p:spTgt>
                                        </p:tgtEl>
                                        <p:attrNameLst>
                                          <p:attrName>style.visibility</p:attrName>
                                        </p:attrNameLst>
                                      </p:cBhvr>
                                      <p:to>
                                        <p:strVal val="visible"/>
                                      </p:to>
                                    </p:set>
                                    <p:anim calcmode="lin" valueType="num">
                                      <p:cBhvr additive="base">
                                        <p:cTn id="11" dur="500" fill="hold"/>
                                        <p:tgtEl>
                                          <p:spTgt spid="19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100000" fill="hold" nodeType="clickEffect">
                                  <p:stCondLst>
                                    <p:cond delay="0"/>
                                  </p:stCondLst>
                                  <p:childTnLst>
                                    <p:set>
                                      <p:cBhvr>
                                        <p:cTn id="16" dur="1" fill="hold">
                                          <p:stCondLst>
                                            <p:cond delay="0"/>
                                          </p:stCondLst>
                                        </p:cTn>
                                        <p:tgtEl>
                                          <p:spTgt spid="195">
                                            <p:txEl>
                                              <p:pRg st="2" end="2"/>
                                            </p:txEl>
                                          </p:spTgt>
                                        </p:tgtEl>
                                        <p:attrNameLst>
                                          <p:attrName>style.visibility</p:attrName>
                                        </p:attrNameLst>
                                      </p:cBhvr>
                                      <p:to>
                                        <p:strVal val="visible"/>
                                      </p:to>
                                    </p:set>
                                    <p:anim calcmode="lin" valueType="num">
                                      <p:cBhvr additive="base">
                                        <p:cTn id="17" dur="500" fill="hold"/>
                                        <p:tgtEl>
                                          <p:spTgt spid="19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0"/>
                                  </p:stCondLst>
                                  <p:childTnLst>
                                    <p:set>
                                      <p:cBhvr>
                                        <p:cTn id="20" dur="1" fill="hold">
                                          <p:stCondLst>
                                            <p:cond delay="0"/>
                                          </p:stCondLst>
                                        </p:cTn>
                                        <p:tgtEl>
                                          <p:spTgt spid="195">
                                            <p:txEl>
                                              <p:pRg st="3" end="3"/>
                                            </p:txEl>
                                          </p:spTgt>
                                        </p:tgtEl>
                                        <p:attrNameLst>
                                          <p:attrName>style.visibility</p:attrName>
                                        </p:attrNameLst>
                                      </p:cBhvr>
                                      <p:to>
                                        <p:strVal val="visible"/>
                                      </p:to>
                                    </p:set>
                                    <p:anim calcmode="lin" valueType="num">
                                      <p:cBhvr additive="base">
                                        <p:cTn id="21" dur="500" fill="hold"/>
                                        <p:tgtEl>
                                          <p:spTgt spid="19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9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decel="100000" fill="hold" nodeType="clickEffect">
                                  <p:stCondLst>
                                    <p:cond delay="0"/>
                                  </p:stCondLst>
                                  <p:childTnLst>
                                    <p:set>
                                      <p:cBhvr>
                                        <p:cTn id="26" dur="1" fill="hold">
                                          <p:stCondLst>
                                            <p:cond delay="0"/>
                                          </p:stCondLst>
                                        </p:cTn>
                                        <p:tgtEl>
                                          <p:spTgt spid="195">
                                            <p:txEl>
                                              <p:pRg st="4" end="4"/>
                                            </p:txEl>
                                          </p:spTgt>
                                        </p:tgtEl>
                                        <p:attrNameLst>
                                          <p:attrName>style.visibility</p:attrName>
                                        </p:attrNameLst>
                                      </p:cBhvr>
                                      <p:to>
                                        <p:strVal val="visible"/>
                                      </p:to>
                                    </p:set>
                                    <p:anim calcmode="lin" valueType="num">
                                      <p:cBhvr additive="base">
                                        <p:cTn id="27" dur="500" fill="hold"/>
                                        <p:tgtEl>
                                          <p:spTgt spid="195">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5">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0"/>
                                  </p:stCondLst>
                                  <p:childTnLst>
                                    <p:set>
                                      <p:cBhvr>
                                        <p:cTn id="30" dur="1" fill="hold">
                                          <p:stCondLst>
                                            <p:cond delay="0"/>
                                          </p:stCondLst>
                                        </p:cTn>
                                        <p:tgtEl>
                                          <p:spTgt spid="195">
                                            <p:txEl>
                                              <p:pRg st="5" end="5"/>
                                            </p:txEl>
                                          </p:spTgt>
                                        </p:tgtEl>
                                        <p:attrNameLst>
                                          <p:attrName>style.visibility</p:attrName>
                                        </p:attrNameLst>
                                      </p:cBhvr>
                                      <p:to>
                                        <p:strVal val="visible"/>
                                      </p:to>
                                    </p:set>
                                    <p:anim calcmode="lin" valueType="num">
                                      <p:cBhvr additive="base">
                                        <p:cTn id="31" dur="500" fill="hold"/>
                                        <p:tgtEl>
                                          <p:spTgt spid="19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decel="100000" fill="hold" nodeType="clickEffect">
                                  <p:stCondLst>
                                    <p:cond delay="0"/>
                                  </p:stCondLst>
                                  <p:childTnLst>
                                    <p:set>
                                      <p:cBhvr>
                                        <p:cTn id="36" dur="1" fill="hold">
                                          <p:stCondLst>
                                            <p:cond delay="0"/>
                                          </p:stCondLst>
                                        </p:cTn>
                                        <p:tgtEl>
                                          <p:spTgt spid="195">
                                            <p:txEl>
                                              <p:pRg st="6" end="6"/>
                                            </p:txEl>
                                          </p:spTgt>
                                        </p:tgtEl>
                                        <p:attrNameLst>
                                          <p:attrName>style.visibility</p:attrName>
                                        </p:attrNameLst>
                                      </p:cBhvr>
                                      <p:to>
                                        <p:strVal val="visible"/>
                                      </p:to>
                                    </p:set>
                                    <p:anim calcmode="lin" valueType="num">
                                      <p:cBhvr additive="base">
                                        <p:cTn id="37" dur="500" fill="hold"/>
                                        <p:tgtEl>
                                          <p:spTgt spid="195">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5">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0"/>
                                  </p:stCondLst>
                                  <p:childTnLst>
                                    <p:set>
                                      <p:cBhvr>
                                        <p:cTn id="40" dur="1" fill="hold">
                                          <p:stCondLst>
                                            <p:cond delay="0"/>
                                          </p:stCondLst>
                                        </p:cTn>
                                        <p:tgtEl>
                                          <p:spTgt spid="195">
                                            <p:txEl>
                                              <p:pRg st="7" end="7"/>
                                            </p:txEl>
                                          </p:spTgt>
                                        </p:tgtEl>
                                        <p:attrNameLst>
                                          <p:attrName>style.visibility</p:attrName>
                                        </p:attrNameLst>
                                      </p:cBhvr>
                                      <p:to>
                                        <p:strVal val="visible"/>
                                      </p:to>
                                    </p:set>
                                    <p:anim calcmode="lin" valueType="num">
                                      <p:cBhvr additive="base">
                                        <p:cTn id="41" dur="500" fill="hold"/>
                                        <p:tgtEl>
                                          <p:spTgt spid="195">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9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decel="100000" fill="hold" nodeType="clickEffect">
                                  <p:stCondLst>
                                    <p:cond delay="0"/>
                                  </p:stCondLst>
                                  <p:childTnLst>
                                    <p:set>
                                      <p:cBhvr>
                                        <p:cTn id="46" dur="1" fill="hold">
                                          <p:stCondLst>
                                            <p:cond delay="0"/>
                                          </p:stCondLst>
                                        </p:cTn>
                                        <p:tgtEl>
                                          <p:spTgt spid="195">
                                            <p:txEl>
                                              <p:pRg st="8" end="8"/>
                                            </p:txEl>
                                          </p:spTgt>
                                        </p:tgtEl>
                                        <p:attrNameLst>
                                          <p:attrName>style.visibility</p:attrName>
                                        </p:attrNameLst>
                                      </p:cBhvr>
                                      <p:to>
                                        <p:strVal val="visible"/>
                                      </p:to>
                                    </p:set>
                                    <p:anim calcmode="lin" valueType="num">
                                      <p:cBhvr additive="base">
                                        <p:cTn id="47" dur="500" fill="hold"/>
                                        <p:tgtEl>
                                          <p:spTgt spid="195">
                                            <p:txEl>
                                              <p:pRg st="8" end="8"/>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95">
                                            <p:txEl>
                                              <p:pRg st="8" end="8"/>
                                            </p:txEl>
                                          </p:spTgt>
                                        </p:tgtEl>
                                        <p:attrNameLst>
                                          <p:attrName>ppt_y</p:attrName>
                                        </p:attrNameLst>
                                      </p:cBhvr>
                                      <p:tavLst>
                                        <p:tav tm="0">
                                          <p:val>
                                            <p:strVal val="1+#ppt_h/2"/>
                                          </p:val>
                                        </p:tav>
                                        <p:tav tm="100000">
                                          <p:val>
                                            <p:strVal val="#ppt_y"/>
                                          </p:val>
                                        </p:tav>
                                      </p:tavLst>
                                    </p:anim>
                                  </p:childTnLst>
                                </p:cTn>
                              </p:par>
                              <p:par>
                                <p:cTn id="49" presetID="2" presetClass="entr" presetSubtype="4" decel="100000" fill="hold" nodeType="withEffect">
                                  <p:stCondLst>
                                    <p:cond delay="0"/>
                                  </p:stCondLst>
                                  <p:childTnLst>
                                    <p:set>
                                      <p:cBhvr>
                                        <p:cTn id="50" dur="1" fill="hold">
                                          <p:stCondLst>
                                            <p:cond delay="0"/>
                                          </p:stCondLst>
                                        </p:cTn>
                                        <p:tgtEl>
                                          <p:spTgt spid="195">
                                            <p:txEl>
                                              <p:pRg st="9" end="9"/>
                                            </p:txEl>
                                          </p:spTgt>
                                        </p:tgtEl>
                                        <p:attrNameLst>
                                          <p:attrName>style.visibility</p:attrName>
                                        </p:attrNameLst>
                                      </p:cBhvr>
                                      <p:to>
                                        <p:strVal val="visible"/>
                                      </p:to>
                                    </p:set>
                                    <p:anim calcmode="lin" valueType="num">
                                      <p:cBhvr additive="base">
                                        <p:cTn id="51" dur="500" fill="hold"/>
                                        <p:tgtEl>
                                          <p:spTgt spid="195">
                                            <p:txEl>
                                              <p:pRg st="9" end="9"/>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95">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extBox 79"/>
          <p:cNvSpPr txBox="1"/>
          <p:nvPr/>
        </p:nvSpPr>
        <p:spPr>
          <a:xfrm>
            <a:off x="6675438" y="1550980"/>
            <a:ext cx="5305425" cy="5068567"/>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OMI</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Open Management Infrastructure – open source,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highly portable, small footprint, high performance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CIM Object Manager</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Open source implementation of standards-based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management – CIM and WSMAN</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API symmetry with WMI V2</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Supported by Arista and Cisco, among others</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Datacenter abstraction layer</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Any device or server that implements standard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protocol and schema can be managed from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standard compliant tools like PowerShell</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Standardized</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Common management interface across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multiple network vendors</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Automation</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Streamline enterprise management across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the infrastructure</a:t>
            </a:r>
          </a:p>
        </p:txBody>
      </p:sp>
      <p:cxnSp>
        <p:nvCxnSpPr>
          <p:cNvPr id="191" name="Straight Connector 262"/>
          <p:cNvCxnSpPr>
            <a:stCxn id="179" idx="0"/>
          </p:cNvCxnSpPr>
          <p:nvPr/>
        </p:nvCxnSpPr>
        <p:spPr>
          <a:xfrm rot="16200000" flipV="1">
            <a:off x="3308821" y="1445229"/>
            <a:ext cx="777239" cy="2877762"/>
          </a:xfrm>
          <a:prstGeom prst="bentConnector2">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 name="Title 1"/>
          <p:cNvSpPr>
            <a:spLocks noGrp="1"/>
          </p:cNvSpPr>
          <p:nvPr>
            <p:ph type="title"/>
          </p:nvPr>
        </p:nvSpPr>
        <p:spPr>
          <a:xfrm>
            <a:off x="251308" y="295275"/>
            <a:ext cx="11888787" cy="917575"/>
          </a:xfrm>
        </p:spPr>
        <p:txBody>
          <a:bodyPr/>
          <a:lstStyle/>
          <a:p>
            <a:r>
              <a:rPr lang="en-US" dirty="0"/>
              <a:t>The story so far…switch management</a:t>
            </a:r>
          </a:p>
        </p:txBody>
      </p:sp>
      <p:cxnSp>
        <p:nvCxnSpPr>
          <p:cNvPr id="269" name="Straight Connector 268"/>
          <p:cNvCxnSpPr/>
          <p:nvPr/>
        </p:nvCxnSpPr>
        <p:spPr>
          <a:xfrm flipH="1">
            <a:off x="2291140" y="2317434"/>
            <a:ext cx="1508760" cy="0"/>
          </a:xfrm>
          <a:prstGeom prst="line">
            <a:avLst/>
          </a:prstGeom>
          <a:noFill/>
          <a:ln w="19050" cap="sq">
            <a:solidFill>
              <a:schemeClr val="accent4"/>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3" name="Straight Connector 262"/>
          <p:cNvCxnSpPr/>
          <p:nvPr/>
        </p:nvCxnSpPr>
        <p:spPr>
          <a:xfrm rot="16200000" flipV="1">
            <a:off x="2192290" y="2755931"/>
            <a:ext cx="594360" cy="410946"/>
          </a:xfrm>
          <a:prstGeom prst="bentConnector2">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68" name="Freeform 539"/>
          <p:cNvSpPr>
            <a:spLocks noChangeAspect="1"/>
          </p:cNvSpPr>
          <p:nvPr/>
        </p:nvSpPr>
        <p:spPr bwMode="auto">
          <a:xfrm>
            <a:off x="3781606" y="1657645"/>
            <a:ext cx="1354715" cy="744805"/>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2"/>
          </a:solidFill>
          <a:ln w="57150">
            <a:noFill/>
          </a:ln>
          <a:extLst/>
        </p:spPr>
        <p:txBody>
          <a:bodyPr vert="horz" wrap="square" lIns="89617" tIns="44808" rIns="89617" bIns="44808" numCol="1" anchor="t" anchorCtr="0" compatLnSpc="1">
            <a:prstTxWarp prst="textNoShape">
              <a:avLst/>
            </a:prstTxWarp>
          </a:bodyPr>
          <a:lstStyle/>
          <a:p>
            <a:pPr marL="0" marR="0" lvl="0" indent="0" defTabSz="913804" eaLnBrk="1" fontAlgn="auto" latinLnBrk="0" hangingPunct="1">
              <a:lnSpc>
                <a:spcPct val="90000"/>
              </a:lnSpc>
              <a:spcBef>
                <a:spcPts val="0"/>
              </a:spcBef>
              <a:spcAft>
                <a:spcPts val="0"/>
              </a:spcAft>
              <a:buClrTx/>
              <a:buSzTx/>
              <a:buFontTx/>
              <a:buNone/>
              <a:tabLst/>
              <a:defRPr/>
            </a:pPr>
            <a:endParaRPr kumimoji="0" lang="en-US" sz="1766" b="0" i="0" u="none" strike="noStrike" kern="0" cap="none" spc="0" normalizeH="0" baseline="0" noProof="0">
              <a:ln>
                <a:noFill/>
              </a:ln>
              <a:solidFill>
                <a:srgbClr val="505050"/>
              </a:solidFill>
              <a:effectLst/>
              <a:uLnTx/>
              <a:uFillTx/>
            </a:endParaRPr>
          </a:p>
        </p:txBody>
      </p:sp>
      <p:grpSp>
        <p:nvGrpSpPr>
          <p:cNvPr id="284" name="Group 283"/>
          <p:cNvGrpSpPr/>
          <p:nvPr/>
        </p:nvGrpSpPr>
        <p:grpSpPr>
          <a:xfrm>
            <a:off x="251308" y="4177312"/>
            <a:ext cx="5971676" cy="1336816"/>
            <a:chOff x="251308" y="4177312"/>
            <a:chExt cx="5971676" cy="1336816"/>
          </a:xfrm>
        </p:grpSpPr>
        <p:sp>
          <p:nvSpPr>
            <p:cNvPr id="10" name="TextBox 9"/>
            <p:cNvSpPr txBox="1"/>
            <p:nvPr/>
          </p:nvSpPr>
          <p:spPr>
            <a:xfrm>
              <a:off x="251308" y="4177312"/>
              <a:ext cx="109388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hosts</a:t>
              </a:r>
            </a:p>
          </p:txBody>
        </p:sp>
        <p:grpSp>
          <p:nvGrpSpPr>
            <p:cNvPr id="283" name="Group 282"/>
            <p:cNvGrpSpPr/>
            <p:nvPr/>
          </p:nvGrpSpPr>
          <p:grpSpPr>
            <a:xfrm>
              <a:off x="1608279" y="4177312"/>
              <a:ext cx="4614705" cy="1336816"/>
              <a:chOff x="1608279" y="4177312"/>
              <a:chExt cx="4614705" cy="1336816"/>
            </a:xfrm>
          </p:grpSpPr>
          <p:grpSp>
            <p:nvGrpSpPr>
              <p:cNvPr id="13" name="Group 12"/>
              <p:cNvGrpSpPr/>
              <p:nvPr/>
            </p:nvGrpSpPr>
            <p:grpSpPr>
              <a:xfrm>
                <a:off x="5270346" y="4177312"/>
                <a:ext cx="952638" cy="1336816"/>
                <a:chOff x="5076792" y="4196135"/>
                <a:chExt cx="952638" cy="1336816"/>
              </a:xfrm>
            </p:grpSpPr>
            <p:grpSp>
              <p:nvGrpSpPr>
                <p:cNvPr id="24" name="Group 23"/>
                <p:cNvGrpSpPr/>
                <p:nvPr/>
              </p:nvGrpSpPr>
              <p:grpSpPr>
                <a:xfrm>
                  <a:off x="5076792" y="5194340"/>
                  <a:ext cx="952638" cy="338611"/>
                  <a:chOff x="2098856" y="2235200"/>
                  <a:chExt cx="1321641" cy="455020"/>
                </a:xfrm>
                <a:solidFill>
                  <a:schemeClr val="tx1"/>
                </a:solidFill>
              </p:grpSpPr>
              <p:sp>
                <p:nvSpPr>
                  <p:cNvPr id="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6" name="Trapezoid 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123" name="Freeform 17"/>
                <p:cNvSpPr>
                  <a:spLocks noChangeAspect="1" noEditPoints="1"/>
                </p:cNvSpPr>
                <p:nvPr/>
              </p:nvSpPr>
              <p:spPr bwMode="auto">
                <a:xfrm>
                  <a:off x="5317807"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4049657" y="4177312"/>
                <a:ext cx="952638" cy="1336816"/>
                <a:chOff x="3957226" y="4196135"/>
                <a:chExt cx="952638" cy="1336816"/>
              </a:xfrm>
            </p:grpSpPr>
            <p:sp>
              <p:nvSpPr>
                <p:cNvPr id="122" name="Freeform 17"/>
                <p:cNvSpPr>
                  <a:spLocks noChangeAspect="1" noEditPoints="1"/>
                </p:cNvSpPr>
                <p:nvPr/>
              </p:nvSpPr>
              <p:spPr bwMode="auto">
                <a:xfrm>
                  <a:off x="4198241"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4" name="Group 123"/>
                <p:cNvGrpSpPr/>
                <p:nvPr/>
              </p:nvGrpSpPr>
              <p:grpSpPr>
                <a:xfrm>
                  <a:off x="3957226" y="5194340"/>
                  <a:ext cx="952638" cy="338611"/>
                  <a:chOff x="2098856" y="2235200"/>
                  <a:chExt cx="1321641" cy="455020"/>
                </a:xfrm>
                <a:solidFill>
                  <a:schemeClr val="tx1"/>
                </a:solidFill>
              </p:grpSpPr>
              <p:sp>
                <p:nvSpPr>
                  <p:cNvPr id="1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6" name="Trapezoid 1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5" name="Group 14"/>
              <p:cNvGrpSpPr/>
              <p:nvPr/>
            </p:nvGrpSpPr>
            <p:grpSpPr>
              <a:xfrm>
                <a:off x="2828968" y="4177312"/>
                <a:ext cx="952638" cy="1336816"/>
                <a:chOff x="2844705" y="4196135"/>
                <a:chExt cx="952638" cy="1336816"/>
              </a:xfrm>
            </p:grpSpPr>
            <p:sp>
              <p:nvSpPr>
                <p:cNvPr id="121" name="Freeform 17"/>
                <p:cNvSpPr>
                  <a:spLocks noChangeAspect="1" noEditPoints="1"/>
                </p:cNvSpPr>
                <p:nvPr/>
              </p:nvSpPr>
              <p:spPr bwMode="auto">
                <a:xfrm>
                  <a:off x="3085720"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7" name="Group 126"/>
                <p:cNvGrpSpPr/>
                <p:nvPr/>
              </p:nvGrpSpPr>
              <p:grpSpPr>
                <a:xfrm>
                  <a:off x="2844705" y="5194340"/>
                  <a:ext cx="952638" cy="338611"/>
                  <a:chOff x="2098856" y="2235200"/>
                  <a:chExt cx="1321641" cy="455020"/>
                </a:xfrm>
                <a:solidFill>
                  <a:schemeClr val="tx1"/>
                </a:solidFill>
              </p:grpSpPr>
              <p:sp>
                <p:nvSpPr>
                  <p:cNvPr id="128"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9" name="Trapezoid 128"/>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13" name="Freeform 17"/>
              <p:cNvSpPr>
                <a:spLocks noChangeAspect="1" noEditPoints="1"/>
              </p:cNvSpPr>
              <p:nvPr/>
            </p:nvSpPr>
            <p:spPr bwMode="auto">
              <a:xfrm>
                <a:off x="1849294" y="4177312"/>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30" name="Group 129"/>
              <p:cNvGrpSpPr/>
              <p:nvPr/>
            </p:nvGrpSpPr>
            <p:grpSpPr>
              <a:xfrm>
                <a:off x="1608279" y="5175517"/>
                <a:ext cx="952638" cy="338611"/>
                <a:chOff x="2098856" y="2235200"/>
                <a:chExt cx="1321641" cy="455020"/>
              </a:xfrm>
              <a:solidFill>
                <a:schemeClr val="tx1"/>
              </a:solidFill>
            </p:grpSpPr>
            <p:sp>
              <p:nvSpPr>
                <p:cNvPr id="131"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32" name="Trapezoid 1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39" name="Oval 138"/>
            <p:cNvSpPr/>
            <p:nvPr/>
          </p:nvSpPr>
          <p:spPr bwMode="auto">
            <a:xfrm>
              <a:off x="1311297" y="4676083"/>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285" name="Group 284"/>
          <p:cNvGrpSpPr/>
          <p:nvPr/>
        </p:nvGrpSpPr>
        <p:grpSpPr>
          <a:xfrm>
            <a:off x="251308" y="5772415"/>
            <a:ext cx="5405293" cy="738664"/>
            <a:chOff x="251308" y="5772415"/>
            <a:chExt cx="5405293" cy="738664"/>
          </a:xfrm>
        </p:grpSpPr>
        <p:sp>
          <p:nvSpPr>
            <p:cNvPr id="249" name="TextBox 248"/>
            <p:cNvSpPr txBox="1"/>
            <p:nvPr/>
          </p:nvSpPr>
          <p:spPr>
            <a:xfrm>
              <a:off x="251308" y="5772415"/>
              <a:ext cx="107785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Physical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switches</a:t>
              </a:r>
            </a:p>
          </p:txBody>
        </p:sp>
        <p:grpSp>
          <p:nvGrpSpPr>
            <p:cNvPr id="224" name="Group 223"/>
            <p:cNvGrpSpPr/>
            <p:nvPr/>
          </p:nvGrpSpPr>
          <p:grpSpPr>
            <a:xfrm>
              <a:off x="2317615" y="6022968"/>
              <a:ext cx="3338986" cy="237559"/>
              <a:chOff x="2327473" y="6183156"/>
              <a:chExt cx="3035442" cy="215963"/>
            </a:xfrm>
          </p:grpSpPr>
          <p:sp>
            <p:nvSpPr>
              <p:cNvPr id="225" name="Freeform 9"/>
              <p:cNvSpPr>
                <a:spLocks noChangeAspect="1" noEditPoints="1"/>
              </p:cNvSpPr>
              <p:nvPr/>
            </p:nvSpPr>
            <p:spPr bwMode="auto">
              <a:xfrm>
                <a:off x="3368875"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7" name="Freeform 9"/>
              <p:cNvSpPr>
                <a:spLocks noChangeAspect="1" noEditPoints="1"/>
              </p:cNvSpPr>
              <p:nvPr/>
            </p:nvSpPr>
            <p:spPr bwMode="auto">
              <a:xfrm>
                <a:off x="2327473"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8" name="Freeform 9"/>
              <p:cNvSpPr>
                <a:spLocks noChangeAspect="1" noEditPoints="1"/>
              </p:cNvSpPr>
              <p:nvPr/>
            </p:nvSpPr>
            <p:spPr bwMode="auto">
              <a:xfrm>
                <a:off x="4410277"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
          <p:nvSpPr>
            <p:cNvPr id="140" name="Oval 139"/>
            <p:cNvSpPr/>
            <p:nvPr/>
          </p:nvSpPr>
          <p:spPr bwMode="auto">
            <a:xfrm>
              <a:off x="1803800" y="592457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232" name="Group 231"/>
          <p:cNvGrpSpPr/>
          <p:nvPr/>
        </p:nvGrpSpPr>
        <p:grpSpPr>
          <a:xfrm>
            <a:off x="2084601" y="5514128"/>
            <a:ext cx="3662068" cy="508840"/>
            <a:chOff x="2084601" y="5511773"/>
            <a:chExt cx="3662068" cy="368858"/>
          </a:xfrm>
        </p:grpSpPr>
        <p:cxnSp>
          <p:nvCxnSpPr>
            <p:cNvPr id="241" name="Straight Connector 240"/>
            <p:cNvCxnSpPr/>
            <p:nvPr/>
          </p:nvCxnSpPr>
          <p:spPr>
            <a:xfrm flipV="1">
              <a:off x="4525976"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p:cNvGrpSpPr/>
            <p:nvPr/>
          </p:nvGrpSpPr>
          <p:grpSpPr>
            <a:xfrm>
              <a:off x="3725593" y="5694652"/>
              <a:ext cx="523031" cy="185979"/>
              <a:chOff x="3498118" y="5717924"/>
              <a:chExt cx="523031" cy="185979"/>
            </a:xfrm>
          </p:grpSpPr>
          <p:cxnSp>
            <p:nvCxnSpPr>
              <p:cNvPr id="243" name="Straight Connector 242"/>
              <p:cNvCxnSpPr/>
              <p:nvPr/>
            </p:nvCxnSpPr>
            <p:spPr>
              <a:xfrm flipV="1">
                <a:off x="3498118" y="5717925"/>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5" name="Straight Connector 244"/>
              <p:cNvCxnSpPr/>
              <p:nvPr/>
            </p:nvCxnSpPr>
            <p:spPr>
              <a:xfrm flipV="1">
                <a:off x="3672462"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6" name="Straight Connector 245"/>
              <p:cNvCxnSpPr/>
              <p:nvPr/>
            </p:nvCxnSpPr>
            <p:spPr>
              <a:xfrm flipV="1">
                <a:off x="3846806"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7" name="Straight Connector 246"/>
              <p:cNvCxnSpPr/>
              <p:nvPr/>
            </p:nvCxnSpPr>
            <p:spPr>
              <a:xfrm flipV="1">
                <a:off x="4021149" y="5717924"/>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42" name="Freeform 5"/>
            <p:cNvSpPr>
              <a:spLocks/>
            </p:cNvSpPr>
            <p:nvPr/>
          </p:nvSpPr>
          <p:spPr bwMode="auto">
            <a:xfrm rot="16200000">
              <a:off x="3824195" y="3772179"/>
              <a:ext cx="182880" cy="3662068"/>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168" name="Straight Connector 167"/>
            <p:cNvCxnSpPr/>
            <p:nvPr/>
          </p:nvCxnSpPr>
          <p:spPr>
            <a:xfrm flipV="1">
              <a:off x="3305287"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86" name="Group 285"/>
          <p:cNvGrpSpPr/>
          <p:nvPr/>
        </p:nvGrpSpPr>
        <p:grpSpPr>
          <a:xfrm>
            <a:off x="251308" y="3051285"/>
            <a:ext cx="5904569" cy="919960"/>
            <a:chOff x="251308" y="3051285"/>
            <a:chExt cx="5904569" cy="919960"/>
          </a:xfrm>
        </p:grpSpPr>
        <p:sp>
          <p:nvSpPr>
            <p:cNvPr id="146" name="TextBox 145"/>
            <p:cNvSpPr txBox="1"/>
            <p:nvPr/>
          </p:nvSpPr>
          <p:spPr>
            <a:xfrm>
              <a:off x="251308" y="3232581"/>
              <a:ext cx="1138773"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Virtual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networks</a:t>
              </a:r>
            </a:p>
          </p:txBody>
        </p:sp>
        <p:grpSp>
          <p:nvGrpSpPr>
            <p:cNvPr id="235" name="Group 234"/>
            <p:cNvGrpSpPr/>
            <p:nvPr/>
          </p:nvGrpSpPr>
          <p:grpSpPr>
            <a:xfrm>
              <a:off x="1675387" y="3272729"/>
              <a:ext cx="2039112" cy="658368"/>
              <a:chOff x="1661366" y="3175259"/>
              <a:chExt cx="2039112" cy="658368"/>
            </a:xfrm>
          </p:grpSpPr>
          <p:sp>
            <p:nvSpPr>
              <p:cNvPr id="145" name="Rectangle 144"/>
              <p:cNvSpPr/>
              <p:nvPr/>
            </p:nvSpPr>
            <p:spPr bwMode="auto">
              <a:xfrm>
                <a:off x="1661366" y="3175259"/>
                <a:ext cx="2039112" cy="658368"/>
              </a:xfrm>
              <a:prstGeom prst="rect">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34" name="Group 233"/>
              <p:cNvGrpSpPr/>
              <p:nvPr/>
            </p:nvGrpSpPr>
            <p:grpSpPr>
              <a:xfrm>
                <a:off x="1812547" y="3335078"/>
                <a:ext cx="1736750" cy="338731"/>
                <a:chOff x="1747842" y="3357736"/>
                <a:chExt cx="1736750" cy="338731"/>
              </a:xfrm>
            </p:grpSpPr>
            <p:grpSp>
              <p:nvGrpSpPr>
                <p:cNvPr id="233" name="Group 232"/>
                <p:cNvGrpSpPr/>
                <p:nvPr/>
              </p:nvGrpSpPr>
              <p:grpSpPr>
                <a:xfrm>
                  <a:off x="1747842" y="3357736"/>
                  <a:ext cx="520023" cy="338731"/>
                  <a:chOff x="2291430" y="2753081"/>
                  <a:chExt cx="520023" cy="338731"/>
                </a:xfrm>
                <a:solidFill>
                  <a:schemeClr val="accent2"/>
                </a:solidFill>
              </p:grpSpPr>
              <p:sp>
                <p:nvSpPr>
                  <p:cNvPr id="169" name="Freeform 16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2356206" y="3357736"/>
                  <a:ext cx="520023" cy="338731"/>
                  <a:chOff x="2291430" y="2753081"/>
                  <a:chExt cx="520023" cy="338731"/>
                </a:xfrm>
                <a:solidFill>
                  <a:schemeClr val="accent2"/>
                </a:solidFill>
              </p:grpSpPr>
              <p:sp>
                <p:nvSpPr>
                  <p:cNvPr id="172" name="Freeform 17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4" name="Group 173"/>
                <p:cNvGrpSpPr/>
                <p:nvPr/>
              </p:nvGrpSpPr>
              <p:grpSpPr>
                <a:xfrm>
                  <a:off x="2964569" y="3357736"/>
                  <a:ext cx="520023" cy="338731"/>
                  <a:chOff x="2291430" y="2753081"/>
                  <a:chExt cx="520023" cy="338731"/>
                </a:xfrm>
                <a:solidFill>
                  <a:schemeClr val="accent2"/>
                </a:solidFill>
              </p:grpSpPr>
              <p:sp>
                <p:nvSpPr>
                  <p:cNvPr id="175" name="Freeform 174"/>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77" name="Oval 176"/>
            <p:cNvSpPr/>
            <p:nvPr/>
          </p:nvSpPr>
          <p:spPr bwMode="auto">
            <a:xfrm>
              <a:off x="3698462" y="305128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178" name="Group 177"/>
            <p:cNvGrpSpPr/>
            <p:nvPr/>
          </p:nvGrpSpPr>
          <p:grpSpPr>
            <a:xfrm>
              <a:off x="4116765" y="3272729"/>
              <a:ext cx="2039112" cy="658368"/>
              <a:chOff x="1661366" y="3175259"/>
              <a:chExt cx="2039112" cy="658368"/>
            </a:xfrm>
          </p:grpSpPr>
          <p:sp>
            <p:nvSpPr>
              <p:cNvPr id="179" name="Rectangle 178"/>
              <p:cNvSpPr/>
              <p:nvPr/>
            </p:nvSpPr>
            <p:spPr bwMode="auto">
              <a:xfrm>
                <a:off x="1661366" y="3175259"/>
                <a:ext cx="2039112" cy="658368"/>
              </a:xfrm>
              <a:prstGeom prst="rect">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80" name="Group 179"/>
              <p:cNvGrpSpPr/>
              <p:nvPr/>
            </p:nvGrpSpPr>
            <p:grpSpPr>
              <a:xfrm>
                <a:off x="1812547" y="3335078"/>
                <a:ext cx="1736750" cy="338731"/>
                <a:chOff x="1747842" y="3357736"/>
                <a:chExt cx="1736750" cy="338731"/>
              </a:xfrm>
            </p:grpSpPr>
            <p:grpSp>
              <p:nvGrpSpPr>
                <p:cNvPr id="181" name="Group 180"/>
                <p:cNvGrpSpPr/>
                <p:nvPr/>
              </p:nvGrpSpPr>
              <p:grpSpPr>
                <a:xfrm>
                  <a:off x="1747842" y="3357736"/>
                  <a:ext cx="520023" cy="338731"/>
                  <a:chOff x="2291430" y="2753081"/>
                  <a:chExt cx="520023" cy="338731"/>
                </a:xfrm>
                <a:solidFill>
                  <a:schemeClr val="accent2"/>
                </a:solidFill>
              </p:grpSpPr>
              <p:sp>
                <p:nvSpPr>
                  <p:cNvPr id="188" name="Freeform 187"/>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9"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2356206" y="3357736"/>
                  <a:ext cx="520023" cy="338731"/>
                  <a:chOff x="2291430" y="2753081"/>
                  <a:chExt cx="520023" cy="338731"/>
                </a:xfrm>
                <a:solidFill>
                  <a:schemeClr val="accent2"/>
                </a:solidFill>
              </p:grpSpPr>
              <p:sp>
                <p:nvSpPr>
                  <p:cNvPr id="186" name="Freeform 185"/>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7"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3" name="Group 182"/>
                <p:cNvGrpSpPr/>
                <p:nvPr/>
              </p:nvGrpSpPr>
              <p:grpSpPr>
                <a:xfrm>
                  <a:off x="2964569" y="3357736"/>
                  <a:ext cx="520023" cy="338731"/>
                  <a:chOff x="2291430" y="2753081"/>
                  <a:chExt cx="520023" cy="338731"/>
                </a:xfrm>
                <a:solidFill>
                  <a:schemeClr val="accent2"/>
                </a:solidFill>
              </p:grpSpPr>
              <p:sp>
                <p:nvSpPr>
                  <p:cNvPr id="184" name="Freeform 18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grpSp>
        <p:nvGrpSpPr>
          <p:cNvPr id="287" name="Group 286"/>
          <p:cNvGrpSpPr/>
          <p:nvPr/>
        </p:nvGrpSpPr>
        <p:grpSpPr>
          <a:xfrm>
            <a:off x="251308" y="1812907"/>
            <a:ext cx="2068594" cy="1008986"/>
            <a:chOff x="251308" y="1812907"/>
            <a:chExt cx="2068594" cy="1008986"/>
          </a:xfrm>
        </p:grpSpPr>
        <p:sp>
          <p:nvSpPr>
            <p:cNvPr id="262" name="TextBox 261"/>
            <p:cNvSpPr txBox="1"/>
            <p:nvPr/>
          </p:nvSpPr>
          <p:spPr>
            <a:xfrm>
              <a:off x="251308" y="1861630"/>
              <a:ext cx="1218304" cy="960263"/>
            </a:xfrm>
            <a:prstGeom prst="rect">
              <a:avLst/>
            </a:prstGeom>
            <a:noFill/>
          </p:spPr>
          <p:txBody>
            <a:bodyPr wrap="squar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Windows</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Server</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Gateway</a:t>
              </a:r>
            </a:p>
          </p:txBody>
        </p:sp>
        <p:sp>
          <p:nvSpPr>
            <p:cNvPr id="190" name="Freeform 17"/>
            <p:cNvSpPr>
              <a:spLocks noChangeAspect="1" noEditPoints="1"/>
            </p:cNvSpPr>
            <p:nvPr/>
          </p:nvSpPr>
          <p:spPr bwMode="auto">
            <a:xfrm>
              <a:off x="1849294" y="1812907"/>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2" name="Oval 191"/>
          <p:cNvSpPr/>
          <p:nvPr/>
        </p:nvSpPr>
        <p:spPr bwMode="auto">
          <a:xfrm>
            <a:off x="2434932" y="181290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89" name="Rectangle 88"/>
          <p:cNvSpPr/>
          <p:nvPr/>
        </p:nvSpPr>
        <p:spPr bwMode="auto">
          <a:xfrm>
            <a:off x="251308" y="1550980"/>
            <a:ext cx="5971676" cy="3963148"/>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Tree>
    <p:extLst>
      <p:ext uri="{BB962C8B-B14F-4D97-AF65-F5344CB8AC3E}">
        <p14:creationId xmlns:p14="http://schemas.microsoft.com/office/powerpoint/2010/main" val="9674436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 calcmode="lin" valueType="num">
                                      <p:cBhvr additive="base">
                                        <p:cTn id="7"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80">
                                            <p:txEl>
                                              <p:pRg st="1" end="1"/>
                                            </p:txEl>
                                          </p:spTgt>
                                        </p:tgtEl>
                                        <p:attrNameLst>
                                          <p:attrName>style.visibility</p:attrName>
                                        </p:attrNameLst>
                                      </p:cBhvr>
                                      <p:to>
                                        <p:strVal val="visible"/>
                                      </p:to>
                                    </p:set>
                                    <p:anim calcmode="lin" valueType="num">
                                      <p:cBhvr additive="base">
                                        <p:cTn id="11" dur="500" fill="hold"/>
                                        <p:tgtEl>
                                          <p:spTgt spid="8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 calcmode="lin" valueType="num">
                                      <p:cBhvr additive="base">
                                        <p:cTn id="15" dur="500" fill="hold"/>
                                        <p:tgtEl>
                                          <p:spTgt spid="8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0">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80">
                                            <p:txEl>
                                              <p:pRg st="3" end="3"/>
                                            </p:txEl>
                                          </p:spTgt>
                                        </p:tgtEl>
                                        <p:attrNameLst>
                                          <p:attrName>style.visibility</p:attrName>
                                        </p:attrNameLst>
                                      </p:cBhvr>
                                      <p:to>
                                        <p:strVal val="visible"/>
                                      </p:to>
                                    </p:set>
                                    <p:anim calcmode="lin" valueType="num">
                                      <p:cBhvr additive="base">
                                        <p:cTn id="19" dur="500" fill="hold"/>
                                        <p:tgtEl>
                                          <p:spTgt spid="8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0">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 calcmode="lin" valueType="num">
                                      <p:cBhvr additive="base">
                                        <p:cTn id="23" dur="500" fill="hold"/>
                                        <p:tgtEl>
                                          <p:spTgt spid="80">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decel="100000" fill="hold" grpId="0" nodeType="clickEffect">
                                  <p:stCondLst>
                                    <p:cond delay="0"/>
                                  </p:stCondLst>
                                  <p:childTnLst>
                                    <p:set>
                                      <p:cBhvr>
                                        <p:cTn id="28" dur="1" fill="hold">
                                          <p:stCondLst>
                                            <p:cond delay="0"/>
                                          </p:stCondLst>
                                        </p:cTn>
                                        <p:tgtEl>
                                          <p:spTgt spid="80">
                                            <p:txEl>
                                              <p:pRg st="5" end="5"/>
                                            </p:txEl>
                                          </p:spTgt>
                                        </p:tgtEl>
                                        <p:attrNameLst>
                                          <p:attrName>style.visibility</p:attrName>
                                        </p:attrNameLst>
                                      </p:cBhvr>
                                      <p:to>
                                        <p:strVal val="visible"/>
                                      </p:to>
                                    </p:set>
                                    <p:anim calcmode="lin" valueType="num">
                                      <p:cBhvr additive="base">
                                        <p:cTn id="29" dur="500" fill="hold"/>
                                        <p:tgtEl>
                                          <p:spTgt spid="80">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80">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80">
                                            <p:txEl>
                                              <p:pRg st="6" end="6"/>
                                            </p:txEl>
                                          </p:spTgt>
                                        </p:tgtEl>
                                        <p:attrNameLst>
                                          <p:attrName>style.visibility</p:attrName>
                                        </p:attrNameLst>
                                      </p:cBhvr>
                                      <p:to>
                                        <p:strVal val="visible"/>
                                      </p:to>
                                    </p:set>
                                    <p:anim calcmode="lin" valueType="num">
                                      <p:cBhvr additive="base">
                                        <p:cTn id="33" dur="500" fill="hold"/>
                                        <p:tgtEl>
                                          <p:spTgt spid="80">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8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decel="100000" fill="hold" grpId="0" nodeType="clickEffect">
                                  <p:stCondLst>
                                    <p:cond delay="0"/>
                                  </p:stCondLst>
                                  <p:childTnLst>
                                    <p:set>
                                      <p:cBhvr>
                                        <p:cTn id="38" dur="1" fill="hold">
                                          <p:stCondLst>
                                            <p:cond delay="0"/>
                                          </p:stCondLst>
                                        </p:cTn>
                                        <p:tgtEl>
                                          <p:spTgt spid="80">
                                            <p:txEl>
                                              <p:pRg st="7" end="7"/>
                                            </p:txEl>
                                          </p:spTgt>
                                        </p:tgtEl>
                                        <p:attrNameLst>
                                          <p:attrName>style.visibility</p:attrName>
                                        </p:attrNameLst>
                                      </p:cBhvr>
                                      <p:to>
                                        <p:strVal val="visible"/>
                                      </p:to>
                                    </p:set>
                                    <p:anim calcmode="lin" valueType="num">
                                      <p:cBhvr additive="base">
                                        <p:cTn id="39" dur="500" fill="hold"/>
                                        <p:tgtEl>
                                          <p:spTgt spid="80">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0">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80">
                                            <p:txEl>
                                              <p:pRg st="8" end="8"/>
                                            </p:txEl>
                                          </p:spTgt>
                                        </p:tgtEl>
                                        <p:attrNameLst>
                                          <p:attrName>style.visibility</p:attrName>
                                        </p:attrNameLst>
                                      </p:cBhvr>
                                      <p:to>
                                        <p:strVal val="visible"/>
                                      </p:to>
                                    </p:set>
                                    <p:anim calcmode="lin" valueType="num">
                                      <p:cBhvr additive="base">
                                        <p:cTn id="43" dur="500" fill="hold"/>
                                        <p:tgtEl>
                                          <p:spTgt spid="80">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0">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decel="100000" fill="hold" grpId="0" nodeType="clickEffect">
                                  <p:stCondLst>
                                    <p:cond delay="0"/>
                                  </p:stCondLst>
                                  <p:childTnLst>
                                    <p:set>
                                      <p:cBhvr>
                                        <p:cTn id="48" dur="1" fill="hold">
                                          <p:stCondLst>
                                            <p:cond delay="0"/>
                                          </p:stCondLst>
                                        </p:cTn>
                                        <p:tgtEl>
                                          <p:spTgt spid="80">
                                            <p:txEl>
                                              <p:pRg st="9" end="9"/>
                                            </p:txEl>
                                          </p:spTgt>
                                        </p:tgtEl>
                                        <p:attrNameLst>
                                          <p:attrName>style.visibility</p:attrName>
                                        </p:attrNameLst>
                                      </p:cBhvr>
                                      <p:to>
                                        <p:strVal val="visible"/>
                                      </p:to>
                                    </p:set>
                                    <p:anim calcmode="lin" valueType="num">
                                      <p:cBhvr additive="base">
                                        <p:cTn id="49" dur="500" fill="hold"/>
                                        <p:tgtEl>
                                          <p:spTgt spid="80">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0">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80">
                                            <p:txEl>
                                              <p:pRg st="10" end="10"/>
                                            </p:txEl>
                                          </p:spTgt>
                                        </p:tgtEl>
                                        <p:attrNameLst>
                                          <p:attrName>style.visibility</p:attrName>
                                        </p:attrNameLst>
                                      </p:cBhvr>
                                      <p:to>
                                        <p:strVal val="visible"/>
                                      </p:to>
                                    </p:set>
                                    <p:anim calcmode="lin" valueType="num">
                                      <p:cBhvr additive="base">
                                        <p:cTn id="53" dur="500" fill="hold"/>
                                        <p:tgtEl>
                                          <p:spTgt spid="80">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0">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uiExpand="1"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1" name="Straight Connector 262"/>
          <p:cNvCxnSpPr>
            <a:stCxn id="179" idx="0"/>
          </p:cNvCxnSpPr>
          <p:nvPr/>
        </p:nvCxnSpPr>
        <p:spPr>
          <a:xfrm rot="16200000" flipV="1">
            <a:off x="3308821" y="1445229"/>
            <a:ext cx="777239" cy="2877762"/>
          </a:xfrm>
          <a:prstGeom prst="bentConnector2">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 name="Title 1"/>
          <p:cNvSpPr>
            <a:spLocks noGrp="1"/>
          </p:cNvSpPr>
          <p:nvPr>
            <p:ph type="title"/>
          </p:nvPr>
        </p:nvSpPr>
        <p:spPr>
          <a:xfrm>
            <a:off x="251308" y="295275"/>
            <a:ext cx="11888787" cy="917575"/>
          </a:xfrm>
        </p:spPr>
        <p:txBody>
          <a:bodyPr/>
          <a:lstStyle/>
          <a:p>
            <a:r>
              <a:rPr lang="en-US" dirty="0"/>
              <a:t>The story so far…virtual networks</a:t>
            </a:r>
          </a:p>
        </p:txBody>
      </p:sp>
      <p:cxnSp>
        <p:nvCxnSpPr>
          <p:cNvPr id="269" name="Straight Connector 268"/>
          <p:cNvCxnSpPr/>
          <p:nvPr/>
        </p:nvCxnSpPr>
        <p:spPr>
          <a:xfrm flipH="1">
            <a:off x="2291140" y="2317434"/>
            <a:ext cx="1508760" cy="0"/>
          </a:xfrm>
          <a:prstGeom prst="line">
            <a:avLst/>
          </a:prstGeom>
          <a:noFill/>
          <a:ln w="19050" cap="sq">
            <a:solidFill>
              <a:schemeClr val="accent4"/>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3" name="Straight Connector 262"/>
          <p:cNvCxnSpPr/>
          <p:nvPr/>
        </p:nvCxnSpPr>
        <p:spPr>
          <a:xfrm rot="16200000" flipV="1">
            <a:off x="2192290" y="2755931"/>
            <a:ext cx="594360" cy="410946"/>
          </a:xfrm>
          <a:prstGeom prst="bentConnector2">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68" name="Freeform 539"/>
          <p:cNvSpPr>
            <a:spLocks noChangeAspect="1"/>
          </p:cNvSpPr>
          <p:nvPr/>
        </p:nvSpPr>
        <p:spPr bwMode="auto">
          <a:xfrm>
            <a:off x="3781606" y="1657645"/>
            <a:ext cx="1354715" cy="744805"/>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2"/>
          </a:solidFill>
          <a:ln w="57150">
            <a:noFill/>
          </a:ln>
          <a:extLst/>
        </p:spPr>
        <p:txBody>
          <a:bodyPr vert="horz" wrap="square" lIns="89617" tIns="44808" rIns="89617" bIns="44808" numCol="1" anchor="t" anchorCtr="0" compatLnSpc="1">
            <a:prstTxWarp prst="textNoShape">
              <a:avLst/>
            </a:prstTxWarp>
          </a:bodyPr>
          <a:lstStyle/>
          <a:p>
            <a:pPr marL="0" marR="0" lvl="0" indent="0" defTabSz="913804" eaLnBrk="1" fontAlgn="auto" latinLnBrk="0" hangingPunct="1">
              <a:lnSpc>
                <a:spcPct val="90000"/>
              </a:lnSpc>
              <a:spcBef>
                <a:spcPts val="0"/>
              </a:spcBef>
              <a:spcAft>
                <a:spcPts val="0"/>
              </a:spcAft>
              <a:buClrTx/>
              <a:buSzTx/>
              <a:buFontTx/>
              <a:buNone/>
              <a:tabLst/>
              <a:defRPr/>
            </a:pPr>
            <a:endParaRPr kumimoji="0" lang="en-US" sz="1766" b="0" i="0" u="none" strike="noStrike" kern="0" cap="none" spc="0" normalizeH="0" baseline="0" noProof="0">
              <a:ln>
                <a:noFill/>
              </a:ln>
              <a:solidFill>
                <a:srgbClr val="505050"/>
              </a:solidFill>
              <a:effectLst/>
              <a:uLnTx/>
              <a:uFillTx/>
            </a:endParaRPr>
          </a:p>
        </p:txBody>
      </p:sp>
      <p:grpSp>
        <p:nvGrpSpPr>
          <p:cNvPr id="284" name="Group 283"/>
          <p:cNvGrpSpPr/>
          <p:nvPr/>
        </p:nvGrpSpPr>
        <p:grpSpPr>
          <a:xfrm>
            <a:off x="251308" y="4177312"/>
            <a:ext cx="5971676" cy="1336816"/>
            <a:chOff x="251308" y="4177312"/>
            <a:chExt cx="5971676" cy="1336816"/>
          </a:xfrm>
        </p:grpSpPr>
        <p:sp>
          <p:nvSpPr>
            <p:cNvPr id="10" name="TextBox 9"/>
            <p:cNvSpPr txBox="1"/>
            <p:nvPr/>
          </p:nvSpPr>
          <p:spPr>
            <a:xfrm>
              <a:off x="251308" y="4177312"/>
              <a:ext cx="109388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hosts</a:t>
              </a:r>
            </a:p>
          </p:txBody>
        </p:sp>
        <p:grpSp>
          <p:nvGrpSpPr>
            <p:cNvPr id="283" name="Group 282"/>
            <p:cNvGrpSpPr/>
            <p:nvPr/>
          </p:nvGrpSpPr>
          <p:grpSpPr>
            <a:xfrm>
              <a:off x="1608279" y="4177312"/>
              <a:ext cx="4614705" cy="1336816"/>
              <a:chOff x="1608279" y="4177312"/>
              <a:chExt cx="4614705" cy="1336816"/>
            </a:xfrm>
          </p:grpSpPr>
          <p:grpSp>
            <p:nvGrpSpPr>
              <p:cNvPr id="13" name="Group 12"/>
              <p:cNvGrpSpPr/>
              <p:nvPr/>
            </p:nvGrpSpPr>
            <p:grpSpPr>
              <a:xfrm>
                <a:off x="5270346" y="4177312"/>
                <a:ext cx="952638" cy="1336816"/>
                <a:chOff x="5076792" y="4196135"/>
                <a:chExt cx="952638" cy="1336816"/>
              </a:xfrm>
            </p:grpSpPr>
            <p:grpSp>
              <p:nvGrpSpPr>
                <p:cNvPr id="24" name="Group 23"/>
                <p:cNvGrpSpPr/>
                <p:nvPr/>
              </p:nvGrpSpPr>
              <p:grpSpPr>
                <a:xfrm>
                  <a:off x="5076792" y="5194340"/>
                  <a:ext cx="952638" cy="338611"/>
                  <a:chOff x="2098856" y="2235200"/>
                  <a:chExt cx="1321641" cy="455020"/>
                </a:xfrm>
                <a:solidFill>
                  <a:schemeClr val="tx1"/>
                </a:solidFill>
              </p:grpSpPr>
              <p:sp>
                <p:nvSpPr>
                  <p:cNvPr id="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6" name="Trapezoid 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123" name="Freeform 17"/>
                <p:cNvSpPr>
                  <a:spLocks noChangeAspect="1" noEditPoints="1"/>
                </p:cNvSpPr>
                <p:nvPr/>
              </p:nvSpPr>
              <p:spPr bwMode="auto">
                <a:xfrm>
                  <a:off x="5317807"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4049657" y="4177312"/>
                <a:ext cx="952638" cy="1336816"/>
                <a:chOff x="3957226" y="4196135"/>
                <a:chExt cx="952638" cy="1336816"/>
              </a:xfrm>
            </p:grpSpPr>
            <p:sp>
              <p:nvSpPr>
                <p:cNvPr id="122" name="Freeform 17"/>
                <p:cNvSpPr>
                  <a:spLocks noChangeAspect="1" noEditPoints="1"/>
                </p:cNvSpPr>
                <p:nvPr/>
              </p:nvSpPr>
              <p:spPr bwMode="auto">
                <a:xfrm>
                  <a:off x="4198241"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4" name="Group 123"/>
                <p:cNvGrpSpPr/>
                <p:nvPr/>
              </p:nvGrpSpPr>
              <p:grpSpPr>
                <a:xfrm>
                  <a:off x="3957226" y="5194340"/>
                  <a:ext cx="952638" cy="338611"/>
                  <a:chOff x="2098856" y="2235200"/>
                  <a:chExt cx="1321641" cy="455020"/>
                </a:xfrm>
                <a:solidFill>
                  <a:schemeClr val="tx1"/>
                </a:solidFill>
              </p:grpSpPr>
              <p:sp>
                <p:nvSpPr>
                  <p:cNvPr id="1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6" name="Trapezoid 1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5" name="Group 14"/>
              <p:cNvGrpSpPr/>
              <p:nvPr/>
            </p:nvGrpSpPr>
            <p:grpSpPr>
              <a:xfrm>
                <a:off x="2828968" y="4177312"/>
                <a:ext cx="952638" cy="1336816"/>
                <a:chOff x="2844705" y="4196135"/>
                <a:chExt cx="952638" cy="1336816"/>
              </a:xfrm>
            </p:grpSpPr>
            <p:sp>
              <p:nvSpPr>
                <p:cNvPr id="121" name="Freeform 17"/>
                <p:cNvSpPr>
                  <a:spLocks noChangeAspect="1" noEditPoints="1"/>
                </p:cNvSpPr>
                <p:nvPr/>
              </p:nvSpPr>
              <p:spPr bwMode="auto">
                <a:xfrm>
                  <a:off x="3085720"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7" name="Group 126"/>
                <p:cNvGrpSpPr/>
                <p:nvPr/>
              </p:nvGrpSpPr>
              <p:grpSpPr>
                <a:xfrm>
                  <a:off x="2844705" y="5194340"/>
                  <a:ext cx="952638" cy="338611"/>
                  <a:chOff x="2098856" y="2235200"/>
                  <a:chExt cx="1321641" cy="455020"/>
                </a:xfrm>
                <a:solidFill>
                  <a:schemeClr val="tx1"/>
                </a:solidFill>
              </p:grpSpPr>
              <p:sp>
                <p:nvSpPr>
                  <p:cNvPr id="128"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9" name="Trapezoid 128"/>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13" name="Freeform 17"/>
              <p:cNvSpPr>
                <a:spLocks noChangeAspect="1" noEditPoints="1"/>
              </p:cNvSpPr>
              <p:nvPr/>
            </p:nvSpPr>
            <p:spPr bwMode="auto">
              <a:xfrm>
                <a:off x="1849294" y="4177312"/>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30" name="Group 129"/>
              <p:cNvGrpSpPr/>
              <p:nvPr/>
            </p:nvGrpSpPr>
            <p:grpSpPr>
              <a:xfrm>
                <a:off x="1608279" y="5175517"/>
                <a:ext cx="952638" cy="338611"/>
                <a:chOff x="2098856" y="2235200"/>
                <a:chExt cx="1321641" cy="455020"/>
              </a:xfrm>
              <a:solidFill>
                <a:schemeClr val="tx1"/>
              </a:solidFill>
            </p:grpSpPr>
            <p:sp>
              <p:nvSpPr>
                <p:cNvPr id="131"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32" name="Trapezoid 1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39" name="Oval 138"/>
            <p:cNvSpPr/>
            <p:nvPr/>
          </p:nvSpPr>
          <p:spPr bwMode="auto">
            <a:xfrm>
              <a:off x="1311297" y="4676083"/>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285" name="Group 284"/>
          <p:cNvGrpSpPr/>
          <p:nvPr/>
        </p:nvGrpSpPr>
        <p:grpSpPr>
          <a:xfrm>
            <a:off x="251308" y="5772415"/>
            <a:ext cx="5405293" cy="738664"/>
            <a:chOff x="251308" y="5772415"/>
            <a:chExt cx="5405293" cy="738664"/>
          </a:xfrm>
        </p:grpSpPr>
        <p:sp>
          <p:nvSpPr>
            <p:cNvPr id="249" name="TextBox 248"/>
            <p:cNvSpPr txBox="1"/>
            <p:nvPr/>
          </p:nvSpPr>
          <p:spPr>
            <a:xfrm>
              <a:off x="251308" y="5772415"/>
              <a:ext cx="107785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Physical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switches</a:t>
              </a:r>
            </a:p>
          </p:txBody>
        </p:sp>
        <p:grpSp>
          <p:nvGrpSpPr>
            <p:cNvPr id="224" name="Group 223"/>
            <p:cNvGrpSpPr/>
            <p:nvPr/>
          </p:nvGrpSpPr>
          <p:grpSpPr>
            <a:xfrm>
              <a:off x="2317615" y="6022968"/>
              <a:ext cx="3338986" cy="237559"/>
              <a:chOff x="2327473" y="6183156"/>
              <a:chExt cx="3035442" cy="215963"/>
            </a:xfrm>
          </p:grpSpPr>
          <p:sp>
            <p:nvSpPr>
              <p:cNvPr id="225" name="Freeform 9"/>
              <p:cNvSpPr>
                <a:spLocks noChangeAspect="1" noEditPoints="1"/>
              </p:cNvSpPr>
              <p:nvPr/>
            </p:nvSpPr>
            <p:spPr bwMode="auto">
              <a:xfrm>
                <a:off x="3368875"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7" name="Freeform 9"/>
              <p:cNvSpPr>
                <a:spLocks noChangeAspect="1" noEditPoints="1"/>
              </p:cNvSpPr>
              <p:nvPr/>
            </p:nvSpPr>
            <p:spPr bwMode="auto">
              <a:xfrm>
                <a:off x="2327473"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8" name="Freeform 9"/>
              <p:cNvSpPr>
                <a:spLocks noChangeAspect="1" noEditPoints="1"/>
              </p:cNvSpPr>
              <p:nvPr/>
            </p:nvSpPr>
            <p:spPr bwMode="auto">
              <a:xfrm>
                <a:off x="4410277"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
          <p:nvSpPr>
            <p:cNvPr id="140" name="Oval 139"/>
            <p:cNvSpPr/>
            <p:nvPr/>
          </p:nvSpPr>
          <p:spPr bwMode="auto">
            <a:xfrm>
              <a:off x="1803800" y="592457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232" name="Group 231"/>
          <p:cNvGrpSpPr/>
          <p:nvPr/>
        </p:nvGrpSpPr>
        <p:grpSpPr>
          <a:xfrm>
            <a:off x="2084601" y="5514128"/>
            <a:ext cx="3662068" cy="508840"/>
            <a:chOff x="2084601" y="5511773"/>
            <a:chExt cx="3662068" cy="368858"/>
          </a:xfrm>
        </p:grpSpPr>
        <p:cxnSp>
          <p:nvCxnSpPr>
            <p:cNvPr id="241" name="Straight Connector 240"/>
            <p:cNvCxnSpPr/>
            <p:nvPr/>
          </p:nvCxnSpPr>
          <p:spPr>
            <a:xfrm flipV="1">
              <a:off x="4525976"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p:cNvGrpSpPr/>
            <p:nvPr/>
          </p:nvGrpSpPr>
          <p:grpSpPr>
            <a:xfrm>
              <a:off x="3725593" y="5694652"/>
              <a:ext cx="523031" cy="185979"/>
              <a:chOff x="3498118" y="5717924"/>
              <a:chExt cx="523031" cy="185979"/>
            </a:xfrm>
          </p:grpSpPr>
          <p:cxnSp>
            <p:nvCxnSpPr>
              <p:cNvPr id="243" name="Straight Connector 242"/>
              <p:cNvCxnSpPr/>
              <p:nvPr/>
            </p:nvCxnSpPr>
            <p:spPr>
              <a:xfrm flipV="1">
                <a:off x="3498118" y="5717925"/>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5" name="Straight Connector 244"/>
              <p:cNvCxnSpPr/>
              <p:nvPr/>
            </p:nvCxnSpPr>
            <p:spPr>
              <a:xfrm flipV="1">
                <a:off x="3672462"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6" name="Straight Connector 245"/>
              <p:cNvCxnSpPr/>
              <p:nvPr/>
            </p:nvCxnSpPr>
            <p:spPr>
              <a:xfrm flipV="1">
                <a:off x="3846806"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7" name="Straight Connector 246"/>
              <p:cNvCxnSpPr/>
              <p:nvPr/>
            </p:nvCxnSpPr>
            <p:spPr>
              <a:xfrm flipV="1">
                <a:off x="4021149" y="5717924"/>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42" name="Freeform 5"/>
            <p:cNvSpPr>
              <a:spLocks/>
            </p:cNvSpPr>
            <p:nvPr/>
          </p:nvSpPr>
          <p:spPr bwMode="auto">
            <a:xfrm rot="16200000">
              <a:off x="3824195" y="3772179"/>
              <a:ext cx="182880" cy="3662068"/>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168" name="Straight Connector 167"/>
            <p:cNvCxnSpPr/>
            <p:nvPr/>
          </p:nvCxnSpPr>
          <p:spPr>
            <a:xfrm flipV="1">
              <a:off x="3305287"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87" name="Group 286"/>
          <p:cNvGrpSpPr/>
          <p:nvPr/>
        </p:nvGrpSpPr>
        <p:grpSpPr>
          <a:xfrm>
            <a:off x="251308" y="1812907"/>
            <a:ext cx="2068594" cy="1008986"/>
            <a:chOff x="251308" y="1812907"/>
            <a:chExt cx="2068594" cy="1008986"/>
          </a:xfrm>
        </p:grpSpPr>
        <p:sp>
          <p:nvSpPr>
            <p:cNvPr id="262" name="TextBox 261"/>
            <p:cNvSpPr txBox="1"/>
            <p:nvPr/>
          </p:nvSpPr>
          <p:spPr>
            <a:xfrm>
              <a:off x="251308" y="1861630"/>
              <a:ext cx="1218304" cy="960263"/>
            </a:xfrm>
            <a:prstGeom prst="rect">
              <a:avLst/>
            </a:prstGeom>
            <a:noFill/>
          </p:spPr>
          <p:txBody>
            <a:bodyPr wrap="squar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Windows</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Server</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Gateway</a:t>
              </a:r>
            </a:p>
          </p:txBody>
        </p:sp>
        <p:sp>
          <p:nvSpPr>
            <p:cNvPr id="190" name="Freeform 17"/>
            <p:cNvSpPr>
              <a:spLocks noChangeAspect="1" noEditPoints="1"/>
            </p:cNvSpPr>
            <p:nvPr/>
          </p:nvSpPr>
          <p:spPr bwMode="auto">
            <a:xfrm>
              <a:off x="1849294" y="1812907"/>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2" name="Oval 191"/>
          <p:cNvSpPr/>
          <p:nvPr/>
        </p:nvSpPr>
        <p:spPr bwMode="auto">
          <a:xfrm>
            <a:off x="2434932" y="181290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89" name="Rectangle 88"/>
          <p:cNvSpPr/>
          <p:nvPr/>
        </p:nvSpPr>
        <p:spPr bwMode="auto">
          <a:xfrm>
            <a:off x="251308" y="4058376"/>
            <a:ext cx="5971676" cy="2452702"/>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9" name="Rectangle 78"/>
          <p:cNvSpPr/>
          <p:nvPr/>
        </p:nvSpPr>
        <p:spPr bwMode="auto">
          <a:xfrm>
            <a:off x="251308" y="1550979"/>
            <a:ext cx="5971676" cy="1723403"/>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86" name="Group 285"/>
          <p:cNvGrpSpPr/>
          <p:nvPr/>
        </p:nvGrpSpPr>
        <p:grpSpPr>
          <a:xfrm>
            <a:off x="251308" y="3051285"/>
            <a:ext cx="5904569" cy="919960"/>
            <a:chOff x="251308" y="3051285"/>
            <a:chExt cx="5904569" cy="919960"/>
          </a:xfrm>
        </p:grpSpPr>
        <p:sp>
          <p:nvSpPr>
            <p:cNvPr id="146" name="TextBox 145"/>
            <p:cNvSpPr txBox="1"/>
            <p:nvPr/>
          </p:nvSpPr>
          <p:spPr>
            <a:xfrm>
              <a:off x="251308" y="3232581"/>
              <a:ext cx="1138773"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Virtual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networks</a:t>
              </a:r>
            </a:p>
          </p:txBody>
        </p:sp>
        <p:grpSp>
          <p:nvGrpSpPr>
            <p:cNvPr id="235" name="Group 234"/>
            <p:cNvGrpSpPr/>
            <p:nvPr/>
          </p:nvGrpSpPr>
          <p:grpSpPr>
            <a:xfrm>
              <a:off x="1675387" y="3272729"/>
              <a:ext cx="2039112" cy="658368"/>
              <a:chOff x="1661366" y="3175259"/>
              <a:chExt cx="2039112" cy="658368"/>
            </a:xfrm>
          </p:grpSpPr>
          <p:sp>
            <p:nvSpPr>
              <p:cNvPr id="145" name="Rectangle 144"/>
              <p:cNvSpPr/>
              <p:nvPr/>
            </p:nvSpPr>
            <p:spPr bwMode="auto">
              <a:xfrm>
                <a:off x="1661366" y="3175259"/>
                <a:ext cx="2039112" cy="658368"/>
              </a:xfrm>
              <a:prstGeom prst="rect">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34" name="Group 233"/>
              <p:cNvGrpSpPr/>
              <p:nvPr/>
            </p:nvGrpSpPr>
            <p:grpSpPr>
              <a:xfrm>
                <a:off x="1812547" y="3335078"/>
                <a:ext cx="1736750" cy="338731"/>
                <a:chOff x="1747842" y="3357736"/>
                <a:chExt cx="1736750" cy="338731"/>
              </a:xfrm>
            </p:grpSpPr>
            <p:grpSp>
              <p:nvGrpSpPr>
                <p:cNvPr id="233" name="Group 232"/>
                <p:cNvGrpSpPr/>
                <p:nvPr/>
              </p:nvGrpSpPr>
              <p:grpSpPr>
                <a:xfrm>
                  <a:off x="1747842" y="3357736"/>
                  <a:ext cx="520023" cy="338731"/>
                  <a:chOff x="2291430" y="2753081"/>
                  <a:chExt cx="520023" cy="338731"/>
                </a:xfrm>
                <a:solidFill>
                  <a:schemeClr val="accent2"/>
                </a:solidFill>
              </p:grpSpPr>
              <p:sp>
                <p:nvSpPr>
                  <p:cNvPr id="169" name="Freeform 16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2356206" y="3357736"/>
                  <a:ext cx="520023" cy="338731"/>
                  <a:chOff x="2291430" y="2753081"/>
                  <a:chExt cx="520023" cy="338731"/>
                </a:xfrm>
                <a:solidFill>
                  <a:schemeClr val="accent2"/>
                </a:solidFill>
              </p:grpSpPr>
              <p:sp>
                <p:nvSpPr>
                  <p:cNvPr id="172" name="Freeform 17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4" name="Group 173"/>
                <p:cNvGrpSpPr/>
                <p:nvPr/>
              </p:nvGrpSpPr>
              <p:grpSpPr>
                <a:xfrm>
                  <a:off x="2964569" y="3357736"/>
                  <a:ext cx="520023" cy="338731"/>
                  <a:chOff x="2291430" y="2753081"/>
                  <a:chExt cx="520023" cy="338731"/>
                </a:xfrm>
                <a:solidFill>
                  <a:schemeClr val="accent2"/>
                </a:solidFill>
              </p:grpSpPr>
              <p:sp>
                <p:nvSpPr>
                  <p:cNvPr id="175" name="Freeform 174"/>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77" name="Oval 176"/>
            <p:cNvSpPr/>
            <p:nvPr/>
          </p:nvSpPr>
          <p:spPr bwMode="auto">
            <a:xfrm>
              <a:off x="3698462" y="305128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178" name="Group 177"/>
            <p:cNvGrpSpPr/>
            <p:nvPr/>
          </p:nvGrpSpPr>
          <p:grpSpPr>
            <a:xfrm>
              <a:off x="4116765" y="3272729"/>
              <a:ext cx="2039112" cy="658368"/>
              <a:chOff x="1661366" y="3175259"/>
              <a:chExt cx="2039112" cy="658368"/>
            </a:xfrm>
          </p:grpSpPr>
          <p:sp>
            <p:nvSpPr>
              <p:cNvPr id="179" name="Rectangle 178"/>
              <p:cNvSpPr/>
              <p:nvPr/>
            </p:nvSpPr>
            <p:spPr bwMode="auto">
              <a:xfrm>
                <a:off x="1661366" y="3175259"/>
                <a:ext cx="2039112" cy="658368"/>
              </a:xfrm>
              <a:prstGeom prst="rect">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80" name="Group 179"/>
              <p:cNvGrpSpPr/>
              <p:nvPr/>
            </p:nvGrpSpPr>
            <p:grpSpPr>
              <a:xfrm>
                <a:off x="1812547" y="3335078"/>
                <a:ext cx="1736750" cy="338731"/>
                <a:chOff x="1747842" y="3357736"/>
                <a:chExt cx="1736750" cy="338731"/>
              </a:xfrm>
            </p:grpSpPr>
            <p:grpSp>
              <p:nvGrpSpPr>
                <p:cNvPr id="181" name="Group 180"/>
                <p:cNvGrpSpPr/>
                <p:nvPr/>
              </p:nvGrpSpPr>
              <p:grpSpPr>
                <a:xfrm>
                  <a:off x="1747842" y="3357736"/>
                  <a:ext cx="520023" cy="338731"/>
                  <a:chOff x="2291430" y="2753081"/>
                  <a:chExt cx="520023" cy="338731"/>
                </a:xfrm>
                <a:solidFill>
                  <a:schemeClr val="accent2"/>
                </a:solidFill>
              </p:grpSpPr>
              <p:sp>
                <p:nvSpPr>
                  <p:cNvPr id="188" name="Freeform 187"/>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9"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2356206" y="3357736"/>
                  <a:ext cx="520023" cy="338731"/>
                  <a:chOff x="2291430" y="2753081"/>
                  <a:chExt cx="520023" cy="338731"/>
                </a:xfrm>
                <a:solidFill>
                  <a:schemeClr val="accent2"/>
                </a:solidFill>
              </p:grpSpPr>
              <p:sp>
                <p:nvSpPr>
                  <p:cNvPr id="186" name="Freeform 185"/>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7"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3" name="Group 182"/>
                <p:cNvGrpSpPr/>
                <p:nvPr/>
              </p:nvGrpSpPr>
              <p:grpSpPr>
                <a:xfrm>
                  <a:off x="2964569" y="3357736"/>
                  <a:ext cx="520023" cy="338731"/>
                  <a:chOff x="2291430" y="2753081"/>
                  <a:chExt cx="520023" cy="338731"/>
                </a:xfrm>
                <a:solidFill>
                  <a:schemeClr val="accent2"/>
                </a:solidFill>
              </p:grpSpPr>
              <p:sp>
                <p:nvSpPr>
                  <p:cNvPr id="184" name="Freeform 18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sp>
        <p:nvSpPr>
          <p:cNvPr id="81" name="TextBox 80"/>
          <p:cNvSpPr txBox="1"/>
          <p:nvPr/>
        </p:nvSpPr>
        <p:spPr>
          <a:xfrm>
            <a:off x="6675438" y="1550980"/>
            <a:ext cx="5305425" cy="5135765"/>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Network Virtualization</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Overlays multiple virtual networks on shared physical network</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Uses industry standard Generic Routing Encapsulation (NVGRE) protocol</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VLANs</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Removes constraints around scale, </a:t>
            </a:r>
            <a:r>
              <a:rPr kumimoji="0" lang="en-US" sz="1400" b="0" i="0" u="none" strike="noStrike" kern="0" cap="none" spc="0" normalizeH="0" baseline="0" noProof="0" dirty="0" err="1">
                <a:ln>
                  <a:noFill/>
                </a:ln>
                <a:gradFill>
                  <a:gsLst>
                    <a:gs pos="2917">
                      <a:schemeClr val="tx1"/>
                    </a:gs>
                    <a:gs pos="30000">
                      <a:schemeClr val="tx1"/>
                    </a:gs>
                  </a:gsLst>
                  <a:lin ang="5400000" scaled="0"/>
                </a:gradFill>
                <a:effectLst/>
                <a:uLnTx/>
                <a:uFillTx/>
              </a:rPr>
              <a:t>mis</a:t>
            </a: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-configuration, and subnet inflexibility</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Mobility</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Complete VM mobility across the datacenter, for new and existing workloads</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Overlapping IP addresses from different tenants can exist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on same infrastructure</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VMs can be live migrated across physical subnets</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Automation</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Streamline enterprise management across the infrastructure</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Compatible</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Works with today’s existing datacenter technologies</a:t>
            </a:r>
          </a:p>
        </p:txBody>
      </p:sp>
    </p:spTree>
    <p:extLst>
      <p:ext uri="{BB962C8B-B14F-4D97-AF65-F5344CB8AC3E}">
        <p14:creationId xmlns:p14="http://schemas.microsoft.com/office/powerpoint/2010/main" val="27334176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 calcmode="lin" valueType="num">
                                      <p:cBhvr additive="base">
                                        <p:cTn id="7" dur="500" fill="hold"/>
                                        <p:tgtEl>
                                          <p:spTgt spid="8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81">
                                            <p:txEl>
                                              <p:pRg st="1" end="1"/>
                                            </p:txEl>
                                          </p:spTgt>
                                        </p:tgtEl>
                                        <p:attrNameLst>
                                          <p:attrName>style.visibility</p:attrName>
                                        </p:attrNameLst>
                                      </p:cBhvr>
                                      <p:to>
                                        <p:strVal val="visible"/>
                                      </p:to>
                                    </p:set>
                                    <p:anim calcmode="lin" valueType="num">
                                      <p:cBhvr additive="base">
                                        <p:cTn id="11" dur="500" fill="hold"/>
                                        <p:tgtEl>
                                          <p:spTgt spid="8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 calcmode="lin" valueType="num">
                                      <p:cBhvr additive="base">
                                        <p:cTn id="15" dur="500" fill="hold"/>
                                        <p:tgtEl>
                                          <p:spTgt spid="8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 calcmode="lin" valueType="num">
                                      <p:cBhvr additive="base">
                                        <p:cTn id="21" dur="500" fill="hold"/>
                                        <p:tgtEl>
                                          <p:spTgt spid="8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1">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81">
                                            <p:txEl>
                                              <p:pRg st="4" end="4"/>
                                            </p:txEl>
                                          </p:spTgt>
                                        </p:tgtEl>
                                        <p:attrNameLst>
                                          <p:attrName>style.visibility</p:attrName>
                                        </p:attrNameLst>
                                      </p:cBhvr>
                                      <p:to>
                                        <p:strVal val="visible"/>
                                      </p:to>
                                    </p:set>
                                    <p:anim calcmode="lin" valueType="num">
                                      <p:cBhvr additive="base">
                                        <p:cTn id="25" dur="500" fill="hold"/>
                                        <p:tgtEl>
                                          <p:spTgt spid="8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81">
                                            <p:txEl>
                                              <p:pRg st="5" end="5"/>
                                            </p:txEl>
                                          </p:spTgt>
                                        </p:tgtEl>
                                        <p:attrNameLst>
                                          <p:attrName>style.visibility</p:attrName>
                                        </p:attrNameLst>
                                      </p:cBhvr>
                                      <p:to>
                                        <p:strVal val="visible"/>
                                      </p:to>
                                    </p:set>
                                    <p:anim calcmode="lin" valueType="num">
                                      <p:cBhvr additive="base">
                                        <p:cTn id="31" dur="500" fill="hold"/>
                                        <p:tgtEl>
                                          <p:spTgt spid="81">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1">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81">
                                            <p:txEl>
                                              <p:pRg st="6" end="6"/>
                                            </p:txEl>
                                          </p:spTgt>
                                        </p:tgtEl>
                                        <p:attrNameLst>
                                          <p:attrName>style.visibility</p:attrName>
                                        </p:attrNameLst>
                                      </p:cBhvr>
                                      <p:to>
                                        <p:strVal val="visible"/>
                                      </p:to>
                                    </p:set>
                                    <p:anim calcmode="lin" valueType="num">
                                      <p:cBhvr additive="base">
                                        <p:cTn id="35" dur="500" fill="hold"/>
                                        <p:tgtEl>
                                          <p:spTgt spid="81">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1">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81">
                                            <p:txEl>
                                              <p:pRg st="7" end="7"/>
                                            </p:txEl>
                                          </p:spTgt>
                                        </p:tgtEl>
                                        <p:attrNameLst>
                                          <p:attrName>style.visibility</p:attrName>
                                        </p:attrNameLst>
                                      </p:cBhvr>
                                      <p:to>
                                        <p:strVal val="visible"/>
                                      </p:to>
                                    </p:set>
                                    <p:anim calcmode="lin" valueType="num">
                                      <p:cBhvr additive="base">
                                        <p:cTn id="39" dur="500" fill="hold"/>
                                        <p:tgtEl>
                                          <p:spTgt spid="81">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1">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81">
                                            <p:txEl>
                                              <p:pRg st="8" end="8"/>
                                            </p:txEl>
                                          </p:spTgt>
                                        </p:tgtEl>
                                        <p:attrNameLst>
                                          <p:attrName>style.visibility</p:attrName>
                                        </p:attrNameLst>
                                      </p:cBhvr>
                                      <p:to>
                                        <p:strVal val="visible"/>
                                      </p:to>
                                    </p:set>
                                    <p:anim calcmode="lin" valueType="num">
                                      <p:cBhvr additive="base">
                                        <p:cTn id="43" dur="500" fill="hold"/>
                                        <p:tgtEl>
                                          <p:spTgt spid="81">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1">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decel="100000" fill="hold" grpId="0" nodeType="clickEffect">
                                  <p:stCondLst>
                                    <p:cond delay="0"/>
                                  </p:stCondLst>
                                  <p:childTnLst>
                                    <p:set>
                                      <p:cBhvr>
                                        <p:cTn id="48" dur="1" fill="hold">
                                          <p:stCondLst>
                                            <p:cond delay="0"/>
                                          </p:stCondLst>
                                        </p:cTn>
                                        <p:tgtEl>
                                          <p:spTgt spid="81">
                                            <p:txEl>
                                              <p:pRg st="9" end="9"/>
                                            </p:txEl>
                                          </p:spTgt>
                                        </p:tgtEl>
                                        <p:attrNameLst>
                                          <p:attrName>style.visibility</p:attrName>
                                        </p:attrNameLst>
                                      </p:cBhvr>
                                      <p:to>
                                        <p:strVal val="visible"/>
                                      </p:to>
                                    </p:set>
                                    <p:anim calcmode="lin" valueType="num">
                                      <p:cBhvr additive="base">
                                        <p:cTn id="49" dur="500" fill="hold"/>
                                        <p:tgtEl>
                                          <p:spTgt spid="81">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1">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81">
                                            <p:txEl>
                                              <p:pRg st="10" end="10"/>
                                            </p:txEl>
                                          </p:spTgt>
                                        </p:tgtEl>
                                        <p:attrNameLst>
                                          <p:attrName>style.visibility</p:attrName>
                                        </p:attrNameLst>
                                      </p:cBhvr>
                                      <p:to>
                                        <p:strVal val="visible"/>
                                      </p:to>
                                    </p:set>
                                    <p:anim calcmode="lin" valueType="num">
                                      <p:cBhvr additive="base">
                                        <p:cTn id="53" dur="500" fill="hold"/>
                                        <p:tgtEl>
                                          <p:spTgt spid="81">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1">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decel="100000" fill="hold" grpId="0" nodeType="clickEffect">
                                  <p:stCondLst>
                                    <p:cond delay="0"/>
                                  </p:stCondLst>
                                  <p:childTnLst>
                                    <p:set>
                                      <p:cBhvr>
                                        <p:cTn id="58" dur="1" fill="hold">
                                          <p:stCondLst>
                                            <p:cond delay="0"/>
                                          </p:stCondLst>
                                        </p:cTn>
                                        <p:tgtEl>
                                          <p:spTgt spid="81">
                                            <p:txEl>
                                              <p:pRg st="11" end="11"/>
                                            </p:txEl>
                                          </p:spTgt>
                                        </p:tgtEl>
                                        <p:attrNameLst>
                                          <p:attrName>style.visibility</p:attrName>
                                        </p:attrNameLst>
                                      </p:cBhvr>
                                      <p:to>
                                        <p:strVal val="visible"/>
                                      </p:to>
                                    </p:set>
                                    <p:anim calcmode="lin" valueType="num">
                                      <p:cBhvr additive="base">
                                        <p:cTn id="59" dur="500" fill="hold"/>
                                        <p:tgtEl>
                                          <p:spTgt spid="81">
                                            <p:txEl>
                                              <p:pRg st="11" end="11"/>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81">
                                            <p:txEl>
                                              <p:pRg st="11" end="11"/>
                                            </p:txEl>
                                          </p:spTgt>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0"/>
                                  </p:stCondLst>
                                  <p:childTnLst>
                                    <p:set>
                                      <p:cBhvr>
                                        <p:cTn id="62" dur="1" fill="hold">
                                          <p:stCondLst>
                                            <p:cond delay="0"/>
                                          </p:stCondLst>
                                        </p:cTn>
                                        <p:tgtEl>
                                          <p:spTgt spid="81">
                                            <p:txEl>
                                              <p:pRg st="12" end="12"/>
                                            </p:txEl>
                                          </p:spTgt>
                                        </p:tgtEl>
                                        <p:attrNameLst>
                                          <p:attrName>style.visibility</p:attrName>
                                        </p:attrNameLst>
                                      </p:cBhvr>
                                      <p:to>
                                        <p:strVal val="visible"/>
                                      </p:to>
                                    </p:set>
                                    <p:anim calcmode="lin" valueType="num">
                                      <p:cBhvr additive="base">
                                        <p:cTn id="63" dur="500" fill="hold"/>
                                        <p:tgtEl>
                                          <p:spTgt spid="81">
                                            <p:txEl>
                                              <p:pRg st="12" end="1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81">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308" y="295275"/>
            <a:ext cx="11888787" cy="917575"/>
          </a:xfrm>
        </p:spPr>
        <p:txBody>
          <a:bodyPr/>
          <a:lstStyle/>
          <a:p>
            <a:r>
              <a:rPr lang="en-US" dirty="0"/>
              <a:t>The story so far…gateways</a:t>
            </a:r>
          </a:p>
        </p:txBody>
      </p:sp>
      <p:grpSp>
        <p:nvGrpSpPr>
          <p:cNvPr id="284" name="Group 283"/>
          <p:cNvGrpSpPr/>
          <p:nvPr/>
        </p:nvGrpSpPr>
        <p:grpSpPr>
          <a:xfrm>
            <a:off x="251308" y="4177312"/>
            <a:ext cx="5971676" cy="1336816"/>
            <a:chOff x="251308" y="4177312"/>
            <a:chExt cx="5971676" cy="1336816"/>
          </a:xfrm>
        </p:grpSpPr>
        <p:sp>
          <p:nvSpPr>
            <p:cNvPr id="10" name="TextBox 9"/>
            <p:cNvSpPr txBox="1"/>
            <p:nvPr/>
          </p:nvSpPr>
          <p:spPr>
            <a:xfrm>
              <a:off x="251308" y="4177312"/>
              <a:ext cx="109388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Hyper-V</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hosts</a:t>
              </a:r>
            </a:p>
          </p:txBody>
        </p:sp>
        <p:grpSp>
          <p:nvGrpSpPr>
            <p:cNvPr id="283" name="Group 282"/>
            <p:cNvGrpSpPr/>
            <p:nvPr/>
          </p:nvGrpSpPr>
          <p:grpSpPr>
            <a:xfrm>
              <a:off x="1608279" y="4177312"/>
              <a:ext cx="4614705" cy="1336816"/>
              <a:chOff x="1608279" y="4177312"/>
              <a:chExt cx="4614705" cy="1336816"/>
            </a:xfrm>
          </p:grpSpPr>
          <p:grpSp>
            <p:nvGrpSpPr>
              <p:cNvPr id="13" name="Group 12"/>
              <p:cNvGrpSpPr/>
              <p:nvPr/>
            </p:nvGrpSpPr>
            <p:grpSpPr>
              <a:xfrm>
                <a:off x="5270346" y="4177312"/>
                <a:ext cx="952638" cy="1336816"/>
                <a:chOff x="5076792" y="4196135"/>
                <a:chExt cx="952638" cy="1336816"/>
              </a:xfrm>
            </p:grpSpPr>
            <p:grpSp>
              <p:nvGrpSpPr>
                <p:cNvPr id="24" name="Group 23"/>
                <p:cNvGrpSpPr/>
                <p:nvPr/>
              </p:nvGrpSpPr>
              <p:grpSpPr>
                <a:xfrm>
                  <a:off x="5076792" y="5194340"/>
                  <a:ext cx="952638" cy="338611"/>
                  <a:chOff x="2098856" y="2235200"/>
                  <a:chExt cx="1321641" cy="455020"/>
                </a:xfrm>
                <a:solidFill>
                  <a:schemeClr val="tx1"/>
                </a:solidFill>
              </p:grpSpPr>
              <p:sp>
                <p:nvSpPr>
                  <p:cNvPr id="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6" name="Trapezoid 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123" name="Freeform 17"/>
                <p:cNvSpPr>
                  <a:spLocks noChangeAspect="1" noEditPoints="1"/>
                </p:cNvSpPr>
                <p:nvPr/>
              </p:nvSpPr>
              <p:spPr bwMode="auto">
                <a:xfrm>
                  <a:off x="5317807"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4049657" y="4177312"/>
                <a:ext cx="952638" cy="1336816"/>
                <a:chOff x="3957226" y="4196135"/>
                <a:chExt cx="952638" cy="1336816"/>
              </a:xfrm>
            </p:grpSpPr>
            <p:sp>
              <p:nvSpPr>
                <p:cNvPr id="122" name="Freeform 17"/>
                <p:cNvSpPr>
                  <a:spLocks noChangeAspect="1" noEditPoints="1"/>
                </p:cNvSpPr>
                <p:nvPr/>
              </p:nvSpPr>
              <p:spPr bwMode="auto">
                <a:xfrm>
                  <a:off x="4198241"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4" name="Group 123"/>
                <p:cNvGrpSpPr/>
                <p:nvPr/>
              </p:nvGrpSpPr>
              <p:grpSpPr>
                <a:xfrm>
                  <a:off x="3957226" y="5194340"/>
                  <a:ext cx="952638" cy="338611"/>
                  <a:chOff x="2098856" y="2235200"/>
                  <a:chExt cx="1321641" cy="455020"/>
                </a:xfrm>
                <a:solidFill>
                  <a:schemeClr val="tx1"/>
                </a:solidFill>
              </p:grpSpPr>
              <p:sp>
                <p:nvSpPr>
                  <p:cNvPr id="125"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6" name="Trapezoid 125"/>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5" name="Group 14"/>
              <p:cNvGrpSpPr/>
              <p:nvPr/>
            </p:nvGrpSpPr>
            <p:grpSpPr>
              <a:xfrm>
                <a:off x="2828968" y="4177312"/>
                <a:ext cx="952638" cy="1336816"/>
                <a:chOff x="2844705" y="4196135"/>
                <a:chExt cx="952638" cy="1336816"/>
              </a:xfrm>
            </p:grpSpPr>
            <p:sp>
              <p:nvSpPr>
                <p:cNvPr id="121" name="Freeform 17"/>
                <p:cNvSpPr>
                  <a:spLocks noChangeAspect="1" noEditPoints="1"/>
                </p:cNvSpPr>
                <p:nvPr/>
              </p:nvSpPr>
              <p:spPr bwMode="auto">
                <a:xfrm>
                  <a:off x="3085720" y="4196135"/>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7" name="Group 126"/>
                <p:cNvGrpSpPr/>
                <p:nvPr/>
              </p:nvGrpSpPr>
              <p:grpSpPr>
                <a:xfrm>
                  <a:off x="2844705" y="5194340"/>
                  <a:ext cx="952638" cy="338611"/>
                  <a:chOff x="2098856" y="2235200"/>
                  <a:chExt cx="1321641" cy="455020"/>
                </a:xfrm>
                <a:solidFill>
                  <a:schemeClr val="tx1"/>
                </a:solidFill>
              </p:grpSpPr>
              <p:sp>
                <p:nvSpPr>
                  <p:cNvPr id="128"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29" name="Trapezoid 128"/>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13" name="Freeform 17"/>
              <p:cNvSpPr>
                <a:spLocks noChangeAspect="1" noEditPoints="1"/>
              </p:cNvSpPr>
              <p:nvPr/>
            </p:nvSpPr>
            <p:spPr bwMode="auto">
              <a:xfrm>
                <a:off x="1849294" y="4177312"/>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30" name="Group 129"/>
              <p:cNvGrpSpPr/>
              <p:nvPr/>
            </p:nvGrpSpPr>
            <p:grpSpPr>
              <a:xfrm>
                <a:off x="1608279" y="5175517"/>
                <a:ext cx="952638" cy="338611"/>
                <a:chOff x="2098856" y="2235200"/>
                <a:chExt cx="1321641" cy="455020"/>
              </a:xfrm>
              <a:solidFill>
                <a:schemeClr val="tx1"/>
              </a:solidFill>
            </p:grpSpPr>
            <p:sp>
              <p:nvSpPr>
                <p:cNvPr id="131" name="Freeform 9"/>
                <p:cNvSpPr>
                  <a:spLocks noChangeAspect="1" noEditPoints="1"/>
                </p:cNvSpPr>
                <p:nvPr/>
              </p:nvSpPr>
              <p:spPr bwMode="auto">
                <a:xfrm>
                  <a:off x="2098856" y="2400012"/>
                  <a:ext cx="1321641" cy="290208"/>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132" name="Trapezoid 131"/>
                <p:cNvSpPr/>
                <p:nvPr/>
              </p:nvSpPr>
              <p:spPr bwMode="auto">
                <a:xfrm>
                  <a:off x="2098856" y="2235200"/>
                  <a:ext cx="1321641" cy="164014"/>
                </a:xfrm>
                <a:prstGeom prst="trapezoid">
                  <a:avLst>
                    <a:gd name="adj" fmla="val 101674"/>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39" name="Oval 138"/>
            <p:cNvSpPr/>
            <p:nvPr/>
          </p:nvSpPr>
          <p:spPr bwMode="auto">
            <a:xfrm>
              <a:off x="1311297" y="4676083"/>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1</a:t>
              </a:r>
            </a:p>
          </p:txBody>
        </p:sp>
      </p:grpSp>
      <p:grpSp>
        <p:nvGrpSpPr>
          <p:cNvPr id="285" name="Group 284"/>
          <p:cNvGrpSpPr/>
          <p:nvPr/>
        </p:nvGrpSpPr>
        <p:grpSpPr>
          <a:xfrm>
            <a:off x="251308" y="5772415"/>
            <a:ext cx="5405293" cy="738664"/>
            <a:chOff x="251308" y="5772415"/>
            <a:chExt cx="5405293" cy="738664"/>
          </a:xfrm>
        </p:grpSpPr>
        <p:sp>
          <p:nvSpPr>
            <p:cNvPr id="249" name="TextBox 248"/>
            <p:cNvSpPr txBox="1"/>
            <p:nvPr/>
          </p:nvSpPr>
          <p:spPr>
            <a:xfrm>
              <a:off x="251308" y="5772415"/>
              <a:ext cx="1077859"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Physical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switches</a:t>
              </a:r>
            </a:p>
          </p:txBody>
        </p:sp>
        <p:grpSp>
          <p:nvGrpSpPr>
            <p:cNvPr id="224" name="Group 223"/>
            <p:cNvGrpSpPr/>
            <p:nvPr/>
          </p:nvGrpSpPr>
          <p:grpSpPr>
            <a:xfrm>
              <a:off x="2317615" y="6022968"/>
              <a:ext cx="3338986" cy="237559"/>
              <a:chOff x="2327473" y="6183156"/>
              <a:chExt cx="3035442" cy="215963"/>
            </a:xfrm>
          </p:grpSpPr>
          <p:sp>
            <p:nvSpPr>
              <p:cNvPr id="225" name="Freeform 9"/>
              <p:cNvSpPr>
                <a:spLocks noChangeAspect="1" noEditPoints="1"/>
              </p:cNvSpPr>
              <p:nvPr/>
            </p:nvSpPr>
            <p:spPr bwMode="auto">
              <a:xfrm>
                <a:off x="3368875"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7" name="Freeform 9"/>
              <p:cNvSpPr>
                <a:spLocks noChangeAspect="1" noEditPoints="1"/>
              </p:cNvSpPr>
              <p:nvPr/>
            </p:nvSpPr>
            <p:spPr bwMode="auto">
              <a:xfrm>
                <a:off x="2327473"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228" name="Freeform 9"/>
              <p:cNvSpPr>
                <a:spLocks noChangeAspect="1" noEditPoints="1"/>
              </p:cNvSpPr>
              <p:nvPr/>
            </p:nvSpPr>
            <p:spPr bwMode="auto">
              <a:xfrm>
                <a:off x="4410277" y="6183156"/>
                <a:ext cx="952638" cy="215963"/>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sp>
          <p:nvSpPr>
            <p:cNvPr id="140" name="Oval 139"/>
            <p:cNvSpPr/>
            <p:nvPr/>
          </p:nvSpPr>
          <p:spPr bwMode="auto">
            <a:xfrm>
              <a:off x="1803800" y="592457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2</a:t>
              </a:r>
            </a:p>
          </p:txBody>
        </p:sp>
      </p:grpSp>
      <p:grpSp>
        <p:nvGrpSpPr>
          <p:cNvPr id="232" name="Group 231"/>
          <p:cNvGrpSpPr/>
          <p:nvPr/>
        </p:nvGrpSpPr>
        <p:grpSpPr>
          <a:xfrm>
            <a:off x="2084601" y="5514128"/>
            <a:ext cx="3662068" cy="508840"/>
            <a:chOff x="2084601" y="5511773"/>
            <a:chExt cx="3662068" cy="368858"/>
          </a:xfrm>
        </p:grpSpPr>
        <p:cxnSp>
          <p:nvCxnSpPr>
            <p:cNvPr id="241" name="Straight Connector 240"/>
            <p:cNvCxnSpPr/>
            <p:nvPr/>
          </p:nvCxnSpPr>
          <p:spPr>
            <a:xfrm flipV="1">
              <a:off x="4525976"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p:cNvGrpSpPr/>
            <p:nvPr/>
          </p:nvGrpSpPr>
          <p:grpSpPr>
            <a:xfrm>
              <a:off x="3725593" y="5694652"/>
              <a:ext cx="523031" cy="185979"/>
              <a:chOff x="3498118" y="5717924"/>
              <a:chExt cx="523031" cy="185979"/>
            </a:xfrm>
          </p:grpSpPr>
          <p:cxnSp>
            <p:nvCxnSpPr>
              <p:cNvPr id="243" name="Straight Connector 242"/>
              <p:cNvCxnSpPr/>
              <p:nvPr/>
            </p:nvCxnSpPr>
            <p:spPr>
              <a:xfrm flipV="1">
                <a:off x="3498118" y="5717925"/>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5" name="Straight Connector 244"/>
              <p:cNvCxnSpPr/>
              <p:nvPr/>
            </p:nvCxnSpPr>
            <p:spPr>
              <a:xfrm flipV="1">
                <a:off x="3672462"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6" name="Straight Connector 245"/>
              <p:cNvCxnSpPr/>
              <p:nvPr/>
            </p:nvCxnSpPr>
            <p:spPr>
              <a:xfrm flipV="1">
                <a:off x="3846806" y="572102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47" name="Straight Connector 246"/>
              <p:cNvCxnSpPr/>
              <p:nvPr/>
            </p:nvCxnSpPr>
            <p:spPr>
              <a:xfrm flipV="1">
                <a:off x="4021149" y="5717924"/>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42" name="Freeform 5"/>
            <p:cNvSpPr>
              <a:spLocks/>
            </p:cNvSpPr>
            <p:nvPr/>
          </p:nvSpPr>
          <p:spPr bwMode="auto">
            <a:xfrm rot="16200000">
              <a:off x="3824195" y="3772179"/>
              <a:ext cx="182880" cy="3662068"/>
            </a:xfrm>
            <a:custGeom>
              <a:avLst/>
              <a:gdLst>
                <a:gd name="T0" fmla="*/ 100 w 100"/>
                <a:gd name="T1" fmla="*/ 0 h 228"/>
                <a:gd name="T2" fmla="*/ 0 w 100"/>
                <a:gd name="T3" fmla="*/ 0 h 228"/>
                <a:gd name="T4" fmla="*/ 0 w 100"/>
                <a:gd name="T5" fmla="*/ 228 h 228"/>
                <a:gd name="T6" fmla="*/ 100 w 100"/>
                <a:gd name="T7" fmla="*/ 228 h 228"/>
              </a:gdLst>
              <a:ahLst/>
              <a:cxnLst>
                <a:cxn ang="0">
                  <a:pos x="T0" y="T1"/>
                </a:cxn>
                <a:cxn ang="0">
                  <a:pos x="T2" y="T3"/>
                </a:cxn>
                <a:cxn ang="0">
                  <a:pos x="T4" y="T5"/>
                </a:cxn>
                <a:cxn ang="0">
                  <a:pos x="T6" y="T7"/>
                </a:cxn>
              </a:cxnLst>
              <a:rect l="0" t="0" r="r" b="b"/>
              <a:pathLst>
                <a:path w="100" h="228">
                  <a:moveTo>
                    <a:pt x="100" y="0"/>
                  </a:moveTo>
                  <a:lnTo>
                    <a:pt x="0" y="0"/>
                  </a:lnTo>
                  <a:lnTo>
                    <a:pt x="0" y="228"/>
                  </a:lnTo>
                  <a:lnTo>
                    <a:pt x="100" y="228"/>
                  </a:lnTo>
                </a:path>
              </a:pathLst>
            </a:cu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168" name="Straight Connector 167"/>
            <p:cNvCxnSpPr/>
            <p:nvPr/>
          </p:nvCxnSpPr>
          <p:spPr>
            <a:xfrm flipV="1">
              <a:off x="3305287" y="5511773"/>
              <a:ext cx="0" cy="182880"/>
            </a:xfrm>
            <a:prstGeom prst="line">
              <a:avLst/>
            </a:prstGeom>
            <a:noFill/>
            <a:ln w="31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86" name="Group 285"/>
          <p:cNvGrpSpPr/>
          <p:nvPr/>
        </p:nvGrpSpPr>
        <p:grpSpPr>
          <a:xfrm>
            <a:off x="251308" y="3051285"/>
            <a:ext cx="5904569" cy="919960"/>
            <a:chOff x="251308" y="3051285"/>
            <a:chExt cx="5904569" cy="919960"/>
          </a:xfrm>
        </p:grpSpPr>
        <p:sp>
          <p:nvSpPr>
            <p:cNvPr id="146" name="TextBox 145"/>
            <p:cNvSpPr txBox="1"/>
            <p:nvPr/>
          </p:nvSpPr>
          <p:spPr>
            <a:xfrm>
              <a:off x="251308" y="3232581"/>
              <a:ext cx="1138773" cy="738664"/>
            </a:xfrm>
            <a:prstGeom prst="rect">
              <a:avLst/>
            </a:prstGeom>
            <a:noFill/>
          </p:spPr>
          <p:txBody>
            <a:bodyPr wrap="non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Virtual</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networks</a:t>
              </a:r>
            </a:p>
          </p:txBody>
        </p:sp>
        <p:grpSp>
          <p:nvGrpSpPr>
            <p:cNvPr id="235" name="Group 234"/>
            <p:cNvGrpSpPr/>
            <p:nvPr/>
          </p:nvGrpSpPr>
          <p:grpSpPr>
            <a:xfrm>
              <a:off x="1675387" y="3272729"/>
              <a:ext cx="2039112" cy="658368"/>
              <a:chOff x="1661366" y="3175259"/>
              <a:chExt cx="2039112" cy="658368"/>
            </a:xfrm>
          </p:grpSpPr>
          <p:sp>
            <p:nvSpPr>
              <p:cNvPr id="145" name="Rectangle 144"/>
              <p:cNvSpPr/>
              <p:nvPr/>
            </p:nvSpPr>
            <p:spPr bwMode="auto">
              <a:xfrm>
                <a:off x="1661366" y="3175259"/>
                <a:ext cx="2039112" cy="658368"/>
              </a:xfrm>
              <a:prstGeom prst="rect">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34" name="Group 233"/>
              <p:cNvGrpSpPr/>
              <p:nvPr/>
            </p:nvGrpSpPr>
            <p:grpSpPr>
              <a:xfrm>
                <a:off x="1812547" y="3335078"/>
                <a:ext cx="1736750" cy="338731"/>
                <a:chOff x="1747842" y="3357736"/>
                <a:chExt cx="1736750" cy="338731"/>
              </a:xfrm>
            </p:grpSpPr>
            <p:grpSp>
              <p:nvGrpSpPr>
                <p:cNvPr id="233" name="Group 232"/>
                <p:cNvGrpSpPr/>
                <p:nvPr/>
              </p:nvGrpSpPr>
              <p:grpSpPr>
                <a:xfrm>
                  <a:off x="1747842" y="3357736"/>
                  <a:ext cx="520023" cy="338731"/>
                  <a:chOff x="2291430" y="2753081"/>
                  <a:chExt cx="520023" cy="338731"/>
                </a:xfrm>
                <a:solidFill>
                  <a:schemeClr val="accent2"/>
                </a:solidFill>
              </p:grpSpPr>
              <p:sp>
                <p:nvSpPr>
                  <p:cNvPr id="169" name="Freeform 168"/>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0"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1" name="Group 170"/>
                <p:cNvGrpSpPr/>
                <p:nvPr/>
              </p:nvGrpSpPr>
              <p:grpSpPr>
                <a:xfrm>
                  <a:off x="2356206" y="3357736"/>
                  <a:ext cx="520023" cy="338731"/>
                  <a:chOff x="2291430" y="2753081"/>
                  <a:chExt cx="520023" cy="338731"/>
                </a:xfrm>
                <a:solidFill>
                  <a:schemeClr val="accent2"/>
                </a:solidFill>
              </p:grpSpPr>
              <p:sp>
                <p:nvSpPr>
                  <p:cNvPr id="172" name="Freeform 171"/>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3"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4" name="Group 173"/>
                <p:cNvGrpSpPr/>
                <p:nvPr/>
              </p:nvGrpSpPr>
              <p:grpSpPr>
                <a:xfrm>
                  <a:off x="2964569" y="3357736"/>
                  <a:ext cx="520023" cy="338731"/>
                  <a:chOff x="2291430" y="2753081"/>
                  <a:chExt cx="520023" cy="338731"/>
                </a:xfrm>
                <a:solidFill>
                  <a:schemeClr val="accent2"/>
                </a:solidFill>
              </p:grpSpPr>
              <p:sp>
                <p:nvSpPr>
                  <p:cNvPr id="175" name="Freeform 174"/>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76"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
          <p:nvSpPr>
            <p:cNvPr id="177" name="Oval 176"/>
            <p:cNvSpPr/>
            <p:nvPr/>
          </p:nvSpPr>
          <p:spPr bwMode="auto">
            <a:xfrm>
              <a:off x="3698462" y="3051285"/>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3</a:t>
              </a:r>
            </a:p>
          </p:txBody>
        </p:sp>
        <p:grpSp>
          <p:nvGrpSpPr>
            <p:cNvPr id="178" name="Group 177"/>
            <p:cNvGrpSpPr/>
            <p:nvPr/>
          </p:nvGrpSpPr>
          <p:grpSpPr>
            <a:xfrm>
              <a:off x="4116765" y="3272729"/>
              <a:ext cx="2039112" cy="658368"/>
              <a:chOff x="1661366" y="3175259"/>
              <a:chExt cx="2039112" cy="658368"/>
            </a:xfrm>
          </p:grpSpPr>
          <p:sp>
            <p:nvSpPr>
              <p:cNvPr id="179" name="Rectangle 178"/>
              <p:cNvSpPr/>
              <p:nvPr/>
            </p:nvSpPr>
            <p:spPr bwMode="auto">
              <a:xfrm>
                <a:off x="1661366" y="3175259"/>
                <a:ext cx="2039112" cy="658368"/>
              </a:xfrm>
              <a:prstGeom prst="rect">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180" name="Group 179"/>
              <p:cNvGrpSpPr/>
              <p:nvPr/>
            </p:nvGrpSpPr>
            <p:grpSpPr>
              <a:xfrm>
                <a:off x="1812547" y="3335078"/>
                <a:ext cx="1736750" cy="338731"/>
                <a:chOff x="1747842" y="3357736"/>
                <a:chExt cx="1736750" cy="338731"/>
              </a:xfrm>
            </p:grpSpPr>
            <p:grpSp>
              <p:nvGrpSpPr>
                <p:cNvPr id="181" name="Group 180"/>
                <p:cNvGrpSpPr/>
                <p:nvPr/>
              </p:nvGrpSpPr>
              <p:grpSpPr>
                <a:xfrm>
                  <a:off x="1747842" y="3357736"/>
                  <a:ext cx="520023" cy="338731"/>
                  <a:chOff x="2291430" y="2753081"/>
                  <a:chExt cx="520023" cy="338731"/>
                </a:xfrm>
                <a:solidFill>
                  <a:schemeClr val="accent2"/>
                </a:solidFill>
              </p:grpSpPr>
              <p:sp>
                <p:nvSpPr>
                  <p:cNvPr id="188" name="Freeform 187"/>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9"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2" name="Group 181"/>
                <p:cNvGrpSpPr/>
                <p:nvPr/>
              </p:nvGrpSpPr>
              <p:grpSpPr>
                <a:xfrm>
                  <a:off x="2356206" y="3357736"/>
                  <a:ext cx="520023" cy="338731"/>
                  <a:chOff x="2291430" y="2753081"/>
                  <a:chExt cx="520023" cy="338731"/>
                </a:xfrm>
                <a:solidFill>
                  <a:schemeClr val="accent2"/>
                </a:solidFill>
              </p:grpSpPr>
              <p:sp>
                <p:nvSpPr>
                  <p:cNvPr id="186" name="Freeform 185"/>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7"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3" name="Group 182"/>
                <p:cNvGrpSpPr/>
                <p:nvPr/>
              </p:nvGrpSpPr>
              <p:grpSpPr>
                <a:xfrm>
                  <a:off x="2964569" y="3357736"/>
                  <a:ext cx="520023" cy="338731"/>
                  <a:chOff x="2291430" y="2753081"/>
                  <a:chExt cx="520023" cy="338731"/>
                </a:xfrm>
                <a:solidFill>
                  <a:schemeClr val="accent2"/>
                </a:solidFill>
              </p:grpSpPr>
              <p:sp>
                <p:nvSpPr>
                  <p:cNvPr id="184" name="Freeform 183"/>
                  <p:cNvSpPr>
                    <a:spLocks noChangeAspect="1" noEditPoints="1"/>
                  </p:cNvSpPr>
                  <p:nvPr/>
                </p:nvSpPr>
                <p:spPr bwMode="auto">
                  <a:xfrm>
                    <a:off x="2291430" y="2753081"/>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5" name="Freeform 11"/>
                  <p:cNvSpPr>
                    <a:spLocks noChangeAspect="1" noEditPoints="1"/>
                  </p:cNvSpPr>
                  <p:nvPr/>
                </p:nvSpPr>
                <p:spPr bwMode="auto">
                  <a:xfrm>
                    <a:off x="2482210" y="2840212"/>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sp>
        <p:nvSpPr>
          <p:cNvPr id="89" name="Rectangle 88"/>
          <p:cNvSpPr/>
          <p:nvPr/>
        </p:nvSpPr>
        <p:spPr bwMode="auto">
          <a:xfrm>
            <a:off x="251308" y="2999948"/>
            <a:ext cx="5971676" cy="3511130"/>
          </a:xfrm>
          <a:prstGeom prst="rect">
            <a:avLst/>
          </a:prstGeom>
          <a:solidFill>
            <a:srgbClr val="FFFFFF">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91" name="Straight Connector 262"/>
          <p:cNvCxnSpPr>
            <a:stCxn id="179" idx="0"/>
          </p:cNvCxnSpPr>
          <p:nvPr/>
        </p:nvCxnSpPr>
        <p:spPr>
          <a:xfrm rot="16200000" flipV="1">
            <a:off x="3308821" y="1445229"/>
            <a:ext cx="777239" cy="2877762"/>
          </a:xfrm>
          <a:prstGeom prst="bentConnector2">
            <a:avLst/>
          </a:prstGeom>
          <a:noFill/>
          <a:ln w="19050" cap="sq">
            <a:solidFill>
              <a:schemeClr val="accent2"/>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9" name="Straight Connector 268"/>
          <p:cNvCxnSpPr/>
          <p:nvPr/>
        </p:nvCxnSpPr>
        <p:spPr>
          <a:xfrm flipH="1">
            <a:off x="2291140" y="2317434"/>
            <a:ext cx="1508760" cy="0"/>
          </a:xfrm>
          <a:prstGeom prst="line">
            <a:avLst/>
          </a:prstGeom>
          <a:noFill/>
          <a:ln w="19050" cap="sq">
            <a:solidFill>
              <a:schemeClr val="accent4"/>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263" name="Straight Connector 262"/>
          <p:cNvCxnSpPr/>
          <p:nvPr/>
        </p:nvCxnSpPr>
        <p:spPr>
          <a:xfrm rot="16200000" flipV="1">
            <a:off x="2192290" y="2755931"/>
            <a:ext cx="594360" cy="410946"/>
          </a:xfrm>
          <a:prstGeom prst="bentConnector2">
            <a:avLst/>
          </a:prstGeom>
          <a:noFill/>
          <a:ln w="19050" cap="sq">
            <a:solidFill>
              <a:schemeClr val="accent1"/>
            </a:solidFill>
            <a:prstDash val="dash"/>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268" name="Freeform 539"/>
          <p:cNvSpPr>
            <a:spLocks noChangeAspect="1"/>
          </p:cNvSpPr>
          <p:nvPr/>
        </p:nvSpPr>
        <p:spPr bwMode="auto">
          <a:xfrm>
            <a:off x="3781606" y="1657645"/>
            <a:ext cx="1354715" cy="744805"/>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chemeClr val="bg2"/>
          </a:solidFill>
          <a:ln w="57150">
            <a:noFill/>
          </a:ln>
          <a:extLst/>
        </p:spPr>
        <p:txBody>
          <a:bodyPr vert="horz" wrap="square" lIns="89617" tIns="44808" rIns="89617" bIns="44808" numCol="1" anchor="t" anchorCtr="0" compatLnSpc="1">
            <a:prstTxWarp prst="textNoShape">
              <a:avLst/>
            </a:prstTxWarp>
          </a:bodyPr>
          <a:lstStyle/>
          <a:p>
            <a:pPr marL="0" marR="0" lvl="0" indent="0" defTabSz="913804" eaLnBrk="1" fontAlgn="auto" latinLnBrk="0" hangingPunct="1">
              <a:lnSpc>
                <a:spcPct val="90000"/>
              </a:lnSpc>
              <a:spcBef>
                <a:spcPts val="0"/>
              </a:spcBef>
              <a:spcAft>
                <a:spcPts val="0"/>
              </a:spcAft>
              <a:buClrTx/>
              <a:buSzTx/>
              <a:buFontTx/>
              <a:buNone/>
              <a:tabLst/>
              <a:defRPr/>
            </a:pPr>
            <a:endParaRPr kumimoji="0" lang="en-US" sz="1766" b="0" i="0" u="none" strike="noStrike" kern="0" cap="none" spc="0" normalizeH="0" baseline="0" noProof="0">
              <a:ln>
                <a:noFill/>
              </a:ln>
              <a:solidFill>
                <a:srgbClr val="505050"/>
              </a:solidFill>
              <a:effectLst/>
              <a:uLnTx/>
              <a:uFillTx/>
            </a:endParaRPr>
          </a:p>
        </p:txBody>
      </p:sp>
      <p:grpSp>
        <p:nvGrpSpPr>
          <p:cNvPr id="287" name="Group 286"/>
          <p:cNvGrpSpPr/>
          <p:nvPr/>
        </p:nvGrpSpPr>
        <p:grpSpPr>
          <a:xfrm>
            <a:off x="251308" y="1812907"/>
            <a:ext cx="2068594" cy="1008986"/>
            <a:chOff x="251308" y="1812907"/>
            <a:chExt cx="2068594" cy="1008986"/>
          </a:xfrm>
        </p:grpSpPr>
        <p:sp>
          <p:nvSpPr>
            <p:cNvPr id="262" name="TextBox 261"/>
            <p:cNvSpPr txBox="1"/>
            <p:nvPr/>
          </p:nvSpPr>
          <p:spPr>
            <a:xfrm>
              <a:off x="251308" y="1861630"/>
              <a:ext cx="1218304" cy="960263"/>
            </a:xfrm>
            <a:prstGeom prst="rect">
              <a:avLst/>
            </a:prstGeom>
            <a:noFill/>
          </p:spPr>
          <p:txBody>
            <a:bodyPr wrap="square" lIns="182880" tIns="146304" rIns="182880" bIns="146304" rtlCol="0">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Windows</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Server</a:t>
              </a:r>
              <a:b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40594">
                        <a:schemeClr val="tx1"/>
                      </a:gs>
                      <a:gs pos="71000">
                        <a:schemeClr val="tx1"/>
                      </a:gs>
                    </a:gsLst>
                    <a:lin ang="5400000" scaled="0"/>
                  </a:gradFill>
                  <a:effectLst/>
                  <a:uLnTx/>
                  <a:uFillTx/>
                  <a:latin typeface="+mj-lt"/>
                  <a:ea typeface="Segoe UI" pitchFamily="34" charset="0"/>
                  <a:cs typeface="Segoe UI" pitchFamily="34" charset="0"/>
                </a:rPr>
                <a:t>Gateway</a:t>
              </a:r>
            </a:p>
          </p:txBody>
        </p:sp>
        <p:sp>
          <p:nvSpPr>
            <p:cNvPr id="190" name="Freeform 17"/>
            <p:cNvSpPr>
              <a:spLocks noChangeAspect="1" noEditPoints="1"/>
            </p:cNvSpPr>
            <p:nvPr/>
          </p:nvSpPr>
          <p:spPr bwMode="auto">
            <a:xfrm>
              <a:off x="1849294" y="1812907"/>
              <a:ext cx="470608" cy="97301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92" name="Oval 191"/>
          <p:cNvSpPr/>
          <p:nvPr/>
        </p:nvSpPr>
        <p:spPr bwMode="auto">
          <a:xfrm>
            <a:off x="2434932" y="1812907"/>
            <a:ext cx="434340" cy="43434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mj-lt"/>
                <a:ea typeface="Segoe UI" pitchFamily="34" charset="0"/>
                <a:cs typeface="Segoe UI" pitchFamily="34" charset="0"/>
              </a:rPr>
              <a:t>4</a:t>
            </a:r>
          </a:p>
        </p:txBody>
      </p:sp>
      <p:sp>
        <p:nvSpPr>
          <p:cNvPr id="80" name="TextBox 79"/>
          <p:cNvSpPr txBox="1"/>
          <p:nvPr/>
        </p:nvSpPr>
        <p:spPr>
          <a:xfrm>
            <a:off x="6675438" y="1550980"/>
            <a:ext cx="4572000" cy="3681008"/>
          </a:xfrm>
          <a:prstGeom prst="rect">
            <a:avLst/>
          </a:prstGeom>
          <a:noFill/>
        </p:spPr>
        <p:txBody>
          <a:bodyPr wrap="square" lIns="182880" tIns="146304" rIns="182880" bIns="146304" rtlCol="0">
            <a:spAutoFit/>
          </a:bodyPr>
          <a:lstStyle/>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Gateways</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Bridge network-virtualized and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non-network-virtualized environments</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Come in many forms – switches, dedicated appliances or built into Windows Server</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System Center</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Windows Server gateway can be deployed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and configured through SCVMM</a:t>
            </a:r>
          </a:p>
          <a:p>
            <a:pPr marL="0" marR="0" lvl="0" indent="0" defTabSz="91440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Service Template available on TechNet for streamlined deployment</a:t>
            </a:r>
          </a:p>
          <a:p>
            <a:pPr marL="0" marR="0" lvl="0" indent="0" defTabSz="914400" eaLnBrk="1" fontAlgn="auto" latinLnBrk="0" hangingPunct="1">
              <a:lnSpc>
                <a:spcPct val="90000"/>
              </a:lnSpc>
              <a:spcBef>
                <a:spcPts val="1500"/>
              </a:spcBef>
              <a:spcAft>
                <a:spcPts val="0"/>
              </a:spcAft>
              <a:buClrTx/>
              <a:buSzTx/>
              <a:buFontTx/>
              <a:buNone/>
              <a:tabLst/>
              <a:defRPr/>
            </a:pPr>
            <a:r>
              <a:rPr kumimoji="0" lang="en-US" sz="2000" b="1" i="0" u="none" strike="noStrike" kern="0" cap="none" spc="0" normalizeH="0" baseline="0" noProof="0" dirty="0">
                <a:ln>
                  <a:noFill/>
                </a:ln>
                <a:gradFill>
                  <a:gsLst>
                    <a:gs pos="95050">
                      <a:schemeClr val="accent2"/>
                    </a:gs>
                    <a:gs pos="64000">
                      <a:schemeClr val="accent2"/>
                    </a:gs>
                  </a:gsLst>
                  <a:lin ang="5400000" scaled="0"/>
                </a:gradFill>
                <a:effectLst/>
                <a:uLnTx/>
                <a:uFillTx/>
                <a:latin typeface="+mj-lt"/>
              </a:rPr>
              <a:t>Deployment options</a:t>
            </a:r>
          </a:p>
          <a:p>
            <a:pPr marL="0" marR="0" lvl="0" indent="0" defTabSz="914400" eaLnBrk="1" fontAlgn="auto" latinLnBrk="0" hangingPunct="1">
              <a:lnSpc>
                <a:spcPct val="90000"/>
              </a:lnSpc>
              <a:spcBef>
                <a:spcPts val="200"/>
              </a:spcBef>
              <a:spcAft>
                <a:spcPts val="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Supports forwarding for private clouds, NAT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rPr>
              <a:t>for VM internet access and S2S VPN for hybrid</a:t>
            </a:r>
          </a:p>
        </p:txBody>
      </p:sp>
    </p:spTree>
    <p:extLst>
      <p:ext uri="{BB962C8B-B14F-4D97-AF65-F5344CB8AC3E}">
        <p14:creationId xmlns:p14="http://schemas.microsoft.com/office/powerpoint/2010/main" val="13354070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 calcmode="lin" valueType="num">
                                      <p:cBhvr additive="base">
                                        <p:cTn id="7"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80">
                                            <p:txEl>
                                              <p:pRg st="1" end="1"/>
                                            </p:txEl>
                                          </p:spTgt>
                                        </p:tgtEl>
                                        <p:attrNameLst>
                                          <p:attrName>style.visibility</p:attrName>
                                        </p:attrNameLst>
                                      </p:cBhvr>
                                      <p:to>
                                        <p:strVal val="visible"/>
                                      </p:to>
                                    </p:set>
                                    <p:anim calcmode="lin" valueType="num">
                                      <p:cBhvr additive="base">
                                        <p:cTn id="11" dur="500" fill="hold"/>
                                        <p:tgtEl>
                                          <p:spTgt spid="8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 calcmode="lin" valueType="num">
                                      <p:cBhvr additive="base">
                                        <p:cTn id="15" dur="500" fill="hold"/>
                                        <p:tgtEl>
                                          <p:spTgt spid="8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80">
                                            <p:txEl>
                                              <p:pRg st="3" end="3"/>
                                            </p:txEl>
                                          </p:spTgt>
                                        </p:tgtEl>
                                        <p:attrNameLst>
                                          <p:attrName>style.visibility</p:attrName>
                                        </p:attrNameLst>
                                      </p:cBhvr>
                                      <p:to>
                                        <p:strVal val="visible"/>
                                      </p:to>
                                    </p:set>
                                    <p:anim calcmode="lin" valueType="num">
                                      <p:cBhvr additive="base">
                                        <p:cTn id="21" dur="500" fill="hold"/>
                                        <p:tgtEl>
                                          <p:spTgt spid="80">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0">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 calcmode="lin" valueType="num">
                                      <p:cBhvr additive="base">
                                        <p:cTn id="25" dur="500" fill="hold"/>
                                        <p:tgtEl>
                                          <p:spTgt spid="8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0">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80">
                                            <p:txEl>
                                              <p:pRg st="5" end="5"/>
                                            </p:txEl>
                                          </p:spTgt>
                                        </p:tgtEl>
                                        <p:attrNameLst>
                                          <p:attrName>style.visibility</p:attrName>
                                        </p:attrNameLst>
                                      </p:cBhvr>
                                      <p:to>
                                        <p:strVal val="visible"/>
                                      </p:to>
                                    </p:set>
                                    <p:anim calcmode="lin" valueType="num">
                                      <p:cBhvr additive="base">
                                        <p:cTn id="29" dur="500" fill="hold"/>
                                        <p:tgtEl>
                                          <p:spTgt spid="80">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8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decel="100000" fill="hold" grpId="0" nodeType="clickEffect">
                                  <p:stCondLst>
                                    <p:cond delay="0"/>
                                  </p:stCondLst>
                                  <p:childTnLst>
                                    <p:set>
                                      <p:cBhvr>
                                        <p:cTn id="34" dur="1" fill="hold">
                                          <p:stCondLst>
                                            <p:cond delay="0"/>
                                          </p:stCondLst>
                                        </p:cTn>
                                        <p:tgtEl>
                                          <p:spTgt spid="80">
                                            <p:txEl>
                                              <p:pRg st="6" end="6"/>
                                            </p:txEl>
                                          </p:spTgt>
                                        </p:tgtEl>
                                        <p:attrNameLst>
                                          <p:attrName>style.visibility</p:attrName>
                                        </p:attrNameLst>
                                      </p:cBhvr>
                                      <p:to>
                                        <p:strVal val="visible"/>
                                      </p:to>
                                    </p:set>
                                    <p:anim calcmode="lin" valueType="num">
                                      <p:cBhvr additive="base">
                                        <p:cTn id="35" dur="500" fill="hold"/>
                                        <p:tgtEl>
                                          <p:spTgt spid="80">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0">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80">
                                            <p:txEl>
                                              <p:pRg st="7" end="7"/>
                                            </p:txEl>
                                          </p:spTgt>
                                        </p:tgtEl>
                                        <p:attrNameLst>
                                          <p:attrName>style.visibility</p:attrName>
                                        </p:attrNameLst>
                                      </p:cBhvr>
                                      <p:to>
                                        <p:strVal val="visible"/>
                                      </p:to>
                                    </p:set>
                                    <p:anim calcmode="lin" valueType="num">
                                      <p:cBhvr additive="base">
                                        <p:cTn id="39" dur="500" fill="hold"/>
                                        <p:tgtEl>
                                          <p:spTgt spid="80">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0">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uiExpand="1"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6323196"/>
            <a:ext cx="12436475" cy="671328"/>
          </a:xfrm>
          <a:prstGeom prst="rect">
            <a:avLst/>
          </a:prstGeom>
          <a:solidFill>
            <a:schemeClr val="accent5">
              <a:lumMod val="75000"/>
              <a:lumOff val="25000"/>
            </a:schemeClr>
          </a:solidFill>
        </p:spPr>
        <p:txBody>
          <a:bodyPr vert="horz" wrap="square" lIns="146304" tIns="91440" rIns="146304" bIns="91440" rtlCol="0" anchor="t" anchorCtr="0">
            <a:noAutofit/>
          </a:bodyPr>
          <a:lstStyle>
            <a:lvl1pPr algn="l" defTabSz="931863" rtl="0" fontAlgn="base">
              <a:lnSpc>
                <a:spcPct val="90000"/>
              </a:lnSpc>
              <a:spcBef>
                <a:spcPct val="0"/>
              </a:spcBef>
              <a:spcAft>
                <a:spcPct val="0"/>
              </a:spcAft>
              <a:defRPr lang="en-US" sz="6000" kern="1200" spc="-100" baseline="0">
                <a:ln w="3175">
                  <a:noFill/>
                </a:ln>
                <a:solidFill>
                  <a:schemeClr val="bg1"/>
                </a:solidFill>
                <a:latin typeface="+mj-lt"/>
                <a:ea typeface="MS PGothic" pitchFamily="34" charset="-128"/>
                <a:cs typeface="Segoe UI" pitchFamily="34" charset="0"/>
              </a:defRPr>
            </a:lvl1pPr>
            <a:lvl2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2pPr>
            <a:lvl3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3pPr>
            <a:lvl4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4pPr>
            <a:lvl5pPr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5pPr>
            <a:lvl6pPr marL="4572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6pPr>
            <a:lvl7pPr marL="9144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7pPr>
            <a:lvl8pPr marL="13716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8pPr>
            <a:lvl9pPr marL="1828800" algn="l" defTabSz="931863" rtl="0" fontAlgn="base">
              <a:lnSpc>
                <a:spcPct val="90000"/>
              </a:lnSpc>
              <a:spcBef>
                <a:spcPct val="0"/>
              </a:spcBef>
              <a:spcAft>
                <a:spcPct val="0"/>
              </a:spcAft>
              <a:defRPr sz="5400">
                <a:solidFill>
                  <a:schemeClr val="tx1"/>
                </a:solidFill>
                <a:latin typeface="Segoe UI Light" pitchFamily="34" charset="0"/>
                <a:ea typeface="MS PGothic" pitchFamily="34" charset="-128"/>
              </a:defRPr>
            </a:lvl9pPr>
          </a:lstStyle>
          <a:p>
            <a:pPr marL="0" marR="0" lvl="0" indent="0" algn="l" defTabSz="931863" rtl="0" eaLnBrk="1" fontAlgn="base" latinLnBrk="0" hangingPunct="1">
              <a:lnSpc>
                <a:spcPct val="90000"/>
              </a:lnSpc>
              <a:spcBef>
                <a:spcPct val="0"/>
              </a:spcBef>
              <a:spcAft>
                <a:spcPct val="0"/>
              </a:spcAft>
              <a:buClrTx/>
              <a:buSzTx/>
              <a:buFontTx/>
              <a:buNone/>
              <a:tabLst/>
              <a:defRPr/>
            </a:pPr>
            <a:endParaRPr kumimoji="0" lang="it-IT" sz="6000" b="0" i="0" u="none" strike="noStrike" kern="1200" cap="none" spc="-100" normalizeH="0" baseline="0" noProof="0" dirty="0">
              <a:ln w="3175">
                <a:noFill/>
              </a:ln>
              <a:solidFill>
                <a:srgbClr val="505050"/>
              </a:solidFill>
              <a:effectLst/>
              <a:uLnTx/>
              <a:uFillTx/>
              <a:latin typeface="Segoe UI Light"/>
              <a:ea typeface="MS PGothic" pitchFamily="34" charset="-128"/>
              <a:cs typeface="Segoe UI" pitchFamily="34" charset="0"/>
            </a:endParaRPr>
          </a:p>
        </p:txBody>
      </p:sp>
      <p:sp>
        <p:nvSpPr>
          <p:cNvPr id="4" name="Title 3"/>
          <p:cNvSpPr>
            <a:spLocks noGrp="1"/>
          </p:cNvSpPr>
          <p:nvPr>
            <p:ph type="title"/>
          </p:nvPr>
        </p:nvSpPr>
        <p:spPr>
          <a:xfrm>
            <a:off x="909639" y="2003426"/>
            <a:ext cx="6862761" cy="917575"/>
          </a:xfrm>
        </p:spPr>
        <p:txBody>
          <a:bodyPr/>
          <a:lstStyle/>
          <a:p>
            <a:r>
              <a:rPr lang="en-US" sz="7200" dirty="0"/>
              <a:t>Lab</a:t>
            </a:r>
            <a:br>
              <a:rPr lang="en-US" dirty="0"/>
            </a:br>
            <a:r>
              <a:rPr lang="en-US" sz="4000" dirty="0"/>
              <a:t>Exploring Network Virtualization</a:t>
            </a:r>
          </a:p>
        </p:txBody>
      </p:sp>
    </p:spTree>
    <p:extLst>
      <p:ext uri="{BB962C8B-B14F-4D97-AF65-F5344CB8AC3E}">
        <p14:creationId xmlns:p14="http://schemas.microsoft.com/office/powerpoint/2010/main" val="2323083579"/>
      </p:ext>
    </p:extLst>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Switch-Embedded Teaming (SET)</a:t>
            </a:r>
          </a:p>
        </p:txBody>
      </p:sp>
      <p:sp>
        <p:nvSpPr>
          <p:cNvPr id="4" name="Text Placeholder 3"/>
          <p:cNvSpPr>
            <a:spLocks noGrp="1"/>
          </p:cNvSpPr>
          <p:nvPr>
            <p:ph type="body" sz="quarter" idx="10"/>
          </p:nvPr>
        </p:nvSpPr>
        <p:spPr>
          <a:xfrm>
            <a:off x="274638" y="1212850"/>
            <a:ext cx="11887200" cy="683264"/>
          </a:xfrm>
        </p:spPr>
        <p:txBody>
          <a:bodyPr/>
          <a:lstStyle/>
          <a:p>
            <a:r>
              <a:rPr lang="en-US" sz="3600" dirty="0">
                <a:gradFill>
                  <a:gsLst>
                    <a:gs pos="64356">
                      <a:schemeClr val="tx1"/>
                    </a:gs>
                    <a:gs pos="100000">
                      <a:schemeClr val="tx1"/>
                    </a:gs>
                  </a:gsLst>
                  <a:lin ang="5400000" scaled="0"/>
                </a:gradFill>
              </a:rPr>
              <a:t>New way of deploying converged networking</a:t>
            </a:r>
          </a:p>
        </p:txBody>
      </p:sp>
      <p:sp>
        <p:nvSpPr>
          <p:cNvPr id="5" name="Text Placeholder 3"/>
          <p:cNvSpPr txBox="1">
            <a:spLocks/>
          </p:cNvSpPr>
          <p:nvPr/>
        </p:nvSpPr>
        <p:spPr>
          <a:xfrm>
            <a:off x="6675438" y="2033603"/>
            <a:ext cx="5487986" cy="2813078"/>
          </a:xfrm>
          <a:prstGeom prst="rect">
            <a:avLst/>
          </a:prstGeom>
        </p:spPr>
        <p:txBody>
          <a:bodyPr vert="horz" wrap="square" lIns="146304" tIns="91440" rIns="146304" bIns="91440"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500"/>
              </a:spcBef>
              <a:spcAft>
                <a:spcPct val="0"/>
              </a:spcAft>
              <a:buClrTx/>
              <a:buSzPct val="90000"/>
              <a:buFont typeface="Arial" pitchFamily="34" charset="0"/>
              <a:buNone/>
              <a:tabLst/>
              <a:defRPr/>
            </a:pPr>
            <a: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No longer required </a:t>
            </a:r>
            <a:b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to create a NIC Team</a:t>
            </a:r>
          </a:p>
          <a:p>
            <a:pPr marL="0"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Switch must be created in SET-mode </a:t>
            </a:r>
            <a:b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(SET can’t be added to existing switch)</a:t>
            </a:r>
          </a:p>
          <a:p>
            <a:pPr marL="0"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0" i="0" u="none" strike="noStrike" kern="1200" cap="none" spc="0" normalizeH="0" baseline="0" noProof="0" dirty="0">
                <a:ln>
                  <a:noFill/>
                </a:ln>
                <a:gradFill>
                  <a:gsLst>
                    <a:gs pos="52475">
                      <a:schemeClr val="accent1"/>
                    </a:gs>
                    <a:gs pos="64356">
                      <a:schemeClr val="accent1"/>
                    </a:gs>
                  </a:gsLst>
                  <a:lin ang="5400000" scaled="0"/>
                </a:gradFill>
                <a:effectLst/>
                <a:uLnTx/>
                <a:uFillTx/>
                <a:latin typeface="Lucida Console" panose="020B0609040504020204" pitchFamily="49" charset="0"/>
                <a:ea typeface="MS PGothic" pitchFamily="34" charset="-128"/>
                <a:cs typeface="+mn-cs"/>
              </a:rPr>
              <a:t>New-</a:t>
            </a:r>
            <a:r>
              <a:rPr kumimoji="0" lang="en-US" sz="1800" b="0" i="0" u="none" strike="noStrike" kern="1200" cap="none" spc="0" normalizeH="0" baseline="0" noProof="0" dirty="0" err="1">
                <a:ln>
                  <a:noFill/>
                </a:ln>
                <a:gradFill>
                  <a:gsLst>
                    <a:gs pos="52475">
                      <a:schemeClr val="accent1"/>
                    </a:gs>
                    <a:gs pos="64356">
                      <a:schemeClr val="accent1"/>
                    </a:gs>
                  </a:gsLst>
                  <a:lin ang="5400000" scaled="0"/>
                </a:gradFill>
                <a:effectLst/>
                <a:uLnTx/>
                <a:uFillTx/>
                <a:latin typeface="Lucida Console" panose="020B0609040504020204" pitchFamily="49" charset="0"/>
                <a:ea typeface="MS PGothic" pitchFamily="34" charset="-128"/>
                <a:cs typeface="+mn-cs"/>
              </a:rPr>
              <a:t>VMSwitch</a:t>
            </a:r>
            <a:r>
              <a:rPr kumimoji="0" lang="en-US" sz="1800" b="0" i="0" u="none" strike="noStrike" kern="1200" cap="none" spc="0" normalizeH="0" baseline="0" noProof="0" dirty="0">
                <a:ln>
                  <a:noFill/>
                </a:ln>
                <a:solidFill>
                  <a:prstClr val="black"/>
                </a:solidFill>
                <a:effectLst/>
                <a:uLnTx/>
                <a:uFillTx/>
                <a:latin typeface="Lucida Console" panose="020B0609040504020204" pitchFamily="49" charset="0"/>
                <a:ea typeface="MS PGothic" pitchFamily="34" charset="-128"/>
                <a:cs typeface="+mn-cs"/>
              </a:rPr>
              <a:t> </a:t>
            </a:r>
            <a:r>
              <a:rPr kumimoji="0" lang="en-US" sz="1800" b="0" i="0" u="none" strike="noStrike" kern="1200" cap="none" spc="0" normalizeH="0" baseline="0" noProof="0" dirty="0">
                <a:ln>
                  <a:noFill/>
                </a:ln>
                <a:gradFill>
                  <a:gsLst>
                    <a:gs pos="20792">
                      <a:schemeClr val="accent5"/>
                    </a:gs>
                    <a:gs pos="52475">
                      <a:schemeClr val="accent5"/>
                    </a:gs>
                  </a:gsLst>
                  <a:lin ang="5400000" scaled="0"/>
                </a:gradFill>
                <a:effectLst/>
                <a:uLnTx/>
                <a:uFillTx/>
                <a:latin typeface="Lucida Console" panose="020B0609040504020204" pitchFamily="49" charset="0"/>
                <a:ea typeface="MS PGothic" pitchFamily="34" charset="-128"/>
                <a:cs typeface="+mn-cs"/>
              </a:rPr>
              <a:t>-name</a:t>
            </a:r>
            <a:r>
              <a:rPr kumimoji="0" lang="en-US" sz="1800" b="0" i="0" u="none" strike="noStrike" kern="1200" cap="none" spc="0" normalizeH="0" baseline="0" noProof="0" dirty="0">
                <a:ln>
                  <a:noFill/>
                </a:ln>
                <a:gradFill>
                  <a:gsLst>
                    <a:gs pos="2970">
                      <a:schemeClr val="accent4"/>
                    </a:gs>
                    <a:gs pos="20792">
                      <a:schemeClr val="accent4"/>
                    </a:gs>
                  </a:gsLst>
                  <a:lin ang="0" scaled="0"/>
                </a:gradFill>
                <a:effectLst/>
                <a:uLnTx/>
                <a:uFillTx/>
                <a:latin typeface="Lucida Console" panose="020B0609040504020204" pitchFamily="49" charset="0"/>
                <a:ea typeface="MS PGothic" pitchFamily="34" charset="-128"/>
                <a:cs typeface="+mn-cs"/>
              </a:rPr>
              <a:t> </a:t>
            </a:r>
            <a:r>
              <a:rPr kumimoji="0" lang="en-US" sz="1800" b="0" i="0" u="none" strike="noStrike" kern="1200" cap="none" spc="0" normalizeH="0" baseline="0" noProof="0" dirty="0" err="1">
                <a:ln>
                  <a:noFill/>
                </a:ln>
                <a:gradFill>
                  <a:gsLst>
                    <a:gs pos="2970">
                      <a:schemeClr val="accent4"/>
                    </a:gs>
                    <a:gs pos="20792">
                      <a:schemeClr val="accent4"/>
                    </a:gs>
                  </a:gsLst>
                  <a:lin ang="0" scaled="0"/>
                </a:gradFill>
                <a:effectLst/>
                <a:uLnTx/>
                <a:uFillTx/>
                <a:latin typeface="Lucida Console" panose="020B0609040504020204" pitchFamily="49" charset="0"/>
                <a:ea typeface="MS PGothic" pitchFamily="34" charset="-128"/>
                <a:cs typeface="+mn-cs"/>
              </a:rPr>
              <a:t>SETswitch</a:t>
            </a:r>
            <a:br>
              <a:rPr kumimoji="0" lang="en-US" sz="1800" b="0" i="0" u="none" strike="noStrike" kern="1200" cap="none" spc="0" normalizeH="0" baseline="0" noProof="0" dirty="0">
                <a:ln>
                  <a:noFill/>
                </a:ln>
                <a:gradFill>
                  <a:gsLst>
                    <a:gs pos="2970">
                      <a:schemeClr val="accent4"/>
                    </a:gs>
                    <a:gs pos="20792">
                      <a:schemeClr val="accent4"/>
                    </a:gs>
                  </a:gsLst>
                  <a:lin ang="0" scaled="0"/>
                </a:gradFill>
                <a:effectLst/>
                <a:uLnTx/>
                <a:uFillTx/>
                <a:latin typeface="Lucida Console" panose="020B0609040504020204" pitchFamily="49" charset="0"/>
                <a:ea typeface="MS PGothic" pitchFamily="34" charset="-128"/>
                <a:cs typeface="+mn-cs"/>
              </a:rPr>
            </a:br>
            <a:r>
              <a:rPr kumimoji="0" lang="en-US" sz="1800" b="0" i="0" u="none" strike="noStrike" kern="1200" cap="none" spc="0" normalizeH="0" baseline="0" noProof="0" dirty="0">
                <a:ln>
                  <a:noFill/>
                </a:ln>
                <a:gradFill>
                  <a:gsLst>
                    <a:gs pos="20792">
                      <a:schemeClr val="accent5"/>
                    </a:gs>
                    <a:gs pos="52475">
                      <a:schemeClr val="accent5"/>
                    </a:gs>
                  </a:gsLst>
                </a:gradFill>
                <a:effectLst/>
                <a:uLnTx/>
                <a:uFillTx/>
                <a:latin typeface="Lucida Console" panose="020B0609040504020204" pitchFamily="49" charset="0"/>
                <a:ea typeface="MS PGothic" pitchFamily="34" charset="-128"/>
                <a:cs typeface="+mn-cs"/>
              </a:rPr>
              <a:t>–</a:t>
            </a:r>
            <a:r>
              <a:rPr kumimoji="0" lang="en-US" sz="1800" b="0" i="0" u="none" strike="noStrike" kern="1200" cap="none" spc="0" normalizeH="0" baseline="0" noProof="0" dirty="0" err="1">
                <a:ln>
                  <a:noFill/>
                </a:ln>
                <a:gradFill>
                  <a:gsLst>
                    <a:gs pos="20792">
                      <a:schemeClr val="accent5"/>
                    </a:gs>
                    <a:gs pos="52475">
                      <a:schemeClr val="accent5"/>
                    </a:gs>
                  </a:gsLst>
                </a:gradFill>
                <a:effectLst/>
                <a:uLnTx/>
                <a:uFillTx/>
                <a:latin typeface="Lucida Console" panose="020B0609040504020204" pitchFamily="49" charset="0"/>
                <a:ea typeface="MS PGothic" pitchFamily="34" charset="-128"/>
                <a:cs typeface="+mn-cs"/>
              </a:rPr>
              <a:t>NetAdapterName</a:t>
            </a:r>
            <a:r>
              <a:rPr kumimoji="0" lang="en-US" sz="1800" b="0" i="0" u="none" strike="noStrike" kern="1200" cap="none" spc="0" normalizeH="0" baseline="0" noProof="0" dirty="0">
                <a:ln>
                  <a:noFill/>
                </a:ln>
                <a:gradFill>
                  <a:gsLst>
                    <a:gs pos="20792">
                      <a:schemeClr val="accent5"/>
                    </a:gs>
                    <a:gs pos="52475">
                      <a:schemeClr val="accent5"/>
                    </a:gs>
                  </a:gsLst>
                </a:gradFill>
                <a:effectLst/>
                <a:uLnTx/>
                <a:uFillTx/>
                <a:latin typeface="Lucida Console" panose="020B0609040504020204" pitchFamily="49" charset="0"/>
                <a:ea typeface="MS PGothic" pitchFamily="34" charset="-128"/>
                <a:cs typeface="+mn-cs"/>
              </a:rPr>
              <a:t> </a:t>
            </a:r>
            <a:r>
              <a:rPr kumimoji="0" lang="en-US" sz="1800" b="0" i="0" u="none" strike="noStrike" kern="1200" cap="none" spc="0" normalizeH="0" baseline="0" noProof="0" dirty="0">
                <a:ln>
                  <a:noFill/>
                </a:ln>
                <a:gradFill>
                  <a:gsLst>
                    <a:gs pos="87129">
                      <a:schemeClr val="accent2"/>
                    </a:gs>
                    <a:gs pos="60000">
                      <a:schemeClr val="accent2"/>
                    </a:gs>
                  </a:gsLst>
                </a:gradFill>
                <a:effectLst/>
                <a:uLnTx/>
                <a:uFillTx/>
                <a:latin typeface="Lucida Console" panose="020B0609040504020204" pitchFamily="49" charset="0"/>
                <a:ea typeface="MS PGothic" pitchFamily="34" charset="-128"/>
                <a:cs typeface="+mn-cs"/>
              </a:rPr>
              <a:t>“NIC1”</a:t>
            </a:r>
            <a:r>
              <a:rPr kumimoji="0" lang="en-US" sz="1800" b="0" i="0" u="none" strike="noStrike" kern="1200" cap="none" spc="0" normalizeH="0" baseline="0" noProof="0" dirty="0">
                <a:ln>
                  <a:noFill/>
                </a:ln>
                <a:gradFill>
                  <a:gsLst>
                    <a:gs pos="97030">
                      <a:schemeClr val="bg2"/>
                    </a:gs>
                    <a:gs pos="87129">
                      <a:schemeClr val="bg2"/>
                    </a:gs>
                  </a:gsLst>
                  <a:lin ang="0" scaled="0"/>
                </a:gradFill>
                <a:effectLst/>
                <a:uLnTx/>
                <a:uFillTx/>
                <a:latin typeface="Lucida Console" panose="020B0609040504020204" pitchFamily="49" charset="0"/>
                <a:ea typeface="MS PGothic" pitchFamily="34" charset="-128"/>
                <a:cs typeface="+mn-cs"/>
              </a:rPr>
              <a:t>,</a:t>
            </a:r>
            <a:r>
              <a:rPr kumimoji="0" lang="en-US" sz="1800" b="0" i="0" u="none" strike="noStrike" kern="1200" cap="none" spc="0" normalizeH="0" baseline="0" noProof="0" dirty="0">
                <a:ln>
                  <a:noFill/>
                </a:ln>
                <a:gradFill>
                  <a:gsLst>
                    <a:gs pos="87129">
                      <a:schemeClr val="accent2"/>
                    </a:gs>
                    <a:gs pos="60000">
                      <a:schemeClr val="accent2"/>
                    </a:gs>
                  </a:gsLst>
                  <a:lin ang="0" scaled="0"/>
                </a:gradFill>
                <a:effectLst/>
                <a:uLnTx/>
                <a:uFillTx/>
                <a:latin typeface="Lucida Console" panose="020B0609040504020204" pitchFamily="49" charset="0"/>
                <a:ea typeface="MS PGothic" pitchFamily="34" charset="-128"/>
                <a:cs typeface="+mn-cs"/>
              </a:rPr>
              <a:t>“NIC2”</a:t>
            </a:r>
            <a:br>
              <a:rPr kumimoji="0" lang="en-US" sz="1800" b="0" i="0" u="none" strike="noStrike" kern="1200" cap="none" spc="0" normalizeH="0" baseline="0" noProof="0" dirty="0">
                <a:ln>
                  <a:noFill/>
                </a:ln>
                <a:gradFill>
                  <a:gsLst>
                    <a:gs pos="87129">
                      <a:schemeClr val="accent2"/>
                    </a:gs>
                    <a:gs pos="60000">
                      <a:schemeClr val="accent2"/>
                    </a:gs>
                  </a:gsLst>
                  <a:lin ang="0" scaled="0"/>
                </a:gradFill>
                <a:effectLst/>
                <a:uLnTx/>
                <a:uFillTx/>
                <a:latin typeface="Lucida Console" panose="020B0609040504020204" pitchFamily="49" charset="0"/>
                <a:ea typeface="MS PGothic" pitchFamily="34" charset="-128"/>
                <a:cs typeface="+mn-cs"/>
              </a:rPr>
            </a:br>
            <a:r>
              <a:rPr kumimoji="0" lang="en-US" sz="1800" b="0" i="0" u="none" strike="noStrike" kern="1200" cap="none" spc="0" normalizeH="0" baseline="0" noProof="0" dirty="0">
                <a:ln>
                  <a:noFill/>
                </a:ln>
                <a:gradFill>
                  <a:gsLst>
                    <a:gs pos="2970">
                      <a:schemeClr val="accent4"/>
                    </a:gs>
                    <a:gs pos="20792">
                      <a:schemeClr val="accent4"/>
                    </a:gs>
                  </a:gsLst>
                </a:gradFill>
                <a:effectLst/>
                <a:uLnTx/>
                <a:uFillTx/>
                <a:latin typeface="Lucida Console" panose="020B0609040504020204" pitchFamily="49" charset="0"/>
                <a:ea typeface="MS PGothic" pitchFamily="34" charset="-128"/>
                <a:cs typeface="+mn-cs"/>
              </a:rPr>
              <a:t>‑</a:t>
            </a:r>
            <a:r>
              <a:rPr kumimoji="0" lang="en-US" sz="1800" b="0" i="0" u="none" strike="noStrike" kern="1200" cap="none" spc="0" normalizeH="0" baseline="0" noProof="0" dirty="0" err="1">
                <a:ln>
                  <a:noFill/>
                </a:ln>
                <a:gradFill>
                  <a:gsLst>
                    <a:gs pos="2970">
                      <a:schemeClr val="accent4"/>
                    </a:gs>
                    <a:gs pos="20792">
                      <a:schemeClr val="accent4"/>
                    </a:gs>
                  </a:gsLst>
                </a:gradFill>
                <a:effectLst/>
                <a:uLnTx/>
                <a:uFillTx/>
                <a:latin typeface="Lucida Console" panose="020B0609040504020204" pitchFamily="49" charset="0"/>
                <a:ea typeface="MS PGothic" pitchFamily="34" charset="-128"/>
                <a:cs typeface="+mn-cs"/>
              </a:rPr>
              <a:t>EnableEmbeddedTeaming</a:t>
            </a:r>
            <a:r>
              <a:rPr kumimoji="0" lang="en-US" sz="1800" b="0" i="0" u="none" strike="noStrike" kern="1200" cap="none" spc="0" normalizeH="0" baseline="0" noProof="0" dirty="0">
                <a:ln>
                  <a:noFill/>
                </a:ln>
                <a:gradFill>
                  <a:gsLst>
                    <a:gs pos="2970">
                      <a:schemeClr val="accent4"/>
                    </a:gs>
                    <a:gs pos="20792">
                      <a:schemeClr val="accent4"/>
                    </a:gs>
                  </a:gsLst>
                </a:gradFill>
                <a:effectLst/>
                <a:uLnTx/>
                <a:uFillTx/>
                <a:latin typeface="Lucida Console" panose="020B0609040504020204" pitchFamily="49" charset="0"/>
                <a:ea typeface="MS PGothic" pitchFamily="34" charset="-128"/>
                <a:cs typeface="+mn-cs"/>
              </a:rPr>
              <a:t> </a:t>
            </a:r>
            <a:r>
              <a:rPr kumimoji="0" lang="en-US" sz="1800" b="0" i="0" u="none" strike="noStrike" kern="1200" cap="none" spc="0" normalizeH="0" baseline="0" noProof="0" dirty="0">
                <a:ln>
                  <a:noFill/>
                </a:ln>
                <a:gradFill>
                  <a:gsLst>
                    <a:gs pos="87129">
                      <a:schemeClr val="accent2"/>
                    </a:gs>
                    <a:gs pos="60000">
                      <a:schemeClr val="accent2"/>
                    </a:gs>
                  </a:gsLst>
                </a:gradFill>
                <a:effectLst/>
                <a:uLnTx/>
                <a:uFillTx/>
                <a:latin typeface="Lucida Console" panose="020B0609040504020204" pitchFamily="49" charset="0"/>
                <a:ea typeface="MS PGothic" pitchFamily="34" charset="-128"/>
                <a:cs typeface="+mn-cs"/>
              </a:rPr>
              <a:t>$true</a:t>
            </a:r>
            <a:endParaRPr kumimoji="0" lang="en-US" sz="1800" b="0" i="0" u="none" strike="noStrike" kern="1200" cap="none" spc="0" normalizeH="0" baseline="0" noProof="0" dirty="0">
              <a:ln>
                <a:noFill/>
              </a:ln>
              <a:gradFill>
                <a:gsLst>
                  <a:gs pos="87129">
                    <a:schemeClr val="accent2"/>
                  </a:gs>
                  <a:gs pos="60000">
                    <a:schemeClr val="accent2"/>
                  </a:gs>
                </a:gsLst>
              </a:gradFill>
              <a:effectLst/>
              <a:uLnTx/>
              <a:uFillTx/>
              <a:latin typeface="+mn-lt"/>
              <a:ea typeface="MS PGothic" pitchFamily="34" charset="-128"/>
              <a:cs typeface="+mn-cs"/>
            </a:endParaRPr>
          </a:p>
        </p:txBody>
      </p:sp>
      <p:sp>
        <p:nvSpPr>
          <p:cNvPr id="6" name="Text Placeholder 3"/>
          <p:cNvSpPr txBox="1">
            <a:spLocks/>
          </p:cNvSpPr>
          <p:nvPr/>
        </p:nvSpPr>
        <p:spPr>
          <a:xfrm>
            <a:off x="274637" y="2033603"/>
            <a:ext cx="5846463" cy="3945696"/>
          </a:xfrm>
          <a:prstGeom prst="rect">
            <a:avLst/>
          </a:prstGeom>
        </p:spPr>
        <p:txBody>
          <a:bodyPr vert="horz" wrap="square" lIns="146304" tIns="91440" rIns="146304" bIns="91440"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500"/>
              </a:spcBef>
              <a:spcAft>
                <a:spcPct val="0"/>
              </a:spcAft>
              <a:buClrTx/>
              <a:buSzPct val="90000"/>
              <a:buFont typeface="Arial" pitchFamily="34" charset="0"/>
              <a:buNone/>
              <a:tabLst/>
              <a:defRPr/>
            </a:pPr>
            <a: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Teaming integrated into </a:t>
            </a:r>
            <a:b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the Hyper-V </a:t>
            </a:r>
            <a:r>
              <a:rPr kumimoji="0" lang="en-US" sz="3600" b="0" i="0" u="none" strike="noStrike" kern="1200" cap="none" spc="0" normalizeH="0" baseline="0" noProof="0" dirty="0" err="1">
                <a:ln>
                  <a:noFill/>
                </a:ln>
                <a:gradFill>
                  <a:gsLst>
                    <a:gs pos="64356">
                      <a:schemeClr val="tx1"/>
                    </a:gs>
                    <a:gs pos="100000">
                      <a:schemeClr val="tx1"/>
                    </a:gs>
                  </a:gsLst>
                  <a:lin ang="5400000" scaled="0"/>
                </a:gradFill>
                <a:effectLst/>
                <a:uLnTx/>
                <a:uFillTx/>
                <a:latin typeface="+mj-lt"/>
                <a:ea typeface="MS PGothic" pitchFamily="34" charset="-128"/>
                <a:cs typeface="+mn-cs"/>
              </a:rPr>
              <a:t>vSwitch</a:t>
            </a:r>
            <a:endParaRPr kumimoji="0" lang="en-US" sz="3600" b="0"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endParaRPr>
          </a:p>
          <a:p>
            <a:pPr marL="688975"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1" i="0" u="none" strike="noStrike" kern="1200" cap="none" spc="0" normalizeH="0" baseline="0" noProof="0" dirty="0">
                <a:ln>
                  <a:noFill/>
                </a:ln>
                <a:gradFill>
                  <a:gsLst>
                    <a:gs pos="22772">
                      <a:schemeClr val="accent2"/>
                    </a:gs>
                    <a:gs pos="64356">
                      <a:schemeClr val="accent2"/>
                    </a:gs>
                  </a:gsLst>
                  <a:lin ang="5400000" scaled="0"/>
                </a:gradFill>
                <a:effectLst/>
                <a:uLnTx/>
                <a:uFillTx/>
                <a:latin typeface="Segoe UI Semibold" panose="020B0702040204020203" pitchFamily="34" charset="0"/>
                <a:ea typeface="MS PGothic" pitchFamily="34" charset="-128"/>
                <a:cs typeface="Segoe UI Semibold" panose="020B0702040204020203" pitchFamily="34" charset="0"/>
              </a:rPr>
              <a:t>Teaming modes: </a:t>
            </a: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Switch independent </a:t>
            </a:r>
            <a:b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(no static or LACP in this release)</a:t>
            </a:r>
          </a:p>
          <a:p>
            <a:pPr marL="688975"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1" i="0" u="none" strike="noStrike" kern="1200" cap="none" spc="0" normalizeH="0" baseline="0" noProof="0" dirty="0">
                <a:ln>
                  <a:noFill/>
                </a:ln>
                <a:gradFill>
                  <a:gsLst>
                    <a:gs pos="22772">
                      <a:schemeClr val="accent2"/>
                    </a:gs>
                    <a:gs pos="64356">
                      <a:schemeClr val="accent2"/>
                    </a:gs>
                  </a:gsLst>
                  <a:lin ang="5400000" scaled="0"/>
                </a:gradFill>
                <a:effectLst/>
                <a:uLnTx/>
                <a:uFillTx/>
                <a:latin typeface="Segoe UI Semibold" panose="020B0702040204020203" pitchFamily="34" charset="0"/>
                <a:ea typeface="MS PGothic" pitchFamily="34" charset="-128"/>
                <a:cs typeface="Segoe UI Semibold" panose="020B0702040204020203" pitchFamily="34" charset="0"/>
              </a:rPr>
              <a:t>Load balancing: </a:t>
            </a: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Hyper-V port or </a:t>
            </a:r>
            <a:b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dynamic only in this release</a:t>
            </a:r>
          </a:p>
          <a:p>
            <a:pPr marL="688975"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1" i="0" u="none" strike="noStrike" kern="1200" cap="none" spc="0" normalizeH="0" baseline="0" noProof="0" dirty="0">
                <a:ln>
                  <a:noFill/>
                </a:ln>
                <a:gradFill>
                  <a:gsLst>
                    <a:gs pos="22772">
                      <a:schemeClr val="accent2"/>
                    </a:gs>
                    <a:gs pos="64356">
                      <a:schemeClr val="accent2"/>
                    </a:gs>
                  </a:gsLst>
                  <a:lin ang="5400000" scaled="0"/>
                </a:gradFill>
                <a:effectLst/>
                <a:uLnTx/>
                <a:uFillTx/>
                <a:latin typeface="Segoe UI Semibold" panose="020B0702040204020203" pitchFamily="34" charset="0"/>
                <a:ea typeface="MS PGothic" pitchFamily="34" charset="-128"/>
                <a:cs typeface="Segoe UI Semibold" panose="020B0702040204020203" pitchFamily="34" charset="0"/>
              </a:rPr>
              <a:t>Management: </a:t>
            </a: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SCVMM or PowerShell, </a:t>
            </a:r>
            <a:b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b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not NIC Teaming GUI in this release</a:t>
            </a:r>
          </a:p>
          <a:p>
            <a:pPr marL="688975" marR="0" lvl="1" indent="0" algn="l" defTabSz="931863" rtl="0" eaLnBrk="1" fontAlgn="base" latinLnBrk="0" hangingPunct="1">
              <a:lnSpc>
                <a:spcPct val="90000"/>
              </a:lnSpc>
              <a:spcBef>
                <a:spcPts val="1500"/>
              </a:spcBef>
              <a:spcAft>
                <a:spcPct val="0"/>
              </a:spcAft>
              <a:buClrTx/>
              <a:buSzPct val="90000"/>
              <a:buFontTx/>
              <a:buNone/>
              <a:tabLst/>
              <a:defRPr/>
            </a:pPr>
            <a:r>
              <a:rPr kumimoji="0" lang="en-US" sz="1800" b="1" i="0" u="none" strike="noStrike" kern="1200" cap="none" spc="0" normalizeH="0" baseline="0" noProof="0" dirty="0">
                <a:ln>
                  <a:noFill/>
                </a:ln>
                <a:gradFill>
                  <a:gsLst>
                    <a:gs pos="22772">
                      <a:schemeClr val="accent2"/>
                    </a:gs>
                    <a:gs pos="64356">
                      <a:schemeClr val="accent2"/>
                    </a:gs>
                  </a:gsLst>
                  <a:lin ang="5400000" scaled="0"/>
                </a:gradFill>
                <a:effectLst/>
                <a:uLnTx/>
                <a:uFillTx/>
                <a:latin typeface="Segoe UI Semibold" panose="020B0702040204020203" pitchFamily="34" charset="0"/>
                <a:ea typeface="MS PGothic" pitchFamily="34" charset="-128"/>
                <a:cs typeface="Segoe UI Semibold" panose="020B0702040204020203" pitchFamily="34" charset="0"/>
              </a:rPr>
              <a:t>Up to 8 uplinks per SET: </a:t>
            </a:r>
            <a:r>
              <a:rPr kumimoji="0" lang="en-US" sz="1800" b="1" i="0" u="none" strike="noStrike" kern="1200" cap="none" spc="0" normalizeH="0" baseline="0" noProof="0" dirty="0">
                <a:ln>
                  <a:noFill/>
                </a:ln>
                <a:gradFill>
                  <a:gsLst>
                    <a:gs pos="64356">
                      <a:schemeClr val="tx1"/>
                    </a:gs>
                    <a:gs pos="100000">
                      <a:schemeClr val="tx1"/>
                    </a:gs>
                  </a:gsLst>
                  <a:lin ang="5400000" scaled="0"/>
                </a:gradFill>
                <a:effectLst/>
                <a:uLnTx/>
                <a:uFillTx/>
                <a:latin typeface="+mj-lt"/>
                <a:ea typeface="MS PGothic" pitchFamily="34" charset="-128"/>
                <a:cs typeface="+mn-cs"/>
              </a:rPr>
              <a:t>Same manufacturer, same driver, same capabilities (e.g., dual port NIC)</a:t>
            </a:r>
          </a:p>
        </p:txBody>
      </p:sp>
      <p:sp>
        <p:nvSpPr>
          <p:cNvPr id="7" name="Freeform 16"/>
          <p:cNvSpPr>
            <a:spLocks noChangeAspect="1" noEditPoints="1"/>
          </p:cNvSpPr>
          <p:nvPr/>
        </p:nvSpPr>
        <p:spPr bwMode="auto">
          <a:xfrm>
            <a:off x="520452" y="3415630"/>
            <a:ext cx="369741" cy="233773"/>
          </a:xfrm>
          <a:custGeom>
            <a:avLst/>
            <a:gdLst>
              <a:gd name="T0" fmla="*/ 64 w 128"/>
              <a:gd name="T1" fmla="*/ 56 h 80"/>
              <a:gd name="T2" fmla="*/ 16 w 128"/>
              <a:gd name="T3" fmla="*/ 56 h 80"/>
              <a:gd name="T4" fmla="*/ 0 w 128"/>
              <a:gd name="T5" fmla="*/ 40 h 80"/>
              <a:gd name="T6" fmla="*/ 0 w 128"/>
              <a:gd name="T7" fmla="*/ 16 h 80"/>
              <a:gd name="T8" fmla="*/ 16 w 128"/>
              <a:gd name="T9" fmla="*/ 0 h 80"/>
              <a:gd name="T10" fmla="*/ 64 w 128"/>
              <a:gd name="T11" fmla="*/ 0 h 80"/>
              <a:gd name="T12" fmla="*/ 80 w 128"/>
              <a:gd name="T13" fmla="*/ 16 h 80"/>
              <a:gd name="T14" fmla="*/ 72 w 128"/>
              <a:gd name="T15" fmla="*/ 16 h 80"/>
              <a:gd name="T16" fmla="*/ 64 w 128"/>
              <a:gd name="T17" fmla="*/ 8 h 80"/>
              <a:gd name="T18" fmla="*/ 16 w 128"/>
              <a:gd name="T19" fmla="*/ 8 h 80"/>
              <a:gd name="T20" fmla="*/ 8 w 128"/>
              <a:gd name="T21" fmla="*/ 16 h 80"/>
              <a:gd name="T22" fmla="*/ 8 w 128"/>
              <a:gd name="T23" fmla="*/ 40 h 80"/>
              <a:gd name="T24" fmla="*/ 16 w 128"/>
              <a:gd name="T25" fmla="*/ 48 h 80"/>
              <a:gd name="T26" fmla="*/ 64 w 128"/>
              <a:gd name="T27" fmla="*/ 48 h 80"/>
              <a:gd name="T28" fmla="*/ 72 w 128"/>
              <a:gd name="T29" fmla="*/ 40 h 80"/>
              <a:gd name="T30" fmla="*/ 80 w 128"/>
              <a:gd name="T31" fmla="*/ 40 h 80"/>
              <a:gd name="T32" fmla="*/ 64 w 128"/>
              <a:gd name="T33" fmla="*/ 56 h 80"/>
              <a:gd name="T34" fmla="*/ 112 w 128"/>
              <a:gd name="T35" fmla="*/ 24 h 80"/>
              <a:gd name="T36" fmla="*/ 64 w 128"/>
              <a:gd name="T37" fmla="*/ 24 h 80"/>
              <a:gd name="T38" fmla="*/ 48 w 128"/>
              <a:gd name="T39" fmla="*/ 40 h 80"/>
              <a:gd name="T40" fmla="*/ 56 w 128"/>
              <a:gd name="T41" fmla="*/ 40 h 80"/>
              <a:gd name="T42" fmla="*/ 64 w 128"/>
              <a:gd name="T43" fmla="*/ 32 h 80"/>
              <a:gd name="T44" fmla="*/ 112 w 128"/>
              <a:gd name="T45" fmla="*/ 32 h 80"/>
              <a:gd name="T46" fmla="*/ 120 w 128"/>
              <a:gd name="T47" fmla="*/ 40 h 80"/>
              <a:gd name="T48" fmla="*/ 120 w 128"/>
              <a:gd name="T49" fmla="*/ 64 h 80"/>
              <a:gd name="T50" fmla="*/ 112 w 128"/>
              <a:gd name="T51" fmla="*/ 72 h 80"/>
              <a:gd name="T52" fmla="*/ 64 w 128"/>
              <a:gd name="T53" fmla="*/ 72 h 80"/>
              <a:gd name="T54" fmla="*/ 56 w 128"/>
              <a:gd name="T55" fmla="*/ 64 h 80"/>
              <a:gd name="T56" fmla="*/ 48 w 128"/>
              <a:gd name="T57" fmla="*/ 64 h 80"/>
              <a:gd name="T58" fmla="*/ 64 w 128"/>
              <a:gd name="T59" fmla="*/ 80 h 80"/>
              <a:gd name="T60" fmla="*/ 112 w 128"/>
              <a:gd name="T61" fmla="*/ 80 h 80"/>
              <a:gd name="T62" fmla="*/ 128 w 128"/>
              <a:gd name="T63" fmla="*/ 64 h 80"/>
              <a:gd name="T64" fmla="*/ 128 w 128"/>
              <a:gd name="T65" fmla="*/ 40 h 80"/>
              <a:gd name="T66" fmla="*/ 112 w 128"/>
              <a:gd name="T67" fmla="*/ 2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80">
                <a:moveTo>
                  <a:pt x="64" y="56"/>
                </a:moveTo>
                <a:cubicBezTo>
                  <a:pt x="16" y="56"/>
                  <a:pt x="16" y="56"/>
                  <a:pt x="16" y="56"/>
                </a:cubicBezTo>
                <a:cubicBezTo>
                  <a:pt x="7" y="56"/>
                  <a:pt x="0" y="49"/>
                  <a:pt x="0" y="40"/>
                </a:cubicBezTo>
                <a:cubicBezTo>
                  <a:pt x="0" y="16"/>
                  <a:pt x="0" y="16"/>
                  <a:pt x="0" y="16"/>
                </a:cubicBezTo>
                <a:cubicBezTo>
                  <a:pt x="0" y="8"/>
                  <a:pt x="7" y="0"/>
                  <a:pt x="16" y="0"/>
                </a:cubicBezTo>
                <a:cubicBezTo>
                  <a:pt x="64" y="0"/>
                  <a:pt x="64" y="0"/>
                  <a:pt x="64" y="0"/>
                </a:cubicBezTo>
                <a:cubicBezTo>
                  <a:pt x="73" y="0"/>
                  <a:pt x="80" y="8"/>
                  <a:pt x="80" y="16"/>
                </a:cubicBezTo>
                <a:cubicBezTo>
                  <a:pt x="72" y="16"/>
                  <a:pt x="72" y="16"/>
                  <a:pt x="72" y="16"/>
                </a:cubicBezTo>
                <a:cubicBezTo>
                  <a:pt x="72" y="12"/>
                  <a:pt x="68" y="8"/>
                  <a:pt x="64" y="8"/>
                </a:cubicBezTo>
                <a:cubicBezTo>
                  <a:pt x="16" y="8"/>
                  <a:pt x="16" y="8"/>
                  <a:pt x="16" y="8"/>
                </a:cubicBezTo>
                <a:cubicBezTo>
                  <a:pt x="11" y="8"/>
                  <a:pt x="8" y="12"/>
                  <a:pt x="8" y="16"/>
                </a:cubicBezTo>
                <a:cubicBezTo>
                  <a:pt x="8" y="40"/>
                  <a:pt x="8" y="40"/>
                  <a:pt x="8" y="40"/>
                </a:cubicBezTo>
                <a:cubicBezTo>
                  <a:pt x="8" y="45"/>
                  <a:pt x="11" y="48"/>
                  <a:pt x="16" y="48"/>
                </a:cubicBezTo>
                <a:cubicBezTo>
                  <a:pt x="64" y="48"/>
                  <a:pt x="64" y="48"/>
                  <a:pt x="64" y="48"/>
                </a:cubicBezTo>
                <a:cubicBezTo>
                  <a:pt x="68" y="48"/>
                  <a:pt x="72" y="45"/>
                  <a:pt x="72" y="40"/>
                </a:cubicBezTo>
                <a:cubicBezTo>
                  <a:pt x="80" y="40"/>
                  <a:pt x="80" y="40"/>
                  <a:pt x="80" y="40"/>
                </a:cubicBezTo>
                <a:cubicBezTo>
                  <a:pt x="80" y="49"/>
                  <a:pt x="73" y="56"/>
                  <a:pt x="64" y="56"/>
                </a:cubicBezTo>
                <a:close/>
                <a:moveTo>
                  <a:pt x="112" y="24"/>
                </a:moveTo>
                <a:cubicBezTo>
                  <a:pt x="64" y="24"/>
                  <a:pt x="64" y="24"/>
                  <a:pt x="64" y="24"/>
                </a:cubicBezTo>
                <a:cubicBezTo>
                  <a:pt x="55" y="24"/>
                  <a:pt x="48" y="32"/>
                  <a:pt x="48" y="40"/>
                </a:cubicBezTo>
                <a:cubicBezTo>
                  <a:pt x="56" y="40"/>
                  <a:pt x="56" y="40"/>
                  <a:pt x="56" y="40"/>
                </a:cubicBezTo>
                <a:cubicBezTo>
                  <a:pt x="56" y="36"/>
                  <a:pt x="59" y="32"/>
                  <a:pt x="64" y="32"/>
                </a:cubicBezTo>
                <a:cubicBezTo>
                  <a:pt x="112" y="32"/>
                  <a:pt x="112" y="32"/>
                  <a:pt x="112" y="32"/>
                </a:cubicBezTo>
                <a:cubicBezTo>
                  <a:pt x="116" y="32"/>
                  <a:pt x="120" y="36"/>
                  <a:pt x="120" y="40"/>
                </a:cubicBezTo>
                <a:cubicBezTo>
                  <a:pt x="120" y="64"/>
                  <a:pt x="120" y="64"/>
                  <a:pt x="120" y="64"/>
                </a:cubicBezTo>
                <a:cubicBezTo>
                  <a:pt x="120" y="69"/>
                  <a:pt x="116" y="72"/>
                  <a:pt x="112" y="72"/>
                </a:cubicBezTo>
                <a:cubicBezTo>
                  <a:pt x="64" y="72"/>
                  <a:pt x="64" y="72"/>
                  <a:pt x="64" y="72"/>
                </a:cubicBezTo>
                <a:cubicBezTo>
                  <a:pt x="59" y="72"/>
                  <a:pt x="56" y="69"/>
                  <a:pt x="56" y="64"/>
                </a:cubicBezTo>
                <a:cubicBezTo>
                  <a:pt x="48" y="64"/>
                  <a:pt x="48" y="64"/>
                  <a:pt x="48" y="64"/>
                </a:cubicBezTo>
                <a:cubicBezTo>
                  <a:pt x="48" y="73"/>
                  <a:pt x="55" y="80"/>
                  <a:pt x="64" y="80"/>
                </a:cubicBezTo>
                <a:cubicBezTo>
                  <a:pt x="112" y="80"/>
                  <a:pt x="112" y="80"/>
                  <a:pt x="112" y="80"/>
                </a:cubicBezTo>
                <a:cubicBezTo>
                  <a:pt x="121" y="80"/>
                  <a:pt x="128" y="73"/>
                  <a:pt x="128" y="64"/>
                </a:cubicBezTo>
                <a:cubicBezTo>
                  <a:pt x="128" y="40"/>
                  <a:pt x="128" y="40"/>
                  <a:pt x="128" y="40"/>
                </a:cubicBezTo>
                <a:cubicBezTo>
                  <a:pt x="128" y="32"/>
                  <a:pt x="121" y="24"/>
                  <a:pt x="112"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 name="Freeform 346"/>
          <p:cNvSpPr>
            <a:spLocks noChangeAspect="1" noEditPoints="1"/>
          </p:cNvSpPr>
          <p:nvPr/>
        </p:nvSpPr>
        <p:spPr bwMode="auto">
          <a:xfrm>
            <a:off x="515085" y="4112080"/>
            <a:ext cx="380475" cy="23615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Freeform 459"/>
          <p:cNvSpPr>
            <a:spLocks noChangeAspect="1"/>
          </p:cNvSpPr>
          <p:nvPr/>
        </p:nvSpPr>
        <p:spPr bwMode="auto">
          <a:xfrm>
            <a:off x="544191" y="4753477"/>
            <a:ext cx="322262" cy="322262"/>
          </a:xfrm>
          <a:custGeom>
            <a:avLst/>
            <a:gdLst>
              <a:gd name="T0" fmla="*/ 16 w 86"/>
              <a:gd name="T1" fmla="*/ 8 h 86"/>
              <a:gd name="T2" fmla="*/ 18 w 86"/>
              <a:gd name="T3" fmla="*/ 9 h 86"/>
              <a:gd name="T4" fmla="*/ 25 w 86"/>
              <a:gd name="T5" fmla="*/ 11 h 86"/>
              <a:gd name="T6" fmla="*/ 29 w 86"/>
              <a:gd name="T7" fmla="*/ 17 h 86"/>
              <a:gd name="T8" fmla="*/ 29 w 86"/>
              <a:gd name="T9" fmla="*/ 19 h 86"/>
              <a:gd name="T10" fmla="*/ 26 w 86"/>
              <a:gd name="T11" fmla="*/ 24 h 86"/>
              <a:gd name="T12" fmla="*/ 25 w 86"/>
              <a:gd name="T13" fmla="*/ 26 h 86"/>
              <a:gd name="T14" fmla="*/ 22 w 86"/>
              <a:gd name="T15" fmla="*/ 28 h 86"/>
              <a:gd name="T16" fmla="*/ 17 w 86"/>
              <a:gd name="T17" fmla="*/ 28 h 86"/>
              <a:gd name="T18" fmla="*/ 12 w 86"/>
              <a:gd name="T19" fmla="*/ 25 h 86"/>
              <a:gd name="T20" fmla="*/ 10 w 86"/>
              <a:gd name="T21" fmla="*/ 23 h 86"/>
              <a:gd name="T22" fmla="*/ 10 w 86"/>
              <a:gd name="T23" fmla="*/ 16 h 86"/>
              <a:gd name="T24" fmla="*/ 10 w 86"/>
              <a:gd name="T25" fmla="*/ 15 h 86"/>
              <a:gd name="T26" fmla="*/ 8 w 86"/>
              <a:gd name="T27" fmla="*/ 15 h 86"/>
              <a:gd name="T28" fmla="*/ 1 w 86"/>
              <a:gd name="T29" fmla="*/ 15 h 86"/>
              <a:gd name="T30" fmla="*/ 0 w 86"/>
              <a:gd name="T31" fmla="*/ 17 h 86"/>
              <a:gd name="T32" fmla="*/ 3 w 86"/>
              <a:gd name="T33" fmla="*/ 30 h 86"/>
              <a:gd name="T34" fmla="*/ 16 w 86"/>
              <a:gd name="T35" fmla="*/ 38 h 86"/>
              <a:gd name="T36" fmla="*/ 18 w 86"/>
              <a:gd name="T37" fmla="*/ 38 h 86"/>
              <a:gd name="T38" fmla="*/ 27 w 86"/>
              <a:gd name="T39" fmla="*/ 36 h 86"/>
              <a:gd name="T40" fmla="*/ 50 w 86"/>
              <a:gd name="T41" fmla="*/ 59 h 86"/>
              <a:gd name="T42" fmla="*/ 50 w 86"/>
              <a:gd name="T43" fmla="*/ 61 h 86"/>
              <a:gd name="T44" fmla="*/ 48 w 86"/>
              <a:gd name="T45" fmla="*/ 70 h 86"/>
              <a:gd name="T46" fmla="*/ 56 w 86"/>
              <a:gd name="T47" fmla="*/ 83 h 86"/>
              <a:gd name="T48" fmla="*/ 58 w 86"/>
              <a:gd name="T49" fmla="*/ 84 h 86"/>
              <a:gd name="T50" fmla="*/ 70 w 86"/>
              <a:gd name="T51" fmla="*/ 84 h 86"/>
              <a:gd name="T52" fmla="*/ 70 w 86"/>
              <a:gd name="T53" fmla="*/ 77 h 86"/>
              <a:gd name="T54" fmla="*/ 69 w 86"/>
              <a:gd name="T55" fmla="*/ 76 h 86"/>
              <a:gd name="T56" fmla="*/ 61 w 86"/>
              <a:gd name="T57" fmla="*/ 74 h 86"/>
              <a:gd name="T58" fmla="*/ 58 w 86"/>
              <a:gd name="T59" fmla="*/ 69 h 86"/>
              <a:gd name="T60" fmla="*/ 57 w 86"/>
              <a:gd name="T61" fmla="*/ 66 h 86"/>
              <a:gd name="T62" fmla="*/ 61 w 86"/>
              <a:gd name="T63" fmla="*/ 59 h 86"/>
              <a:gd name="T64" fmla="*/ 67 w 86"/>
              <a:gd name="T65" fmla="*/ 57 h 86"/>
              <a:gd name="T66" fmla="*/ 69 w 86"/>
              <a:gd name="T67" fmla="*/ 57 h 86"/>
              <a:gd name="T68" fmla="*/ 76 w 86"/>
              <a:gd name="T69" fmla="*/ 62 h 86"/>
              <a:gd name="T70" fmla="*/ 77 w 86"/>
              <a:gd name="T71" fmla="*/ 68 h 86"/>
              <a:gd name="T72" fmla="*/ 77 w 86"/>
              <a:gd name="T73" fmla="*/ 70 h 86"/>
              <a:gd name="T74" fmla="*/ 77 w 86"/>
              <a:gd name="T75" fmla="*/ 70 h 86"/>
              <a:gd name="T76" fmla="*/ 78 w 86"/>
              <a:gd name="T77" fmla="*/ 70 h 86"/>
              <a:gd name="T78" fmla="*/ 86 w 86"/>
              <a:gd name="T79" fmla="*/ 69 h 86"/>
              <a:gd name="T80" fmla="*/ 85 w 86"/>
              <a:gd name="T81" fmla="*/ 57 h 86"/>
              <a:gd name="T82" fmla="*/ 84 w 86"/>
              <a:gd name="T83" fmla="*/ 55 h 86"/>
              <a:gd name="T84" fmla="*/ 68 w 86"/>
              <a:gd name="T85" fmla="*/ 47 h 86"/>
              <a:gd name="T86" fmla="*/ 61 w 86"/>
              <a:gd name="T87" fmla="*/ 50 h 86"/>
              <a:gd name="T88" fmla="*/ 59 w 86"/>
              <a:gd name="T89" fmla="*/ 49 h 86"/>
              <a:gd name="T90" fmla="*/ 36 w 86"/>
              <a:gd name="T91" fmla="*/ 25 h 86"/>
              <a:gd name="T92" fmla="*/ 39 w 86"/>
              <a:gd name="T93" fmla="*/ 17 h 86"/>
              <a:gd name="T94" fmla="*/ 38 w 86"/>
              <a:gd name="T95" fmla="*/ 15 h 86"/>
              <a:gd name="T96" fmla="*/ 29 w 86"/>
              <a:gd name="T97" fmla="*/ 1 h 86"/>
              <a:gd name="T98" fmla="*/ 18 w 86"/>
              <a:gd name="T99" fmla="*/ 0 h 86"/>
              <a:gd name="T100" fmla="*/ 16 w 86"/>
              <a:gd name="T101"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86">
                <a:moveTo>
                  <a:pt x="16" y="1"/>
                </a:moveTo>
                <a:cubicBezTo>
                  <a:pt x="16" y="8"/>
                  <a:pt x="16" y="8"/>
                  <a:pt x="16" y="8"/>
                </a:cubicBezTo>
                <a:cubicBezTo>
                  <a:pt x="16" y="9"/>
                  <a:pt x="17" y="9"/>
                  <a:pt x="18" y="9"/>
                </a:cubicBezTo>
                <a:cubicBezTo>
                  <a:pt x="18" y="9"/>
                  <a:pt x="18" y="9"/>
                  <a:pt x="18" y="9"/>
                </a:cubicBezTo>
                <a:cubicBezTo>
                  <a:pt x="23" y="10"/>
                  <a:pt x="23" y="10"/>
                  <a:pt x="23" y="10"/>
                </a:cubicBezTo>
                <a:cubicBezTo>
                  <a:pt x="24" y="10"/>
                  <a:pt x="25" y="11"/>
                  <a:pt x="25" y="11"/>
                </a:cubicBezTo>
                <a:cubicBezTo>
                  <a:pt x="25" y="11"/>
                  <a:pt x="25" y="11"/>
                  <a:pt x="25" y="11"/>
                </a:cubicBezTo>
                <a:cubicBezTo>
                  <a:pt x="29" y="17"/>
                  <a:pt x="29" y="17"/>
                  <a:pt x="29" y="17"/>
                </a:cubicBezTo>
                <a:cubicBezTo>
                  <a:pt x="29" y="17"/>
                  <a:pt x="29" y="18"/>
                  <a:pt x="29" y="19"/>
                </a:cubicBezTo>
                <a:cubicBezTo>
                  <a:pt x="29" y="19"/>
                  <a:pt x="29" y="19"/>
                  <a:pt x="29" y="19"/>
                </a:cubicBezTo>
                <a:cubicBezTo>
                  <a:pt x="28" y="22"/>
                  <a:pt x="28" y="22"/>
                  <a:pt x="28" y="22"/>
                </a:cubicBezTo>
                <a:cubicBezTo>
                  <a:pt x="28" y="23"/>
                  <a:pt x="27" y="24"/>
                  <a:pt x="26" y="24"/>
                </a:cubicBezTo>
                <a:cubicBezTo>
                  <a:pt x="26" y="24"/>
                  <a:pt x="26" y="24"/>
                  <a:pt x="26" y="24"/>
                </a:cubicBezTo>
                <a:cubicBezTo>
                  <a:pt x="25" y="26"/>
                  <a:pt x="25" y="26"/>
                  <a:pt x="25" y="26"/>
                </a:cubicBezTo>
                <a:cubicBezTo>
                  <a:pt x="24" y="27"/>
                  <a:pt x="23" y="27"/>
                  <a:pt x="22" y="28"/>
                </a:cubicBezTo>
                <a:cubicBezTo>
                  <a:pt x="22" y="28"/>
                  <a:pt x="22" y="28"/>
                  <a:pt x="22" y="28"/>
                </a:cubicBezTo>
                <a:cubicBezTo>
                  <a:pt x="19" y="29"/>
                  <a:pt x="19" y="29"/>
                  <a:pt x="19" y="29"/>
                </a:cubicBezTo>
                <a:cubicBezTo>
                  <a:pt x="19" y="29"/>
                  <a:pt x="18" y="29"/>
                  <a:pt x="17" y="28"/>
                </a:cubicBezTo>
                <a:cubicBezTo>
                  <a:pt x="17" y="28"/>
                  <a:pt x="17" y="28"/>
                  <a:pt x="17" y="28"/>
                </a:cubicBezTo>
                <a:cubicBezTo>
                  <a:pt x="12" y="25"/>
                  <a:pt x="12" y="25"/>
                  <a:pt x="12" y="25"/>
                </a:cubicBezTo>
                <a:cubicBezTo>
                  <a:pt x="11" y="25"/>
                  <a:pt x="10" y="24"/>
                  <a:pt x="10" y="23"/>
                </a:cubicBezTo>
                <a:cubicBezTo>
                  <a:pt x="10" y="23"/>
                  <a:pt x="10" y="23"/>
                  <a:pt x="10" y="23"/>
                </a:cubicBezTo>
                <a:cubicBezTo>
                  <a:pt x="10" y="17"/>
                  <a:pt x="10" y="17"/>
                  <a:pt x="10" y="17"/>
                </a:cubicBezTo>
                <a:cubicBezTo>
                  <a:pt x="10" y="16"/>
                  <a:pt x="10" y="16"/>
                  <a:pt x="10" y="16"/>
                </a:cubicBezTo>
                <a:cubicBezTo>
                  <a:pt x="10" y="16"/>
                  <a:pt x="10" y="16"/>
                  <a:pt x="10" y="16"/>
                </a:cubicBezTo>
                <a:cubicBezTo>
                  <a:pt x="10" y="16"/>
                  <a:pt x="10" y="16"/>
                  <a:pt x="10" y="15"/>
                </a:cubicBezTo>
                <a:cubicBezTo>
                  <a:pt x="10" y="15"/>
                  <a:pt x="10" y="15"/>
                  <a:pt x="10" y="15"/>
                </a:cubicBezTo>
                <a:cubicBezTo>
                  <a:pt x="10" y="15"/>
                  <a:pt x="9" y="15"/>
                  <a:pt x="8" y="15"/>
                </a:cubicBezTo>
                <a:cubicBezTo>
                  <a:pt x="8" y="15"/>
                  <a:pt x="8" y="15"/>
                  <a:pt x="8" y="15"/>
                </a:cubicBezTo>
                <a:cubicBezTo>
                  <a:pt x="1" y="15"/>
                  <a:pt x="1" y="15"/>
                  <a:pt x="1" y="15"/>
                </a:cubicBezTo>
                <a:cubicBezTo>
                  <a:pt x="1" y="15"/>
                  <a:pt x="0" y="16"/>
                  <a:pt x="0" y="17"/>
                </a:cubicBezTo>
                <a:cubicBezTo>
                  <a:pt x="0" y="17"/>
                  <a:pt x="0" y="17"/>
                  <a:pt x="0" y="17"/>
                </a:cubicBezTo>
                <a:cubicBezTo>
                  <a:pt x="2" y="28"/>
                  <a:pt x="2" y="28"/>
                  <a:pt x="2" y="28"/>
                </a:cubicBezTo>
                <a:cubicBezTo>
                  <a:pt x="2" y="29"/>
                  <a:pt x="2" y="30"/>
                  <a:pt x="3" y="30"/>
                </a:cubicBezTo>
                <a:cubicBezTo>
                  <a:pt x="3" y="30"/>
                  <a:pt x="3" y="30"/>
                  <a:pt x="3" y="30"/>
                </a:cubicBezTo>
                <a:cubicBezTo>
                  <a:pt x="16" y="38"/>
                  <a:pt x="16" y="38"/>
                  <a:pt x="16" y="38"/>
                </a:cubicBezTo>
                <a:cubicBezTo>
                  <a:pt x="16" y="38"/>
                  <a:pt x="17" y="38"/>
                  <a:pt x="18" y="38"/>
                </a:cubicBezTo>
                <a:cubicBezTo>
                  <a:pt x="18" y="38"/>
                  <a:pt x="18" y="38"/>
                  <a:pt x="18" y="38"/>
                </a:cubicBezTo>
                <a:cubicBezTo>
                  <a:pt x="25" y="36"/>
                  <a:pt x="25" y="36"/>
                  <a:pt x="25" y="36"/>
                </a:cubicBezTo>
                <a:cubicBezTo>
                  <a:pt x="26" y="35"/>
                  <a:pt x="27" y="36"/>
                  <a:pt x="27" y="36"/>
                </a:cubicBezTo>
                <a:cubicBezTo>
                  <a:pt x="27" y="36"/>
                  <a:pt x="27" y="36"/>
                  <a:pt x="27" y="36"/>
                </a:cubicBezTo>
                <a:cubicBezTo>
                  <a:pt x="50" y="59"/>
                  <a:pt x="50" y="59"/>
                  <a:pt x="50" y="59"/>
                </a:cubicBezTo>
                <a:cubicBezTo>
                  <a:pt x="50" y="59"/>
                  <a:pt x="50" y="60"/>
                  <a:pt x="50" y="61"/>
                </a:cubicBezTo>
                <a:cubicBezTo>
                  <a:pt x="50" y="61"/>
                  <a:pt x="50" y="61"/>
                  <a:pt x="50" y="61"/>
                </a:cubicBezTo>
                <a:cubicBezTo>
                  <a:pt x="48" y="68"/>
                  <a:pt x="48" y="68"/>
                  <a:pt x="48" y="68"/>
                </a:cubicBezTo>
                <a:cubicBezTo>
                  <a:pt x="47" y="69"/>
                  <a:pt x="47" y="70"/>
                  <a:pt x="48" y="70"/>
                </a:cubicBezTo>
                <a:cubicBezTo>
                  <a:pt x="48" y="70"/>
                  <a:pt x="48" y="70"/>
                  <a:pt x="48" y="70"/>
                </a:cubicBezTo>
                <a:cubicBezTo>
                  <a:pt x="56" y="83"/>
                  <a:pt x="56" y="83"/>
                  <a:pt x="56" y="83"/>
                </a:cubicBezTo>
                <a:cubicBezTo>
                  <a:pt x="56" y="84"/>
                  <a:pt x="57" y="84"/>
                  <a:pt x="58" y="84"/>
                </a:cubicBezTo>
                <a:cubicBezTo>
                  <a:pt x="58" y="84"/>
                  <a:pt x="58" y="84"/>
                  <a:pt x="58" y="84"/>
                </a:cubicBezTo>
                <a:cubicBezTo>
                  <a:pt x="69" y="85"/>
                  <a:pt x="69" y="85"/>
                  <a:pt x="69" y="85"/>
                </a:cubicBezTo>
                <a:cubicBezTo>
                  <a:pt x="69" y="86"/>
                  <a:pt x="70" y="85"/>
                  <a:pt x="70" y="84"/>
                </a:cubicBezTo>
                <a:cubicBezTo>
                  <a:pt x="70" y="84"/>
                  <a:pt x="70" y="84"/>
                  <a:pt x="70" y="84"/>
                </a:cubicBezTo>
                <a:cubicBezTo>
                  <a:pt x="70" y="77"/>
                  <a:pt x="70" y="77"/>
                  <a:pt x="70" y="77"/>
                </a:cubicBezTo>
                <a:cubicBezTo>
                  <a:pt x="70" y="76"/>
                  <a:pt x="69" y="76"/>
                  <a:pt x="69" y="76"/>
                </a:cubicBezTo>
                <a:cubicBezTo>
                  <a:pt x="69" y="76"/>
                  <a:pt x="69" y="76"/>
                  <a:pt x="69" y="76"/>
                </a:cubicBezTo>
                <a:cubicBezTo>
                  <a:pt x="63" y="75"/>
                  <a:pt x="63" y="75"/>
                  <a:pt x="63" y="75"/>
                </a:cubicBezTo>
                <a:cubicBezTo>
                  <a:pt x="62" y="75"/>
                  <a:pt x="61" y="75"/>
                  <a:pt x="61" y="74"/>
                </a:cubicBezTo>
                <a:cubicBezTo>
                  <a:pt x="61" y="74"/>
                  <a:pt x="61" y="74"/>
                  <a:pt x="61" y="74"/>
                </a:cubicBezTo>
                <a:cubicBezTo>
                  <a:pt x="58" y="69"/>
                  <a:pt x="58" y="69"/>
                  <a:pt x="58" y="69"/>
                </a:cubicBezTo>
                <a:cubicBezTo>
                  <a:pt x="57" y="68"/>
                  <a:pt x="57" y="67"/>
                  <a:pt x="57" y="66"/>
                </a:cubicBezTo>
                <a:cubicBezTo>
                  <a:pt x="57" y="66"/>
                  <a:pt x="57" y="66"/>
                  <a:pt x="57" y="66"/>
                </a:cubicBezTo>
                <a:cubicBezTo>
                  <a:pt x="59" y="60"/>
                  <a:pt x="59" y="60"/>
                  <a:pt x="59" y="60"/>
                </a:cubicBezTo>
                <a:cubicBezTo>
                  <a:pt x="60" y="60"/>
                  <a:pt x="60" y="59"/>
                  <a:pt x="61" y="59"/>
                </a:cubicBezTo>
                <a:cubicBezTo>
                  <a:pt x="61" y="59"/>
                  <a:pt x="61" y="59"/>
                  <a:pt x="61" y="59"/>
                </a:cubicBezTo>
                <a:cubicBezTo>
                  <a:pt x="67" y="57"/>
                  <a:pt x="67" y="57"/>
                  <a:pt x="67" y="57"/>
                </a:cubicBezTo>
                <a:cubicBezTo>
                  <a:pt x="68" y="56"/>
                  <a:pt x="69" y="57"/>
                  <a:pt x="69" y="57"/>
                </a:cubicBezTo>
                <a:cubicBezTo>
                  <a:pt x="69" y="57"/>
                  <a:pt x="69" y="57"/>
                  <a:pt x="69" y="57"/>
                </a:cubicBezTo>
                <a:cubicBezTo>
                  <a:pt x="75" y="60"/>
                  <a:pt x="75" y="60"/>
                  <a:pt x="75" y="60"/>
                </a:cubicBezTo>
                <a:cubicBezTo>
                  <a:pt x="75" y="61"/>
                  <a:pt x="76" y="61"/>
                  <a:pt x="76" y="62"/>
                </a:cubicBezTo>
                <a:cubicBezTo>
                  <a:pt x="76" y="62"/>
                  <a:pt x="76" y="62"/>
                  <a:pt x="76" y="62"/>
                </a:cubicBezTo>
                <a:cubicBezTo>
                  <a:pt x="77" y="68"/>
                  <a:pt x="77" y="68"/>
                  <a:pt x="77" y="68"/>
                </a:cubicBezTo>
                <a:cubicBezTo>
                  <a:pt x="77" y="69"/>
                  <a:pt x="77" y="70"/>
                  <a:pt x="77" y="70"/>
                </a:cubicBezTo>
                <a:cubicBezTo>
                  <a:pt x="77" y="70"/>
                  <a:pt x="77" y="70"/>
                  <a:pt x="77" y="70"/>
                </a:cubicBezTo>
                <a:cubicBezTo>
                  <a:pt x="77" y="70"/>
                  <a:pt x="77" y="70"/>
                  <a:pt x="77" y="70"/>
                </a:cubicBezTo>
                <a:cubicBezTo>
                  <a:pt x="77" y="70"/>
                  <a:pt x="77" y="70"/>
                  <a:pt x="77" y="70"/>
                </a:cubicBezTo>
                <a:cubicBezTo>
                  <a:pt x="77" y="70"/>
                  <a:pt x="77" y="70"/>
                  <a:pt x="78" y="70"/>
                </a:cubicBezTo>
                <a:cubicBezTo>
                  <a:pt x="78" y="70"/>
                  <a:pt x="78" y="70"/>
                  <a:pt x="78" y="70"/>
                </a:cubicBezTo>
                <a:cubicBezTo>
                  <a:pt x="85" y="70"/>
                  <a:pt x="85" y="70"/>
                  <a:pt x="85" y="70"/>
                </a:cubicBezTo>
                <a:cubicBezTo>
                  <a:pt x="86" y="70"/>
                  <a:pt x="86" y="69"/>
                  <a:pt x="86" y="69"/>
                </a:cubicBezTo>
                <a:cubicBezTo>
                  <a:pt x="86" y="69"/>
                  <a:pt x="86" y="69"/>
                  <a:pt x="86" y="69"/>
                </a:cubicBezTo>
                <a:cubicBezTo>
                  <a:pt x="85" y="57"/>
                  <a:pt x="85" y="57"/>
                  <a:pt x="85" y="57"/>
                </a:cubicBezTo>
                <a:cubicBezTo>
                  <a:pt x="85" y="57"/>
                  <a:pt x="84" y="56"/>
                  <a:pt x="84" y="55"/>
                </a:cubicBezTo>
                <a:cubicBezTo>
                  <a:pt x="84" y="55"/>
                  <a:pt x="84" y="55"/>
                  <a:pt x="84" y="55"/>
                </a:cubicBezTo>
                <a:cubicBezTo>
                  <a:pt x="71" y="47"/>
                  <a:pt x="71" y="47"/>
                  <a:pt x="71" y="47"/>
                </a:cubicBezTo>
                <a:cubicBezTo>
                  <a:pt x="70" y="47"/>
                  <a:pt x="69" y="47"/>
                  <a:pt x="68" y="47"/>
                </a:cubicBezTo>
                <a:cubicBezTo>
                  <a:pt x="68" y="47"/>
                  <a:pt x="68" y="47"/>
                  <a:pt x="68" y="47"/>
                </a:cubicBezTo>
                <a:cubicBezTo>
                  <a:pt x="61" y="50"/>
                  <a:pt x="61" y="50"/>
                  <a:pt x="61" y="50"/>
                </a:cubicBezTo>
                <a:cubicBezTo>
                  <a:pt x="61" y="50"/>
                  <a:pt x="60" y="50"/>
                  <a:pt x="59" y="49"/>
                </a:cubicBezTo>
                <a:cubicBezTo>
                  <a:pt x="59" y="49"/>
                  <a:pt x="59" y="49"/>
                  <a:pt x="59" y="49"/>
                </a:cubicBezTo>
                <a:cubicBezTo>
                  <a:pt x="37" y="27"/>
                  <a:pt x="37" y="27"/>
                  <a:pt x="37" y="27"/>
                </a:cubicBezTo>
                <a:cubicBezTo>
                  <a:pt x="36" y="26"/>
                  <a:pt x="36" y="25"/>
                  <a:pt x="36" y="25"/>
                </a:cubicBezTo>
                <a:cubicBezTo>
                  <a:pt x="36" y="25"/>
                  <a:pt x="36" y="25"/>
                  <a:pt x="36" y="25"/>
                </a:cubicBezTo>
                <a:cubicBezTo>
                  <a:pt x="39" y="17"/>
                  <a:pt x="39" y="17"/>
                  <a:pt x="39" y="17"/>
                </a:cubicBezTo>
                <a:cubicBezTo>
                  <a:pt x="39" y="17"/>
                  <a:pt x="39" y="16"/>
                  <a:pt x="38" y="15"/>
                </a:cubicBezTo>
                <a:cubicBezTo>
                  <a:pt x="38" y="15"/>
                  <a:pt x="38" y="15"/>
                  <a:pt x="38" y="15"/>
                </a:cubicBezTo>
                <a:cubicBezTo>
                  <a:pt x="30" y="2"/>
                  <a:pt x="30" y="2"/>
                  <a:pt x="30" y="2"/>
                </a:cubicBezTo>
                <a:cubicBezTo>
                  <a:pt x="30" y="2"/>
                  <a:pt x="29" y="1"/>
                  <a:pt x="29" y="1"/>
                </a:cubicBezTo>
                <a:cubicBezTo>
                  <a:pt x="29" y="1"/>
                  <a:pt x="29" y="1"/>
                  <a:pt x="29" y="1"/>
                </a:cubicBezTo>
                <a:cubicBezTo>
                  <a:pt x="18" y="0"/>
                  <a:pt x="18" y="0"/>
                  <a:pt x="18" y="0"/>
                </a:cubicBezTo>
                <a:cubicBezTo>
                  <a:pt x="18" y="0"/>
                  <a:pt x="17" y="0"/>
                  <a:pt x="17" y="0"/>
                </a:cubicBezTo>
                <a:cubicBezTo>
                  <a:pt x="17" y="0"/>
                  <a:pt x="16" y="0"/>
                  <a:pt x="16" y="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Freeform 376"/>
          <p:cNvSpPr>
            <a:spLocks noChangeAspect="1" noEditPoints="1"/>
          </p:cNvSpPr>
          <p:nvPr/>
        </p:nvSpPr>
        <p:spPr bwMode="auto">
          <a:xfrm>
            <a:off x="528951" y="5418903"/>
            <a:ext cx="352743" cy="354489"/>
          </a:xfrm>
          <a:custGeom>
            <a:avLst/>
            <a:gdLst>
              <a:gd name="T0" fmla="*/ 0 w 86"/>
              <a:gd name="T1" fmla="*/ 0 h 86"/>
              <a:gd name="T2" fmla="*/ 24 w 86"/>
              <a:gd name="T3" fmla="*/ 0 h 86"/>
              <a:gd name="T4" fmla="*/ 24 w 86"/>
              <a:gd name="T5" fmla="*/ 24 h 86"/>
              <a:gd name="T6" fmla="*/ 18 w 86"/>
              <a:gd name="T7" fmla="*/ 24 h 86"/>
              <a:gd name="T8" fmla="*/ 18 w 86"/>
              <a:gd name="T9" fmla="*/ 33 h 86"/>
              <a:gd name="T10" fmla="*/ 22 w 86"/>
              <a:gd name="T11" fmla="*/ 37 h 86"/>
              <a:gd name="T12" fmla="*/ 31 w 86"/>
              <a:gd name="T13" fmla="*/ 37 h 86"/>
              <a:gd name="T14" fmla="*/ 31 w 86"/>
              <a:gd name="T15" fmla="*/ 31 h 86"/>
              <a:gd name="T16" fmla="*/ 55 w 86"/>
              <a:gd name="T17" fmla="*/ 31 h 86"/>
              <a:gd name="T18" fmla="*/ 55 w 86"/>
              <a:gd name="T19" fmla="*/ 55 h 86"/>
              <a:gd name="T20" fmla="*/ 49 w 86"/>
              <a:gd name="T21" fmla="*/ 55 h 86"/>
              <a:gd name="T22" fmla="*/ 49 w 86"/>
              <a:gd name="T23" fmla="*/ 64 h 86"/>
              <a:gd name="T24" fmla="*/ 53 w 86"/>
              <a:gd name="T25" fmla="*/ 67 h 86"/>
              <a:gd name="T26" fmla="*/ 61 w 86"/>
              <a:gd name="T27" fmla="*/ 67 h 86"/>
              <a:gd name="T28" fmla="*/ 61 w 86"/>
              <a:gd name="T29" fmla="*/ 61 h 86"/>
              <a:gd name="T30" fmla="*/ 86 w 86"/>
              <a:gd name="T31" fmla="*/ 61 h 86"/>
              <a:gd name="T32" fmla="*/ 86 w 86"/>
              <a:gd name="T33" fmla="*/ 86 h 86"/>
              <a:gd name="T34" fmla="*/ 61 w 86"/>
              <a:gd name="T35" fmla="*/ 86 h 86"/>
              <a:gd name="T36" fmla="*/ 61 w 86"/>
              <a:gd name="T37" fmla="*/ 73 h 86"/>
              <a:gd name="T38" fmla="*/ 53 w 86"/>
              <a:gd name="T39" fmla="*/ 73 h 86"/>
              <a:gd name="T40" fmla="*/ 46 w 86"/>
              <a:gd name="T41" fmla="*/ 78 h 86"/>
              <a:gd name="T42" fmla="*/ 39 w 86"/>
              <a:gd name="T43" fmla="*/ 73 h 86"/>
              <a:gd name="T44" fmla="*/ 18 w 86"/>
              <a:gd name="T45" fmla="*/ 73 h 86"/>
              <a:gd name="T46" fmla="*/ 12 w 86"/>
              <a:gd name="T47" fmla="*/ 73 h 86"/>
              <a:gd name="T48" fmla="*/ 12 w 86"/>
              <a:gd name="T49" fmla="*/ 67 h 86"/>
              <a:gd name="T50" fmla="*/ 12 w 86"/>
              <a:gd name="T51" fmla="*/ 47 h 86"/>
              <a:gd name="T52" fmla="*/ 7 w 86"/>
              <a:gd name="T53" fmla="*/ 40 h 86"/>
              <a:gd name="T54" fmla="*/ 12 w 86"/>
              <a:gd name="T55" fmla="*/ 33 h 86"/>
              <a:gd name="T56" fmla="*/ 12 w 86"/>
              <a:gd name="T57" fmla="*/ 24 h 86"/>
              <a:gd name="T58" fmla="*/ 0 w 86"/>
              <a:gd name="T59" fmla="*/ 24 h 86"/>
              <a:gd name="T60" fmla="*/ 0 w 86"/>
              <a:gd name="T61" fmla="*/ 0 h 86"/>
              <a:gd name="T62" fmla="*/ 43 w 86"/>
              <a:gd name="T63" fmla="*/ 55 h 86"/>
              <a:gd name="T64" fmla="*/ 31 w 86"/>
              <a:gd name="T65" fmla="*/ 55 h 86"/>
              <a:gd name="T66" fmla="*/ 31 w 86"/>
              <a:gd name="T67" fmla="*/ 43 h 86"/>
              <a:gd name="T68" fmla="*/ 22 w 86"/>
              <a:gd name="T69" fmla="*/ 43 h 86"/>
              <a:gd name="T70" fmla="*/ 18 w 86"/>
              <a:gd name="T71" fmla="*/ 46 h 86"/>
              <a:gd name="T72" fmla="*/ 18 w 86"/>
              <a:gd name="T73" fmla="*/ 67 h 86"/>
              <a:gd name="T74" fmla="*/ 39 w 86"/>
              <a:gd name="T75" fmla="*/ 67 h 86"/>
              <a:gd name="T76" fmla="*/ 43 w 86"/>
              <a:gd name="T77" fmla="*/ 64 h 86"/>
              <a:gd name="T78" fmla="*/ 43 w 86"/>
              <a:gd name="T79" fmla="*/ 5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86">
                <a:moveTo>
                  <a:pt x="0" y="0"/>
                </a:moveTo>
                <a:cubicBezTo>
                  <a:pt x="24" y="0"/>
                  <a:pt x="24" y="0"/>
                  <a:pt x="24" y="0"/>
                </a:cubicBezTo>
                <a:cubicBezTo>
                  <a:pt x="24" y="24"/>
                  <a:pt x="24" y="24"/>
                  <a:pt x="24" y="24"/>
                </a:cubicBezTo>
                <a:cubicBezTo>
                  <a:pt x="18" y="24"/>
                  <a:pt x="18" y="24"/>
                  <a:pt x="18" y="24"/>
                </a:cubicBezTo>
                <a:cubicBezTo>
                  <a:pt x="18" y="33"/>
                  <a:pt x="18" y="33"/>
                  <a:pt x="18" y="33"/>
                </a:cubicBezTo>
                <a:cubicBezTo>
                  <a:pt x="20" y="34"/>
                  <a:pt x="21" y="35"/>
                  <a:pt x="22" y="37"/>
                </a:cubicBezTo>
                <a:cubicBezTo>
                  <a:pt x="31" y="37"/>
                  <a:pt x="31" y="37"/>
                  <a:pt x="31" y="37"/>
                </a:cubicBezTo>
                <a:cubicBezTo>
                  <a:pt x="31" y="31"/>
                  <a:pt x="31" y="31"/>
                  <a:pt x="31" y="31"/>
                </a:cubicBezTo>
                <a:cubicBezTo>
                  <a:pt x="55" y="31"/>
                  <a:pt x="55" y="31"/>
                  <a:pt x="55" y="31"/>
                </a:cubicBezTo>
                <a:cubicBezTo>
                  <a:pt x="55" y="55"/>
                  <a:pt x="55" y="55"/>
                  <a:pt x="55" y="55"/>
                </a:cubicBezTo>
                <a:cubicBezTo>
                  <a:pt x="49" y="55"/>
                  <a:pt x="49" y="55"/>
                  <a:pt x="49" y="55"/>
                </a:cubicBezTo>
                <a:cubicBezTo>
                  <a:pt x="49" y="64"/>
                  <a:pt x="49" y="64"/>
                  <a:pt x="49" y="64"/>
                </a:cubicBezTo>
                <a:cubicBezTo>
                  <a:pt x="50" y="65"/>
                  <a:pt x="52" y="66"/>
                  <a:pt x="53" y="67"/>
                </a:cubicBezTo>
                <a:cubicBezTo>
                  <a:pt x="61" y="67"/>
                  <a:pt x="61" y="67"/>
                  <a:pt x="61" y="67"/>
                </a:cubicBezTo>
                <a:cubicBezTo>
                  <a:pt x="61" y="61"/>
                  <a:pt x="61" y="61"/>
                  <a:pt x="61" y="61"/>
                </a:cubicBezTo>
                <a:cubicBezTo>
                  <a:pt x="86" y="61"/>
                  <a:pt x="86" y="61"/>
                  <a:pt x="86" y="61"/>
                </a:cubicBezTo>
                <a:cubicBezTo>
                  <a:pt x="86" y="86"/>
                  <a:pt x="86" y="86"/>
                  <a:pt x="86" y="86"/>
                </a:cubicBezTo>
                <a:cubicBezTo>
                  <a:pt x="61" y="86"/>
                  <a:pt x="61" y="86"/>
                  <a:pt x="61" y="86"/>
                </a:cubicBezTo>
                <a:cubicBezTo>
                  <a:pt x="61" y="73"/>
                  <a:pt x="61" y="73"/>
                  <a:pt x="61" y="73"/>
                </a:cubicBezTo>
                <a:cubicBezTo>
                  <a:pt x="53" y="73"/>
                  <a:pt x="53" y="73"/>
                  <a:pt x="53" y="73"/>
                </a:cubicBezTo>
                <a:cubicBezTo>
                  <a:pt x="52" y="76"/>
                  <a:pt x="49" y="78"/>
                  <a:pt x="46" y="78"/>
                </a:cubicBezTo>
                <a:cubicBezTo>
                  <a:pt x="43" y="78"/>
                  <a:pt x="40" y="76"/>
                  <a:pt x="39" y="73"/>
                </a:cubicBezTo>
                <a:cubicBezTo>
                  <a:pt x="18" y="73"/>
                  <a:pt x="18" y="73"/>
                  <a:pt x="18" y="73"/>
                </a:cubicBezTo>
                <a:cubicBezTo>
                  <a:pt x="12" y="73"/>
                  <a:pt x="12" y="73"/>
                  <a:pt x="12" y="73"/>
                </a:cubicBezTo>
                <a:cubicBezTo>
                  <a:pt x="12" y="67"/>
                  <a:pt x="12" y="67"/>
                  <a:pt x="12" y="67"/>
                </a:cubicBezTo>
                <a:cubicBezTo>
                  <a:pt x="12" y="47"/>
                  <a:pt x="12" y="47"/>
                  <a:pt x="12" y="47"/>
                </a:cubicBezTo>
                <a:cubicBezTo>
                  <a:pt x="9" y="46"/>
                  <a:pt x="7" y="43"/>
                  <a:pt x="7" y="40"/>
                </a:cubicBezTo>
                <a:cubicBezTo>
                  <a:pt x="7" y="36"/>
                  <a:pt x="9" y="34"/>
                  <a:pt x="12" y="33"/>
                </a:cubicBezTo>
                <a:cubicBezTo>
                  <a:pt x="12" y="24"/>
                  <a:pt x="12" y="24"/>
                  <a:pt x="12" y="24"/>
                </a:cubicBezTo>
                <a:cubicBezTo>
                  <a:pt x="0" y="24"/>
                  <a:pt x="0" y="24"/>
                  <a:pt x="0" y="24"/>
                </a:cubicBezTo>
                <a:cubicBezTo>
                  <a:pt x="0" y="0"/>
                  <a:pt x="0" y="0"/>
                  <a:pt x="0" y="0"/>
                </a:cubicBezTo>
                <a:close/>
                <a:moveTo>
                  <a:pt x="43" y="55"/>
                </a:moveTo>
                <a:cubicBezTo>
                  <a:pt x="31" y="55"/>
                  <a:pt x="31" y="55"/>
                  <a:pt x="31" y="55"/>
                </a:cubicBezTo>
                <a:cubicBezTo>
                  <a:pt x="31" y="43"/>
                  <a:pt x="31" y="43"/>
                  <a:pt x="31" y="43"/>
                </a:cubicBezTo>
                <a:cubicBezTo>
                  <a:pt x="22" y="43"/>
                  <a:pt x="22" y="43"/>
                  <a:pt x="22" y="43"/>
                </a:cubicBezTo>
                <a:cubicBezTo>
                  <a:pt x="21" y="44"/>
                  <a:pt x="20" y="46"/>
                  <a:pt x="18" y="46"/>
                </a:cubicBezTo>
                <a:cubicBezTo>
                  <a:pt x="18" y="67"/>
                  <a:pt x="18" y="67"/>
                  <a:pt x="18" y="67"/>
                </a:cubicBezTo>
                <a:cubicBezTo>
                  <a:pt x="39" y="67"/>
                  <a:pt x="39" y="67"/>
                  <a:pt x="39" y="67"/>
                </a:cubicBezTo>
                <a:cubicBezTo>
                  <a:pt x="40" y="66"/>
                  <a:pt x="41" y="65"/>
                  <a:pt x="43" y="64"/>
                </a:cubicBezTo>
                <a:lnTo>
                  <a:pt x="43" y="5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729039399"/>
      </p:ext>
    </p:extLst>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 name="Group 221"/>
          <p:cNvGrpSpPr/>
          <p:nvPr/>
        </p:nvGrpSpPr>
        <p:grpSpPr>
          <a:xfrm>
            <a:off x="1053566" y="3261720"/>
            <a:ext cx="3333860" cy="813277"/>
            <a:chOff x="1053566" y="3376020"/>
            <a:chExt cx="3333860" cy="813277"/>
          </a:xfrm>
        </p:grpSpPr>
        <p:cxnSp>
          <p:nvCxnSpPr>
            <p:cNvPr id="207" name="Straight Connector 152"/>
            <p:cNvCxnSpPr/>
            <p:nvPr/>
          </p:nvCxnSpPr>
          <p:spPr>
            <a:xfrm>
              <a:off x="1053566" y="3376020"/>
              <a:ext cx="2523072" cy="0"/>
            </a:xfrm>
            <a:prstGeom prst="straightConnector1">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3576638" y="3376020"/>
              <a:ext cx="0" cy="813277"/>
            </a:xfrm>
            <a:prstGeom prst="line">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20" name="Straight Connector 152"/>
            <p:cNvCxnSpPr/>
            <p:nvPr/>
          </p:nvCxnSpPr>
          <p:spPr>
            <a:xfrm>
              <a:off x="3576638" y="4189297"/>
              <a:ext cx="810788" cy="0"/>
            </a:xfrm>
            <a:prstGeom prst="straightConnector1">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189" name="Straight Connector 152"/>
          <p:cNvCxnSpPr/>
          <p:nvPr/>
        </p:nvCxnSpPr>
        <p:spPr>
          <a:xfrm flipV="1">
            <a:off x="4387426" y="2044947"/>
            <a:ext cx="0" cy="2751205"/>
          </a:xfrm>
          <a:prstGeom prst="straightConnector1">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Network Controller</a:t>
            </a:r>
          </a:p>
        </p:txBody>
      </p:sp>
      <p:sp>
        <p:nvSpPr>
          <p:cNvPr id="5" name="Rectangle 4"/>
          <p:cNvSpPr/>
          <p:nvPr/>
        </p:nvSpPr>
        <p:spPr>
          <a:xfrm>
            <a:off x="8741744" y="2129277"/>
            <a:ext cx="3175572" cy="1625060"/>
          </a:xfrm>
          <a:prstGeom prst="rect">
            <a:avLst/>
          </a:prstGeom>
          <a:noFill/>
        </p:spPr>
        <p:txBody>
          <a:bodyPr wrap="square" lIns="182880" tIns="146304" rIns="182880" bIns="146304">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600" b="1" i="0" u="none" strike="noStrike" kern="0" cap="none" spc="30" normalizeH="0" baseline="0" noProof="0" dirty="0">
                <a:ln>
                  <a:noFill/>
                </a:ln>
                <a:gradFill>
                  <a:gsLst>
                    <a:gs pos="29703">
                      <a:schemeClr val="tx1"/>
                    </a:gs>
                    <a:gs pos="70000">
                      <a:schemeClr val="tx1"/>
                    </a:gs>
                  </a:gsLst>
                  <a:lin ang="5400000" scaled="0"/>
                </a:gradFill>
                <a:effectLst/>
                <a:uLnTx/>
                <a:uFillTx/>
                <a:latin typeface="+mj-lt"/>
              </a:rPr>
              <a:t>A centralized, programmable </a:t>
            </a:r>
            <a:r>
              <a:rPr kumimoji="0" lang="en-US" sz="1600" b="1" i="0" u="none" strike="noStrike" kern="0" cap="none" spc="30" normalizeH="0" baseline="0" noProof="0" dirty="0">
                <a:ln>
                  <a:noFill/>
                </a:ln>
                <a:gradFill>
                  <a:gsLst>
                    <a:gs pos="92079">
                      <a:schemeClr val="accent2"/>
                    </a:gs>
                    <a:gs pos="70000">
                      <a:schemeClr val="accent2"/>
                    </a:gs>
                  </a:gsLst>
                  <a:lin ang="5400000" scaled="0"/>
                </a:gradFill>
                <a:effectLst/>
                <a:uLnTx/>
                <a:uFillTx/>
                <a:latin typeface="Segoe UI Semibold" panose="020B0702040204020203" pitchFamily="34" charset="0"/>
                <a:cs typeface="Segoe UI Semibold" panose="020B0702040204020203" pitchFamily="34" charset="0"/>
              </a:rPr>
              <a:t>point of automation to manage, configure, monitor, and troubleshoot</a:t>
            </a:r>
            <a:r>
              <a:rPr kumimoji="0" lang="en-US" sz="1600" b="0" i="0" u="none" strike="noStrike" kern="0" cap="none" spc="30" normalizeH="0" baseline="0" noProof="0" dirty="0">
                <a:ln>
                  <a:noFill/>
                </a:ln>
                <a:gradFill>
                  <a:gsLst>
                    <a:gs pos="92079">
                      <a:schemeClr val="accent2"/>
                    </a:gs>
                    <a:gs pos="70000">
                      <a:schemeClr val="accent2"/>
                    </a:gs>
                  </a:gsLst>
                  <a:lin ang="5400000" scaled="0"/>
                </a:gradFill>
                <a:effectLst/>
                <a:uLnTx/>
                <a:uFillTx/>
                <a:latin typeface="Segoe UI Semibold" panose="020B0702040204020203" pitchFamily="34" charset="0"/>
                <a:cs typeface="Segoe UI Semibold" panose="020B0702040204020203" pitchFamily="34" charset="0"/>
              </a:rPr>
              <a:t> </a:t>
            </a:r>
            <a:r>
              <a:rPr kumimoji="0" lang="en-US" sz="1600" b="1" i="0" u="none" strike="noStrike" kern="0" cap="none" spc="30" normalizeH="0" baseline="0" noProof="0" dirty="0">
                <a:ln>
                  <a:noFill/>
                </a:ln>
                <a:gradFill>
                  <a:gsLst>
                    <a:gs pos="29703">
                      <a:schemeClr val="tx1"/>
                    </a:gs>
                    <a:gs pos="70000">
                      <a:schemeClr val="tx1"/>
                    </a:gs>
                  </a:gsLst>
                  <a:lin ang="5400000" scaled="0"/>
                </a:gradFill>
                <a:effectLst/>
                <a:uLnTx/>
                <a:uFillTx/>
                <a:latin typeface="+mj-lt"/>
              </a:rPr>
              <a:t>virtual and physical network infrastructure in your datacenter</a:t>
            </a:r>
          </a:p>
        </p:txBody>
      </p:sp>
      <p:sp>
        <p:nvSpPr>
          <p:cNvPr id="6" name="Rectangle 5"/>
          <p:cNvSpPr/>
          <p:nvPr/>
        </p:nvSpPr>
        <p:spPr>
          <a:xfrm>
            <a:off x="8741744" y="3879047"/>
            <a:ext cx="3034170" cy="1181862"/>
          </a:xfrm>
          <a:prstGeom prst="rect">
            <a:avLst/>
          </a:prstGeom>
          <a:noFill/>
        </p:spPr>
        <p:txBody>
          <a:bodyPr wrap="square" lIns="182880" tIns="146304" rIns="182880" bIns="146304">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600" b="1" i="0" u="none" strike="noStrike" kern="0" cap="none" spc="30" normalizeH="0" baseline="0" noProof="0" dirty="0">
                <a:ln>
                  <a:noFill/>
                </a:ln>
                <a:gradFill>
                  <a:gsLst>
                    <a:gs pos="29703">
                      <a:schemeClr val="tx1"/>
                    </a:gs>
                    <a:gs pos="70000">
                      <a:schemeClr val="tx1"/>
                    </a:gs>
                  </a:gsLst>
                  <a:lin ang="5400000" scaled="0"/>
                </a:gradFill>
                <a:effectLst/>
                <a:uLnTx/>
                <a:uFillTx/>
                <a:latin typeface="+mj-lt"/>
              </a:rPr>
              <a:t>Can be deployed as single VM (lab) or as a cluster of 3 physical servers (no Hyper-V) or 3 VMs on separate hosts</a:t>
            </a:r>
          </a:p>
        </p:txBody>
      </p:sp>
      <p:sp>
        <p:nvSpPr>
          <p:cNvPr id="86" name="TextBox 85"/>
          <p:cNvSpPr txBox="1"/>
          <p:nvPr/>
        </p:nvSpPr>
        <p:spPr>
          <a:xfrm>
            <a:off x="2941417" y="1584314"/>
            <a:ext cx="1070739" cy="517022"/>
          </a:xfrm>
          <a:prstGeom prst="rect">
            <a:avLst/>
          </a:prstGeom>
          <a:noFill/>
        </p:spPr>
        <p:txBody>
          <a:bodyPr wrap="square" lIns="182854" tIns="146283" rIns="182854" bIns="146283" rtlCol="0">
            <a:spAutoFit/>
          </a:bodyPr>
          <a:lstStyle/>
          <a:p>
            <a:pPr marL="0" marR="0" lvl="0" indent="0" defTabSz="932418" eaLnBrk="1" fontAlgn="auto" latinLnBrk="0" hangingPunct="1">
              <a:lnSpc>
                <a:spcPct val="90000"/>
              </a:lnSpc>
              <a:spcBef>
                <a:spcPts val="0"/>
              </a:spcBef>
              <a:spcAft>
                <a:spcPts val="612"/>
              </a:spcAft>
              <a:buClrTx/>
              <a:buSzTx/>
              <a:buFontTx/>
              <a:buNone/>
              <a:tabLst/>
              <a:defRPr/>
            </a:pPr>
            <a:r>
              <a:rPr kumimoji="0" lang="en-US" sz="1600" b="1" i="0" u="none" strike="noStrike" kern="0" cap="none" spc="0" normalizeH="0" baseline="0" noProof="0" dirty="0">
                <a:ln>
                  <a:noFill/>
                </a:ln>
                <a:gradFill>
                  <a:gsLst>
                    <a:gs pos="72277">
                      <a:schemeClr val="tx1"/>
                    </a:gs>
                    <a:gs pos="55000">
                      <a:schemeClr val="tx1"/>
                    </a:gs>
                  </a:gsLst>
                  <a:lin ang="0" scaled="0"/>
                </a:gradFill>
                <a:effectLst/>
                <a:uLnTx/>
                <a:uFillTx/>
                <a:latin typeface="+mj-lt"/>
                <a:ea typeface="Times New Roman" panose="02020603050405020304" pitchFamily="18" charset="0"/>
                <a:cs typeface="Times New Roman" panose="02020603050405020304" pitchFamily="18" charset="0"/>
              </a:rPr>
              <a:t>Internet</a:t>
            </a:r>
          </a:p>
        </p:txBody>
      </p:sp>
      <p:sp>
        <p:nvSpPr>
          <p:cNvPr id="87" name="Freeform 13"/>
          <p:cNvSpPr>
            <a:spLocks noChangeAspect="1" noEditPoints="1"/>
          </p:cNvSpPr>
          <p:nvPr/>
        </p:nvSpPr>
        <p:spPr bwMode="auto">
          <a:xfrm>
            <a:off x="3995346" y="1497814"/>
            <a:ext cx="790016" cy="547133"/>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89" name="Group 88"/>
          <p:cNvGrpSpPr/>
          <p:nvPr/>
        </p:nvGrpSpPr>
        <p:grpSpPr>
          <a:xfrm>
            <a:off x="3701626" y="4796152"/>
            <a:ext cx="1371600" cy="1371600"/>
            <a:chOff x="6128986" y="6250230"/>
            <a:chExt cx="1371600" cy="1371600"/>
          </a:xfrm>
        </p:grpSpPr>
        <p:sp>
          <p:nvSpPr>
            <p:cNvPr id="88" name="TextBox 87"/>
            <p:cNvSpPr txBox="1"/>
            <p:nvPr/>
          </p:nvSpPr>
          <p:spPr>
            <a:xfrm>
              <a:off x="6128986" y="6250230"/>
              <a:ext cx="1371600" cy="1371600"/>
            </a:xfrm>
            <a:prstGeom prst="rect">
              <a:avLst/>
            </a:prstGeom>
            <a:solidFill>
              <a:schemeClr val="tx1"/>
            </a:solidFill>
          </p:spPr>
          <p:txBody>
            <a:bodyPr wrap="square" lIns="182854" tIns="146283" rIns="182854" bIns="146283"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Network Controller</a:t>
              </a:r>
            </a:p>
          </p:txBody>
        </p:sp>
        <p:sp>
          <p:nvSpPr>
            <p:cNvPr id="7" name="Freeform 17"/>
            <p:cNvSpPr>
              <a:spLocks noChangeAspect="1" noEditPoints="1"/>
            </p:cNvSpPr>
            <p:nvPr/>
          </p:nvSpPr>
          <p:spPr bwMode="auto">
            <a:xfrm>
              <a:off x="6326135" y="6838718"/>
              <a:ext cx="292211" cy="604167"/>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2" name="Group 101"/>
          <p:cNvGrpSpPr/>
          <p:nvPr/>
        </p:nvGrpSpPr>
        <p:grpSpPr>
          <a:xfrm>
            <a:off x="458434" y="4796152"/>
            <a:ext cx="1371600" cy="1371600"/>
            <a:chOff x="526097" y="6399424"/>
            <a:chExt cx="1371600" cy="1371600"/>
          </a:xfrm>
        </p:grpSpPr>
        <p:sp>
          <p:nvSpPr>
            <p:cNvPr id="91" name="TextBox 90"/>
            <p:cNvSpPr txBox="1"/>
            <p:nvPr/>
          </p:nvSpPr>
          <p:spPr>
            <a:xfrm>
              <a:off x="526097" y="6399424"/>
              <a:ext cx="1371600" cy="1371600"/>
            </a:xfrm>
            <a:prstGeom prst="rect">
              <a:avLst/>
            </a:prstGeom>
            <a:solidFill>
              <a:schemeClr val="accent5">
                <a:lumMod val="75000"/>
                <a:lumOff val="25000"/>
              </a:schemeClr>
            </a:solidFill>
          </p:spPr>
          <p:txBody>
            <a:bodyPr wrap="square" lIns="182854" tIns="146283" rIns="182854" bIns="146283" rtlCol="0" anchor="b" anchorCtr="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Hyper-V Host</a:t>
              </a:r>
            </a:p>
          </p:txBody>
        </p:sp>
        <p:grpSp>
          <p:nvGrpSpPr>
            <p:cNvPr id="101" name="Group 100"/>
            <p:cNvGrpSpPr/>
            <p:nvPr/>
          </p:nvGrpSpPr>
          <p:grpSpPr>
            <a:xfrm>
              <a:off x="689775" y="6916067"/>
              <a:ext cx="1044244" cy="528970"/>
              <a:chOff x="689775" y="6773357"/>
              <a:chExt cx="1044244" cy="528970"/>
            </a:xfrm>
          </p:grpSpPr>
          <p:grpSp>
            <p:nvGrpSpPr>
              <p:cNvPr id="10" name="Group 9"/>
              <p:cNvGrpSpPr>
                <a:grpSpLocks noChangeAspect="1"/>
              </p:cNvGrpSpPr>
              <p:nvPr/>
            </p:nvGrpSpPr>
            <p:grpSpPr>
              <a:xfrm>
                <a:off x="689775" y="6773357"/>
                <a:ext cx="472748" cy="307937"/>
                <a:chOff x="1978968" y="3584948"/>
                <a:chExt cx="520023" cy="338731"/>
              </a:xfrm>
              <a:solidFill>
                <a:schemeClr val="bg1"/>
              </a:solidFill>
            </p:grpSpPr>
            <p:sp>
              <p:nvSpPr>
                <p:cNvPr id="8" name="Freeform 7"/>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94" name="Group 93"/>
              <p:cNvGrpSpPr>
                <a:grpSpLocks noChangeAspect="1"/>
              </p:cNvGrpSpPr>
              <p:nvPr/>
            </p:nvGrpSpPr>
            <p:grpSpPr>
              <a:xfrm>
                <a:off x="1261271" y="6773357"/>
                <a:ext cx="472748" cy="307937"/>
                <a:chOff x="1978968" y="3584948"/>
                <a:chExt cx="520023" cy="338731"/>
              </a:xfrm>
              <a:solidFill>
                <a:schemeClr val="bg1"/>
              </a:solidFill>
            </p:grpSpPr>
            <p:sp>
              <p:nvSpPr>
                <p:cNvPr id="95" name="Freeform 94"/>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96"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98" name="TextBox 97"/>
              <p:cNvSpPr txBox="1"/>
              <p:nvPr/>
            </p:nvSpPr>
            <p:spPr>
              <a:xfrm>
                <a:off x="716205"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sp>
            <p:nvSpPr>
              <p:cNvPr id="99" name="TextBox 98"/>
              <p:cNvSpPr txBox="1"/>
              <p:nvPr/>
            </p:nvSpPr>
            <p:spPr>
              <a:xfrm>
                <a:off x="1287701"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grpSp>
        <p:sp>
          <p:nvSpPr>
            <p:cNvPr id="100" name="TextBox 99"/>
            <p:cNvSpPr txBox="1"/>
            <p:nvPr/>
          </p:nvSpPr>
          <p:spPr>
            <a:xfrm>
              <a:off x="663257" y="6539568"/>
              <a:ext cx="1097280" cy="272382"/>
            </a:xfrm>
            <a:prstGeom prst="rect">
              <a:avLst/>
            </a:prstGeom>
            <a:solidFill>
              <a:schemeClr val="bg1"/>
            </a:solidFill>
          </p:spPr>
          <p:txBody>
            <a:bodyPr wrap="square" lIns="91440" tIns="73152" rIns="91440" bIns="73152"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Hyper-V </a:t>
              </a:r>
              <a:r>
                <a:rPr kumimoji="0" lang="en-US" sz="900" b="1" i="0" u="none" strike="noStrike" kern="0" cap="none" spc="0" normalizeH="0" baseline="0" noProof="0" dirty="0" err="1">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vSwitch</a:t>
              </a:r>
              <a:endPar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endParaRPr>
            </a:p>
          </p:txBody>
        </p:sp>
      </p:grpSp>
      <p:grpSp>
        <p:nvGrpSpPr>
          <p:cNvPr id="103" name="Group 102"/>
          <p:cNvGrpSpPr/>
          <p:nvPr/>
        </p:nvGrpSpPr>
        <p:grpSpPr>
          <a:xfrm>
            <a:off x="2080030" y="4796152"/>
            <a:ext cx="1371600" cy="1371600"/>
            <a:chOff x="526097" y="6399424"/>
            <a:chExt cx="1371600" cy="1371600"/>
          </a:xfrm>
        </p:grpSpPr>
        <p:sp>
          <p:nvSpPr>
            <p:cNvPr id="104" name="TextBox 103"/>
            <p:cNvSpPr txBox="1"/>
            <p:nvPr/>
          </p:nvSpPr>
          <p:spPr>
            <a:xfrm>
              <a:off x="526097" y="6399424"/>
              <a:ext cx="1371600" cy="1371600"/>
            </a:xfrm>
            <a:prstGeom prst="rect">
              <a:avLst/>
            </a:prstGeom>
            <a:solidFill>
              <a:schemeClr val="accent5">
                <a:lumMod val="75000"/>
                <a:lumOff val="25000"/>
              </a:schemeClr>
            </a:solidFill>
          </p:spPr>
          <p:txBody>
            <a:bodyPr wrap="square" lIns="182854" tIns="146283" rIns="182854" bIns="146283" rtlCol="0" anchor="b" anchorCtr="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Hyper-V Host</a:t>
              </a:r>
            </a:p>
          </p:txBody>
        </p:sp>
        <p:grpSp>
          <p:nvGrpSpPr>
            <p:cNvPr id="105" name="Group 104"/>
            <p:cNvGrpSpPr/>
            <p:nvPr/>
          </p:nvGrpSpPr>
          <p:grpSpPr>
            <a:xfrm>
              <a:off x="689775" y="6916067"/>
              <a:ext cx="1044244" cy="528970"/>
              <a:chOff x="689775" y="6773357"/>
              <a:chExt cx="1044244" cy="528970"/>
            </a:xfrm>
          </p:grpSpPr>
          <p:grpSp>
            <p:nvGrpSpPr>
              <p:cNvPr id="107" name="Group 106"/>
              <p:cNvGrpSpPr>
                <a:grpSpLocks noChangeAspect="1"/>
              </p:cNvGrpSpPr>
              <p:nvPr/>
            </p:nvGrpSpPr>
            <p:grpSpPr>
              <a:xfrm>
                <a:off x="689775" y="6773357"/>
                <a:ext cx="472748" cy="307937"/>
                <a:chOff x="1978968" y="3584948"/>
                <a:chExt cx="520023" cy="338731"/>
              </a:xfrm>
              <a:solidFill>
                <a:schemeClr val="bg1"/>
              </a:solidFill>
            </p:grpSpPr>
            <p:sp>
              <p:nvSpPr>
                <p:cNvPr id="113" name="Freeform 112"/>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4"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08" name="Group 107"/>
              <p:cNvGrpSpPr>
                <a:grpSpLocks noChangeAspect="1"/>
              </p:cNvGrpSpPr>
              <p:nvPr/>
            </p:nvGrpSpPr>
            <p:grpSpPr>
              <a:xfrm>
                <a:off x="1261271" y="6773357"/>
                <a:ext cx="472748" cy="307937"/>
                <a:chOff x="1978968" y="3584948"/>
                <a:chExt cx="520023" cy="338731"/>
              </a:xfrm>
              <a:solidFill>
                <a:schemeClr val="bg1"/>
              </a:solidFill>
            </p:grpSpPr>
            <p:sp>
              <p:nvSpPr>
                <p:cNvPr id="111" name="Freeform 110"/>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2"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09" name="TextBox 108"/>
              <p:cNvSpPr txBox="1"/>
              <p:nvPr/>
            </p:nvSpPr>
            <p:spPr>
              <a:xfrm>
                <a:off x="716205"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sp>
            <p:nvSpPr>
              <p:cNvPr id="110" name="TextBox 109"/>
              <p:cNvSpPr txBox="1"/>
              <p:nvPr/>
            </p:nvSpPr>
            <p:spPr>
              <a:xfrm>
                <a:off x="1287701"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grpSp>
        <p:sp>
          <p:nvSpPr>
            <p:cNvPr id="106" name="TextBox 105"/>
            <p:cNvSpPr txBox="1"/>
            <p:nvPr/>
          </p:nvSpPr>
          <p:spPr>
            <a:xfrm>
              <a:off x="663257" y="6539568"/>
              <a:ext cx="1097280" cy="272382"/>
            </a:xfrm>
            <a:prstGeom prst="rect">
              <a:avLst/>
            </a:prstGeom>
            <a:solidFill>
              <a:schemeClr val="bg1"/>
            </a:solidFill>
          </p:spPr>
          <p:txBody>
            <a:bodyPr wrap="square" lIns="91440" tIns="73152" rIns="91440" bIns="73152"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Hyper-V </a:t>
              </a:r>
              <a:r>
                <a:rPr kumimoji="0" lang="en-US" sz="900" b="1" i="0" u="none" strike="noStrike" kern="0" cap="none" spc="0" normalizeH="0" baseline="0" noProof="0" dirty="0" err="1">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vSwitch</a:t>
              </a:r>
              <a:endPar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endParaRPr>
            </a:p>
          </p:txBody>
        </p:sp>
      </p:grpSp>
      <p:grpSp>
        <p:nvGrpSpPr>
          <p:cNvPr id="115" name="Group 114"/>
          <p:cNvGrpSpPr/>
          <p:nvPr/>
        </p:nvGrpSpPr>
        <p:grpSpPr>
          <a:xfrm>
            <a:off x="5323222" y="4796152"/>
            <a:ext cx="1371600" cy="1371600"/>
            <a:chOff x="526097" y="6399424"/>
            <a:chExt cx="1371600" cy="1371600"/>
          </a:xfrm>
        </p:grpSpPr>
        <p:sp>
          <p:nvSpPr>
            <p:cNvPr id="116" name="TextBox 115"/>
            <p:cNvSpPr txBox="1"/>
            <p:nvPr/>
          </p:nvSpPr>
          <p:spPr>
            <a:xfrm>
              <a:off x="526097" y="6399424"/>
              <a:ext cx="1371600" cy="1371600"/>
            </a:xfrm>
            <a:prstGeom prst="rect">
              <a:avLst/>
            </a:prstGeom>
            <a:solidFill>
              <a:schemeClr val="accent5">
                <a:lumMod val="75000"/>
                <a:lumOff val="25000"/>
              </a:schemeClr>
            </a:solidFill>
          </p:spPr>
          <p:txBody>
            <a:bodyPr wrap="square" lIns="182854" tIns="146283" rIns="182854" bIns="146283" rtlCol="0" anchor="b" anchorCtr="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Hyper-V Host</a:t>
              </a:r>
            </a:p>
          </p:txBody>
        </p:sp>
        <p:grpSp>
          <p:nvGrpSpPr>
            <p:cNvPr id="117" name="Group 116"/>
            <p:cNvGrpSpPr/>
            <p:nvPr/>
          </p:nvGrpSpPr>
          <p:grpSpPr>
            <a:xfrm>
              <a:off x="689775" y="6916067"/>
              <a:ext cx="1044244" cy="528970"/>
              <a:chOff x="689775" y="6773357"/>
              <a:chExt cx="1044244" cy="528970"/>
            </a:xfrm>
          </p:grpSpPr>
          <p:grpSp>
            <p:nvGrpSpPr>
              <p:cNvPr id="119" name="Group 118"/>
              <p:cNvGrpSpPr>
                <a:grpSpLocks noChangeAspect="1"/>
              </p:cNvGrpSpPr>
              <p:nvPr/>
            </p:nvGrpSpPr>
            <p:grpSpPr>
              <a:xfrm>
                <a:off x="689775" y="6773357"/>
                <a:ext cx="472748" cy="307937"/>
                <a:chOff x="1978968" y="3584948"/>
                <a:chExt cx="520023" cy="338731"/>
              </a:xfrm>
              <a:solidFill>
                <a:schemeClr val="bg1"/>
              </a:solidFill>
            </p:grpSpPr>
            <p:sp>
              <p:nvSpPr>
                <p:cNvPr id="125" name="Freeform 124"/>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6"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0" name="Group 119"/>
              <p:cNvGrpSpPr>
                <a:grpSpLocks noChangeAspect="1"/>
              </p:cNvGrpSpPr>
              <p:nvPr/>
            </p:nvGrpSpPr>
            <p:grpSpPr>
              <a:xfrm>
                <a:off x="1261271" y="6773357"/>
                <a:ext cx="472748" cy="307937"/>
                <a:chOff x="1978968" y="3584948"/>
                <a:chExt cx="520023" cy="338731"/>
              </a:xfrm>
              <a:solidFill>
                <a:schemeClr val="bg1"/>
              </a:solidFill>
            </p:grpSpPr>
            <p:sp>
              <p:nvSpPr>
                <p:cNvPr id="123" name="Freeform 122"/>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4"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21" name="TextBox 120"/>
              <p:cNvSpPr txBox="1"/>
              <p:nvPr/>
            </p:nvSpPr>
            <p:spPr>
              <a:xfrm>
                <a:off x="716205"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sp>
            <p:nvSpPr>
              <p:cNvPr id="122" name="TextBox 121"/>
              <p:cNvSpPr txBox="1"/>
              <p:nvPr/>
            </p:nvSpPr>
            <p:spPr>
              <a:xfrm>
                <a:off x="1287701"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grpSp>
        <p:sp>
          <p:nvSpPr>
            <p:cNvPr id="118" name="TextBox 117"/>
            <p:cNvSpPr txBox="1"/>
            <p:nvPr/>
          </p:nvSpPr>
          <p:spPr>
            <a:xfrm>
              <a:off x="663257" y="6539568"/>
              <a:ext cx="1097280" cy="272382"/>
            </a:xfrm>
            <a:prstGeom prst="rect">
              <a:avLst/>
            </a:prstGeom>
            <a:solidFill>
              <a:schemeClr val="bg1"/>
            </a:solidFill>
          </p:spPr>
          <p:txBody>
            <a:bodyPr wrap="square" lIns="91440" tIns="73152" rIns="91440" bIns="73152"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Hyper-V </a:t>
              </a:r>
              <a:r>
                <a:rPr kumimoji="0" lang="en-US" sz="900" b="1" i="0" u="none" strike="noStrike" kern="0" cap="none" spc="0" normalizeH="0" baseline="0" noProof="0" dirty="0" err="1">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vSwitch</a:t>
              </a:r>
              <a:endPar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endParaRPr>
            </a:p>
          </p:txBody>
        </p:sp>
      </p:grpSp>
      <p:grpSp>
        <p:nvGrpSpPr>
          <p:cNvPr id="127" name="Group 126"/>
          <p:cNvGrpSpPr/>
          <p:nvPr/>
        </p:nvGrpSpPr>
        <p:grpSpPr>
          <a:xfrm>
            <a:off x="6944816" y="4796152"/>
            <a:ext cx="1371600" cy="1371600"/>
            <a:chOff x="526097" y="6399424"/>
            <a:chExt cx="1371600" cy="1371600"/>
          </a:xfrm>
        </p:grpSpPr>
        <p:sp>
          <p:nvSpPr>
            <p:cNvPr id="128" name="TextBox 127"/>
            <p:cNvSpPr txBox="1"/>
            <p:nvPr/>
          </p:nvSpPr>
          <p:spPr>
            <a:xfrm>
              <a:off x="526097" y="6399424"/>
              <a:ext cx="1371600" cy="1371600"/>
            </a:xfrm>
            <a:prstGeom prst="rect">
              <a:avLst/>
            </a:prstGeom>
            <a:solidFill>
              <a:schemeClr val="accent5">
                <a:lumMod val="75000"/>
                <a:lumOff val="25000"/>
              </a:schemeClr>
            </a:solidFill>
          </p:spPr>
          <p:txBody>
            <a:bodyPr wrap="square" lIns="182854" tIns="146283" rIns="182854" bIns="146283" rtlCol="0" anchor="b" anchorCtr="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Hyper-V Host</a:t>
              </a:r>
            </a:p>
          </p:txBody>
        </p:sp>
        <p:grpSp>
          <p:nvGrpSpPr>
            <p:cNvPr id="129" name="Group 128"/>
            <p:cNvGrpSpPr/>
            <p:nvPr/>
          </p:nvGrpSpPr>
          <p:grpSpPr>
            <a:xfrm>
              <a:off x="689775" y="6916067"/>
              <a:ext cx="1044244" cy="528970"/>
              <a:chOff x="689775" y="6773357"/>
              <a:chExt cx="1044244" cy="528970"/>
            </a:xfrm>
          </p:grpSpPr>
          <p:grpSp>
            <p:nvGrpSpPr>
              <p:cNvPr id="131" name="Group 130"/>
              <p:cNvGrpSpPr>
                <a:grpSpLocks noChangeAspect="1"/>
              </p:cNvGrpSpPr>
              <p:nvPr/>
            </p:nvGrpSpPr>
            <p:grpSpPr>
              <a:xfrm>
                <a:off x="689775" y="6773357"/>
                <a:ext cx="472748" cy="307937"/>
                <a:chOff x="1978968" y="3584948"/>
                <a:chExt cx="520023" cy="338731"/>
              </a:xfrm>
              <a:solidFill>
                <a:schemeClr val="bg1"/>
              </a:solidFill>
            </p:grpSpPr>
            <p:sp>
              <p:nvSpPr>
                <p:cNvPr id="137" name="Freeform 136"/>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8"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32" name="Group 131"/>
              <p:cNvGrpSpPr>
                <a:grpSpLocks noChangeAspect="1"/>
              </p:cNvGrpSpPr>
              <p:nvPr/>
            </p:nvGrpSpPr>
            <p:grpSpPr>
              <a:xfrm>
                <a:off x="1261271" y="6773357"/>
                <a:ext cx="472748" cy="307937"/>
                <a:chOff x="1978968" y="3584948"/>
                <a:chExt cx="520023" cy="338731"/>
              </a:xfrm>
              <a:solidFill>
                <a:schemeClr val="bg1"/>
              </a:solidFill>
            </p:grpSpPr>
            <p:sp>
              <p:nvSpPr>
                <p:cNvPr id="135" name="Freeform 134"/>
                <p:cNvSpPr>
                  <a:spLocks noChangeAspect="1" noEditPoints="1"/>
                </p:cNvSpPr>
                <p:nvPr/>
              </p:nvSpPr>
              <p:spPr bwMode="auto">
                <a:xfrm>
                  <a:off x="1978968" y="3584948"/>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6" name="Freeform 11"/>
                <p:cNvSpPr>
                  <a:spLocks noChangeAspect="1" noEditPoints="1"/>
                </p:cNvSpPr>
                <p:nvPr/>
              </p:nvSpPr>
              <p:spPr bwMode="auto">
                <a:xfrm>
                  <a:off x="2169748" y="3672079"/>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33" name="TextBox 132"/>
              <p:cNvSpPr txBox="1"/>
              <p:nvPr/>
            </p:nvSpPr>
            <p:spPr>
              <a:xfrm>
                <a:off x="716205"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sp>
            <p:nvSpPr>
              <p:cNvPr id="134" name="TextBox 133"/>
              <p:cNvSpPr txBox="1"/>
              <p:nvPr/>
            </p:nvSpPr>
            <p:spPr>
              <a:xfrm>
                <a:off x="1287701" y="7085345"/>
                <a:ext cx="419888" cy="216982"/>
              </a:xfrm>
              <a:prstGeom prst="rect">
                <a:avLst/>
              </a:prstGeom>
              <a:noFill/>
            </p:spPr>
            <p:txBody>
              <a:bodyPr wrap="square" lIns="91440" tIns="45720" rIns="91440" bIns="45720"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VM</a:t>
                </a:r>
              </a:p>
            </p:txBody>
          </p:sp>
        </p:grpSp>
        <p:sp>
          <p:nvSpPr>
            <p:cNvPr id="130" name="TextBox 129"/>
            <p:cNvSpPr txBox="1"/>
            <p:nvPr/>
          </p:nvSpPr>
          <p:spPr>
            <a:xfrm>
              <a:off x="663257" y="6539568"/>
              <a:ext cx="1097280" cy="272382"/>
            </a:xfrm>
            <a:prstGeom prst="rect">
              <a:avLst/>
            </a:prstGeom>
            <a:solidFill>
              <a:schemeClr val="bg1"/>
            </a:solidFill>
          </p:spPr>
          <p:txBody>
            <a:bodyPr wrap="square" lIns="91440" tIns="73152" rIns="91440" bIns="73152" rtlCol="0" anchor="t" anchorCtr="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Hyper-V </a:t>
              </a:r>
              <a:r>
                <a:rPr kumimoji="0" lang="en-US" sz="900" b="1" i="0" u="none" strike="noStrike" kern="0" cap="none" spc="0" normalizeH="0" baseline="0" noProof="0" dirty="0" err="1">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rPr>
                <a:t>vSwitch</a:t>
              </a:r>
              <a:endParaRPr kumimoji="0" lang="en-US" sz="900" b="1" i="0" u="none" strike="noStrike" kern="0" cap="none" spc="0" normalizeH="0" baseline="0" noProof="0" dirty="0">
                <a:ln>
                  <a:noFill/>
                </a:ln>
                <a:gradFill>
                  <a:gsLst>
                    <a:gs pos="33663">
                      <a:schemeClr val="tx1"/>
                    </a:gs>
                    <a:gs pos="51000">
                      <a:schemeClr val="tx1"/>
                    </a:gs>
                  </a:gsLst>
                  <a:lin ang="0" scaled="0"/>
                </a:gradFill>
                <a:effectLst/>
                <a:uLnTx/>
                <a:uFillTx/>
                <a:latin typeface="Segoe UI Semibold" panose="020B0702040204020203" pitchFamily="34" charset="0"/>
                <a:cs typeface="Segoe UI Semibold" panose="020B0702040204020203" pitchFamily="34" charset="0"/>
              </a:endParaRPr>
            </a:p>
          </p:txBody>
        </p:sp>
      </p:grpSp>
      <p:sp>
        <p:nvSpPr>
          <p:cNvPr id="140" name="TextBox 139"/>
          <p:cNvSpPr txBox="1"/>
          <p:nvPr/>
        </p:nvSpPr>
        <p:spPr>
          <a:xfrm>
            <a:off x="807809" y="4042816"/>
            <a:ext cx="2294446" cy="461537"/>
          </a:xfrm>
          <a:prstGeom prst="rect">
            <a:avLst/>
          </a:prstGeom>
          <a:solidFill>
            <a:schemeClr val="accent5">
              <a:lumMod val="75000"/>
              <a:lumOff val="25000"/>
            </a:schemeClr>
          </a:solidFill>
        </p:spPr>
        <p:txBody>
          <a:bodyPr wrap="square" lIns="182880" tIns="146304" rIns="182880" bIns="146304" rtlCol="0" anchor="t"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Physical Top of Rack Switch</a:t>
            </a:r>
          </a:p>
        </p:txBody>
      </p:sp>
      <p:sp>
        <p:nvSpPr>
          <p:cNvPr id="141" name="TextBox 140"/>
          <p:cNvSpPr txBox="1"/>
          <p:nvPr/>
        </p:nvSpPr>
        <p:spPr>
          <a:xfrm>
            <a:off x="5672596" y="4042816"/>
            <a:ext cx="2294446" cy="461537"/>
          </a:xfrm>
          <a:prstGeom prst="rect">
            <a:avLst/>
          </a:prstGeom>
          <a:solidFill>
            <a:schemeClr val="accent5">
              <a:lumMod val="75000"/>
              <a:lumOff val="25000"/>
            </a:schemeClr>
          </a:solidFill>
        </p:spPr>
        <p:txBody>
          <a:bodyPr wrap="square" lIns="182880" tIns="146304" rIns="182880" bIns="146304" rtlCol="0" anchor="t" anchorCtr="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199" b="1" i="0" u="none" strike="noStrike" kern="0" cap="none" spc="0" normalizeH="0" baseline="0" noProof="0" dirty="0">
                <a:ln>
                  <a:noFill/>
                </a:ln>
                <a:gradFill>
                  <a:gsLst>
                    <a:gs pos="90099">
                      <a:schemeClr val="bg1"/>
                    </a:gs>
                    <a:gs pos="72277">
                      <a:schemeClr val="bg1"/>
                    </a:gs>
                  </a:gsLst>
                  <a:lin ang="0" scaled="0"/>
                </a:gradFill>
                <a:effectLst/>
                <a:uLnTx/>
                <a:uFillTx/>
                <a:latin typeface="Segoe UI Semibold" panose="020B0702040204020203" pitchFamily="34" charset="0"/>
                <a:cs typeface="Segoe UI Semibold" panose="020B0702040204020203" pitchFamily="34" charset="0"/>
              </a:rPr>
              <a:t>Physical Top of Rack Switch</a:t>
            </a:r>
          </a:p>
        </p:txBody>
      </p:sp>
      <p:cxnSp>
        <p:nvCxnSpPr>
          <p:cNvPr id="143" name="Straight Connector 142"/>
          <p:cNvCxnSpPr/>
          <p:nvPr/>
        </p:nvCxnSpPr>
        <p:spPr>
          <a:xfrm>
            <a:off x="458434" y="2232974"/>
            <a:ext cx="7863840" cy="0"/>
          </a:xfrm>
          <a:prstGeom prst="line">
            <a:avLst/>
          </a:prstGeom>
          <a:ln>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7251535" y="1919042"/>
            <a:ext cx="1070739" cy="313932"/>
          </a:xfrm>
          <a:prstGeom prst="rect">
            <a:avLst/>
          </a:prstGeom>
          <a:noFill/>
        </p:spPr>
        <p:txBody>
          <a:bodyPr wrap="square" lIns="91440" tIns="73152" rIns="91440" bIns="73152" rtlCol="0" anchor="b" anchorCtr="0">
            <a:spAutoFit/>
          </a:bodyPr>
          <a:lstStyle/>
          <a:p>
            <a:pPr marL="0" marR="0" lvl="0" indent="0" algn="r" defTabSz="932418" eaLnBrk="1" fontAlgn="auto" latinLnBrk="0" hangingPunct="1">
              <a:lnSpc>
                <a:spcPct val="90000"/>
              </a:lnSpc>
              <a:spcBef>
                <a:spcPts val="0"/>
              </a:spcBef>
              <a:spcAft>
                <a:spcPts val="612"/>
              </a:spcAft>
              <a:buClrTx/>
              <a:buSzTx/>
              <a:buFontTx/>
              <a:buNone/>
              <a:tabLst/>
              <a:defRPr/>
            </a:pPr>
            <a:r>
              <a:rPr kumimoji="0" lang="en-US" sz="1200" b="1" i="0" u="none" strike="noStrike" kern="0" cap="none" spc="0" normalizeH="0" baseline="0" noProof="0" dirty="0">
                <a:ln>
                  <a:noFill/>
                </a:ln>
                <a:gradFill>
                  <a:gsLst>
                    <a:gs pos="72277">
                      <a:schemeClr val="tx1"/>
                    </a:gs>
                    <a:gs pos="55000">
                      <a:schemeClr val="tx1"/>
                    </a:gs>
                  </a:gsLst>
                  <a:lin ang="0" scaled="0"/>
                </a:gradFill>
                <a:effectLst/>
                <a:uLnTx/>
                <a:uFillTx/>
                <a:latin typeface="Segoe UI Semibold" panose="020B0702040204020203" pitchFamily="34" charset="0"/>
                <a:ea typeface="Times New Roman" panose="02020603050405020304" pitchFamily="18" charset="0"/>
                <a:cs typeface="Segoe UI Semibold" panose="020B0702040204020203" pitchFamily="34" charset="0"/>
              </a:rPr>
              <a:t>Internet</a:t>
            </a:r>
          </a:p>
        </p:txBody>
      </p:sp>
      <p:sp>
        <p:nvSpPr>
          <p:cNvPr id="146" name="TextBox 145"/>
          <p:cNvSpPr txBox="1"/>
          <p:nvPr/>
        </p:nvSpPr>
        <p:spPr>
          <a:xfrm>
            <a:off x="7081977" y="2232974"/>
            <a:ext cx="1240298" cy="313932"/>
          </a:xfrm>
          <a:prstGeom prst="rect">
            <a:avLst/>
          </a:prstGeom>
          <a:noFill/>
        </p:spPr>
        <p:txBody>
          <a:bodyPr wrap="square" lIns="91440" tIns="73152" rIns="91440" bIns="73152" rtlCol="0">
            <a:spAutoFit/>
          </a:bodyPr>
          <a:lstStyle/>
          <a:p>
            <a:pPr marL="0" marR="0" lvl="0" indent="0" algn="r" defTabSz="932418" eaLnBrk="1" fontAlgn="auto" latinLnBrk="0" hangingPunct="1">
              <a:lnSpc>
                <a:spcPct val="90000"/>
              </a:lnSpc>
              <a:spcBef>
                <a:spcPts val="0"/>
              </a:spcBef>
              <a:spcAft>
                <a:spcPts val="612"/>
              </a:spcAft>
              <a:buClrTx/>
              <a:buSzTx/>
              <a:buFontTx/>
              <a:buNone/>
              <a:tabLst/>
              <a:defRPr/>
            </a:pPr>
            <a:r>
              <a:rPr kumimoji="0" lang="en-US" sz="1200" b="1" i="0" u="none" strike="noStrike" kern="0" cap="none" spc="0" normalizeH="0" baseline="0" noProof="0" dirty="0">
                <a:ln>
                  <a:noFill/>
                </a:ln>
                <a:gradFill>
                  <a:gsLst>
                    <a:gs pos="72277">
                      <a:schemeClr val="tx1"/>
                    </a:gs>
                    <a:gs pos="55000">
                      <a:schemeClr val="tx1"/>
                    </a:gs>
                  </a:gsLst>
                  <a:lin ang="0" scaled="0"/>
                </a:gradFill>
                <a:effectLst/>
                <a:uLnTx/>
                <a:uFillTx/>
                <a:latin typeface="Segoe UI Semibold" panose="020B0702040204020203" pitchFamily="34" charset="0"/>
                <a:ea typeface="Times New Roman" panose="02020603050405020304" pitchFamily="18" charset="0"/>
                <a:cs typeface="Segoe UI Semibold" panose="020B0702040204020203" pitchFamily="34" charset="0"/>
              </a:rPr>
              <a:t>Datacenter</a:t>
            </a:r>
          </a:p>
        </p:txBody>
      </p:sp>
      <p:grpSp>
        <p:nvGrpSpPr>
          <p:cNvPr id="149" name="Group 148"/>
          <p:cNvGrpSpPr/>
          <p:nvPr/>
        </p:nvGrpSpPr>
        <p:grpSpPr>
          <a:xfrm>
            <a:off x="3739950" y="2614244"/>
            <a:ext cx="1294952" cy="1294952"/>
            <a:chOff x="3739950" y="2554950"/>
            <a:chExt cx="1294952" cy="1294952"/>
          </a:xfrm>
        </p:grpSpPr>
        <p:sp>
          <p:nvSpPr>
            <p:cNvPr id="147" name="Oval 146"/>
            <p:cNvSpPr/>
            <p:nvPr/>
          </p:nvSpPr>
          <p:spPr bwMode="auto">
            <a:xfrm>
              <a:off x="3739950" y="2554950"/>
              <a:ext cx="1294952" cy="1294952"/>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ctr" defTabSz="914400" eaLnBrk="1" fontAlgn="base" latinLnBrk="0" hangingPunct="1">
                <a:lnSpc>
                  <a:spcPct val="90000"/>
                </a:lnSpc>
                <a:spcBef>
                  <a:spcPct val="0"/>
                </a:spcBef>
                <a:spcAft>
                  <a:spcPts val="600"/>
                </a:spcAft>
                <a:buClrTx/>
                <a:buSzTx/>
                <a:buFontTx/>
                <a:buNone/>
                <a:tabLst/>
                <a:defRPr/>
              </a:pPr>
              <a:r>
                <a:rPr kumimoji="0" lang="en-US" sz="1199" b="1" i="0" u="none" strike="noStrike" kern="0" cap="none" spc="0" normalizeH="0" baseline="0" noProof="0" dirty="0">
                  <a:ln>
                    <a:noFill/>
                  </a:ln>
                  <a:gradFill>
                    <a:gsLst>
                      <a:gs pos="27723">
                        <a:schemeClr val="tx1"/>
                      </a:gs>
                      <a:gs pos="49000">
                        <a:schemeClr val="tx1"/>
                      </a:gs>
                    </a:gsLst>
                    <a:lin ang="0" scaled="0"/>
                  </a:gradFill>
                  <a:effectLst/>
                  <a:uLnTx/>
                  <a:uFillTx/>
                  <a:latin typeface="Segoe UI Semibold" panose="020B0702040204020203" pitchFamily="34" charset="0"/>
                  <a:cs typeface="Segoe UI Semibold" panose="020B0702040204020203" pitchFamily="34" charset="0"/>
                </a:rPr>
                <a:t>Router</a:t>
              </a:r>
            </a:p>
          </p:txBody>
        </p:sp>
        <p:sp>
          <p:nvSpPr>
            <p:cNvPr id="148" name="Freeform 13"/>
            <p:cNvSpPr>
              <a:spLocks noChangeAspect="1" noEditPoints="1"/>
            </p:cNvSpPr>
            <p:nvPr/>
          </p:nvSpPr>
          <p:spPr bwMode="auto">
            <a:xfrm>
              <a:off x="4083481" y="2922279"/>
              <a:ext cx="665041" cy="312525"/>
            </a:xfrm>
            <a:custGeom>
              <a:avLst/>
              <a:gdLst>
                <a:gd name="T0" fmla="*/ 355 w 377"/>
                <a:gd name="T1" fmla="*/ 30 h 176"/>
                <a:gd name="T2" fmla="*/ 361 w 377"/>
                <a:gd name="T3" fmla="*/ 92 h 176"/>
                <a:gd name="T4" fmla="*/ 235 w 377"/>
                <a:gd name="T5" fmla="*/ 166 h 176"/>
                <a:gd name="T6" fmla="*/ 237 w 377"/>
                <a:gd name="T7" fmla="*/ 152 h 176"/>
                <a:gd name="T8" fmla="*/ 237 w 377"/>
                <a:gd name="T9" fmla="*/ 132 h 176"/>
                <a:gd name="T10" fmla="*/ 205 w 377"/>
                <a:gd name="T11" fmla="*/ 92 h 176"/>
                <a:gd name="T12" fmla="*/ 204 w 377"/>
                <a:gd name="T13" fmla="*/ 92 h 176"/>
                <a:gd name="T14" fmla="*/ 204 w 377"/>
                <a:gd name="T15" fmla="*/ 92 h 176"/>
                <a:gd name="T16" fmla="*/ 38 w 377"/>
                <a:gd name="T17" fmla="*/ 56 h 176"/>
                <a:gd name="T18" fmla="*/ 174 w 377"/>
                <a:gd name="T19" fmla="*/ 3 h 176"/>
                <a:gd name="T20" fmla="*/ 191 w 377"/>
                <a:gd name="T21" fmla="*/ 2 h 176"/>
                <a:gd name="T22" fmla="*/ 355 w 377"/>
                <a:gd name="T23" fmla="*/ 30 h 176"/>
                <a:gd name="T24" fmla="*/ 201 w 377"/>
                <a:gd name="T25" fmla="*/ 106 h 176"/>
                <a:gd name="T26" fmla="*/ 223 w 377"/>
                <a:gd name="T27" fmla="*/ 132 h 176"/>
                <a:gd name="T28" fmla="*/ 223 w 377"/>
                <a:gd name="T29" fmla="*/ 152 h 176"/>
                <a:gd name="T30" fmla="*/ 205 w 377"/>
                <a:gd name="T31" fmla="*/ 176 h 176"/>
                <a:gd name="T32" fmla="*/ 18 w 377"/>
                <a:gd name="T33" fmla="*/ 131 h 176"/>
                <a:gd name="T34" fmla="*/ 0 w 377"/>
                <a:gd name="T35" fmla="*/ 110 h 176"/>
                <a:gd name="T36" fmla="*/ 0 w 377"/>
                <a:gd name="T37" fmla="*/ 87 h 176"/>
                <a:gd name="T38" fmla="*/ 16 w 377"/>
                <a:gd name="T39" fmla="*/ 66 h 176"/>
                <a:gd name="T40" fmla="*/ 201 w 377"/>
                <a:gd name="T41" fmla="*/ 106 h 176"/>
                <a:gd name="T42" fmla="*/ 26 w 377"/>
                <a:gd name="T43" fmla="*/ 112 h 176"/>
                <a:gd name="T44" fmla="*/ 37 w 377"/>
                <a:gd name="T45" fmla="*/ 99 h 176"/>
                <a:gd name="T46" fmla="*/ 26 w 377"/>
                <a:gd name="T47" fmla="*/ 86 h 176"/>
                <a:gd name="T48" fmla="*/ 16 w 377"/>
                <a:gd name="T49" fmla="*/ 99 h 176"/>
                <a:gd name="T50" fmla="*/ 26 w 377"/>
                <a:gd name="T51" fmla="*/ 112 h 176"/>
                <a:gd name="T52" fmla="*/ 121 w 377"/>
                <a:gd name="T53" fmla="*/ 135 h 176"/>
                <a:gd name="T54" fmla="*/ 132 w 377"/>
                <a:gd name="T55" fmla="*/ 122 h 176"/>
                <a:gd name="T56" fmla="*/ 121 w 377"/>
                <a:gd name="T57" fmla="*/ 109 h 176"/>
                <a:gd name="T58" fmla="*/ 110 w 377"/>
                <a:gd name="T59" fmla="*/ 122 h 176"/>
                <a:gd name="T60" fmla="*/ 121 w 377"/>
                <a:gd name="T61" fmla="*/ 135 h 176"/>
                <a:gd name="T62" fmla="*/ 153 w 377"/>
                <a:gd name="T63" fmla="*/ 143 h 176"/>
                <a:gd name="T64" fmla="*/ 164 w 377"/>
                <a:gd name="T65" fmla="*/ 130 h 176"/>
                <a:gd name="T66" fmla="*/ 153 w 377"/>
                <a:gd name="T67" fmla="*/ 117 h 176"/>
                <a:gd name="T68" fmla="*/ 142 w 377"/>
                <a:gd name="T69" fmla="*/ 130 h 176"/>
                <a:gd name="T70" fmla="*/ 153 w 377"/>
                <a:gd name="T71" fmla="*/ 143 h 176"/>
                <a:gd name="T72" fmla="*/ 186 w 377"/>
                <a:gd name="T73" fmla="*/ 151 h 176"/>
                <a:gd name="T74" fmla="*/ 197 w 377"/>
                <a:gd name="T75" fmla="*/ 137 h 176"/>
                <a:gd name="T76" fmla="*/ 186 w 377"/>
                <a:gd name="T77" fmla="*/ 124 h 176"/>
                <a:gd name="T78" fmla="*/ 176 w 377"/>
                <a:gd name="T79" fmla="*/ 137 h 176"/>
                <a:gd name="T80" fmla="*/ 186 w 377"/>
                <a:gd name="T81" fmla="*/ 15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7" h="176">
                  <a:moveTo>
                    <a:pt x="355" y="30"/>
                  </a:moveTo>
                  <a:cubicBezTo>
                    <a:pt x="376" y="34"/>
                    <a:pt x="377" y="82"/>
                    <a:pt x="361" y="92"/>
                  </a:cubicBezTo>
                  <a:cubicBezTo>
                    <a:pt x="361" y="92"/>
                    <a:pt x="361" y="92"/>
                    <a:pt x="235" y="166"/>
                  </a:cubicBezTo>
                  <a:cubicBezTo>
                    <a:pt x="236" y="162"/>
                    <a:pt x="237" y="157"/>
                    <a:pt x="237" y="152"/>
                  </a:cubicBezTo>
                  <a:cubicBezTo>
                    <a:pt x="237" y="152"/>
                    <a:pt x="237" y="152"/>
                    <a:pt x="237" y="132"/>
                  </a:cubicBezTo>
                  <a:cubicBezTo>
                    <a:pt x="237" y="102"/>
                    <a:pt x="219" y="96"/>
                    <a:pt x="205" y="92"/>
                  </a:cubicBezTo>
                  <a:cubicBezTo>
                    <a:pt x="205" y="92"/>
                    <a:pt x="205" y="92"/>
                    <a:pt x="204" y="92"/>
                  </a:cubicBezTo>
                  <a:cubicBezTo>
                    <a:pt x="204" y="92"/>
                    <a:pt x="204" y="92"/>
                    <a:pt x="204" y="92"/>
                  </a:cubicBezTo>
                  <a:cubicBezTo>
                    <a:pt x="204" y="92"/>
                    <a:pt x="204" y="92"/>
                    <a:pt x="38" y="56"/>
                  </a:cubicBezTo>
                  <a:cubicBezTo>
                    <a:pt x="38" y="56"/>
                    <a:pt x="38" y="56"/>
                    <a:pt x="174" y="3"/>
                  </a:cubicBezTo>
                  <a:cubicBezTo>
                    <a:pt x="180" y="0"/>
                    <a:pt x="185" y="1"/>
                    <a:pt x="191" y="2"/>
                  </a:cubicBezTo>
                  <a:cubicBezTo>
                    <a:pt x="191" y="2"/>
                    <a:pt x="314" y="21"/>
                    <a:pt x="355" y="30"/>
                  </a:cubicBezTo>
                  <a:close/>
                  <a:moveTo>
                    <a:pt x="201" y="106"/>
                  </a:moveTo>
                  <a:cubicBezTo>
                    <a:pt x="214" y="110"/>
                    <a:pt x="223" y="113"/>
                    <a:pt x="223" y="132"/>
                  </a:cubicBezTo>
                  <a:cubicBezTo>
                    <a:pt x="223" y="132"/>
                    <a:pt x="223" y="132"/>
                    <a:pt x="223" y="152"/>
                  </a:cubicBezTo>
                  <a:cubicBezTo>
                    <a:pt x="223" y="165"/>
                    <a:pt x="218" y="176"/>
                    <a:pt x="205" y="176"/>
                  </a:cubicBezTo>
                  <a:cubicBezTo>
                    <a:pt x="205" y="176"/>
                    <a:pt x="205" y="176"/>
                    <a:pt x="18" y="131"/>
                  </a:cubicBezTo>
                  <a:cubicBezTo>
                    <a:pt x="2" y="127"/>
                    <a:pt x="0" y="123"/>
                    <a:pt x="0" y="110"/>
                  </a:cubicBezTo>
                  <a:cubicBezTo>
                    <a:pt x="0" y="110"/>
                    <a:pt x="0" y="110"/>
                    <a:pt x="0" y="87"/>
                  </a:cubicBezTo>
                  <a:cubicBezTo>
                    <a:pt x="0" y="74"/>
                    <a:pt x="4" y="66"/>
                    <a:pt x="16" y="66"/>
                  </a:cubicBezTo>
                  <a:cubicBezTo>
                    <a:pt x="16" y="66"/>
                    <a:pt x="16" y="66"/>
                    <a:pt x="201" y="106"/>
                  </a:cubicBezTo>
                  <a:close/>
                  <a:moveTo>
                    <a:pt x="26" y="112"/>
                  </a:moveTo>
                  <a:cubicBezTo>
                    <a:pt x="32" y="112"/>
                    <a:pt x="37" y="107"/>
                    <a:pt x="37" y="99"/>
                  </a:cubicBezTo>
                  <a:cubicBezTo>
                    <a:pt x="37" y="92"/>
                    <a:pt x="32" y="86"/>
                    <a:pt x="26" y="86"/>
                  </a:cubicBezTo>
                  <a:cubicBezTo>
                    <a:pt x="20" y="86"/>
                    <a:pt x="16" y="92"/>
                    <a:pt x="16" y="99"/>
                  </a:cubicBezTo>
                  <a:cubicBezTo>
                    <a:pt x="16" y="107"/>
                    <a:pt x="20" y="112"/>
                    <a:pt x="26" y="112"/>
                  </a:cubicBezTo>
                  <a:close/>
                  <a:moveTo>
                    <a:pt x="121" y="135"/>
                  </a:moveTo>
                  <a:cubicBezTo>
                    <a:pt x="127" y="135"/>
                    <a:pt x="132" y="130"/>
                    <a:pt x="132" y="122"/>
                  </a:cubicBezTo>
                  <a:cubicBezTo>
                    <a:pt x="132" y="115"/>
                    <a:pt x="127" y="109"/>
                    <a:pt x="121" y="109"/>
                  </a:cubicBezTo>
                  <a:cubicBezTo>
                    <a:pt x="115" y="109"/>
                    <a:pt x="110" y="115"/>
                    <a:pt x="110" y="122"/>
                  </a:cubicBezTo>
                  <a:cubicBezTo>
                    <a:pt x="110" y="130"/>
                    <a:pt x="115" y="135"/>
                    <a:pt x="121" y="135"/>
                  </a:cubicBezTo>
                  <a:close/>
                  <a:moveTo>
                    <a:pt x="153" y="143"/>
                  </a:moveTo>
                  <a:cubicBezTo>
                    <a:pt x="159" y="143"/>
                    <a:pt x="164" y="137"/>
                    <a:pt x="164" y="130"/>
                  </a:cubicBezTo>
                  <a:cubicBezTo>
                    <a:pt x="164" y="123"/>
                    <a:pt x="159" y="117"/>
                    <a:pt x="153" y="117"/>
                  </a:cubicBezTo>
                  <a:cubicBezTo>
                    <a:pt x="147" y="117"/>
                    <a:pt x="142" y="123"/>
                    <a:pt x="142" y="130"/>
                  </a:cubicBezTo>
                  <a:cubicBezTo>
                    <a:pt x="142" y="137"/>
                    <a:pt x="147" y="143"/>
                    <a:pt x="153" y="143"/>
                  </a:cubicBezTo>
                  <a:close/>
                  <a:moveTo>
                    <a:pt x="186" y="151"/>
                  </a:moveTo>
                  <a:cubicBezTo>
                    <a:pt x="192" y="151"/>
                    <a:pt x="197" y="145"/>
                    <a:pt x="197" y="137"/>
                  </a:cubicBezTo>
                  <a:cubicBezTo>
                    <a:pt x="197" y="130"/>
                    <a:pt x="192" y="124"/>
                    <a:pt x="186" y="124"/>
                  </a:cubicBezTo>
                  <a:cubicBezTo>
                    <a:pt x="180" y="124"/>
                    <a:pt x="176" y="130"/>
                    <a:pt x="176" y="137"/>
                  </a:cubicBezTo>
                  <a:cubicBezTo>
                    <a:pt x="176" y="145"/>
                    <a:pt x="180" y="151"/>
                    <a:pt x="186" y="15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32688"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sysClr val="windowText" lastClr="000000"/>
                </a:solidFill>
                <a:effectLst/>
                <a:uLnTx/>
                <a:uFillTx/>
              </a:endParaRPr>
            </a:p>
          </p:txBody>
        </p:sp>
      </p:grpSp>
      <p:sp>
        <p:nvSpPr>
          <p:cNvPr id="150" name="Freeform 149"/>
          <p:cNvSpPr>
            <a:spLocks noChangeAspect="1" noEditPoints="1"/>
          </p:cNvSpPr>
          <p:nvPr/>
        </p:nvSpPr>
        <p:spPr bwMode="auto">
          <a:xfrm>
            <a:off x="807809" y="3041667"/>
            <a:ext cx="365125" cy="368667"/>
          </a:xfrm>
          <a:custGeom>
            <a:avLst/>
            <a:gdLst>
              <a:gd name="T0" fmla="*/ 24 w 104"/>
              <a:gd name="T1" fmla="*/ 36 h 116"/>
              <a:gd name="T2" fmla="*/ 52 w 104"/>
              <a:gd name="T3" fmla="*/ 64 h 116"/>
              <a:gd name="T4" fmla="*/ 34 w 104"/>
              <a:gd name="T5" fmla="*/ 67 h 116"/>
              <a:gd name="T6" fmla="*/ 16 w 104"/>
              <a:gd name="T7" fmla="*/ 36 h 116"/>
              <a:gd name="T8" fmla="*/ 52 w 104"/>
              <a:gd name="T9" fmla="*/ 0 h 116"/>
              <a:gd name="T10" fmla="*/ 88 w 104"/>
              <a:gd name="T11" fmla="*/ 36 h 116"/>
              <a:gd name="T12" fmla="*/ 70 w 104"/>
              <a:gd name="T13" fmla="*/ 67 h 116"/>
              <a:gd name="T14" fmla="*/ 52 w 104"/>
              <a:gd name="T15" fmla="*/ 64 h 116"/>
              <a:gd name="T16" fmla="*/ 80 w 104"/>
              <a:gd name="T17" fmla="*/ 36 h 116"/>
              <a:gd name="T18" fmla="*/ 52 w 104"/>
              <a:gd name="T19" fmla="*/ 8 h 116"/>
              <a:gd name="T20" fmla="*/ 24 w 104"/>
              <a:gd name="T21" fmla="*/ 36 h 116"/>
              <a:gd name="T22" fmla="*/ 52 w 104"/>
              <a:gd name="T23" fmla="*/ 72 h 116"/>
              <a:gd name="T24" fmla="*/ 96 w 104"/>
              <a:gd name="T25" fmla="*/ 116 h 116"/>
              <a:gd name="T26" fmla="*/ 104 w 104"/>
              <a:gd name="T27" fmla="*/ 116 h 116"/>
              <a:gd name="T28" fmla="*/ 70 w 104"/>
              <a:gd name="T29" fmla="*/ 67 h 116"/>
              <a:gd name="T30" fmla="*/ 52 w 104"/>
              <a:gd name="T31" fmla="*/ 64 h 116"/>
              <a:gd name="T32" fmla="*/ 34 w 104"/>
              <a:gd name="T33" fmla="*/ 67 h 116"/>
              <a:gd name="T34" fmla="*/ 0 w 104"/>
              <a:gd name="T35" fmla="*/ 116 h 116"/>
              <a:gd name="T36" fmla="*/ 8 w 104"/>
              <a:gd name="T37" fmla="*/ 116 h 116"/>
              <a:gd name="T38" fmla="*/ 52 w 104"/>
              <a:gd name="T39" fmla="*/ 7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16">
                <a:moveTo>
                  <a:pt x="24" y="36"/>
                </a:moveTo>
                <a:cubicBezTo>
                  <a:pt x="24" y="52"/>
                  <a:pt x="37" y="64"/>
                  <a:pt x="52" y="64"/>
                </a:cubicBezTo>
                <a:cubicBezTo>
                  <a:pt x="46" y="64"/>
                  <a:pt x="40" y="65"/>
                  <a:pt x="34" y="67"/>
                </a:cubicBezTo>
                <a:cubicBezTo>
                  <a:pt x="23" y="61"/>
                  <a:pt x="16" y="50"/>
                  <a:pt x="16" y="36"/>
                </a:cubicBezTo>
                <a:cubicBezTo>
                  <a:pt x="16" y="16"/>
                  <a:pt x="32" y="0"/>
                  <a:pt x="52" y="0"/>
                </a:cubicBezTo>
                <a:cubicBezTo>
                  <a:pt x="72" y="0"/>
                  <a:pt x="88" y="16"/>
                  <a:pt x="88" y="36"/>
                </a:cubicBezTo>
                <a:cubicBezTo>
                  <a:pt x="88" y="50"/>
                  <a:pt x="81" y="61"/>
                  <a:pt x="70" y="67"/>
                </a:cubicBezTo>
                <a:cubicBezTo>
                  <a:pt x="64" y="65"/>
                  <a:pt x="58" y="64"/>
                  <a:pt x="52" y="64"/>
                </a:cubicBezTo>
                <a:cubicBezTo>
                  <a:pt x="67" y="64"/>
                  <a:pt x="80" y="52"/>
                  <a:pt x="80" y="36"/>
                </a:cubicBezTo>
                <a:cubicBezTo>
                  <a:pt x="80" y="21"/>
                  <a:pt x="67" y="8"/>
                  <a:pt x="52" y="8"/>
                </a:cubicBezTo>
                <a:cubicBezTo>
                  <a:pt x="37" y="8"/>
                  <a:pt x="24" y="21"/>
                  <a:pt x="24" y="36"/>
                </a:cubicBezTo>
                <a:moveTo>
                  <a:pt x="52" y="72"/>
                </a:moveTo>
                <a:cubicBezTo>
                  <a:pt x="76" y="72"/>
                  <a:pt x="96" y="92"/>
                  <a:pt x="96" y="116"/>
                </a:cubicBezTo>
                <a:cubicBezTo>
                  <a:pt x="104" y="116"/>
                  <a:pt x="104" y="116"/>
                  <a:pt x="104" y="116"/>
                </a:cubicBezTo>
                <a:cubicBezTo>
                  <a:pt x="104" y="94"/>
                  <a:pt x="90" y="75"/>
                  <a:pt x="70" y="67"/>
                </a:cubicBezTo>
                <a:cubicBezTo>
                  <a:pt x="64" y="65"/>
                  <a:pt x="58" y="64"/>
                  <a:pt x="52" y="64"/>
                </a:cubicBezTo>
                <a:cubicBezTo>
                  <a:pt x="46" y="64"/>
                  <a:pt x="40" y="65"/>
                  <a:pt x="34" y="67"/>
                </a:cubicBezTo>
                <a:cubicBezTo>
                  <a:pt x="14" y="75"/>
                  <a:pt x="0" y="94"/>
                  <a:pt x="0" y="116"/>
                </a:cubicBezTo>
                <a:cubicBezTo>
                  <a:pt x="8" y="116"/>
                  <a:pt x="8" y="116"/>
                  <a:pt x="8" y="116"/>
                </a:cubicBezTo>
                <a:cubicBezTo>
                  <a:pt x="8" y="92"/>
                  <a:pt x="28" y="72"/>
                  <a:pt x="52" y="72"/>
                </a:cubicBezTo>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206" name="Group 205"/>
          <p:cNvGrpSpPr/>
          <p:nvPr/>
        </p:nvGrpSpPr>
        <p:grpSpPr>
          <a:xfrm>
            <a:off x="1909895" y="2726616"/>
            <a:ext cx="1070208" cy="1070208"/>
            <a:chOff x="1909895" y="2751731"/>
            <a:chExt cx="1070208" cy="1070208"/>
          </a:xfrm>
        </p:grpSpPr>
        <p:sp>
          <p:nvSpPr>
            <p:cNvPr id="204" name="Oval 203"/>
            <p:cNvSpPr/>
            <p:nvPr/>
          </p:nvSpPr>
          <p:spPr bwMode="auto">
            <a:xfrm>
              <a:off x="1909895" y="2751731"/>
              <a:ext cx="1070208" cy="1070208"/>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182880" tIns="146304" rIns="182880" bIns="0" numCol="1" spcCol="0" rtlCol="0" fromWordArt="0" anchor="b" anchorCtr="0" forceAA="0" compatLnSpc="1">
              <a:prstTxWarp prst="textNoShape">
                <a:avLst/>
              </a:prstTxWarp>
              <a:noAutofit/>
            </a:bodyPr>
            <a:lstStyle/>
            <a:p>
              <a:pPr marL="0" marR="0" lvl="0" indent="0" algn="ctr" defTabSz="914400" eaLnBrk="1" fontAlgn="base" latinLnBrk="0" hangingPunct="1">
                <a:lnSpc>
                  <a:spcPct val="90000"/>
                </a:lnSpc>
                <a:spcBef>
                  <a:spcPct val="0"/>
                </a:spcBef>
                <a:spcAft>
                  <a:spcPts val="600"/>
                </a:spcAft>
                <a:buClrTx/>
                <a:buSzTx/>
                <a:buFontTx/>
                <a:buNone/>
                <a:tabLst/>
                <a:defRPr/>
              </a:pPr>
              <a:r>
                <a:rPr kumimoji="0" lang="en-US" sz="900" b="1" i="0" u="none" strike="noStrike" kern="0" cap="none" spc="0" normalizeH="0" baseline="0" noProof="0" dirty="0">
                  <a:ln>
                    <a:noFill/>
                  </a:ln>
                  <a:gradFill>
                    <a:gsLst>
                      <a:gs pos="27723">
                        <a:schemeClr val="tx1"/>
                      </a:gs>
                      <a:gs pos="49000">
                        <a:schemeClr val="tx1"/>
                      </a:gs>
                    </a:gsLst>
                    <a:lin ang="0" scaled="0"/>
                  </a:gradFill>
                  <a:effectLst/>
                  <a:uLnTx/>
                  <a:uFillTx/>
                  <a:latin typeface="Segoe UI Semibold" panose="020B0702040204020203" pitchFamily="34" charset="0"/>
                  <a:cs typeface="Segoe UI Semibold" panose="020B0702040204020203" pitchFamily="34" charset="0"/>
                </a:rPr>
                <a:t>Management</a:t>
              </a:r>
              <a:br>
                <a:rPr kumimoji="0" lang="en-US" sz="900" b="1" i="0" u="none" strike="noStrike" kern="0" cap="none" spc="0" normalizeH="0" baseline="0" noProof="0" dirty="0">
                  <a:ln>
                    <a:noFill/>
                  </a:ln>
                  <a:gradFill>
                    <a:gsLst>
                      <a:gs pos="27723">
                        <a:schemeClr val="tx1"/>
                      </a:gs>
                      <a:gs pos="49000">
                        <a:schemeClr val="tx1"/>
                      </a:gs>
                    </a:gsLst>
                    <a:lin ang="0" scaled="0"/>
                  </a:gradFill>
                  <a:effectLst/>
                  <a:uLnTx/>
                  <a:uFillTx/>
                  <a:latin typeface="Segoe UI Semibold" panose="020B0702040204020203" pitchFamily="34" charset="0"/>
                  <a:cs typeface="Segoe UI Semibold" panose="020B0702040204020203" pitchFamily="34" charset="0"/>
                </a:rPr>
              </a:br>
              <a:r>
                <a:rPr kumimoji="0" lang="en-US" sz="900" b="1" i="0" u="none" strike="noStrike" kern="0" cap="none" spc="0" normalizeH="0" baseline="0" noProof="0" dirty="0">
                  <a:ln>
                    <a:noFill/>
                  </a:ln>
                  <a:gradFill>
                    <a:gsLst>
                      <a:gs pos="27723">
                        <a:schemeClr val="tx1"/>
                      </a:gs>
                      <a:gs pos="49000">
                        <a:schemeClr val="tx1"/>
                      </a:gs>
                    </a:gsLst>
                    <a:lin ang="0" scaled="0"/>
                  </a:gradFill>
                  <a:effectLst/>
                  <a:uLnTx/>
                  <a:uFillTx/>
                  <a:latin typeface="Segoe UI Semibold" panose="020B0702040204020203" pitchFamily="34" charset="0"/>
                  <a:cs typeface="Segoe UI Semibold" panose="020B0702040204020203" pitchFamily="34" charset="0"/>
                </a:rPr>
                <a:t>Tool</a:t>
              </a:r>
            </a:p>
          </p:txBody>
        </p:sp>
        <p:sp>
          <p:nvSpPr>
            <p:cNvPr id="151" name="Freeform 5"/>
            <p:cNvSpPr>
              <a:spLocks noChangeAspect="1" noEditPoints="1"/>
            </p:cNvSpPr>
            <p:nvPr/>
          </p:nvSpPr>
          <p:spPr bwMode="auto">
            <a:xfrm>
              <a:off x="2329577" y="2978816"/>
              <a:ext cx="230845" cy="331772"/>
            </a:xfrm>
            <a:custGeom>
              <a:avLst/>
              <a:gdLst>
                <a:gd name="T0" fmla="*/ 20 w 88"/>
                <a:gd name="T1" fmla="*/ 128 h 128"/>
                <a:gd name="T2" fmla="*/ 32 w 88"/>
                <a:gd name="T3" fmla="*/ 116 h 128"/>
                <a:gd name="T4" fmla="*/ 32 w 88"/>
                <a:gd name="T5" fmla="*/ 72 h 128"/>
                <a:gd name="T6" fmla="*/ 40 w 88"/>
                <a:gd name="T7" fmla="*/ 72 h 128"/>
                <a:gd name="T8" fmla="*/ 40 w 88"/>
                <a:gd name="T9" fmla="*/ 64 h 128"/>
                <a:gd name="T10" fmla="*/ 24 w 88"/>
                <a:gd name="T11" fmla="*/ 64 h 128"/>
                <a:gd name="T12" fmla="*/ 24 w 88"/>
                <a:gd name="T13" fmla="*/ 28 h 128"/>
                <a:gd name="T14" fmla="*/ 32 w 88"/>
                <a:gd name="T15" fmla="*/ 20 h 128"/>
                <a:gd name="T16" fmla="*/ 32 w 88"/>
                <a:gd name="T17" fmla="*/ 0 h 128"/>
                <a:gd name="T18" fmla="*/ 8 w 88"/>
                <a:gd name="T19" fmla="*/ 0 h 128"/>
                <a:gd name="T20" fmla="*/ 8 w 88"/>
                <a:gd name="T21" fmla="*/ 20 h 128"/>
                <a:gd name="T22" fmla="*/ 16 w 88"/>
                <a:gd name="T23" fmla="*/ 28 h 128"/>
                <a:gd name="T24" fmla="*/ 16 w 88"/>
                <a:gd name="T25" fmla="*/ 64 h 128"/>
                <a:gd name="T26" fmla="*/ 0 w 88"/>
                <a:gd name="T27" fmla="*/ 64 h 128"/>
                <a:gd name="T28" fmla="*/ 0 w 88"/>
                <a:gd name="T29" fmla="*/ 72 h 128"/>
                <a:gd name="T30" fmla="*/ 8 w 88"/>
                <a:gd name="T31" fmla="*/ 72 h 128"/>
                <a:gd name="T32" fmla="*/ 8 w 88"/>
                <a:gd name="T33" fmla="*/ 116 h 128"/>
                <a:gd name="T34" fmla="*/ 20 w 88"/>
                <a:gd name="T35" fmla="*/ 128 h 128"/>
                <a:gd name="T36" fmla="*/ 16 w 88"/>
                <a:gd name="T37" fmla="*/ 8 h 128"/>
                <a:gd name="T38" fmla="*/ 24 w 88"/>
                <a:gd name="T39" fmla="*/ 8 h 128"/>
                <a:gd name="T40" fmla="*/ 24 w 88"/>
                <a:gd name="T41" fmla="*/ 17 h 128"/>
                <a:gd name="T42" fmla="*/ 20 w 88"/>
                <a:gd name="T43" fmla="*/ 21 h 128"/>
                <a:gd name="T44" fmla="*/ 16 w 88"/>
                <a:gd name="T45" fmla="*/ 17 h 128"/>
                <a:gd name="T46" fmla="*/ 16 w 88"/>
                <a:gd name="T47" fmla="*/ 8 h 128"/>
                <a:gd name="T48" fmla="*/ 24 w 88"/>
                <a:gd name="T49" fmla="*/ 116 h 128"/>
                <a:gd name="T50" fmla="*/ 20 w 88"/>
                <a:gd name="T51" fmla="*/ 120 h 128"/>
                <a:gd name="T52" fmla="*/ 16 w 88"/>
                <a:gd name="T53" fmla="*/ 116 h 128"/>
                <a:gd name="T54" fmla="*/ 16 w 88"/>
                <a:gd name="T55" fmla="*/ 72 h 128"/>
                <a:gd name="T56" fmla="*/ 24 w 88"/>
                <a:gd name="T57" fmla="*/ 72 h 128"/>
                <a:gd name="T58" fmla="*/ 24 w 88"/>
                <a:gd name="T59" fmla="*/ 116 h 128"/>
                <a:gd name="T60" fmla="*/ 64 w 88"/>
                <a:gd name="T61" fmla="*/ 128 h 128"/>
                <a:gd name="T62" fmla="*/ 76 w 88"/>
                <a:gd name="T63" fmla="*/ 116 h 128"/>
                <a:gd name="T64" fmla="*/ 76 w 88"/>
                <a:gd name="T65" fmla="*/ 45 h 128"/>
                <a:gd name="T66" fmla="*/ 88 w 88"/>
                <a:gd name="T67" fmla="*/ 24 h 128"/>
                <a:gd name="T68" fmla="*/ 64 w 88"/>
                <a:gd name="T69" fmla="*/ 0 h 128"/>
                <a:gd name="T70" fmla="*/ 40 w 88"/>
                <a:gd name="T71" fmla="*/ 24 h 128"/>
                <a:gd name="T72" fmla="*/ 52 w 88"/>
                <a:gd name="T73" fmla="*/ 45 h 128"/>
                <a:gd name="T74" fmla="*/ 52 w 88"/>
                <a:gd name="T75" fmla="*/ 116 h 128"/>
                <a:gd name="T76" fmla="*/ 64 w 88"/>
                <a:gd name="T77" fmla="*/ 128 h 128"/>
                <a:gd name="T78" fmla="*/ 48 w 88"/>
                <a:gd name="T79" fmla="*/ 24 h 128"/>
                <a:gd name="T80" fmla="*/ 60 w 88"/>
                <a:gd name="T81" fmla="*/ 9 h 128"/>
                <a:gd name="T82" fmla="*/ 60 w 88"/>
                <a:gd name="T83" fmla="*/ 20 h 128"/>
                <a:gd name="T84" fmla="*/ 64 w 88"/>
                <a:gd name="T85" fmla="*/ 24 h 128"/>
                <a:gd name="T86" fmla="*/ 68 w 88"/>
                <a:gd name="T87" fmla="*/ 20 h 128"/>
                <a:gd name="T88" fmla="*/ 68 w 88"/>
                <a:gd name="T89" fmla="*/ 9 h 128"/>
                <a:gd name="T90" fmla="*/ 80 w 88"/>
                <a:gd name="T91" fmla="*/ 24 h 128"/>
                <a:gd name="T92" fmla="*/ 71 w 88"/>
                <a:gd name="T93" fmla="*/ 39 h 128"/>
                <a:gd name="T94" fmla="*/ 68 w 88"/>
                <a:gd name="T95" fmla="*/ 40 h 128"/>
                <a:gd name="T96" fmla="*/ 68 w 88"/>
                <a:gd name="T97" fmla="*/ 116 h 128"/>
                <a:gd name="T98" fmla="*/ 64 w 88"/>
                <a:gd name="T99" fmla="*/ 120 h 128"/>
                <a:gd name="T100" fmla="*/ 60 w 88"/>
                <a:gd name="T101" fmla="*/ 116 h 128"/>
                <a:gd name="T102" fmla="*/ 60 w 88"/>
                <a:gd name="T103" fmla="*/ 40 h 128"/>
                <a:gd name="T104" fmla="*/ 58 w 88"/>
                <a:gd name="T105" fmla="*/ 39 h 128"/>
                <a:gd name="T106" fmla="*/ 48 w 88"/>
                <a:gd name="T107"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28">
                  <a:moveTo>
                    <a:pt x="20" y="128"/>
                  </a:moveTo>
                  <a:cubicBezTo>
                    <a:pt x="27" y="128"/>
                    <a:pt x="32" y="123"/>
                    <a:pt x="32" y="116"/>
                  </a:cubicBezTo>
                  <a:cubicBezTo>
                    <a:pt x="32" y="72"/>
                    <a:pt x="32" y="72"/>
                    <a:pt x="32" y="72"/>
                  </a:cubicBezTo>
                  <a:cubicBezTo>
                    <a:pt x="40" y="72"/>
                    <a:pt x="40" y="72"/>
                    <a:pt x="40" y="72"/>
                  </a:cubicBezTo>
                  <a:cubicBezTo>
                    <a:pt x="40" y="64"/>
                    <a:pt x="40" y="64"/>
                    <a:pt x="40" y="64"/>
                  </a:cubicBezTo>
                  <a:cubicBezTo>
                    <a:pt x="24" y="64"/>
                    <a:pt x="24" y="64"/>
                    <a:pt x="24" y="64"/>
                  </a:cubicBezTo>
                  <a:cubicBezTo>
                    <a:pt x="24" y="28"/>
                    <a:pt x="24" y="28"/>
                    <a:pt x="24" y="28"/>
                  </a:cubicBezTo>
                  <a:cubicBezTo>
                    <a:pt x="32" y="20"/>
                    <a:pt x="32" y="20"/>
                    <a:pt x="32" y="20"/>
                  </a:cubicBezTo>
                  <a:cubicBezTo>
                    <a:pt x="32" y="0"/>
                    <a:pt x="32" y="0"/>
                    <a:pt x="32" y="0"/>
                  </a:cubicBezTo>
                  <a:cubicBezTo>
                    <a:pt x="8" y="0"/>
                    <a:pt x="8" y="0"/>
                    <a:pt x="8" y="0"/>
                  </a:cubicBezTo>
                  <a:cubicBezTo>
                    <a:pt x="8" y="20"/>
                    <a:pt x="8" y="20"/>
                    <a:pt x="8" y="20"/>
                  </a:cubicBezTo>
                  <a:cubicBezTo>
                    <a:pt x="16" y="28"/>
                    <a:pt x="16" y="28"/>
                    <a:pt x="16" y="28"/>
                  </a:cubicBezTo>
                  <a:cubicBezTo>
                    <a:pt x="16" y="64"/>
                    <a:pt x="16" y="64"/>
                    <a:pt x="16" y="64"/>
                  </a:cubicBezTo>
                  <a:cubicBezTo>
                    <a:pt x="0" y="64"/>
                    <a:pt x="0" y="64"/>
                    <a:pt x="0" y="64"/>
                  </a:cubicBezTo>
                  <a:cubicBezTo>
                    <a:pt x="0" y="72"/>
                    <a:pt x="0" y="72"/>
                    <a:pt x="0" y="72"/>
                  </a:cubicBezTo>
                  <a:cubicBezTo>
                    <a:pt x="8" y="72"/>
                    <a:pt x="8" y="72"/>
                    <a:pt x="8" y="72"/>
                  </a:cubicBezTo>
                  <a:cubicBezTo>
                    <a:pt x="8" y="116"/>
                    <a:pt x="8" y="116"/>
                    <a:pt x="8" y="116"/>
                  </a:cubicBezTo>
                  <a:cubicBezTo>
                    <a:pt x="8" y="123"/>
                    <a:pt x="14" y="128"/>
                    <a:pt x="20" y="128"/>
                  </a:cubicBezTo>
                  <a:close/>
                  <a:moveTo>
                    <a:pt x="16" y="8"/>
                  </a:moveTo>
                  <a:cubicBezTo>
                    <a:pt x="24" y="8"/>
                    <a:pt x="24" y="8"/>
                    <a:pt x="24" y="8"/>
                  </a:cubicBezTo>
                  <a:cubicBezTo>
                    <a:pt x="24" y="17"/>
                    <a:pt x="24" y="17"/>
                    <a:pt x="24" y="17"/>
                  </a:cubicBezTo>
                  <a:cubicBezTo>
                    <a:pt x="20" y="21"/>
                    <a:pt x="20" y="21"/>
                    <a:pt x="20" y="21"/>
                  </a:cubicBezTo>
                  <a:cubicBezTo>
                    <a:pt x="16" y="17"/>
                    <a:pt x="16" y="17"/>
                    <a:pt x="16" y="17"/>
                  </a:cubicBezTo>
                  <a:lnTo>
                    <a:pt x="16" y="8"/>
                  </a:lnTo>
                  <a:close/>
                  <a:moveTo>
                    <a:pt x="24" y="116"/>
                  </a:moveTo>
                  <a:cubicBezTo>
                    <a:pt x="24" y="118"/>
                    <a:pt x="22" y="120"/>
                    <a:pt x="20" y="120"/>
                  </a:cubicBezTo>
                  <a:cubicBezTo>
                    <a:pt x="18" y="120"/>
                    <a:pt x="16" y="118"/>
                    <a:pt x="16" y="116"/>
                  </a:cubicBezTo>
                  <a:cubicBezTo>
                    <a:pt x="16" y="72"/>
                    <a:pt x="16" y="72"/>
                    <a:pt x="16" y="72"/>
                  </a:cubicBezTo>
                  <a:cubicBezTo>
                    <a:pt x="24" y="72"/>
                    <a:pt x="24" y="72"/>
                    <a:pt x="24" y="72"/>
                  </a:cubicBezTo>
                  <a:lnTo>
                    <a:pt x="24" y="116"/>
                  </a:lnTo>
                  <a:close/>
                  <a:moveTo>
                    <a:pt x="64" y="128"/>
                  </a:moveTo>
                  <a:cubicBezTo>
                    <a:pt x="71" y="128"/>
                    <a:pt x="76" y="123"/>
                    <a:pt x="76" y="116"/>
                  </a:cubicBezTo>
                  <a:cubicBezTo>
                    <a:pt x="76" y="45"/>
                    <a:pt x="76" y="45"/>
                    <a:pt x="76" y="45"/>
                  </a:cubicBezTo>
                  <a:cubicBezTo>
                    <a:pt x="83" y="41"/>
                    <a:pt x="88" y="33"/>
                    <a:pt x="88" y="24"/>
                  </a:cubicBezTo>
                  <a:cubicBezTo>
                    <a:pt x="88" y="11"/>
                    <a:pt x="77" y="0"/>
                    <a:pt x="64" y="0"/>
                  </a:cubicBezTo>
                  <a:cubicBezTo>
                    <a:pt x="51" y="0"/>
                    <a:pt x="40" y="11"/>
                    <a:pt x="40" y="24"/>
                  </a:cubicBezTo>
                  <a:cubicBezTo>
                    <a:pt x="40" y="33"/>
                    <a:pt x="45" y="41"/>
                    <a:pt x="52" y="45"/>
                  </a:cubicBezTo>
                  <a:cubicBezTo>
                    <a:pt x="52" y="116"/>
                    <a:pt x="52" y="116"/>
                    <a:pt x="52" y="116"/>
                  </a:cubicBezTo>
                  <a:cubicBezTo>
                    <a:pt x="52" y="123"/>
                    <a:pt x="58" y="128"/>
                    <a:pt x="64" y="128"/>
                  </a:cubicBezTo>
                  <a:close/>
                  <a:moveTo>
                    <a:pt x="48" y="24"/>
                  </a:moveTo>
                  <a:cubicBezTo>
                    <a:pt x="48" y="17"/>
                    <a:pt x="53" y="10"/>
                    <a:pt x="60" y="9"/>
                  </a:cubicBezTo>
                  <a:cubicBezTo>
                    <a:pt x="60" y="20"/>
                    <a:pt x="60" y="20"/>
                    <a:pt x="60" y="20"/>
                  </a:cubicBezTo>
                  <a:cubicBezTo>
                    <a:pt x="60" y="22"/>
                    <a:pt x="62" y="24"/>
                    <a:pt x="64" y="24"/>
                  </a:cubicBezTo>
                  <a:cubicBezTo>
                    <a:pt x="66" y="24"/>
                    <a:pt x="68" y="22"/>
                    <a:pt x="68" y="20"/>
                  </a:cubicBezTo>
                  <a:cubicBezTo>
                    <a:pt x="68" y="9"/>
                    <a:pt x="68" y="9"/>
                    <a:pt x="68" y="9"/>
                  </a:cubicBezTo>
                  <a:cubicBezTo>
                    <a:pt x="75" y="10"/>
                    <a:pt x="80" y="17"/>
                    <a:pt x="80" y="24"/>
                  </a:cubicBezTo>
                  <a:cubicBezTo>
                    <a:pt x="80" y="30"/>
                    <a:pt x="76" y="36"/>
                    <a:pt x="71" y="39"/>
                  </a:cubicBezTo>
                  <a:cubicBezTo>
                    <a:pt x="68" y="40"/>
                    <a:pt x="68" y="40"/>
                    <a:pt x="68" y="40"/>
                  </a:cubicBezTo>
                  <a:cubicBezTo>
                    <a:pt x="68" y="116"/>
                    <a:pt x="68" y="116"/>
                    <a:pt x="68" y="116"/>
                  </a:cubicBezTo>
                  <a:cubicBezTo>
                    <a:pt x="68" y="118"/>
                    <a:pt x="66" y="120"/>
                    <a:pt x="64" y="120"/>
                  </a:cubicBezTo>
                  <a:cubicBezTo>
                    <a:pt x="62" y="120"/>
                    <a:pt x="60" y="118"/>
                    <a:pt x="60" y="116"/>
                  </a:cubicBezTo>
                  <a:cubicBezTo>
                    <a:pt x="60" y="40"/>
                    <a:pt x="60" y="40"/>
                    <a:pt x="60" y="40"/>
                  </a:cubicBezTo>
                  <a:cubicBezTo>
                    <a:pt x="58" y="39"/>
                    <a:pt x="58" y="39"/>
                    <a:pt x="58" y="39"/>
                  </a:cubicBezTo>
                  <a:cubicBezTo>
                    <a:pt x="52" y="36"/>
                    <a:pt x="48" y="30"/>
                    <a:pt x="48"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cxnSp>
        <p:nvCxnSpPr>
          <p:cNvPr id="153" name="Straight Connector 152"/>
          <p:cNvCxnSpPr>
            <a:stCxn id="88" idx="2"/>
            <a:endCxn id="130" idx="1"/>
          </p:cNvCxnSpPr>
          <p:nvPr/>
        </p:nvCxnSpPr>
        <p:spPr>
          <a:xfrm rot="5400000" flipH="1" flipV="1">
            <a:off x="5187068" y="4272845"/>
            <a:ext cx="1095265" cy="2694550"/>
          </a:xfrm>
          <a:prstGeom prst="bentConnector4">
            <a:avLst>
              <a:gd name="adj1" fmla="val -20872"/>
              <a:gd name="adj2" fmla="val 90298"/>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2"/>
          <p:cNvCxnSpPr>
            <a:stCxn id="88" idx="2"/>
            <a:endCxn id="100" idx="3"/>
          </p:cNvCxnSpPr>
          <p:nvPr/>
        </p:nvCxnSpPr>
        <p:spPr>
          <a:xfrm rot="5400000" flipH="1">
            <a:off x="2492517" y="4272844"/>
            <a:ext cx="1095265" cy="2694552"/>
          </a:xfrm>
          <a:prstGeom prst="bentConnector4">
            <a:avLst>
              <a:gd name="adj1" fmla="val -20872"/>
              <a:gd name="adj2" fmla="val 90440"/>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62" name="Straight Connector 152"/>
          <p:cNvCxnSpPr>
            <a:stCxn id="88" idx="3"/>
            <a:endCxn id="118" idx="1"/>
          </p:cNvCxnSpPr>
          <p:nvPr/>
        </p:nvCxnSpPr>
        <p:spPr>
          <a:xfrm flipV="1">
            <a:off x="5073226" y="5072487"/>
            <a:ext cx="387156" cy="409465"/>
          </a:xfrm>
          <a:prstGeom prst="bentConnector3">
            <a:avLst>
              <a:gd name="adj1" fmla="val 31958"/>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67" name="Straight Connector 152"/>
          <p:cNvCxnSpPr>
            <a:stCxn id="88" idx="1"/>
            <a:endCxn id="106" idx="3"/>
          </p:cNvCxnSpPr>
          <p:nvPr/>
        </p:nvCxnSpPr>
        <p:spPr>
          <a:xfrm rot="10800000">
            <a:off x="3314470" y="5072488"/>
            <a:ext cx="387156" cy="409465"/>
          </a:xfrm>
          <a:prstGeom prst="bentConnector3">
            <a:avLst>
              <a:gd name="adj1" fmla="val 33598"/>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71" name="Straight Connector 152"/>
          <p:cNvCxnSpPr>
            <a:stCxn id="88" idx="1"/>
            <a:endCxn id="140" idx="3"/>
          </p:cNvCxnSpPr>
          <p:nvPr/>
        </p:nvCxnSpPr>
        <p:spPr>
          <a:xfrm rot="10800000">
            <a:off x="3102256" y="4273586"/>
            <a:ext cx="599371" cy="1208367"/>
          </a:xfrm>
          <a:prstGeom prst="bentConnector3">
            <a:avLst>
              <a:gd name="adj1" fmla="val 21394"/>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74" name="Straight Connector 152"/>
          <p:cNvCxnSpPr>
            <a:stCxn id="88" idx="3"/>
            <a:endCxn id="141" idx="1"/>
          </p:cNvCxnSpPr>
          <p:nvPr/>
        </p:nvCxnSpPr>
        <p:spPr>
          <a:xfrm flipV="1">
            <a:off x="5073226" y="4273585"/>
            <a:ext cx="599370" cy="1208367"/>
          </a:xfrm>
          <a:prstGeom prst="bentConnector3">
            <a:avLst>
              <a:gd name="adj1" fmla="val 20600"/>
            </a:avLst>
          </a:prstGeom>
          <a:ln w="3175" cap="sq">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79" name="Straight Connector 152"/>
          <p:cNvCxnSpPr>
            <a:stCxn id="100" idx="0"/>
          </p:cNvCxnSpPr>
          <p:nvPr/>
        </p:nvCxnSpPr>
        <p:spPr>
          <a:xfrm flipV="1">
            <a:off x="1144234" y="4504353"/>
            <a:ext cx="0" cy="431943"/>
          </a:xfrm>
          <a:prstGeom prst="straightConnector1">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83" name="Straight Connector 152"/>
          <p:cNvCxnSpPr/>
          <p:nvPr/>
        </p:nvCxnSpPr>
        <p:spPr>
          <a:xfrm flipV="1">
            <a:off x="2761067" y="4504353"/>
            <a:ext cx="0" cy="431943"/>
          </a:xfrm>
          <a:prstGeom prst="straightConnector1">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nvGrpSpPr>
          <p:cNvPr id="186" name="Group 185"/>
          <p:cNvGrpSpPr/>
          <p:nvPr/>
        </p:nvGrpSpPr>
        <p:grpSpPr>
          <a:xfrm>
            <a:off x="6011403" y="4504353"/>
            <a:ext cx="1616833" cy="431943"/>
            <a:chOff x="6072330" y="4618653"/>
            <a:chExt cx="1616833" cy="431943"/>
          </a:xfrm>
        </p:grpSpPr>
        <p:cxnSp>
          <p:nvCxnSpPr>
            <p:cNvPr id="184" name="Straight Connector 152"/>
            <p:cNvCxnSpPr/>
            <p:nvPr/>
          </p:nvCxnSpPr>
          <p:spPr>
            <a:xfrm flipV="1">
              <a:off x="6072330" y="4618653"/>
              <a:ext cx="0" cy="431943"/>
            </a:xfrm>
            <a:prstGeom prst="straightConnector1">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185" name="Straight Connector 152"/>
            <p:cNvCxnSpPr/>
            <p:nvPr/>
          </p:nvCxnSpPr>
          <p:spPr>
            <a:xfrm flipV="1">
              <a:off x="7689163" y="4618653"/>
              <a:ext cx="0" cy="431943"/>
            </a:xfrm>
            <a:prstGeom prst="straightConnector1">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196" name="Straight Connector 152"/>
          <p:cNvCxnSpPr>
            <a:stCxn id="141" idx="0"/>
            <a:endCxn id="147" idx="5"/>
          </p:cNvCxnSpPr>
          <p:nvPr/>
        </p:nvCxnSpPr>
        <p:spPr>
          <a:xfrm rot="16200000" flipV="1">
            <a:off x="5670910" y="2893907"/>
            <a:ext cx="323261" cy="1974558"/>
          </a:xfrm>
          <a:prstGeom prst="bentConnector3">
            <a:avLst>
              <a:gd name="adj1" fmla="val 50000"/>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00" name="Straight Connector 152"/>
          <p:cNvCxnSpPr>
            <a:stCxn id="140" idx="0"/>
            <a:endCxn id="147" idx="3"/>
          </p:cNvCxnSpPr>
          <p:nvPr/>
        </p:nvCxnSpPr>
        <p:spPr>
          <a:xfrm rot="5400000" flipH="1" flipV="1">
            <a:off x="2780681" y="2893907"/>
            <a:ext cx="323261" cy="1974559"/>
          </a:xfrm>
          <a:prstGeom prst="bentConnector3">
            <a:avLst>
              <a:gd name="adj1" fmla="val 50000"/>
            </a:avLst>
          </a:prstGeom>
          <a:ln w="3175" cap="sq">
            <a:solidFill>
              <a:schemeClr val="accent2">
                <a:lumMod val="60000"/>
                <a:lumOff val="40000"/>
              </a:schemeClr>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6183872"/>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2684" y="120591"/>
            <a:ext cx="11946649" cy="1351952"/>
          </a:xfrm>
        </p:spPr>
        <p:txBody>
          <a:bodyPr>
            <a:normAutofit/>
          </a:bodyPr>
          <a:lstStyle/>
          <a:p>
            <a:r>
              <a:rPr lang="en-US" sz="4080" dirty="0"/>
              <a:t>CEO Satya Nadella: “Microsoft Loves Linux”</a:t>
            </a:r>
            <a:endParaRPr lang="en-US" sz="5507" dirty="0"/>
          </a:p>
        </p:txBody>
      </p:sp>
      <p:pic>
        <p:nvPicPr>
          <p:cNvPr id="4" name="Picture 3"/>
          <p:cNvPicPr>
            <a:picLocks noChangeAspect="1"/>
          </p:cNvPicPr>
          <p:nvPr/>
        </p:nvPicPr>
        <p:blipFill>
          <a:blip r:embed="rId3"/>
          <a:stretch>
            <a:fillRect/>
          </a:stretch>
        </p:blipFill>
        <p:spPr>
          <a:xfrm>
            <a:off x="211260" y="1213664"/>
            <a:ext cx="11988073" cy="5563696"/>
          </a:xfrm>
          <a:prstGeom prst="rect">
            <a:avLst/>
          </a:prstGeom>
        </p:spPr>
      </p:pic>
    </p:spTree>
    <p:extLst>
      <p:ext uri="{BB962C8B-B14F-4D97-AF65-F5344CB8AC3E}">
        <p14:creationId xmlns:p14="http://schemas.microsoft.com/office/powerpoint/2010/main" val="29907568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Network Controller overview</a:t>
            </a:r>
          </a:p>
        </p:txBody>
      </p:sp>
      <p:sp>
        <p:nvSpPr>
          <p:cNvPr id="2" name="Text Placeholder 1"/>
          <p:cNvSpPr>
            <a:spLocks noGrp="1"/>
          </p:cNvSpPr>
          <p:nvPr>
            <p:ph type="body" sz="quarter" idx="10"/>
          </p:nvPr>
        </p:nvSpPr>
        <p:spPr>
          <a:xfrm>
            <a:off x="274638" y="1212850"/>
            <a:ext cx="6464831" cy="5598456"/>
          </a:xfrm>
        </p:spPr>
        <p:txBody>
          <a:bodyPr lIns="182880" tIns="146304" rIns="182880" bIns="146304"/>
          <a:lstStyle/>
          <a:p>
            <a:pPr>
              <a:spcBef>
                <a:spcPts val="1800"/>
              </a:spcBef>
            </a:pPr>
            <a:r>
              <a:rPr lang="en-US" sz="2800" dirty="0"/>
              <a:t>Highly available and scalable server role</a:t>
            </a:r>
          </a:p>
          <a:p>
            <a:pPr lvl="1">
              <a:spcBef>
                <a:spcPts val="600"/>
              </a:spcBef>
            </a:pPr>
            <a:r>
              <a:rPr lang="en-US" sz="1400" dirty="0"/>
              <a:t>Southbound API for NC to communicate with the network</a:t>
            </a:r>
          </a:p>
          <a:p>
            <a:pPr lvl="1">
              <a:spcBef>
                <a:spcPts val="600"/>
              </a:spcBef>
            </a:pPr>
            <a:r>
              <a:rPr lang="en-US" sz="1400" dirty="0"/>
              <a:t>Northbound API allows you to communicate with the NC</a:t>
            </a:r>
          </a:p>
          <a:p>
            <a:pPr>
              <a:spcBef>
                <a:spcPts val="1800"/>
              </a:spcBef>
            </a:pPr>
            <a:r>
              <a:rPr lang="en-US" sz="2800" dirty="0"/>
              <a:t>Southbound API</a:t>
            </a:r>
          </a:p>
          <a:p>
            <a:pPr lvl="1">
              <a:spcBef>
                <a:spcPts val="600"/>
              </a:spcBef>
            </a:pPr>
            <a:r>
              <a:rPr lang="en-US" sz="1400" dirty="0"/>
              <a:t>Network Controller can discover network devices, detect service configurations, and gather all of the information you need about the network</a:t>
            </a:r>
          </a:p>
          <a:p>
            <a:pPr lvl="1">
              <a:spcBef>
                <a:spcPts val="600"/>
              </a:spcBef>
            </a:pPr>
            <a:r>
              <a:rPr lang="en-US" sz="1400" dirty="0"/>
              <a:t>Provides pathway to send information to the network infrastructure, such as configuration changes that you have made</a:t>
            </a:r>
          </a:p>
          <a:p>
            <a:pPr>
              <a:spcBef>
                <a:spcPts val="1800"/>
              </a:spcBef>
            </a:pPr>
            <a:r>
              <a:rPr lang="en-US" sz="2800" dirty="0"/>
              <a:t>Northbound API (REST interface)</a:t>
            </a:r>
          </a:p>
          <a:p>
            <a:pPr lvl="1">
              <a:spcBef>
                <a:spcPts val="600"/>
              </a:spcBef>
            </a:pPr>
            <a:r>
              <a:rPr lang="en-US" sz="1400" dirty="0"/>
              <a:t>Provides you with the ability to gather network information from Network Controller and use it to monitor and configure the network</a:t>
            </a:r>
          </a:p>
          <a:p>
            <a:pPr lvl="1">
              <a:spcBef>
                <a:spcPts val="600"/>
              </a:spcBef>
            </a:pPr>
            <a:r>
              <a:rPr lang="en-US" sz="1400" dirty="0"/>
              <a:t>Configure, monitor, troubleshoot, and deploy new devices on the network </a:t>
            </a:r>
            <a:br>
              <a:rPr lang="en-US" sz="1400" dirty="0"/>
            </a:br>
            <a:r>
              <a:rPr lang="en-US" sz="1400" dirty="0"/>
              <a:t>by using Windows PowerShell, REST, SCVMM, SCOM etc.</a:t>
            </a:r>
          </a:p>
          <a:p>
            <a:pPr>
              <a:spcBef>
                <a:spcPts val="1800"/>
              </a:spcBef>
            </a:pPr>
            <a:r>
              <a:rPr lang="en-US" sz="2800" dirty="0"/>
              <a:t>Can manage</a:t>
            </a:r>
          </a:p>
          <a:p>
            <a:pPr lvl="1">
              <a:spcBef>
                <a:spcPts val="600"/>
              </a:spcBef>
            </a:pPr>
            <a:r>
              <a:rPr lang="en-US" sz="1400" dirty="0"/>
              <a:t>Hyper-V VMs &amp; </a:t>
            </a:r>
            <a:r>
              <a:rPr lang="en-US" sz="1400" dirty="0" err="1"/>
              <a:t>vSwitches</a:t>
            </a:r>
            <a:r>
              <a:rPr lang="en-US" sz="1400" dirty="0"/>
              <a:t>, physical network switches, physical network routers, firewall software, VPN gateways including RRAS, load balancers…</a:t>
            </a:r>
          </a:p>
        </p:txBody>
      </p:sp>
      <p:grpSp>
        <p:nvGrpSpPr>
          <p:cNvPr id="7" name="Group 6"/>
          <p:cNvGrpSpPr/>
          <p:nvPr/>
        </p:nvGrpSpPr>
        <p:grpSpPr>
          <a:xfrm>
            <a:off x="7225983" y="1211262"/>
            <a:ext cx="4754880" cy="5212080"/>
            <a:chOff x="7225983" y="1211262"/>
            <a:chExt cx="4754880" cy="5212080"/>
          </a:xfrm>
        </p:grpSpPr>
        <p:sp>
          <p:nvSpPr>
            <p:cNvPr id="4" name="Rectangle 3"/>
            <p:cNvSpPr/>
            <p:nvPr/>
          </p:nvSpPr>
          <p:spPr bwMode="auto">
            <a:xfrm>
              <a:off x="7225983" y="1211262"/>
              <a:ext cx="4754880" cy="521208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0" name="Rectangle 2"/>
            <p:cNvSpPr/>
            <p:nvPr/>
          </p:nvSpPr>
          <p:spPr bwMode="auto">
            <a:xfrm>
              <a:off x="7408863" y="4561741"/>
              <a:ext cx="4389120" cy="738664"/>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Physical network </a:t>
              </a:r>
              <a:b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infrastructure</a:t>
              </a:r>
            </a:p>
          </p:txBody>
        </p:sp>
        <p:sp>
          <p:nvSpPr>
            <p:cNvPr id="11" name="Rectangle 3"/>
            <p:cNvSpPr/>
            <p:nvPr/>
          </p:nvSpPr>
          <p:spPr bwMode="auto">
            <a:xfrm>
              <a:off x="7408863" y="3773531"/>
              <a:ext cx="4389120" cy="738664"/>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Virtual network </a:t>
              </a:r>
              <a:b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infrastructure</a:t>
              </a:r>
            </a:p>
          </p:txBody>
        </p:sp>
        <p:grpSp>
          <p:nvGrpSpPr>
            <p:cNvPr id="12" name="Group 11"/>
            <p:cNvGrpSpPr/>
            <p:nvPr/>
          </p:nvGrpSpPr>
          <p:grpSpPr>
            <a:xfrm>
              <a:off x="7858661" y="4785503"/>
              <a:ext cx="690090" cy="291140"/>
              <a:chOff x="13088645" y="1037642"/>
              <a:chExt cx="718363" cy="275516"/>
            </a:xfrm>
            <a:solidFill>
              <a:schemeClr val="bg1"/>
            </a:solidFill>
          </p:grpSpPr>
          <p:sp>
            <p:nvSpPr>
              <p:cNvPr id="13" name="Freeform 7"/>
              <p:cNvSpPr>
                <a:spLocks noEditPoints="1"/>
              </p:cNvSpPr>
              <p:nvPr/>
            </p:nvSpPr>
            <p:spPr bwMode="auto">
              <a:xfrm>
                <a:off x="13088645" y="1037642"/>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4" name="Freeform 7"/>
              <p:cNvSpPr>
                <a:spLocks noEditPoints="1"/>
              </p:cNvSpPr>
              <p:nvPr/>
            </p:nvSpPr>
            <p:spPr bwMode="auto">
              <a:xfrm>
                <a:off x="13088645" y="1184776"/>
                <a:ext cx="718363" cy="12838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65" name="Group 64"/>
            <p:cNvGrpSpPr/>
            <p:nvPr/>
          </p:nvGrpSpPr>
          <p:grpSpPr>
            <a:xfrm>
              <a:off x="10736507" y="4785503"/>
              <a:ext cx="690090" cy="291140"/>
              <a:chOff x="10882978" y="5185580"/>
              <a:chExt cx="759099" cy="291140"/>
            </a:xfrm>
            <a:solidFill>
              <a:schemeClr val="bg1"/>
            </a:solidFill>
          </p:grpSpPr>
          <p:sp>
            <p:nvSpPr>
              <p:cNvPr id="15" name="Freeform 7"/>
              <p:cNvSpPr>
                <a:spLocks noEditPoints="1"/>
              </p:cNvSpPr>
              <p:nvPr/>
            </p:nvSpPr>
            <p:spPr bwMode="auto">
              <a:xfrm>
                <a:off x="10882978" y="5185580"/>
                <a:ext cx="759099" cy="13566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6" name="Freeform 7"/>
              <p:cNvSpPr>
                <a:spLocks noEditPoints="1"/>
              </p:cNvSpPr>
              <p:nvPr/>
            </p:nvSpPr>
            <p:spPr bwMode="auto">
              <a:xfrm>
                <a:off x="10882978" y="5341058"/>
                <a:ext cx="759099" cy="135662"/>
              </a:xfrm>
              <a:custGeom>
                <a:avLst/>
                <a:gdLst>
                  <a:gd name="T0" fmla="*/ 1880 w 1899"/>
                  <a:gd name="T1" fmla="*/ 0 h 339"/>
                  <a:gd name="T2" fmla="*/ 1666 w 1899"/>
                  <a:gd name="T3" fmla="*/ 0 h 339"/>
                  <a:gd name="T4" fmla="*/ 1168 w 1899"/>
                  <a:gd name="T5" fmla="*/ 0 h 339"/>
                  <a:gd name="T6" fmla="*/ 593 w 1899"/>
                  <a:gd name="T7" fmla="*/ 0 h 339"/>
                  <a:gd name="T8" fmla="*/ 147 w 1899"/>
                  <a:gd name="T9" fmla="*/ 0 h 339"/>
                  <a:gd name="T10" fmla="*/ 19 w 1899"/>
                  <a:gd name="T11" fmla="*/ 0 h 339"/>
                  <a:gd name="T12" fmla="*/ 0 w 1899"/>
                  <a:gd name="T13" fmla="*/ 19 h 339"/>
                  <a:gd name="T14" fmla="*/ 0 w 1899"/>
                  <a:gd name="T15" fmla="*/ 320 h 339"/>
                  <a:gd name="T16" fmla="*/ 19 w 1899"/>
                  <a:gd name="T17" fmla="*/ 339 h 339"/>
                  <a:gd name="T18" fmla="*/ 233 w 1899"/>
                  <a:gd name="T19" fmla="*/ 339 h 339"/>
                  <a:gd name="T20" fmla="*/ 731 w 1899"/>
                  <a:gd name="T21" fmla="*/ 339 h 339"/>
                  <a:gd name="T22" fmla="*/ 1305 w 1899"/>
                  <a:gd name="T23" fmla="*/ 339 h 339"/>
                  <a:gd name="T24" fmla="*/ 1752 w 1899"/>
                  <a:gd name="T25" fmla="*/ 339 h 339"/>
                  <a:gd name="T26" fmla="*/ 1880 w 1899"/>
                  <a:gd name="T27" fmla="*/ 339 h 339"/>
                  <a:gd name="T28" fmla="*/ 1894 w 1899"/>
                  <a:gd name="T29" fmla="*/ 334 h 339"/>
                  <a:gd name="T30" fmla="*/ 1899 w 1899"/>
                  <a:gd name="T31" fmla="*/ 320 h 339"/>
                  <a:gd name="T32" fmla="*/ 1899 w 1899"/>
                  <a:gd name="T33" fmla="*/ 19 h 339"/>
                  <a:gd name="T34" fmla="*/ 1880 w 1899"/>
                  <a:gd name="T35" fmla="*/ 0 h 339"/>
                  <a:gd name="T36" fmla="*/ 204 w 1899"/>
                  <a:gd name="T37" fmla="*/ 229 h 339"/>
                  <a:gd name="T38" fmla="*/ 147 w 1899"/>
                  <a:gd name="T39" fmla="*/ 167 h 339"/>
                  <a:gd name="T40" fmla="*/ 204 w 1899"/>
                  <a:gd name="T41" fmla="*/ 110 h 339"/>
                  <a:gd name="T42" fmla="*/ 266 w 1899"/>
                  <a:gd name="T43" fmla="*/ 167 h 339"/>
                  <a:gd name="T44" fmla="*/ 204 w 1899"/>
                  <a:gd name="T45" fmla="*/ 229 h 339"/>
                  <a:gd name="T46" fmla="*/ 1272 w 1899"/>
                  <a:gd name="T47" fmla="*/ 229 h 339"/>
                  <a:gd name="T48" fmla="*/ 1210 w 1899"/>
                  <a:gd name="T49" fmla="*/ 167 h 339"/>
                  <a:gd name="T50" fmla="*/ 1272 w 1899"/>
                  <a:gd name="T51" fmla="*/ 110 h 339"/>
                  <a:gd name="T52" fmla="*/ 1334 w 1899"/>
                  <a:gd name="T53" fmla="*/ 167 h 339"/>
                  <a:gd name="T54" fmla="*/ 1272 w 1899"/>
                  <a:gd name="T55" fmla="*/ 229 h 339"/>
                  <a:gd name="T56" fmla="*/ 1481 w 1899"/>
                  <a:gd name="T57" fmla="*/ 229 h 339"/>
                  <a:gd name="T58" fmla="*/ 1419 w 1899"/>
                  <a:gd name="T59" fmla="*/ 167 h 339"/>
                  <a:gd name="T60" fmla="*/ 1481 w 1899"/>
                  <a:gd name="T61" fmla="*/ 110 h 339"/>
                  <a:gd name="T62" fmla="*/ 1543 w 1899"/>
                  <a:gd name="T63" fmla="*/ 167 h 339"/>
                  <a:gd name="T64" fmla="*/ 1481 w 1899"/>
                  <a:gd name="T65" fmla="*/ 229 h 339"/>
                  <a:gd name="T66" fmla="*/ 1695 w 1899"/>
                  <a:gd name="T67" fmla="*/ 229 h 339"/>
                  <a:gd name="T68" fmla="*/ 1633 w 1899"/>
                  <a:gd name="T69" fmla="*/ 167 h 339"/>
                  <a:gd name="T70" fmla="*/ 1695 w 1899"/>
                  <a:gd name="T71" fmla="*/ 110 h 339"/>
                  <a:gd name="T72" fmla="*/ 1752 w 1899"/>
                  <a:gd name="T73" fmla="*/ 167 h 339"/>
                  <a:gd name="T74" fmla="*/ 1695 w 1899"/>
                  <a:gd name="T75" fmla="*/ 22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9" h="339">
                    <a:moveTo>
                      <a:pt x="1880" y="0"/>
                    </a:moveTo>
                    <a:cubicBezTo>
                      <a:pt x="1809" y="0"/>
                      <a:pt x="1737" y="0"/>
                      <a:pt x="1666" y="0"/>
                    </a:cubicBezTo>
                    <a:cubicBezTo>
                      <a:pt x="1500" y="0"/>
                      <a:pt x="1334" y="0"/>
                      <a:pt x="1168" y="0"/>
                    </a:cubicBezTo>
                    <a:cubicBezTo>
                      <a:pt x="978" y="0"/>
                      <a:pt x="788" y="0"/>
                      <a:pt x="593" y="0"/>
                    </a:cubicBezTo>
                    <a:cubicBezTo>
                      <a:pt x="446" y="0"/>
                      <a:pt x="294" y="0"/>
                      <a:pt x="147" y="0"/>
                    </a:cubicBezTo>
                    <a:cubicBezTo>
                      <a:pt x="104" y="0"/>
                      <a:pt x="62" y="0"/>
                      <a:pt x="19" y="0"/>
                    </a:cubicBezTo>
                    <a:cubicBezTo>
                      <a:pt x="9" y="0"/>
                      <a:pt x="0" y="4"/>
                      <a:pt x="0" y="19"/>
                    </a:cubicBezTo>
                    <a:cubicBezTo>
                      <a:pt x="0" y="119"/>
                      <a:pt x="0" y="220"/>
                      <a:pt x="0" y="320"/>
                    </a:cubicBezTo>
                    <a:cubicBezTo>
                      <a:pt x="0" y="330"/>
                      <a:pt x="9" y="339"/>
                      <a:pt x="19" y="339"/>
                    </a:cubicBezTo>
                    <a:cubicBezTo>
                      <a:pt x="90" y="339"/>
                      <a:pt x="161" y="339"/>
                      <a:pt x="233" y="339"/>
                    </a:cubicBezTo>
                    <a:cubicBezTo>
                      <a:pt x="399" y="339"/>
                      <a:pt x="565" y="339"/>
                      <a:pt x="731" y="339"/>
                    </a:cubicBezTo>
                    <a:cubicBezTo>
                      <a:pt x="921" y="339"/>
                      <a:pt x="1111" y="339"/>
                      <a:pt x="1305" y="339"/>
                    </a:cubicBezTo>
                    <a:cubicBezTo>
                      <a:pt x="1452" y="339"/>
                      <a:pt x="1604" y="339"/>
                      <a:pt x="1752" y="339"/>
                    </a:cubicBezTo>
                    <a:cubicBezTo>
                      <a:pt x="1794" y="339"/>
                      <a:pt x="1837" y="339"/>
                      <a:pt x="1880" y="339"/>
                    </a:cubicBezTo>
                    <a:cubicBezTo>
                      <a:pt x="1884" y="339"/>
                      <a:pt x="1889" y="339"/>
                      <a:pt x="1894" y="334"/>
                    </a:cubicBezTo>
                    <a:cubicBezTo>
                      <a:pt x="1894" y="330"/>
                      <a:pt x="1899" y="325"/>
                      <a:pt x="1899" y="320"/>
                    </a:cubicBezTo>
                    <a:cubicBezTo>
                      <a:pt x="1899" y="220"/>
                      <a:pt x="1899" y="119"/>
                      <a:pt x="1899" y="19"/>
                    </a:cubicBezTo>
                    <a:cubicBezTo>
                      <a:pt x="1899" y="4"/>
                      <a:pt x="1889" y="0"/>
                      <a:pt x="1880" y="0"/>
                    </a:cubicBezTo>
                    <a:close/>
                    <a:moveTo>
                      <a:pt x="204" y="229"/>
                    </a:moveTo>
                    <a:cubicBezTo>
                      <a:pt x="171" y="229"/>
                      <a:pt x="147" y="200"/>
                      <a:pt x="147" y="167"/>
                    </a:cubicBezTo>
                    <a:cubicBezTo>
                      <a:pt x="147" y="134"/>
                      <a:pt x="171" y="110"/>
                      <a:pt x="204" y="110"/>
                    </a:cubicBezTo>
                    <a:cubicBezTo>
                      <a:pt x="237" y="110"/>
                      <a:pt x="266" y="134"/>
                      <a:pt x="266" y="167"/>
                    </a:cubicBezTo>
                    <a:cubicBezTo>
                      <a:pt x="266" y="200"/>
                      <a:pt x="237" y="229"/>
                      <a:pt x="204" y="229"/>
                    </a:cubicBezTo>
                    <a:close/>
                    <a:moveTo>
                      <a:pt x="1272" y="229"/>
                    </a:moveTo>
                    <a:cubicBezTo>
                      <a:pt x="1239" y="229"/>
                      <a:pt x="1210" y="200"/>
                      <a:pt x="1210" y="167"/>
                    </a:cubicBezTo>
                    <a:cubicBezTo>
                      <a:pt x="1210" y="134"/>
                      <a:pt x="1239" y="110"/>
                      <a:pt x="1272" y="110"/>
                    </a:cubicBezTo>
                    <a:cubicBezTo>
                      <a:pt x="1305" y="110"/>
                      <a:pt x="1334" y="134"/>
                      <a:pt x="1334" y="167"/>
                    </a:cubicBezTo>
                    <a:cubicBezTo>
                      <a:pt x="1334" y="200"/>
                      <a:pt x="1305" y="229"/>
                      <a:pt x="1272" y="229"/>
                    </a:cubicBezTo>
                    <a:close/>
                    <a:moveTo>
                      <a:pt x="1481" y="229"/>
                    </a:moveTo>
                    <a:cubicBezTo>
                      <a:pt x="1448" y="229"/>
                      <a:pt x="1419" y="200"/>
                      <a:pt x="1419" y="167"/>
                    </a:cubicBezTo>
                    <a:cubicBezTo>
                      <a:pt x="1419" y="134"/>
                      <a:pt x="1448" y="110"/>
                      <a:pt x="1481" y="110"/>
                    </a:cubicBezTo>
                    <a:cubicBezTo>
                      <a:pt x="1514" y="110"/>
                      <a:pt x="1543" y="134"/>
                      <a:pt x="1543" y="167"/>
                    </a:cubicBezTo>
                    <a:cubicBezTo>
                      <a:pt x="1543" y="200"/>
                      <a:pt x="1514" y="229"/>
                      <a:pt x="1481" y="229"/>
                    </a:cubicBezTo>
                    <a:close/>
                    <a:moveTo>
                      <a:pt x="1695" y="229"/>
                    </a:moveTo>
                    <a:cubicBezTo>
                      <a:pt x="1661" y="229"/>
                      <a:pt x="1633" y="200"/>
                      <a:pt x="1633" y="167"/>
                    </a:cubicBezTo>
                    <a:cubicBezTo>
                      <a:pt x="1633" y="134"/>
                      <a:pt x="1661" y="110"/>
                      <a:pt x="1695" y="110"/>
                    </a:cubicBezTo>
                    <a:cubicBezTo>
                      <a:pt x="1728" y="110"/>
                      <a:pt x="1752" y="134"/>
                      <a:pt x="1752" y="167"/>
                    </a:cubicBezTo>
                    <a:cubicBezTo>
                      <a:pt x="1752" y="200"/>
                      <a:pt x="1728" y="229"/>
                      <a:pt x="1695"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7" name="Freeform 9"/>
            <p:cNvSpPr>
              <a:spLocks/>
            </p:cNvSpPr>
            <p:nvPr/>
          </p:nvSpPr>
          <p:spPr bwMode="auto">
            <a:xfrm rot="16200000" flipV="1">
              <a:off x="10939168" y="3829186"/>
              <a:ext cx="284770" cy="627355"/>
            </a:xfrm>
            <a:custGeom>
              <a:avLst/>
              <a:gdLst>
                <a:gd name="T0" fmla="*/ 1006 w 1006"/>
                <a:gd name="T1" fmla="*/ 553 h 2220"/>
                <a:gd name="T2" fmla="*/ 879 w 1006"/>
                <a:gd name="T3" fmla="*/ 426 h 2220"/>
                <a:gd name="T4" fmla="*/ 753 w 1006"/>
                <a:gd name="T5" fmla="*/ 553 h 2220"/>
                <a:gd name="T6" fmla="*/ 840 w 1006"/>
                <a:gd name="T7" fmla="*/ 673 h 2220"/>
                <a:gd name="T8" fmla="*/ 840 w 1006"/>
                <a:gd name="T9" fmla="*/ 840 h 2220"/>
                <a:gd name="T10" fmla="*/ 806 w 1006"/>
                <a:gd name="T11" fmla="*/ 920 h 2220"/>
                <a:gd name="T12" fmla="*/ 543 w 1006"/>
                <a:gd name="T13" fmla="*/ 1170 h 2220"/>
                <a:gd name="T14" fmla="*/ 543 w 1006"/>
                <a:gd name="T15" fmla="*/ 246 h 2220"/>
                <a:gd name="T16" fmla="*/ 630 w 1006"/>
                <a:gd name="T17" fmla="*/ 126 h 2220"/>
                <a:gd name="T18" fmla="*/ 503 w 1006"/>
                <a:gd name="T19" fmla="*/ 0 h 2220"/>
                <a:gd name="T20" fmla="*/ 377 w 1006"/>
                <a:gd name="T21" fmla="*/ 126 h 2220"/>
                <a:gd name="T22" fmla="*/ 463 w 1006"/>
                <a:gd name="T23" fmla="*/ 246 h 2220"/>
                <a:gd name="T24" fmla="*/ 463 w 1006"/>
                <a:gd name="T25" fmla="*/ 1490 h 2220"/>
                <a:gd name="T26" fmla="*/ 200 w 1006"/>
                <a:gd name="T27" fmla="*/ 1233 h 2220"/>
                <a:gd name="T28" fmla="*/ 166 w 1006"/>
                <a:gd name="T29" fmla="*/ 1159 h 2220"/>
                <a:gd name="T30" fmla="*/ 166 w 1006"/>
                <a:gd name="T31" fmla="*/ 942 h 2220"/>
                <a:gd name="T32" fmla="*/ 252 w 1006"/>
                <a:gd name="T33" fmla="*/ 828 h 2220"/>
                <a:gd name="T34" fmla="*/ 126 w 1006"/>
                <a:gd name="T35" fmla="*/ 697 h 2220"/>
                <a:gd name="T36" fmla="*/ 0 w 1006"/>
                <a:gd name="T37" fmla="*/ 828 h 2220"/>
                <a:gd name="T38" fmla="*/ 86 w 1006"/>
                <a:gd name="T39" fmla="*/ 942 h 2220"/>
                <a:gd name="T40" fmla="*/ 86 w 1006"/>
                <a:gd name="T41" fmla="*/ 1153 h 2220"/>
                <a:gd name="T42" fmla="*/ 155 w 1006"/>
                <a:gd name="T43" fmla="*/ 1307 h 2220"/>
                <a:gd name="T44" fmla="*/ 435 w 1006"/>
                <a:gd name="T45" fmla="*/ 1575 h 2220"/>
                <a:gd name="T46" fmla="*/ 463 w 1006"/>
                <a:gd name="T47" fmla="*/ 1655 h 2220"/>
                <a:gd name="T48" fmla="*/ 463 w 1006"/>
                <a:gd name="T49" fmla="*/ 1803 h 2220"/>
                <a:gd name="T50" fmla="*/ 292 w 1006"/>
                <a:gd name="T51" fmla="*/ 2009 h 2220"/>
                <a:gd name="T52" fmla="*/ 503 w 1006"/>
                <a:gd name="T53" fmla="*/ 2220 h 2220"/>
                <a:gd name="T54" fmla="*/ 715 w 1006"/>
                <a:gd name="T55" fmla="*/ 2009 h 2220"/>
                <a:gd name="T56" fmla="*/ 543 w 1006"/>
                <a:gd name="T57" fmla="*/ 1803 h 2220"/>
                <a:gd name="T58" fmla="*/ 543 w 1006"/>
                <a:gd name="T59" fmla="*/ 1655 h 2220"/>
                <a:gd name="T60" fmla="*/ 543 w 1006"/>
                <a:gd name="T61" fmla="*/ 1336 h 2220"/>
                <a:gd name="T62" fmla="*/ 572 w 1006"/>
                <a:gd name="T63" fmla="*/ 1262 h 2220"/>
                <a:gd name="T64" fmla="*/ 852 w 1006"/>
                <a:gd name="T65" fmla="*/ 994 h 2220"/>
                <a:gd name="T66" fmla="*/ 920 w 1006"/>
                <a:gd name="T67" fmla="*/ 840 h 2220"/>
                <a:gd name="T68" fmla="*/ 920 w 1006"/>
                <a:gd name="T69" fmla="*/ 672 h 2220"/>
                <a:gd name="T70" fmla="*/ 1006 w 1006"/>
                <a:gd name="T71" fmla="*/ 553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6" h="2220">
                  <a:moveTo>
                    <a:pt x="1006" y="553"/>
                  </a:moveTo>
                  <a:cubicBezTo>
                    <a:pt x="1006" y="483"/>
                    <a:pt x="949" y="426"/>
                    <a:pt x="879" y="426"/>
                  </a:cubicBezTo>
                  <a:cubicBezTo>
                    <a:pt x="810" y="426"/>
                    <a:pt x="753" y="483"/>
                    <a:pt x="753" y="553"/>
                  </a:cubicBezTo>
                  <a:cubicBezTo>
                    <a:pt x="753" y="609"/>
                    <a:pt x="790" y="657"/>
                    <a:pt x="840" y="673"/>
                  </a:cubicBezTo>
                  <a:cubicBezTo>
                    <a:pt x="840" y="705"/>
                    <a:pt x="840" y="759"/>
                    <a:pt x="840" y="840"/>
                  </a:cubicBezTo>
                  <a:cubicBezTo>
                    <a:pt x="840" y="868"/>
                    <a:pt x="823" y="897"/>
                    <a:pt x="806" y="920"/>
                  </a:cubicBezTo>
                  <a:cubicBezTo>
                    <a:pt x="543" y="1170"/>
                    <a:pt x="543" y="1170"/>
                    <a:pt x="543" y="1170"/>
                  </a:cubicBezTo>
                  <a:cubicBezTo>
                    <a:pt x="543" y="569"/>
                    <a:pt x="543" y="336"/>
                    <a:pt x="543" y="246"/>
                  </a:cubicBezTo>
                  <a:cubicBezTo>
                    <a:pt x="594" y="230"/>
                    <a:pt x="630" y="182"/>
                    <a:pt x="630" y="126"/>
                  </a:cubicBezTo>
                  <a:cubicBezTo>
                    <a:pt x="630" y="56"/>
                    <a:pt x="573" y="0"/>
                    <a:pt x="503" y="0"/>
                  </a:cubicBezTo>
                  <a:cubicBezTo>
                    <a:pt x="433" y="0"/>
                    <a:pt x="377" y="56"/>
                    <a:pt x="377" y="126"/>
                  </a:cubicBezTo>
                  <a:cubicBezTo>
                    <a:pt x="377" y="182"/>
                    <a:pt x="413" y="230"/>
                    <a:pt x="463" y="246"/>
                  </a:cubicBezTo>
                  <a:cubicBezTo>
                    <a:pt x="463" y="1490"/>
                    <a:pt x="463" y="1490"/>
                    <a:pt x="463" y="1490"/>
                  </a:cubicBezTo>
                  <a:cubicBezTo>
                    <a:pt x="200" y="1233"/>
                    <a:pt x="200" y="1233"/>
                    <a:pt x="200" y="1233"/>
                  </a:cubicBezTo>
                  <a:cubicBezTo>
                    <a:pt x="183" y="1216"/>
                    <a:pt x="166" y="1188"/>
                    <a:pt x="166" y="1159"/>
                  </a:cubicBezTo>
                  <a:cubicBezTo>
                    <a:pt x="166" y="1039"/>
                    <a:pt x="166" y="971"/>
                    <a:pt x="166" y="942"/>
                  </a:cubicBezTo>
                  <a:cubicBezTo>
                    <a:pt x="218" y="925"/>
                    <a:pt x="252" y="880"/>
                    <a:pt x="252" y="828"/>
                  </a:cubicBezTo>
                  <a:cubicBezTo>
                    <a:pt x="252" y="754"/>
                    <a:pt x="195" y="697"/>
                    <a:pt x="126" y="697"/>
                  </a:cubicBezTo>
                  <a:cubicBezTo>
                    <a:pt x="58" y="697"/>
                    <a:pt x="0" y="754"/>
                    <a:pt x="0" y="828"/>
                  </a:cubicBezTo>
                  <a:cubicBezTo>
                    <a:pt x="0" y="880"/>
                    <a:pt x="35" y="925"/>
                    <a:pt x="86" y="942"/>
                  </a:cubicBezTo>
                  <a:cubicBezTo>
                    <a:pt x="86" y="1153"/>
                    <a:pt x="86" y="1153"/>
                    <a:pt x="86" y="1153"/>
                  </a:cubicBezTo>
                  <a:cubicBezTo>
                    <a:pt x="86" y="1210"/>
                    <a:pt x="115" y="1273"/>
                    <a:pt x="155" y="1307"/>
                  </a:cubicBezTo>
                  <a:cubicBezTo>
                    <a:pt x="435" y="1575"/>
                    <a:pt x="435" y="1575"/>
                    <a:pt x="435" y="1575"/>
                  </a:cubicBezTo>
                  <a:cubicBezTo>
                    <a:pt x="452" y="1598"/>
                    <a:pt x="463" y="1627"/>
                    <a:pt x="463" y="1655"/>
                  </a:cubicBezTo>
                  <a:cubicBezTo>
                    <a:pt x="463" y="1803"/>
                    <a:pt x="463" y="1803"/>
                    <a:pt x="463" y="1803"/>
                  </a:cubicBezTo>
                  <a:cubicBezTo>
                    <a:pt x="366" y="1821"/>
                    <a:pt x="292" y="1906"/>
                    <a:pt x="292" y="2009"/>
                  </a:cubicBezTo>
                  <a:cubicBezTo>
                    <a:pt x="292" y="2123"/>
                    <a:pt x="389" y="2220"/>
                    <a:pt x="503" y="2220"/>
                  </a:cubicBezTo>
                  <a:cubicBezTo>
                    <a:pt x="618" y="2220"/>
                    <a:pt x="715" y="2123"/>
                    <a:pt x="715" y="2009"/>
                  </a:cubicBezTo>
                  <a:cubicBezTo>
                    <a:pt x="715" y="1906"/>
                    <a:pt x="640" y="1821"/>
                    <a:pt x="543" y="1803"/>
                  </a:cubicBezTo>
                  <a:cubicBezTo>
                    <a:pt x="543" y="1655"/>
                    <a:pt x="543" y="1655"/>
                    <a:pt x="543" y="1655"/>
                  </a:cubicBezTo>
                  <a:cubicBezTo>
                    <a:pt x="543" y="1336"/>
                    <a:pt x="543" y="1336"/>
                    <a:pt x="543" y="1336"/>
                  </a:cubicBezTo>
                  <a:cubicBezTo>
                    <a:pt x="543" y="1307"/>
                    <a:pt x="555" y="1279"/>
                    <a:pt x="572" y="1262"/>
                  </a:cubicBezTo>
                  <a:cubicBezTo>
                    <a:pt x="852" y="994"/>
                    <a:pt x="852" y="994"/>
                    <a:pt x="852" y="994"/>
                  </a:cubicBezTo>
                  <a:cubicBezTo>
                    <a:pt x="892" y="954"/>
                    <a:pt x="920" y="897"/>
                    <a:pt x="920" y="840"/>
                  </a:cubicBezTo>
                  <a:cubicBezTo>
                    <a:pt x="920" y="751"/>
                    <a:pt x="920" y="701"/>
                    <a:pt x="920" y="672"/>
                  </a:cubicBezTo>
                  <a:cubicBezTo>
                    <a:pt x="970" y="655"/>
                    <a:pt x="1006" y="608"/>
                    <a:pt x="1006" y="55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8" name="Freeform 9"/>
            <p:cNvSpPr>
              <a:spLocks/>
            </p:cNvSpPr>
            <p:nvPr/>
          </p:nvSpPr>
          <p:spPr bwMode="auto">
            <a:xfrm rot="16200000" flipH="1">
              <a:off x="8061321" y="3829186"/>
              <a:ext cx="284770" cy="627355"/>
            </a:xfrm>
            <a:custGeom>
              <a:avLst/>
              <a:gdLst>
                <a:gd name="T0" fmla="*/ 1006 w 1006"/>
                <a:gd name="T1" fmla="*/ 553 h 2220"/>
                <a:gd name="T2" fmla="*/ 879 w 1006"/>
                <a:gd name="T3" fmla="*/ 426 h 2220"/>
                <a:gd name="T4" fmla="*/ 753 w 1006"/>
                <a:gd name="T5" fmla="*/ 553 h 2220"/>
                <a:gd name="T6" fmla="*/ 840 w 1006"/>
                <a:gd name="T7" fmla="*/ 673 h 2220"/>
                <a:gd name="T8" fmla="*/ 840 w 1006"/>
                <a:gd name="T9" fmla="*/ 840 h 2220"/>
                <a:gd name="T10" fmla="*/ 806 w 1006"/>
                <a:gd name="T11" fmla="*/ 920 h 2220"/>
                <a:gd name="T12" fmla="*/ 543 w 1006"/>
                <a:gd name="T13" fmla="*/ 1170 h 2220"/>
                <a:gd name="T14" fmla="*/ 543 w 1006"/>
                <a:gd name="T15" fmla="*/ 246 h 2220"/>
                <a:gd name="T16" fmla="*/ 630 w 1006"/>
                <a:gd name="T17" fmla="*/ 126 h 2220"/>
                <a:gd name="T18" fmla="*/ 503 w 1006"/>
                <a:gd name="T19" fmla="*/ 0 h 2220"/>
                <a:gd name="T20" fmla="*/ 377 w 1006"/>
                <a:gd name="T21" fmla="*/ 126 h 2220"/>
                <a:gd name="T22" fmla="*/ 463 w 1006"/>
                <a:gd name="T23" fmla="*/ 246 h 2220"/>
                <a:gd name="T24" fmla="*/ 463 w 1006"/>
                <a:gd name="T25" fmla="*/ 1490 h 2220"/>
                <a:gd name="T26" fmla="*/ 200 w 1006"/>
                <a:gd name="T27" fmla="*/ 1233 h 2220"/>
                <a:gd name="T28" fmla="*/ 166 w 1006"/>
                <a:gd name="T29" fmla="*/ 1159 h 2220"/>
                <a:gd name="T30" fmla="*/ 166 w 1006"/>
                <a:gd name="T31" fmla="*/ 942 h 2220"/>
                <a:gd name="T32" fmla="*/ 252 w 1006"/>
                <a:gd name="T33" fmla="*/ 828 h 2220"/>
                <a:gd name="T34" fmla="*/ 126 w 1006"/>
                <a:gd name="T35" fmla="*/ 697 h 2220"/>
                <a:gd name="T36" fmla="*/ 0 w 1006"/>
                <a:gd name="T37" fmla="*/ 828 h 2220"/>
                <a:gd name="T38" fmla="*/ 86 w 1006"/>
                <a:gd name="T39" fmla="*/ 942 h 2220"/>
                <a:gd name="T40" fmla="*/ 86 w 1006"/>
                <a:gd name="T41" fmla="*/ 1153 h 2220"/>
                <a:gd name="T42" fmla="*/ 155 w 1006"/>
                <a:gd name="T43" fmla="*/ 1307 h 2220"/>
                <a:gd name="T44" fmla="*/ 435 w 1006"/>
                <a:gd name="T45" fmla="*/ 1575 h 2220"/>
                <a:gd name="T46" fmla="*/ 463 w 1006"/>
                <a:gd name="T47" fmla="*/ 1655 h 2220"/>
                <a:gd name="T48" fmla="*/ 463 w 1006"/>
                <a:gd name="T49" fmla="*/ 1803 h 2220"/>
                <a:gd name="T50" fmla="*/ 292 w 1006"/>
                <a:gd name="T51" fmla="*/ 2009 h 2220"/>
                <a:gd name="T52" fmla="*/ 503 w 1006"/>
                <a:gd name="T53" fmla="*/ 2220 h 2220"/>
                <a:gd name="T54" fmla="*/ 715 w 1006"/>
                <a:gd name="T55" fmla="*/ 2009 h 2220"/>
                <a:gd name="T56" fmla="*/ 543 w 1006"/>
                <a:gd name="T57" fmla="*/ 1803 h 2220"/>
                <a:gd name="T58" fmla="*/ 543 w 1006"/>
                <a:gd name="T59" fmla="*/ 1655 h 2220"/>
                <a:gd name="T60" fmla="*/ 543 w 1006"/>
                <a:gd name="T61" fmla="*/ 1336 h 2220"/>
                <a:gd name="T62" fmla="*/ 572 w 1006"/>
                <a:gd name="T63" fmla="*/ 1262 h 2220"/>
                <a:gd name="T64" fmla="*/ 852 w 1006"/>
                <a:gd name="T65" fmla="*/ 994 h 2220"/>
                <a:gd name="T66" fmla="*/ 920 w 1006"/>
                <a:gd name="T67" fmla="*/ 840 h 2220"/>
                <a:gd name="T68" fmla="*/ 920 w 1006"/>
                <a:gd name="T69" fmla="*/ 672 h 2220"/>
                <a:gd name="T70" fmla="*/ 1006 w 1006"/>
                <a:gd name="T71" fmla="*/ 553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6" h="2220">
                  <a:moveTo>
                    <a:pt x="1006" y="553"/>
                  </a:moveTo>
                  <a:cubicBezTo>
                    <a:pt x="1006" y="483"/>
                    <a:pt x="949" y="426"/>
                    <a:pt x="879" y="426"/>
                  </a:cubicBezTo>
                  <a:cubicBezTo>
                    <a:pt x="810" y="426"/>
                    <a:pt x="753" y="483"/>
                    <a:pt x="753" y="553"/>
                  </a:cubicBezTo>
                  <a:cubicBezTo>
                    <a:pt x="753" y="609"/>
                    <a:pt x="790" y="657"/>
                    <a:pt x="840" y="673"/>
                  </a:cubicBezTo>
                  <a:cubicBezTo>
                    <a:pt x="840" y="705"/>
                    <a:pt x="840" y="759"/>
                    <a:pt x="840" y="840"/>
                  </a:cubicBezTo>
                  <a:cubicBezTo>
                    <a:pt x="840" y="868"/>
                    <a:pt x="823" y="897"/>
                    <a:pt x="806" y="920"/>
                  </a:cubicBezTo>
                  <a:cubicBezTo>
                    <a:pt x="543" y="1170"/>
                    <a:pt x="543" y="1170"/>
                    <a:pt x="543" y="1170"/>
                  </a:cubicBezTo>
                  <a:cubicBezTo>
                    <a:pt x="543" y="569"/>
                    <a:pt x="543" y="336"/>
                    <a:pt x="543" y="246"/>
                  </a:cubicBezTo>
                  <a:cubicBezTo>
                    <a:pt x="594" y="230"/>
                    <a:pt x="630" y="182"/>
                    <a:pt x="630" y="126"/>
                  </a:cubicBezTo>
                  <a:cubicBezTo>
                    <a:pt x="630" y="56"/>
                    <a:pt x="573" y="0"/>
                    <a:pt x="503" y="0"/>
                  </a:cubicBezTo>
                  <a:cubicBezTo>
                    <a:pt x="433" y="0"/>
                    <a:pt x="377" y="56"/>
                    <a:pt x="377" y="126"/>
                  </a:cubicBezTo>
                  <a:cubicBezTo>
                    <a:pt x="377" y="182"/>
                    <a:pt x="413" y="230"/>
                    <a:pt x="463" y="246"/>
                  </a:cubicBezTo>
                  <a:cubicBezTo>
                    <a:pt x="463" y="1490"/>
                    <a:pt x="463" y="1490"/>
                    <a:pt x="463" y="1490"/>
                  </a:cubicBezTo>
                  <a:cubicBezTo>
                    <a:pt x="200" y="1233"/>
                    <a:pt x="200" y="1233"/>
                    <a:pt x="200" y="1233"/>
                  </a:cubicBezTo>
                  <a:cubicBezTo>
                    <a:pt x="183" y="1216"/>
                    <a:pt x="166" y="1188"/>
                    <a:pt x="166" y="1159"/>
                  </a:cubicBezTo>
                  <a:cubicBezTo>
                    <a:pt x="166" y="1039"/>
                    <a:pt x="166" y="971"/>
                    <a:pt x="166" y="942"/>
                  </a:cubicBezTo>
                  <a:cubicBezTo>
                    <a:pt x="218" y="925"/>
                    <a:pt x="252" y="880"/>
                    <a:pt x="252" y="828"/>
                  </a:cubicBezTo>
                  <a:cubicBezTo>
                    <a:pt x="252" y="754"/>
                    <a:pt x="195" y="697"/>
                    <a:pt x="126" y="697"/>
                  </a:cubicBezTo>
                  <a:cubicBezTo>
                    <a:pt x="58" y="697"/>
                    <a:pt x="0" y="754"/>
                    <a:pt x="0" y="828"/>
                  </a:cubicBezTo>
                  <a:cubicBezTo>
                    <a:pt x="0" y="880"/>
                    <a:pt x="35" y="925"/>
                    <a:pt x="86" y="942"/>
                  </a:cubicBezTo>
                  <a:cubicBezTo>
                    <a:pt x="86" y="1153"/>
                    <a:pt x="86" y="1153"/>
                    <a:pt x="86" y="1153"/>
                  </a:cubicBezTo>
                  <a:cubicBezTo>
                    <a:pt x="86" y="1210"/>
                    <a:pt x="115" y="1273"/>
                    <a:pt x="155" y="1307"/>
                  </a:cubicBezTo>
                  <a:cubicBezTo>
                    <a:pt x="435" y="1575"/>
                    <a:pt x="435" y="1575"/>
                    <a:pt x="435" y="1575"/>
                  </a:cubicBezTo>
                  <a:cubicBezTo>
                    <a:pt x="452" y="1598"/>
                    <a:pt x="463" y="1627"/>
                    <a:pt x="463" y="1655"/>
                  </a:cubicBezTo>
                  <a:cubicBezTo>
                    <a:pt x="463" y="1803"/>
                    <a:pt x="463" y="1803"/>
                    <a:pt x="463" y="1803"/>
                  </a:cubicBezTo>
                  <a:cubicBezTo>
                    <a:pt x="366" y="1821"/>
                    <a:pt x="292" y="1906"/>
                    <a:pt x="292" y="2009"/>
                  </a:cubicBezTo>
                  <a:cubicBezTo>
                    <a:pt x="292" y="2123"/>
                    <a:pt x="389" y="2220"/>
                    <a:pt x="503" y="2220"/>
                  </a:cubicBezTo>
                  <a:cubicBezTo>
                    <a:pt x="618" y="2220"/>
                    <a:pt x="715" y="2123"/>
                    <a:pt x="715" y="2009"/>
                  </a:cubicBezTo>
                  <a:cubicBezTo>
                    <a:pt x="715" y="1906"/>
                    <a:pt x="640" y="1821"/>
                    <a:pt x="543" y="1803"/>
                  </a:cubicBezTo>
                  <a:cubicBezTo>
                    <a:pt x="543" y="1655"/>
                    <a:pt x="543" y="1655"/>
                    <a:pt x="543" y="1655"/>
                  </a:cubicBezTo>
                  <a:cubicBezTo>
                    <a:pt x="543" y="1336"/>
                    <a:pt x="543" y="1336"/>
                    <a:pt x="543" y="1336"/>
                  </a:cubicBezTo>
                  <a:cubicBezTo>
                    <a:pt x="543" y="1307"/>
                    <a:pt x="555" y="1279"/>
                    <a:pt x="572" y="1262"/>
                  </a:cubicBezTo>
                  <a:cubicBezTo>
                    <a:pt x="852" y="994"/>
                    <a:pt x="852" y="994"/>
                    <a:pt x="852" y="994"/>
                  </a:cubicBezTo>
                  <a:cubicBezTo>
                    <a:pt x="892" y="954"/>
                    <a:pt x="920" y="897"/>
                    <a:pt x="920" y="840"/>
                  </a:cubicBezTo>
                  <a:cubicBezTo>
                    <a:pt x="920" y="751"/>
                    <a:pt x="920" y="701"/>
                    <a:pt x="920" y="672"/>
                  </a:cubicBezTo>
                  <a:cubicBezTo>
                    <a:pt x="970" y="655"/>
                    <a:pt x="1006" y="608"/>
                    <a:pt x="1006" y="55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9" name="Rectangle 6"/>
            <p:cNvSpPr/>
            <p:nvPr/>
          </p:nvSpPr>
          <p:spPr bwMode="auto">
            <a:xfrm>
              <a:off x="7408863" y="1832978"/>
              <a:ext cx="2167128" cy="73866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Management applications </a:t>
              </a:r>
            </a:p>
          </p:txBody>
        </p:sp>
        <p:sp>
          <p:nvSpPr>
            <p:cNvPr id="20" name="Rectangle 6"/>
            <p:cNvSpPr/>
            <p:nvPr/>
          </p:nvSpPr>
          <p:spPr bwMode="auto">
            <a:xfrm>
              <a:off x="9630855" y="1832978"/>
              <a:ext cx="2167128" cy="73866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Network aware applications</a:t>
              </a:r>
            </a:p>
          </p:txBody>
        </p:sp>
        <p:grpSp>
          <p:nvGrpSpPr>
            <p:cNvPr id="44" name="Group 43"/>
            <p:cNvGrpSpPr/>
            <p:nvPr/>
          </p:nvGrpSpPr>
          <p:grpSpPr>
            <a:xfrm>
              <a:off x="9194629" y="5507827"/>
              <a:ext cx="817588" cy="676944"/>
              <a:chOff x="9275577" y="5864533"/>
              <a:chExt cx="660430" cy="546821"/>
            </a:xfrm>
          </p:grpSpPr>
          <p:sp>
            <p:nvSpPr>
              <p:cNvPr id="45" name="Rectangle 3"/>
              <p:cNvSpPr/>
              <p:nvPr/>
            </p:nvSpPr>
            <p:spPr bwMode="auto">
              <a:xfrm>
                <a:off x="9275577" y="5864533"/>
                <a:ext cx="660430" cy="546821"/>
              </a:xfrm>
              <a:custGeom>
                <a:avLst/>
                <a:gdLst/>
                <a:ahLst/>
                <a:cxnLst/>
                <a:rect l="l" t="t" r="r" b="b"/>
                <a:pathLst>
                  <a:path w="987260" h="599524">
                    <a:moveTo>
                      <a:pt x="777710" y="0"/>
                    </a:moveTo>
                    <a:lnTo>
                      <a:pt x="987260" y="0"/>
                    </a:lnTo>
                    <a:lnTo>
                      <a:pt x="987260" y="64293"/>
                    </a:lnTo>
                    <a:lnTo>
                      <a:pt x="871908" y="64293"/>
                    </a:lnTo>
                    <a:lnTo>
                      <a:pt x="871908" y="90043"/>
                    </a:lnTo>
                    <a:lnTo>
                      <a:pt x="871908" y="599524"/>
                    </a:lnTo>
                    <a:lnTo>
                      <a:pt x="785320" y="599524"/>
                    </a:lnTo>
                    <a:lnTo>
                      <a:pt x="785320" y="426243"/>
                    </a:lnTo>
                    <a:lnTo>
                      <a:pt x="690593" y="426243"/>
                    </a:lnTo>
                    <a:lnTo>
                      <a:pt x="690593" y="495299"/>
                    </a:lnTo>
                    <a:lnTo>
                      <a:pt x="396711" y="495299"/>
                    </a:lnTo>
                    <a:lnTo>
                      <a:pt x="396711" y="431006"/>
                    </a:lnTo>
                    <a:lnTo>
                      <a:pt x="315748" y="431006"/>
                    </a:lnTo>
                    <a:lnTo>
                      <a:pt x="315748" y="495299"/>
                    </a:lnTo>
                    <a:lnTo>
                      <a:pt x="0" y="495299"/>
                    </a:lnTo>
                    <a:lnTo>
                      <a:pt x="0" y="90043"/>
                    </a:lnTo>
                    <a:lnTo>
                      <a:pt x="777710" y="90043"/>
                    </a:lnTo>
                    <a:close/>
                  </a:path>
                </a:pathLst>
              </a:custGeom>
              <a:solidFill>
                <a:schemeClr val="accent5">
                  <a:lumMod val="75000"/>
                  <a:lumOff val="25000"/>
                </a:schemeClr>
              </a:solidFill>
              <a:ln w="57150">
                <a:noFill/>
              </a:ln>
            </p:spPr>
            <p:txBody>
              <a:bodyPr lIns="0" tIns="0" rIns="212957" bIns="84448" anchor="ctr" anchorCtr="0"/>
              <a:lstStyle/>
              <a:p>
                <a:pPr marL="0" marR="0" lvl="0" indent="0" algn="ctr" defTabSz="1110116" eaLnBrk="1" fontAlgn="auto" latinLnBrk="0" hangingPunct="1">
                  <a:lnSpc>
                    <a:spcPct val="90000"/>
                  </a:lnSpc>
                  <a:spcBef>
                    <a:spcPts val="0"/>
                  </a:spcBef>
                  <a:spcAft>
                    <a:spcPts val="0"/>
                  </a:spcAft>
                  <a:buClrTx/>
                  <a:buSzTx/>
                  <a:buFontTx/>
                  <a:buNone/>
                  <a:tabLst/>
                  <a:defRPr/>
                </a:pPr>
                <a:endParaRPr kumimoji="0" lang="en-US" sz="1428" b="0" i="0" u="none" strike="noStrike" kern="0" cap="none" spc="0" normalizeH="0" baseline="0" noProof="0" dirty="0">
                  <a:ln>
                    <a:noFill/>
                  </a:ln>
                  <a:solidFill>
                    <a:srgbClr val="EFEFEF"/>
                  </a:solidFill>
                  <a:effectLst/>
                  <a:uLnTx/>
                  <a:uFillTx/>
                </a:endParaRPr>
              </a:p>
            </p:txBody>
          </p:sp>
          <p:sp>
            <p:nvSpPr>
              <p:cNvPr id="46" name="TextBox 45"/>
              <p:cNvSpPr txBox="1"/>
              <p:nvPr/>
            </p:nvSpPr>
            <p:spPr>
              <a:xfrm>
                <a:off x="9431599" y="6036137"/>
                <a:ext cx="249911" cy="156627"/>
              </a:xfrm>
              <a:prstGeom prst="rect">
                <a:avLst/>
              </a:prstGeom>
              <a:noFill/>
            </p:spPr>
            <p:txBody>
              <a:bodyPr wrap="none" lIns="0" tIns="0" rIns="0" bIns="0" rtlCol="0">
                <a:spAutoFit/>
              </a:bodyPr>
              <a:lstStyle/>
              <a:p>
                <a:pPr marL="0" marR="0" lvl="0" indent="0" algn="ctr" defTabSz="1110116" eaLnBrk="1" fontAlgn="auto" latinLnBrk="0" hangingPunct="1">
                  <a:lnSpc>
                    <a:spcPct val="90000"/>
                  </a:lnSpc>
                  <a:spcBef>
                    <a:spcPts val="0"/>
                  </a:spcBef>
                  <a:spcAft>
                    <a:spcPts val="0"/>
                  </a:spcAft>
                  <a:buClrTx/>
                  <a:buSzTx/>
                  <a:buFontTx/>
                  <a:buNone/>
                  <a:tabLst/>
                  <a:defRPr/>
                </a:pPr>
                <a:r>
                  <a:rPr kumimoji="0" lang="en-GB" sz="1400" b="1" i="0" u="none" strike="noStrike" kern="0" cap="none" spc="0" normalizeH="0" baseline="0" noProof="0" dirty="0">
                    <a:ln>
                      <a:noFill/>
                    </a:ln>
                    <a:gradFill>
                      <a:gsLst>
                        <a:gs pos="1250">
                          <a:schemeClr val="bg1"/>
                        </a:gs>
                        <a:gs pos="99000">
                          <a:schemeClr val="bg1"/>
                        </a:gs>
                      </a:gsLst>
                      <a:lin ang="0" scaled="0"/>
                    </a:gradFill>
                    <a:effectLst/>
                    <a:uLnTx/>
                    <a:uFillTx/>
                    <a:latin typeface="Segoe UI Semibold" panose="020B0702040204020203" pitchFamily="34" charset="0"/>
                    <a:cs typeface="Segoe UI Semibold" panose="020B0702040204020203" pitchFamily="34" charset="0"/>
                  </a:rPr>
                  <a:t>NIC</a:t>
                </a:r>
              </a:p>
            </p:txBody>
          </p:sp>
        </p:grpSp>
        <p:sp>
          <p:nvSpPr>
            <p:cNvPr id="66" name="Freeform 5"/>
            <p:cNvSpPr>
              <a:spLocks noChangeAspect="1" noEditPoints="1"/>
            </p:cNvSpPr>
            <p:nvPr/>
          </p:nvSpPr>
          <p:spPr bwMode="auto">
            <a:xfrm>
              <a:off x="7408864" y="1402814"/>
              <a:ext cx="2477988" cy="256313"/>
            </a:xfrm>
            <a:custGeom>
              <a:avLst/>
              <a:gdLst>
                <a:gd name="T0" fmla="*/ 76 w 1921"/>
                <a:gd name="T1" fmla="*/ 150 h 197"/>
                <a:gd name="T2" fmla="*/ 0 w 1921"/>
                <a:gd name="T3" fmla="*/ 150 h 197"/>
                <a:gd name="T4" fmla="*/ 122 w 1921"/>
                <a:gd name="T5" fmla="*/ 10 h 197"/>
                <a:gd name="T6" fmla="*/ 167 w 1921"/>
                <a:gd name="T7" fmla="*/ 14 h 197"/>
                <a:gd name="T8" fmla="*/ 170 w 1921"/>
                <a:gd name="T9" fmla="*/ 50 h 197"/>
                <a:gd name="T10" fmla="*/ 203 w 1921"/>
                <a:gd name="T11" fmla="*/ 102 h 197"/>
                <a:gd name="T12" fmla="*/ 219 w 1921"/>
                <a:gd name="T13" fmla="*/ 101 h 197"/>
                <a:gd name="T14" fmla="*/ 317 w 1921"/>
                <a:gd name="T15" fmla="*/ 73 h 197"/>
                <a:gd name="T16" fmla="*/ 310 w 1921"/>
                <a:gd name="T17" fmla="*/ 71 h 197"/>
                <a:gd name="T18" fmla="*/ 394 w 1921"/>
                <a:gd name="T19" fmla="*/ 153 h 197"/>
                <a:gd name="T20" fmla="*/ 428 w 1921"/>
                <a:gd name="T21" fmla="*/ 100 h 197"/>
                <a:gd name="T22" fmla="*/ 419 w 1921"/>
                <a:gd name="T23" fmla="*/ 129 h 197"/>
                <a:gd name="T24" fmla="*/ 480 w 1921"/>
                <a:gd name="T25" fmla="*/ 139 h 197"/>
                <a:gd name="T26" fmla="*/ 490 w 1921"/>
                <a:gd name="T27" fmla="*/ 47 h 197"/>
                <a:gd name="T28" fmla="*/ 490 w 1921"/>
                <a:gd name="T29" fmla="*/ 94 h 197"/>
                <a:gd name="T30" fmla="*/ 523 w 1921"/>
                <a:gd name="T31" fmla="*/ 101 h 197"/>
                <a:gd name="T32" fmla="*/ 573 w 1921"/>
                <a:gd name="T33" fmla="*/ 61 h 197"/>
                <a:gd name="T34" fmla="*/ 685 w 1921"/>
                <a:gd name="T35" fmla="*/ 16 h 197"/>
                <a:gd name="T36" fmla="*/ 657 w 1921"/>
                <a:gd name="T37" fmla="*/ 150 h 197"/>
                <a:gd name="T38" fmla="*/ 650 w 1921"/>
                <a:gd name="T39" fmla="*/ 9 h 197"/>
                <a:gd name="T40" fmla="*/ 695 w 1921"/>
                <a:gd name="T41" fmla="*/ 64 h 197"/>
                <a:gd name="T42" fmla="*/ 736 w 1921"/>
                <a:gd name="T43" fmla="*/ 50 h 197"/>
                <a:gd name="T44" fmla="*/ 736 w 1921"/>
                <a:gd name="T45" fmla="*/ 149 h 197"/>
                <a:gd name="T46" fmla="*/ 800 w 1921"/>
                <a:gd name="T47" fmla="*/ 134 h 197"/>
                <a:gd name="T48" fmla="*/ 796 w 1921"/>
                <a:gd name="T49" fmla="*/ 18 h 197"/>
                <a:gd name="T50" fmla="*/ 803 w 1921"/>
                <a:gd name="T51" fmla="*/ 55 h 197"/>
                <a:gd name="T52" fmla="*/ 879 w 1921"/>
                <a:gd name="T53" fmla="*/ 197 h 197"/>
                <a:gd name="T54" fmla="*/ 883 w 1921"/>
                <a:gd name="T55" fmla="*/ 50 h 197"/>
                <a:gd name="T56" fmla="*/ 1023 w 1921"/>
                <a:gd name="T57" fmla="*/ 123 h 197"/>
                <a:gd name="T58" fmla="*/ 1003 w 1921"/>
                <a:gd name="T59" fmla="*/ 116 h 197"/>
                <a:gd name="T60" fmla="*/ 1019 w 1921"/>
                <a:gd name="T61" fmla="*/ 68 h 197"/>
                <a:gd name="T62" fmla="*/ 1023 w 1921"/>
                <a:gd name="T63" fmla="*/ 123 h 197"/>
                <a:gd name="T64" fmla="*/ 1044 w 1921"/>
                <a:gd name="T65" fmla="*/ 50 h 197"/>
                <a:gd name="T66" fmla="*/ 1060 w 1921"/>
                <a:gd name="T67" fmla="*/ 120 h 197"/>
                <a:gd name="T68" fmla="*/ 1117 w 1921"/>
                <a:gd name="T69" fmla="*/ 130 h 197"/>
                <a:gd name="T70" fmla="*/ 1097 w 1921"/>
                <a:gd name="T71" fmla="*/ 73 h 197"/>
                <a:gd name="T72" fmla="*/ 1155 w 1921"/>
                <a:gd name="T73" fmla="*/ 69 h 197"/>
                <a:gd name="T74" fmla="*/ 1320 w 1921"/>
                <a:gd name="T75" fmla="*/ 93 h 197"/>
                <a:gd name="T76" fmla="*/ 1257 w 1921"/>
                <a:gd name="T77" fmla="*/ 91 h 197"/>
                <a:gd name="T78" fmla="*/ 1210 w 1921"/>
                <a:gd name="T79" fmla="*/ 50 h 197"/>
                <a:gd name="T80" fmla="*/ 1336 w 1921"/>
                <a:gd name="T81" fmla="*/ 88 h 197"/>
                <a:gd name="T82" fmla="*/ 1399 w 1921"/>
                <a:gd name="T83" fmla="*/ 44 h 197"/>
                <a:gd name="T84" fmla="*/ 1414 w 1921"/>
                <a:gd name="T85" fmla="*/ 51 h 197"/>
                <a:gd name="T86" fmla="*/ 1593 w 1921"/>
                <a:gd name="T87" fmla="*/ 104 h 197"/>
                <a:gd name="T88" fmla="*/ 1518 w 1921"/>
                <a:gd name="T89" fmla="*/ 139 h 197"/>
                <a:gd name="T90" fmla="*/ 1593 w 1921"/>
                <a:gd name="T91" fmla="*/ 104 h 197"/>
                <a:gd name="T92" fmla="*/ 1692 w 1921"/>
                <a:gd name="T93" fmla="*/ 150 h 197"/>
                <a:gd name="T94" fmla="*/ 1608 w 1921"/>
                <a:gd name="T95" fmla="*/ 150 h 197"/>
                <a:gd name="T96" fmla="*/ 1692 w 1921"/>
                <a:gd name="T97" fmla="*/ 89 h 197"/>
                <a:gd name="T98" fmla="*/ 1702 w 1921"/>
                <a:gd name="T99" fmla="*/ 50 h 197"/>
                <a:gd name="T100" fmla="*/ 1735 w 1921"/>
                <a:gd name="T101" fmla="*/ 64 h 197"/>
                <a:gd name="T102" fmla="*/ 1783 w 1921"/>
                <a:gd name="T103" fmla="*/ 104 h 197"/>
                <a:gd name="T104" fmla="*/ 1766 w 1921"/>
                <a:gd name="T105" fmla="*/ 100 h 197"/>
                <a:gd name="T106" fmla="*/ 1837 w 1921"/>
                <a:gd name="T107" fmla="*/ 90 h 197"/>
                <a:gd name="T108" fmla="*/ 1909 w 1921"/>
                <a:gd name="T109" fmla="*/ 63 h 197"/>
                <a:gd name="T110" fmla="*/ 1885 w 1921"/>
                <a:gd name="T111" fmla="*/ 7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21" h="197">
                  <a:moveTo>
                    <a:pt x="143" y="150"/>
                  </a:moveTo>
                  <a:cubicBezTo>
                    <a:pt x="127" y="150"/>
                    <a:pt x="127" y="150"/>
                    <a:pt x="127" y="150"/>
                  </a:cubicBezTo>
                  <a:cubicBezTo>
                    <a:pt x="127" y="56"/>
                    <a:pt x="127" y="56"/>
                    <a:pt x="127" y="56"/>
                  </a:cubicBezTo>
                  <a:cubicBezTo>
                    <a:pt x="127" y="48"/>
                    <a:pt x="127" y="39"/>
                    <a:pt x="128" y="29"/>
                  </a:cubicBezTo>
                  <a:cubicBezTo>
                    <a:pt x="128" y="29"/>
                    <a:pt x="128" y="29"/>
                    <a:pt x="128" y="29"/>
                  </a:cubicBezTo>
                  <a:cubicBezTo>
                    <a:pt x="126" y="35"/>
                    <a:pt x="125" y="40"/>
                    <a:pt x="123" y="42"/>
                  </a:cubicBezTo>
                  <a:cubicBezTo>
                    <a:pt x="76" y="150"/>
                    <a:pt x="76" y="150"/>
                    <a:pt x="76" y="150"/>
                  </a:cubicBezTo>
                  <a:cubicBezTo>
                    <a:pt x="68" y="150"/>
                    <a:pt x="68" y="150"/>
                    <a:pt x="68" y="150"/>
                  </a:cubicBezTo>
                  <a:cubicBezTo>
                    <a:pt x="20" y="43"/>
                    <a:pt x="20" y="43"/>
                    <a:pt x="20" y="43"/>
                  </a:cubicBezTo>
                  <a:cubicBezTo>
                    <a:pt x="18" y="40"/>
                    <a:pt x="17" y="35"/>
                    <a:pt x="15" y="29"/>
                  </a:cubicBezTo>
                  <a:cubicBezTo>
                    <a:pt x="15" y="29"/>
                    <a:pt x="15" y="29"/>
                    <a:pt x="15" y="29"/>
                  </a:cubicBezTo>
                  <a:cubicBezTo>
                    <a:pt x="16" y="34"/>
                    <a:pt x="16" y="43"/>
                    <a:pt x="16" y="56"/>
                  </a:cubicBezTo>
                  <a:cubicBezTo>
                    <a:pt x="16" y="150"/>
                    <a:pt x="16" y="150"/>
                    <a:pt x="16" y="150"/>
                  </a:cubicBezTo>
                  <a:cubicBezTo>
                    <a:pt x="0" y="150"/>
                    <a:pt x="0" y="150"/>
                    <a:pt x="0" y="150"/>
                  </a:cubicBezTo>
                  <a:cubicBezTo>
                    <a:pt x="0" y="10"/>
                    <a:pt x="0" y="10"/>
                    <a:pt x="0" y="10"/>
                  </a:cubicBezTo>
                  <a:cubicBezTo>
                    <a:pt x="22" y="10"/>
                    <a:pt x="22" y="10"/>
                    <a:pt x="22" y="10"/>
                  </a:cubicBezTo>
                  <a:cubicBezTo>
                    <a:pt x="65" y="108"/>
                    <a:pt x="65" y="108"/>
                    <a:pt x="65" y="108"/>
                  </a:cubicBezTo>
                  <a:cubicBezTo>
                    <a:pt x="68" y="115"/>
                    <a:pt x="70" y="121"/>
                    <a:pt x="71" y="124"/>
                  </a:cubicBezTo>
                  <a:cubicBezTo>
                    <a:pt x="72" y="124"/>
                    <a:pt x="72" y="124"/>
                    <a:pt x="72" y="124"/>
                  </a:cubicBezTo>
                  <a:cubicBezTo>
                    <a:pt x="75" y="115"/>
                    <a:pt x="77" y="110"/>
                    <a:pt x="79" y="107"/>
                  </a:cubicBezTo>
                  <a:cubicBezTo>
                    <a:pt x="122" y="10"/>
                    <a:pt x="122" y="10"/>
                    <a:pt x="122" y="10"/>
                  </a:cubicBezTo>
                  <a:cubicBezTo>
                    <a:pt x="143" y="10"/>
                    <a:pt x="143" y="10"/>
                    <a:pt x="143" y="10"/>
                  </a:cubicBezTo>
                  <a:lnTo>
                    <a:pt x="143" y="150"/>
                  </a:lnTo>
                  <a:close/>
                  <a:moveTo>
                    <a:pt x="189" y="14"/>
                  </a:moveTo>
                  <a:cubicBezTo>
                    <a:pt x="189" y="17"/>
                    <a:pt x="187" y="20"/>
                    <a:pt x="185" y="21"/>
                  </a:cubicBezTo>
                  <a:cubicBezTo>
                    <a:pt x="183" y="23"/>
                    <a:pt x="181" y="24"/>
                    <a:pt x="178" y="24"/>
                  </a:cubicBezTo>
                  <a:cubicBezTo>
                    <a:pt x="175" y="24"/>
                    <a:pt x="173" y="24"/>
                    <a:pt x="171" y="22"/>
                  </a:cubicBezTo>
                  <a:cubicBezTo>
                    <a:pt x="168" y="20"/>
                    <a:pt x="167" y="17"/>
                    <a:pt x="167" y="14"/>
                  </a:cubicBezTo>
                  <a:cubicBezTo>
                    <a:pt x="167" y="11"/>
                    <a:pt x="168" y="9"/>
                    <a:pt x="170" y="7"/>
                  </a:cubicBezTo>
                  <a:cubicBezTo>
                    <a:pt x="172" y="5"/>
                    <a:pt x="175" y="4"/>
                    <a:pt x="178" y="4"/>
                  </a:cubicBezTo>
                  <a:cubicBezTo>
                    <a:pt x="181" y="4"/>
                    <a:pt x="183" y="5"/>
                    <a:pt x="185" y="7"/>
                  </a:cubicBezTo>
                  <a:cubicBezTo>
                    <a:pt x="187" y="9"/>
                    <a:pt x="189" y="11"/>
                    <a:pt x="189" y="14"/>
                  </a:cubicBezTo>
                  <a:close/>
                  <a:moveTo>
                    <a:pt x="186" y="150"/>
                  </a:moveTo>
                  <a:cubicBezTo>
                    <a:pt x="170" y="150"/>
                    <a:pt x="170" y="150"/>
                    <a:pt x="170" y="150"/>
                  </a:cubicBezTo>
                  <a:cubicBezTo>
                    <a:pt x="170" y="50"/>
                    <a:pt x="170" y="50"/>
                    <a:pt x="170" y="50"/>
                  </a:cubicBezTo>
                  <a:cubicBezTo>
                    <a:pt x="186" y="50"/>
                    <a:pt x="186" y="50"/>
                    <a:pt x="186" y="50"/>
                  </a:cubicBezTo>
                  <a:lnTo>
                    <a:pt x="186" y="150"/>
                  </a:lnTo>
                  <a:close/>
                  <a:moveTo>
                    <a:pt x="278" y="146"/>
                  </a:moveTo>
                  <a:cubicBezTo>
                    <a:pt x="270" y="150"/>
                    <a:pt x="261" y="153"/>
                    <a:pt x="250" y="153"/>
                  </a:cubicBezTo>
                  <a:cubicBezTo>
                    <a:pt x="241" y="153"/>
                    <a:pt x="233" y="150"/>
                    <a:pt x="226" y="146"/>
                  </a:cubicBezTo>
                  <a:cubicBezTo>
                    <a:pt x="218" y="142"/>
                    <a:pt x="213" y="136"/>
                    <a:pt x="209" y="128"/>
                  </a:cubicBezTo>
                  <a:cubicBezTo>
                    <a:pt x="205" y="121"/>
                    <a:pt x="203" y="112"/>
                    <a:pt x="203" y="102"/>
                  </a:cubicBezTo>
                  <a:cubicBezTo>
                    <a:pt x="203" y="86"/>
                    <a:pt x="207" y="73"/>
                    <a:pt x="217" y="63"/>
                  </a:cubicBezTo>
                  <a:cubicBezTo>
                    <a:pt x="226" y="52"/>
                    <a:pt x="239" y="47"/>
                    <a:pt x="255" y="47"/>
                  </a:cubicBezTo>
                  <a:cubicBezTo>
                    <a:pt x="264" y="47"/>
                    <a:pt x="271" y="49"/>
                    <a:pt x="278" y="53"/>
                  </a:cubicBezTo>
                  <a:cubicBezTo>
                    <a:pt x="278" y="69"/>
                    <a:pt x="278" y="69"/>
                    <a:pt x="278" y="69"/>
                  </a:cubicBezTo>
                  <a:cubicBezTo>
                    <a:pt x="270" y="64"/>
                    <a:pt x="262" y="61"/>
                    <a:pt x="254" y="61"/>
                  </a:cubicBezTo>
                  <a:cubicBezTo>
                    <a:pt x="244" y="61"/>
                    <a:pt x="235" y="65"/>
                    <a:pt x="229" y="72"/>
                  </a:cubicBezTo>
                  <a:cubicBezTo>
                    <a:pt x="222" y="80"/>
                    <a:pt x="219" y="89"/>
                    <a:pt x="219" y="101"/>
                  </a:cubicBezTo>
                  <a:cubicBezTo>
                    <a:pt x="219" y="113"/>
                    <a:pt x="222" y="122"/>
                    <a:pt x="228" y="129"/>
                  </a:cubicBezTo>
                  <a:cubicBezTo>
                    <a:pt x="234" y="135"/>
                    <a:pt x="243" y="139"/>
                    <a:pt x="253" y="139"/>
                  </a:cubicBezTo>
                  <a:cubicBezTo>
                    <a:pt x="262" y="139"/>
                    <a:pt x="270" y="136"/>
                    <a:pt x="278" y="130"/>
                  </a:cubicBezTo>
                  <a:lnTo>
                    <a:pt x="278" y="146"/>
                  </a:lnTo>
                  <a:close/>
                  <a:moveTo>
                    <a:pt x="346" y="66"/>
                  </a:moveTo>
                  <a:cubicBezTo>
                    <a:pt x="343" y="64"/>
                    <a:pt x="339" y="63"/>
                    <a:pt x="334" y="63"/>
                  </a:cubicBezTo>
                  <a:cubicBezTo>
                    <a:pt x="327" y="63"/>
                    <a:pt x="321" y="66"/>
                    <a:pt x="317" y="73"/>
                  </a:cubicBezTo>
                  <a:cubicBezTo>
                    <a:pt x="312" y="80"/>
                    <a:pt x="310" y="88"/>
                    <a:pt x="310" y="99"/>
                  </a:cubicBezTo>
                  <a:cubicBezTo>
                    <a:pt x="310" y="150"/>
                    <a:pt x="310" y="150"/>
                    <a:pt x="310" y="150"/>
                  </a:cubicBezTo>
                  <a:cubicBezTo>
                    <a:pt x="294" y="150"/>
                    <a:pt x="294" y="150"/>
                    <a:pt x="294" y="150"/>
                  </a:cubicBezTo>
                  <a:cubicBezTo>
                    <a:pt x="294" y="50"/>
                    <a:pt x="294" y="50"/>
                    <a:pt x="294" y="50"/>
                  </a:cubicBezTo>
                  <a:cubicBezTo>
                    <a:pt x="310" y="50"/>
                    <a:pt x="310" y="50"/>
                    <a:pt x="310" y="50"/>
                  </a:cubicBezTo>
                  <a:cubicBezTo>
                    <a:pt x="310" y="71"/>
                    <a:pt x="310" y="71"/>
                    <a:pt x="310" y="71"/>
                  </a:cubicBezTo>
                  <a:cubicBezTo>
                    <a:pt x="310" y="71"/>
                    <a:pt x="310" y="71"/>
                    <a:pt x="310" y="71"/>
                  </a:cubicBezTo>
                  <a:cubicBezTo>
                    <a:pt x="313" y="64"/>
                    <a:pt x="316" y="58"/>
                    <a:pt x="321" y="54"/>
                  </a:cubicBezTo>
                  <a:cubicBezTo>
                    <a:pt x="325" y="50"/>
                    <a:pt x="331" y="48"/>
                    <a:pt x="337" y="48"/>
                  </a:cubicBezTo>
                  <a:cubicBezTo>
                    <a:pt x="341" y="48"/>
                    <a:pt x="344" y="49"/>
                    <a:pt x="346" y="50"/>
                  </a:cubicBezTo>
                  <a:lnTo>
                    <a:pt x="346" y="66"/>
                  </a:lnTo>
                  <a:close/>
                  <a:moveTo>
                    <a:pt x="444" y="100"/>
                  </a:moveTo>
                  <a:cubicBezTo>
                    <a:pt x="444" y="116"/>
                    <a:pt x="440" y="128"/>
                    <a:pt x="431" y="138"/>
                  </a:cubicBezTo>
                  <a:cubicBezTo>
                    <a:pt x="422" y="148"/>
                    <a:pt x="409" y="153"/>
                    <a:pt x="394" y="153"/>
                  </a:cubicBezTo>
                  <a:cubicBezTo>
                    <a:pt x="379" y="153"/>
                    <a:pt x="368" y="148"/>
                    <a:pt x="359" y="138"/>
                  </a:cubicBezTo>
                  <a:cubicBezTo>
                    <a:pt x="350" y="129"/>
                    <a:pt x="345" y="117"/>
                    <a:pt x="345" y="101"/>
                  </a:cubicBezTo>
                  <a:cubicBezTo>
                    <a:pt x="345" y="85"/>
                    <a:pt x="350" y="72"/>
                    <a:pt x="359" y="62"/>
                  </a:cubicBezTo>
                  <a:cubicBezTo>
                    <a:pt x="368" y="52"/>
                    <a:pt x="381" y="47"/>
                    <a:pt x="397" y="47"/>
                  </a:cubicBezTo>
                  <a:cubicBezTo>
                    <a:pt x="411" y="47"/>
                    <a:pt x="423" y="52"/>
                    <a:pt x="431" y="61"/>
                  </a:cubicBezTo>
                  <a:cubicBezTo>
                    <a:pt x="440" y="71"/>
                    <a:pt x="444" y="83"/>
                    <a:pt x="444" y="100"/>
                  </a:cubicBezTo>
                  <a:close/>
                  <a:moveTo>
                    <a:pt x="428" y="100"/>
                  </a:moveTo>
                  <a:cubicBezTo>
                    <a:pt x="428" y="88"/>
                    <a:pt x="425" y="78"/>
                    <a:pt x="419" y="71"/>
                  </a:cubicBezTo>
                  <a:cubicBezTo>
                    <a:pt x="414" y="65"/>
                    <a:pt x="406" y="61"/>
                    <a:pt x="395" y="61"/>
                  </a:cubicBezTo>
                  <a:cubicBezTo>
                    <a:pt x="385" y="61"/>
                    <a:pt x="377" y="65"/>
                    <a:pt x="371" y="71"/>
                  </a:cubicBezTo>
                  <a:cubicBezTo>
                    <a:pt x="365" y="78"/>
                    <a:pt x="362" y="88"/>
                    <a:pt x="362" y="101"/>
                  </a:cubicBezTo>
                  <a:cubicBezTo>
                    <a:pt x="362" y="113"/>
                    <a:pt x="365" y="122"/>
                    <a:pt x="371" y="129"/>
                  </a:cubicBezTo>
                  <a:cubicBezTo>
                    <a:pt x="377" y="135"/>
                    <a:pt x="385" y="139"/>
                    <a:pt x="395" y="139"/>
                  </a:cubicBezTo>
                  <a:cubicBezTo>
                    <a:pt x="406" y="139"/>
                    <a:pt x="414" y="136"/>
                    <a:pt x="419" y="129"/>
                  </a:cubicBezTo>
                  <a:cubicBezTo>
                    <a:pt x="425" y="122"/>
                    <a:pt x="428" y="113"/>
                    <a:pt x="428" y="100"/>
                  </a:cubicBezTo>
                  <a:close/>
                  <a:moveTo>
                    <a:pt x="516" y="123"/>
                  </a:moveTo>
                  <a:cubicBezTo>
                    <a:pt x="516" y="132"/>
                    <a:pt x="512" y="139"/>
                    <a:pt x="506" y="144"/>
                  </a:cubicBezTo>
                  <a:cubicBezTo>
                    <a:pt x="499" y="150"/>
                    <a:pt x="490" y="153"/>
                    <a:pt x="479" y="153"/>
                  </a:cubicBezTo>
                  <a:cubicBezTo>
                    <a:pt x="470" y="153"/>
                    <a:pt x="461" y="151"/>
                    <a:pt x="454" y="146"/>
                  </a:cubicBezTo>
                  <a:cubicBezTo>
                    <a:pt x="454" y="129"/>
                    <a:pt x="454" y="129"/>
                    <a:pt x="454" y="129"/>
                  </a:cubicBezTo>
                  <a:cubicBezTo>
                    <a:pt x="462" y="136"/>
                    <a:pt x="471" y="139"/>
                    <a:pt x="480" y="139"/>
                  </a:cubicBezTo>
                  <a:cubicBezTo>
                    <a:pt x="493" y="139"/>
                    <a:pt x="499" y="134"/>
                    <a:pt x="499" y="125"/>
                  </a:cubicBezTo>
                  <a:cubicBezTo>
                    <a:pt x="499" y="121"/>
                    <a:pt x="498" y="118"/>
                    <a:pt x="496" y="116"/>
                  </a:cubicBezTo>
                  <a:cubicBezTo>
                    <a:pt x="493" y="113"/>
                    <a:pt x="487" y="110"/>
                    <a:pt x="479" y="106"/>
                  </a:cubicBezTo>
                  <a:cubicBezTo>
                    <a:pt x="470" y="102"/>
                    <a:pt x="463" y="98"/>
                    <a:pt x="460" y="94"/>
                  </a:cubicBezTo>
                  <a:cubicBezTo>
                    <a:pt x="456" y="89"/>
                    <a:pt x="454" y="84"/>
                    <a:pt x="454" y="77"/>
                  </a:cubicBezTo>
                  <a:cubicBezTo>
                    <a:pt x="454" y="68"/>
                    <a:pt x="458" y="61"/>
                    <a:pt x="464" y="56"/>
                  </a:cubicBezTo>
                  <a:cubicBezTo>
                    <a:pt x="471" y="50"/>
                    <a:pt x="479" y="47"/>
                    <a:pt x="490" y="47"/>
                  </a:cubicBezTo>
                  <a:cubicBezTo>
                    <a:pt x="498" y="47"/>
                    <a:pt x="505" y="49"/>
                    <a:pt x="511" y="52"/>
                  </a:cubicBezTo>
                  <a:cubicBezTo>
                    <a:pt x="511" y="68"/>
                    <a:pt x="511" y="68"/>
                    <a:pt x="511" y="68"/>
                  </a:cubicBezTo>
                  <a:cubicBezTo>
                    <a:pt x="505" y="64"/>
                    <a:pt x="497" y="61"/>
                    <a:pt x="488" y="61"/>
                  </a:cubicBezTo>
                  <a:cubicBezTo>
                    <a:pt x="483" y="61"/>
                    <a:pt x="479" y="62"/>
                    <a:pt x="476" y="65"/>
                  </a:cubicBezTo>
                  <a:cubicBezTo>
                    <a:pt x="472" y="68"/>
                    <a:pt x="471" y="71"/>
                    <a:pt x="471" y="75"/>
                  </a:cubicBezTo>
                  <a:cubicBezTo>
                    <a:pt x="471" y="80"/>
                    <a:pt x="472" y="83"/>
                    <a:pt x="474" y="85"/>
                  </a:cubicBezTo>
                  <a:cubicBezTo>
                    <a:pt x="477" y="88"/>
                    <a:pt x="482" y="91"/>
                    <a:pt x="490" y="94"/>
                  </a:cubicBezTo>
                  <a:cubicBezTo>
                    <a:pt x="499" y="98"/>
                    <a:pt x="506" y="102"/>
                    <a:pt x="510" y="107"/>
                  </a:cubicBezTo>
                  <a:cubicBezTo>
                    <a:pt x="514" y="111"/>
                    <a:pt x="516" y="117"/>
                    <a:pt x="516" y="123"/>
                  </a:cubicBezTo>
                  <a:close/>
                  <a:moveTo>
                    <a:pt x="622" y="100"/>
                  </a:moveTo>
                  <a:cubicBezTo>
                    <a:pt x="622" y="116"/>
                    <a:pt x="618" y="128"/>
                    <a:pt x="609" y="138"/>
                  </a:cubicBezTo>
                  <a:cubicBezTo>
                    <a:pt x="600" y="148"/>
                    <a:pt x="587" y="153"/>
                    <a:pt x="572" y="153"/>
                  </a:cubicBezTo>
                  <a:cubicBezTo>
                    <a:pt x="557" y="153"/>
                    <a:pt x="546" y="148"/>
                    <a:pt x="537" y="138"/>
                  </a:cubicBezTo>
                  <a:cubicBezTo>
                    <a:pt x="528" y="129"/>
                    <a:pt x="523" y="117"/>
                    <a:pt x="523" y="101"/>
                  </a:cubicBezTo>
                  <a:cubicBezTo>
                    <a:pt x="523" y="85"/>
                    <a:pt x="528" y="72"/>
                    <a:pt x="537" y="62"/>
                  </a:cubicBezTo>
                  <a:cubicBezTo>
                    <a:pt x="546" y="52"/>
                    <a:pt x="559" y="47"/>
                    <a:pt x="575" y="47"/>
                  </a:cubicBezTo>
                  <a:cubicBezTo>
                    <a:pt x="589" y="47"/>
                    <a:pt x="601" y="52"/>
                    <a:pt x="610" y="61"/>
                  </a:cubicBezTo>
                  <a:cubicBezTo>
                    <a:pt x="618" y="71"/>
                    <a:pt x="622" y="83"/>
                    <a:pt x="622" y="100"/>
                  </a:cubicBezTo>
                  <a:close/>
                  <a:moveTo>
                    <a:pt x="606" y="100"/>
                  </a:moveTo>
                  <a:cubicBezTo>
                    <a:pt x="606" y="88"/>
                    <a:pt x="603" y="78"/>
                    <a:pt x="597" y="71"/>
                  </a:cubicBezTo>
                  <a:cubicBezTo>
                    <a:pt x="592" y="65"/>
                    <a:pt x="584" y="61"/>
                    <a:pt x="573" y="61"/>
                  </a:cubicBezTo>
                  <a:cubicBezTo>
                    <a:pt x="563" y="61"/>
                    <a:pt x="555" y="65"/>
                    <a:pt x="549" y="71"/>
                  </a:cubicBezTo>
                  <a:cubicBezTo>
                    <a:pt x="543" y="78"/>
                    <a:pt x="540" y="88"/>
                    <a:pt x="540" y="101"/>
                  </a:cubicBezTo>
                  <a:cubicBezTo>
                    <a:pt x="540" y="113"/>
                    <a:pt x="543" y="122"/>
                    <a:pt x="549" y="129"/>
                  </a:cubicBezTo>
                  <a:cubicBezTo>
                    <a:pt x="555" y="135"/>
                    <a:pt x="563" y="139"/>
                    <a:pt x="573" y="139"/>
                  </a:cubicBezTo>
                  <a:cubicBezTo>
                    <a:pt x="584" y="139"/>
                    <a:pt x="592" y="136"/>
                    <a:pt x="597" y="129"/>
                  </a:cubicBezTo>
                  <a:cubicBezTo>
                    <a:pt x="603" y="122"/>
                    <a:pt x="606" y="113"/>
                    <a:pt x="606" y="100"/>
                  </a:cubicBezTo>
                  <a:close/>
                  <a:moveTo>
                    <a:pt x="685" y="16"/>
                  </a:moveTo>
                  <a:cubicBezTo>
                    <a:pt x="682" y="14"/>
                    <a:pt x="678" y="13"/>
                    <a:pt x="674" y="13"/>
                  </a:cubicBezTo>
                  <a:cubicBezTo>
                    <a:pt x="663" y="13"/>
                    <a:pt x="657" y="20"/>
                    <a:pt x="657" y="34"/>
                  </a:cubicBezTo>
                  <a:cubicBezTo>
                    <a:pt x="657" y="50"/>
                    <a:pt x="657" y="50"/>
                    <a:pt x="657" y="50"/>
                  </a:cubicBezTo>
                  <a:cubicBezTo>
                    <a:pt x="681" y="50"/>
                    <a:pt x="681" y="50"/>
                    <a:pt x="681" y="50"/>
                  </a:cubicBezTo>
                  <a:cubicBezTo>
                    <a:pt x="681" y="64"/>
                    <a:pt x="681" y="64"/>
                    <a:pt x="681" y="64"/>
                  </a:cubicBezTo>
                  <a:cubicBezTo>
                    <a:pt x="657" y="64"/>
                    <a:pt x="657" y="64"/>
                    <a:pt x="657" y="64"/>
                  </a:cubicBezTo>
                  <a:cubicBezTo>
                    <a:pt x="657" y="150"/>
                    <a:pt x="657" y="150"/>
                    <a:pt x="657" y="150"/>
                  </a:cubicBezTo>
                  <a:cubicBezTo>
                    <a:pt x="641" y="150"/>
                    <a:pt x="641" y="150"/>
                    <a:pt x="641" y="150"/>
                  </a:cubicBezTo>
                  <a:cubicBezTo>
                    <a:pt x="641" y="64"/>
                    <a:pt x="641" y="64"/>
                    <a:pt x="641" y="64"/>
                  </a:cubicBezTo>
                  <a:cubicBezTo>
                    <a:pt x="624" y="64"/>
                    <a:pt x="624" y="64"/>
                    <a:pt x="624" y="64"/>
                  </a:cubicBezTo>
                  <a:cubicBezTo>
                    <a:pt x="624" y="50"/>
                    <a:pt x="624" y="50"/>
                    <a:pt x="624" y="50"/>
                  </a:cubicBezTo>
                  <a:cubicBezTo>
                    <a:pt x="641" y="50"/>
                    <a:pt x="641" y="50"/>
                    <a:pt x="641" y="50"/>
                  </a:cubicBezTo>
                  <a:cubicBezTo>
                    <a:pt x="641" y="34"/>
                    <a:pt x="641" y="34"/>
                    <a:pt x="641" y="34"/>
                  </a:cubicBezTo>
                  <a:cubicBezTo>
                    <a:pt x="641" y="23"/>
                    <a:pt x="644" y="15"/>
                    <a:pt x="650" y="9"/>
                  </a:cubicBezTo>
                  <a:cubicBezTo>
                    <a:pt x="656" y="3"/>
                    <a:pt x="664" y="0"/>
                    <a:pt x="673" y="0"/>
                  </a:cubicBezTo>
                  <a:cubicBezTo>
                    <a:pt x="678" y="0"/>
                    <a:pt x="682" y="0"/>
                    <a:pt x="685" y="1"/>
                  </a:cubicBezTo>
                  <a:lnTo>
                    <a:pt x="685" y="16"/>
                  </a:lnTo>
                  <a:close/>
                  <a:moveTo>
                    <a:pt x="736" y="149"/>
                  </a:moveTo>
                  <a:cubicBezTo>
                    <a:pt x="732" y="151"/>
                    <a:pt x="727" y="152"/>
                    <a:pt x="721" y="152"/>
                  </a:cubicBezTo>
                  <a:cubicBezTo>
                    <a:pt x="704" y="152"/>
                    <a:pt x="695" y="143"/>
                    <a:pt x="695" y="123"/>
                  </a:cubicBezTo>
                  <a:cubicBezTo>
                    <a:pt x="695" y="64"/>
                    <a:pt x="695" y="64"/>
                    <a:pt x="695" y="64"/>
                  </a:cubicBezTo>
                  <a:cubicBezTo>
                    <a:pt x="678" y="64"/>
                    <a:pt x="678" y="64"/>
                    <a:pt x="678" y="64"/>
                  </a:cubicBezTo>
                  <a:cubicBezTo>
                    <a:pt x="678" y="50"/>
                    <a:pt x="678" y="50"/>
                    <a:pt x="678" y="50"/>
                  </a:cubicBezTo>
                  <a:cubicBezTo>
                    <a:pt x="695" y="50"/>
                    <a:pt x="695" y="50"/>
                    <a:pt x="695" y="50"/>
                  </a:cubicBezTo>
                  <a:cubicBezTo>
                    <a:pt x="695" y="25"/>
                    <a:pt x="695" y="25"/>
                    <a:pt x="695" y="25"/>
                  </a:cubicBezTo>
                  <a:cubicBezTo>
                    <a:pt x="711" y="20"/>
                    <a:pt x="711" y="20"/>
                    <a:pt x="711" y="20"/>
                  </a:cubicBezTo>
                  <a:cubicBezTo>
                    <a:pt x="711" y="50"/>
                    <a:pt x="711" y="50"/>
                    <a:pt x="711" y="50"/>
                  </a:cubicBezTo>
                  <a:cubicBezTo>
                    <a:pt x="736" y="50"/>
                    <a:pt x="736" y="50"/>
                    <a:pt x="736" y="50"/>
                  </a:cubicBezTo>
                  <a:cubicBezTo>
                    <a:pt x="736" y="64"/>
                    <a:pt x="736" y="64"/>
                    <a:pt x="736" y="64"/>
                  </a:cubicBezTo>
                  <a:cubicBezTo>
                    <a:pt x="711" y="64"/>
                    <a:pt x="711" y="64"/>
                    <a:pt x="711" y="64"/>
                  </a:cubicBezTo>
                  <a:cubicBezTo>
                    <a:pt x="711" y="120"/>
                    <a:pt x="711" y="120"/>
                    <a:pt x="711" y="120"/>
                  </a:cubicBezTo>
                  <a:cubicBezTo>
                    <a:pt x="711" y="127"/>
                    <a:pt x="712" y="132"/>
                    <a:pt x="714" y="134"/>
                  </a:cubicBezTo>
                  <a:cubicBezTo>
                    <a:pt x="717" y="137"/>
                    <a:pt x="720" y="139"/>
                    <a:pt x="726" y="139"/>
                  </a:cubicBezTo>
                  <a:cubicBezTo>
                    <a:pt x="730" y="139"/>
                    <a:pt x="733" y="138"/>
                    <a:pt x="736" y="135"/>
                  </a:cubicBezTo>
                  <a:lnTo>
                    <a:pt x="736" y="149"/>
                  </a:lnTo>
                  <a:close/>
                  <a:moveTo>
                    <a:pt x="862" y="115"/>
                  </a:moveTo>
                  <a:cubicBezTo>
                    <a:pt x="862" y="127"/>
                    <a:pt x="858" y="136"/>
                    <a:pt x="849" y="142"/>
                  </a:cubicBezTo>
                  <a:cubicBezTo>
                    <a:pt x="841" y="149"/>
                    <a:pt x="830" y="153"/>
                    <a:pt x="815" y="153"/>
                  </a:cubicBezTo>
                  <a:cubicBezTo>
                    <a:pt x="810" y="153"/>
                    <a:pt x="804" y="152"/>
                    <a:pt x="798" y="150"/>
                  </a:cubicBezTo>
                  <a:cubicBezTo>
                    <a:pt x="791" y="148"/>
                    <a:pt x="787" y="146"/>
                    <a:pt x="784" y="145"/>
                  </a:cubicBezTo>
                  <a:cubicBezTo>
                    <a:pt x="784" y="125"/>
                    <a:pt x="784" y="125"/>
                    <a:pt x="784" y="125"/>
                  </a:cubicBezTo>
                  <a:cubicBezTo>
                    <a:pt x="788" y="129"/>
                    <a:pt x="793" y="132"/>
                    <a:pt x="800" y="134"/>
                  </a:cubicBezTo>
                  <a:cubicBezTo>
                    <a:pt x="806" y="136"/>
                    <a:pt x="812" y="138"/>
                    <a:pt x="818" y="138"/>
                  </a:cubicBezTo>
                  <a:cubicBezTo>
                    <a:pt x="836" y="138"/>
                    <a:pt x="845" y="131"/>
                    <a:pt x="845" y="117"/>
                  </a:cubicBezTo>
                  <a:cubicBezTo>
                    <a:pt x="845" y="111"/>
                    <a:pt x="843" y="106"/>
                    <a:pt x="839" y="102"/>
                  </a:cubicBezTo>
                  <a:cubicBezTo>
                    <a:pt x="835" y="97"/>
                    <a:pt x="827" y="92"/>
                    <a:pt x="815" y="85"/>
                  </a:cubicBezTo>
                  <a:cubicBezTo>
                    <a:pt x="804" y="78"/>
                    <a:pt x="796" y="72"/>
                    <a:pt x="791" y="66"/>
                  </a:cubicBezTo>
                  <a:cubicBezTo>
                    <a:pt x="786" y="60"/>
                    <a:pt x="784" y="53"/>
                    <a:pt x="784" y="45"/>
                  </a:cubicBezTo>
                  <a:cubicBezTo>
                    <a:pt x="784" y="34"/>
                    <a:pt x="788" y="25"/>
                    <a:pt x="796" y="18"/>
                  </a:cubicBezTo>
                  <a:cubicBezTo>
                    <a:pt x="805" y="11"/>
                    <a:pt x="815" y="7"/>
                    <a:pt x="829" y="7"/>
                  </a:cubicBezTo>
                  <a:cubicBezTo>
                    <a:pt x="841" y="7"/>
                    <a:pt x="850" y="9"/>
                    <a:pt x="856" y="12"/>
                  </a:cubicBezTo>
                  <a:cubicBezTo>
                    <a:pt x="856" y="31"/>
                    <a:pt x="856" y="31"/>
                    <a:pt x="856" y="31"/>
                  </a:cubicBezTo>
                  <a:cubicBezTo>
                    <a:pt x="849" y="25"/>
                    <a:pt x="839" y="22"/>
                    <a:pt x="828" y="22"/>
                  </a:cubicBezTo>
                  <a:cubicBezTo>
                    <a:pt x="820" y="22"/>
                    <a:pt x="814" y="24"/>
                    <a:pt x="809" y="28"/>
                  </a:cubicBezTo>
                  <a:cubicBezTo>
                    <a:pt x="804" y="32"/>
                    <a:pt x="801" y="37"/>
                    <a:pt x="801" y="43"/>
                  </a:cubicBezTo>
                  <a:cubicBezTo>
                    <a:pt x="801" y="48"/>
                    <a:pt x="802" y="52"/>
                    <a:pt x="803" y="55"/>
                  </a:cubicBezTo>
                  <a:cubicBezTo>
                    <a:pt x="805" y="57"/>
                    <a:pt x="807" y="60"/>
                    <a:pt x="811" y="63"/>
                  </a:cubicBezTo>
                  <a:cubicBezTo>
                    <a:pt x="814" y="66"/>
                    <a:pt x="820" y="69"/>
                    <a:pt x="829" y="74"/>
                  </a:cubicBezTo>
                  <a:cubicBezTo>
                    <a:pt x="841" y="81"/>
                    <a:pt x="850" y="87"/>
                    <a:pt x="855" y="94"/>
                  </a:cubicBezTo>
                  <a:cubicBezTo>
                    <a:pt x="860" y="100"/>
                    <a:pt x="862" y="107"/>
                    <a:pt x="862" y="115"/>
                  </a:cubicBezTo>
                  <a:close/>
                  <a:moveTo>
                    <a:pt x="960" y="50"/>
                  </a:moveTo>
                  <a:cubicBezTo>
                    <a:pt x="913" y="166"/>
                    <a:pt x="913" y="166"/>
                    <a:pt x="913" y="166"/>
                  </a:cubicBezTo>
                  <a:cubicBezTo>
                    <a:pt x="905" y="187"/>
                    <a:pt x="894" y="197"/>
                    <a:pt x="879" y="197"/>
                  </a:cubicBezTo>
                  <a:cubicBezTo>
                    <a:pt x="875" y="197"/>
                    <a:pt x="871" y="197"/>
                    <a:pt x="868" y="196"/>
                  </a:cubicBezTo>
                  <a:cubicBezTo>
                    <a:pt x="868" y="182"/>
                    <a:pt x="868" y="182"/>
                    <a:pt x="868" y="182"/>
                  </a:cubicBezTo>
                  <a:cubicBezTo>
                    <a:pt x="872" y="183"/>
                    <a:pt x="875" y="183"/>
                    <a:pt x="878" y="183"/>
                  </a:cubicBezTo>
                  <a:cubicBezTo>
                    <a:pt x="886" y="183"/>
                    <a:pt x="892" y="179"/>
                    <a:pt x="896" y="169"/>
                  </a:cubicBezTo>
                  <a:cubicBezTo>
                    <a:pt x="904" y="150"/>
                    <a:pt x="904" y="150"/>
                    <a:pt x="904" y="150"/>
                  </a:cubicBezTo>
                  <a:cubicBezTo>
                    <a:pt x="865" y="50"/>
                    <a:pt x="865" y="50"/>
                    <a:pt x="865" y="50"/>
                  </a:cubicBezTo>
                  <a:cubicBezTo>
                    <a:pt x="883" y="50"/>
                    <a:pt x="883" y="50"/>
                    <a:pt x="883" y="50"/>
                  </a:cubicBezTo>
                  <a:cubicBezTo>
                    <a:pt x="910" y="127"/>
                    <a:pt x="910" y="127"/>
                    <a:pt x="910" y="127"/>
                  </a:cubicBezTo>
                  <a:cubicBezTo>
                    <a:pt x="912" y="135"/>
                    <a:pt x="912" y="135"/>
                    <a:pt x="912" y="135"/>
                  </a:cubicBezTo>
                  <a:cubicBezTo>
                    <a:pt x="912" y="135"/>
                    <a:pt x="912" y="135"/>
                    <a:pt x="912" y="135"/>
                  </a:cubicBezTo>
                  <a:cubicBezTo>
                    <a:pt x="913" y="133"/>
                    <a:pt x="913" y="131"/>
                    <a:pt x="914" y="127"/>
                  </a:cubicBezTo>
                  <a:cubicBezTo>
                    <a:pt x="943" y="50"/>
                    <a:pt x="943" y="50"/>
                    <a:pt x="943" y="50"/>
                  </a:cubicBezTo>
                  <a:lnTo>
                    <a:pt x="960" y="50"/>
                  </a:lnTo>
                  <a:close/>
                  <a:moveTo>
                    <a:pt x="1023" y="123"/>
                  </a:moveTo>
                  <a:cubicBezTo>
                    <a:pt x="1023" y="132"/>
                    <a:pt x="1020" y="139"/>
                    <a:pt x="1013" y="144"/>
                  </a:cubicBezTo>
                  <a:cubicBezTo>
                    <a:pt x="1007" y="150"/>
                    <a:pt x="998" y="153"/>
                    <a:pt x="987" y="153"/>
                  </a:cubicBezTo>
                  <a:cubicBezTo>
                    <a:pt x="977" y="153"/>
                    <a:pt x="969" y="151"/>
                    <a:pt x="962" y="146"/>
                  </a:cubicBezTo>
                  <a:cubicBezTo>
                    <a:pt x="962" y="129"/>
                    <a:pt x="962" y="129"/>
                    <a:pt x="962" y="129"/>
                  </a:cubicBezTo>
                  <a:cubicBezTo>
                    <a:pt x="970" y="136"/>
                    <a:pt x="978" y="139"/>
                    <a:pt x="988" y="139"/>
                  </a:cubicBezTo>
                  <a:cubicBezTo>
                    <a:pt x="1001" y="139"/>
                    <a:pt x="1007" y="134"/>
                    <a:pt x="1007" y="125"/>
                  </a:cubicBezTo>
                  <a:cubicBezTo>
                    <a:pt x="1007" y="121"/>
                    <a:pt x="1006" y="118"/>
                    <a:pt x="1003" y="116"/>
                  </a:cubicBezTo>
                  <a:cubicBezTo>
                    <a:pt x="1001" y="113"/>
                    <a:pt x="995" y="110"/>
                    <a:pt x="986" y="106"/>
                  </a:cubicBezTo>
                  <a:cubicBezTo>
                    <a:pt x="977" y="102"/>
                    <a:pt x="971" y="98"/>
                    <a:pt x="968" y="94"/>
                  </a:cubicBezTo>
                  <a:cubicBezTo>
                    <a:pt x="964" y="89"/>
                    <a:pt x="962" y="84"/>
                    <a:pt x="962" y="77"/>
                  </a:cubicBezTo>
                  <a:cubicBezTo>
                    <a:pt x="962" y="68"/>
                    <a:pt x="965" y="61"/>
                    <a:pt x="972" y="56"/>
                  </a:cubicBezTo>
                  <a:cubicBezTo>
                    <a:pt x="979" y="50"/>
                    <a:pt x="987" y="47"/>
                    <a:pt x="997" y="47"/>
                  </a:cubicBezTo>
                  <a:cubicBezTo>
                    <a:pt x="1005" y="47"/>
                    <a:pt x="1012" y="49"/>
                    <a:pt x="1019" y="52"/>
                  </a:cubicBezTo>
                  <a:cubicBezTo>
                    <a:pt x="1019" y="68"/>
                    <a:pt x="1019" y="68"/>
                    <a:pt x="1019" y="68"/>
                  </a:cubicBezTo>
                  <a:cubicBezTo>
                    <a:pt x="1012" y="64"/>
                    <a:pt x="1005" y="61"/>
                    <a:pt x="996" y="61"/>
                  </a:cubicBezTo>
                  <a:cubicBezTo>
                    <a:pt x="991" y="61"/>
                    <a:pt x="987" y="62"/>
                    <a:pt x="983" y="65"/>
                  </a:cubicBezTo>
                  <a:cubicBezTo>
                    <a:pt x="980" y="68"/>
                    <a:pt x="979" y="71"/>
                    <a:pt x="979" y="75"/>
                  </a:cubicBezTo>
                  <a:cubicBezTo>
                    <a:pt x="979" y="80"/>
                    <a:pt x="980" y="83"/>
                    <a:pt x="982" y="85"/>
                  </a:cubicBezTo>
                  <a:cubicBezTo>
                    <a:pt x="985" y="88"/>
                    <a:pt x="990" y="91"/>
                    <a:pt x="998" y="94"/>
                  </a:cubicBezTo>
                  <a:cubicBezTo>
                    <a:pt x="1007" y="98"/>
                    <a:pt x="1014" y="102"/>
                    <a:pt x="1018" y="107"/>
                  </a:cubicBezTo>
                  <a:cubicBezTo>
                    <a:pt x="1022" y="111"/>
                    <a:pt x="1023" y="117"/>
                    <a:pt x="1023" y="123"/>
                  </a:cubicBezTo>
                  <a:close/>
                  <a:moveTo>
                    <a:pt x="1085" y="149"/>
                  </a:moveTo>
                  <a:cubicBezTo>
                    <a:pt x="1082" y="151"/>
                    <a:pt x="1077" y="152"/>
                    <a:pt x="1070" y="152"/>
                  </a:cubicBezTo>
                  <a:cubicBezTo>
                    <a:pt x="1053" y="152"/>
                    <a:pt x="1044" y="143"/>
                    <a:pt x="1044" y="123"/>
                  </a:cubicBezTo>
                  <a:cubicBezTo>
                    <a:pt x="1044" y="64"/>
                    <a:pt x="1044" y="64"/>
                    <a:pt x="1044" y="64"/>
                  </a:cubicBezTo>
                  <a:cubicBezTo>
                    <a:pt x="1027" y="64"/>
                    <a:pt x="1027" y="64"/>
                    <a:pt x="1027" y="64"/>
                  </a:cubicBezTo>
                  <a:cubicBezTo>
                    <a:pt x="1027" y="50"/>
                    <a:pt x="1027" y="50"/>
                    <a:pt x="1027" y="50"/>
                  </a:cubicBezTo>
                  <a:cubicBezTo>
                    <a:pt x="1044" y="50"/>
                    <a:pt x="1044" y="50"/>
                    <a:pt x="1044" y="50"/>
                  </a:cubicBezTo>
                  <a:cubicBezTo>
                    <a:pt x="1044" y="25"/>
                    <a:pt x="1044" y="25"/>
                    <a:pt x="1044" y="25"/>
                  </a:cubicBezTo>
                  <a:cubicBezTo>
                    <a:pt x="1060" y="20"/>
                    <a:pt x="1060" y="20"/>
                    <a:pt x="1060" y="20"/>
                  </a:cubicBezTo>
                  <a:cubicBezTo>
                    <a:pt x="1060" y="50"/>
                    <a:pt x="1060" y="50"/>
                    <a:pt x="1060" y="50"/>
                  </a:cubicBezTo>
                  <a:cubicBezTo>
                    <a:pt x="1085" y="50"/>
                    <a:pt x="1085" y="50"/>
                    <a:pt x="1085" y="50"/>
                  </a:cubicBezTo>
                  <a:cubicBezTo>
                    <a:pt x="1085" y="64"/>
                    <a:pt x="1085" y="64"/>
                    <a:pt x="1085" y="64"/>
                  </a:cubicBezTo>
                  <a:cubicBezTo>
                    <a:pt x="1060" y="64"/>
                    <a:pt x="1060" y="64"/>
                    <a:pt x="1060" y="64"/>
                  </a:cubicBezTo>
                  <a:cubicBezTo>
                    <a:pt x="1060" y="120"/>
                    <a:pt x="1060" y="120"/>
                    <a:pt x="1060" y="120"/>
                  </a:cubicBezTo>
                  <a:cubicBezTo>
                    <a:pt x="1060" y="127"/>
                    <a:pt x="1061" y="132"/>
                    <a:pt x="1064" y="134"/>
                  </a:cubicBezTo>
                  <a:cubicBezTo>
                    <a:pt x="1066" y="137"/>
                    <a:pt x="1070" y="139"/>
                    <a:pt x="1075" y="139"/>
                  </a:cubicBezTo>
                  <a:cubicBezTo>
                    <a:pt x="1079" y="139"/>
                    <a:pt x="1082" y="138"/>
                    <a:pt x="1085" y="135"/>
                  </a:cubicBezTo>
                  <a:lnTo>
                    <a:pt x="1085" y="149"/>
                  </a:lnTo>
                  <a:close/>
                  <a:moveTo>
                    <a:pt x="1179" y="104"/>
                  </a:moveTo>
                  <a:cubicBezTo>
                    <a:pt x="1108" y="104"/>
                    <a:pt x="1108" y="104"/>
                    <a:pt x="1108" y="104"/>
                  </a:cubicBezTo>
                  <a:cubicBezTo>
                    <a:pt x="1108" y="115"/>
                    <a:pt x="1111" y="124"/>
                    <a:pt x="1117" y="130"/>
                  </a:cubicBezTo>
                  <a:cubicBezTo>
                    <a:pt x="1122" y="136"/>
                    <a:pt x="1130" y="139"/>
                    <a:pt x="1141" y="139"/>
                  </a:cubicBezTo>
                  <a:cubicBezTo>
                    <a:pt x="1152" y="139"/>
                    <a:pt x="1162" y="135"/>
                    <a:pt x="1172" y="128"/>
                  </a:cubicBezTo>
                  <a:cubicBezTo>
                    <a:pt x="1172" y="143"/>
                    <a:pt x="1172" y="143"/>
                    <a:pt x="1172" y="143"/>
                  </a:cubicBezTo>
                  <a:cubicBezTo>
                    <a:pt x="1163" y="149"/>
                    <a:pt x="1151" y="153"/>
                    <a:pt x="1137" y="153"/>
                  </a:cubicBezTo>
                  <a:cubicBezTo>
                    <a:pt x="1122" y="153"/>
                    <a:pt x="1111" y="148"/>
                    <a:pt x="1103" y="139"/>
                  </a:cubicBezTo>
                  <a:cubicBezTo>
                    <a:pt x="1095" y="129"/>
                    <a:pt x="1091" y="117"/>
                    <a:pt x="1091" y="100"/>
                  </a:cubicBezTo>
                  <a:cubicBezTo>
                    <a:pt x="1091" y="90"/>
                    <a:pt x="1093" y="81"/>
                    <a:pt x="1097" y="73"/>
                  </a:cubicBezTo>
                  <a:cubicBezTo>
                    <a:pt x="1101" y="65"/>
                    <a:pt x="1107" y="59"/>
                    <a:pt x="1114" y="54"/>
                  </a:cubicBezTo>
                  <a:cubicBezTo>
                    <a:pt x="1121" y="50"/>
                    <a:pt x="1129" y="47"/>
                    <a:pt x="1137" y="47"/>
                  </a:cubicBezTo>
                  <a:cubicBezTo>
                    <a:pt x="1150" y="47"/>
                    <a:pt x="1160" y="52"/>
                    <a:pt x="1168" y="60"/>
                  </a:cubicBezTo>
                  <a:cubicBezTo>
                    <a:pt x="1175" y="69"/>
                    <a:pt x="1179" y="80"/>
                    <a:pt x="1179" y="96"/>
                  </a:cubicBezTo>
                  <a:lnTo>
                    <a:pt x="1179" y="104"/>
                  </a:lnTo>
                  <a:close/>
                  <a:moveTo>
                    <a:pt x="1162" y="90"/>
                  </a:moveTo>
                  <a:cubicBezTo>
                    <a:pt x="1162" y="81"/>
                    <a:pt x="1160" y="74"/>
                    <a:pt x="1155" y="69"/>
                  </a:cubicBezTo>
                  <a:cubicBezTo>
                    <a:pt x="1151" y="64"/>
                    <a:pt x="1145" y="61"/>
                    <a:pt x="1137" y="61"/>
                  </a:cubicBezTo>
                  <a:cubicBezTo>
                    <a:pt x="1130" y="61"/>
                    <a:pt x="1123" y="64"/>
                    <a:pt x="1118" y="69"/>
                  </a:cubicBezTo>
                  <a:cubicBezTo>
                    <a:pt x="1113" y="75"/>
                    <a:pt x="1109" y="82"/>
                    <a:pt x="1108" y="90"/>
                  </a:cubicBezTo>
                  <a:lnTo>
                    <a:pt x="1162" y="90"/>
                  </a:lnTo>
                  <a:close/>
                  <a:moveTo>
                    <a:pt x="1336" y="150"/>
                  </a:moveTo>
                  <a:cubicBezTo>
                    <a:pt x="1320" y="150"/>
                    <a:pt x="1320" y="150"/>
                    <a:pt x="1320" y="150"/>
                  </a:cubicBezTo>
                  <a:cubicBezTo>
                    <a:pt x="1320" y="93"/>
                    <a:pt x="1320" y="93"/>
                    <a:pt x="1320" y="93"/>
                  </a:cubicBezTo>
                  <a:cubicBezTo>
                    <a:pt x="1320" y="81"/>
                    <a:pt x="1319" y="73"/>
                    <a:pt x="1315" y="68"/>
                  </a:cubicBezTo>
                  <a:cubicBezTo>
                    <a:pt x="1312" y="64"/>
                    <a:pt x="1306" y="61"/>
                    <a:pt x="1298" y="61"/>
                  </a:cubicBezTo>
                  <a:cubicBezTo>
                    <a:pt x="1291" y="61"/>
                    <a:pt x="1285" y="64"/>
                    <a:pt x="1280" y="71"/>
                  </a:cubicBezTo>
                  <a:cubicBezTo>
                    <a:pt x="1276" y="77"/>
                    <a:pt x="1273" y="84"/>
                    <a:pt x="1273" y="93"/>
                  </a:cubicBezTo>
                  <a:cubicBezTo>
                    <a:pt x="1273" y="150"/>
                    <a:pt x="1273" y="150"/>
                    <a:pt x="1273" y="150"/>
                  </a:cubicBezTo>
                  <a:cubicBezTo>
                    <a:pt x="1257" y="150"/>
                    <a:pt x="1257" y="150"/>
                    <a:pt x="1257" y="150"/>
                  </a:cubicBezTo>
                  <a:cubicBezTo>
                    <a:pt x="1257" y="91"/>
                    <a:pt x="1257" y="91"/>
                    <a:pt x="1257" y="91"/>
                  </a:cubicBezTo>
                  <a:cubicBezTo>
                    <a:pt x="1257" y="71"/>
                    <a:pt x="1250" y="61"/>
                    <a:pt x="1234" y="61"/>
                  </a:cubicBezTo>
                  <a:cubicBezTo>
                    <a:pt x="1227" y="61"/>
                    <a:pt x="1222" y="64"/>
                    <a:pt x="1217" y="70"/>
                  </a:cubicBezTo>
                  <a:cubicBezTo>
                    <a:pt x="1212" y="76"/>
                    <a:pt x="1210" y="84"/>
                    <a:pt x="1210" y="93"/>
                  </a:cubicBezTo>
                  <a:cubicBezTo>
                    <a:pt x="1210" y="150"/>
                    <a:pt x="1210" y="150"/>
                    <a:pt x="1210" y="150"/>
                  </a:cubicBezTo>
                  <a:cubicBezTo>
                    <a:pt x="1194" y="150"/>
                    <a:pt x="1194" y="150"/>
                    <a:pt x="1194" y="150"/>
                  </a:cubicBezTo>
                  <a:cubicBezTo>
                    <a:pt x="1194" y="50"/>
                    <a:pt x="1194" y="50"/>
                    <a:pt x="1194" y="50"/>
                  </a:cubicBezTo>
                  <a:cubicBezTo>
                    <a:pt x="1210" y="50"/>
                    <a:pt x="1210" y="50"/>
                    <a:pt x="1210" y="50"/>
                  </a:cubicBezTo>
                  <a:cubicBezTo>
                    <a:pt x="1210" y="66"/>
                    <a:pt x="1210" y="66"/>
                    <a:pt x="1210" y="66"/>
                  </a:cubicBezTo>
                  <a:cubicBezTo>
                    <a:pt x="1210" y="66"/>
                    <a:pt x="1210" y="66"/>
                    <a:pt x="1210" y="66"/>
                  </a:cubicBezTo>
                  <a:cubicBezTo>
                    <a:pt x="1218" y="54"/>
                    <a:pt x="1228" y="47"/>
                    <a:pt x="1241" y="47"/>
                  </a:cubicBezTo>
                  <a:cubicBezTo>
                    <a:pt x="1248" y="47"/>
                    <a:pt x="1254" y="49"/>
                    <a:pt x="1259" y="53"/>
                  </a:cubicBezTo>
                  <a:cubicBezTo>
                    <a:pt x="1264" y="57"/>
                    <a:pt x="1268" y="62"/>
                    <a:pt x="1270" y="68"/>
                  </a:cubicBezTo>
                  <a:cubicBezTo>
                    <a:pt x="1277" y="54"/>
                    <a:pt x="1288" y="47"/>
                    <a:pt x="1303" y="47"/>
                  </a:cubicBezTo>
                  <a:cubicBezTo>
                    <a:pt x="1325" y="47"/>
                    <a:pt x="1336" y="61"/>
                    <a:pt x="1336" y="88"/>
                  </a:cubicBezTo>
                  <a:lnTo>
                    <a:pt x="1336" y="150"/>
                  </a:lnTo>
                  <a:close/>
                  <a:moveTo>
                    <a:pt x="1495" y="144"/>
                  </a:moveTo>
                  <a:cubicBezTo>
                    <a:pt x="1484" y="150"/>
                    <a:pt x="1472" y="153"/>
                    <a:pt x="1456" y="153"/>
                  </a:cubicBezTo>
                  <a:cubicBezTo>
                    <a:pt x="1443" y="153"/>
                    <a:pt x="1432" y="150"/>
                    <a:pt x="1422" y="144"/>
                  </a:cubicBezTo>
                  <a:cubicBezTo>
                    <a:pt x="1412" y="138"/>
                    <a:pt x="1404" y="130"/>
                    <a:pt x="1398" y="119"/>
                  </a:cubicBezTo>
                  <a:cubicBezTo>
                    <a:pt x="1393" y="108"/>
                    <a:pt x="1390" y="96"/>
                    <a:pt x="1390" y="83"/>
                  </a:cubicBezTo>
                  <a:cubicBezTo>
                    <a:pt x="1390" y="68"/>
                    <a:pt x="1393" y="55"/>
                    <a:pt x="1399" y="44"/>
                  </a:cubicBezTo>
                  <a:cubicBezTo>
                    <a:pt x="1405" y="32"/>
                    <a:pt x="1414" y="23"/>
                    <a:pt x="1425" y="17"/>
                  </a:cubicBezTo>
                  <a:cubicBezTo>
                    <a:pt x="1436" y="11"/>
                    <a:pt x="1448" y="7"/>
                    <a:pt x="1462" y="7"/>
                  </a:cubicBezTo>
                  <a:cubicBezTo>
                    <a:pt x="1475" y="7"/>
                    <a:pt x="1486" y="9"/>
                    <a:pt x="1495" y="13"/>
                  </a:cubicBezTo>
                  <a:cubicBezTo>
                    <a:pt x="1495" y="31"/>
                    <a:pt x="1495" y="31"/>
                    <a:pt x="1495" y="31"/>
                  </a:cubicBezTo>
                  <a:cubicBezTo>
                    <a:pt x="1485" y="25"/>
                    <a:pt x="1474" y="22"/>
                    <a:pt x="1461" y="22"/>
                  </a:cubicBezTo>
                  <a:cubicBezTo>
                    <a:pt x="1451" y="22"/>
                    <a:pt x="1442" y="25"/>
                    <a:pt x="1433" y="30"/>
                  </a:cubicBezTo>
                  <a:cubicBezTo>
                    <a:pt x="1425" y="34"/>
                    <a:pt x="1419" y="41"/>
                    <a:pt x="1414" y="51"/>
                  </a:cubicBezTo>
                  <a:cubicBezTo>
                    <a:pt x="1410" y="60"/>
                    <a:pt x="1407" y="70"/>
                    <a:pt x="1407" y="82"/>
                  </a:cubicBezTo>
                  <a:cubicBezTo>
                    <a:pt x="1407" y="93"/>
                    <a:pt x="1409" y="103"/>
                    <a:pt x="1414" y="111"/>
                  </a:cubicBezTo>
                  <a:cubicBezTo>
                    <a:pt x="1418" y="120"/>
                    <a:pt x="1424" y="126"/>
                    <a:pt x="1432" y="131"/>
                  </a:cubicBezTo>
                  <a:cubicBezTo>
                    <a:pt x="1439" y="135"/>
                    <a:pt x="1448" y="138"/>
                    <a:pt x="1458" y="138"/>
                  </a:cubicBezTo>
                  <a:cubicBezTo>
                    <a:pt x="1472" y="138"/>
                    <a:pt x="1485" y="135"/>
                    <a:pt x="1495" y="128"/>
                  </a:cubicBezTo>
                  <a:lnTo>
                    <a:pt x="1495" y="144"/>
                  </a:lnTo>
                  <a:close/>
                  <a:moveTo>
                    <a:pt x="1593" y="104"/>
                  </a:moveTo>
                  <a:cubicBezTo>
                    <a:pt x="1522" y="104"/>
                    <a:pt x="1522" y="104"/>
                    <a:pt x="1522" y="104"/>
                  </a:cubicBezTo>
                  <a:cubicBezTo>
                    <a:pt x="1523" y="115"/>
                    <a:pt x="1525" y="124"/>
                    <a:pt x="1531" y="130"/>
                  </a:cubicBezTo>
                  <a:cubicBezTo>
                    <a:pt x="1537" y="136"/>
                    <a:pt x="1545" y="139"/>
                    <a:pt x="1555" y="139"/>
                  </a:cubicBezTo>
                  <a:cubicBezTo>
                    <a:pt x="1566" y="139"/>
                    <a:pt x="1577" y="135"/>
                    <a:pt x="1586" y="128"/>
                  </a:cubicBezTo>
                  <a:cubicBezTo>
                    <a:pt x="1586" y="143"/>
                    <a:pt x="1586" y="143"/>
                    <a:pt x="1586" y="143"/>
                  </a:cubicBezTo>
                  <a:cubicBezTo>
                    <a:pt x="1577" y="149"/>
                    <a:pt x="1566" y="153"/>
                    <a:pt x="1551" y="153"/>
                  </a:cubicBezTo>
                  <a:cubicBezTo>
                    <a:pt x="1537" y="153"/>
                    <a:pt x="1526" y="148"/>
                    <a:pt x="1518" y="139"/>
                  </a:cubicBezTo>
                  <a:cubicBezTo>
                    <a:pt x="1510" y="129"/>
                    <a:pt x="1506" y="117"/>
                    <a:pt x="1506" y="100"/>
                  </a:cubicBezTo>
                  <a:cubicBezTo>
                    <a:pt x="1506" y="90"/>
                    <a:pt x="1508" y="81"/>
                    <a:pt x="1512" y="73"/>
                  </a:cubicBezTo>
                  <a:cubicBezTo>
                    <a:pt x="1516" y="65"/>
                    <a:pt x="1521" y="59"/>
                    <a:pt x="1528" y="54"/>
                  </a:cubicBezTo>
                  <a:cubicBezTo>
                    <a:pt x="1535" y="50"/>
                    <a:pt x="1543" y="47"/>
                    <a:pt x="1552" y="47"/>
                  </a:cubicBezTo>
                  <a:cubicBezTo>
                    <a:pt x="1565" y="47"/>
                    <a:pt x="1575" y="52"/>
                    <a:pt x="1582" y="60"/>
                  </a:cubicBezTo>
                  <a:cubicBezTo>
                    <a:pt x="1589" y="69"/>
                    <a:pt x="1593" y="80"/>
                    <a:pt x="1593" y="96"/>
                  </a:cubicBezTo>
                  <a:lnTo>
                    <a:pt x="1593" y="104"/>
                  </a:lnTo>
                  <a:close/>
                  <a:moveTo>
                    <a:pt x="1577" y="90"/>
                  </a:moveTo>
                  <a:cubicBezTo>
                    <a:pt x="1576" y="81"/>
                    <a:pt x="1574" y="74"/>
                    <a:pt x="1570" y="69"/>
                  </a:cubicBezTo>
                  <a:cubicBezTo>
                    <a:pt x="1566" y="64"/>
                    <a:pt x="1559" y="61"/>
                    <a:pt x="1552" y="61"/>
                  </a:cubicBezTo>
                  <a:cubicBezTo>
                    <a:pt x="1544" y="61"/>
                    <a:pt x="1538" y="64"/>
                    <a:pt x="1532" y="69"/>
                  </a:cubicBezTo>
                  <a:cubicBezTo>
                    <a:pt x="1527" y="75"/>
                    <a:pt x="1524" y="82"/>
                    <a:pt x="1522" y="90"/>
                  </a:cubicBezTo>
                  <a:lnTo>
                    <a:pt x="1577" y="90"/>
                  </a:lnTo>
                  <a:close/>
                  <a:moveTo>
                    <a:pt x="1692" y="150"/>
                  </a:moveTo>
                  <a:cubicBezTo>
                    <a:pt x="1676" y="150"/>
                    <a:pt x="1676" y="150"/>
                    <a:pt x="1676" y="150"/>
                  </a:cubicBezTo>
                  <a:cubicBezTo>
                    <a:pt x="1676" y="93"/>
                    <a:pt x="1676" y="93"/>
                    <a:pt x="1676" y="93"/>
                  </a:cubicBezTo>
                  <a:cubicBezTo>
                    <a:pt x="1676" y="72"/>
                    <a:pt x="1668" y="61"/>
                    <a:pt x="1652" y="61"/>
                  </a:cubicBezTo>
                  <a:cubicBezTo>
                    <a:pt x="1644" y="61"/>
                    <a:pt x="1638" y="64"/>
                    <a:pt x="1632" y="70"/>
                  </a:cubicBezTo>
                  <a:cubicBezTo>
                    <a:pt x="1627" y="76"/>
                    <a:pt x="1625" y="84"/>
                    <a:pt x="1625" y="93"/>
                  </a:cubicBezTo>
                  <a:cubicBezTo>
                    <a:pt x="1625" y="150"/>
                    <a:pt x="1625" y="150"/>
                    <a:pt x="1625" y="150"/>
                  </a:cubicBezTo>
                  <a:cubicBezTo>
                    <a:pt x="1608" y="150"/>
                    <a:pt x="1608" y="150"/>
                    <a:pt x="1608" y="150"/>
                  </a:cubicBezTo>
                  <a:cubicBezTo>
                    <a:pt x="1608" y="50"/>
                    <a:pt x="1608" y="50"/>
                    <a:pt x="1608" y="50"/>
                  </a:cubicBezTo>
                  <a:cubicBezTo>
                    <a:pt x="1625" y="50"/>
                    <a:pt x="1625" y="50"/>
                    <a:pt x="1625" y="50"/>
                  </a:cubicBezTo>
                  <a:cubicBezTo>
                    <a:pt x="1625" y="67"/>
                    <a:pt x="1625" y="67"/>
                    <a:pt x="1625" y="67"/>
                  </a:cubicBezTo>
                  <a:cubicBezTo>
                    <a:pt x="1625" y="67"/>
                    <a:pt x="1625" y="67"/>
                    <a:pt x="1625" y="67"/>
                  </a:cubicBezTo>
                  <a:cubicBezTo>
                    <a:pt x="1632" y="54"/>
                    <a:pt x="1643" y="47"/>
                    <a:pt x="1658" y="47"/>
                  </a:cubicBezTo>
                  <a:cubicBezTo>
                    <a:pt x="1669" y="47"/>
                    <a:pt x="1677" y="51"/>
                    <a:pt x="1683" y="58"/>
                  </a:cubicBezTo>
                  <a:cubicBezTo>
                    <a:pt x="1689" y="65"/>
                    <a:pt x="1692" y="76"/>
                    <a:pt x="1692" y="89"/>
                  </a:cubicBezTo>
                  <a:lnTo>
                    <a:pt x="1692" y="150"/>
                  </a:lnTo>
                  <a:close/>
                  <a:moveTo>
                    <a:pt x="1760" y="149"/>
                  </a:moveTo>
                  <a:cubicBezTo>
                    <a:pt x="1756" y="151"/>
                    <a:pt x="1751" y="152"/>
                    <a:pt x="1745" y="152"/>
                  </a:cubicBezTo>
                  <a:cubicBezTo>
                    <a:pt x="1728" y="152"/>
                    <a:pt x="1719" y="143"/>
                    <a:pt x="1719" y="123"/>
                  </a:cubicBezTo>
                  <a:cubicBezTo>
                    <a:pt x="1719" y="64"/>
                    <a:pt x="1719" y="64"/>
                    <a:pt x="1719" y="64"/>
                  </a:cubicBezTo>
                  <a:cubicBezTo>
                    <a:pt x="1702" y="64"/>
                    <a:pt x="1702" y="64"/>
                    <a:pt x="1702" y="64"/>
                  </a:cubicBezTo>
                  <a:cubicBezTo>
                    <a:pt x="1702" y="50"/>
                    <a:pt x="1702" y="50"/>
                    <a:pt x="1702" y="50"/>
                  </a:cubicBezTo>
                  <a:cubicBezTo>
                    <a:pt x="1719" y="50"/>
                    <a:pt x="1719" y="50"/>
                    <a:pt x="1719" y="50"/>
                  </a:cubicBezTo>
                  <a:cubicBezTo>
                    <a:pt x="1719" y="25"/>
                    <a:pt x="1719" y="25"/>
                    <a:pt x="1719" y="25"/>
                  </a:cubicBezTo>
                  <a:cubicBezTo>
                    <a:pt x="1735" y="20"/>
                    <a:pt x="1735" y="20"/>
                    <a:pt x="1735" y="20"/>
                  </a:cubicBezTo>
                  <a:cubicBezTo>
                    <a:pt x="1735" y="50"/>
                    <a:pt x="1735" y="50"/>
                    <a:pt x="1735" y="50"/>
                  </a:cubicBezTo>
                  <a:cubicBezTo>
                    <a:pt x="1760" y="50"/>
                    <a:pt x="1760" y="50"/>
                    <a:pt x="1760" y="50"/>
                  </a:cubicBezTo>
                  <a:cubicBezTo>
                    <a:pt x="1760" y="64"/>
                    <a:pt x="1760" y="64"/>
                    <a:pt x="1760" y="64"/>
                  </a:cubicBezTo>
                  <a:cubicBezTo>
                    <a:pt x="1735" y="64"/>
                    <a:pt x="1735" y="64"/>
                    <a:pt x="1735" y="64"/>
                  </a:cubicBezTo>
                  <a:cubicBezTo>
                    <a:pt x="1735" y="120"/>
                    <a:pt x="1735" y="120"/>
                    <a:pt x="1735" y="120"/>
                  </a:cubicBezTo>
                  <a:cubicBezTo>
                    <a:pt x="1735" y="127"/>
                    <a:pt x="1736" y="132"/>
                    <a:pt x="1739" y="134"/>
                  </a:cubicBezTo>
                  <a:cubicBezTo>
                    <a:pt x="1741" y="137"/>
                    <a:pt x="1745" y="139"/>
                    <a:pt x="1750" y="139"/>
                  </a:cubicBezTo>
                  <a:cubicBezTo>
                    <a:pt x="1754" y="139"/>
                    <a:pt x="1757" y="138"/>
                    <a:pt x="1760" y="135"/>
                  </a:cubicBezTo>
                  <a:lnTo>
                    <a:pt x="1760" y="149"/>
                  </a:lnTo>
                  <a:close/>
                  <a:moveTo>
                    <a:pt x="1854" y="104"/>
                  </a:moveTo>
                  <a:cubicBezTo>
                    <a:pt x="1783" y="104"/>
                    <a:pt x="1783" y="104"/>
                    <a:pt x="1783" y="104"/>
                  </a:cubicBezTo>
                  <a:cubicBezTo>
                    <a:pt x="1783" y="115"/>
                    <a:pt x="1786" y="124"/>
                    <a:pt x="1792" y="130"/>
                  </a:cubicBezTo>
                  <a:cubicBezTo>
                    <a:pt x="1797" y="136"/>
                    <a:pt x="1805" y="139"/>
                    <a:pt x="1815" y="139"/>
                  </a:cubicBezTo>
                  <a:cubicBezTo>
                    <a:pt x="1827" y="139"/>
                    <a:pt x="1837" y="135"/>
                    <a:pt x="1846" y="128"/>
                  </a:cubicBezTo>
                  <a:cubicBezTo>
                    <a:pt x="1846" y="143"/>
                    <a:pt x="1846" y="143"/>
                    <a:pt x="1846" y="143"/>
                  </a:cubicBezTo>
                  <a:cubicBezTo>
                    <a:pt x="1838" y="149"/>
                    <a:pt x="1826" y="153"/>
                    <a:pt x="1812" y="153"/>
                  </a:cubicBezTo>
                  <a:cubicBezTo>
                    <a:pt x="1797" y="153"/>
                    <a:pt x="1786" y="148"/>
                    <a:pt x="1778" y="139"/>
                  </a:cubicBezTo>
                  <a:cubicBezTo>
                    <a:pt x="1770" y="129"/>
                    <a:pt x="1766" y="117"/>
                    <a:pt x="1766" y="100"/>
                  </a:cubicBezTo>
                  <a:cubicBezTo>
                    <a:pt x="1766" y="90"/>
                    <a:pt x="1768" y="81"/>
                    <a:pt x="1772" y="73"/>
                  </a:cubicBezTo>
                  <a:cubicBezTo>
                    <a:pt x="1776" y="65"/>
                    <a:pt x="1782" y="59"/>
                    <a:pt x="1789" y="54"/>
                  </a:cubicBezTo>
                  <a:cubicBezTo>
                    <a:pt x="1796" y="50"/>
                    <a:pt x="1804" y="47"/>
                    <a:pt x="1812" y="47"/>
                  </a:cubicBezTo>
                  <a:cubicBezTo>
                    <a:pt x="1825" y="47"/>
                    <a:pt x="1835" y="52"/>
                    <a:pt x="1843" y="60"/>
                  </a:cubicBezTo>
                  <a:cubicBezTo>
                    <a:pt x="1850" y="69"/>
                    <a:pt x="1854" y="80"/>
                    <a:pt x="1854" y="96"/>
                  </a:cubicBezTo>
                  <a:lnTo>
                    <a:pt x="1854" y="104"/>
                  </a:lnTo>
                  <a:close/>
                  <a:moveTo>
                    <a:pt x="1837" y="90"/>
                  </a:moveTo>
                  <a:cubicBezTo>
                    <a:pt x="1837" y="81"/>
                    <a:pt x="1835" y="74"/>
                    <a:pt x="1830" y="69"/>
                  </a:cubicBezTo>
                  <a:cubicBezTo>
                    <a:pt x="1826" y="64"/>
                    <a:pt x="1820" y="61"/>
                    <a:pt x="1812" y="61"/>
                  </a:cubicBezTo>
                  <a:cubicBezTo>
                    <a:pt x="1805" y="61"/>
                    <a:pt x="1798" y="64"/>
                    <a:pt x="1793" y="69"/>
                  </a:cubicBezTo>
                  <a:cubicBezTo>
                    <a:pt x="1788" y="75"/>
                    <a:pt x="1784" y="82"/>
                    <a:pt x="1783" y="90"/>
                  </a:cubicBezTo>
                  <a:lnTo>
                    <a:pt x="1837" y="90"/>
                  </a:lnTo>
                  <a:close/>
                  <a:moveTo>
                    <a:pt x="1921" y="66"/>
                  </a:moveTo>
                  <a:cubicBezTo>
                    <a:pt x="1918" y="64"/>
                    <a:pt x="1914" y="63"/>
                    <a:pt x="1909" y="63"/>
                  </a:cubicBezTo>
                  <a:cubicBezTo>
                    <a:pt x="1902" y="63"/>
                    <a:pt x="1896" y="66"/>
                    <a:pt x="1892" y="73"/>
                  </a:cubicBezTo>
                  <a:cubicBezTo>
                    <a:pt x="1887" y="80"/>
                    <a:pt x="1885" y="88"/>
                    <a:pt x="1885" y="99"/>
                  </a:cubicBezTo>
                  <a:cubicBezTo>
                    <a:pt x="1885" y="150"/>
                    <a:pt x="1885" y="150"/>
                    <a:pt x="1885" y="150"/>
                  </a:cubicBezTo>
                  <a:cubicBezTo>
                    <a:pt x="1869" y="150"/>
                    <a:pt x="1869" y="150"/>
                    <a:pt x="1869" y="150"/>
                  </a:cubicBezTo>
                  <a:cubicBezTo>
                    <a:pt x="1869" y="50"/>
                    <a:pt x="1869" y="50"/>
                    <a:pt x="1869" y="50"/>
                  </a:cubicBezTo>
                  <a:cubicBezTo>
                    <a:pt x="1885" y="50"/>
                    <a:pt x="1885" y="50"/>
                    <a:pt x="1885" y="50"/>
                  </a:cubicBezTo>
                  <a:cubicBezTo>
                    <a:pt x="1885" y="71"/>
                    <a:pt x="1885" y="71"/>
                    <a:pt x="1885" y="71"/>
                  </a:cubicBezTo>
                  <a:cubicBezTo>
                    <a:pt x="1885" y="71"/>
                    <a:pt x="1885" y="71"/>
                    <a:pt x="1885" y="71"/>
                  </a:cubicBezTo>
                  <a:cubicBezTo>
                    <a:pt x="1888" y="64"/>
                    <a:pt x="1891" y="58"/>
                    <a:pt x="1896" y="54"/>
                  </a:cubicBezTo>
                  <a:cubicBezTo>
                    <a:pt x="1900" y="50"/>
                    <a:pt x="1906" y="48"/>
                    <a:pt x="1912" y="48"/>
                  </a:cubicBezTo>
                  <a:cubicBezTo>
                    <a:pt x="1916" y="48"/>
                    <a:pt x="1919" y="49"/>
                    <a:pt x="1921" y="50"/>
                  </a:cubicBezTo>
                  <a:lnTo>
                    <a:pt x="1921" y="66"/>
                  </a:lnTo>
                  <a:close/>
                </a:path>
              </a:pathLst>
            </a:custGeom>
            <a:solidFill>
              <a:schemeClr val="accent4"/>
            </a:solidFill>
            <a:ln>
              <a:noFill/>
            </a:ln>
          </p:spPr>
          <p:txBody>
            <a:bodyPr vert="horz" wrap="square" lIns="89619" tIns="44809" rIns="89619" bIns="44809"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764" b="0" i="0" u="none" strike="noStrike" kern="0" cap="none" spc="0" normalizeH="0" baseline="0" noProof="0">
                <a:ln>
                  <a:noFill/>
                </a:ln>
                <a:solidFill>
                  <a:prstClr val="black"/>
                </a:solidFill>
                <a:effectLst/>
                <a:uLnTx/>
                <a:uFillTx/>
              </a:endParaRPr>
            </a:p>
          </p:txBody>
        </p:sp>
        <p:grpSp>
          <p:nvGrpSpPr>
            <p:cNvPr id="77" name="Group 76"/>
            <p:cNvGrpSpPr/>
            <p:nvPr/>
          </p:nvGrpSpPr>
          <p:grpSpPr>
            <a:xfrm>
              <a:off x="7408863" y="2619375"/>
              <a:ext cx="4389120" cy="1106424"/>
              <a:chOff x="7589838" y="2781285"/>
              <a:chExt cx="4389120" cy="1106424"/>
            </a:xfrm>
          </p:grpSpPr>
          <p:sp>
            <p:nvSpPr>
              <p:cNvPr id="5" name="Rectangle 4"/>
              <p:cNvSpPr/>
              <p:nvPr/>
            </p:nvSpPr>
            <p:spPr bwMode="auto">
              <a:xfrm>
                <a:off x="7589838" y="2781285"/>
                <a:ext cx="4389120" cy="1106424"/>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a:noFill/>
                  </a:ln>
                  <a:gradFill>
                    <a:gsLst>
                      <a:gs pos="3810">
                        <a:schemeClr val="bg1"/>
                      </a:gs>
                      <a:gs pos="100000">
                        <a:schemeClr val="bg1"/>
                      </a:gs>
                    </a:gsLst>
                    <a:lin ang="5400000" scaled="0"/>
                  </a:gradFill>
                  <a:effectLst/>
                  <a:uLnTx/>
                  <a:uFillTx/>
                  <a:ea typeface="Segoe UI" pitchFamily="34" charset="0"/>
                  <a:cs typeface="Segoe UI" pitchFamily="34" charset="0"/>
                </a:endParaRPr>
              </a:p>
            </p:txBody>
          </p:sp>
          <p:sp>
            <p:nvSpPr>
              <p:cNvPr id="6" name="Rectangle 5"/>
              <p:cNvSpPr/>
              <p:nvPr/>
            </p:nvSpPr>
            <p:spPr bwMode="auto">
              <a:xfrm>
                <a:off x="7772718" y="2979611"/>
                <a:ext cx="4023360" cy="73866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05840" tIns="146304" rIns="182880" bIns="146304"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Network </a:t>
                </a:r>
                <a:b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br>
                <a:r>
                  <a:rPr kumimoji="0" lang="en-US" sz="1600" b="1" i="0" u="none" strike="noStrike" kern="0" cap="none" spc="0" normalizeH="0" baseline="0" noProof="0" dirty="0">
                    <a:ln>
                      <a:noFill/>
                    </a:ln>
                    <a:gradFill>
                      <a:gsLst>
                        <a:gs pos="3810">
                          <a:schemeClr val="bg1"/>
                        </a:gs>
                        <a:gs pos="100000">
                          <a:schemeClr val="bg1"/>
                        </a:gs>
                      </a:gsLst>
                      <a:lin ang="5400000" scaled="0"/>
                    </a:gradFill>
                    <a:effectLst/>
                    <a:uLnTx/>
                    <a:uFillTx/>
                    <a:latin typeface="+mj-lt"/>
                    <a:ea typeface="Segoe UI" pitchFamily="34" charset="0"/>
                    <a:cs typeface="Segoe UI" pitchFamily="34" charset="0"/>
                  </a:rPr>
                  <a:t>Controller</a:t>
                </a:r>
              </a:p>
            </p:txBody>
          </p:sp>
          <p:grpSp>
            <p:nvGrpSpPr>
              <p:cNvPr id="68" name="Group 67"/>
              <p:cNvGrpSpPr>
                <a:grpSpLocks noChangeAspect="1"/>
              </p:cNvGrpSpPr>
              <p:nvPr/>
            </p:nvGrpSpPr>
            <p:grpSpPr>
              <a:xfrm>
                <a:off x="10056224" y="3134059"/>
                <a:ext cx="449422" cy="429768"/>
                <a:chOff x="132337" y="1660330"/>
                <a:chExt cx="606894" cy="580353"/>
              </a:xfrm>
            </p:grpSpPr>
            <p:sp>
              <p:nvSpPr>
                <p:cNvPr id="69"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70" name="Group 69"/>
                <p:cNvGrpSpPr/>
                <p:nvPr/>
              </p:nvGrpSpPr>
              <p:grpSpPr>
                <a:xfrm>
                  <a:off x="434955" y="1936407"/>
                  <a:ext cx="304276" cy="304276"/>
                  <a:chOff x="467193" y="1995187"/>
                  <a:chExt cx="276615" cy="276615"/>
                </a:xfrm>
              </p:grpSpPr>
              <p:sp>
                <p:nvSpPr>
                  <p:cNvPr id="71" name="Oval 70"/>
                  <p:cNvSpPr/>
                  <p:nvPr/>
                </p:nvSpPr>
                <p:spPr bwMode="auto">
                  <a:xfrm>
                    <a:off x="467193" y="1995187"/>
                    <a:ext cx="276615" cy="276615"/>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2"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grpSp>
          <p:cxnSp>
            <p:nvCxnSpPr>
              <p:cNvPr id="74" name="Straight Arrow Connector 73"/>
              <p:cNvCxnSpPr/>
              <p:nvPr/>
            </p:nvCxnSpPr>
            <p:spPr>
              <a:xfrm>
                <a:off x="8215154" y="3161491"/>
                <a:ext cx="0" cy="374904"/>
              </a:xfrm>
              <a:prstGeom prst="straightConnector1">
                <a:avLst/>
              </a:prstGeom>
              <a:ln w="3175">
                <a:solidFill>
                  <a:schemeClr val="bg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11353642" y="3161491"/>
                <a:ext cx="0" cy="374904"/>
              </a:xfrm>
              <a:prstGeom prst="straightConnector1">
                <a:avLst/>
              </a:prstGeom>
              <a:ln w="3175">
                <a:solidFill>
                  <a:schemeClr val="bg1"/>
                </a:solidFill>
                <a:headEnd type="arrow" w="lg" len="sm"/>
                <a:tailEnd type="arrow" w="lg"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743878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 calcmode="lin" valueType="num">
                                      <p:cBhvr additive="base">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 calcmode="lin" valueType="num">
                                      <p:cBhvr additive="base">
                                        <p:cTn id="17"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 calcmode="lin" valueType="num">
                                      <p:cBhvr additive="base">
                                        <p:cTn id="21"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decel="10000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 calcmode="lin" valueType="num">
                                      <p:cBhvr additive="base">
                                        <p:cTn id="2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 calcmode="lin" valueType="num">
                                      <p:cBhvr additive="base">
                                        <p:cTn id="35"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decel="100000" fill="hold" grpId="0" nodeType="clickEffect">
                                  <p:stCondLst>
                                    <p:cond delay="0"/>
                                  </p:stCondLst>
                                  <p:childTnLst>
                                    <p:set>
                                      <p:cBhvr>
                                        <p:cTn id="40" dur="1" fill="hold">
                                          <p:stCondLst>
                                            <p:cond delay="0"/>
                                          </p:stCondLst>
                                        </p:cTn>
                                        <p:tgtEl>
                                          <p:spTgt spid="2">
                                            <p:txEl>
                                              <p:pRg st="6" end="6"/>
                                            </p:txEl>
                                          </p:spTgt>
                                        </p:tgtEl>
                                        <p:attrNameLst>
                                          <p:attrName>style.visibility</p:attrName>
                                        </p:attrNameLst>
                                      </p:cBhvr>
                                      <p:to>
                                        <p:strVal val="visible"/>
                                      </p:to>
                                    </p:set>
                                    <p:anim calcmode="lin" valueType="num">
                                      <p:cBhvr additive="base">
                                        <p:cTn id="4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6" end="6"/>
                                            </p:txEl>
                                          </p:spTgt>
                                        </p:tgtEl>
                                        <p:attrNameLst>
                                          <p:attrName>ppt_y</p:attrName>
                                        </p:attrNameLst>
                                      </p:cBhvr>
                                      <p:tavLst>
                                        <p:tav tm="0">
                                          <p:val>
                                            <p:strVal val="1+#ppt_h/2"/>
                                          </p:val>
                                        </p:tav>
                                        <p:tav tm="100000">
                                          <p:val>
                                            <p:strVal val="#ppt_y"/>
                                          </p:val>
                                        </p:tav>
                                      </p:tavLst>
                                    </p:anim>
                                  </p:childTnLst>
                                </p:cTn>
                              </p:par>
                              <p:par>
                                <p:cTn id="43" presetID="2" presetClass="entr" presetSubtype="4" decel="100000" fill="hold" grpId="0" nodeType="withEffect">
                                  <p:stCondLst>
                                    <p:cond delay="0"/>
                                  </p:stCondLst>
                                  <p:childTnLst>
                                    <p:set>
                                      <p:cBhvr>
                                        <p:cTn id="44" dur="1" fill="hold">
                                          <p:stCondLst>
                                            <p:cond delay="0"/>
                                          </p:stCondLst>
                                        </p:cTn>
                                        <p:tgtEl>
                                          <p:spTgt spid="2">
                                            <p:txEl>
                                              <p:pRg st="7" end="7"/>
                                            </p:txEl>
                                          </p:spTgt>
                                        </p:tgtEl>
                                        <p:attrNameLst>
                                          <p:attrName>style.visibility</p:attrName>
                                        </p:attrNameLst>
                                      </p:cBhvr>
                                      <p:to>
                                        <p:strVal val="visible"/>
                                      </p:to>
                                    </p:set>
                                    <p:anim calcmode="lin" valueType="num">
                                      <p:cBhvr additive="base">
                                        <p:cTn id="45"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
                                            <p:txEl>
                                              <p:pRg st="7" end="7"/>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2">
                                            <p:txEl>
                                              <p:pRg st="8" end="8"/>
                                            </p:txEl>
                                          </p:spTgt>
                                        </p:tgtEl>
                                        <p:attrNameLst>
                                          <p:attrName>style.visibility</p:attrName>
                                        </p:attrNameLst>
                                      </p:cBhvr>
                                      <p:to>
                                        <p:strVal val="visible"/>
                                      </p:to>
                                    </p:set>
                                    <p:anim calcmode="lin" valueType="num">
                                      <p:cBhvr additive="base">
                                        <p:cTn id="49"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decel="100000" fill="hold" grpId="0" nodeType="clickEffect">
                                  <p:stCondLst>
                                    <p:cond delay="0"/>
                                  </p:stCondLst>
                                  <p:childTnLst>
                                    <p:set>
                                      <p:cBhvr>
                                        <p:cTn id="54" dur="1" fill="hold">
                                          <p:stCondLst>
                                            <p:cond delay="0"/>
                                          </p:stCondLst>
                                        </p:cTn>
                                        <p:tgtEl>
                                          <p:spTgt spid="2">
                                            <p:txEl>
                                              <p:pRg st="9" end="9"/>
                                            </p:txEl>
                                          </p:spTgt>
                                        </p:tgtEl>
                                        <p:attrNameLst>
                                          <p:attrName>style.visibility</p:attrName>
                                        </p:attrNameLst>
                                      </p:cBhvr>
                                      <p:to>
                                        <p:strVal val="visible"/>
                                      </p:to>
                                    </p:set>
                                    <p:anim calcmode="lin" valueType="num">
                                      <p:cBhvr additive="base">
                                        <p:cTn id="55"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
                                            <p:txEl>
                                              <p:pRg st="9" end="9"/>
                                            </p:txEl>
                                          </p:spTgt>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0"/>
                                  </p:stCondLst>
                                  <p:childTnLst>
                                    <p:set>
                                      <p:cBhvr>
                                        <p:cTn id="58" dur="1" fill="hold">
                                          <p:stCondLst>
                                            <p:cond delay="0"/>
                                          </p:stCondLst>
                                        </p:cTn>
                                        <p:tgtEl>
                                          <p:spTgt spid="2">
                                            <p:txEl>
                                              <p:pRg st="10" end="10"/>
                                            </p:txEl>
                                          </p:spTgt>
                                        </p:tgtEl>
                                        <p:attrNameLst>
                                          <p:attrName>style.visibility</p:attrName>
                                        </p:attrNameLst>
                                      </p:cBhvr>
                                      <p:to>
                                        <p:strVal val="visible"/>
                                      </p:to>
                                    </p:set>
                                    <p:anim calcmode="lin" valueType="num">
                                      <p:cBhvr additive="base">
                                        <p:cTn id="59"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11888787" cy="917575"/>
          </a:xfrm>
        </p:spPr>
        <p:txBody>
          <a:bodyPr/>
          <a:lstStyle/>
          <a:p>
            <a:r>
              <a:rPr lang="en-US" dirty="0"/>
              <a:t>Network Function Virtualization</a:t>
            </a:r>
          </a:p>
        </p:txBody>
      </p:sp>
      <p:sp>
        <p:nvSpPr>
          <p:cNvPr id="4" name="Text Placeholder 3"/>
          <p:cNvSpPr>
            <a:spLocks noGrp="1"/>
          </p:cNvSpPr>
          <p:nvPr>
            <p:ph type="body" sz="quarter" idx="10"/>
          </p:nvPr>
        </p:nvSpPr>
        <p:spPr>
          <a:xfrm>
            <a:off x="274638" y="3599287"/>
            <a:ext cx="5486400" cy="2696123"/>
          </a:xfrm>
        </p:spPr>
        <p:txBody>
          <a:bodyPr lIns="182880" tIns="146304" rIns="182880" bIns="146304">
            <a:spAutoFit/>
          </a:bodyPr>
          <a:lstStyle/>
          <a:p>
            <a:pPr marL="0" indent="0">
              <a:spcBef>
                <a:spcPts val="1800"/>
              </a:spcBef>
              <a:buNone/>
            </a:pPr>
            <a:r>
              <a:rPr lang="en-US" sz="2000" b="1" dirty="0"/>
              <a:t>Network functions that are being performed </a:t>
            </a:r>
            <a:br>
              <a:rPr lang="en-US" sz="2000" b="1" dirty="0"/>
            </a:br>
            <a:r>
              <a:rPr lang="en-US" sz="2000" b="1" dirty="0"/>
              <a:t>by hardware appliances are increasingly being virtualized as virtual appliances</a:t>
            </a:r>
          </a:p>
          <a:p>
            <a:pPr marL="0" indent="0">
              <a:spcBef>
                <a:spcPts val="1800"/>
              </a:spcBef>
              <a:buNone/>
            </a:pPr>
            <a:r>
              <a:rPr lang="en-US" sz="2000" b="1" dirty="0"/>
              <a:t>Virtual appliances are quickly emerging and creating a brand new market</a:t>
            </a:r>
          </a:p>
          <a:p>
            <a:pPr marL="0" indent="0">
              <a:spcBef>
                <a:spcPts val="1800"/>
              </a:spcBef>
              <a:buNone/>
            </a:pPr>
            <a:r>
              <a:rPr lang="en-US" sz="2000" b="1" dirty="0"/>
              <a:t>Dynamic and easy to change because they </a:t>
            </a:r>
            <a:br>
              <a:rPr lang="en-US" sz="2000" b="1" dirty="0"/>
            </a:br>
            <a:r>
              <a:rPr lang="en-US" sz="2000" b="1" dirty="0"/>
              <a:t>are a pre-built, customized virtual machine</a:t>
            </a:r>
          </a:p>
        </p:txBody>
      </p:sp>
      <p:sp>
        <p:nvSpPr>
          <p:cNvPr id="25" name="Text Placeholder 3"/>
          <p:cNvSpPr txBox="1">
            <a:spLocks/>
          </p:cNvSpPr>
          <p:nvPr/>
        </p:nvSpPr>
        <p:spPr>
          <a:xfrm>
            <a:off x="5761038" y="3599287"/>
            <a:ext cx="5486400" cy="2563779"/>
          </a:xfrm>
          <a:prstGeom prst="rect">
            <a:avLst/>
          </a:prstGeom>
        </p:spPr>
        <p:txBody>
          <a:bodyPr vert="horz" wrap="square" lIns="182880" tIns="146304" rIns="182880" bIns="146304"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ts val="1800"/>
              </a:spcBef>
              <a:spcAft>
                <a:spcPct val="0"/>
              </a:spcAft>
              <a:buClrTx/>
              <a:buSzPct val="90000"/>
              <a:buFont typeface="Arial" pitchFamily="34" charset="0"/>
              <a:buNone/>
              <a:tabLst/>
              <a:defRPr/>
            </a:pPr>
            <a: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It can be one or more virtual machines packaged, updated, and maintained as a unit</a:t>
            </a:r>
            <a:endParaRPr kumimoji="0" lang="en-US" sz="1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endParaRPr>
          </a:p>
          <a:p>
            <a:pPr marL="169863" marR="0" lvl="0" indent="-169863" algn="l" defTabSz="931863" rtl="0" eaLnBrk="1" fontAlgn="base" latinLnBrk="0" hangingPunct="1">
              <a:lnSpc>
                <a:spcPct val="90000"/>
              </a:lnSpc>
              <a:spcBef>
                <a:spcPts val="600"/>
              </a:spcBef>
              <a:spcAft>
                <a:spcPct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Can easily be moved or scaled up/down</a:t>
            </a:r>
          </a:p>
          <a:p>
            <a:pPr marL="169863" marR="0" lvl="0" indent="-169863" algn="l" defTabSz="931863" rtl="0" eaLnBrk="1" fontAlgn="base" latinLnBrk="0" hangingPunct="1">
              <a:lnSpc>
                <a:spcPct val="90000"/>
              </a:lnSpc>
              <a:spcBef>
                <a:spcPts val="600"/>
              </a:spcBef>
              <a:spcAft>
                <a:spcPct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Minimizes operational complexity</a:t>
            </a:r>
          </a:p>
          <a:p>
            <a:pPr marL="0" marR="0" lvl="0" indent="0" algn="l" defTabSz="931863" rtl="0" eaLnBrk="1" fontAlgn="base" latinLnBrk="0" hangingPunct="1">
              <a:lnSpc>
                <a:spcPct val="90000"/>
              </a:lnSpc>
              <a:spcBef>
                <a:spcPts val="1800"/>
              </a:spcBef>
              <a:spcAft>
                <a:spcPct val="0"/>
              </a:spcAft>
              <a:buClrTx/>
              <a:buSzPct val="90000"/>
              <a:buFont typeface="Arial" pitchFamily="34" charset="0"/>
              <a:buNone/>
              <a:tabLst/>
              <a:defRPr/>
            </a:pPr>
            <a: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Microsoft included a standalone gateway </a:t>
            </a:r>
            <a:b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br>
            <a: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as a virtual appliance starting with </a:t>
            </a:r>
            <a:b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br>
            <a:r>
              <a:rPr kumimoji="0" lang="en-US" sz="2000" b="1" i="0" u="none" strike="noStrike" kern="1200" cap="none" spc="0" normalizeH="0" baseline="0" noProof="0" dirty="0">
                <a:ln>
                  <a:noFill/>
                </a:ln>
                <a:gradFill>
                  <a:gsLst>
                    <a:gs pos="1250">
                      <a:schemeClr val="tx1"/>
                    </a:gs>
                    <a:gs pos="99000">
                      <a:schemeClr val="tx1"/>
                    </a:gs>
                  </a:gsLst>
                  <a:lin ang="5400000" scaled="0"/>
                </a:gradFill>
                <a:effectLst/>
                <a:uLnTx/>
                <a:uFillTx/>
                <a:latin typeface="+mj-lt"/>
                <a:ea typeface="MS PGothic" pitchFamily="34" charset="-128"/>
                <a:cs typeface="+mn-cs"/>
              </a:rPr>
              <a:t>Windows Server 2012 R2</a:t>
            </a:r>
          </a:p>
        </p:txBody>
      </p:sp>
      <p:grpSp>
        <p:nvGrpSpPr>
          <p:cNvPr id="51" name="Group 50"/>
          <p:cNvGrpSpPr/>
          <p:nvPr/>
        </p:nvGrpSpPr>
        <p:grpSpPr>
          <a:xfrm>
            <a:off x="3262394" y="2125663"/>
            <a:ext cx="1435608" cy="1417320"/>
            <a:chOff x="3262394" y="5274688"/>
            <a:chExt cx="1435608" cy="1417320"/>
          </a:xfrm>
        </p:grpSpPr>
        <p:sp>
          <p:nvSpPr>
            <p:cNvPr id="15" name="Rectangle 14"/>
            <p:cNvSpPr/>
            <p:nvPr/>
          </p:nvSpPr>
          <p:spPr bwMode="auto">
            <a:xfrm>
              <a:off x="3262394"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App/WAN Optimizers</a:t>
              </a:r>
            </a:p>
          </p:txBody>
        </p:sp>
        <p:grpSp>
          <p:nvGrpSpPr>
            <p:cNvPr id="30" name="Group 29"/>
            <p:cNvGrpSpPr>
              <a:grpSpLocks noChangeAspect="1"/>
            </p:cNvGrpSpPr>
            <p:nvPr/>
          </p:nvGrpSpPr>
          <p:grpSpPr>
            <a:xfrm>
              <a:off x="3460361" y="6114349"/>
              <a:ext cx="387906" cy="389119"/>
              <a:chOff x="3373342" y="5704890"/>
              <a:chExt cx="355183" cy="356294"/>
            </a:xfrm>
          </p:grpSpPr>
          <p:sp>
            <p:nvSpPr>
              <p:cNvPr id="31" name="Freeform 9"/>
              <p:cNvSpPr>
                <a:spLocks noChangeAspect="1" noEditPoints="1"/>
              </p:cNvSpPr>
              <p:nvPr/>
            </p:nvSpPr>
            <p:spPr bwMode="auto">
              <a:xfrm>
                <a:off x="3404319" y="5994709"/>
                <a:ext cx="293229" cy="66475"/>
              </a:xfrm>
              <a:custGeom>
                <a:avLst/>
                <a:gdLst>
                  <a:gd name="T0" fmla="*/ 0 w 1778"/>
                  <a:gd name="T1" fmla="*/ 388 h 388"/>
                  <a:gd name="T2" fmla="*/ 1778 w 1778"/>
                  <a:gd name="T3" fmla="*/ 0 h 388"/>
                  <a:gd name="T4" fmla="*/ 1744 w 1778"/>
                  <a:gd name="T5" fmla="*/ 353 h 388"/>
                  <a:gd name="T6" fmla="*/ 35 w 1778"/>
                  <a:gd name="T7" fmla="*/ 35 h 388"/>
                  <a:gd name="T8" fmla="*/ 1744 w 1778"/>
                  <a:gd name="T9" fmla="*/ 353 h 388"/>
                  <a:gd name="T10" fmla="*/ 47 w 1778"/>
                  <a:gd name="T11" fmla="*/ 341 h 388"/>
                  <a:gd name="T12" fmla="*/ 1732 w 1778"/>
                  <a:gd name="T13" fmla="*/ 47 h 388"/>
                  <a:gd name="T14" fmla="*/ 162 w 1778"/>
                  <a:gd name="T15" fmla="*/ 308 h 388"/>
                  <a:gd name="T16" fmla="*/ 162 w 1778"/>
                  <a:gd name="T17" fmla="*/ 272 h 388"/>
                  <a:gd name="T18" fmla="*/ 162 w 1778"/>
                  <a:gd name="T19" fmla="*/ 308 h 388"/>
                  <a:gd name="T20" fmla="*/ 201 w 1778"/>
                  <a:gd name="T21" fmla="*/ 290 h 388"/>
                  <a:gd name="T22" fmla="*/ 237 w 1778"/>
                  <a:gd name="T23" fmla="*/ 290 h 388"/>
                  <a:gd name="T24" fmla="*/ 321 w 1778"/>
                  <a:gd name="T25" fmla="*/ 234 h 388"/>
                  <a:gd name="T26" fmla="*/ 143 w 1778"/>
                  <a:gd name="T27" fmla="*/ 120 h 388"/>
                  <a:gd name="T28" fmla="*/ 184 w 1778"/>
                  <a:gd name="T29" fmla="*/ 94 h 388"/>
                  <a:gd name="T30" fmla="*/ 280 w 1778"/>
                  <a:gd name="T31" fmla="*/ 120 h 388"/>
                  <a:gd name="T32" fmla="*/ 321 w 1778"/>
                  <a:gd name="T33" fmla="*/ 234 h 388"/>
                  <a:gd name="T34" fmla="*/ 486 w 1778"/>
                  <a:gd name="T35" fmla="*/ 164 h 388"/>
                  <a:gd name="T36" fmla="*/ 636 w 1778"/>
                  <a:gd name="T37" fmla="*/ 164 h 388"/>
                  <a:gd name="T38" fmla="*/ 975 w 1778"/>
                  <a:gd name="T39" fmla="*/ 234 h 388"/>
                  <a:gd name="T40" fmla="*/ 797 w 1778"/>
                  <a:gd name="T41" fmla="*/ 120 h 388"/>
                  <a:gd name="T42" fmla="*/ 838 w 1778"/>
                  <a:gd name="T43" fmla="*/ 94 h 388"/>
                  <a:gd name="T44" fmla="*/ 933 w 1778"/>
                  <a:gd name="T45" fmla="*/ 120 h 388"/>
                  <a:gd name="T46" fmla="*/ 975 w 1778"/>
                  <a:gd name="T47" fmla="*/ 234 h 388"/>
                  <a:gd name="T48" fmla="*/ 1030 w 1778"/>
                  <a:gd name="T49" fmla="*/ 234 h 388"/>
                  <a:gd name="T50" fmla="*/ 1071 w 1778"/>
                  <a:gd name="T51" fmla="*/ 120 h 388"/>
                  <a:gd name="T52" fmla="*/ 1166 w 1778"/>
                  <a:gd name="T53" fmla="*/ 94 h 388"/>
                  <a:gd name="T54" fmla="*/ 1207 w 1778"/>
                  <a:gd name="T55" fmla="*/ 120 h 388"/>
                  <a:gd name="T56" fmla="*/ 1434 w 1778"/>
                  <a:gd name="T57" fmla="*/ 234 h 388"/>
                  <a:gd name="T58" fmla="*/ 1256 w 1778"/>
                  <a:gd name="T59" fmla="*/ 120 h 388"/>
                  <a:gd name="T60" fmla="*/ 1298 w 1778"/>
                  <a:gd name="T61" fmla="*/ 94 h 388"/>
                  <a:gd name="T62" fmla="*/ 1393 w 1778"/>
                  <a:gd name="T63" fmla="*/ 120 h 388"/>
                  <a:gd name="T64" fmla="*/ 1434 w 1778"/>
                  <a:gd name="T65" fmla="*/ 234 h 388"/>
                  <a:gd name="T66" fmla="*/ 1434 w 1778"/>
                  <a:gd name="T67" fmla="*/ 290 h 388"/>
                  <a:gd name="T68" fmla="*/ 1471 w 1778"/>
                  <a:gd name="T69" fmla="*/ 290 h 388"/>
                  <a:gd name="T70" fmla="*/ 1480 w 1778"/>
                  <a:gd name="T71" fmla="*/ 120 h 388"/>
                  <a:gd name="T72" fmla="*/ 1521 w 1778"/>
                  <a:gd name="T73" fmla="*/ 94 h 388"/>
                  <a:gd name="T74" fmla="*/ 1617 w 1778"/>
                  <a:gd name="T75" fmla="*/ 120 h 388"/>
                  <a:gd name="T76" fmla="*/ 1658 w 1778"/>
                  <a:gd name="T77" fmla="*/ 234 h 388"/>
                  <a:gd name="T78" fmla="*/ 1480 w 1778"/>
                  <a:gd name="T79" fmla="*/ 120 h 388"/>
                  <a:gd name="T80" fmla="*/ 1497 w 1778"/>
                  <a:gd name="T81" fmla="*/ 290 h 388"/>
                  <a:gd name="T82" fmla="*/ 1533 w 1778"/>
                  <a:gd name="T83" fmla="*/ 290 h 388"/>
                  <a:gd name="T84" fmla="*/ 1577 w 1778"/>
                  <a:gd name="T85" fmla="*/ 308 h 388"/>
                  <a:gd name="T86" fmla="*/ 1577 w 1778"/>
                  <a:gd name="T87" fmla="*/ 272 h 388"/>
                  <a:gd name="T88" fmla="*/ 1577 w 1778"/>
                  <a:gd name="T89" fmla="*/ 308 h 388"/>
                  <a:gd name="T90" fmla="*/ 1621 w 1778"/>
                  <a:gd name="T91" fmla="*/ 290 h 388"/>
                  <a:gd name="T92" fmla="*/ 1658 w 1778"/>
                  <a:gd name="T93" fmla="*/ 290 h 388"/>
                  <a:gd name="T94" fmla="*/ 615 w 1778"/>
                  <a:gd name="T95" fmla="*/ 164 h 388"/>
                  <a:gd name="T96" fmla="*/ 508 w 1778"/>
                  <a:gd name="T97" fmla="*/ 164 h 388"/>
                  <a:gd name="T98" fmla="*/ 615 w 1778"/>
                  <a:gd name="T99" fmla="*/ 1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8" h="388">
                    <a:moveTo>
                      <a:pt x="0" y="0"/>
                    </a:moveTo>
                    <a:cubicBezTo>
                      <a:pt x="0" y="388"/>
                      <a:pt x="0" y="388"/>
                      <a:pt x="0" y="388"/>
                    </a:cubicBezTo>
                    <a:cubicBezTo>
                      <a:pt x="1778" y="388"/>
                      <a:pt x="1778" y="388"/>
                      <a:pt x="1778" y="388"/>
                    </a:cubicBezTo>
                    <a:cubicBezTo>
                      <a:pt x="1778" y="0"/>
                      <a:pt x="1778" y="0"/>
                      <a:pt x="1778" y="0"/>
                    </a:cubicBezTo>
                    <a:lnTo>
                      <a:pt x="0" y="0"/>
                    </a:lnTo>
                    <a:close/>
                    <a:moveTo>
                      <a:pt x="1744" y="353"/>
                    </a:moveTo>
                    <a:cubicBezTo>
                      <a:pt x="35" y="353"/>
                      <a:pt x="35" y="353"/>
                      <a:pt x="35" y="353"/>
                    </a:cubicBezTo>
                    <a:cubicBezTo>
                      <a:pt x="35" y="35"/>
                      <a:pt x="35" y="35"/>
                      <a:pt x="35" y="35"/>
                    </a:cubicBezTo>
                    <a:cubicBezTo>
                      <a:pt x="1744" y="35"/>
                      <a:pt x="1744" y="35"/>
                      <a:pt x="1744" y="35"/>
                    </a:cubicBezTo>
                    <a:lnTo>
                      <a:pt x="1744" y="353"/>
                    </a:lnTo>
                    <a:close/>
                    <a:moveTo>
                      <a:pt x="47" y="47"/>
                    </a:moveTo>
                    <a:cubicBezTo>
                      <a:pt x="47" y="341"/>
                      <a:pt x="47" y="341"/>
                      <a:pt x="47" y="341"/>
                    </a:cubicBezTo>
                    <a:cubicBezTo>
                      <a:pt x="1732" y="341"/>
                      <a:pt x="1732" y="341"/>
                      <a:pt x="1732" y="341"/>
                    </a:cubicBezTo>
                    <a:cubicBezTo>
                      <a:pt x="1732" y="47"/>
                      <a:pt x="1732" y="47"/>
                      <a:pt x="1732" y="47"/>
                    </a:cubicBezTo>
                    <a:lnTo>
                      <a:pt x="47" y="47"/>
                    </a:lnTo>
                    <a:close/>
                    <a:moveTo>
                      <a:pt x="162" y="308"/>
                    </a:moveTo>
                    <a:cubicBezTo>
                      <a:pt x="151" y="308"/>
                      <a:pt x="143" y="300"/>
                      <a:pt x="143" y="290"/>
                    </a:cubicBezTo>
                    <a:cubicBezTo>
                      <a:pt x="143" y="280"/>
                      <a:pt x="151" y="272"/>
                      <a:pt x="162" y="272"/>
                    </a:cubicBezTo>
                    <a:cubicBezTo>
                      <a:pt x="172" y="272"/>
                      <a:pt x="180" y="280"/>
                      <a:pt x="180" y="290"/>
                    </a:cubicBezTo>
                    <a:cubicBezTo>
                      <a:pt x="180" y="300"/>
                      <a:pt x="172" y="308"/>
                      <a:pt x="162" y="308"/>
                    </a:cubicBezTo>
                    <a:close/>
                    <a:moveTo>
                      <a:pt x="219" y="308"/>
                    </a:moveTo>
                    <a:cubicBezTo>
                      <a:pt x="209" y="308"/>
                      <a:pt x="201" y="300"/>
                      <a:pt x="201" y="290"/>
                    </a:cubicBezTo>
                    <a:cubicBezTo>
                      <a:pt x="201" y="280"/>
                      <a:pt x="209" y="272"/>
                      <a:pt x="219" y="272"/>
                    </a:cubicBezTo>
                    <a:cubicBezTo>
                      <a:pt x="229" y="272"/>
                      <a:pt x="237" y="280"/>
                      <a:pt x="237" y="290"/>
                    </a:cubicBezTo>
                    <a:cubicBezTo>
                      <a:pt x="237" y="300"/>
                      <a:pt x="229" y="308"/>
                      <a:pt x="219" y="308"/>
                    </a:cubicBezTo>
                    <a:close/>
                    <a:moveTo>
                      <a:pt x="321" y="234"/>
                    </a:moveTo>
                    <a:cubicBezTo>
                      <a:pt x="143" y="234"/>
                      <a:pt x="143" y="234"/>
                      <a:pt x="143" y="234"/>
                    </a:cubicBezTo>
                    <a:cubicBezTo>
                      <a:pt x="143" y="120"/>
                      <a:pt x="143" y="120"/>
                      <a:pt x="143" y="120"/>
                    </a:cubicBezTo>
                    <a:cubicBezTo>
                      <a:pt x="184" y="120"/>
                      <a:pt x="184" y="120"/>
                      <a:pt x="184" y="120"/>
                    </a:cubicBezTo>
                    <a:cubicBezTo>
                      <a:pt x="184" y="94"/>
                      <a:pt x="184" y="94"/>
                      <a:pt x="184" y="94"/>
                    </a:cubicBezTo>
                    <a:cubicBezTo>
                      <a:pt x="280" y="94"/>
                      <a:pt x="280" y="94"/>
                      <a:pt x="280" y="94"/>
                    </a:cubicBezTo>
                    <a:cubicBezTo>
                      <a:pt x="280" y="120"/>
                      <a:pt x="280" y="120"/>
                      <a:pt x="280" y="120"/>
                    </a:cubicBezTo>
                    <a:cubicBezTo>
                      <a:pt x="321" y="120"/>
                      <a:pt x="321" y="120"/>
                      <a:pt x="321" y="120"/>
                    </a:cubicBezTo>
                    <a:lnTo>
                      <a:pt x="321" y="234"/>
                    </a:lnTo>
                    <a:close/>
                    <a:moveTo>
                      <a:pt x="561" y="239"/>
                    </a:moveTo>
                    <a:cubicBezTo>
                      <a:pt x="520" y="239"/>
                      <a:pt x="486" y="206"/>
                      <a:pt x="486" y="164"/>
                    </a:cubicBezTo>
                    <a:cubicBezTo>
                      <a:pt x="486" y="123"/>
                      <a:pt x="520" y="89"/>
                      <a:pt x="561" y="89"/>
                    </a:cubicBezTo>
                    <a:cubicBezTo>
                      <a:pt x="603" y="89"/>
                      <a:pt x="636" y="123"/>
                      <a:pt x="636" y="164"/>
                    </a:cubicBezTo>
                    <a:cubicBezTo>
                      <a:pt x="636" y="206"/>
                      <a:pt x="603" y="239"/>
                      <a:pt x="561" y="239"/>
                    </a:cubicBezTo>
                    <a:close/>
                    <a:moveTo>
                      <a:pt x="975" y="234"/>
                    </a:moveTo>
                    <a:cubicBezTo>
                      <a:pt x="797" y="234"/>
                      <a:pt x="797" y="234"/>
                      <a:pt x="797" y="234"/>
                    </a:cubicBezTo>
                    <a:cubicBezTo>
                      <a:pt x="797" y="120"/>
                      <a:pt x="797" y="120"/>
                      <a:pt x="797" y="120"/>
                    </a:cubicBezTo>
                    <a:cubicBezTo>
                      <a:pt x="838" y="120"/>
                      <a:pt x="838" y="120"/>
                      <a:pt x="838" y="120"/>
                    </a:cubicBezTo>
                    <a:cubicBezTo>
                      <a:pt x="838" y="94"/>
                      <a:pt x="838" y="94"/>
                      <a:pt x="838" y="94"/>
                    </a:cubicBezTo>
                    <a:cubicBezTo>
                      <a:pt x="933" y="94"/>
                      <a:pt x="933" y="94"/>
                      <a:pt x="933" y="94"/>
                    </a:cubicBezTo>
                    <a:cubicBezTo>
                      <a:pt x="933" y="120"/>
                      <a:pt x="933" y="120"/>
                      <a:pt x="933" y="120"/>
                    </a:cubicBezTo>
                    <a:cubicBezTo>
                      <a:pt x="975" y="120"/>
                      <a:pt x="975" y="120"/>
                      <a:pt x="975" y="120"/>
                    </a:cubicBezTo>
                    <a:lnTo>
                      <a:pt x="975" y="234"/>
                    </a:lnTo>
                    <a:close/>
                    <a:moveTo>
                      <a:pt x="1207" y="234"/>
                    </a:moveTo>
                    <a:cubicBezTo>
                      <a:pt x="1030" y="234"/>
                      <a:pt x="1030" y="234"/>
                      <a:pt x="1030" y="234"/>
                    </a:cubicBezTo>
                    <a:cubicBezTo>
                      <a:pt x="1030" y="120"/>
                      <a:pt x="1030" y="120"/>
                      <a:pt x="1030" y="120"/>
                    </a:cubicBezTo>
                    <a:cubicBezTo>
                      <a:pt x="1071" y="120"/>
                      <a:pt x="1071" y="120"/>
                      <a:pt x="1071" y="120"/>
                    </a:cubicBezTo>
                    <a:cubicBezTo>
                      <a:pt x="1071" y="94"/>
                      <a:pt x="1071" y="94"/>
                      <a:pt x="1071" y="94"/>
                    </a:cubicBezTo>
                    <a:cubicBezTo>
                      <a:pt x="1166" y="94"/>
                      <a:pt x="1166" y="94"/>
                      <a:pt x="1166" y="94"/>
                    </a:cubicBezTo>
                    <a:cubicBezTo>
                      <a:pt x="1166" y="120"/>
                      <a:pt x="1166" y="120"/>
                      <a:pt x="1166" y="120"/>
                    </a:cubicBezTo>
                    <a:cubicBezTo>
                      <a:pt x="1207" y="120"/>
                      <a:pt x="1207" y="120"/>
                      <a:pt x="1207" y="120"/>
                    </a:cubicBezTo>
                    <a:lnTo>
                      <a:pt x="1207" y="234"/>
                    </a:lnTo>
                    <a:close/>
                    <a:moveTo>
                      <a:pt x="1434" y="234"/>
                    </a:moveTo>
                    <a:cubicBezTo>
                      <a:pt x="1256" y="234"/>
                      <a:pt x="1256" y="234"/>
                      <a:pt x="1256" y="234"/>
                    </a:cubicBezTo>
                    <a:cubicBezTo>
                      <a:pt x="1256" y="120"/>
                      <a:pt x="1256" y="120"/>
                      <a:pt x="1256" y="120"/>
                    </a:cubicBezTo>
                    <a:cubicBezTo>
                      <a:pt x="1298" y="120"/>
                      <a:pt x="1298" y="120"/>
                      <a:pt x="1298" y="120"/>
                    </a:cubicBezTo>
                    <a:cubicBezTo>
                      <a:pt x="1298" y="94"/>
                      <a:pt x="1298" y="94"/>
                      <a:pt x="1298" y="94"/>
                    </a:cubicBezTo>
                    <a:cubicBezTo>
                      <a:pt x="1393" y="94"/>
                      <a:pt x="1393" y="94"/>
                      <a:pt x="1393" y="94"/>
                    </a:cubicBezTo>
                    <a:cubicBezTo>
                      <a:pt x="1393" y="120"/>
                      <a:pt x="1393" y="120"/>
                      <a:pt x="1393" y="120"/>
                    </a:cubicBezTo>
                    <a:cubicBezTo>
                      <a:pt x="1434" y="120"/>
                      <a:pt x="1434" y="120"/>
                      <a:pt x="1434" y="120"/>
                    </a:cubicBezTo>
                    <a:lnTo>
                      <a:pt x="1434" y="234"/>
                    </a:lnTo>
                    <a:close/>
                    <a:moveTo>
                      <a:pt x="1452" y="308"/>
                    </a:moveTo>
                    <a:cubicBezTo>
                      <a:pt x="1442" y="308"/>
                      <a:pt x="1434" y="300"/>
                      <a:pt x="1434" y="290"/>
                    </a:cubicBezTo>
                    <a:cubicBezTo>
                      <a:pt x="1434" y="280"/>
                      <a:pt x="1442" y="272"/>
                      <a:pt x="1452" y="272"/>
                    </a:cubicBezTo>
                    <a:cubicBezTo>
                      <a:pt x="1463" y="272"/>
                      <a:pt x="1471" y="280"/>
                      <a:pt x="1471" y="290"/>
                    </a:cubicBezTo>
                    <a:cubicBezTo>
                      <a:pt x="1471" y="300"/>
                      <a:pt x="1463" y="308"/>
                      <a:pt x="1452" y="308"/>
                    </a:cubicBezTo>
                    <a:close/>
                    <a:moveTo>
                      <a:pt x="1480" y="120"/>
                    </a:moveTo>
                    <a:cubicBezTo>
                      <a:pt x="1521" y="120"/>
                      <a:pt x="1521" y="120"/>
                      <a:pt x="1521" y="120"/>
                    </a:cubicBezTo>
                    <a:cubicBezTo>
                      <a:pt x="1521" y="94"/>
                      <a:pt x="1521" y="94"/>
                      <a:pt x="1521" y="94"/>
                    </a:cubicBezTo>
                    <a:cubicBezTo>
                      <a:pt x="1617" y="94"/>
                      <a:pt x="1617" y="94"/>
                      <a:pt x="1617" y="94"/>
                    </a:cubicBezTo>
                    <a:cubicBezTo>
                      <a:pt x="1617" y="120"/>
                      <a:pt x="1617" y="120"/>
                      <a:pt x="1617" y="120"/>
                    </a:cubicBezTo>
                    <a:cubicBezTo>
                      <a:pt x="1658" y="120"/>
                      <a:pt x="1658" y="120"/>
                      <a:pt x="1658" y="120"/>
                    </a:cubicBezTo>
                    <a:cubicBezTo>
                      <a:pt x="1658" y="234"/>
                      <a:pt x="1658" y="234"/>
                      <a:pt x="1658" y="234"/>
                    </a:cubicBezTo>
                    <a:cubicBezTo>
                      <a:pt x="1480" y="234"/>
                      <a:pt x="1480" y="234"/>
                      <a:pt x="1480" y="234"/>
                    </a:cubicBezTo>
                    <a:lnTo>
                      <a:pt x="1480" y="120"/>
                    </a:lnTo>
                    <a:close/>
                    <a:moveTo>
                      <a:pt x="1515" y="308"/>
                    </a:moveTo>
                    <a:cubicBezTo>
                      <a:pt x="1505" y="308"/>
                      <a:pt x="1497" y="300"/>
                      <a:pt x="1497" y="290"/>
                    </a:cubicBezTo>
                    <a:cubicBezTo>
                      <a:pt x="1497" y="280"/>
                      <a:pt x="1505" y="272"/>
                      <a:pt x="1515" y="272"/>
                    </a:cubicBezTo>
                    <a:cubicBezTo>
                      <a:pt x="1525" y="272"/>
                      <a:pt x="1533" y="280"/>
                      <a:pt x="1533" y="290"/>
                    </a:cubicBezTo>
                    <a:cubicBezTo>
                      <a:pt x="1533" y="300"/>
                      <a:pt x="1525" y="308"/>
                      <a:pt x="1515" y="308"/>
                    </a:cubicBezTo>
                    <a:close/>
                    <a:moveTo>
                      <a:pt x="1577" y="308"/>
                    </a:moveTo>
                    <a:cubicBezTo>
                      <a:pt x="1567" y="308"/>
                      <a:pt x="1559" y="300"/>
                      <a:pt x="1559" y="290"/>
                    </a:cubicBezTo>
                    <a:cubicBezTo>
                      <a:pt x="1559" y="280"/>
                      <a:pt x="1567" y="272"/>
                      <a:pt x="1577" y="272"/>
                    </a:cubicBezTo>
                    <a:cubicBezTo>
                      <a:pt x="1587" y="272"/>
                      <a:pt x="1595" y="280"/>
                      <a:pt x="1595" y="290"/>
                    </a:cubicBezTo>
                    <a:cubicBezTo>
                      <a:pt x="1595" y="300"/>
                      <a:pt x="1587" y="308"/>
                      <a:pt x="1577" y="308"/>
                    </a:cubicBezTo>
                    <a:close/>
                    <a:moveTo>
                      <a:pt x="1639" y="308"/>
                    </a:moveTo>
                    <a:cubicBezTo>
                      <a:pt x="1629" y="308"/>
                      <a:pt x="1621" y="300"/>
                      <a:pt x="1621" y="290"/>
                    </a:cubicBezTo>
                    <a:cubicBezTo>
                      <a:pt x="1621" y="280"/>
                      <a:pt x="1629" y="272"/>
                      <a:pt x="1639" y="272"/>
                    </a:cubicBezTo>
                    <a:cubicBezTo>
                      <a:pt x="1650" y="272"/>
                      <a:pt x="1658" y="280"/>
                      <a:pt x="1658" y="290"/>
                    </a:cubicBezTo>
                    <a:cubicBezTo>
                      <a:pt x="1658" y="300"/>
                      <a:pt x="1650" y="308"/>
                      <a:pt x="1639" y="308"/>
                    </a:cubicBezTo>
                    <a:close/>
                    <a:moveTo>
                      <a:pt x="615" y="164"/>
                    </a:moveTo>
                    <a:cubicBezTo>
                      <a:pt x="615" y="194"/>
                      <a:pt x="591" y="218"/>
                      <a:pt x="561" y="218"/>
                    </a:cubicBezTo>
                    <a:cubicBezTo>
                      <a:pt x="532" y="218"/>
                      <a:pt x="508" y="194"/>
                      <a:pt x="508" y="164"/>
                    </a:cubicBezTo>
                    <a:cubicBezTo>
                      <a:pt x="508" y="135"/>
                      <a:pt x="532" y="110"/>
                      <a:pt x="561" y="110"/>
                    </a:cubicBezTo>
                    <a:cubicBezTo>
                      <a:pt x="591" y="110"/>
                      <a:pt x="615" y="135"/>
                      <a:pt x="615" y="1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sp>
            <p:nvSpPr>
              <p:cNvPr id="32" name="Trapezoid 31"/>
              <p:cNvSpPr/>
              <p:nvPr/>
            </p:nvSpPr>
            <p:spPr bwMode="auto">
              <a:xfrm>
                <a:off x="3404319" y="5956957"/>
                <a:ext cx="293229" cy="37569"/>
              </a:xfrm>
              <a:prstGeom prst="trapezoid">
                <a:avLst>
                  <a:gd name="adj" fmla="val 101674"/>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33" name="Group 32"/>
              <p:cNvGrpSpPr/>
              <p:nvPr/>
            </p:nvGrpSpPr>
            <p:grpSpPr>
              <a:xfrm>
                <a:off x="3373342" y="5704890"/>
                <a:ext cx="355183" cy="231358"/>
                <a:chOff x="3201019" y="9328735"/>
                <a:chExt cx="520023" cy="338731"/>
              </a:xfrm>
              <a:solidFill>
                <a:schemeClr val="bg1"/>
              </a:solidFill>
            </p:grpSpPr>
            <p:sp>
              <p:nvSpPr>
                <p:cNvPr id="34" name="Freeform 33"/>
                <p:cNvSpPr>
                  <a:spLocks noChangeAspect="1" noEditPoints="1"/>
                </p:cNvSpPr>
                <p:nvPr/>
              </p:nvSpPr>
              <p:spPr bwMode="auto">
                <a:xfrm>
                  <a:off x="3201019" y="9328735"/>
                  <a:ext cx="520023" cy="338731"/>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5" name="Freeform 11"/>
                <p:cNvSpPr>
                  <a:spLocks noChangeAspect="1" noEditPoints="1"/>
                </p:cNvSpPr>
                <p:nvPr/>
              </p:nvSpPr>
              <p:spPr bwMode="auto">
                <a:xfrm>
                  <a:off x="3391800" y="9415866"/>
                  <a:ext cx="138462" cy="121171"/>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grpSp>
        <p:nvGrpSpPr>
          <p:cNvPr id="17" name="Group 16"/>
          <p:cNvGrpSpPr/>
          <p:nvPr/>
        </p:nvGrpSpPr>
        <p:grpSpPr>
          <a:xfrm>
            <a:off x="276224" y="2125663"/>
            <a:ext cx="1435608" cy="1417320"/>
            <a:chOff x="276224" y="5274688"/>
            <a:chExt cx="1435608" cy="1417320"/>
          </a:xfrm>
        </p:grpSpPr>
        <p:sp>
          <p:nvSpPr>
            <p:cNvPr id="5" name="Rectangle 4"/>
            <p:cNvSpPr/>
            <p:nvPr/>
          </p:nvSpPr>
          <p:spPr bwMode="auto">
            <a:xfrm>
              <a:off x="276224"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Firewall &amp; antivirus</a:t>
              </a:r>
            </a:p>
          </p:txBody>
        </p:sp>
        <p:sp>
          <p:nvSpPr>
            <p:cNvPr id="40" name="Freeform 13"/>
            <p:cNvSpPr>
              <a:spLocks noChangeAspect="1" noEditPoints="1"/>
            </p:cNvSpPr>
            <p:nvPr/>
          </p:nvSpPr>
          <p:spPr bwMode="auto">
            <a:xfrm>
              <a:off x="474191" y="6239547"/>
              <a:ext cx="245292" cy="263921"/>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2" name="Group 51"/>
          <p:cNvGrpSpPr/>
          <p:nvPr/>
        </p:nvGrpSpPr>
        <p:grpSpPr>
          <a:xfrm>
            <a:off x="4755479" y="2125663"/>
            <a:ext cx="1435608" cy="1417320"/>
            <a:chOff x="4755479" y="5274688"/>
            <a:chExt cx="1435608" cy="1417320"/>
          </a:xfrm>
        </p:grpSpPr>
        <p:sp>
          <p:nvSpPr>
            <p:cNvPr id="16" name="Rectangle 15"/>
            <p:cNvSpPr/>
            <p:nvPr/>
          </p:nvSpPr>
          <p:spPr bwMode="auto">
            <a:xfrm>
              <a:off x="4755479"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S2S Gateway</a:t>
              </a:r>
              <a:endPar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endParaRPr>
            </a:p>
          </p:txBody>
        </p:sp>
        <p:sp>
          <p:nvSpPr>
            <p:cNvPr id="41" name="Freeform 17"/>
            <p:cNvSpPr>
              <a:spLocks noChangeAspect="1" noEditPoints="1"/>
            </p:cNvSpPr>
            <p:nvPr/>
          </p:nvSpPr>
          <p:spPr bwMode="auto">
            <a:xfrm>
              <a:off x="4953446" y="6130242"/>
              <a:ext cx="180516" cy="37322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6" name="Group 55"/>
          <p:cNvGrpSpPr/>
          <p:nvPr/>
        </p:nvGrpSpPr>
        <p:grpSpPr>
          <a:xfrm>
            <a:off x="10727817" y="2125663"/>
            <a:ext cx="1435608" cy="1417320"/>
            <a:chOff x="10727817" y="5274688"/>
            <a:chExt cx="1435608" cy="1417320"/>
          </a:xfrm>
        </p:grpSpPr>
        <p:sp>
          <p:nvSpPr>
            <p:cNvPr id="22" name="Rectangle 21"/>
            <p:cNvSpPr/>
            <p:nvPr/>
          </p:nvSpPr>
          <p:spPr bwMode="auto">
            <a:xfrm>
              <a:off x="10727817"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Load balancers</a:t>
              </a:r>
              <a:endPar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endParaRPr>
            </a:p>
          </p:txBody>
        </p:sp>
        <p:sp>
          <p:nvSpPr>
            <p:cNvPr id="43" name="Freeform 9"/>
            <p:cNvSpPr>
              <a:spLocks noChangeAspect="1" noEditPoints="1"/>
            </p:cNvSpPr>
            <p:nvPr/>
          </p:nvSpPr>
          <p:spPr bwMode="auto">
            <a:xfrm>
              <a:off x="10925784" y="6176749"/>
              <a:ext cx="425958" cy="326719"/>
            </a:xfrm>
            <a:custGeom>
              <a:avLst/>
              <a:gdLst>
                <a:gd name="T0" fmla="*/ 0 w 115"/>
                <a:gd name="T1" fmla="*/ 9 h 88"/>
                <a:gd name="T2" fmla="*/ 115 w 115"/>
                <a:gd name="T3" fmla="*/ 0 h 88"/>
                <a:gd name="T4" fmla="*/ 98 w 115"/>
                <a:gd name="T5" fmla="*/ 3 h 88"/>
                <a:gd name="T6" fmla="*/ 94 w 115"/>
                <a:gd name="T7" fmla="*/ 6 h 88"/>
                <a:gd name="T8" fmla="*/ 98 w 115"/>
                <a:gd name="T9" fmla="*/ 3 h 88"/>
                <a:gd name="T10" fmla="*/ 101 w 115"/>
                <a:gd name="T11" fmla="*/ 3 h 88"/>
                <a:gd name="T12" fmla="*/ 105 w 115"/>
                <a:gd name="T13" fmla="*/ 6 h 88"/>
                <a:gd name="T14" fmla="*/ 112 w 115"/>
                <a:gd name="T15" fmla="*/ 3 h 88"/>
                <a:gd name="T16" fmla="*/ 108 w 115"/>
                <a:gd name="T17" fmla="*/ 6 h 88"/>
                <a:gd name="T18" fmla="*/ 112 w 115"/>
                <a:gd name="T19" fmla="*/ 3 h 88"/>
                <a:gd name="T20" fmla="*/ 115 w 115"/>
                <a:gd name="T21" fmla="*/ 88 h 88"/>
                <a:gd name="T22" fmla="*/ 0 w 115"/>
                <a:gd name="T23" fmla="*/ 13 h 88"/>
                <a:gd name="T24" fmla="*/ 108 w 115"/>
                <a:gd name="T25" fmla="*/ 20 h 88"/>
                <a:gd name="T26" fmla="*/ 7 w 115"/>
                <a:gd name="T27" fmla="*/ 81 h 88"/>
                <a:gd name="T28" fmla="*/ 108 w 115"/>
                <a:gd name="T29" fmla="*/ 20 h 88"/>
                <a:gd name="T30" fmla="*/ 54 w 115"/>
                <a:gd name="T31" fmla="*/ 31 h 88"/>
                <a:gd name="T32" fmla="*/ 49 w 115"/>
                <a:gd name="T33" fmla="*/ 50 h 88"/>
                <a:gd name="T34" fmla="*/ 49 w 115"/>
                <a:gd name="T35" fmla="*/ 31 h 88"/>
                <a:gd name="T36" fmla="*/ 34 w 115"/>
                <a:gd name="T37" fmla="*/ 34 h 88"/>
                <a:gd name="T38" fmla="*/ 30 w 115"/>
                <a:gd name="T39" fmla="*/ 50 h 88"/>
                <a:gd name="T40" fmla="*/ 30 w 115"/>
                <a:gd name="T41" fmla="*/ 34 h 88"/>
                <a:gd name="T42" fmla="*/ 28 w 115"/>
                <a:gd name="T43" fmla="*/ 43 h 88"/>
                <a:gd name="T44" fmla="*/ 23 w 115"/>
                <a:gd name="T45" fmla="*/ 50 h 88"/>
                <a:gd name="T46" fmla="*/ 23 w 115"/>
                <a:gd name="T47" fmla="*/ 43 h 88"/>
                <a:gd name="T48" fmla="*/ 41 w 115"/>
                <a:gd name="T49" fmla="*/ 37 h 88"/>
                <a:gd name="T50" fmla="*/ 36 w 115"/>
                <a:gd name="T51" fmla="*/ 50 h 88"/>
                <a:gd name="T52" fmla="*/ 36 w 115"/>
                <a:gd name="T53" fmla="*/ 37 h 88"/>
                <a:gd name="T54" fmla="*/ 47 w 115"/>
                <a:gd name="T55" fmla="*/ 46 h 88"/>
                <a:gd name="T56" fmla="*/ 42 w 115"/>
                <a:gd name="T57" fmla="*/ 50 h 88"/>
                <a:gd name="T58" fmla="*/ 42 w 115"/>
                <a:gd name="T59" fmla="*/ 46 h 88"/>
                <a:gd name="T60" fmla="*/ 62 w 115"/>
                <a:gd name="T61" fmla="*/ 52 h 88"/>
                <a:gd name="T62" fmla="*/ 76 w 115"/>
                <a:gd name="T63" fmla="*/ 52 h 88"/>
                <a:gd name="T64" fmla="*/ 76 w 115"/>
                <a:gd name="T65" fmla="*/ 66 h 88"/>
                <a:gd name="T66" fmla="*/ 80 w 115"/>
                <a:gd name="T67" fmla="*/ 35 h 88"/>
                <a:gd name="T68" fmla="*/ 80 w 115"/>
                <a:gd name="T69" fmla="*/ 50 h 88"/>
                <a:gd name="T70" fmla="*/ 52 w 115"/>
                <a:gd name="T71" fmla="*/ 59 h 88"/>
                <a:gd name="T72" fmla="*/ 27 w 115"/>
                <a:gd name="T73" fmla="*/ 57 h 88"/>
                <a:gd name="T74" fmla="*/ 24 w 115"/>
                <a:gd name="T75" fmla="*/ 69 h 88"/>
                <a:gd name="T76" fmla="*/ 24 w 115"/>
                <a:gd name="T77" fmla="*/ 66 h 88"/>
                <a:gd name="T78" fmla="*/ 24 w 115"/>
                <a:gd name="T79" fmla="*/ 69 h 88"/>
                <a:gd name="T80" fmla="*/ 23 w 115"/>
                <a:gd name="T81" fmla="*/ 63 h 88"/>
                <a:gd name="T82" fmla="*/ 25 w 115"/>
                <a:gd name="T83" fmla="*/ 63 h 88"/>
                <a:gd name="T84" fmla="*/ 24 w 115"/>
                <a:gd name="T85" fmla="*/ 59 h 88"/>
                <a:gd name="T86" fmla="*/ 24 w 115"/>
                <a:gd name="T87" fmla="*/ 57 h 88"/>
                <a:gd name="T88" fmla="*/ 24 w 115"/>
                <a:gd name="T89" fmla="*/ 59 h 88"/>
                <a:gd name="T90" fmla="*/ 27 w 115"/>
                <a:gd name="T91" fmla="*/ 69 h 88"/>
                <a:gd name="T92" fmla="*/ 50 w 115"/>
                <a:gd name="T93" fmla="*/ 66 h 88"/>
                <a:gd name="T94" fmla="*/ 54 w 115"/>
                <a:gd name="T95" fmla="*/ 64 h 88"/>
                <a:gd name="T96" fmla="*/ 27 w 115"/>
                <a:gd name="T97" fmla="*/ 62 h 88"/>
                <a:gd name="T98" fmla="*/ 54 w 115"/>
                <a:gd name="T99"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88">
                  <a:moveTo>
                    <a:pt x="115" y="9"/>
                  </a:moveTo>
                  <a:cubicBezTo>
                    <a:pt x="0" y="9"/>
                    <a:pt x="0" y="9"/>
                    <a:pt x="0" y="9"/>
                  </a:cubicBezTo>
                  <a:cubicBezTo>
                    <a:pt x="0" y="0"/>
                    <a:pt x="0" y="0"/>
                    <a:pt x="0" y="0"/>
                  </a:cubicBezTo>
                  <a:cubicBezTo>
                    <a:pt x="115" y="0"/>
                    <a:pt x="115" y="0"/>
                    <a:pt x="115" y="0"/>
                  </a:cubicBezTo>
                  <a:lnTo>
                    <a:pt x="115" y="9"/>
                  </a:lnTo>
                  <a:close/>
                  <a:moveTo>
                    <a:pt x="98" y="3"/>
                  </a:moveTo>
                  <a:cubicBezTo>
                    <a:pt x="94" y="3"/>
                    <a:pt x="94" y="3"/>
                    <a:pt x="94" y="3"/>
                  </a:cubicBezTo>
                  <a:cubicBezTo>
                    <a:pt x="94" y="6"/>
                    <a:pt x="94" y="6"/>
                    <a:pt x="94" y="6"/>
                  </a:cubicBezTo>
                  <a:cubicBezTo>
                    <a:pt x="98" y="6"/>
                    <a:pt x="98" y="6"/>
                    <a:pt x="98" y="6"/>
                  </a:cubicBezTo>
                  <a:lnTo>
                    <a:pt x="98" y="3"/>
                  </a:lnTo>
                  <a:close/>
                  <a:moveTo>
                    <a:pt x="105" y="3"/>
                  </a:moveTo>
                  <a:cubicBezTo>
                    <a:pt x="101" y="3"/>
                    <a:pt x="101" y="3"/>
                    <a:pt x="101" y="3"/>
                  </a:cubicBezTo>
                  <a:cubicBezTo>
                    <a:pt x="101" y="6"/>
                    <a:pt x="101" y="6"/>
                    <a:pt x="101" y="6"/>
                  </a:cubicBezTo>
                  <a:cubicBezTo>
                    <a:pt x="105" y="6"/>
                    <a:pt x="105" y="6"/>
                    <a:pt x="105" y="6"/>
                  </a:cubicBezTo>
                  <a:lnTo>
                    <a:pt x="105" y="3"/>
                  </a:lnTo>
                  <a:close/>
                  <a:moveTo>
                    <a:pt x="112" y="3"/>
                  </a:moveTo>
                  <a:cubicBezTo>
                    <a:pt x="108" y="3"/>
                    <a:pt x="108" y="3"/>
                    <a:pt x="108" y="3"/>
                  </a:cubicBezTo>
                  <a:cubicBezTo>
                    <a:pt x="108" y="6"/>
                    <a:pt x="108" y="6"/>
                    <a:pt x="108" y="6"/>
                  </a:cubicBezTo>
                  <a:cubicBezTo>
                    <a:pt x="112" y="6"/>
                    <a:pt x="112" y="6"/>
                    <a:pt x="112" y="6"/>
                  </a:cubicBezTo>
                  <a:lnTo>
                    <a:pt x="112" y="3"/>
                  </a:lnTo>
                  <a:close/>
                  <a:moveTo>
                    <a:pt x="115" y="13"/>
                  </a:moveTo>
                  <a:cubicBezTo>
                    <a:pt x="115" y="88"/>
                    <a:pt x="115" y="88"/>
                    <a:pt x="115" y="88"/>
                  </a:cubicBezTo>
                  <a:cubicBezTo>
                    <a:pt x="0" y="88"/>
                    <a:pt x="0" y="88"/>
                    <a:pt x="0" y="88"/>
                  </a:cubicBezTo>
                  <a:cubicBezTo>
                    <a:pt x="0" y="13"/>
                    <a:pt x="0" y="13"/>
                    <a:pt x="0" y="13"/>
                  </a:cubicBezTo>
                  <a:lnTo>
                    <a:pt x="115" y="13"/>
                  </a:lnTo>
                  <a:close/>
                  <a:moveTo>
                    <a:pt x="108" y="20"/>
                  </a:moveTo>
                  <a:cubicBezTo>
                    <a:pt x="7" y="20"/>
                    <a:pt x="7" y="20"/>
                    <a:pt x="7" y="20"/>
                  </a:cubicBezTo>
                  <a:cubicBezTo>
                    <a:pt x="7" y="81"/>
                    <a:pt x="7" y="81"/>
                    <a:pt x="7" y="81"/>
                  </a:cubicBezTo>
                  <a:cubicBezTo>
                    <a:pt x="108" y="81"/>
                    <a:pt x="108" y="81"/>
                    <a:pt x="108" y="81"/>
                  </a:cubicBezTo>
                  <a:lnTo>
                    <a:pt x="108" y="20"/>
                  </a:lnTo>
                  <a:close/>
                  <a:moveTo>
                    <a:pt x="49" y="31"/>
                  </a:moveTo>
                  <a:cubicBezTo>
                    <a:pt x="54" y="31"/>
                    <a:pt x="54" y="31"/>
                    <a:pt x="54" y="31"/>
                  </a:cubicBezTo>
                  <a:cubicBezTo>
                    <a:pt x="54" y="50"/>
                    <a:pt x="54" y="50"/>
                    <a:pt x="54" y="50"/>
                  </a:cubicBezTo>
                  <a:cubicBezTo>
                    <a:pt x="49" y="50"/>
                    <a:pt x="49" y="50"/>
                    <a:pt x="49" y="50"/>
                  </a:cubicBezTo>
                  <a:cubicBezTo>
                    <a:pt x="49" y="31"/>
                    <a:pt x="49" y="31"/>
                    <a:pt x="49" y="31"/>
                  </a:cubicBezTo>
                  <a:cubicBezTo>
                    <a:pt x="49" y="31"/>
                    <a:pt x="49" y="31"/>
                    <a:pt x="49" y="31"/>
                  </a:cubicBezTo>
                  <a:close/>
                  <a:moveTo>
                    <a:pt x="30" y="34"/>
                  </a:moveTo>
                  <a:cubicBezTo>
                    <a:pt x="34" y="34"/>
                    <a:pt x="34" y="34"/>
                    <a:pt x="34" y="34"/>
                  </a:cubicBezTo>
                  <a:cubicBezTo>
                    <a:pt x="34" y="50"/>
                    <a:pt x="34" y="50"/>
                    <a:pt x="34" y="50"/>
                  </a:cubicBezTo>
                  <a:cubicBezTo>
                    <a:pt x="30" y="50"/>
                    <a:pt x="30" y="50"/>
                    <a:pt x="30" y="50"/>
                  </a:cubicBezTo>
                  <a:cubicBezTo>
                    <a:pt x="30" y="34"/>
                    <a:pt x="30" y="34"/>
                    <a:pt x="30" y="34"/>
                  </a:cubicBezTo>
                  <a:cubicBezTo>
                    <a:pt x="30" y="34"/>
                    <a:pt x="30" y="34"/>
                    <a:pt x="30" y="34"/>
                  </a:cubicBezTo>
                  <a:close/>
                  <a:moveTo>
                    <a:pt x="23" y="43"/>
                  </a:moveTo>
                  <a:cubicBezTo>
                    <a:pt x="28" y="43"/>
                    <a:pt x="28" y="43"/>
                    <a:pt x="28" y="43"/>
                  </a:cubicBezTo>
                  <a:cubicBezTo>
                    <a:pt x="28" y="50"/>
                    <a:pt x="28" y="50"/>
                    <a:pt x="28" y="50"/>
                  </a:cubicBezTo>
                  <a:cubicBezTo>
                    <a:pt x="23" y="50"/>
                    <a:pt x="23" y="50"/>
                    <a:pt x="23" y="50"/>
                  </a:cubicBezTo>
                  <a:cubicBezTo>
                    <a:pt x="23" y="43"/>
                    <a:pt x="23" y="43"/>
                    <a:pt x="23" y="43"/>
                  </a:cubicBezTo>
                  <a:cubicBezTo>
                    <a:pt x="23" y="43"/>
                    <a:pt x="23" y="43"/>
                    <a:pt x="23" y="43"/>
                  </a:cubicBezTo>
                  <a:close/>
                  <a:moveTo>
                    <a:pt x="36" y="37"/>
                  </a:moveTo>
                  <a:cubicBezTo>
                    <a:pt x="41" y="37"/>
                    <a:pt x="41" y="37"/>
                    <a:pt x="41" y="37"/>
                  </a:cubicBezTo>
                  <a:cubicBezTo>
                    <a:pt x="41" y="50"/>
                    <a:pt x="41" y="50"/>
                    <a:pt x="41" y="50"/>
                  </a:cubicBezTo>
                  <a:cubicBezTo>
                    <a:pt x="36" y="50"/>
                    <a:pt x="36" y="50"/>
                    <a:pt x="36" y="50"/>
                  </a:cubicBezTo>
                  <a:cubicBezTo>
                    <a:pt x="36" y="37"/>
                    <a:pt x="36" y="37"/>
                    <a:pt x="36" y="37"/>
                  </a:cubicBezTo>
                  <a:cubicBezTo>
                    <a:pt x="36" y="37"/>
                    <a:pt x="36" y="37"/>
                    <a:pt x="36" y="37"/>
                  </a:cubicBezTo>
                  <a:close/>
                  <a:moveTo>
                    <a:pt x="42" y="46"/>
                  </a:moveTo>
                  <a:cubicBezTo>
                    <a:pt x="47" y="46"/>
                    <a:pt x="47" y="46"/>
                    <a:pt x="47" y="46"/>
                  </a:cubicBezTo>
                  <a:cubicBezTo>
                    <a:pt x="47" y="50"/>
                    <a:pt x="47" y="50"/>
                    <a:pt x="47" y="50"/>
                  </a:cubicBezTo>
                  <a:cubicBezTo>
                    <a:pt x="42" y="50"/>
                    <a:pt x="42" y="50"/>
                    <a:pt x="42" y="50"/>
                  </a:cubicBezTo>
                  <a:cubicBezTo>
                    <a:pt x="42" y="46"/>
                    <a:pt x="42" y="46"/>
                    <a:pt x="42" y="46"/>
                  </a:cubicBezTo>
                  <a:cubicBezTo>
                    <a:pt x="42" y="46"/>
                    <a:pt x="42" y="46"/>
                    <a:pt x="42" y="46"/>
                  </a:cubicBezTo>
                  <a:close/>
                  <a:moveTo>
                    <a:pt x="76" y="66"/>
                  </a:moveTo>
                  <a:cubicBezTo>
                    <a:pt x="69" y="66"/>
                    <a:pt x="62" y="60"/>
                    <a:pt x="62" y="52"/>
                  </a:cubicBezTo>
                  <a:cubicBezTo>
                    <a:pt x="62" y="44"/>
                    <a:pt x="69" y="38"/>
                    <a:pt x="76" y="38"/>
                  </a:cubicBezTo>
                  <a:cubicBezTo>
                    <a:pt x="76" y="52"/>
                    <a:pt x="76" y="52"/>
                    <a:pt x="76" y="52"/>
                  </a:cubicBezTo>
                  <a:cubicBezTo>
                    <a:pt x="91" y="52"/>
                    <a:pt x="91" y="52"/>
                    <a:pt x="91" y="52"/>
                  </a:cubicBezTo>
                  <a:cubicBezTo>
                    <a:pt x="91" y="60"/>
                    <a:pt x="84" y="66"/>
                    <a:pt x="76" y="66"/>
                  </a:cubicBezTo>
                  <a:close/>
                  <a:moveTo>
                    <a:pt x="80" y="50"/>
                  </a:moveTo>
                  <a:cubicBezTo>
                    <a:pt x="80" y="50"/>
                    <a:pt x="80" y="50"/>
                    <a:pt x="80" y="35"/>
                  </a:cubicBezTo>
                  <a:cubicBezTo>
                    <a:pt x="88" y="35"/>
                    <a:pt x="94" y="42"/>
                    <a:pt x="94" y="50"/>
                  </a:cubicBezTo>
                  <a:cubicBezTo>
                    <a:pt x="94" y="50"/>
                    <a:pt x="94" y="50"/>
                    <a:pt x="80" y="50"/>
                  </a:cubicBezTo>
                  <a:close/>
                  <a:moveTo>
                    <a:pt x="52" y="57"/>
                  </a:moveTo>
                  <a:cubicBezTo>
                    <a:pt x="52" y="57"/>
                    <a:pt x="52" y="57"/>
                    <a:pt x="52" y="59"/>
                  </a:cubicBezTo>
                  <a:cubicBezTo>
                    <a:pt x="52" y="59"/>
                    <a:pt x="41" y="59"/>
                    <a:pt x="27" y="59"/>
                  </a:cubicBezTo>
                  <a:cubicBezTo>
                    <a:pt x="27" y="59"/>
                    <a:pt x="27" y="59"/>
                    <a:pt x="27" y="57"/>
                  </a:cubicBezTo>
                  <a:cubicBezTo>
                    <a:pt x="27" y="57"/>
                    <a:pt x="38" y="57"/>
                    <a:pt x="52" y="57"/>
                  </a:cubicBezTo>
                  <a:close/>
                  <a:moveTo>
                    <a:pt x="24" y="69"/>
                  </a:moveTo>
                  <a:cubicBezTo>
                    <a:pt x="24" y="69"/>
                    <a:pt x="23" y="68"/>
                    <a:pt x="23" y="68"/>
                  </a:cubicBezTo>
                  <a:cubicBezTo>
                    <a:pt x="23" y="67"/>
                    <a:pt x="24" y="66"/>
                    <a:pt x="24" y="66"/>
                  </a:cubicBezTo>
                  <a:cubicBezTo>
                    <a:pt x="25" y="66"/>
                    <a:pt x="25" y="67"/>
                    <a:pt x="25" y="68"/>
                  </a:cubicBezTo>
                  <a:cubicBezTo>
                    <a:pt x="25" y="68"/>
                    <a:pt x="25" y="69"/>
                    <a:pt x="24" y="69"/>
                  </a:cubicBezTo>
                  <a:close/>
                  <a:moveTo>
                    <a:pt x="24" y="64"/>
                  </a:moveTo>
                  <a:cubicBezTo>
                    <a:pt x="24" y="64"/>
                    <a:pt x="23" y="64"/>
                    <a:pt x="23" y="63"/>
                  </a:cubicBezTo>
                  <a:cubicBezTo>
                    <a:pt x="23" y="62"/>
                    <a:pt x="24" y="62"/>
                    <a:pt x="24" y="62"/>
                  </a:cubicBezTo>
                  <a:cubicBezTo>
                    <a:pt x="25" y="62"/>
                    <a:pt x="25" y="62"/>
                    <a:pt x="25" y="63"/>
                  </a:cubicBezTo>
                  <a:cubicBezTo>
                    <a:pt x="25" y="64"/>
                    <a:pt x="25" y="64"/>
                    <a:pt x="24" y="64"/>
                  </a:cubicBezTo>
                  <a:close/>
                  <a:moveTo>
                    <a:pt x="24" y="59"/>
                  </a:moveTo>
                  <a:cubicBezTo>
                    <a:pt x="24" y="59"/>
                    <a:pt x="23" y="59"/>
                    <a:pt x="23" y="58"/>
                  </a:cubicBezTo>
                  <a:cubicBezTo>
                    <a:pt x="23" y="57"/>
                    <a:pt x="24" y="57"/>
                    <a:pt x="24" y="57"/>
                  </a:cubicBezTo>
                  <a:cubicBezTo>
                    <a:pt x="25" y="57"/>
                    <a:pt x="25" y="57"/>
                    <a:pt x="25" y="58"/>
                  </a:cubicBezTo>
                  <a:cubicBezTo>
                    <a:pt x="25" y="59"/>
                    <a:pt x="25" y="59"/>
                    <a:pt x="24" y="59"/>
                  </a:cubicBezTo>
                  <a:close/>
                  <a:moveTo>
                    <a:pt x="50" y="69"/>
                  </a:moveTo>
                  <a:cubicBezTo>
                    <a:pt x="38" y="69"/>
                    <a:pt x="27" y="69"/>
                    <a:pt x="27" y="69"/>
                  </a:cubicBezTo>
                  <a:cubicBezTo>
                    <a:pt x="27" y="66"/>
                    <a:pt x="27" y="66"/>
                    <a:pt x="27" y="66"/>
                  </a:cubicBezTo>
                  <a:cubicBezTo>
                    <a:pt x="39" y="66"/>
                    <a:pt x="50" y="66"/>
                    <a:pt x="50" y="66"/>
                  </a:cubicBezTo>
                  <a:cubicBezTo>
                    <a:pt x="50" y="69"/>
                    <a:pt x="50" y="69"/>
                    <a:pt x="50" y="69"/>
                  </a:cubicBezTo>
                  <a:close/>
                  <a:moveTo>
                    <a:pt x="54" y="64"/>
                  </a:moveTo>
                  <a:cubicBezTo>
                    <a:pt x="54" y="64"/>
                    <a:pt x="43" y="64"/>
                    <a:pt x="27" y="64"/>
                  </a:cubicBezTo>
                  <a:cubicBezTo>
                    <a:pt x="27" y="64"/>
                    <a:pt x="27" y="64"/>
                    <a:pt x="27" y="62"/>
                  </a:cubicBezTo>
                  <a:cubicBezTo>
                    <a:pt x="27" y="62"/>
                    <a:pt x="38" y="62"/>
                    <a:pt x="54" y="62"/>
                  </a:cubicBezTo>
                  <a:cubicBezTo>
                    <a:pt x="54" y="62"/>
                    <a:pt x="54" y="62"/>
                    <a:pt x="54" y="6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54" name="Group 53"/>
          <p:cNvGrpSpPr/>
          <p:nvPr/>
        </p:nvGrpSpPr>
        <p:grpSpPr>
          <a:xfrm>
            <a:off x="7741649" y="2125663"/>
            <a:ext cx="1435608" cy="1417320"/>
            <a:chOff x="7741649" y="5274688"/>
            <a:chExt cx="1435608" cy="1417320"/>
          </a:xfrm>
        </p:grpSpPr>
        <p:sp>
          <p:nvSpPr>
            <p:cNvPr id="20" name="Rectangle 19"/>
            <p:cNvSpPr/>
            <p:nvPr/>
          </p:nvSpPr>
          <p:spPr bwMode="auto">
            <a:xfrm>
              <a:off x="7741649"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Routers &amp; switches</a:t>
              </a:r>
              <a:endPar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endParaRPr>
            </a:p>
          </p:txBody>
        </p:sp>
        <p:sp>
          <p:nvSpPr>
            <p:cNvPr id="46" name="Freeform 13"/>
            <p:cNvSpPr>
              <a:spLocks noChangeAspect="1" noEditPoints="1"/>
            </p:cNvSpPr>
            <p:nvPr/>
          </p:nvSpPr>
          <p:spPr bwMode="auto">
            <a:xfrm>
              <a:off x="7939617" y="6278640"/>
              <a:ext cx="478426" cy="224828"/>
            </a:xfrm>
            <a:custGeom>
              <a:avLst/>
              <a:gdLst>
                <a:gd name="T0" fmla="*/ 355 w 377"/>
                <a:gd name="T1" fmla="*/ 30 h 176"/>
                <a:gd name="T2" fmla="*/ 361 w 377"/>
                <a:gd name="T3" fmla="*/ 92 h 176"/>
                <a:gd name="T4" fmla="*/ 235 w 377"/>
                <a:gd name="T5" fmla="*/ 166 h 176"/>
                <a:gd name="T6" fmla="*/ 237 w 377"/>
                <a:gd name="T7" fmla="*/ 152 h 176"/>
                <a:gd name="T8" fmla="*/ 237 w 377"/>
                <a:gd name="T9" fmla="*/ 132 h 176"/>
                <a:gd name="T10" fmla="*/ 205 w 377"/>
                <a:gd name="T11" fmla="*/ 92 h 176"/>
                <a:gd name="T12" fmla="*/ 204 w 377"/>
                <a:gd name="T13" fmla="*/ 92 h 176"/>
                <a:gd name="T14" fmla="*/ 204 w 377"/>
                <a:gd name="T15" fmla="*/ 92 h 176"/>
                <a:gd name="T16" fmla="*/ 38 w 377"/>
                <a:gd name="T17" fmla="*/ 56 h 176"/>
                <a:gd name="T18" fmla="*/ 174 w 377"/>
                <a:gd name="T19" fmla="*/ 3 h 176"/>
                <a:gd name="T20" fmla="*/ 191 w 377"/>
                <a:gd name="T21" fmla="*/ 2 h 176"/>
                <a:gd name="T22" fmla="*/ 355 w 377"/>
                <a:gd name="T23" fmla="*/ 30 h 176"/>
                <a:gd name="T24" fmla="*/ 201 w 377"/>
                <a:gd name="T25" fmla="*/ 106 h 176"/>
                <a:gd name="T26" fmla="*/ 223 w 377"/>
                <a:gd name="T27" fmla="*/ 132 h 176"/>
                <a:gd name="T28" fmla="*/ 223 w 377"/>
                <a:gd name="T29" fmla="*/ 152 h 176"/>
                <a:gd name="T30" fmla="*/ 205 w 377"/>
                <a:gd name="T31" fmla="*/ 176 h 176"/>
                <a:gd name="T32" fmla="*/ 18 w 377"/>
                <a:gd name="T33" fmla="*/ 131 h 176"/>
                <a:gd name="T34" fmla="*/ 0 w 377"/>
                <a:gd name="T35" fmla="*/ 110 h 176"/>
                <a:gd name="T36" fmla="*/ 0 w 377"/>
                <a:gd name="T37" fmla="*/ 87 h 176"/>
                <a:gd name="T38" fmla="*/ 16 w 377"/>
                <a:gd name="T39" fmla="*/ 66 h 176"/>
                <a:gd name="T40" fmla="*/ 201 w 377"/>
                <a:gd name="T41" fmla="*/ 106 h 176"/>
                <a:gd name="T42" fmla="*/ 26 w 377"/>
                <a:gd name="T43" fmla="*/ 112 h 176"/>
                <a:gd name="T44" fmla="*/ 37 w 377"/>
                <a:gd name="T45" fmla="*/ 99 h 176"/>
                <a:gd name="T46" fmla="*/ 26 w 377"/>
                <a:gd name="T47" fmla="*/ 86 h 176"/>
                <a:gd name="T48" fmla="*/ 16 w 377"/>
                <a:gd name="T49" fmla="*/ 99 h 176"/>
                <a:gd name="T50" fmla="*/ 26 w 377"/>
                <a:gd name="T51" fmla="*/ 112 h 176"/>
                <a:gd name="T52" fmla="*/ 121 w 377"/>
                <a:gd name="T53" fmla="*/ 135 h 176"/>
                <a:gd name="T54" fmla="*/ 132 w 377"/>
                <a:gd name="T55" fmla="*/ 122 h 176"/>
                <a:gd name="T56" fmla="*/ 121 w 377"/>
                <a:gd name="T57" fmla="*/ 109 h 176"/>
                <a:gd name="T58" fmla="*/ 110 w 377"/>
                <a:gd name="T59" fmla="*/ 122 h 176"/>
                <a:gd name="T60" fmla="*/ 121 w 377"/>
                <a:gd name="T61" fmla="*/ 135 h 176"/>
                <a:gd name="T62" fmla="*/ 153 w 377"/>
                <a:gd name="T63" fmla="*/ 143 h 176"/>
                <a:gd name="T64" fmla="*/ 164 w 377"/>
                <a:gd name="T65" fmla="*/ 130 h 176"/>
                <a:gd name="T66" fmla="*/ 153 w 377"/>
                <a:gd name="T67" fmla="*/ 117 h 176"/>
                <a:gd name="T68" fmla="*/ 142 w 377"/>
                <a:gd name="T69" fmla="*/ 130 h 176"/>
                <a:gd name="T70" fmla="*/ 153 w 377"/>
                <a:gd name="T71" fmla="*/ 143 h 176"/>
                <a:gd name="T72" fmla="*/ 186 w 377"/>
                <a:gd name="T73" fmla="*/ 151 h 176"/>
                <a:gd name="T74" fmla="*/ 197 w 377"/>
                <a:gd name="T75" fmla="*/ 137 h 176"/>
                <a:gd name="T76" fmla="*/ 186 w 377"/>
                <a:gd name="T77" fmla="*/ 124 h 176"/>
                <a:gd name="T78" fmla="*/ 176 w 377"/>
                <a:gd name="T79" fmla="*/ 137 h 176"/>
                <a:gd name="T80" fmla="*/ 186 w 377"/>
                <a:gd name="T81" fmla="*/ 15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7" h="176">
                  <a:moveTo>
                    <a:pt x="355" y="30"/>
                  </a:moveTo>
                  <a:cubicBezTo>
                    <a:pt x="376" y="34"/>
                    <a:pt x="377" y="82"/>
                    <a:pt x="361" y="92"/>
                  </a:cubicBezTo>
                  <a:cubicBezTo>
                    <a:pt x="361" y="92"/>
                    <a:pt x="361" y="92"/>
                    <a:pt x="235" y="166"/>
                  </a:cubicBezTo>
                  <a:cubicBezTo>
                    <a:pt x="236" y="162"/>
                    <a:pt x="237" y="157"/>
                    <a:pt x="237" y="152"/>
                  </a:cubicBezTo>
                  <a:cubicBezTo>
                    <a:pt x="237" y="152"/>
                    <a:pt x="237" y="152"/>
                    <a:pt x="237" y="132"/>
                  </a:cubicBezTo>
                  <a:cubicBezTo>
                    <a:pt x="237" y="102"/>
                    <a:pt x="219" y="96"/>
                    <a:pt x="205" y="92"/>
                  </a:cubicBezTo>
                  <a:cubicBezTo>
                    <a:pt x="205" y="92"/>
                    <a:pt x="205" y="92"/>
                    <a:pt x="204" y="92"/>
                  </a:cubicBezTo>
                  <a:cubicBezTo>
                    <a:pt x="204" y="92"/>
                    <a:pt x="204" y="92"/>
                    <a:pt x="204" y="92"/>
                  </a:cubicBezTo>
                  <a:cubicBezTo>
                    <a:pt x="204" y="92"/>
                    <a:pt x="204" y="92"/>
                    <a:pt x="38" y="56"/>
                  </a:cubicBezTo>
                  <a:cubicBezTo>
                    <a:pt x="38" y="56"/>
                    <a:pt x="38" y="56"/>
                    <a:pt x="174" y="3"/>
                  </a:cubicBezTo>
                  <a:cubicBezTo>
                    <a:pt x="180" y="0"/>
                    <a:pt x="185" y="1"/>
                    <a:pt x="191" y="2"/>
                  </a:cubicBezTo>
                  <a:cubicBezTo>
                    <a:pt x="191" y="2"/>
                    <a:pt x="314" y="21"/>
                    <a:pt x="355" y="30"/>
                  </a:cubicBezTo>
                  <a:close/>
                  <a:moveTo>
                    <a:pt x="201" y="106"/>
                  </a:moveTo>
                  <a:cubicBezTo>
                    <a:pt x="214" y="110"/>
                    <a:pt x="223" y="113"/>
                    <a:pt x="223" y="132"/>
                  </a:cubicBezTo>
                  <a:cubicBezTo>
                    <a:pt x="223" y="132"/>
                    <a:pt x="223" y="132"/>
                    <a:pt x="223" y="152"/>
                  </a:cubicBezTo>
                  <a:cubicBezTo>
                    <a:pt x="223" y="165"/>
                    <a:pt x="218" y="176"/>
                    <a:pt x="205" y="176"/>
                  </a:cubicBezTo>
                  <a:cubicBezTo>
                    <a:pt x="205" y="176"/>
                    <a:pt x="205" y="176"/>
                    <a:pt x="18" y="131"/>
                  </a:cubicBezTo>
                  <a:cubicBezTo>
                    <a:pt x="2" y="127"/>
                    <a:pt x="0" y="123"/>
                    <a:pt x="0" y="110"/>
                  </a:cubicBezTo>
                  <a:cubicBezTo>
                    <a:pt x="0" y="110"/>
                    <a:pt x="0" y="110"/>
                    <a:pt x="0" y="87"/>
                  </a:cubicBezTo>
                  <a:cubicBezTo>
                    <a:pt x="0" y="74"/>
                    <a:pt x="4" y="66"/>
                    <a:pt x="16" y="66"/>
                  </a:cubicBezTo>
                  <a:cubicBezTo>
                    <a:pt x="16" y="66"/>
                    <a:pt x="16" y="66"/>
                    <a:pt x="201" y="106"/>
                  </a:cubicBezTo>
                  <a:close/>
                  <a:moveTo>
                    <a:pt x="26" y="112"/>
                  </a:moveTo>
                  <a:cubicBezTo>
                    <a:pt x="32" y="112"/>
                    <a:pt x="37" y="107"/>
                    <a:pt x="37" y="99"/>
                  </a:cubicBezTo>
                  <a:cubicBezTo>
                    <a:pt x="37" y="92"/>
                    <a:pt x="32" y="86"/>
                    <a:pt x="26" y="86"/>
                  </a:cubicBezTo>
                  <a:cubicBezTo>
                    <a:pt x="20" y="86"/>
                    <a:pt x="16" y="92"/>
                    <a:pt x="16" y="99"/>
                  </a:cubicBezTo>
                  <a:cubicBezTo>
                    <a:pt x="16" y="107"/>
                    <a:pt x="20" y="112"/>
                    <a:pt x="26" y="112"/>
                  </a:cubicBezTo>
                  <a:close/>
                  <a:moveTo>
                    <a:pt x="121" y="135"/>
                  </a:moveTo>
                  <a:cubicBezTo>
                    <a:pt x="127" y="135"/>
                    <a:pt x="132" y="130"/>
                    <a:pt x="132" y="122"/>
                  </a:cubicBezTo>
                  <a:cubicBezTo>
                    <a:pt x="132" y="115"/>
                    <a:pt x="127" y="109"/>
                    <a:pt x="121" y="109"/>
                  </a:cubicBezTo>
                  <a:cubicBezTo>
                    <a:pt x="115" y="109"/>
                    <a:pt x="110" y="115"/>
                    <a:pt x="110" y="122"/>
                  </a:cubicBezTo>
                  <a:cubicBezTo>
                    <a:pt x="110" y="130"/>
                    <a:pt x="115" y="135"/>
                    <a:pt x="121" y="135"/>
                  </a:cubicBezTo>
                  <a:close/>
                  <a:moveTo>
                    <a:pt x="153" y="143"/>
                  </a:moveTo>
                  <a:cubicBezTo>
                    <a:pt x="159" y="143"/>
                    <a:pt x="164" y="137"/>
                    <a:pt x="164" y="130"/>
                  </a:cubicBezTo>
                  <a:cubicBezTo>
                    <a:pt x="164" y="123"/>
                    <a:pt x="159" y="117"/>
                    <a:pt x="153" y="117"/>
                  </a:cubicBezTo>
                  <a:cubicBezTo>
                    <a:pt x="147" y="117"/>
                    <a:pt x="142" y="123"/>
                    <a:pt x="142" y="130"/>
                  </a:cubicBezTo>
                  <a:cubicBezTo>
                    <a:pt x="142" y="137"/>
                    <a:pt x="147" y="143"/>
                    <a:pt x="153" y="143"/>
                  </a:cubicBezTo>
                  <a:close/>
                  <a:moveTo>
                    <a:pt x="186" y="151"/>
                  </a:moveTo>
                  <a:cubicBezTo>
                    <a:pt x="192" y="151"/>
                    <a:pt x="197" y="145"/>
                    <a:pt x="197" y="137"/>
                  </a:cubicBezTo>
                  <a:cubicBezTo>
                    <a:pt x="197" y="130"/>
                    <a:pt x="192" y="124"/>
                    <a:pt x="186" y="124"/>
                  </a:cubicBezTo>
                  <a:cubicBezTo>
                    <a:pt x="180" y="124"/>
                    <a:pt x="176" y="130"/>
                    <a:pt x="176" y="137"/>
                  </a:cubicBezTo>
                  <a:cubicBezTo>
                    <a:pt x="176" y="145"/>
                    <a:pt x="180" y="151"/>
                    <a:pt x="186" y="1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3" name="Group 52"/>
          <p:cNvGrpSpPr/>
          <p:nvPr/>
        </p:nvGrpSpPr>
        <p:grpSpPr>
          <a:xfrm>
            <a:off x="6248564" y="2125663"/>
            <a:ext cx="1435608" cy="1417320"/>
            <a:chOff x="6248564" y="5274688"/>
            <a:chExt cx="1435608" cy="1417320"/>
          </a:xfrm>
        </p:grpSpPr>
        <p:sp>
          <p:nvSpPr>
            <p:cNvPr id="19" name="Rectangle 18"/>
            <p:cNvSpPr/>
            <p:nvPr/>
          </p:nvSpPr>
          <p:spPr bwMode="auto">
            <a:xfrm>
              <a:off x="6248564"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L2/L3 Gateways</a:t>
              </a:r>
              <a:endPar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endParaRPr>
            </a:p>
          </p:txBody>
        </p:sp>
        <p:sp>
          <p:nvSpPr>
            <p:cNvPr id="48" name="Freeform 17"/>
            <p:cNvSpPr>
              <a:spLocks noChangeAspect="1" noEditPoints="1"/>
            </p:cNvSpPr>
            <p:nvPr/>
          </p:nvSpPr>
          <p:spPr bwMode="auto">
            <a:xfrm>
              <a:off x="6446531" y="6130242"/>
              <a:ext cx="180516" cy="373226"/>
            </a:xfrm>
            <a:custGeom>
              <a:avLst/>
              <a:gdLst>
                <a:gd name="T0" fmla="*/ 28 w 367"/>
                <a:gd name="T1" fmla="*/ 0 h 761"/>
                <a:gd name="T2" fmla="*/ 0 w 367"/>
                <a:gd name="T3" fmla="*/ 732 h 761"/>
                <a:gd name="T4" fmla="*/ 339 w 367"/>
                <a:gd name="T5" fmla="*/ 761 h 761"/>
                <a:gd name="T6" fmla="*/ 367 w 367"/>
                <a:gd name="T7" fmla="*/ 29 h 761"/>
                <a:gd name="T8" fmla="*/ 59 w 367"/>
                <a:gd name="T9" fmla="*/ 500 h 761"/>
                <a:gd name="T10" fmla="*/ 59 w 367"/>
                <a:gd name="T11" fmla="*/ 474 h 761"/>
                <a:gd name="T12" fmla="*/ 59 w 367"/>
                <a:gd name="T13" fmla="*/ 500 h 761"/>
                <a:gd name="T14" fmla="*/ 88 w 367"/>
                <a:gd name="T15" fmla="*/ 487 h 761"/>
                <a:gd name="T16" fmla="*/ 114 w 367"/>
                <a:gd name="T17" fmla="*/ 487 h 761"/>
                <a:gd name="T18" fmla="*/ 321 w 367"/>
                <a:gd name="T19" fmla="*/ 429 h 761"/>
                <a:gd name="T20" fmla="*/ 55 w 367"/>
                <a:gd name="T21" fmla="*/ 437 h 761"/>
                <a:gd name="T22" fmla="*/ 47 w 367"/>
                <a:gd name="T23" fmla="*/ 389 h 761"/>
                <a:gd name="T24" fmla="*/ 313 w 367"/>
                <a:gd name="T25" fmla="*/ 381 h 761"/>
                <a:gd name="T26" fmla="*/ 321 w 367"/>
                <a:gd name="T27" fmla="*/ 429 h 761"/>
                <a:gd name="T28" fmla="*/ 313 w 367"/>
                <a:gd name="T29" fmla="*/ 356 h 761"/>
                <a:gd name="T30" fmla="*/ 47 w 367"/>
                <a:gd name="T31" fmla="*/ 348 h 761"/>
                <a:gd name="T32" fmla="*/ 55 w 367"/>
                <a:gd name="T33" fmla="*/ 299 h 761"/>
                <a:gd name="T34" fmla="*/ 321 w 367"/>
                <a:gd name="T35" fmla="*/ 307 h 761"/>
                <a:gd name="T36" fmla="*/ 321 w 367"/>
                <a:gd name="T37" fmla="*/ 266 h 761"/>
                <a:gd name="T38" fmla="*/ 55 w 367"/>
                <a:gd name="T39" fmla="*/ 274 h 761"/>
                <a:gd name="T40" fmla="*/ 47 w 367"/>
                <a:gd name="T41" fmla="*/ 225 h 761"/>
                <a:gd name="T42" fmla="*/ 313 w 367"/>
                <a:gd name="T43" fmla="*/ 217 h 761"/>
                <a:gd name="T44" fmla="*/ 321 w 367"/>
                <a:gd name="T45" fmla="*/ 266 h 761"/>
                <a:gd name="T46" fmla="*/ 313 w 367"/>
                <a:gd name="T47" fmla="*/ 192 h 761"/>
                <a:gd name="T48" fmla="*/ 47 w 367"/>
                <a:gd name="T49" fmla="*/ 184 h 761"/>
                <a:gd name="T50" fmla="*/ 55 w 367"/>
                <a:gd name="T51" fmla="*/ 135 h 761"/>
                <a:gd name="T52" fmla="*/ 321 w 367"/>
                <a:gd name="T53" fmla="*/ 143 h 761"/>
                <a:gd name="T54" fmla="*/ 321 w 367"/>
                <a:gd name="T55" fmla="*/ 103 h 761"/>
                <a:gd name="T56" fmla="*/ 55 w 367"/>
                <a:gd name="T57" fmla="*/ 111 h 761"/>
                <a:gd name="T58" fmla="*/ 47 w 367"/>
                <a:gd name="T59" fmla="*/ 62 h 761"/>
                <a:gd name="T60" fmla="*/ 313 w 367"/>
                <a:gd name="T61" fmla="*/ 54 h 761"/>
                <a:gd name="T62" fmla="*/ 321 w 367"/>
                <a:gd name="T63" fmla="*/ 10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761">
                  <a:moveTo>
                    <a:pt x="339" y="0"/>
                  </a:moveTo>
                  <a:cubicBezTo>
                    <a:pt x="28" y="0"/>
                    <a:pt x="28" y="0"/>
                    <a:pt x="28" y="0"/>
                  </a:cubicBezTo>
                  <a:cubicBezTo>
                    <a:pt x="13" y="0"/>
                    <a:pt x="0" y="13"/>
                    <a:pt x="0" y="29"/>
                  </a:cubicBezTo>
                  <a:cubicBezTo>
                    <a:pt x="0" y="732"/>
                    <a:pt x="0" y="732"/>
                    <a:pt x="0" y="732"/>
                  </a:cubicBezTo>
                  <a:cubicBezTo>
                    <a:pt x="0" y="748"/>
                    <a:pt x="13" y="761"/>
                    <a:pt x="28" y="761"/>
                  </a:cubicBezTo>
                  <a:cubicBezTo>
                    <a:pt x="339" y="761"/>
                    <a:pt x="339" y="761"/>
                    <a:pt x="339" y="761"/>
                  </a:cubicBezTo>
                  <a:cubicBezTo>
                    <a:pt x="355" y="761"/>
                    <a:pt x="367" y="748"/>
                    <a:pt x="367" y="732"/>
                  </a:cubicBezTo>
                  <a:cubicBezTo>
                    <a:pt x="367" y="29"/>
                    <a:pt x="367" y="29"/>
                    <a:pt x="367" y="29"/>
                  </a:cubicBezTo>
                  <a:cubicBezTo>
                    <a:pt x="367" y="13"/>
                    <a:pt x="355" y="0"/>
                    <a:pt x="339" y="0"/>
                  </a:cubicBezTo>
                  <a:close/>
                  <a:moveTo>
                    <a:pt x="59" y="500"/>
                  </a:moveTo>
                  <a:cubicBezTo>
                    <a:pt x="52" y="500"/>
                    <a:pt x="46" y="494"/>
                    <a:pt x="46" y="487"/>
                  </a:cubicBezTo>
                  <a:cubicBezTo>
                    <a:pt x="46" y="480"/>
                    <a:pt x="52" y="474"/>
                    <a:pt x="59" y="474"/>
                  </a:cubicBezTo>
                  <a:cubicBezTo>
                    <a:pt x="66" y="474"/>
                    <a:pt x="72" y="480"/>
                    <a:pt x="72" y="487"/>
                  </a:cubicBezTo>
                  <a:cubicBezTo>
                    <a:pt x="72" y="494"/>
                    <a:pt x="66" y="500"/>
                    <a:pt x="59" y="500"/>
                  </a:cubicBezTo>
                  <a:close/>
                  <a:moveTo>
                    <a:pt x="101" y="500"/>
                  </a:moveTo>
                  <a:cubicBezTo>
                    <a:pt x="94" y="500"/>
                    <a:pt x="88" y="494"/>
                    <a:pt x="88" y="487"/>
                  </a:cubicBezTo>
                  <a:cubicBezTo>
                    <a:pt x="88" y="480"/>
                    <a:pt x="94" y="474"/>
                    <a:pt x="101" y="474"/>
                  </a:cubicBezTo>
                  <a:cubicBezTo>
                    <a:pt x="108" y="474"/>
                    <a:pt x="114" y="480"/>
                    <a:pt x="114" y="487"/>
                  </a:cubicBezTo>
                  <a:cubicBezTo>
                    <a:pt x="114" y="494"/>
                    <a:pt x="108" y="500"/>
                    <a:pt x="101" y="500"/>
                  </a:cubicBezTo>
                  <a:close/>
                  <a:moveTo>
                    <a:pt x="321" y="429"/>
                  </a:moveTo>
                  <a:cubicBezTo>
                    <a:pt x="321" y="434"/>
                    <a:pt x="317" y="437"/>
                    <a:pt x="313" y="437"/>
                  </a:cubicBezTo>
                  <a:cubicBezTo>
                    <a:pt x="55" y="437"/>
                    <a:pt x="55" y="437"/>
                    <a:pt x="55" y="437"/>
                  </a:cubicBezTo>
                  <a:cubicBezTo>
                    <a:pt x="50" y="437"/>
                    <a:pt x="47" y="434"/>
                    <a:pt x="47" y="429"/>
                  </a:cubicBezTo>
                  <a:cubicBezTo>
                    <a:pt x="47" y="389"/>
                    <a:pt x="47" y="389"/>
                    <a:pt x="47" y="389"/>
                  </a:cubicBezTo>
                  <a:cubicBezTo>
                    <a:pt x="47" y="384"/>
                    <a:pt x="50" y="381"/>
                    <a:pt x="55" y="381"/>
                  </a:cubicBezTo>
                  <a:cubicBezTo>
                    <a:pt x="313" y="381"/>
                    <a:pt x="313" y="381"/>
                    <a:pt x="313" y="381"/>
                  </a:cubicBezTo>
                  <a:cubicBezTo>
                    <a:pt x="317" y="381"/>
                    <a:pt x="321" y="384"/>
                    <a:pt x="321" y="389"/>
                  </a:cubicBezTo>
                  <a:lnTo>
                    <a:pt x="321" y="429"/>
                  </a:lnTo>
                  <a:close/>
                  <a:moveTo>
                    <a:pt x="321" y="348"/>
                  </a:moveTo>
                  <a:cubicBezTo>
                    <a:pt x="321" y="352"/>
                    <a:pt x="317" y="356"/>
                    <a:pt x="313" y="356"/>
                  </a:cubicBezTo>
                  <a:cubicBezTo>
                    <a:pt x="55" y="356"/>
                    <a:pt x="55" y="356"/>
                    <a:pt x="55" y="356"/>
                  </a:cubicBezTo>
                  <a:cubicBezTo>
                    <a:pt x="50" y="356"/>
                    <a:pt x="47" y="352"/>
                    <a:pt x="47" y="348"/>
                  </a:cubicBezTo>
                  <a:cubicBezTo>
                    <a:pt x="47" y="307"/>
                    <a:pt x="47" y="307"/>
                    <a:pt x="47" y="307"/>
                  </a:cubicBezTo>
                  <a:cubicBezTo>
                    <a:pt x="47" y="302"/>
                    <a:pt x="50" y="299"/>
                    <a:pt x="55" y="299"/>
                  </a:cubicBezTo>
                  <a:cubicBezTo>
                    <a:pt x="313" y="299"/>
                    <a:pt x="313" y="299"/>
                    <a:pt x="313" y="299"/>
                  </a:cubicBezTo>
                  <a:cubicBezTo>
                    <a:pt x="317" y="299"/>
                    <a:pt x="321" y="302"/>
                    <a:pt x="321" y="307"/>
                  </a:cubicBezTo>
                  <a:lnTo>
                    <a:pt x="321" y="348"/>
                  </a:lnTo>
                  <a:close/>
                  <a:moveTo>
                    <a:pt x="321" y="266"/>
                  </a:moveTo>
                  <a:cubicBezTo>
                    <a:pt x="321" y="270"/>
                    <a:pt x="317" y="274"/>
                    <a:pt x="313" y="274"/>
                  </a:cubicBezTo>
                  <a:cubicBezTo>
                    <a:pt x="55" y="274"/>
                    <a:pt x="55" y="274"/>
                    <a:pt x="55" y="274"/>
                  </a:cubicBezTo>
                  <a:cubicBezTo>
                    <a:pt x="50" y="274"/>
                    <a:pt x="47" y="270"/>
                    <a:pt x="47" y="266"/>
                  </a:cubicBezTo>
                  <a:cubicBezTo>
                    <a:pt x="47" y="225"/>
                    <a:pt x="47" y="225"/>
                    <a:pt x="47" y="225"/>
                  </a:cubicBezTo>
                  <a:cubicBezTo>
                    <a:pt x="47" y="221"/>
                    <a:pt x="50" y="217"/>
                    <a:pt x="55" y="217"/>
                  </a:cubicBezTo>
                  <a:cubicBezTo>
                    <a:pt x="313" y="217"/>
                    <a:pt x="313" y="217"/>
                    <a:pt x="313" y="217"/>
                  </a:cubicBezTo>
                  <a:cubicBezTo>
                    <a:pt x="317" y="217"/>
                    <a:pt x="321" y="221"/>
                    <a:pt x="321" y="225"/>
                  </a:cubicBezTo>
                  <a:lnTo>
                    <a:pt x="321" y="266"/>
                  </a:lnTo>
                  <a:close/>
                  <a:moveTo>
                    <a:pt x="321" y="184"/>
                  </a:moveTo>
                  <a:cubicBezTo>
                    <a:pt x="321" y="189"/>
                    <a:pt x="317" y="192"/>
                    <a:pt x="313" y="192"/>
                  </a:cubicBezTo>
                  <a:cubicBezTo>
                    <a:pt x="55" y="192"/>
                    <a:pt x="55" y="192"/>
                    <a:pt x="55" y="192"/>
                  </a:cubicBezTo>
                  <a:cubicBezTo>
                    <a:pt x="50" y="192"/>
                    <a:pt x="47" y="189"/>
                    <a:pt x="47" y="184"/>
                  </a:cubicBezTo>
                  <a:cubicBezTo>
                    <a:pt x="47" y="143"/>
                    <a:pt x="47" y="143"/>
                    <a:pt x="47" y="143"/>
                  </a:cubicBezTo>
                  <a:cubicBezTo>
                    <a:pt x="47" y="139"/>
                    <a:pt x="50" y="135"/>
                    <a:pt x="55" y="135"/>
                  </a:cubicBezTo>
                  <a:cubicBezTo>
                    <a:pt x="313" y="135"/>
                    <a:pt x="313" y="135"/>
                    <a:pt x="313" y="135"/>
                  </a:cubicBezTo>
                  <a:cubicBezTo>
                    <a:pt x="317" y="135"/>
                    <a:pt x="321" y="139"/>
                    <a:pt x="321" y="143"/>
                  </a:cubicBezTo>
                  <a:lnTo>
                    <a:pt x="321" y="184"/>
                  </a:lnTo>
                  <a:close/>
                  <a:moveTo>
                    <a:pt x="321" y="103"/>
                  </a:moveTo>
                  <a:cubicBezTo>
                    <a:pt x="321" y="107"/>
                    <a:pt x="317" y="111"/>
                    <a:pt x="313" y="111"/>
                  </a:cubicBezTo>
                  <a:cubicBezTo>
                    <a:pt x="55" y="111"/>
                    <a:pt x="55" y="111"/>
                    <a:pt x="55" y="111"/>
                  </a:cubicBezTo>
                  <a:cubicBezTo>
                    <a:pt x="50" y="111"/>
                    <a:pt x="47" y="107"/>
                    <a:pt x="47" y="103"/>
                  </a:cubicBezTo>
                  <a:cubicBezTo>
                    <a:pt x="47" y="62"/>
                    <a:pt x="47" y="62"/>
                    <a:pt x="47" y="62"/>
                  </a:cubicBezTo>
                  <a:cubicBezTo>
                    <a:pt x="47" y="57"/>
                    <a:pt x="50" y="54"/>
                    <a:pt x="55" y="54"/>
                  </a:cubicBezTo>
                  <a:cubicBezTo>
                    <a:pt x="313" y="54"/>
                    <a:pt x="313" y="54"/>
                    <a:pt x="313" y="54"/>
                  </a:cubicBezTo>
                  <a:cubicBezTo>
                    <a:pt x="317" y="54"/>
                    <a:pt x="321" y="57"/>
                    <a:pt x="321" y="62"/>
                  </a:cubicBezTo>
                  <a:lnTo>
                    <a:pt x="321" y="10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 name="Group 17"/>
          <p:cNvGrpSpPr/>
          <p:nvPr/>
        </p:nvGrpSpPr>
        <p:grpSpPr>
          <a:xfrm>
            <a:off x="1769309" y="2125663"/>
            <a:ext cx="1435608" cy="1417320"/>
            <a:chOff x="1769309" y="5274688"/>
            <a:chExt cx="1435608" cy="1417320"/>
          </a:xfrm>
        </p:grpSpPr>
        <p:sp>
          <p:nvSpPr>
            <p:cNvPr id="14" name="Rectangle 13"/>
            <p:cNvSpPr/>
            <p:nvPr/>
          </p:nvSpPr>
          <p:spPr bwMode="auto">
            <a:xfrm>
              <a:off x="1769309"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DDoS &amp; IPS/IDS</a:t>
              </a:r>
              <a:endPar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endParaRPr>
            </a:p>
          </p:txBody>
        </p:sp>
        <p:sp>
          <p:nvSpPr>
            <p:cNvPr id="49" name="Freeform 520"/>
            <p:cNvSpPr>
              <a:spLocks noChangeAspect="1"/>
            </p:cNvSpPr>
            <p:nvPr/>
          </p:nvSpPr>
          <p:spPr bwMode="auto">
            <a:xfrm>
              <a:off x="1967276" y="6194662"/>
              <a:ext cx="263182" cy="308806"/>
            </a:xfrm>
            <a:custGeom>
              <a:avLst/>
              <a:gdLst>
                <a:gd name="T0" fmla="*/ 179 w 200"/>
                <a:gd name="T1" fmla="*/ 119 h 235"/>
                <a:gd name="T2" fmla="*/ 164 w 200"/>
                <a:gd name="T3" fmla="*/ 125 h 235"/>
                <a:gd name="T4" fmla="*/ 138 w 200"/>
                <a:gd name="T5" fmla="*/ 112 h 235"/>
                <a:gd name="T6" fmla="*/ 138 w 200"/>
                <a:gd name="T7" fmla="*/ 109 h 235"/>
                <a:gd name="T8" fmla="*/ 129 w 200"/>
                <a:gd name="T9" fmla="*/ 90 h 235"/>
                <a:gd name="T10" fmla="*/ 146 w 200"/>
                <a:gd name="T11" fmla="*/ 42 h 235"/>
                <a:gd name="T12" fmla="*/ 164 w 200"/>
                <a:gd name="T13" fmla="*/ 21 h 235"/>
                <a:gd name="T14" fmla="*/ 143 w 200"/>
                <a:gd name="T15" fmla="*/ 0 h 235"/>
                <a:gd name="T16" fmla="*/ 121 w 200"/>
                <a:gd name="T17" fmla="*/ 21 h 235"/>
                <a:gd name="T18" fmla="*/ 130 w 200"/>
                <a:gd name="T19" fmla="*/ 39 h 235"/>
                <a:gd name="T20" fmla="*/ 114 w 200"/>
                <a:gd name="T21" fmla="*/ 84 h 235"/>
                <a:gd name="T22" fmla="*/ 112 w 200"/>
                <a:gd name="T23" fmla="*/ 83 h 235"/>
                <a:gd name="T24" fmla="*/ 87 w 200"/>
                <a:gd name="T25" fmla="*/ 105 h 235"/>
                <a:gd name="T26" fmla="*/ 41 w 200"/>
                <a:gd name="T27" fmla="*/ 115 h 235"/>
                <a:gd name="T28" fmla="*/ 22 w 200"/>
                <a:gd name="T29" fmla="*/ 103 h 235"/>
                <a:gd name="T30" fmla="*/ 0 w 200"/>
                <a:gd name="T31" fmla="*/ 124 h 235"/>
                <a:gd name="T32" fmla="*/ 22 w 200"/>
                <a:gd name="T33" fmla="*/ 146 h 235"/>
                <a:gd name="T34" fmla="*/ 42 w 200"/>
                <a:gd name="T35" fmla="*/ 132 h 235"/>
                <a:gd name="T36" fmla="*/ 42 w 200"/>
                <a:gd name="T37" fmla="*/ 132 h 235"/>
                <a:gd name="T38" fmla="*/ 89 w 200"/>
                <a:gd name="T39" fmla="*/ 121 h 235"/>
                <a:gd name="T40" fmla="*/ 109 w 200"/>
                <a:gd name="T41" fmla="*/ 135 h 235"/>
                <a:gd name="T42" fmla="*/ 112 w 200"/>
                <a:gd name="T43" fmla="*/ 197 h 235"/>
                <a:gd name="T44" fmla="*/ 103 w 200"/>
                <a:gd name="T45" fmla="*/ 214 h 235"/>
                <a:gd name="T46" fmla="*/ 124 w 200"/>
                <a:gd name="T47" fmla="*/ 235 h 235"/>
                <a:gd name="T48" fmla="*/ 145 w 200"/>
                <a:gd name="T49" fmla="*/ 214 h 235"/>
                <a:gd name="T50" fmla="*/ 127 w 200"/>
                <a:gd name="T51" fmla="*/ 193 h 235"/>
                <a:gd name="T52" fmla="*/ 125 w 200"/>
                <a:gd name="T53" fmla="*/ 132 h 235"/>
                <a:gd name="T54" fmla="*/ 132 w 200"/>
                <a:gd name="T55" fmla="*/ 126 h 235"/>
                <a:gd name="T56" fmla="*/ 158 w 200"/>
                <a:gd name="T57" fmla="*/ 139 h 235"/>
                <a:gd name="T58" fmla="*/ 158 w 200"/>
                <a:gd name="T59" fmla="*/ 141 h 235"/>
                <a:gd name="T60" fmla="*/ 179 w 200"/>
                <a:gd name="T61" fmla="*/ 162 h 235"/>
                <a:gd name="T62" fmla="*/ 200 w 200"/>
                <a:gd name="T63" fmla="*/ 141 h 235"/>
                <a:gd name="T64" fmla="*/ 179 w 200"/>
                <a:gd name="T65" fmla="*/ 11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235">
                  <a:moveTo>
                    <a:pt x="179" y="119"/>
                  </a:moveTo>
                  <a:cubicBezTo>
                    <a:pt x="173" y="119"/>
                    <a:pt x="168" y="121"/>
                    <a:pt x="164" y="125"/>
                  </a:cubicBezTo>
                  <a:cubicBezTo>
                    <a:pt x="138" y="112"/>
                    <a:pt x="138" y="112"/>
                    <a:pt x="138" y="112"/>
                  </a:cubicBezTo>
                  <a:cubicBezTo>
                    <a:pt x="138" y="111"/>
                    <a:pt x="138" y="110"/>
                    <a:pt x="138" y="109"/>
                  </a:cubicBezTo>
                  <a:cubicBezTo>
                    <a:pt x="138" y="102"/>
                    <a:pt x="135" y="95"/>
                    <a:pt x="129" y="90"/>
                  </a:cubicBezTo>
                  <a:cubicBezTo>
                    <a:pt x="146" y="42"/>
                    <a:pt x="146" y="42"/>
                    <a:pt x="146" y="42"/>
                  </a:cubicBezTo>
                  <a:cubicBezTo>
                    <a:pt x="156" y="41"/>
                    <a:pt x="164" y="32"/>
                    <a:pt x="164" y="21"/>
                  </a:cubicBezTo>
                  <a:cubicBezTo>
                    <a:pt x="164" y="10"/>
                    <a:pt x="155" y="0"/>
                    <a:pt x="143" y="0"/>
                  </a:cubicBezTo>
                  <a:cubicBezTo>
                    <a:pt x="131" y="0"/>
                    <a:pt x="121" y="10"/>
                    <a:pt x="121" y="21"/>
                  </a:cubicBezTo>
                  <a:cubicBezTo>
                    <a:pt x="121" y="28"/>
                    <a:pt x="125" y="35"/>
                    <a:pt x="130" y="39"/>
                  </a:cubicBezTo>
                  <a:cubicBezTo>
                    <a:pt x="114" y="84"/>
                    <a:pt x="114" y="84"/>
                    <a:pt x="114" y="84"/>
                  </a:cubicBezTo>
                  <a:cubicBezTo>
                    <a:pt x="114" y="83"/>
                    <a:pt x="113" y="83"/>
                    <a:pt x="112" y="83"/>
                  </a:cubicBezTo>
                  <a:cubicBezTo>
                    <a:pt x="99" y="83"/>
                    <a:pt x="89" y="93"/>
                    <a:pt x="87" y="105"/>
                  </a:cubicBezTo>
                  <a:cubicBezTo>
                    <a:pt x="41" y="115"/>
                    <a:pt x="41" y="115"/>
                    <a:pt x="41" y="115"/>
                  </a:cubicBezTo>
                  <a:cubicBezTo>
                    <a:pt x="38" y="108"/>
                    <a:pt x="30" y="103"/>
                    <a:pt x="22" y="103"/>
                  </a:cubicBezTo>
                  <a:cubicBezTo>
                    <a:pt x="10" y="103"/>
                    <a:pt x="0" y="113"/>
                    <a:pt x="0" y="124"/>
                  </a:cubicBezTo>
                  <a:cubicBezTo>
                    <a:pt x="0" y="136"/>
                    <a:pt x="10" y="146"/>
                    <a:pt x="22" y="146"/>
                  </a:cubicBezTo>
                  <a:cubicBezTo>
                    <a:pt x="31" y="146"/>
                    <a:pt x="39" y="140"/>
                    <a:pt x="42" y="132"/>
                  </a:cubicBezTo>
                  <a:cubicBezTo>
                    <a:pt x="42" y="132"/>
                    <a:pt x="42" y="132"/>
                    <a:pt x="42" y="132"/>
                  </a:cubicBezTo>
                  <a:cubicBezTo>
                    <a:pt x="89" y="121"/>
                    <a:pt x="89" y="121"/>
                    <a:pt x="89" y="121"/>
                  </a:cubicBezTo>
                  <a:cubicBezTo>
                    <a:pt x="92" y="128"/>
                    <a:pt x="100" y="134"/>
                    <a:pt x="109" y="135"/>
                  </a:cubicBezTo>
                  <a:cubicBezTo>
                    <a:pt x="112" y="197"/>
                    <a:pt x="112" y="197"/>
                    <a:pt x="112" y="197"/>
                  </a:cubicBezTo>
                  <a:cubicBezTo>
                    <a:pt x="106" y="201"/>
                    <a:pt x="103" y="207"/>
                    <a:pt x="103" y="214"/>
                  </a:cubicBezTo>
                  <a:cubicBezTo>
                    <a:pt x="103" y="226"/>
                    <a:pt x="112" y="235"/>
                    <a:pt x="124" y="235"/>
                  </a:cubicBezTo>
                  <a:cubicBezTo>
                    <a:pt x="136" y="235"/>
                    <a:pt x="145" y="226"/>
                    <a:pt x="145" y="214"/>
                  </a:cubicBezTo>
                  <a:cubicBezTo>
                    <a:pt x="145" y="203"/>
                    <a:pt x="138" y="195"/>
                    <a:pt x="127" y="193"/>
                  </a:cubicBezTo>
                  <a:cubicBezTo>
                    <a:pt x="125" y="132"/>
                    <a:pt x="125" y="132"/>
                    <a:pt x="125" y="132"/>
                  </a:cubicBezTo>
                  <a:cubicBezTo>
                    <a:pt x="127" y="131"/>
                    <a:pt x="130" y="129"/>
                    <a:pt x="132" y="126"/>
                  </a:cubicBezTo>
                  <a:cubicBezTo>
                    <a:pt x="158" y="139"/>
                    <a:pt x="158" y="139"/>
                    <a:pt x="158" y="139"/>
                  </a:cubicBezTo>
                  <a:cubicBezTo>
                    <a:pt x="158" y="140"/>
                    <a:pt x="158" y="140"/>
                    <a:pt x="158" y="141"/>
                  </a:cubicBezTo>
                  <a:cubicBezTo>
                    <a:pt x="158" y="152"/>
                    <a:pt x="167" y="162"/>
                    <a:pt x="179" y="162"/>
                  </a:cubicBezTo>
                  <a:cubicBezTo>
                    <a:pt x="191" y="162"/>
                    <a:pt x="200" y="152"/>
                    <a:pt x="200" y="141"/>
                  </a:cubicBezTo>
                  <a:cubicBezTo>
                    <a:pt x="200" y="129"/>
                    <a:pt x="191" y="119"/>
                    <a:pt x="179" y="119"/>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5" name="Group 54"/>
          <p:cNvGrpSpPr/>
          <p:nvPr/>
        </p:nvGrpSpPr>
        <p:grpSpPr>
          <a:xfrm>
            <a:off x="9234734" y="2125663"/>
            <a:ext cx="1435608" cy="1417320"/>
            <a:chOff x="9234734" y="5274688"/>
            <a:chExt cx="1435608" cy="1417320"/>
          </a:xfrm>
        </p:grpSpPr>
        <p:sp>
          <p:nvSpPr>
            <p:cNvPr id="21" name="Rectangle 20"/>
            <p:cNvSpPr/>
            <p:nvPr/>
          </p:nvSpPr>
          <p:spPr bwMode="auto">
            <a:xfrm>
              <a:off x="9234734" y="5274688"/>
              <a:ext cx="1435608" cy="1417320"/>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800" b="1" i="0" u="none" strike="noStrike" kern="0" cap="none" spc="0" normalizeH="0" baseline="0" noProof="0" dirty="0">
                  <a:ln>
                    <a:noFill/>
                  </a:ln>
                  <a:gradFill>
                    <a:gsLst>
                      <a:gs pos="5941">
                        <a:schemeClr val="bg1"/>
                      </a:gs>
                      <a:gs pos="37624">
                        <a:schemeClr val="bg1"/>
                      </a:gs>
                    </a:gsLst>
                    <a:lin ang="5400000" scaled="0"/>
                  </a:gradFill>
                  <a:effectLst/>
                  <a:uLnTx/>
                  <a:uFillTx/>
                  <a:latin typeface="+mj-lt"/>
                  <a:ea typeface="Segoe UI" pitchFamily="34" charset="0"/>
                  <a:cs typeface="Segoe UI" pitchFamily="34" charset="0"/>
                </a:rPr>
                <a:t>NAT &amp; HTTP Proxy</a:t>
              </a:r>
            </a:p>
          </p:txBody>
        </p:sp>
        <p:sp>
          <p:nvSpPr>
            <p:cNvPr id="50" name="Freeform 580"/>
            <p:cNvSpPr>
              <a:spLocks noChangeAspect="1" noEditPoints="1"/>
            </p:cNvSpPr>
            <p:nvPr/>
          </p:nvSpPr>
          <p:spPr bwMode="auto">
            <a:xfrm>
              <a:off x="9432701" y="6324092"/>
              <a:ext cx="359132" cy="179376"/>
            </a:xfrm>
            <a:custGeom>
              <a:avLst/>
              <a:gdLst>
                <a:gd name="T0" fmla="*/ 300 w 400"/>
                <a:gd name="T1" fmla="*/ 200 h 200"/>
                <a:gd name="T2" fmla="*/ 400 w 400"/>
                <a:gd name="T3" fmla="*/ 100 h 200"/>
                <a:gd name="T4" fmla="*/ 300 w 400"/>
                <a:gd name="T5" fmla="*/ 0 h 200"/>
                <a:gd name="T6" fmla="*/ 300 w 400"/>
                <a:gd name="T7" fmla="*/ 45 h 200"/>
                <a:gd name="T8" fmla="*/ 355 w 400"/>
                <a:gd name="T9" fmla="*/ 100 h 200"/>
                <a:gd name="T10" fmla="*/ 300 w 400"/>
                <a:gd name="T11" fmla="*/ 155 h 200"/>
                <a:gd name="T12" fmla="*/ 300 w 400"/>
                <a:gd name="T13" fmla="*/ 200 h 200"/>
                <a:gd name="T14" fmla="*/ 100 w 400"/>
                <a:gd name="T15" fmla="*/ 0 h 200"/>
                <a:gd name="T16" fmla="*/ 0 w 400"/>
                <a:gd name="T17" fmla="*/ 100 h 200"/>
                <a:gd name="T18" fmla="*/ 100 w 400"/>
                <a:gd name="T19" fmla="*/ 200 h 200"/>
                <a:gd name="T20" fmla="*/ 100 w 400"/>
                <a:gd name="T21" fmla="*/ 155 h 200"/>
                <a:gd name="T22" fmla="*/ 45 w 400"/>
                <a:gd name="T23" fmla="*/ 100 h 200"/>
                <a:gd name="T24" fmla="*/ 100 w 400"/>
                <a:gd name="T25" fmla="*/ 45 h 200"/>
                <a:gd name="T26" fmla="*/ 100 w 400"/>
                <a:gd name="T27" fmla="*/ 0 h 200"/>
                <a:gd name="T28" fmla="*/ 200 w 400"/>
                <a:gd name="T29" fmla="*/ 80 h 200"/>
                <a:gd name="T30" fmla="*/ 224 w 400"/>
                <a:gd name="T31" fmla="*/ 104 h 200"/>
                <a:gd name="T32" fmla="*/ 200 w 400"/>
                <a:gd name="T33" fmla="*/ 128 h 200"/>
                <a:gd name="T34" fmla="*/ 176 w 400"/>
                <a:gd name="T35" fmla="*/ 104 h 200"/>
                <a:gd name="T36" fmla="*/ 200 w 400"/>
                <a:gd name="T37" fmla="*/ 80 h 200"/>
                <a:gd name="T38" fmla="*/ 128 w 400"/>
                <a:gd name="T39" fmla="*/ 80 h 200"/>
                <a:gd name="T40" fmla="*/ 152 w 400"/>
                <a:gd name="T41" fmla="*/ 104 h 200"/>
                <a:gd name="T42" fmla="*/ 128 w 400"/>
                <a:gd name="T43" fmla="*/ 128 h 200"/>
                <a:gd name="T44" fmla="*/ 104 w 400"/>
                <a:gd name="T45" fmla="*/ 104 h 200"/>
                <a:gd name="T46" fmla="*/ 128 w 400"/>
                <a:gd name="T47" fmla="*/ 80 h 200"/>
                <a:gd name="T48" fmla="*/ 272 w 400"/>
                <a:gd name="T49" fmla="*/ 80 h 200"/>
                <a:gd name="T50" fmla="*/ 296 w 400"/>
                <a:gd name="T51" fmla="*/ 104 h 200"/>
                <a:gd name="T52" fmla="*/ 272 w 400"/>
                <a:gd name="T53" fmla="*/ 128 h 200"/>
                <a:gd name="T54" fmla="*/ 248 w 400"/>
                <a:gd name="T55" fmla="*/ 104 h 200"/>
                <a:gd name="T56" fmla="*/ 272 w 400"/>
                <a:gd name="T5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00">
                  <a:moveTo>
                    <a:pt x="300" y="200"/>
                  </a:moveTo>
                  <a:cubicBezTo>
                    <a:pt x="400" y="100"/>
                    <a:pt x="400" y="100"/>
                    <a:pt x="400" y="100"/>
                  </a:cubicBezTo>
                  <a:cubicBezTo>
                    <a:pt x="300" y="0"/>
                    <a:pt x="300" y="0"/>
                    <a:pt x="300" y="0"/>
                  </a:cubicBezTo>
                  <a:cubicBezTo>
                    <a:pt x="300" y="45"/>
                    <a:pt x="300" y="45"/>
                    <a:pt x="300" y="45"/>
                  </a:cubicBezTo>
                  <a:cubicBezTo>
                    <a:pt x="355" y="100"/>
                    <a:pt x="355" y="100"/>
                    <a:pt x="355" y="100"/>
                  </a:cubicBezTo>
                  <a:cubicBezTo>
                    <a:pt x="300" y="155"/>
                    <a:pt x="300" y="155"/>
                    <a:pt x="300" y="155"/>
                  </a:cubicBezTo>
                  <a:lnTo>
                    <a:pt x="300" y="200"/>
                  </a:lnTo>
                  <a:close/>
                  <a:moveTo>
                    <a:pt x="100" y="0"/>
                  </a:moveTo>
                  <a:cubicBezTo>
                    <a:pt x="0" y="100"/>
                    <a:pt x="0" y="100"/>
                    <a:pt x="0" y="100"/>
                  </a:cubicBezTo>
                  <a:cubicBezTo>
                    <a:pt x="100" y="200"/>
                    <a:pt x="100" y="200"/>
                    <a:pt x="100" y="200"/>
                  </a:cubicBezTo>
                  <a:cubicBezTo>
                    <a:pt x="100" y="155"/>
                    <a:pt x="100" y="155"/>
                    <a:pt x="100" y="155"/>
                  </a:cubicBezTo>
                  <a:cubicBezTo>
                    <a:pt x="45" y="100"/>
                    <a:pt x="45" y="100"/>
                    <a:pt x="45" y="100"/>
                  </a:cubicBezTo>
                  <a:cubicBezTo>
                    <a:pt x="100" y="45"/>
                    <a:pt x="100" y="45"/>
                    <a:pt x="100" y="45"/>
                  </a:cubicBezTo>
                  <a:lnTo>
                    <a:pt x="100" y="0"/>
                  </a:lnTo>
                  <a:close/>
                  <a:moveTo>
                    <a:pt x="200" y="80"/>
                  </a:moveTo>
                  <a:cubicBezTo>
                    <a:pt x="213" y="80"/>
                    <a:pt x="224" y="91"/>
                    <a:pt x="224" y="104"/>
                  </a:cubicBezTo>
                  <a:cubicBezTo>
                    <a:pt x="224" y="117"/>
                    <a:pt x="213" y="128"/>
                    <a:pt x="200" y="128"/>
                  </a:cubicBezTo>
                  <a:cubicBezTo>
                    <a:pt x="187" y="128"/>
                    <a:pt x="176" y="117"/>
                    <a:pt x="176" y="104"/>
                  </a:cubicBezTo>
                  <a:cubicBezTo>
                    <a:pt x="176" y="91"/>
                    <a:pt x="187" y="80"/>
                    <a:pt x="200" y="80"/>
                  </a:cubicBezTo>
                  <a:close/>
                  <a:moveTo>
                    <a:pt x="128" y="80"/>
                  </a:moveTo>
                  <a:cubicBezTo>
                    <a:pt x="141" y="80"/>
                    <a:pt x="152" y="91"/>
                    <a:pt x="152" y="104"/>
                  </a:cubicBezTo>
                  <a:cubicBezTo>
                    <a:pt x="152" y="117"/>
                    <a:pt x="141" y="128"/>
                    <a:pt x="128" y="128"/>
                  </a:cubicBezTo>
                  <a:cubicBezTo>
                    <a:pt x="115" y="128"/>
                    <a:pt x="104" y="117"/>
                    <a:pt x="104" y="104"/>
                  </a:cubicBezTo>
                  <a:cubicBezTo>
                    <a:pt x="104" y="91"/>
                    <a:pt x="115" y="80"/>
                    <a:pt x="128" y="80"/>
                  </a:cubicBezTo>
                  <a:close/>
                  <a:moveTo>
                    <a:pt x="272" y="80"/>
                  </a:moveTo>
                  <a:cubicBezTo>
                    <a:pt x="285" y="80"/>
                    <a:pt x="296" y="91"/>
                    <a:pt x="296" y="104"/>
                  </a:cubicBezTo>
                  <a:cubicBezTo>
                    <a:pt x="296" y="117"/>
                    <a:pt x="285" y="128"/>
                    <a:pt x="272" y="128"/>
                  </a:cubicBezTo>
                  <a:cubicBezTo>
                    <a:pt x="259" y="128"/>
                    <a:pt x="248" y="117"/>
                    <a:pt x="248" y="104"/>
                  </a:cubicBezTo>
                  <a:cubicBezTo>
                    <a:pt x="248" y="91"/>
                    <a:pt x="259" y="80"/>
                    <a:pt x="272" y="8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8556769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5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1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ppt_x"/>
                                          </p:val>
                                        </p:tav>
                                        <p:tav tm="100000">
                                          <p:val>
                                            <p:strVal val="#ppt_x"/>
                                          </p:val>
                                        </p:tav>
                                      </p:tavLst>
                                    </p:anim>
                                    <p:anim calcmode="lin" valueType="num">
                                      <p:cBhvr additive="base">
                                        <p:cTn id="16" dur="5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15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ppt_x"/>
                                          </p:val>
                                        </p:tav>
                                        <p:tav tm="100000">
                                          <p:val>
                                            <p:strVal val="#ppt_x"/>
                                          </p:val>
                                        </p:tav>
                                      </p:tavLst>
                                    </p:anim>
                                    <p:anim calcmode="lin" valueType="num">
                                      <p:cBhvr additive="base">
                                        <p:cTn id="20" dur="500" fill="hold"/>
                                        <p:tgtEl>
                                          <p:spTgt spid="5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20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fill="hold"/>
                                        <p:tgtEl>
                                          <p:spTgt spid="53"/>
                                        </p:tgtEl>
                                        <p:attrNameLst>
                                          <p:attrName>ppt_x</p:attrName>
                                        </p:attrNameLst>
                                      </p:cBhvr>
                                      <p:tavLst>
                                        <p:tav tm="0">
                                          <p:val>
                                            <p:strVal val="#ppt_x"/>
                                          </p:val>
                                        </p:tav>
                                        <p:tav tm="100000">
                                          <p:val>
                                            <p:strVal val="#ppt_x"/>
                                          </p:val>
                                        </p:tav>
                                      </p:tavLst>
                                    </p:anim>
                                    <p:anim calcmode="lin" valueType="num">
                                      <p:cBhvr additive="base">
                                        <p:cTn id="24" dur="500" fill="hold"/>
                                        <p:tgtEl>
                                          <p:spTgt spid="53"/>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250"/>
                                  </p:stCondLst>
                                  <p:childTnLst>
                                    <p:set>
                                      <p:cBhvr>
                                        <p:cTn id="26" dur="1" fill="hold">
                                          <p:stCondLst>
                                            <p:cond delay="0"/>
                                          </p:stCondLst>
                                        </p:cTn>
                                        <p:tgtEl>
                                          <p:spTgt spid="54"/>
                                        </p:tgtEl>
                                        <p:attrNameLst>
                                          <p:attrName>style.visibility</p:attrName>
                                        </p:attrNameLst>
                                      </p:cBhvr>
                                      <p:to>
                                        <p:strVal val="visible"/>
                                      </p:to>
                                    </p:set>
                                    <p:anim calcmode="lin" valueType="num">
                                      <p:cBhvr additive="base">
                                        <p:cTn id="27" dur="500" fill="hold"/>
                                        <p:tgtEl>
                                          <p:spTgt spid="54"/>
                                        </p:tgtEl>
                                        <p:attrNameLst>
                                          <p:attrName>ppt_x</p:attrName>
                                        </p:attrNameLst>
                                      </p:cBhvr>
                                      <p:tavLst>
                                        <p:tav tm="0">
                                          <p:val>
                                            <p:strVal val="#ppt_x"/>
                                          </p:val>
                                        </p:tav>
                                        <p:tav tm="100000">
                                          <p:val>
                                            <p:strVal val="#ppt_x"/>
                                          </p:val>
                                        </p:tav>
                                      </p:tavLst>
                                    </p:anim>
                                    <p:anim calcmode="lin" valueType="num">
                                      <p:cBhvr additive="base">
                                        <p:cTn id="28" dur="500" fill="hold"/>
                                        <p:tgtEl>
                                          <p:spTgt spid="54"/>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300"/>
                                  </p:stCondLst>
                                  <p:childTnLst>
                                    <p:set>
                                      <p:cBhvr>
                                        <p:cTn id="30" dur="1" fill="hold">
                                          <p:stCondLst>
                                            <p:cond delay="0"/>
                                          </p:stCondLst>
                                        </p:cTn>
                                        <p:tgtEl>
                                          <p:spTgt spid="55"/>
                                        </p:tgtEl>
                                        <p:attrNameLst>
                                          <p:attrName>style.visibility</p:attrName>
                                        </p:attrNameLst>
                                      </p:cBhvr>
                                      <p:to>
                                        <p:strVal val="visible"/>
                                      </p:to>
                                    </p:set>
                                    <p:anim calcmode="lin" valueType="num">
                                      <p:cBhvr additive="base">
                                        <p:cTn id="31" dur="500" fill="hold"/>
                                        <p:tgtEl>
                                          <p:spTgt spid="55"/>
                                        </p:tgtEl>
                                        <p:attrNameLst>
                                          <p:attrName>ppt_x</p:attrName>
                                        </p:attrNameLst>
                                      </p:cBhvr>
                                      <p:tavLst>
                                        <p:tav tm="0">
                                          <p:val>
                                            <p:strVal val="#ppt_x"/>
                                          </p:val>
                                        </p:tav>
                                        <p:tav tm="100000">
                                          <p:val>
                                            <p:strVal val="#ppt_x"/>
                                          </p:val>
                                        </p:tav>
                                      </p:tavLst>
                                    </p:anim>
                                    <p:anim calcmode="lin" valueType="num">
                                      <p:cBhvr additive="base">
                                        <p:cTn id="32" dur="500" fill="hold"/>
                                        <p:tgtEl>
                                          <p:spTgt spid="55"/>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350"/>
                                  </p:stCondLst>
                                  <p:childTnLst>
                                    <p:set>
                                      <p:cBhvr>
                                        <p:cTn id="34" dur="1" fill="hold">
                                          <p:stCondLst>
                                            <p:cond delay="0"/>
                                          </p:stCondLst>
                                        </p:cTn>
                                        <p:tgtEl>
                                          <p:spTgt spid="56"/>
                                        </p:tgtEl>
                                        <p:attrNameLst>
                                          <p:attrName>style.visibility</p:attrName>
                                        </p:attrNameLst>
                                      </p:cBhvr>
                                      <p:to>
                                        <p:strVal val="visible"/>
                                      </p:to>
                                    </p:set>
                                    <p:anim calcmode="lin" valueType="num">
                                      <p:cBhvr additive="base">
                                        <p:cTn id="35" dur="500" fill="hold"/>
                                        <p:tgtEl>
                                          <p:spTgt spid="56"/>
                                        </p:tgtEl>
                                        <p:attrNameLst>
                                          <p:attrName>ppt_x</p:attrName>
                                        </p:attrNameLst>
                                      </p:cBhvr>
                                      <p:tavLst>
                                        <p:tav tm="0">
                                          <p:val>
                                            <p:strVal val="#ppt_x"/>
                                          </p:val>
                                        </p:tav>
                                        <p:tav tm="100000">
                                          <p:val>
                                            <p:strVal val="#ppt_x"/>
                                          </p:val>
                                        </p:tav>
                                      </p:tavLst>
                                    </p:anim>
                                    <p:anim calcmode="lin" valueType="num">
                                      <p:cBhvr additive="base">
                                        <p:cTn id="36"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decel="100000" fill="hold" grpId="0" nodeType="clickEffect">
                                  <p:stCondLst>
                                    <p:cond delay="0"/>
                                  </p:stCondLst>
                                  <p:childTnLst>
                                    <p:set>
                                      <p:cBhvr>
                                        <p:cTn id="40" dur="1" fill="hold">
                                          <p:stCondLst>
                                            <p:cond delay="0"/>
                                          </p:stCondLst>
                                        </p:cTn>
                                        <p:tgtEl>
                                          <p:spTgt spid="4">
                                            <p:txEl>
                                              <p:pRg st="0" end="0"/>
                                            </p:txEl>
                                          </p:spTgt>
                                        </p:tgtEl>
                                        <p:attrNameLst>
                                          <p:attrName>style.visibility</p:attrName>
                                        </p:attrNameLst>
                                      </p:cBhvr>
                                      <p:to>
                                        <p:strVal val="visible"/>
                                      </p:to>
                                    </p:set>
                                    <p:anim calcmode="lin" valueType="num">
                                      <p:cBhvr additive="base">
                                        <p:cTn id="4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par>
                          <p:cTn id="43" fill="hold">
                            <p:stCondLst>
                              <p:cond delay="500"/>
                            </p:stCondLst>
                            <p:childTnLst>
                              <p:par>
                                <p:cTn id="44" presetID="2" presetClass="entr" presetSubtype="4" decel="100000" fill="hold" grpId="0" nodeType="afterEffect">
                                  <p:stCondLst>
                                    <p:cond delay="0"/>
                                  </p:stCondLst>
                                  <p:childTnLst>
                                    <p:set>
                                      <p:cBhvr>
                                        <p:cTn id="45" dur="1" fill="hold">
                                          <p:stCondLst>
                                            <p:cond delay="0"/>
                                          </p:stCondLst>
                                        </p:cTn>
                                        <p:tgtEl>
                                          <p:spTgt spid="4">
                                            <p:txEl>
                                              <p:pRg st="1" end="1"/>
                                            </p:txEl>
                                          </p:spTgt>
                                        </p:tgtEl>
                                        <p:attrNameLst>
                                          <p:attrName>style.visibility</p:attrName>
                                        </p:attrNameLst>
                                      </p:cBhvr>
                                      <p:to>
                                        <p:strVal val="visible"/>
                                      </p:to>
                                    </p:set>
                                    <p:anim calcmode="lin" valueType="num">
                                      <p:cBhvr additive="base">
                                        <p:cTn id="46"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par>
                          <p:cTn id="48" fill="hold">
                            <p:stCondLst>
                              <p:cond delay="1000"/>
                            </p:stCondLst>
                            <p:childTnLst>
                              <p:par>
                                <p:cTn id="49" presetID="2" presetClass="entr" presetSubtype="4" decel="100000" fill="hold" grpId="0" nodeType="afterEffect">
                                  <p:stCondLst>
                                    <p:cond delay="0"/>
                                  </p:stCondLst>
                                  <p:childTnLst>
                                    <p:set>
                                      <p:cBhvr>
                                        <p:cTn id="50" dur="1" fill="hold">
                                          <p:stCondLst>
                                            <p:cond delay="0"/>
                                          </p:stCondLst>
                                        </p:cTn>
                                        <p:tgtEl>
                                          <p:spTgt spid="4">
                                            <p:txEl>
                                              <p:pRg st="2" end="2"/>
                                            </p:txEl>
                                          </p:spTgt>
                                        </p:tgtEl>
                                        <p:attrNameLst>
                                          <p:attrName>style.visibility</p:attrName>
                                        </p:attrNameLst>
                                      </p:cBhvr>
                                      <p:to>
                                        <p:strVal val="visible"/>
                                      </p:to>
                                    </p:set>
                                    <p:anim calcmode="lin" valueType="num">
                                      <p:cBhvr additive="base">
                                        <p:cTn id="51"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decel="100000" fill="hold" grpId="0" nodeType="clickEffect">
                                  <p:stCondLst>
                                    <p:cond delay="0"/>
                                  </p:stCondLst>
                                  <p:childTnLst>
                                    <p:set>
                                      <p:cBhvr>
                                        <p:cTn id="56" dur="1" fill="hold">
                                          <p:stCondLst>
                                            <p:cond delay="0"/>
                                          </p:stCondLst>
                                        </p:cTn>
                                        <p:tgtEl>
                                          <p:spTgt spid="25">
                                            <p:txEl>
                                              <p:pRg st="0" end="0"/>
                                            </p:txEl>
                                          </p:spTgt>
                                        </p:tgtEl>
                                        <p:attrNameLst>
                                          <p:attrName>style.visibility</p:attrName>
                                        </p:attrNameLst>
                                      </p:cBhvr>
                                      <p:to>
                                        <p:strVal val="visible"/>
                                      </p:to>
                                    </p:set>
                                    <p:anim calcmode="lin" valueType="num">
                                      <p:cBhvr additive="base">
                                        <p:cTn id="5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grpId="0" nodeType="withEffect">
                                  <p:stCondLst>
                                    <p:cond delay="0"/>
                                  </p:stCondLst>
                                  <p:childTnLst>
                                    <p:set>
                                      <p:cBhvr>
                                        <p:cTn id="60" dur="1" fill="hold">
                                          <p:stCondLst>
                                            <p:cond delay="0"/>
                                          </p:stCondLst>
                                        </p:cTn>
                                        <p:tgtEl>
                                          <p:spTgt spid="25">
                                            <p:txEl>
                                              <p:pRg st="1" end="1"/>
                                            </p:txEl>
                                          </p:spTgt>
                                        </p:tgtEl>
                                        <p:attrNameLst>
                                          <p:attrName>style.visibility</p:attrName>
                                        </p:attrNameLst>
                                      </p:cBhvr>
                                      <p:to>
                                        <p:strVal val="visible"/>
                                      </p:to>
                                    </p:set>
                                    <p:anim calcmode="lin" valueType="num">
                                      <p:cBhvr additive="base">
                                        <p:cTn id="6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25">
                                            <p:txEl>
                                              <p:pRg st="2" end="2"/>
                                            </p:txEl>
                                          </p:spTgt>
                                        </p:tgtEl>
                                        <p:attrNameLst>
                                          <p:attrName>style.visibility</p:attrName>
                                        </p:attrNameLst>
                                      </p:cBhvr>
                                      <p:to>
                                        <p:strVal val="visible"/>
                                      </p:to>
                                    </p:set>
                                    <p:anim calcmode="lin" valueType="num">
                                      <p:cBhvr additive="base">
                                        <p:cTn id="65"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par>
                          <p:cTn id="67" fill="hold">
                            <p:stCondLst>
                              <p:cond delay="500"/>
                            </p:stCondLst>
                            <p:childTnLst>
                              <p:par>
                                <p:cTn id="68" presetID="2" presetClass="entr" presetSubtype="4" decel="100000" fill="hold" grpId="0" nodeType="afterEffect">
                                  <p:stCondLst>
                                    <p:cond delay="0"/>
                                  </p:stCondLst>
                                  <p:childTnLst>
                                    <p:set>
                                      <p:cBhvr>
                                        <p:cTn id="69" dur="1" fill="hold">
                                          <p:stCondLst>
                                            <p:cond delay="0"/>
                                          </p:stCondLst>
                                        </p:cTn>
                                        <p:tgtEl>
                                          <p:spTgt spid="25">
                                            <p:txEl>
                                              <p:pRg st="3" end="3"/>
                                            </p:txEl>
                                          </p:spTgt>
                                        </p:tgtEl>
                                        <p:attrNameLst>
                                          <p:attrName>style.visibility</p:attrName>
                                        </p:attrNameLst>
                                      </p:cBhvr>
                                      <p:to>
                                        <p:strVal val="visible"/>
                                      </p:to>
                                    </p:set>
                                    <p:anim calcmode="lin" valueType="num">
                                      <p:cBhvr additive="base">
                                        <p:cTn id="70" dur="500" fill="hold"/>
                                        <p:tgtEl>
                                          <p:spTgt spid="25">
                                            <p:txEl>
                                              <p:pRg st="3" end="3"/>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25" grpId="0" uiExpand="1"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bwMode="auto">
          <a:xfrm>
            <a:off x="274638" y="1455671"/>
            <a:ext cx="2743200" cy="427228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91440" bIns="143428" numCol="1" spcCol="0" rtlCol="0" fromWordArt="0" anchor="t" anchorCtr="0" forceAA="0" compatLnSpc="1">
            <a:prstTxWarp prst="textNoShape">
              <a:avLst/>
            </a:prstTxWarp>
            <a:spAutoFit/>
          </a:bodyPr>
          <a:lstStyle/>
          <a:p>
            <a:pPr marL="0" marR="0" lvl="0" indent="0" defTabSz="914400" eaLnBrk="1" fontAlgn="t" latinLnBrk="0" hangingPunct="1">
              <a:lnSpc>
                <a:spcPct val="90000"/>
              </a:lnSpc>
              <a:spcBef>
                <a:spcPts val="1200"/>
              </a:spcBef>
              <a:spcAft>
                <a:spcPts val="0"/>
              </a:spcAft>
              <a:buClrTx/>
              <a:buSzTx/>
              <a:buFontTx/>
              <a:buNone/>
              <a:tabLst/>
              <a:defRPr/>
            </a:pPr>
            <a:r>
              <a:rPr kumimoji="0" lang="en-US" sz="2800" b="0" i="0" u="none" strike="noStrike" kern="0" cap="none" spc="0" normalizeH="0" baseline="0" noProof="0" dirty="0">
                <a:ln>
                  <a:noFill/>
                </a:ln>
                <a:gradFill>
                  <a:gsLst>
                    <a:gs pos="20792">
                      <a:schemeClr val="accent2"/>
                    </a:gs>
                    <a:gs pos="40594">
                      <a:schemeClr val="accent2"/>
                    </a:gs>
                  </a:gsLst>
                  <a:lin ang="0" scaled="0"/>
                </a:gradFill>
                <a:effectLst/>
                <a:uLnTx/>
                <a:uFillTx/>
                <a:latin typeface="Segoe UI Light"/>
                <a:ea typeface="Segoe UI" pitchFamily="34" charset="0"/>
                <a:cs typeface="Segoe UI" pitchFamily="34" charset="0"/>
              </a:rPr>
              <a:t>Scalable and available</a:t>
            </a:r>
            <a:endParaRPr kumimoji="0" lang="en-US" sz="2800" b="0" i="0" u="none" strike="noStrike" kern="0" cap="none" spc="0" normalizeH="0" baseline="0" noProof="0" dirty="0">
              <a:ln>
                <a:noFill/>
              </a:ln>
              <a:gradFill>
                <a:gsLst>
                  <a:gs pos="20792">
                    <a:schemeClr val="accent2"/>
                  </a:gs>
                  <a:gs pos="40594">
                    <a:schemeClr val="accent2"/>
                  </a:gs>
                </a:gsLst>
                <a:lin ang="0" scaled="0"/>
              </a:gradFill>
              <a:effectLst/>
              <a:uLnTx/>
              <a:uFillTx/>
            </a:endParaRP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Proven with Azure—scale out to many Multiplexer (MUX) instances, balancing </a:t>
            </a:r>
            <a:r>
              <a:rPr kumimoji="0" lang="en-US" sz="1600" b="1" i="0" u="none" strike="noStrike" kern="0" cap="none" spc="0" normalizeH="0" baseline="0" noProof="0" dirty="0">
                <a:ln>
                  <a:noFill/>
                </a:ln>
                <a:gradFill>
                  <a:gsLst>
                    <a:gs pos="14851">
                      <a:schemeClr val="accent2"/>
                    </a:gs>
                    <a:gs pos="40594">
                      <a:schemeClr val="accent2"/>
                    </a:gs>
                  </a:gsLst>
                  <a:lin ang="0" scaled="0"/>
                </a:gradFill>
                <a:effectLst/>
                <a:uLnTx/>
                <a:uFillTx/>
                <a:latin typeface="Segoe UI Semibold" panose="020B0702040204020203" pitchFamily="34" charset="0"/>
                <a:cs typeface="Segoe UI Semibold" panose="020B0702040204020203" pitchFamily="34" charset="0"/>
              </a:rPr>
              <a:t>billions</a:t>
            </a:r>
            <a:r>
              <a:rPr kumimoji="0" lang="en-US" sz="1600" b="1" i="0" u="none" strike="noStrike" kern="0" cap="none" spc="0" normalizeH="0" baseline="0" noProof="0" dirty="0">
                <a:ln>
                  <a:noFill/>
                </a:ln>
                <a:gradFill>
                  <a:gsLst>
                    <a:gs pos="14851">
                      <a:schemeClr val="accent2"/>
                    </a:gs>
                    <a:gs pos="40594">
                      <a:schemeClr val="accent2"/>
                    </a:gs>
                  </a:gsLst>
                  <a:lin ang="0" scaled="0"/>
                </a:gradFill>
                <a:effectLst/>
                <a:uLnTx/>
                <a:uFillTx/>
                <a:latin typeface="+mj-lt"/>
              </a:rPr>
              <a:t> </a:t>
            </a: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of flows</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High-throughput between MUX and virtual networks</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Highly available</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Supports North/South and East/West load balancing</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Utilizes Direct Server Return for high performance </a:t>
            </a:r>
          </a:p>
        </p:txBody>
      </p:sp>
      <p:sp>
        <p:nvSpPr>
          <p:cNvPr id="3" name="Title 2"/>
          <p:cNvSpPr>
            <a:spLocks noGrp="1"/>
          </p:cNvSpPr>
          <p:nvPr>
            <p:ph type="title"/>
          </p:nvPr>
        </p:nvSpPr>
        <p:spPr>
          <a:xfrm>
            <a:off x="274638" y="295275"/>
            <a:ext cx="11888787" cy="917575"/>
          </a:xfrm>
        </p:spPr>
        <p:txBody>
          <a:bodyPr/>
          <a:lstStyle/>
          <a:p>
            <a:r>
              <a:rPr lang="en-US"/>
              <a:t>Software Load Balancer (SLB)</a:t>
            </a:r>
            <a:endParaRPr lang="en-US" dirty="0"/>
          </a:p>
        </p:txBody>
      </p:sp>
      <p:sp>
        <p:nvSpPr>
          <p:cNvPr id="88" name="Rectangle 87"/>
          <p:cNvSpPr/>
          <p:nvPr/>
        </p:nvSpPr>
        <p:spPr bwMode="auto">
          <a:xfrm>
            <a:off x="3156130" y="1455671"/>
            <a:ext cx="2468880" cy="345975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91440" bIns="143428" numCol="1" spcCol="0" rtlCol="0" fromWordArt="0" anchor="t" anchorCtr="0" forceAA="0" compatLnSpc="1">
            <a:prstTxWarp prst="textNoShape">
              <a:avLst/>
            </a:prstTxWarp>
            <a:spAutoFit/>
          </a:bodyPr>
          <a:lstStyle/>
          <a:p>
            <a:pPr marL="0" marR="0" lvl="0" indent="0" defTabSz="914400" eaLnBrk="1" fontAlgn="t" latinLnBrk="0" hangingPunct="1">
              <a:lnSpc>
                <a:spcPct val="90000"/>
              </a:lnSpc>
              <a:spcBef>
                <a:spcPts val="1200"/>
              </a:spcBef>
              <a:spcAft>
                <a:spcPts val="0"/>
              </a:spcAft>
              <a:buClrTx/>
              <a:buSzTx/>
              <a:buFontTx/>
              <a:buNone/>
              <a:tabLst/>
              <a:defRPr/>
            </a:pPr>
            <a:r>
              <a:rPr kumimoji="0" lang="en-US" sz="2800" b="0" i="0" u="none" strike="noStrike" kern="0" cap="none" spc="0" normalizeH="0" baseline="0" noProof="0" dirty="0">
                <a:ln>
                  <a:noFill/>
                </a:ln>
                <a:gradFill>
                  <a:gsLst>
                    <a:gs pos="20792">
                      <a:schemeClr val="accent2"/>
                    </a:gs>
                    <a:gs pos="40594">
                      <a:schemeClr val="accent2"/>
                    </a:gs>
                  </a:gsLst>
                  <a:lin ang="0" scaled="0"/>
                </a:gradFill>
                <a:effectLst/>
                <a:uLnTx/>
                <a:uFillTx/>
                <a:latin typeface="Segoe UI Light"/>
                <a:ea typeface="Segoe UI" pitchFamily="34" charset="0"/>
                <a:cs typeface="Segoe UI" pitchFamily="34" charset="0"/>
              </a:rPr>
              <a:t>Flexible and integrated</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Reduced capex </a:t>
            </a:r>
            <a:b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b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through multi-tenancy</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Access to physical </a:t>
            </a:r>
            <a:b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b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network resources from tenant virtual network</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Layer 3 and layer 4 </a:t>
            </a:r>
            <a:b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b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load balancing</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Supports NAT</a:t>
            </a:r>
          </a:p>
        </p:txBody>
      </p:sp>
      <p:sp>
        <p:nvSpPr>
          <p:cNvPr id="90" name="Rectangle 89"/>
          <p:cNvSpPr/>
          <p:nvPr/>
        </p:nvSpPr>
        <p:spPr bwMode="auto">
          <a:xfrm>
            <a:off x="5763301" y="1455671"/>
            <a:ext cx="2743200" cy="352131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91440" bIns="143428" numCol="1" spcCol="0" rtlCol="0" fromWordArt="0" anchor="t" anchorCtr="0" forceAA="0" compatLnSpc="1">
            <a:prstTxWarp prst="textNoShape">
              <a:avLst/>
            </a:prstTxWarp>
            <a:spAutoFit/>
          </a:bodyPr>
          <a:lstStyle/>
          <a:p>
            <a:pPr marL="0" marR="0" lvl="0" indent="0" defTabSz="914400" eaLnBrk="1" fontAlgn="t" latinLnBrk="0" hangingPunct="1">
              <a:lnSpc>
                <a:spcPct val="90000"/>
              </a:lnSpc>
              <a:spcBef>
                <a:spcPts val="1200"/>
              </a:spcBef>
              <a:spcAft>
                <a:spcPts val="0"/>
              </a:spcAft>
              <a:buClrTx/>
              <a:buSzTx/>
              <a:buFontTx/>
              <a:buNone/>
              <a:tabLst/>
              <a:defRPr/>
            </a:pPr>
            <a:r>
              <a:rPr kumimoji="0" lang="en-US" sz="2800" b="0" i="0" u="none" strike="noStrike" kern="0" cap="none" spc="0" normalizeH="0" baseline="0" noProof="0" dirty="0">
                <a:ln>
                  <a:noFill/>
                </a:ln>
                <a:gradFill>
                  <a:gsLst>
                    <a:gs pos="20792">
                      <a:schemeClr val="accent2"/>
                    </a:gs>
                    <a:gs pos="40594">
                      <a:schemeClr val="accent2"/>
                    </a:gs>
                  </a:gsLst>
                  <a:lin ang="0" scaled="0"/>
                </a:gradFill>
                <a:effectLst/>
                <a:uLnTx/>
                <a:uFillTx/>
                <a:latin typeface="Segoe UI Light"/>
                <a:ea typeface="Segoe UI" pitchFamily="34" charset="0"/>
                <a:cs typeface="Segoe UI" pitchFamily="34" charset="0"/>
              </a:rPr>
              <a:t>Easy management</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Centralized control and management through Network Controller</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Easy fabric deployment through SCVMM</a:t>
            </a:r>
          </a:p>
          <a:p>
            <a:pPr marL="0" marR="0" lvl="0" indent="0" defTabSz="914400" eaLnBrk="1" fontAlgn="t" latinLnBrk="0" hangingPunct="1">
              <a:lnSpc>
                <a:spcPct val="90000"/>
              </a:lnSpc>
              <a:spcBef>
                <a:spcPts val="1200"/>
              </a:spcBef>
              <a:spcAft>
                <a:spcPts val="0"/>
              </a:spcAft>
              <a:buClrTx/>
              <a:buSzTx/>
              <a:buFontTx/>
              <a:buNone/>
              <a:tabLst/>
              <a:defRPr/>
            </a:pP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Integration with existing tenant portals via </a:t>
            </a:r>
            <a:b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b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Network Controller—</a:t>
            </a:r>
            <a:b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br>
            <a:r>
              <a:rPr kumimoji="0" lang="en-US" sz="1600" b="1" i="0" u="none" strike="noStrike" kern="0" cap="none" spc="0" normalizeH="0" baseline="0" noProof="0" dirty="0">
                <a:ln>
                  <a:noFill/>
                </a:ln>
                <a:gradFill>
                  <a:gsLst>
                    <a:gs pos="40594">
                      <a:schemeClr val="tx1"/>
                    </a:gs>
                    <a:gs pos="80000">
                      <a:schemeClr val="tx1"/>
                    </a:gs>
                  </a:gsLst>
                  <a:lin ang="0" scaled="0"/>
                </a:gradFill>
                <a:effectLst/>
                <a:uLnTx/>
                <a:uFillTx/>
                <a:latin typeface="+mj-lt"/>
              </a:rPr>
              <a:t>REST APIs or PowerShell</a:t>
            </a:r>
          </a:p>
        </p:txBody>
      </p:sp>
      <p:grpSp>
        <p:nvGrpSpPr>
          <p:cNvPr id="21" name="Group 20"/>
          <p:cNvGrpSpPr/>
          <p:nvPr/>
        </p:nvGrpSpPr>
        <p:grpSpPr>
          <a:xfrm>
            <a:off x="8609812" y="1274696"/>
            <a:ext cx="3287291" cy="4809858"/>
            <a:chOff x="8609812" y="1274696"/>
            <a:chExt cx="3287291" cy="4809858"/>
          </a:xfrm>
        </p:grpSpPr>
        <p:sp>
          <p:nvSpPr>
            <p:cNvPr id="155" name="Freeform 159"/>
            <p:cNvSpPr>
              <a:spLocks/>
            </p:cNvSpPr>
            <p:nvPr/>
          </p:nvSpPr>
          <p:spPr bwMode="auto">
            <a:xfrm>
              <a:off x="9625220" y="1274696"/>
              <a:ext cx="1256476" cy="690369"/>
            </a:xfrm>
            <a:custGeom>
              <a:avLst/>
              <a:gdLst>
                <a:gd name="T0" fmla="*/ 232 w 298"/>
                <a:gd name="T1" fmla="*/ 164 h 164"/>
                <a:gd name="T2" fmla="*/ 33 w 298"/>
                <a:gd name="T3" fmla="*/ 164 h 164"/>
                <a:gd name="T4" fmla="*/ 0 w 298"/>
                <a:gd name="T5" fmla="*/ 130 h 164"/>
                <a:gd name="T6" fmla="*/ 25 w 298"/>
                <a:gd name="T7" fmla="*/ 98 h 164"/>
                <a:gd name="T8" fmla="*/ 64 w 298"/>
                <a:gd name="T9" fmla="*/ 68 h 164"/>
                <a:gd name="T10" fmla="*/ 136 w 298"/>
                <a:gd name="T11" fmla="*/ 0 h 164"/>
                <a:gd name="T12" fmla="*/ 201 w 298"/>
                <a:gd name="T13" fmla="*/ 41 h 164"/>
                <a:gd name="T14" fmla="*/ 232 w 298"/>
                <a:gd name="T15" fmla="*/ 33 h 164"/>
                <a:gd name="T16" fmla="*/ 298 w 298"/>
                <a:gd name="T17" fmla="*/ 99 h 164"/>
                <a:gd name="T18" fmla="*/ 232 w 298"/>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4">
                  <a:moveTo>
                    <a:pt x="232" y="164"/>
                  </a:moveTo>
                  <a:cubicBezTo>
                    <a:pt x="33" y="164"/>
                    <a:pt x="33" y="164"/>
                    <a:pt x="33" y="164"/>
                  </a:cubicBezTo>
                  <a:cubicBezTo>
                    <a:pt x="15" y="164"/>
                    <a:pt x="0" y="149"/>
                    <a:pt x="0" y="130"/>
                  </a:cubicBezTo>
                  <a:cubicBezTo>
                    <a:pt x="0" y="115"/>
                    <a:pt x="11" y="102"/>
                    <a:pt x="25" y="98"/>
                  </a:cubicBezTo>
                  <a:cubicBezTo>
                    <a:pt x="32" y="82"/>
                    <a:pt x="47" y="70"/>
                    <a:pt x="64" y="68"/>
                  </a:cubicBezTo>
                  <a:cubicBezTo>
                    <a:pt x="66" y="30"/>
                    <a:pt x="98" y="0"/>
                    <a:pt x="136" y="0"/>
                  </a:cubicBezTo>
                  <a:cubicBezTo>
                    <a:pt x="164" y="0"/>
                    <a:pt x="189" y="16"/>
                    <a:pt x="201" y="41"/>
                  </a:cubicBezTo>
                  <a:cubicBezTo>
                    <a:pt x="210" y="36"/>
                    <a:pt x="221" y="33"/>
                    <a:pt x="232" y="33"/>
                  </a:cubicBezTo>
                  <a:cubicBezTo>
                    <a:pt x="268" y="33"/>
                    <a:pt x="298" y="63"/>
                    <a:pt x="298" y="99"/>
                  </a:cubicBezTo>
                  <a:cubicBezTo>
                    <a:pt x="298" y="135"/>
                    <a:pt x="268" y="164"/>
                    <a:pt x="232" y="16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6" name="Freeform 159"/>
            <p:cNvSpPr>
              <a:spLocks/>
            </p:cNvSpPr>
            <p:nvPr/>
          </p:nvSpPr>
          <p:spPr bwMode="auto">
            <a:xfrm>
              <a:off x="8609812" y="2129856"/>
              <a:ext cx="1256476" cy="690369"/>
            </a:xfrm>
            <a:custGeom>
              <a:avLst/>
              <a:gdLst>
                <a:gd name="T0" fmla="*/ 232 w 298"/>
                <a:gd name="T1" fmla="*/ 164 h 164"/>
                <a:gd name="T2" fmla="*/ 33 w 298"/>
                <a:gd name="T3" fmla="*/ 164 h 164"/>
                <a:gd name="T4" fmla="*/ 0 w 298"/>
                <a:gd name="T5" fmla="*/ 130 h 164"/>
                <a:gd name="T6" fmla="*/ 25 w 298"/>
                <a:gd name="T7" fmla="*/ 98 h 164"/>
                <a:gd name="T8" fmla="*/ 64 w 298"/>
                <a:gd name="T9" fmla="*/ 68 h 164"/>
                <a:gd name="T10" fmla="*/ 136 w 298"/>
                <a:gd name="T11" fmla="*/ 0 h 164"/>
                <a:gd name="T12" fmla="*/ 201 w 298"/>
                <a:gd name="T13" fmla="*/ 41 h 164"/>
                <a:gd name="T14" fmla="*/ 232 w 298"/>
                <a:gd name="T15" fmla="*/ 33 h 164"/>
                <a:gd name="T16" fmla="*/ 298 w 298"/>
                <a:gd name="T17" fmla="*/ 99 h 164"/>
                <a:gd name="T18" fmla="*/ 232 w 298"/>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4">
                  <a:moveTo>
                    <a:pt x="232" y="164"/>
                  </a:moveTo>
                  <a:cubicBezTo>
                    <a:pt x="33" y="164"/>
                    <a:pt x="33" y="164"/>
                    <a:pt x="33" y="164"/>
                  </a:cubicBezTo>
                  <a:cubicBezTo>
                    <a:pt x="15" y="164"/>
                    <a:pt x="0" y="149"/>
                    <a:pt x="0" y="130"/>
                  </a:cubicBezTo>
                  <a:cubicBezTo>
                    <a:pt x="0" y="115"/>
                    <a:pt x="11" y="102"/>
                    <a:pt x="25" y="98"/>
                  </a:cubicBezTo>
                  <a:cubicBezTo>
                    <a:pt x="32" y="82"/>
                    <a:pt x="47" y="70"/>
                    <a:pt x="64" y="68"/>
                  </a:cubicBezTo>
                  <a:cubicBezTo>
                    <a:pt x="66" y="30"/>
                    <a:pt x="98" y="0"/>
                    <a:pt x="136" y="0"/>
                  </a:cubicBezTo>
                  <a:cubicBezTo>
                    <a:pt x="164" y="0"/>
                    <a:pt x="189" y="16"/>
                    <a:pt x="201" y="41"/>
                  </a:cubicBezTo>
                  <a:cubicBezTo>
                    <a:pt x="210" y="36"/>
                    <a:pt x="221" y="33"/>
                    <a:pt x="232" y="33"/>
                  </a:cubicBezTo>
                  <a:cubicBezTo>
                    <a:pt x="268" y="33"/>
                    <a:pt x="298" y="63"/>
                    <a:pt x="298" y="99"/>
                  </a:cubicBezTo>
                  <a:cubicBezTo>
                    <a:pt x="298" y="135"/>
                    <a:pt x="268" y="164"/>
                    <a:pt x="232" y="164"/>
                  </a:cubicBezTo>
                  <a:close/>
                </a:path>
              </a:pathLst>
            </a:custGeom>
            <a:solidFill>
              <a:schemeClr val="accent5">
                <a:lumMod val="75000"/>
                <a:lumOff val="2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53" name="Freeform 159"/>
            <p:cNvSpPr>
              <a:spLocks/>
            </p:cNvSpPr>
            <p:nvPr/>
          </p:nvSpPr>
          <p:spPr bwMode="auto">
            <a:xfrm>
              <a:off x="10640627" y="2129856"/>
              <a:ext cx="1256476" cy="690369"/>
            </a:xfrm>
            <a:custGeom>
              <a:avLst/>
              <a:gdLst>
                <a:gd name="T0" fmla="*/ 232 w 298"/>
                <a:gd name="T1" fmla="*/ 164 h 164"/>
                <a:gd name="T2" fmla="*/ 33 w 298"/>
                <a:gd name="T3" fmla="*/ 164 h 164"/>
                <a:gd name="T4" fmla="*/ 0 w 298"/>
                <a:gd name="T5" fmla="*/ 130 h 164"/>
                <a:gd name="T6" fmla="*/ 25 w 298"/>
                <a:gd name="T7" fmla="*/ 98 h 164"/>
                <a:gd name="T8" fmla="*/ 64 w 298"/>
                <a:gd name="T9" fmla="*/ 68 h 164"/>
                <a:gd name="T10" fmla="*/ 136 w 298"/>
                <a:gd name="T11" fmla="*/ 0 h 164"/>
                <a:gd name="T12" fmla="*/ 201 w 298"/>
                <a:gd name="T13" fmla="*/ 41 h 164"/>
                <a:gd name="T14" fmla="*/ 232 w 298"/>
                <a:gd name="T15" fmla="*/ 33 h 164"/>
                <a:gd name="T16" fmla="*/ 298 w 298"/>
                <a:gd name="T17" fmla="*/ 99 h 164"/>
                <a:gd name="T18" fmla="*/ 232 w 298"/>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4">
                  <a:moveTo>
                    <a:pt x="232" y="164"/>
                  </a:moveTo>
                  <a:cubicBezTo>
                    <a:pt x="33" y="164"/>
                    <a:pt x="33" y="164"/>
                    <a:pt x="33" y="164"/>
                  </a:cubicBezTo>
                  <a:cubicBezTo>
                    <a:pt x="15" y="164"/>
                    <a:pt x="0" y="149"/>
                    <a:pt x="0" y="130"/>
                  </a:cubicBezTo>
                  <a:cubicBezTo>
                    <a:pt x="0" y="115"/>
                    <a:pt x="11" y="102"/>
                    <a:pt x="25" y="98"/>
                  </a:cubicBezTo>
                  <a:cubicBezTo>
                    <a:pt x="32" y="82"/>
                    <a:pt x="47" y="70"/>
                    <a:pt x="64" y="68"/>
                  </a:cubicBezTo>
                  <a:cubicBezTo>
                    <a:pt x="66" y="30"/>
                    <a:pt x="98" y="0"/>
                    <a:pt x="136" y="0"/>
                  </a:cubicBezTo>
                  <a:cubicBezTo>
                    <a:pt x="164" y="0"/>
                    <a:pt x="189" y="16"/>
                    <a:pt x="201" y="41"/>
                  </a:cubicBezTo>
                  <a:cubicBezTo>
                    <a:pt x="210" y="36"/>
                    <a:pt x="221" y="33"/>
                    <a:pt x="232" y="33"/>
                  </a:cubicBezTo>
                  <a:cubicBezTo>
                    <a:pt x="268" y="33"/>
                    <a:pt x="298" y="63"/>
                    <a:pt x="298" y="99"/>
                  </a:cubicBezTo>
                  <a:cubicBezTo>
                    <a:pt x="298" y="135"/>
                    <a:pt x="268" y="164"/>
                    <a:pt x="232" y="16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cxnSp>
          <p:nvCxnSpPr>
            <p:cNvPr id="75" name="Straight Connector 74"/>
            <p:cNvCxnSpPr>
              <a:endCxn id="92" idx="0"/>
            </p:cNvCxnSpPr>
            <p:nvPr/>
          </p:nvCxnSpPr>
          <p:spPr>
            <a:xfrm>
              <a:off x="10233363" y="1922890"/>
              <a:ext cx="683035" cy="1703478"/>
            </a:xfrm>
            <a:prstGeom prst="line">
              <a:avLst/>
            </a:prstGeom>
            <a:ln w="2540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93" idx="2"/>
            </p:cNvCxnSpPr>
            <p:nvPr/>
          </p:nvCxnSpPr>
          <p:spPr>
            <a:xfrm>
              <a:off x="9590517" y="4309632"/>
              <a:ext cx="0" cy="146304"/>
            </a:xfrm>
            <a:prstGeom prst="line">
              <a:avLst/>
            </a:prstGeom>
            <a:ln w="15875" cap="sq">
              <a:solidFill>
                <a:schemeClr val="accent5"/>
              </a:solidFill>
              <a:miter lim="800000"/>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92" idx="2"/>
            </p:cNvCxnSpPr>
            <p:nvPr/>
          </p:nvCxnSpPr>
          <p:spPr>
            <a:xfrm>
              <a:off x="10916398" y="4309632"/>
              <a:ext cx="0" cy="146304"/>
            </a:xfrm>
            <a:prstGeom prst="line">
              <a:avLst/>
            </a:prstGeom>
            <a:ln w="15875" cap="sq">
              <a:solidFill>
                <a:schemeClr val="accent5"/>
              </a:solidFill>
              <a:miter lim="800000"/>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94" idx="2"/>
            </p:cNvCxnSpPr>
            <p:nvPr/>
          </p:nvCxnSpPr>
          <p:spPr>
            <a:xfrm>
              <a:off x="10253457" y="5197093"/>
              <a:ext cx="0" cy="148797"/>
            </a:xfrm>
            <a:prstGeom prst="line">
              <a:avLst/>
            </a:prstGeom>
            <a:ln w="15875" cap="sq">
              <a:solidFill>
                <a:schemeClr val="accent5"/>
              </a:solidFill>
              <a:miter lim="800000"/>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9064737" y="5345890"/>
              <a:ext cx="2377440" cy="738664"/>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defPPr>
                <a:defRPr lang="en-US"/>
              </a:defPPr>
              <a:lvl1pPr algn="ctr" defTabSz="932472" fontAlgn="base">
                <a:lnSpc>
                  <a:spcPct val="90000"/>
                </a:lnSpc>
                <a:spcBef>
                  <a:spcPct val="0"/>
                </a:spcBef>
                <a:spcAft>
                  <a:spcPct val="0"/>
                </a:spcAft>
                <a:defRPr sz="1400">
                  <a:gradFill>
                    <a:gsLst>
                      <a:gs pos="1250">
                        <a:srgbClr val="505050"/>
                      </a:gs>
                      <a:gs pos="99000">
                        <a:srgbClr val="505050"/>
                      </a:gs>
                    </a:gsLst>
                    <a:lin ang="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1250">
                        <a:srgbClr val="505050"/>
                      </a:gs>
                      <a:gs pos="99000">
                        <a:srgbClr val="505050"/>
                      </a:gs>
                    </a:gsLst>
                    <a:lin ang="0" scaled="0"/>
                  </a:gradFill>
                  <a:effectLst/>
                  <a:uLnTx/>
                  <a:uFillTx/>
                  <a:latin typeface="+mj-lt"/>
                  <a:ea typeface="Segoe UI" pitchFamily="34" charset="0"/>
                  <a:cs typeface="Segoe UI" pitchFamily="34" charset="0"/>
                </a:rPr>
                <a:t>Network</a:t>
              </a:r>
            </a:p>
            <a:p>
              <a:pPr marL="0" marR="0" lvl="0" indent="0" algn="l"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1250">
                        <a:srgbClr val="505050"/>
                      </a:gs>
                      <a:gs pos="99000">
                        <a:srgbClr val="505050"/>
                      </a:gs>
                    </a:gsLst>
                    <a:lin ang="0" scaled="0"/>
                  </a:gradFill>
                  <a:effectLst/>
                  <a:uLnTx/>
                  <a:uFillTx/>
                  <a:latin typeface="+mj-lt"/>
                  <a:ea typeface="Segoe UI" pitchFamily="34" charset="0"/>
                  <a:cs typeface="Segoe UI" pitchFamily="34" charset="0"/>
                </a:rPr>
                <a:t>Controller</a:t>
              </a:r>
            </a:p>
          </p:txBody>
        </p:sp>
        <p:cxnSp>
          <p:nvCxnSpPr>
            <p:cNvPr id="81" name="Straight Connector 80"/>
            <p:cNvCxnSpPr>
              <a:endCxn id="93" idx="0"/>
            </p:cNvCxnSpPr>
            <p:nvPr/>
          </p:nvCxnSpPr>
          <p:spPr>
            <a:xfrm>
              <a:off x="9230713" y="2806246"/>
              <a:ext cx="359804" cy="820122"/>
            </a:xfrm>
            <a:prstGeom prst="line">
              <a:avLst/>
            </a:prstGeom>
            <a:ln w="254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a:endCxn id="92" idx="0"/>
            </p:cNvCxnSpPr>
            <p:nvPr/>
          </p:nvCxnSpPr>
          <p:spPr>
            <a:xfrm>
              <a:off x="9230713" y="2806246"/>
              <a:ext cx="1685685" cy="820122"/>
            </a:xfrm>
            <a:prstGeom prst="line">
              <a:avLst/>
            </a:prstGeom>
            <a:ln w="254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a:endCxn id="93" idx="0"/>
            </p:cNvCxnSpPr>
            <p:nvPr/>
          </p:nvCxnSpPr>
          <p:spPr>
            <a:xfrm flipH="1">
              <a:off x="9590517" y="1922890"/>
              <a:ext cx="662941" cy="1703478"/>
            </a:xfrm>
            <a:prstGeom prst="line">
              <a:avLst/>
            </a:prstGeom>
            <a:ln w="25400">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a:endCxn id="92" idx="0"/>
            </p:cNvCxnSpPr>
            <p:nvPr/>
          </p:nvCxnSpPr>
          <p:spPr>
            <a:xfrm flipH="1">
              <a:off x="10916398" y="2746009"/>
              <a:ext cx="363478" cy="880359"/>
            </a:xfrm>
            <a:prstGeom prst="line">
              <a:avLst/>
            </a:prstGeom>
            <a:ln w="25400">
              <a:solidFill>
                <a:schemeClr val="accent3"/>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endCxn id="93" idx="0"/>
            </p:cNvCxnSpPr>
            <p:nvPr/>
          </p:nvCxnSpPr>
          <p:spPr>
            <a:xfrm flipH="1">
              <a:off x="9590517" y="2774629"/>
              <a:ext cx="1689360" cy="851739"/>
            </a:xfrm>
            <a:prstGeom prst="line">
              <a:avLst/>
            </a:prstGeom>
            <a:ln w="25400">
              <a:solidFill>
                <a:schemeClr val="accent3"/>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8947671" y="2444166"/>
              <a:ext cx="822960" cy="276999"/>
            </a:xfrm>
            <a:prstGeom prst="rect">
              <a:avLst/>
            </a:prstGeom>
            <a:noFill/>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2917">
                        <a:srgbClr val="FFFFFF"/>
                      </a:gs>
                      <a:gs pos="30000">
                        <a:srgbClr val="FFFFFF"/>
                      </a:gs>
                    </a:gsLst>
                    <a:lin ang="5400000" scaled="0"/>
                  </a:gradFill>
                  <a:effectLst/>
                  <a:uLnTx/>
                  <a:uFillTx/>
                  <a:latin typeface="Segoe UI Semibold" panose="020B0702040204020203" pitchFamily="34" charset="0"/>
                  <a:cs typeface="Segoe UI Semibold" panose="020B0702040204020203" pitchFamily="34" charset="0"/>
                </a:rPr>
                <a:t>Blue virtual network</a:t>
              </a:r>
            </a:p>
          </p:txBody>
        </p:sp>
        <p:sp>
          <p:nvSpPr>
            <p:cNvPr id="89" name="TextBox 88"/>
            <p:cNvSpPr txBox="1"/>
            <p:nvPr/>
          </p:nvSpPr>
          <p:spPr>
            <a:xfrm>
              <a:off x="9963079" y="1589006"/>
              <a:ext cx="822960" cy="276999"/>
            </a:xfrm>
            <a:prstGeom prst="rect">
              <a:avLst/>
            </a:prstGeom>
            <a:noFill/>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2917">
                        <a:srgbClr val="FFFFFF"/>
                      </a:gs>
                      <a:gs pos="30000">
                        <a:srgbClr val="FFFFFF"/>
                      </a:gs>
                    </a:gsLst>
                    <a:lin ang="5400000" scaled="0"/>
                  </a:gradFill>
                  <a:effectLst/>
                  <a:uLnTx/>
                  <a:uFillTx/>
                  <a:latin typeface="Segoe UI Semibold" panose="020B0702040204020203" pitchFamily="34" charset="0"/>
                  <a:cs typeface="Segoe UI Semibold" panose="020B0702040204020203" pitchFamily="34" charset="0"/>
                </a:rPr>
                <a:t>Purple virtual network</a:t>
              </a:r>
            </a:p>
          </p:txBody>
        </p:sp>
        <p:sp>
          <p:nvSpPr>
            <p:cNvPr id="91" name="TextBox 90"/>
            <p:cNvSpPr txBox="1"/>
            <p:nvPr/>
          </p:nvSpPr>
          <p:spPr>
            <a:xfrm>
              <a:off x="10978486" y="2444166"/>
              <a:ext cx="822960" cy="276999"/>
            </a:xfrm>
            <a:prstGeom prst="rect">
              <a:avLst/>
            </a:prstGeom>
            <a:noFill/>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2917">
                        <a:srgbClr val="FFFFFF"/>
                      </a:gs>
                      <a:gs pos="30000">
                        <a:srgbClr val="FFFFFF"/>
                      </a:gs>
                    </a:gsLst>
                    <a:lin ang="5400000" scaled="0"/>
                  </a:gradFill>
                  <a:effectLst/>
                  <a:uLnTx/>
                  <a:uFillTx/>
                  <a:latin typeface="Segoe UI Semibold" panose="020B0702040204020203" pitchFamily="34" charset="0"/>
                  <a:cs typeface="Segoe UI Semibold" panose="020B0702040204020203" pitchFamily="34" charset="0"/>
                </a:rPr>
                <a:t>Green virtual </a:t>
              </a:r>
              <a:br>
                <a:rPr kumimoji="0" lang="en-US" sz="1000" b="1" i="0" u="none" strike="noStrike" kern="0" cap="none" spc="0" normalizeH="0" baseline="0" noProof="0" dirty="0">
                  <a:ln>
                    <a:noFill/>
                  </a:ln>
                  <a:gradFill>
                    <a:gsLst>
                      <a:gs pos="2917">
                        <a:srgbClr val="FFFFFF"/>
                      </a:gs>
                      <a:gs pos="30000">
                        <a:srgbClr val="FFFFFF"/>
                      </a:gs>
                    </a:gsLst>
                    <a:lin ang="5400000" scaled="0"/>
                  </a:gradFill>
                  <a:effectLst/>
                  <a:uLnTx/>
                  <a:uFillTx/>
                  <a:latin typeface="Segoe UI Semibold" panose="020B0702040204020203" pitchFamily="34" charset="0"/>
                  <a:cs typeface="Segoe UI Semibold" panose="020B0702040204020203" pitchFamily="34" charset="0"/>
                </a:rPr>
              </a:br>
              <a:r>
                <a:rPr kumimoji="0" lang="en-US" sz="1000" b="1" i="0" u="none" strike="noStrike" kern="0" cap="none" spc="0" normalizeH="0" baseline="0" noProof="0" dirty="0">
                  <a:ln>
                    <a:noFill/>
                  </a:ln>
                  <a:gradFill>
                    <a:gsLst>
                      <a:gs pos="2917">
                        <a:srgbClr val="FFFFFF"/>
                      </a:gs>
                      <a:gs pos="30000">
                        <a:srgbClr val="FFFFFF"/>
                      </a:gs>
                    </a:gsLst>
                    <a:lin ang="5400000" scaled="0"/>
                  </a:gradFill>
                  <a:effectLst/>
                  <a:uLnTx/>
                  <a:uFillTx/>
                  <a:latin typeface="Segoe UI Semibold" panose="020B0702040204020203" pitchFamily="34" charset="0"/>
                  <a:cs typeface="Segoe UI Semibold" panose="020B0702040204020203" pitchFamily="34" charset="0"/>
                </a:rPr>
                <a:t>network</a:t>
              </a:r>
            </a:p>
          </p:txBody>
        </p:sp>
        <p:grpSp>
          <p:nvGrpSpPr>
            <p:cNvPr id="7" name="Group 6"/>
            <p:cNvGrpSpPr/>
            <p:nvPr/>
          </p:nvGrpSpPr>
          <p:grpSpPr>
            <a:xfrm>
              <a:off x="9064737" y="3626368"/>
              <a:ext cx="2377441" cy="683264"/>
              <a:chOff x="9162103" y="3769243"/>
              <a:chExt cx="2377441" cy="683264"/>
            </a:xfrm>
          </p:grpSpPr>
          <p:sp>
            <p:nvSpPr>
              <p:cNvPr id="92" name="Rectangle 91"/>
              <p:cNvSpPr/>
              <p:nvPr/>
            </p:nvSpPr>
            <p:spPr bwMode="auto">
              <a:xfrm>
                <a:off x="10487984" y="3769243"/>
                <a:ext cx="1051560" cy="683264"/>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SLB MUX</a:t>
                </a:r>
              </a:p>
            </p:txBody>
          </p:sp>
          <p:sp>
            <p:nvSpPr>
              <p:cNvPr id="93" name="Rectangle 92"/>
              <p:cNvSpPr/>
              <p:nvPr/>
            </p:nvSpPr>
            <p:spPr bwMode="auto">
              <a:xfrm>
                <a:off x="9162103" y="3769243"/>
                <a:ext cx="1051560" cy="683264"/>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rPr>
                  <a:t>SLB MUX</a:t>
                </a:r>
              </a:p>
            </p:txBody>
          </p:sp>
        </p:grpSp>
        <p:sp>
          <p:nvSpPr>
            <p:cNvPr id="94" name="Rectangle 93"/>
            <p:cNvSpPr/>
            <p:nvPr/>
          </p:nvSpPr>
          <p:spPr bwMode="auto">
            <a:xfrm>
              <a:off x="9064737" y="4458429"/>
              <a:ext cx="2377440" cy="738664"/>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1250">
                        <a:srgbClr val="505050"/>
                      </a:gs>
                      <a:gs pos="99000">
                        <a:srgbClr val="505050"/>
                      </a:gs>
                    </a:gsLst>
                    <a:lin ang="0" scaled="0"/>
                  </a:gradFill>
                  <a:effectLst/>
                  <a:uLnTx/>
                  <a:uFillTx/>
                  <a:latin typeface="+mj-lt"/>
                  <a:ea typeface="Segoe UI" pitchFamily="34" charset="0"/>
                  <a:cs typeface="Segoe UI" pitchFamily="34" charset="0"/>
                </a:rPr>
                <a:t>Edge routing infrastructure</a:t>
              </a:r>
            </a:p>
          </p:txBody>
        </p:sp>
        <p:grpSp>
          <p:nvGrpSpPr>
            <p:cNvPr id="95" name="Group 94"/>
            <p:cNvGrpSpPr>
              <a:grpSpLocks noChangeAspect="1"/>
            </p:cNvGrpSpPr>
            <p:nvPr/>
          </p:nvGrpSpPr>
          <p:grpSpPr>
            <a:xfrm>
              <a:off x="10907466" y="5513038"/>
              <a:ext cx="449422" cy="429768"/>
              <a:chOff x="132337" y="1660330"/>
              <a:chExt cx="606894" cy="580353"/>
            </a:xfrm>
          </p:grpSpPr>
          <p:sp>
            <p:nvSpPr>
              <p:cNvPr id="96" name="Freeform 5"/>
              <p:cNvSpPr>
                <a:spLocks noChangeAspect="1" noEditPoints="1"/>
              </p:cNvSpPr>
              <p:nvPr/>
            </p:nvSpPr>
            <p:spPr bwMode="auto">
              <a:xfrm>
                <a:off x="132337" y="1660330"/>
                <a:ext cx="541339" cy="541339"/>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4 w 128"/>
                  <a:gd name="T11" fmla="*/ 40 h 128"/>
                  <a:gd name="T12" fmla="*/ 89 w 128"/>
                  <a:gd name="T13" fmla="*/ 40 h 128"/>
                  <a:gd name="T14" fmla="*/ 79 w 128"/>
                  <a:gd name="T15" fmla="*/ 10 h 128"/>
                  <a:gd name="T16" fmla="*/ 114 w 128"/>
                  <a:gd name="T17" fmla="*/ 40 h 128"/>
                  <a:gd name="T18" fmla="*/ 120 w 128"/>
                  <a:gd name="T19" fmla="*/ 64 h 128"/>
                  <a:gd name="T20" fmla="*/ 117 w 128"/>
                  <a:gd name="T21" fmla="*/ 80 h 128"/>
                  <a:gd name="T22" fmla="*/ 90 w 128"/>
                  <a:gd name="T23" fmla="*/ 80 h 128"/>
                  <a:gd name="T24" fmla="*/ 91 w 128"/>
                  <a:gd name="T25" fmla="*/ 64 h 128"/>
                  <a:gd name="T26" fmla="*/ 90 w 128"/>
                  <a:gd name="T27" fmla="*/ 48 h 128"/>
                  <a:gd name="T28" fmla="*/ 117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5 w 128"/>
                  <a:gd name="T41" fmla="*/ 80 h 128"/>
                  <a:gd name="T42" fmla="*/ 45 w 128"/>
                  <a:gd name="T43" fmla="*/ 64 h 128"/>
                  <a:gd name="T44" fmla="*/ 45 w 128"/>
                  <a:gd name="T45" fmla="*/ 48 h 128"/>
                  <a:gd name="T46" fmla="*/ 82 w 128"/>
                  <a:gd name="T47" fmla="*/ 48 h 128"/>
                  <a:gd name="T48" fmla="*/ 83 w 128"/>
                  <a:gd name="T49" fmla="*/ 64 h 128"/>
                  <a:gd name="T50" fmla="*/ 82 w 128"/>
                  <a:gd name="T51" fmla="*/ 80 h 128"/>
                  <a:gd name="T52" fmla="*/ 45 w 128"/>
                  <a:gd name="T53" fmla="*/ 80 h 128"/>
                  <a:gd name="T54" fmla="*/ 8 w 128"/>
                  <a:gd name="T55" fmla="*/ 64 h 128"/>
                  <a:gd name="T56" fmla="*/ 10 w 128"/>
                  <a:gd name="T57" fmla="*/ 48 h 128"/>
                  <a:gd name="T58" fmla="*/ 37 w 128"/>
                  <a:gd name="T59" fmla="*/ 48 h 128"/>
                  <a:gd name="T60" fmla="*/ 37 w 128"/>
                  <a:gd name="T61" fmla="*/ 64 h 128"/>
                  <a:gd name="T62" fmla="*/ 37 w 128"/>
                  <a:gd name="T63" fmla="*/ 80 h 128"/>
                  <a:gd name="T64" fmla="*/ 10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0 h 128"/>
                  <a:gd name="T78" fmla="*/ 38 w 128"/>
                  <a:gd name="T79" fmla="*/ 40 h 128"/>
                  <a:gd name="T80" fmla="*/ 13 w 128"/>
                  <a:gd name="T81" fmla="*/ 40 h 128"/>
                  <a:gd name="T82" fmla="*/ 49 w 128"/>
                  <a:gd name="T83" fmla="*/ 10 h 128"/>
                  <a:gd name="T84" fmla="*/ 13 w 128"/>
                  <a:gd name="T85" fmla="*/ 88 h 128"/>
                  <a:gd name="T86" fmla="*/ 38 w 128"/>
                  <a:gd name="T87" fmla="*/ 88 h 128"/>
                  <a:gd name="T88" fmla="*/ 49 w 128"/>
                  <a:gd name="T89" fmla="*/ 118 h 128"/>
                  <a:gd name="T90" fmla="*/ 13 w 128"/>
                  <a:gd name="T91" fmla="*/ 88 h 128"/>
                  <a:gd name="T92" fmla="*/ 79 w 128"/>
                  <a:gd name="T93" fmla="*/ 118 h 128"/>
                  <a:gd name="T94" fmla="*/ 89 w 128"/>
                  <a:gd name="T95" fmla="*/ 88 h 128"/>
                  <a:gd name="T96" fmla="*/ 114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8" y="0"/>
                      <a:pt x="0" y="29"/>
                      <a:pt x="0" y="64"/>
                    </a:cubicBezTo>
                    <a:cubicBezTo>
                      <a:pt x="0" y="100"/>
                      <a:pt x="28" y="128"/>
                      <a:pt x="64" y="128"/>
                    </a:cubicBezTo>
                    <a:cubicBezTo>
                      <a:pt x="99" y="128"/>
                      <a:pt x="128" y="100"/>
                      <a:pt x="128" y="64"/>
                    </a:cubicBezTo>
                    <a:cubicBezTo>
                      <a:pt x="128" y="29"/>
                      <a:pt x="99" y="0"/>
                      <a:pt x="64" y="0"/>
                    </a:cubicBezTo>
                    <a:moveTo>
                      <a:pt x="114" y="40"/>
                    </a:moveTo>
                    <a:cubicBezTo>
                      <a:pt x="89" y="40"/>
                      <a:pt x="89" y="40"/>
                      <a:pt x="89" y="40"/>
                    </a:cubicBezTo>
                    <a:cubicBezTo>
                      <a:pt x="87" y="28"/>
                      <a:pt x="83" y="18"/>
                      <a:pt x="79" y="10"/>
                    </a:cubicBezTo>
                    <a:cubicBezTo>
                      <a:pt x="94" y="15"/>
                      <a:pt x="107" y="26"/>
                      <a:pt x="114" y="40"/>
                    </a:cubicBezTo>
                    <a:moveTo>
                      <a:pt x="120" y="64"/>
                    </a:moveTo>
                    <a:cubicBezTo>
                      <a:pt x="120" y="70"/>
                      <a:pt x="119" y="75"/>
                      <a:pt x="117" y="80"/>
                    </a:cubicBezTo>
                    <a:cubicBezTo>
                      <a:pt x="90" y="80"/>
                      <a:pt x="90" y="80"/>
                      <a:pt x="90" y="80"/>
                    </a:cubicBezTo>
                    <a:cubicBezTo>
                      <a:pt x="90" y="75"/>
                      <a:pt x="91" y="70"/>
                      <a:pt x="91" y="64"/>
                    </a:cubicBezTo>
                    <a:cubicBezTo>
                      <a:pt x="91" y="59"/>
                      <a:pt x="90" y="54"/>
                      <a:pt x="90" y="48"/>
                    </a:cubicBezTo>
                    <a:cubicBezTo>
                      <a:pt x="117" y="48"/>
                      <a:pt x="117" y="48"/>
                      <a:pt x="117" y="48"/>
                    </a:cubicBezTo>
                    <a:cubicBezTo>
                      <a:pt x="119" y="53"/>
                      <a:pt x="120" y="59"/>
                      <a:pt x="120" y="64"/>
                    </a:cubicBezTo>
                    <a:moveTo>
                      <a:pt x="64" y="120"/>
                    </a:moveTo>
                    <a:cubicBezTo>
                      <a:pt x="57" y="120"/>
                      <a:pt x="50" y="108"/>
                      <a:pt x="47" y="88"/>
                    </a:cubicBezTo>
                    <a:cubicBezTo>
                      <a:pt x="81" y="88"/>
                      <a:pt x="81" y="88"/>
                      <a:pt x="81" y="88"/>
                    </a:cubicBezTo>
                    <a:cubicBezTo>
                      <a:pt x="77" y="108"/>
                      <a:pt x="70" y="120"/>
                      <a:pt x="64" y="120"/>
                    </a:cubicBezTo>
                    <a:moveTo>
                      <a:pt x="45" y="80"/>
                    </a:moveTo>
                    <a:cubicBezTo>
                      <a:pt x="45" y="75"/>
                      <a:pt x="45" y="70"/>
                      <a:pt x="45" y="64"/>
                    </a:cubicBezTo>
                    <a:cubicBezTo>
                      <a:pt x="45" y="59"/>
                      <a:pt x="45" y="53"/>
                      <a:pt x="45" y="48"/>
                    </a:cubicBezTo>
                    <a:cubicBezTo>
                      <a:pt x="82" y="48"/>
                      <a:pt x="82" y="48"/>
                      <a:pt x="82" y="48"/>
                    </a:cubicBezTo>
                    <a:cubicBezTo>
                      <a:pt x="82" y="53"/>
                      <a:pt x="83" y="59"/>
                      <a:pt x="83" y="64"/>
                    </a:cubicBezTo>
                    <a:cubicBezTo>
                      <a:pt x="83" y="70"/>
                      <a:pt x="82" y="75"/>
                      <a:pt x="82" y="80"/>
                    </a:cubicBezTo>
                    <a:lnTo>
                      <a:pt x="45" y="80"/>
                    </a:lnTo>
                    <a:close/>
                    <a:moveTo>
                      <a:pt x="8" y="64"/>
                    </a:moveTo>
                    <a:cubicBezTo>
                      <a:pt x="8" y="59"/>
                      <a:pt x="8" y="53"/>
                      <a:pt x="10" y="48"/>
                    </a:cubicBezTo>
                    <a:cubicBezTo>
                      <a:pt x="37" y="48"/>
                      <a:pt x="37" y="48"/>
                      <a:pt x="37" y="48"/>
                    </a:cubicBezTo>
                    <a:cubicBezTo>
                      <a:pt x="37" y="54"/>
                      <a:pt x="37" y="59"/>
                      <a:pt x="37" y="64"/>
                    </a:cubicBezTo>
                    <a:cubicBezTo>
                      <a:pt x="37" y="70"/>
                      <a:pt x="37" y="75"/>
                      <a:pt x="37" y="80"/>
                    </a:cubicBezTo>
                    <a:cubicBezTo>
                      <a:pt x="10" y="80"/>
                      <a:pt x="10" y="80"/>
                      <a:pt x="10" y="80"/>
                    </a:cubicBezTo>
                    <a:cubicBezTo>
                      <a:pt x="8" y="75"/>
                      <a:pt x="8" y="70"/>
                      <a:pt x="8" y="64"/>
                    </a:cubicBezTo>
                    <a:moveTo>
                      <a:pt x="64" y="8"/>
                    </a:moveTo>
                    <a:cubicBezTo>
                      <a:pt x="70" y="8"/>
                      <a:pt x="77" y="21"/>
                      <a:pt x="81" y="40"/>
                    </a:cubicBezTo>
                    <a:cubicBezTo>
                      <a:pt x="47" y="40"/>
                      <a:pt x="47" y="40"/>
                      <a:pt x="47" y="40"/>
                    </a:cubicBezTo>
                    <a:cubicBezTo>
                      <a:pt x="50" y="21"/>
                      <a:pt x="57" y="8"/>
                      <a:pt x="64" y="8"/>
                    </a:cubicBezTo>
                    <a:moveTo>
                      <a:pt x="49" y="10"/>
                    </a:moveTo>
                    <a:cubicBezTo>
                      <a:pt x="44" y="18"/>
                      <a:pt x="40" y="28"/>
                      <a:pt x="38" y="40"/>
                    </a:cubicBezTo>
                    <a:cubicBezTo>
                      <a:pt x="13" y="40"/>
                      <a:pt x="13" y="40"/>
                      <a:pt x="13" y="40"/>
                    </a:cubicBezTo>
                    <a:cubicBezTo>
                      <a:pt x="20" y="26"/>
                      <a:pt x="33" y="15"/>
                      <a:pt x="49" y="10"/>
                    </a:cubicBezTo>
                    <a:moveTo>
                      <a:pt x="13" y="88"/>
                    </a:moveTo>
                    <a:cubicBezTo>
                      <a:pt x="38" y="88"/>
                      <a:pt x="38" y="88"/>
                      <a:pt x="38" y="88"/>
                    </a:cubicBezTo>
                    <a:cubicBezTo>
                      <a:pt x="40" y="100"/>
                      <a:pt x="44" y="111"/>
                      <a:pt x="49" y="118"/>
                    </a:cubicBezTo>
                    <a:cubicBezTo>
                      <a:pt x="33" y="114"/>
                      <a:pt x="20" y="103"/>
                      <a:pt x="13" y="88"/>
                    </a:cubicBezTo>
                    <a:moveTo>
                      <a:pt x="79" y="118"/>
                    </a:moveTo>
                    <a:cubicBezTo>
                      <a:pt x="83" y="111"/>
                      <a:pt x="87" y="100"/>
                      <a:pt x="89" y="88"/>
                    </a:cubicBezTo>
                    <a:cubicBezTo>
                      <a:pt x="114" y="88"/>
                      <a:pt x="114" y="88"/>
                      <a:pt x="114" y="88"/>
                    </a:cubicBezTo>
                    <a:cubicBezTo>
                      <a:pt x="107" y="103"/>
                      <a:pt x="94" y="114"/>
                      <a:pt x="79" y="118"/>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endParaRPr>
              </a:p>
            </p:txBody>
          </p:sp>
          <p:grpSp>
            <p:nvGrpSpPr>
              <p:cNvPr id="97" name="Group 96"/>
              <p:cNvGrpSpPr/>
              <p:nvPr/>
            </p:nvGrpSpPr>
            <p:grpSpPr>
              <a:xfrm>
                <a:off x="434955" y="1936407"/>
                <a:ext cx="304276" cy="304276"/>
                <a:chOff x="467193" y="1995187"/>
                <a:chExt cx="276615" cy="276615"/>
              </a:xfrm>
            </p:grpSpPr>
            <p:sp>
              <p:nvSpPr>
                <p:cNvPr id="98" name="Oval 97"/>
                <p:cNvSpPr/>
                <p:nvPr/>
              </p:nvSpPr>
              <p:spPr bwMode="auto">
                <a:xfrm>
                  <a:off x="467193" y="1995187"/>
                  <a:ext cx="276615" cy="276615"/>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9" name="Freeform 5"/>
                <p:cNvSpPr>
                  <a:spLocks noChangeAspect="1" noEditPoints="1"/>
                </p:cNvSpPr>
                <p:nvPr/>
              </p:nvSpPr>
              <p:spPr bwMode="auto">
                <a:xfrm>
                  <a:off x="515689" y="2039920"/>
                  <a:ext cx="179622" cy="187149"/>
                </a:xfrm>
                <a:custGeom>
                  <a:avLst/>
                  <a:gdLst>
                    <a:gd name="T0" fmla="*/ 253 w 290"/>
                    <a:gd name="T1" fmla="*/ 82 h 302"/>
                    <a:gd name="T2" fmla="*/ 215 w 290"/>
                    <a:gd name="T3" fmla="*/ 38 h 302"/>
                    <a:gd name="T4" fmla="*/ 220 w 290"/>
                    <a:gd name="T5" fmla="*/ 16 h 302"/>
                    <a:gd name="T6" fmla="*/ 183 w 290"/>
                    <a:gd name="T7" fmla="*/ 0 h 302"/>
                    <a:gd name="T8" fmla="*/ 172 w 290"/>
                    <a:gd name="T9" fmla="*/ 22 h 302"/>
                    <a:gd name="T10" fmla="*/ 118 w 290"/>
                    <a:gd name="T11" fmla="*/ 22 h 302"/>
                    <a:gd name="T12" fmla="*/ 107 w 290"/>
                    <a:gd name="T13" fmla="*/ 0 h 302"/>
                    <a:gd name="T14" fmla="*/ 70 w 290"/>
                    <a:gd name="T15" fmla="*/ 16 h 302"/>
                    <a:gd name="T16" fmla="*/ 75 w 290"/>
                    <a:gd name="T17" fmla="*/ 38 h 302"/>
                    <a:gd name="T18" fmla="*/ 38 w 290"/>
                    <a:gd name="T19" fmla="*/ 82 h 302"/>
                    <a:gd name="T20" fmla="*/ 16 w 290"/>
                    <a:gd name="T21" fmla="*/ 71 h 302"/>
                    <a:gd name="T22" fmla="*/ 0 w 290"/>
                    <a:gd name="T23" fmla="*/ 110 h 302"/>
                    <a:gd name="T24" fmla="*/ 21 w 290"/>
                    <a:gd name="T25" fmla="*/ 121 h 302"/>
                    <a:gd name="T26" fmla="*/ 21 w 290"/>
                    <a:gd name="T27" fmla="*/ 181 h 302"/>
                    <a:gd name="T28" fmla="*/ 0 w 290"/>
                    <a:gd name="T29" fmla="*/ 186 h 302"/>
                    <a:gd name="T30" fmla="*/ 16 w 290"/>
                    <a:gd name="T31" fmla="*/ 230 h 302"/>
                    <a:gd name="T32" fmla="*/ 38 w 290"/>
                    <a:gd name="T33" fmla="*/ 219 h 302"/>
                    <a:gd name="T34" fmla="*/ 75 w 290"/>
                    <a:gd name="T35" fmla="*/ 263 h 302"/>
                    <a:gd name="T36" fmla="*/ 70 w 290"/>
                    <a:gd name="T37" fmla="*/ 285 h 302"/>
                    <a:gd name="T38" fmla="*/ 107 w 290"/>
                    <a:gd name="T39" fmla="*/ 302 h 302"/>
                    <a:gd name="T40" fmla="*/ 118 w 290"/>
                    <a:gd name="T41" fmla="*/ 280 h 302"/>
                    <a:gd name="T42" fmla="*/ 172 w 290"/>
                    <a:gd name="T43" fmla="*/ 280 h 302"/>
                    <a:gd name="T44" fmla="*/ 183 w 290"/>
                    <a:gd name="T45" fmla="*/ 302 h 302"/>
                    <a:gd name="T46" fmla="*/ 220 w 290"/>
                    <a:gd name="T47" fmla="*/ 285 h 302"/>
                    <a:gd name="T48" fmla="*/ 215 w 290"/>
                    <a:gd name="T49" fmla="*/ 263 h 302"/>
                    <a:gd name="T50" fmla="*/ 253 w 290"/>
                    <a:gd name="T51" fmla="*/ 219 h 302"/>
                    <a:gd name="T52" fmla="*/ 274 w 290"/>
                    <a:gd name="T53" fmla="*/ 230 h 302"/>
                    <a:gd name="T54" fmla="*/ 290 w 290"/>
                    <a:gd name="T55" fmla="*/ 186 h 302"/>
                    <a:gd name="T56" fmla="*/ 269 w 290"/>
                    <a:gd name="T57" fmla="*/ 181 h 302"/>
                    <a:gd name="T58" fmla="*/ 269 w 290"/>
                    <a:gd name="T59" fmla="*/ 121 h 302"/>
                    <a:gd name="T60" fmla="*/ 290 w 290"/>
                    <a:gd name="T61" fmla="*/ 110 h 302"/>
                    <a:gd name="T62" fmla="*/ 274 w 290"/>
                    <a:gd name="T63" fmla="*/ 71 h 302"/>
                    <a:gd name="T64" fmla="*/ 253 w 290"/>
                    <a:gd name="T65" fmla="*/ 82 h 302"/>
                    <a:gd name="T66" fmla="*/ 253 w 290"/>
                    <a:gd name="T67" fmla="*/ 82 h 302"/>
                    <a:gd name="T68" fmla="*/ 177 w 290"/>
                    <a:gd name="T69" fmla="*/ 230 h 302"/>
                    <a:gd name="T70" fmla="*/ 64 w 290"/>
                    <a:gd name="T71" fmla="*/ 181 h 302"/>
                    <a:gd name="T72" fmla="*/ 113 w 290"/>
                    <a:gd name="T73" fmla="*/ 71 h 302"/>
                    <a:gd name="T74" fmla="*/ 226 w 290"/>
                    <a:gd name="T75" fmla="*/ 115 h 302"/>
                    <a:gd name="T76" fmla="*/ 177 w 290"/>
                    <a:gd name="T77" fmla="*/ 23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0" h="302">
                      <a:moveTo>
                        <a:pt x="253" y="82"/>
                      </a:moveTo>
                      <a:cubicBezTo>
                        <a:pt x="242" y="60"/>
                        <a:pt x="231" y="49"/>
                        <a:pt x="215" y="38"/>
                      </a:cubicBezTo>
                      <a:cubicBezTo>
                        <a:pt x="220" y="16"/>
                        <a:pt x="220" y="16"/>
                        <a:pt x="220" y="16"/>
                      </a:cubicBezTo>
                      <a:cubicBezTo>
                        <a:pt x="183" y="0"/>
                        <a:pt x="183" y="0"/>
                        <a:pt x="183" y="0"/>
                      </a:cubicBezTo>
                      <a:cubicBezTo>
                        <a:pt x="172" y="22"/>
                        <a:pt x="172" y="22"/>
                        <a:pt x="172" y="22"/>
                      </a:cubicBezTo>
                      <a:cubicBezTo>
                        <a:pt x="156" y="16"/>
                        <a:pt x="134" y="16"/>
                        <a:pt x="118" y="22"/>
                      </a:cubicBezTo>
                      <a:cubicBezTo>
                        <a:pt x="107" y="0"/>
                        <a:pt x="107" y="0"/>
                        <a:pt x="107" y="0"/>
                      </a:cubicBezTo>
                      <a:cubicBezTo>
                        <a:pt x="70" y="16"/>
                        <a:pt x="70" y="16"/>
                        <a:pt x="70" y="16"/>
                      </a:cubicBezTo>
                      <a:cubicBezTo>
                        <a:pt x="75" y="38"/>
                        <a:pt x="75" y="38"/>
                        <a:pt x="75" y="38"/>
                      </a:cubicBezTo>
                      <a:cubicBezTo>
                        <a:pt x="59" y="49"/>
                        <a:pt x="48" y="66"/>
                        <a:pt x="38" y="82"/>
                      </a:cubicBezTo>
                      <a:cubicBezTo>
                        <a:pt x="16" y="71"/>
                        <a:pt x="16" y="71"/>
                        <a:pt x="16" y="71"/>
                      </a:cubicBezTo>
                      <a:cubicBezTo>
                        <a:pt x="0" y="110"/>
                        <a:pt x="0" y="110"/>
                        <a:pt x="0" y="110"/>
                      </a:cubicBezTo>
                      <a:cubicBezTo>
                        <a:pt x="21" y="121"/>
                        <a:pt x="21" y="121"/>
                        <a:pt x="21" y="121"/>
                      </a:cubicBezTo>
                      <a:cubicBezTo>
                        <a:pt x="16" y="137"/>
                        <a:pt x="16" y="159"/>
                        <a:pt x="21" y="181"/>
                      </a:cubicBezTo>
                      <a:cubicBezTo>
                        <a:pt x="0" y="186"/>
                        <a:pt x="0" y="186"/>
                        <a:pt x="0" y="186"/>
                      </a:cubicBezTo>
                      <a:cubicBezTo>
                        <a:pt x="16" y="230"/>
                        <a:pt x="16" y="230"/>
                        <a:pt x="16" y="230"/>
                      </a:cubicBezTo>
                      <a:cubicBezTo>
                        <a:pt x="38" y="219"/>
                        <a:pt x="38" y="219"/>
                        <a:pt x="38" y="219"/>
                      </a:cubicBezTo>
                      <a:cubicBezTo>
                        <a:pt x="48" y="236"/>
                        <a:pt x="59" y="252"/>
                        <a:pt x="75" y="263"/>
                      </a:cubicBezTo>
                      <a:cubicBezTo>
                        <a:pt x="70" y="285"/>
                        <a:pt x="70" y="285"/>
                        <a:pt x="70" y="285"/>
                      </a:cubicBezTo>
                      <a:cubicBezTo>
                        <a:pt x="107" y="302"/>
                        <a:pt x="107" y="302"/>
                        <a:pt x="107" y="302"/>
                      </a:cubicBezTo>
                      <a:cubicBezTo>
                        <a:pt x="118" y="280"/>
                        <a:pt x="118" y="280"/>
                        <a:pt x="118" y="280"/>
                      </a:cubicBezTo>
                      <a:cubicBezTo>
                        <a:pt x="134" y="285"/>
                        <a:pt x="156" y="285"/>
                        <a:pt x="172" y="280"/>
                      </a:cubicBezTo>
                      <a:cubicBezTo>
                        <a:pt x="183" y="302"/>
                        <a:pt x="183" y="302"/>
                        <a:pt x="183" y="302"/>
                      </a:cubicBezTo>
                      <a:cubicBezTo>
                        <a:pt x="220" y="285"/>
                        <a:pt x="220" y="285"/>
                        <a:pt x="220" y="285"/>
                      </a:cubicBezTo>
                      <a:cubicBezTo>
                        <a:pt x="215" y="263"/>
                        <a:pt x="215" y="263"/>
                        <a:pt x="215" y="263"/>
                      </a:cubicBezTo>
                      <a:cubicBezTo>
                        <a:pt x="231" y="252"/>
                        <a:pt x="242" y="236"/>
                        <a:pt x="253" y="219"/>
                      </a:cubicBezTo>
                      <a:cubicBezTo>
                        <a:pt x="274" y="230"/>
                        <a:pt x="274" y="230"/>
                        <a:pt x="274" y="230"/>
                      </a:cubicBezTo>
                      <a:cubicBezTo>
                        <a:pt x="290" y="186"/>
                        <a:pt x="290" y="186"/>
                        <a:pt x="290" y="186"/>
                      </a:cubicBezTo>
                      <a:cubicBezTo>
                        <a:pt x="269" y="181"/>
                        <a:pt x="269" y="181"/>
                        <a:pt x="269" y="181"/>
                      </a:cubicBezTo>
                      <a:cubicBezTo>
                        <a:pt x="274" y="159"/>
                        <a:pt x="274" y="142"/>
                        <a:pt x="269" y="121"/>
                      </a:cubicBezTo>
                      <a:cubicBezTo>
                        <a:pt x="290" y="110"/>
                        <a:pt x="290" y="110"/>
                        <a:pt x="290" y="110"/>
                      </a:cubicBezTo>
                      <a:cubicBezTo>
                        <a:pt x="274" y="71"/>
                        <a:pt x="274" y="71"/>
                        <a:pt x="274" y="71"/>
                      </a:cubicBezTo>
                      <a:cubicBezTo>
                        <a:pt x="253" y="82"/>
                        <a:pt x="253" y="82"/>
                        <a:pt x="253" y="82"/>
                      </a:cubicBezTo>
                      <a:cubicBezTo>
                        <a:pt x="253" y="82"/>
                        <a:pt x="253" y="82"/>
                        <a:pt x="253" y="82"/>
                      </a:cubicBezTo>
                      <a:close/>
                      <a:moveTo>
                        <a:pt x="177" y="230"/>
                      </a:moveTo>
                      <a:cubicBezTo>
                        <a:pt x="134" y="252"/>
                        <a:pt x="86" y="230"/>
                        <a:pt x="64" y="181"/>
                      </a:cubicBezTo>
                      <a:cubicBezTo>
                        <a:pt x="48" y="137"/>
                        <a:pt x="70" y="88"/>
                        <a:pt x="113" y="71"/>
                      </a:cubicBezTo>
                      <a:cubicBezTo>
                        <a:pt x="156" y="49"/>
                        <a:pt x="204" y="71"/>
                        <a:pt x="226" y="115"/>
                      </a:cubicBezTo>
                      <a:cubicBezTo>
                        <a:pt x="242" y="159"/>
                        <a:pt x="220" y="214"/>
                        <a:pt x="177" y="2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spTree>
    <p:extLst>
      <p:ext uri="{BB962C8B-B14F-4D97-AF65-F5344CB8AC3E}">
        <p14:creationId xmlns:p14="http://schemas.microsoft.com/office/powerpoint/2010/main" val="41558113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ppt_x"/>
                                          </p:val>
                                        </p:tav>
                                        <p:tav tm="100000">
                                          <p:val>
                                            <p:strVal val="#ppt_x"/>
                                          </p:val>
                                        </p:tav>
                                      </p:tavLst>
                                    </p:anim>
                                    <p:anim calcmode="lin" valueType="num">
                                      <p:cBhvr additive="base">
                                        <p:cTn id="12" dur="500" fill="hold"/>
                                        <p:tgtEl>
                                          <p:spTgt spid="8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90"/>
                                        </p:tgtEl>
                                        <p:attrNameLst>
                                          <p:attrName>style.visibility</p:attrName>
                                        </p:attrNameLst>
                                      </p:cBhvr>
                                      <p:to>
                                        <p:strVal val="visible"/>
                                      </p:to>
                                    </p:set>
                                    <p:anim calcmode="lin" valueType="num">
                                      <p:cBhvr additive="base">
                                        <p:cTn id="15" dur="500" fill="hold"/>
                                        <p:tgtEl>
                                          <p:spTgt spid="90"/>
                                        </p:tgtEl>
                                        <p:attrNameLst>
                                          <p:attrName>ppt_x</p:attrName>
                                        </p:attrNameLst>
                                      </p:cBhvr>
                                      <p:tavLst>
                                        <p:tav tm="0">
                                          <p:val>
                                            <p:strVal val="#ppt_x"/>
                                          </p:val>
                                        </p:tav>
                                        <p:tav tm="100000">
                                          <p:val>
                                            <p:strVal val="#ppt_x"/>
                                          </p:val>
                                        </p:tav>
                                      </p:tavLst>
                                    </p:anim>
                                    <p:anim calcmode="lin" valueType="num">
                                      <p:cBhvr additive="base">
                                        <p:cTn id="16" dur="500" fill="hold"/>
                                        <p:tgtEl>
                                          <p:spTgt spid="90"/>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88" grpId="0"/>
      <p:bldP spid="9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Datacenter Firewall</a:t>
            </a:r>
          </a:p>
        </p:txBody>
      </p:sp>
      <p:sp>
        <p:nvSpPr>
          <p:cNvPr id="2" name="Text Placeholder 1"/>
          <p:cNvSpPr>
            <a:spLocks noGrp="1"/>
          </p:cNvSpPr>
          <p:nvPr>
            <p:ph type="body" sz="quarter" idx="10"/>
          </p:nvPr>
        </p:nvSpPr>
        <p:spPr>
          <a:xfrm>
            <a:off x="274638" y="1212850"/>
            <a:ext cx="5486400" cy="5272213"/>
          </a:xfrm>
        </p:spPr>
        <p:txBody>
          <a:bodyPr lIns="182880" tIns="146304" rIns="182880" bIns="146304"/>
          <a:lstStyle/>
          <a:p>
            <a:pPr>
              <a:spcBef>
                <a:spcPts val="1800"/>
              </a:spcBef>
              <a:spcAft>
                <a:spcPts val="0"/>
              </a:spcAft>
            </a:pPr>
            <a:r>
              <a:rPr lang="en-US" sz="2800" dirty="0"/>
              <a:t>Included within Windows Server</a:t>
            </a:r>
          </a:p>
          <a:p>
            <a:pPr>
              <a:spcBef>
                <a:spcPts val="1800"/>
              </a:spcBef>
              <a:spcAft>
                <a:spcPts val="0"/>
              </a:spcAft>
            </a:pPr>
            <a:r>
              <a:rPr lang="en-US" sz="2800" dirty="0"/>
              <a:t>It is a network layer, 5-tuple, </a:t>
            </a:r>
            <a:r>
              <a:rPr lang="en-US" sz="2800" dirty="0" err="1"/>
              <a:t>stateful</a:t>
            </a:r>
            <a:r>
              <a:rPr lang="en-US" sz="2800" dirty="0"/>
              <a:t>, multitenant firewall</a:t>
            </a:r>
          </a:p>
          <a:p>
            <a:pPr lvl="1">
              <a:spcBef>
                <a:spcPts val="900"/>
              </a:spcBef>
              <a:spcAft>
                <a:spcPts val="0"/>
              </a:spcAft>
            </a:pPr>
            <a:r>
              <a:rPr lang="en-US" sz="1600" b="1" dirty="0">
                <a:latin typeface="+mj-lt"/>
              </a:rPr>
              <a:t>Protocol</a:t>
            </a:r>
          </a:p>
          <a:p>
            <a:pPr lvl="1">
              <a:spcBef>
                <a:spcPts val="900"/>
              </a:spcBef>
              <a:spcAft>
                <a:spcPts val="0"/>
              </a:spcAft>
            </a:pPr>
            <a:r>
              <a:rPr lang="en-US" sz="1600" b="1" dirty="0">
                <a:latin typeface="+mj-lt"/>
              </a:rPr>
              <a:t>Source and destination port numbers</a:t>
            </a:r>
          </a:p>
          <a:p>
            <a:pPr lvl="1">
              <a:spcBef>
                <a:spcPts val="900"/>
              </a:spcBef>
              <a:spcAft>
                <a:spcPts val="0"/>
              </a:spcAft>
            </a:pPr>
            <a:r>
              <a:rPr lang="en-US" sz="1600" b="1" dirty="0">
                <a:latin typeface="+mj-lt"/>
              </a:rPr>
              <a:t>Source and destination IP addresses</a:t>
            </a:r>
          </a:p>
          <a:p>
            <a:pPr lvl="1">
              <a:spcBef>
                <a:spcPts val="900"/>
              </a:spcBef>
              <a:spcAft>
                <a:spcPts val="0"/>
              </a:spcAft>
            </a:pPr>
            <a:r>
              <a:rPr lang="en-US" sz="1600" b="1" dirty="0">
                <a:latin typeface="+mj-lt"/>
              </a:rPr>
              <a:t>Tenant administrators can install and configure firewall policies to help protect their virtual networks</a:t>
            </a:r>
          </a:p>
          <a:p>
            <a:pPr>
              <a:spcBef>
                <a:spcPts val="1800"/>
              </a:spcBef>
              <a:spcAft>
                <a:spcPts val="0"/>
              </a:spcAft>
            </a:pPr>
            <a:r>
              <a:rPr lang="en-US" sz="2800" dirty="0"/>
              <a:t>Managed via Network Controller and northbound APIs</a:t>
            </a:r>
          </a:p>
          <a:p>
            <a:pPr>
              <a:spcBef>
                <a:spcPts val="1800"/>
              </a:spcBef>
              <a:spcAft>
                <a:spcPts val="0"/>
              </a:spcAft>
            </a:pPr>
            <a:r>
              <a:rPr lang="en-US" sz="2800" dirty="0"/>
              <a:t>Protects East/West and North/South traffic flows</a:t>
            </a:r>
          </a:p>
        </p:txBody>
      </p:sp>
      <p:grpSp>
        <p:nvGrpSpPr>
          <p:cNvPr id="117" name="Group 116"/>
          <p:cNvGrpSpPr/>
          <p:nvPr/>
        </p:nvGrpSpPr>
        <p:grpSpPr>
          <a:xfrm>
            <a:off x="5769290" y="1212067"/>
            <a:ext cx="6211573" cy="5299099"/>
            <a:chOff x="5769290" y="1212067"/>
            <a:chExt cx="6211573" cy="5299099"/>
          </a:xfrm>
        </p:grpSpPr>
        <p:sp>
          <p:nvSpPr>
            <p:cNvPr id="7" name="Rectangle 6"/>
            <p:cNvSpPr/>
            <p:nvPr/>
          </p:nvSpPr>
          <p:spPr bwMode="auto">
            <a:xfrm>
              <a:off x="8234997" y="6021801"/>
              <a:ext cx="1280160" cy="4893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Gateway</a:t>
              </a:r>
            </a:p>
          </p:txBody>
        </p:sp>
        <p:sp>
          <p:nvSpPr>
            <p:cNvPr id="8" name="TextBox 7"/>
            <p:cNvSpPr txBox="1"/>
            <p:nvPr/>
          </p:nvSpPr>
          <p:spPr>
            <a:xfrm>
              <a:off x="5769290" y="3409950"/>
              <a:ext cx="3017520" cy="2277162"/>
            </a:xfrm>
            <a:prstGeom prst="rect">
              <a:avLst/>
            </a:prstGeom>
            <a:noFill/>
            <a:ln w="0">
              <a:solidFill>
                <a:schemeClr val="bg1">
                  <a:lumMod val="85000"/>
                </a:schemeClr>
              </a:solidFill>
              <a:prstDash val="solid"/>
            </a:ln>
          </p:spPr>
          <p:txBody>
            <a:bodyPr wrap="none" lIns="182880" tIns="146304" rIns="182880" bIns="146304"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Host 1</a:t>
              </a:r>
            </a:p>
          </p:txBody>
        </p:sp>
        <p:sp>
          <p:nvSpPr>
            <p:cNvPr id="9" name="TextBox 8"/>
            <p:cNvSpPr txBox="1"/>
            <p:nvPr/>
          </p:nvSpPr>
          <p:spPr>
            <a:xfrm>
              <a:off x="8963343" y="3409950"/>
              <a:ext cx="3017520" cy="2277162"/>
            </a:xfrm>
            <a:prstGeom prst="rect">
              <a:avLst/>
            </a:prstGeom>
            <a:noFill/>
            <a:ln w="0">
              <a:solidFill>
                <a:schemeClr val="bg1">
                  <a:lumMod val="85000"/>
                </a:schemeClr>
              </a:solidFill>
              <a:prstDash val="solid"/>
            </a:ln>
          </p:spPr>
          <p:txBody>
            <a:bodyPr wrap="none" lIns="182880" tIns="146304" rIns="182880" bIns="146304"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Host 2</a:t>
              </a:r>
            </a:p>
          </p:txBody>
        </p:sp>
        <p:grpSp>
          <p:nvGrpSpPr>
            <p:cNvPr id="28" name="Group 27"/>
            <p:cNvGrpSpPr/>
            <p:nvPr/>
          </p:nvGrpSpPr>
          <p:grpSpPr>
            <a:xfrm>
              <a:off x="5944800" y="4050180"/>
              <a:ext cx="692151" cy="450850"/>
              <a:chOff x="622112" y="5312795"/>
              <a:chExt cx="472748" cy="307937"/>
            </a:xfrm>
            <a:solidFill>
              <a:schemeClr val="accent1"/>
            </a:solidFill>
          </p:grpSpPr>
          <p:sp>
            <p:nvSpPr>
              <p:cNvPr id="26" name="Freeform 25"/>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9" name="Group 28"/>
            <p:cNvGrpSpPr/>
            <p:nvPr/>
          </p:nvGrpSpPr>
          <p:grpSpPr>
            <a:xfrm>
              <a:off x="6889112" y="4050180"/>
              <a:ext cx="692151" cy="450850"/>
              <a:chOff x="622112" y="5312795"/>
              <a:chExt cx="472748" cy="307937"/>
            </a:xfrm>
            <a:solidFill>
              <a:schemeClr val="accent1"/>
            </a:solidFill>
          </p:grpSpPr>
          <p:sp>
            <p:nvSpPr>
              <p:cNvPr id="30" name="Freeform 29"/>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1"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2" name="Group 31"/>
            <p:cNvGrpSpPr/>
            <p:nvPr/>
          </p:nvGrpSpPr>
          <p:grpSpPr>
            <a:xfrm>
              <a:off x="7833424" y="4050180"/>
              <a:ext cx="692151" cy="450850"/>
              <a:chOff x="622112" y="5312795"/>
              <a:chExt cx="472748" cy="307937"/>
            </a:xfrm>
            <a:solidFill>
              <a:schemeClr val="accent2"/>
            </a:solidFill>
          </p:grpSpPr>
          <p:sp>
            <p:nvSpPr>
              <p:cNvPr id="33" name="Freeform 32"/>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4"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6" name="Group 35"/>
            <p:cNvGrpSpPr/>
            <p:nvPr/>
          </p:nvGrpSpPr>
          <p:grpSpPr>
            <a:xfrm>
              <a:off x="6406492" y="4289621"/>
              <a:ext cx="316184" cy="316184"/>
              <a:chOff x="5947251" y="4336098"/>
              <a:chExt cx="560138" cy="560138"/>
            </a:xfrm>
          </p:grpSpPr>
          <p:sp>
            <p:nvSpPr>
              <p:cNvPr id="35" name="Oval 34"/>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5"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7" name="Group 36"/>
            <p:cNvGrpSpPr/>
            <p:nvPr/>
          </p:nvGrpSpPr>
          <p:grpSpPr>
            <a:xfrm>
              <a:off x="7350804" y="4289621"/>
              <a:ext cx="316184" cy="316184"/>
              <a:chOff x="5947251" y="4336098"/>
              <a:chExt cx="560138" cy="560138"/>
            </a:xfrm>
          </p:grpSpPr>
          <p:sp>
            <p:nvSpPr>
              <p:cNvPr id="38" name="Oval 37"/>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9"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0" name="Group 39"/>
            <p:cNvGrpSpPr/>
            <p:nvPr/>
          </p:nvGrpSpPr>
          <p:grpSpPr>
            <a:xfrm>
              <a:off x="8295116" y="4289621"/>
              <a:ext cx="316184" cy="316184"/>
              <a:chOff x="5947251" y="4336098"/>
              <a:chExt cx="560138" cy="560138"/>
            </a:xfrm>
          </p:grpSpPr>
          <p:sp>
            <p:nvSpPr>
              <p:cNvPr id="41" name="Oval 40"/>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2"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5" name="Group 44"/>
            <p:cNvGrpSpPr/>
            <p:nvPr/>
          </p:nvGrpSpPr>
          <p:grpSpPr>
            <a:xfrm>
              <a:off x="9129328" y="4050180"/>
              <a:ext cx="692151" cy="450850"/>
              <a:chOff x="622112" y="5312795"/>
              <a:chExt cx="472748" cy="307937"/>
            </a:xfrm>
            <a:solidFill>
              <a:schemeClr val="accent1"/>
            </a:solidFill>
          </p:grpSpPr>
          <p:sp>
            <p:nvSpPr>
              <p:cNvPr id="61" name="Freeform 60"/>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6" name="Group 45"/>
            <p:cNvGrpSpPr/>
            <p:nvPr/>
          </p:nvGrpSpPr>
          <p:grpSpPr>
            <a:xfrm>
              <a:off x="10083165" y="4050180"/>
              <a:ext cx="692151" cy="450850"/>
              <a:chOff x="622112" y="5312795"/>
              <a:chExt cx="472748" cy="307937"/>
            </a:xfrm>
            <a:solidFill>
              <a:schemeClr val="accent2"/>
            </a:solidFill>
          </p:grpSpPr>
          <p:sp>
            <p:nvSpPr>
              <p:cNvPr id="59" name="Freeform 58"/>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7" name="Group 46"/>
            <p:cNvGrpSpPr/>
            <p:nvPr/>
          </p:nvGrpSpPr>
          <p:grpSpPr>
            <a:xfrm>
              <a:off x="11027477" y="4050180"/>
              <a:ext cx="692151" cy="450850"/>
              <a:chOff x="622112" y="5312795"/>
              <a:chExt cx="472748" cy="307937"/>
            </a:xfrm>
            <a:solidFill>
              <a:schemeClr val="accent2"/>
            </a:solidFill>
          </p:grpSpPr>
          <p:sp>
            <p:nvSpPr>
              <p:cNvPr id="57" name="Freeform 56"/>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8" name="Group 47"/>
            <p:cNvGrpSpPr/>
            <p:nvPr/>
          </p:nvGrpSpPr>
          <p:grpSpPr>
            <a:xfrm>
              <a:off x="9591020" y="4289621"/>
              <a:ext cx="316184" cy="316184"/>
              <a:chOff x="5947251" y="4336098"/>
              <a:chExt cx="560138" cy="560138"/>
            </a:xfrm>
          </p:grpSpPr>
          <p:sp>
            <p:nvSpPr>
              <p:cNvPr id="55" name="Oval 54"/>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6"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49" name="Group 48"/>
            <p:cNvGrpSpPr/>
            <p:nvPr/>
          </p:nvGrpSpPr>
          <p:grpSpPr>
            <a:xfrm>
              <a:off x="10544857" y="4289621"/>
              <a:ext cx="316184" cy="316184"/>
              <a:chOff x="5947251" y="4336098"/>
              <a:chExt cx="560138" cy="560138"/>
            </a:xfrm>
          </p:grpSpPr>
          <p:sp>
            <p:nvSpPr>
              <p:cNvPr id="53" name="Oval 52"/>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4"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0" name="Group 49"/>
            <p:cNvGrpSpPr/>
            <p:nvPr/>
          </p:nvGrpSpPr>
          <p:grpSpPr>
            <a:xfrm>
              <a:off x="11489169" y="4289621"/>
              <a:ext cx="316184" cy="316184"/>
              <a:chOff x="5947251" y="4336098"/>
              <a:chExt cx="560138" cy="560138"/>
            </a:xfrm>
          </p:grpSpPr>
          <p:sp>
            <p:nvSpPr>
              <p:cNvPr id="51" name="Oval 50"/>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2"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3" name="Rectangle 62"/>
            <p:cNvSpPr/>
            <p:nvPr/>
          </p:nvSpPr>
          <p:spPr bwMode="auto">
            <a:xfrm>
              <a:off x="5952170" y="4954656"/>
              <a:ext cx="2651760" cy="3231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vSwitch</a:t>
              </a:r>
              <a:endParaRPr kumimoji="0" lang="en-US" sz="1000" b="0" i="0" u="none" strike="noStrike" kern="0" cap="none" spc="0" normalizeH="0" baseline="0" noProof="0" dirty="0">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64" name="Rectangle 63"/>
            <p:cNvSpPr/>
            <p:nvPr/>
          </p:nvSpPr>
          <p:spPr bwMode="auto">
            <a:xfrm>
              <a:off x="9146223" y="4954656"/>
              <a:ext cx="2651760" cy="3231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vSwitch</a:t>
              </a:r>
              <a:endParaRPr kumimoji="0" lang="en-US" sz="1000" b="0" i="0" u="none" strike="noStrike" kern="0" cap="none" spc="0" normalizeH="0" baseline="0" noProof="0" dirty="0">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65" name="Rectangle 64"/>
            <p:cNvSpPr/>
            <p:nvPr/>
          </p:nvSpPr>
          <p:spPr bwMode="auto">
            <a:xfrm>
              <a:off x="6091223"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VM1</a:t>
              </a:r>
            </a:p>
          </p:txBody>
        </p:sp>
        <p:sp>
          <p:nvSpPr>
            <p:cNvPr id="67" name="Rectangle 66"/>
            <p:cNvSpPr/>
            <p:nvPr/>
          </p:nvSpPr>
          <p:spPr bwMode="auto">
            <a:xfrm>
              <a:off x="7035535"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VM2</a:t>
              </a:r>
            </a:p>
          </p:txBody>
        </p:sp>
        <p:sp>
          <p:nvSpPr>
            <p:cNvPr id="68" name="Rectangle 67"/>
            <p:cNvSpPr/>
            <p:nvPr/>
          </p:nvSpPr>
          <p:spPr bwMode="auto">
            <a:xfrm>
              <a:off x="7979847"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VM1</a:t>
              </a:r>
            </a:p>
          </p:txBody>
        </p:sp>
        <p:sp>
          <p:nvSpPr>
            <p:cNvPr id="69" name="Rectangle 68"/>
            <p:cNvSpPr/>
            <p:nvPr/>
          </p:nvSpPr>
          <p:spPr bwMode="auto">
            <a:xfrm>
              <a:off x="9279417"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VM3</a:t>
              </a:r>
            </a:p>
          </p:txBody>
        </p:sp>
        <p:sp>
          <p:nvSpPr>
            <p:cNvPr id="70" name="Rectangle 69"/>
            <p:cNvSpPr/>
            <p:nvPr/>
          </p:nvSpPr>
          <p:spPr bwMode="auto">
            <a:xfrm>
              <a:off x="10223729"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VM2</a:t>
              </a:r>
            </a:p>
          </p:txBody>
        </p:sp>
        <p:sp>
          <p:nvSpPr>
            <p:cNvPr id="71" name="Rectangle 70"/>
            <p:cNvSpPr/>
            <p:nvPr/>
          </p:nvSpPr>
          <p:spPr bwMode="auto">
            <a:xfrm>
              <a:off x="11168041"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VM3</a:t>
              </a:r>
            </a:p>
          </p:txBody>
        </p:sp>
        <p:sp>
          <p:nvSpPr>
            <p:cNvPr id="72" name="Rectangle 71"/>
            <p:cNvSpPr/>
            <p:nvPr/>
          </p:nvSpPr>
          <p:spPr bwMode="auto">
            <a:xfrm>
              <a:off x="7035535" y="4730031"/>
              <a:ext cx="399305"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vNICs</a:t>
              </a:r>
              <a:endPar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73" name="Rectangle 72"/>
            <p:cNvSpPr/>
            <p:nvPr/>
          </p:nvSpPr>
          <p:spPr bwMode="auto">
            <a:xfrm>
              <a:off x="6371033"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74" name="Rectangle 73"/>
            <p:cNvSpPr/>
            <p:nvPr/>
          </p:nvSpPr>
          <p:spPr bwMode="auto">
            <a:xfrm>
              <a:off x="7580942"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77" name="Rectangle 76"/>
            <p:cNvSpPr/>
            <p:nvPr/>
          </p:nvSpPr>
          <p:spPr bwMode="auto">
            <a:xfrm>
              <a:off x="9565086"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78" name="Rectangle 77"/>
            <p:cNvSpPr/>
            <p:nvPr/>
          </p:nvSpPr>
          <p:spPr bwMode="auto">
            <a:xfrm>
              <a:off x="10774995"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79" name="Rectangle 78"/>
            <p:cNvSpPr/>
            <p:nvPr/>
          </p:nvSpPr>
          <p:spPr bwMode="auto">
            <a:xfrm>
              <a:off x="10272451" y="4730031"/>
              <a:ext cx="399305"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vNICs</a:t>
              </a:r>
              <a:endPar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81" name="Rectangle 80"/>
            <p:cNvSpPr/>
            <p:nvPr/>
          </p:nvSpPr>
          <p:spPr bwMode="auto">
            <a:xfrm>
              <a:off x="8234997" y="1212067"/>
              <a:ext cx="1280160" cy="489365"/>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PowerShell</a:t>
              </a:r>
            </a:p>
          </p:txBody>
        </p:sp>
        <p:sp>
          <p:nvSpPr>
            <p:cNvPr id="83" name="TextBox 82"/>
            <p:cNvSpPr txBox="1"/>
            <p:nvPr/>
          </p:nvSpPr>
          <p:spPr>
            <a:xfrm>
              <a:off x="6299646" y="1769857"/>
              <a:ext cx="1097280" cy="683264"/>
            </a:xfrm>
            <a:prstGeom prst="rect">
              <a:avLst/>
            </a:prstGeom>
            <a:noFill/>
            <a:ln w="0">
              <a:noFill/>
              <a:prstDash val="solid"/>
            </a:ln>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Network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Controller</a:t>
              </a:r>
            </a:p>
          </p:txBody>
        </p:sp>
        <p:grpSp>
          <p:nvGrpSpPr>
            <p:cNvPr id="90" name="Group 89"/>
            <p:cNvGrpSpPr/>
            <p:nvPr/>
          </p:nvGrpSpPr>
          <p:grpSpPr>
            <a:xfrm>
              <a:off x="7412036" y="1769857"/>
              <a:ext cx="2926080" cy="1223971"/>
              <a:chOff x="7412036" y="1823072"/>
              <a:chExt cx="2926080" cy="1223971"/>
            </a:xfrm>
          </p:grpSpPr>
          <p:sp>
            <p:nvSpPr>
              <p:cNvPr id="82" name="Rectangle 81"/>
              <p:cNvSpPr/>
              <p:nvPr/>
            </p:nvSpPr>
            <p:spPr bwMode="auto">
              <a:xfrm>
                <a:off x="7412036" y="1823072"/>
                <a:ext cx="2926080" cy="1223971"/>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5842">
                          <a:schemeClr val="tx1"/>
                        </a:gs>
                        <a:gs pos="5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Northbound Interface (REST APIs)</a:t>
                </a:r>
              </a:p>
            </p:txBody>
          </p:sp>
          <p:sp>
            <p:nvSpPr>
              <p:cNvPr id="85" name="Rectangle 84"/>
              <p:cNvSpPr/>
              <p:nvPr/>
            </p:nvSpPr>
            <p:spPr bwMode="auto">
              <a:xfrm>
                <a:off x="7412036" y="2599228"/>
                <a:ext cx="2926080" cy="4478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5842">
                          <a:schemeClr val="tx1"/>
                        </a:gs>
                        <a:gs pos="5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Southbound Interface</a:t>
                </a:r>
              </a:p>
            </p:txBody>
          </p:sp>
          <p:grpSp>
            <p:nvGrpSpPr>
              <p:cNvPr id="89" name="Group 88"/>
              <p:cNvGrpSpPr/>
              <p:nvPr/>
            </p:nvGrpSpPr>
            <p:grpSpPr>
              <a:xfrm>
                <a:off x="7412036" y="2178421"/>
                <a:ext cx="2926080" cy="475565"/>
                <a:chOff x="7412036" y="2159371"/>
                <a:chExt cx="2926080" cy="475565"/>
              </a:xfrm>
            </p:grpSpPr>
            <p:sp>
              <p:nvSpPr>
                <p:cNvPr id="84" name="Rectangle 83"/>
                <p:cNvSpPr/>
                <p:nvPr/>
              </p:nvSpPr>
              <p:spPr bwMode="auto">
                <a:xfrm>
                  <a:off x="7594916" y="2235571"/>
                  <a:ext cx="2560320"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8812">
                            <a:schemeClr val="bg1"/>
                          </a:gs>
                          <a:gs pos="35000">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Distributed Firewall Manager</a:t>
                  </a:r>
                </a:p>
              </p:txBody>
            </p:sp>
            <p:cxnSp>
              <p:nvCxnSpPr>
                <p:cNvPr id="87" name="Straight Connector 86"/>
                <p:cNvCxnSpPr/>
                <p:nvPr/>
              </p:nvCxnSpPr>
              <p:spPr>
                <a:xfrm>
                  <a:off x="7412036" y="2159371"/>
                  <a:ext cx="2926080" cy="0"/>
                </a:xfrm>
                <a:prstGeom prst="line">
                  <a:avLst/>
                </a:prstGeom>
                <a:ln w="3175">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7412036" y="2634936"/>
                  <a:ext cx="2926080" cy="0"/>
                </a:xfrm>
                <a:prstGeom prst="line">
                  <a:avLst/>
                </a:prstGeom>
                <a:ln w="3175">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92" name="TextBox 91"/>
            <p:cNvSpPr txBox="1"/>
            <p:nvPr/>
          </p:nvSpPr>
          <p:spPr>
            <a:xfrm>
              <a:off x="6587297" y="3133105"/>
              <a:ext cx="666903"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defPPr>
                <a:defRPr lang="en-US"/>
              </a:defPPr>
              <a:lvl1pPr algn="ctr" defTabSz="932472" fontAlgn="base">
                <a:lnSpc>
                  <a:spcPct val="90000"/>
                </a:lnSpc>
                <a:spcBef>
                  <a:spcPct val="0"/>
                </a:spcBef>
                <a:spcAft>
                  <a:spcPct val="0"/>
                </a:spcAft>
                <a:defRPr sz="1000">
                  <a:gradFill>
                    <a:gsLst>
                      <a:gs pos="27723">
                        <a:schemeClr val="tx1"/>
                      </a:gs>
                      <a:gs pos="58000">
                        <a:schemeClr val="tx1"/>
                      </a:gs>
                    </a:gsLst>
                    <a:lin ang="5400000" scaled="0"/>
                  </a:gradFill>
                  <a:latin typeface="Segoe UI Semibold" panose="020B0702040204020203" pitchFamily="34" charset="0"/>
                  <a:ea typeface="Segoe UI"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Policies</a:t>
              </a:r>
            </a:p>
          </p:txBody>
        </p:sp>
        <p:sp>
          <p:nvSpPr>
            <p:cNvPr id="93" name="TextBox 92"/>
            <p:cNvSpPr txBox="1"/>
            <p:nvPr/>
          </p:nvSpPr>
          <p:spPr>
            <a:xfrm>
              <a:off x="9873232" y="3133105"/>
              <a:ext cx="666903"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defPPr>
                <a:defRPr lang="en-US"/>
              </a:defPPr>
              <a:lvl1pPr algn="ctr" defTabSz="932472" fontAlgn="base">
                <a:lnSpc>
                  <a:spcPct val="90000"/>
                </a:lnSpc>
                <a:spcBef>
                  <a:spcPct val="0"/>
                </a:spcBef>
                <a:spcAft>
                  <a:spcPct val="0"/>
                </a:spcAft>
                <a:defRPr sz="1000">
                  <a:gradFill>
                    <a:gsLst>
                      <a:gs pos="27723">
                        <a:schemeClr val="tx1"/>
                      </a:gs>
                      <a:gs pos="58000">
                        <a:schemeClr val="tx1"/>
                      </a:gs>
                    </a:gsLst>
                    <a:lin ang="5400000" scaled="0"/>
                  </a:gradFill>
                  <a:latin typeface="Segoe UI Semibold" panose="020B0702040204020203" pitchFamily="34" charset="0"/>
                  <a:ea typeface="Segoe UI"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Policies</a:t>
              </a:r>
            </a:p>
          </p:txBody>
        </p:sp>
        <p:cxnSp>
          <p:nvCxnSpPr>
            <p:cNvPr id="94" name="Straight Arrow Connector 93"/>
            <p:cNvCxnSpPr>
              <a:stCxn id="7" idx="0"/>
            </p:cNvCxnSpPr>
            <p:nvPr/>
          </p:nvCxnSpPr>
          <p:spPr>
            <a:xfrm flipV="1">
              <a:off x="8875077" y="5277821"/>
              <a:ext cx="0" cy="74398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a:endCxn id="55" idx="3"/>
            </p:cNvCxnSpPr>
            <p:nvPr/>
          </p:nvCxnSpPr>
          <p:spPr>
            <a:xfrm flipV="1">
              <a:off x="8875077" y="4559501"/>
              <a:ext cx="762247" cy="68580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p:nvPr/>
          </p:nvCxnSpPr>
          <p:spPr>
            <a:xfrm flipH="1" flipV="1">
              <a:off x="8555035" y="4559501"/>
              <a:ext cx="320040" cy="68580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a:endCxn id="35" idx="0"/>
            </p:cNvCxnSpPr>
            <p:nvPr/>
          </p:nvCxnSpPr>
          <p:spPr>
            <a:xfrm flipH="1">
              <a:off x="6564584" y="2480556"/>
              <a:ext cx="1107534" cy="1809065"/>
            </a:xfrm>
            <a:prstGeom prst="straightConnector1">
              <a:avLst/>
            </a:prstGeom>
            <a:ln w="19050">
              <a:solidFill>
                <a:schemeClr val="tx1"/>
              </a:solidFill>
              <a:prstDash val="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107" name="Straight Arrow Connector 106"/>
            <p:cNvCxnSpPr>
              <a:endCxn id="55" idx="0"/>
            </p:cNvCxnSpPr>
            <p:nvPr/>
          </p:nvCxnSpPr>
          <p:spPr>
            <a:xfrm flipH="1">
              <a:off x="9749112" y="2436638"/>
              <a:ext cx="188170" cy="1852983"/>
            </a:xfrm>
            <a:prstGeom prst="straightConnector1">
              <a:avLst/>
            </a:prstGeom>
            <a:ln w="19050">
              <a:solidFill>
                <a:schemeClr val="tx1"/>
              </a:solidFill>
              <a:prstDash val="dash"/>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116" name="Arc 115"/>
            <p:cNvSpPr/>
            <p:nvPr/>
          </p:nvSpPr>
          <p:spPr>
            <a:xfrm>
              <a:off x="6677688" y="3526722"/>
              <a:ext cx="2959636" cy="1568428"/>
            </a:xfrm>
            <a:prstGeom prst="arc">
              <a:avLst>
                <a:gd name="adj1" fmla="val 10834660"/>
                <a:gd name="adj2" fmla="val 0"/>
              </a:avLst>
            </a:prstGeom>
            <a:ln w="19050">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3762675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additive="base">
                                        <p:cTn id="7" dur="500" fill="hold"/>
                                        <p:tgtEl>
                                          <p:spTgt spid="117"/>
                                        </p:tgtEl>
                                        <p:attrNameLst>
                                          <p:attrName>ppt_x</p:attrName>
                                        </p:attrNameLst>
                                      </p:cBhvr>
                                      <p:tavLst>
                                        <p:tav tm="0">
                                          <p:val>
                                            <p:strVal val="#ppt_x"/>
                                          </p:val>
                                        </p:tav>
                                        <p:tav tm="100000">
                                          <p:val>
                                            <p:strVal val="#ppt_x"/>
                                          </p:val>
                                        </p:tav>
                                      </p:tavLst>
                                    </p:anim>
                                    <p:anim calcmode="lin" valueType="num">
                                      <p:cBhvr additive="base">
                                        <p:cTn id="8"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 calcmode="lin" valueType="num">
                                      <p:cBhvr additive="base">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grpId="0"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 calcmode="lin" valueType="num">
                                      <p:cBhvr additive="base">
                                        <p:cTn id="19"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2">
                                            <p:txEl>
                                              <p:pRg st="2" end="2"/>
                                            </p:txEl>
                                          </p:spTgt>
                                        </p:tgtEl>
                                        <p:attrNameLst>
                                          <p:attrName>style.visibility</p:attrName>
                                        </p:attrNameLst>
                                      </p:cBhvr>
                                      <p:to>
                                        <p:strVal val="visible"/>
                                      </p:to>
                                    </p:set>
                                    <p:anim calcmode="lin" valueType="num">
                                      <p:cBhvr additive="base">
                                        <p:cTn id="23"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 calcmode="lin" valueType="num">
                                      <p:cBhvr additive="base">
                                        <p:cTn id="2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 calcmode="lin" valueType="num">
                                      <p:cBhvr additive="base">
                                        <p:cTn id="35"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decel="100000" fill="hold" grpId="0" nodeType="clickEffect">
                                  <p:stCondLst>
                                    <p:cond delay="0"/>
                                  </p:stCondLst>
                                  <p:childTnLst>
                                    <p:set>
                                      <p:cBhvr>
                                        <p:cTn id="40" dur="1" fill="hold">
                                          <p:stCondLst>
                                            <p:cond delay="0"/>
                                          </p:stCondLst>
                                        </p:cTn>
                                        <p:tgtEl>
                                          <p:spTgt spid="2">
                                            <p:txEl>
                                              <p:pRg st="6" end="6"/>
                                            </p:txEl>
                                          </p:spTgt>
                                        </p:tgtEl>
                                        <p:attrNameLst>
                                          <p:attrName>style.visibility</p:attrName>
                                        </p:attrNameLst>
                                      </p:cBhvr>
                                      <p:to>
                                        <p:strVal val="visible"/>
                                      </p:to>
                                    </p:set>
                                    <p:anim calcmode="lin" valueType="num">
                                      <p:cBhvr additive="base">
                                        <p:cTn id="4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decel="100000" fill="hold" grpId="0" nodeType="clickEffect">
                                  <p:stCondLst>
                                    <p:cond delay="0"/>
                                  </p:stCondLst>
                                  <p:childTnLst>
                                    <p:set>
                                      <p:cBhvr>
                                        <p:cTn id="46" dur="1" fill="hold">
                                          <p:stCondLst>
                                            <p:cond delay="0"/>
                                          </p:stCondLst>
                                        </p:cTn>
                                        <p:tgtEl>
                                          <p:spTgt spid="2">
                                            <p:txEl>
                                              <p:pRg st="7" end="7"/>
                                            </p:txEl>
                                          </p:spTgt>
                                        </p:tgtEl>
                                        <p:attrNameLst>
                                          <p:attrName>style.visibility</p:attrName>
                                        </p:attrNameLst>
                                      </p:cBhvr>
                                      <p:to>
                                        <p:strVal val="visible"/>
                                      </p:to>
                                    </p:set>
                                    <p:anim calcmode="lin" valueType="num">
                                      <p:cBhvr additive="base">
                                        <p:cTn id="47"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Datacenter Firewall</a:t>
            </a:r>
            <a:endParaRPr lang="en-US" dirty="0"/>
          </a:p>
        </p:txBody>
      </p:sp>
      <p:sp>
        <p:nvSpPr>
          <p:cNvPr id="2" name="Text Placeholder 1"/>
          <p:cNvSpPr>
            <a:spLocks noGrp="1"/>
          </p:cNvSpPr>
          <p:nvPr>
            <p:ph type="body" sz="quarter" idx="10"/>
          </p:nvPr>
        </p:nvSpPr>
        <p:spPr>
          <a:xfrm>
            <a:off x="274638" y="1212850"/>
            <a:ext cx="5486400" cy="5369162"/>
          </a:xfrm>
        </p:spPr>
        <p:txBody>
          <a:bodyPr lIns="182880" tIns="146304" rIns="182880" bIns="146304"/>
          <a:lstStyle/>
          <a:p>
            <a:pPr>
              <a:spcBef>
                <a:spcPts val="1800"/>
              </a:spcBef>
              <a:spcAft>
                <a:spcPts val="0"/>
              </a:spcAft>
            </a:pPr>
            <a:r>
              <a:rPr lang="en-US" sz="2800" dirty="0">
                <a:gradFill>
                  <a:gsLst>
                    <a:gs pos="94690">
                      <a:schemeClr val="tx1"/>
                    </a:gs>
                    <a:gs pos="88000">
                      <a:schemeClr val="tx1"/>
                    </a:gs>
                  </a:gsLst>
                  <a:lin ang="5400000" scaled="0"/>
                </a:gradFill>
              </a:rPr>
              <a:t>Highly scalable, </a:t>
            </a:r>
            <a:br>
              <a:rPr lang="en-US" sz="2800" dirty="0">
                <a:gradFill>
                  <a:gsLst>
                    <a:gs pos="94690">
                      <a:schemeClr val="tx1"/>
                    </a:gs>
                    <a:gs pos="88000">
                      <a:schemeClr val="tx1"/>
                    </a:gs>
                  </a:gsLst>
                  <a:lin ang="5400000" scaled="0"/>
                </a:gradFill>
              </a:rPr>
            </a:br>
            <a:r>
              <a:rPr lang="en-US" sz="2800" dirty="0">
                <a:gradFill>
                  <a:gsLst>
                    <a:gs pos="94690">
                      <a:schemeClr val="tx1"/>
                    </a:gs>
                    <a:gs pos="88000">
                      <a:schemeClr val="tx1"/>
                    </a:gs>
                  </a:gsLst>
                  <a:lin ang="5400000" scaled="0"/>
                </a:gradFill>
              </a:rPr>
              <a:t>manageable, and diagnosable software-based firewall</a:t>
            </a:r>
          </a:p>
          <a:p>
            <a:pPr>
              <a:spcBef>
                <a:spcPts val="1800"/>
              </a:spcBef>
              <a:spcAft>
                <a:spcPts val="0"/>
              </a:spcAft>
            </a:pPr>
            <a:r>
              <a:rPr lang="en-US" sz="2800" dirty="0">
                <a:gradFill>
                  <a:gsLst>
                    <a:gs pos="94690">
                      <a:schemeClr val="tx1"/>
                    </a:gs>
                    <a:gs pos="88000">
                      <a:schemeClr val="tx1"/>
                    </a:gs>
                  </a:gsLst>
                  <a:lin ang="5400000" scaled="0"/>
                </a:gradFill>
              </a:rPr>
              <a:t>Freedom to move tenant </a:t>
            </a:r>
            <a:br>
              <a:rPr lang="en-US" sz="2800" dirty="0">
                <a:gradFill>
                  <a:gsLst>
                    <a:gs pos="94690">
                      <a:schemeClr val="tx1"/>
                    </a:gs>
                    <a:gs pos="88000">
                      <a:schemeClr val="tx1"/>
                    </a:gs>
                  </a:gsLst>
                  <a:lin ang="5400000" scaled="0"/>
                </a:gradFill>
              </a:rPr>
            </a:br>
            <a:r>
              <a:rPr lang="en-US" sz="2800" dirty="0">
                <a:gradFill>
                  <a:gsLst>
                    <a:gs pos="94690">
                      <a:schemeClr val="tx1"/>
                    </a:gs>
                    <a:gs pos="88000">
                      <a:schemeClr val="tx1"/>
                    </a:gs>
                  </a:gsLst>
                  <a:lin ang="5400000" scaled="0"/>
                </a:gradFill>
              </a:rPr>
              <a:t>virtual machines to different compute hosts without </a:t>
            </a:r>
            <a:br>
              <a:rPr lang="en-US" sz="2800" dirty="0">
                <a:gradFill>
                  <a:gsLst>
                    <a:gs pos="94690">
                      <a:schemeClr val="tx1"/>
                    </a:gs>
                    <a:gs pos="88000">
                      <a:schemeClr val="tx1"/>
                    </a:gs>
                  </a:gsLst>
                  <a:lin ang="5400000" scaled="0"/>
                </a:gradFill>
              </a:rPr>
            </a:br>
            <a:r>
              <a:rPr lang="en-US" sz="2800" dirty="0">
                <a:gradFill>
                  <a:gsLst>
                    <a:gs pos="94690">
                      <a:schemeClr val="tx1"/>
                    </a:gs>
                    <a:gs pos="88000">
                      <a:schemeClr val="tx1"/>
                    </a:gs>
                  </a:gsLst>
                  <a:lin ang="5400000" scaled="0"/>
                </a:gradFill>
              </a:rPr>
              <a:t>breaking tenant firewall policies</a:t>
            </a:r>
          </a:p>
          <a:p>
            <a:pPr lvl="1">
              <a:spcBef>
                <a:spcPts val="900"/>
              </a:spcBef>
              <a:spcAft>
                <a:spcPts val="0"/>
              </a:spcAft>
            </a:pPr>
            <a:r>
              <a:rPr lang="en-US" sz="1600" b="1" dirty="0">
                <a:gradFill>
                  <a:gsLst>
                    <a:gs pos="94690">
                      <a:schemeClr val="tx1"/>
                    </a:gs>
                    <a:gs pos="88000">
                      <a:schemeClr val="tx1"/>
                    </a:gs>
                  </a:gsLst>
                  <a:lin ang="5400000" scaled="0"/>
                </a:gradFill>
                <a:latin typeface="+mj-lt"/>
              </a:rPr>
              <a:t>Deployed as a </a:t>
            </a:r>
            <a:r>
              <a:rPr lang="en-US" sz="1600" b="1" dirty="0" err="1">
                <a:gradFill>
                  <a:gsLst>
                    <a:gs pos="94690">
                      <a:schemeClr val="tx1"/>
                    </a:gs>
                    <a:gs pos="88000">
                      <a:schemeClr val="tx1"/>
                    </a:gs>
                  </a:gsLst>
                  <a:lin ang="5400000" scaled="0"/>
                </a:gradFill>
                <a:latin typeface="+mj-lt"/>
              </a:rPr>
              <a:t>vSwitch</a:t>
            </a:r>
            <a:r>
              <a:rPr lang="en-US" sz="1600" b="1" dirty="0">
                <a:gradFill>
                  <a:gsLst>
                    <a:gs pos="94690">
                      <a:schemeClr val="tx1"/>
                    </a:gs>
                    <a:gs pos="88000">
                      <a:schemeClr val="tx1"/>
                    </a:gs>
                  </a:gsLst>
                  <a:lin ang="5400000" scaled="0"/>
                </a:gradFill>
                <a:latin typeface="+mj-lt"/>
              </a:rPr>
              <a:t> port host agent firewall</a:t>
            </a:r>
          </a:p>
          <a:p>
            <a:pPr lvl="1">
              <a:spcBef>
                <a:spcPts val="900"/>
              </a:spcBef>
              <a:spcAft>
                <a:spcPts val="0"/>
              </a:spcAft>
            </a:pPr>
            <a:r>
              <a:rPr lang="en-US" sz="1600" b="1" dirty="0">
                <a:gradFill>
                  <a:gsLst>
                    <a:gs pos="94690">
                      <a:schemeClr val="tx1"/>
                    </a:gs>
                    <a:gs pos="88000">
                      <a:schemeClr val="tx1"/>
                    </a:gs>
                  </a:gsLst>
                  <a:lin ang="5400000" scaled="0"/>
                </a:gradFill>
                <a:latin typeface="+mj-lt"/>
              </a:rPr>
              <a:t>Tenant virtual machines get the policies assigned to their </a:t>
            </a:r>
            <a:r>
              <a:rPr lang="en-US" sz="1600" b="1" dirty="0" err="1">
                <a:gradFill>
                  <a:gsLst>
                    <a:gs pos="94690">
                      <a:schemeClr val="tx1"/>
                    </a:gs>
                    <a:gs pos="88000">
                      <a:schemeClr val="tx1"/>
                    </a:gs>
                  </a:gsLst>
                  <a:lin ang="5400000" scaled="0"/>
                </a:gradFill>
                <a:latin typeface="+mj-lt"/>
              </a:rPr>
              <a:t>vSwitch</a:t>
            </a:r>
            <a:r>
              <a:rPr lang="en-US" sz="1600" b="1" dirty="0">
                <a:gradFill>
                  <a:gsLst>
                    <a:gs pos="94690">
                      <a:schemeClr val="tx1"/>
                    </a:gs>
                    <a:gs pos="88000">
                      <a:schemeClr val="tx1"/>
                    </a:gs>
                  </a:gsLst>
                  <a:lin ang="5400000" scaled="0"/>
                </a:gradFill>
                <a:latin typeface="+mj-lt"/>
              </a:rPr>
              <a:t> host agent firewall</a:t>
            </a:r>
          </a:p>
          <a:p>
            <a:pPr lvl="1">
              <a:spcBef>
                <a:spcPts val="900"/>
              </a:spcBef>
              <a:spcAft>
                <a:spcPts val="0"/>
              </a:spcAft>
            </a:pPr>
            <a:r>
              <a:rPr lang="en-US" sz="1600" b="1" dirty="0">
                <a:gradFill>
                  <a:gsLst>
                    <a:gs pos="94690">
                      <a:schemeClr val="tx1"/>
                    </a:gs>
                    <a:gs pos="88000">
                      <a:schemeClr val="tx1"/>
                    </a:gs>
                  </a:gsLst>
                  <a:lin ang="5400000" scaled="0"/>
                </a:gradFill>
                <a:latin typeface="+mj-lt"/>
              </a:rPr>
              <a:t>Firewall rules are configured in each </a:t>
            </a:r>
            <a:r>
              <a:rPr lang="en-US" sz="1600" b="1" dirty="0" err="1">
                <a:gradFill>
                  <a:gsLst>
                    <a:gs pos="94690">
                      <a:schemeClr val="tx1"/>
                    </a:gs>
                    <a:gs pos="88000">
                      <a:schemeClr val="tx1"/>
                    </a:gs>
                  </a:gsLst>
                  <a:lin ang="5400000" scaled="0"/>
                </a:gradFill>
                <a:latin typeface="+mj-lt"/>
              </a:rPr>
              <a:t>vSwitch</a:t>
            </a:r>
            <a:r>
              <a:rPr lang="en-US" sz="1600" b="1" dirty="0">
                <a:gradFill>
                  <a:gsLst>
                    <a:gs pos="94690">
                      <a:schemeClr val="tx1"/>
                    </a:gs>
                    <a:gs pos="88000">
                      <a:schemeClr val="tx1"/>
                    </a:gs>
                  </a:gsLst>
                  <a:lin ang="5400000" scaled="0"/>
                </a:gradFill>
                <a:latin typeface="+mj-lt"/>
              </a:rPr>
              <a:t> port, independent of the actual host running the virtual machine</a:t>
            </a:r>
          </a:p>
          <a:p>
            <a:pPr lvl="1">
              <a:spcBef>
                <a:spcPts val="900"/>
              </a:spcBef>
              <a:spcAft>
                <a:spcPts val="0"/>
              </a:spcAft>
            </a:pPr>
            <a:r>
              <a:rPr lang="en-US" sz="1600" b="1" dirty="0">
                <a:gradFill>
                  <a:gsLst>
                    <a:gs pos="94690">
                      <a:schemeClr val="tx1"/>
                    </a:gs>
                    <a:gs pos="88000">
                      <a:schemeClr val="tx1"/>
                    </a:gs>
                  </a:gsLst>
                  <a:lin ang="5400000" scaled="0"/>
                </a:gradFill>
                <a:latin typeface="+mj-lt"/>
              </a:rPr>
              <a:t>Guest OS agnostic</a:t>
            </a:r>
          </a:p>
          <a:p>
            <a:pPr lvl="1">
              <a:spcBef>
                <a:spcPts val="900"/>
              </a:spcBef>
              <a:spcAft>
                <a:spcPts val="0"/>
              </a:spcAft>
            </a:pPr>
            <a:r>
              <a:rPr lang="en-US" sz="1600" b="1" dirty="0">
                <a:gradFill>
                  <a:gsLst>
                    <a:gs pos="94690">
                      <a:schemeClr val="tx1"/>
                    </a:gs>
                    <a:gs pos="88000">
                      <a:schemeClr val="tx1"/>
                    </a:gs>
                  </a:gsLst>
                  <a:lin ang="5400000" scaled="0"/>
                </a:gradFill>
                <a:latin typeface="+mj-lt"/>
              </a:rPr>
              <a:t>Protect traffic between VMs on same/different L2 subnets</a:t>
            </a:r>
          </a:p>
        </p:txBody>
      </p:sp>
      <p:grpSp>
        <p:nvGrpSpPr>
          <p:cNvPr id="78" name="Group 77"/>
          <p:cNvGrpSpPr/>
          <p:nvPr/>
        </p:nvGrpSpPr>
        <p:grpSpPr>
          <a:xfrm>
            <a:off x="5769290" y="1212067"/>
            <a:ext cx="6211573" cy="5299099"/>
            <a:chOff x="5769290" y="1212067"/>
            <a:chExt cx="6211573" cy="5299099"/>
          </a:xfrm>
        </p:grpSpPr>
        <p:sp>
          <p:nvSpPr>
            <p:cNvPr id="8" name="Rectangle 7"/>
            <p:cNvSpPr/>
            <p:nvPr/>
          </p:nvSpPr>
          <p:spPr bwMode="auto">
            <a:xfrm>
              <a:off x="8234997" y="6021801"/>
              <a:ext cx="1280160" cy="48936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Gateway</a:t>
              </a:r>
            </a:p>
          </p:txBody>
        </p:sp>
        <p:sp>
          <p:nvSpPr>
            <p:cNvPr id="9" name="TextBox 8"/>
            <p:cNvSpPr txBox="1"/>
            <p:nvPr/>
          </p:nvSpPr>
          <p:spPr>
            <a:xfrm>
              <a:off x="5769290" y="3409950"/>
              <a:ext cx="3017520" cy="2277162"/>
            </a:xfrm>
            <a:prstGeom prst="rect">
              <a:avLst/>
            </a:prstGeom>
            <a:noFill/>
            <a:ln w="0">
              <a:solidFill>
                <a:schemeClr val="bg1">
                  <a:lumMod val="85000"/>
                </a:schemeClr>
              </a:solidFill>
              <a:prstDash val="solid"/>
            </a:ln>
          </p:spPr>
          <p:txBody>
            <a:bodyPr wrap="none" lIns="182880" tIns="146304" rIns="182880" bIns="146304"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Host 1</a:t>
              </a:r>
            </a:p>
          </p:txBody>
        </p:sp>
        <p:sp>
          <p:nvSpPr>
            <p:cNvPr id="10" name="TextBox 9"/>
            <p:cNvSpPr txBox="1"/>
            <p:nvPr/>
          </p:nvSpPr>
          <p:spPr>
            <a:xfrm>
              <a:off x="8963343" y="3409950"/>
              <a:ext cx="3017520" cy="2277162"/>
            </a:xfrm>
            <a:prstGeom prst="rect">
              <a:avLst/>
            </a:prstGeom>
            <a:noFill/>
            <a:ln w="0">
              <a:solidFill>
                <a:schemeClr val="bg1">
                  <a:lumMod val="85000"/>
                </a:schemeClr>
              </a:solidFill>
              <a:prstDash val="solid"/>
            </a:ln>
          </p:spPr>
          <p:txBody>
            <a:bodyPr wrap="none" lIns="182880" tIns="146304" rIns="182880" bIns="146304" rtlCol="0">
              <a:no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Host 2</a:t>
              </a:r>
            </a:p>
          </p:txBody>
        </p:sp>
        <p:grpSp>
          <p:nvGrpSpPr>
            <p:cNvPr id="11" name="Group 10"/>
            <p:cNvGrpSpPr/>
            <p:nvPr/>
          </p:nvGrpSpPr>
          <p:grpSpPr>
            <a:xfrm>
              <a:off x="5944800" y="4050180"/>
              <a:ext cx="692151" cy="450850"/>
              <a:chOff x="622112" y="5312795"/>
              <a:chExt cx="472748" cy="307937"/>
            </a:xfrm>
            <a:solidFill>
              <a:schemeClr val="accent1"/>
            </a:solidFill>
          </p:grpSpPr>
          <p:sp>
            <p:nvSpPr>
              <p:cNvPr id="76" name="Freeform 75"/>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2" name="Group 11"/>
            <p:cNvGrpSpPr/>
            <p:nvPr/>
          </p:nvGrpSpPr>
          <p:grpSpPr>
            <a:xfrm>
              <a:off x="6889112" y="4050180"/>
              <a:ext cx="692151" cy="450850"/>
              <a:chOff x="622112" y="5312795"/>
              <a:chExt cx="472748" cy="307937"/>
            </a:xfrm>
            <a:solidFill>
              <a:schemeClr val="accent1"/>
            </a:solidFill>
          </p:grpSpPr>
          <p:sp>
            <p:nvSpPr>
              <p:cNvPr id="74" name="Freeform 73"/>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5"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3" name="Group 12"/>
            <p:cNvGrpSpPr/>
            <p:nvPr/>
          </p:nvGrpSpPr>
          <p:grpSpPr>
            <a:xfrm>
              <a:off x="7833424" y="4050180"/>
              <a:ext cx="692151" cy="450850"/>
              <a:chOff x="622112" y="5312795"/>
              <a:chExt cx="472748" cy="307937"/>
            </a:xfrm>
            <a:solidFill>
              <a:schemeClr val="accent2"/>
            </a:solidFill>
          </p:grpSpPr>
          <p:sp>
            <p:nvSpPr>
              <p:cNvPr id="72" name="Freeform 71"/>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3"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4" name="Group 13"/>
            <p:cNvGrpSpPr/>
            <p:nvPr/>
          </p:nvGrpSpPr>
          <p:grpSpPr>
            <a:xfrm>
              <a:off x="6406492" y="4289621"/>
              <a:ext cx="316184" cy="316184"/>
              <a:chOff x="5947251" y="4336098"/>
              <a:chExt cx="560138" cy="560138"/>
            </a:xfrm>
          </p:grpSpPr>
          <p:sp>
            <p:nvSpPr>
              <p:cNvPr id="70" name="Oval 69"/>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71"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5" name="Group 14"/>
            <p:cNvGrpSpPr/>
            <p:nvPr/>
          </p:nvGrpSpPr>
          <p:grpSpPr>
            <a:xfrm>
              <a:off x="7350804" y="4289621"/>
              <a:ext cx="316184" cy="316184"/>
              <a:chOff x="5947251" y="4336098"/>
              <a:chExt cx="560138" cy="560138"/>
            </a:xfrm>
          </p:grpSpPr>
          <p:sp>
            <p:nvSpPr>
              <p:cNvPr id="68" name="Oval 67"/>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9"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6" name="Group 15"/>
            <p:cNvGrpSpPr/>
            <p:nvPr/>
          </p:nvGrpSpPr>
          <p:grpSpPr>
            <a:xfrm>
              <a:off x="8295116" y="4289621"/>
              <a:ext cx="316184" cy="316184"/>
              <a:chOff x="5947251" y="4336098"/>
              <a:chExt cx="560138" cy="560138"/>
            </a:xfrm>
          </p:grpSpPr>
          <p:sp>
            <p:nvSpPr>
              <p:cNvPr id="66" name="Oval 65"/>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7"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7" name="Group 16"/>
            <p:cNvGrpSpPr/>
            <p:nvPr/>
          </p:nvGrpSpPr>
          <p:grpSpPr>
            <a:xfrm>
              <a:off x="9129328" y="4050180"/>
              <a:ext cx="692151" cy="450850"/>
              <a:chOff x="622112" y="5312795"/>
              <a:chExt cx="472748" cy="307937"/>
            </a:xfrm>
            <a:solidFill>
              <a:schemeClr val="accent1"/>
            </a:solidFill>
          </p:grpSpPr>
          <p:sp>
            <p:nvSpPr>
              <p:cNvPr id="64" name="Freeform 63"/>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5"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8" name="Group 17"/>
            <p:cNvGrpSpPr/>
            <p:nvPr/>
          </p:nvGrpSpPr>
          <p:grpSpPr>
            <a:xfrm>
              <a:off x="10083165" y="4050180"/>
              <a:ext cx="692151" cy="450850"/>
              <a:chOff x="622112" y="5312795"/>
              <a:chExt cx="472748" cy="307937"/>
            </a:xfrm>
            <a:solidFill>
              <a:schemeClr val="accent2"/>
            </a:solidFill>
          </p:grpSpPr>
          <p:sp>
            <p:nvSpPr>
              <p:cNvPr id="62" name="Freeform 61"/>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 name="Group 18"/>
            <p:cNvGrpSpPr/>
            <p:nvPr/>
          </p:nvGrpSpPr>
          <p:grpSpPr>
            <a:xfrm>
              <a:off x="11027477" y="4050180"/>
              <a:ext cx="692151" cy="450850"/>
              <a:chOff x="622112" y="5312795"/>
              <a:chExt cx="472748" cy="307937"/>
            </a:xfrm>
            <a:solidFill>
              <a:schemeClr val="accent2"/>
            </a:solidFill>
          </p:grpSpPr>
          <p:sp>
            <p:nvSpPr>
              <p:cNvPr id="60" name="Freeform 59"/>
              <p:cNvSpPr>
                <a:spLocks noChangeAspect="1" noEditPoints="1"/>
              </p:cNvSpPr>
              <p:nvPr/>
            </p:nvSpPr>
            <p:spPr bwMode="auto">
              <a:xfrm>
                <a:off x="622112" y="5312795"/>
                <a:ext cx="472748" cy="307937"/>
              </a:xfrm>
              <a:custGeom>
                <a:avLst/>
                <a:gdLst>
                  <a:gd name="T0" fmla="*/ 178 w 182"/>
                  <a:gd name="T1" fmla="*/ 0 h 117"/>
                  <a:gd name="T2" fmla="*/ 5 w 182"/>
                  <a:gd name="T3" fmla="*/ 0 h 117"/>
                  <a:gd name="T4" fmla="*/ 0 w 182"/>
                  <a:gd name="T5" fmla="*/ 4 h 117"/>
                  <a:gd name="T6" fmla="*/ 0 w 182"/>
                  <a:gd name="T7" fmla="*/ 100 h 117"/>
                  <a:gd name="T8" fmla="*/ 5 w 182"/>
                  <a:gd name="T9" fmla="*/ 104 h 117"/>
                  <a:gd name="T10" fmla="*/ 178 w 182"/>
                  <a:gd name="T11" fmla="*/ 104 h 117"/>
                  <a:gd name="T12" fmla="*/ 182 w 182"/>
                  <a:gd name="T13" fmla="*/ 100 h 117"/>
                  <a:gd name="T14" fmla="*/ 182 w 182"/>
                  <a:gd name="T15" fmla="*/ 4 h 117"/>
                  <a:gd name="T16" fmla="*/ 178 w 182"/>
                  <a:gd name="T17" fmla="*/ 0 h 117"/>
                  <a:gd name="T18" fmla="*/ 174 w 182"/>
                  <a:gd name="T19" fmla="*/ 92 h 117"/>
                  <a:gd name="T20" fmla="*/ 170 w 182"/>
                  <a:gd name="T21" fmla="*/ 96 h 117"/>
                  <a:gd name="T22" fmla="*/ 13 w 182"/>
                  <a:gd name="T23" fmla="*/ 96 h 117"/>
                  <a:gd name="T24" fmla="*/ 9 w 182"/>
                  <a:gd name="T25" fmla="*/ 92 h 117"/>
                  <a:gd name="T26" fmla="*/ 9 w 182"/>
                  <a:gd name="T27" fmla="*/ 11 h 117"/>
                  <a:gd name="T28" fmla="*/ 13 w 182"/>
                  <a:gd name="T29" fmla="*/ 7 h 117"/>
                  <a:gd name="T30" fmla="*/ 170 w 182"/>
                  <a:gd name="T31" fmla="*/ 7 h 117"/>
                  <a:gd name="T32" fmla="*/ 174 w 182"/>
                  <a:gd name="T33" fmla="*/ 11 h 117"/>
                  <a:gd name="T34" fmla="*/ 174 w 182"/>
                  <a:gd name="T35" fmla="*/ 92 h 117"/>
                  <a:gd name="T36" fmla="*/ 174 w 182"/>
                  <a:gd name="T37" fmla="*/ 92 h 117"/>
                  <a:gd name="T38" fmla="*/ 127 w 182"/>
                  <a:gd name="T39" fmla="*/ 114 h 117"/>
                  <a:gd name="T40" fmla="*/ 124 w 182"/>
                  <a:gd name="T41" fmla="*/ 117 h 117"/>
                  <a:gd name="T42" fmla="*/ 58 w 182"/>
                  <a:gd name="T43" fmla="*/ 117 h 117"/>
                  <a:gd name="T44" fmla="*/ 55 w 182"/>
                  <a:gd name="T45" fmla="*/ 114 h 117"/>
                  <a:gd name="T46" fmla="*/ 58 w 182"/>
                  <a:gd name="T47" fmla="*/ 113 h 117"/>
                  <a:gd name="T48" fmla="*/ 61 w 182"/>
                  <a:gd name="T49" fmla="*/ 110 h 117"/>
                  <a:gd name="T50" fmla="*/ 121 w 182"/>
                  <a:gd name="T51" fmla="*/ 110 h 117"/>
                  <a:gd name="T52" fmla="*/ 124 w 182"/>
                  <a:gd name="T53" fmla="*/ 113 h 117"/>
                  <a:gd name="T54" fmla="*/ 127 w 182"/>
                  <a:gd name="T55"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2" h="117">
                    <a:moveTo>
                      <a:pt x="178" y="0"/>
                    </a:moveTo>
                    <a:cubicBezTo>
                      <a:pt x="45" y="0"/>
                      <a:pt x="5" y="0"/>
                      <a:pt x="5" y="0"/>
                    </a:cubicBezTo>
                    <a:cubicBezTo>
                      <a:pt x="3" y="0"/>
                      <a:pt x="0" y="2"/>
                      <a:pt x="0" y="4"/>
                    </a:cubicBezTo>
                    <a:cubicBezTo>
                      <a:pt x="0" y="100"/>
                      <a:pt x="0" y="100"/>
                      <a:pt x="0" y="100"/>
                    </a:cubicBezTo>
                    <a:cubicBezTo>
                      <a:pt x="0" y="102"/>
                      <a:pt x="3" y="104"/>
                      <a:pt x="5" y="104"/>
                    </a:cubicBezTo>
                    <a:cubicBezTo>
                      <a:pt x="49" y="104"/>
                      <a:pt x="178" y="104"/>
                      <a:pt x="178" y="104"/>
                    </a:cubicBezTo>
                    <a:cubicBezTo>
                      <a:pt x="180" y="104"/>
                      <a:pt x="182" y="102"/>
                      <a:pt x="182" y="100"/>
                    </a:cubicBezTo>
                    <a:cubicBezTo>
                      <a:pt x="182" y="4"/>
                      <a:pt x="182" y="4"/>
                      <a:pt x="182" y="4"/>
                    </a:cubicBezTo>
                    <a:cubicBezTo>
                      <a:pt x="182" y="2"/>
                      <a:pt x="180" y="0"/>
                      <a:pt x="178" y="0"/>
                    </a:cubicBezTo>
                    <a:close/>
                    <a:moveTo>
                      <a:pt x="174" y="92"/>
                    </a:moveTo>
                    <a:cubicBezTo>
                      <a:pt x="174" y="95"/>
                      <a:pt x="172" y="96"/>
                      <a:pt x="170" y="96"/>
                    </a:cubicBezTo>
                    <a:cubicBezTo>
                      <a:pt x="53" y="96"/>
                      <a:pt x="13" y="96"/>
                      <a:pt x="13" y="96"/>
                    </a:cubicBezTo>
                    <a:cubicBezTo>
                      <a:pt x="11" y="96"/>
                      <a:pt x="9" y="95"/>
                      <a:pt x="9" y="92"/>
                    </a:cubicBezTo>
                    <a:cubicBezTo>
                      <a:pt x="9" y="11"/>
                      <a:pt x="9" y="11"/>
                      <a:pt x="9" y="11"/>
                    </a:cubicBezTo>
                    <a:cubicBezTo>
                      <a:pt x="9" y="9"/>
                      <a:pt x="11" y="7"/>
                      <a:pt x="13" y="7"/>
                    </a:cubicBezTo>
                    <a:cubicBezTo>
                      <a:pt x="130" y="7"/>
                      <a:pt x="170" y="7"/>
                      <a:pt x="170" y="7"/>
                    </a:cubicBezTo>
                    <a:cubicBezTo>
                      <a:pt x="172" y="7"/>
                      <a:pt x="174" y="9"/>
                      <a:pt x="174" y="11"/>
                    </a:cubicBezTo>
                    <a:cubicBezTo>
                      <a:pt x="174" y="92"/>
                      <a:pt x="174" y="92"/>
                      <a:pt x="174" y="92"/>
                    </a:cubicBezTo>
                    <a:cubicBezTo>
                      <a:pt x="174" y="92"/>
                      <a:pt x="174" y="92"/>
                      <a:pt x="174" y="92"/>
                    </a:cubicBezTo>
                    <a:close/>
                    <a:moveTo>
                      <a:pt x="127" y="114"/>
                    </a:moveTo>
                    <a:cubicBezTo>
                      <a:pt x="127" y="117"/>
                      <a:pt x="126" y="117"/>
                      <a:pt x="124" y="117"/>
                    </a:cubicBezTo>
                    <a:cubicBezTo>
                      <a:pt x="58" y="117"/>
                      <a:pt x="58" y="117"/>
                      <a:pt x="58" y="117"/>
                    </a:cubicBezTo>
                    <a:cubicBezTo>
                      <a:pt x="56" y="117"/>
                      <a:pt x="55" y="117"/>
                      <a:pt x="55" y="114"/>
                    </a:cubicBezTo>
                    <a:cubicBezTo>
                      <a:pt x="55" y="113"/>
                      <a:pt x="58" y="113"/>
                      <a:pt x="58" y="113"/>
                    </a:cubicBezTo>
                    <a:cubicBezTo>
                      <a:pt x="58" y="111"/>
                      <a:pt x="59" y="110"/>
                      <a:pt x="61" y="110"/>
                    </a:cubicBezTo>
                    <a:cubicBezTo>
                      <a:pt x="121" y="110"/>
                      <a:pt x="121" y="110"/>
                      <a:pt x="121" y="110"/>
                    </a:cubicBezTo>
                    <a:cubicBezTo>
                      <a:pt x="123" y="110"/>
                      <a:pt x="124" y="111"/>
                      <a:pt x="124" y="113"/>
                    </a:cubicBezTo>
                    <a:cubicBezTo>
                      <a:pt x="124" y="113"/>
                      <a:pt x="127" y="113"/>
                      <a:pt x="127" y="11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1" name="Freeform 11"/>
              <p:cNvSpPr>
                <a:spLocks noChangeAspect="1" noEditPoints="1"/>
              </p:cNvSpPr>
              <p:nvPr/>
            </p:nvSpPr>
            <p:spPr bwMode="auto">
              <a:xfrm>
                <a:off x="795548" y="5392005"/>
                <a:ext cx="125874" cy="110155"/>
              </a:xfrm>
              <a:custGeom>
                <a:avLst/>
                <a:gdLst>
                  <a:gd name="T0" fmla="*/ 0 w 945"/>
                  <a:gd name="T1" fmla="*/ 354 h 827"/>
                  <a:gd name="T2" fmla="*/ 472 w 945"/>
                  <a:gd name="T3" fmla="*/ 473 h 827"/>
                  <a:gd name="T4" fmla="*/ 945 w 945"/>
                  <a:gd name="T5" fmla="*/ 354 h 827"/>
                  <a:gd name="T6" fmla="*/ 945 w 945"/>
                  <a:gd name="T7" fmla="*/ 473 h 827"/>
                  <a:gd name="T8" fmla="*/ 472 w 945"/>
                  <a:gd name="T9" fmla="*/ 591 h 827"/>
                  <a:gd name="T10" fmla="*/ 0 w 945"/>
                  <a:gd name="T11" fmla="*/ 473 h 827"/>
                  <a:gd name="T12" fmla="*/ 0 w 945"/>
                  <a:gd name="T13" fmla="*/ 354 h 827"/>
                  <a:gd name="T14" fmla="*/ 0 w 945"/>
                  <a:gd name="T15" fmla="*/ 591 h 827"/>
                  <a:gd name="T16" fmla="*/ 472 w 945"/>
                  <a:gd name="T17" fmla="*/ 709 h 827"/>
                  <a:gd name="T18" fmla="*/ 945 w 945"/>
                  <a:gd name="T19" fmla="*/ 591 h 827"/>
                  <a:gd name="T20" fmla="*/ 945 w 945"/>
                  <a:gd name="T21" fmla="*/ 709 h 827"/>
                  <a:gd name="T22" fmla="*/ 472 w 945"/>
                  <a:gd name="T23" fmla="*/ 827 h 827"/>
                  <a:gd name="T24" fmla="*/ 0 w 945"/>
                  <a:gd name="T25" fmla="*/ 709 h 827"/>
                  <a:gd name="T26" fmla="*/ 0 w 945"/>
                  <a:gd name="T27" fmla="*/ 591 h 827"/>
                  <a:gd name="T28" fmla="*/ 0 w 945"/>
                  <a:gd name="T29" fmla="*/ 118 h 827"/>
                  <a:gd name="T30" fmla="*/ 472 w 945"/>
                  <a:gd name="T31" fmla="*/ 0 h 827"/>
                  <a:gd name="T32" fmla="*/ 945 w 945"/>
                  <a:gd name="T33" fmla="*/ 118 h 827"/>
                  <a:gd name="T34" fmla="*/ 945 w 945"/>
                  <a:gd name="T35" fmla="*/ 236 h 827"/>
                  <a:gd name="T36" fmla="*/ 472 w 945"/>
                  <a:gd name="T37" fmla="*/ 354 h 827"/>
                  <a:gd name="T38" fmla="*/ 0 w 945"/>
                  <a:gd name="T39" fmla="*/ 236 h 827"/>
                  <a:gd name="T40" fmla="*/ 0 w 945"/>
                  <a:gd name="T41" fmla="*/ 1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5" h="827">
                    <a:moveTo>
                      <a:pt x="0" y="354"/>
                    </a:moveTo>
                    <a:lnTo>
                      <a:pt x="472" y="473"/>
                    </a:lnTo>
                    <a:lnTo>
                      <a:pt x="945" y="354"/>
                    </a:lnTo>
                    <a:lnTo>
                      <a:pt x="945" y="473"/>
                    </a:lnTo>
                    <a:lnTo>
                      <a:pt x="472" y="591"/>
                    </a:lnTo>
                    <a:lnTo>
                      <a:pt x="0" y="473"/>
                    </a:lnTo>
                    <a:lnTo>
                      <a:pt x="0" y="354"/>
                    </a:lnTo>
                    <a:close/>
                    <a:moveTo>
                      <a:pt x="0" y="591"/>
                    </a:moveTo>
                    <a:lnTo>
                      <a:pt x="472" y="709"/>
                    </a:lnTo>
                    <a:lnTo>
                      <a:pt x="945" y="591"/>
                    </a:lnTo>
                    <a:lnTo>
                      <a:pt x="945" y="709"/>
                    </a:lnTo>
                    <a:lnTo>
                      <a:pt x="472" y="827"/>
                    </a:lnTo>
                    <a:lnTo>
                      <a:pt x="0" y="709"/>
                    </a:lnTo>
                    <a:lnTo>
                      <a:pt x="0" y="591"/>
                    </a:lnTo>
                    <a:close/>
                    <a:moveTo>
                      <a:pt x="0" y="118"/>
                    </a:moveTo>
                    <a:lnTo>
                      <a:pt x="472" y="0"/>
                    </a:lnTo>
                    <a:lnTo>
                      <a:pt x="945" y="118"/>
                    </a:lnTo>
                    <a:lnTo>
                      <a:pt x="945" y="236"/>
                    </a:lnTo>
                    <a:lnTo>
                      <a:pt x="472" y="354"/>
                    </a:lnTo>
                    <a:lnTo>
                      <a:pt x="0" y="236"/>
                    </a:lnTo>
                    <a:lnTo>
                      <a:pt x="0" y="118"/>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0" name="Group 19"/>
            <p:cNvGrpSpPr/>
            <p:nvPr/>
          </p:nvGrpSpPr>
          <p:grpSpPr>
            <a:xfrm>
              <a:off x="9591020" y="4289621"/>
              <a:ext cx="316184" cy="316184"/>
              <a:chOff x="5947251" y="4336098"/>
              <a:chExt cx="560138" cy="560138"/>
            </a:xfrm>
          </p:grpSpPr>
          <p:sp>
            <p:nvSpPr>
              <p:cNvPr id="58" name="Oval 57"/>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9"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 name="Group 20"/>
            <p:cNvGrpSpPr/>
            <p:nvPr/>
          </p:nvGrpSpPr>
          <p:grpSpPr>
            <a:xfrm>
              <a:off x="10544857" y="4289621"/>
              <a:ext cx="316184" cy="316184"/>
              <a:chOff x="5947251" y="4336098"/>
              <a:chExt cx="560138" cy="560138"/>
            </a:xfrm>
          </p:grpSpPr>
          <p:sp>
            <p:nvSpPr>
              <p:cNvPr id="56" name="Oval 55"/>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7"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 name="Group 21"/>
            <p:cNvGrpSpPr/>
            <p:nvPr/>
          </p:nvGrpSpPr>
          <p:grpSpPr>
            <a:xfrm>
              <a:off x="11489169" y="4289621"/>
              <a:ext cx="316184" cy="316184"/>
              <a:chOff x="5947251" y="4336098"/>
              <a:chExt cx="560138" cy="560138"/>
            </a:xfrm>
          </p:grpSpPr>
          <p:sp>
            <p:nvSpPr>
              <p:cNvPr id="54" name="Oval 53"/>
              <p:cNvSpPr/>
              <p:nvPr/>
            </p:nvSpPr>
            <p:spPr bwMode="auto">
              <a:xfrm>
                <a:off x="5947251" y="4336098"/>
                <a:ext cx="560138" cy="560138"/>
              </a:xfrm>
              <a:prstGeom prst="ellipse">
                <a:avLst/>
              </a:prstGeom>
              <a:solidFill>
                <a:schemeClr val="accent2"/>
              </a:solidFill>
              <a:ln w="190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5" name="Freeform 13"/>
              <p:cNvSpPr>
                <a:spLocks noChangeAspect="1" noEditPoints="1"/>
              </p:cNvSpPr>
              <p:nvPr/>
            </p:nvSpPr>
            <p:spPr bwMode="auto">
              <a:xfrm>
                <a:off x="6104673" y="4491876"/>
                <a:ext cx="245295" cy="263922"/>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3" name="Rectangle 22"/>
            <p:cNvSpPr/>
            <p:nvPr/>
          </p:nvSpPr>
          <p:spPr bwMode="auto">
            <a:xfrm>
              <a:off x="5952170" y="4954656"/>
              <a:ext cx="2651760" cy="3231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vSwitch</a:t>
              </a:r>
              <a:endParaRPr kumimoji="0" lang="en-US" sz="1000" b="0" i="0" u="none" strike="noStrike" kern="0" cap="none" spc="0" normalizeH="0" baseline="0" noProof="0" dirty="0">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24" name="Rectangle 23"/>
            <p:cNvSpPr/>
            <p:nvPr/>
          </p:nvSpPr>
          <p:spPr bwMode="auto">
            <a:xfrm>
              <a:off x="9146223" y="4954656"/>
              <a:ext cx="2651760" cy="32316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vSwitch</a:t>
              </a:r>
              <a:endParaRPr kumimoji="0" lang="en-US" sz="1000" b="0" i="0" u="none" strike="noStrike" kern="0" cap="none" spc="0" normalizeH="0" baseline="0" noProof="0" dirty="0">
                <a:ln>
                  <a:noFill/>
                </a:ln>
                <a:gradFill>
                  <a:gsLst>
                    <a:gs pos="40594">
                      <a:schemeClr val="tx1"/>
                    </a:gs>
                    <a:gs pos="66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25" name="Rectangle 24"/>
            <p:cNvSpPr/>
            <p:nvPr/>
          </p:nvSpPr>
          <p:spPr bwMode="auto">
            <a:xfrm>
              <a:off x="6091223"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VM1</a:t>
              </a:r>
            </a:p>
          </p:txBody>
        </p:sp>
        <p:sp>
          <p:nvSpPr>
            <p:cNvPr id="26" name="Rectangle 25"/>
            <p:cNvSpPr/>
            <p:nvPr/>
          </p:nvSpPr>
          <p:spPr bwMode="auto">
            <a:xfrm>
              <a:off x="7035535"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VM2</a:t>
              </a:r>
            </a:p>
          </p:txBody>
        </p:sp>
        <p:sp>
          <p:nvSpPr>
            <p:cNvPr id="27" name="Rectangle 26"/>
            <p:cNvSpPr/>
            <p:nvPr/>
          </p:nvSpPr>
          <p:spPr bwMode="auto">
            <a:xfrm>
              <a:off x="7979847"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VM1</a:t>
              </a:r>
            </a:p>
          </p:txBody>
        </p:sp>
        <p:sp>
          <p:nvSpPr>
            <p:cNvPr id="28" name="Rectangle 27"/>
            <p:cNvSpPr/>
            <p:nvPr/>
          </p:nvSpPr>
          <p:spPr bwMode="auto">
            <a:xfrm>
              <a:off x="9279417"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VM3</a:t>
              </a:r>
            </a:p>
          </p:txBody>
        </p:sp>
        <p:sp>
          <p:nvSpPr>
            <p:cNvPr id="29" name="Rectangle 28"/>
            <p:cNvSpPr/>
            <p:nvPr/>
          </p:nvSpPr>
          <p:spPr bwMode="auto">
            <a:xfrm>
              <a:off x="10223729"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VM2</a:t>
              </a:r>
            </a:p>
          </p:txBody>
        </p:sp>
        <p:sp>
          <p:nvSpPr>
            <p:cNvPr id="30" name="Rectangle 29"/>
            <p:cNvSpPr/>
            <p:nvPr/>
          </p:nvSpPr>
          <p:spPr bwMode="auto">
            <a:xfrm>
              <a:off x="11168041" y="3857009"/>
              <a:ext cx="399305" cy="184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VM3</a:t>
              </a:r>
            </a:p>
          </p:txBody>
        </p:sp>
        <p:sp>
          <p:nvSpPr>
            <p:cNvPr id="31" name="Rectangle 30"/>
            <p:cNvSpPr/>
            <p:nvPr/>
          </p:nvSpPr>
          <p:spPr bwMode="auto">
            <a:xfrm>
              <a:off x="7035535" y="4730031"/>
              <a:ext cx="399305"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vNICs</a:t>
              </a:r>
              <a:endPar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32" name="Rectangle 31"/>
            <p:cNvSpPr/>
            <p:nvPr/>
          </p:nvSpPr>
          <p:spPr bwMode="auto">
            <a:xfrm>
              <a:off x="6371033"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33" name="Rectangle 32"/>
            <p:cNvSpPr/>
            <p:nvPr/>
          </p:nvSpPr>
          <p:spPr bwMode="auto">
            <a:xfrm>
              <a:off x="7580942"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34" name="Rectangle 33"/>
            <p:cNvSpPr/>
            <p:nvPr/>
          </p:nvSpPr>
          <p:spPr bwMode="auto">
            <a:xfrm>
              <a:off x="9565086"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35" name="Rectangle 34"/>
            <p:cNvSpPr/>
            <p:nvPr/>
          </p:nvSpPr>
          <p:spPr bwMode="auto">
            <a:xfrm>
              <a:off x="10774995" y="5363946"/>
              <a:ext cx="604126"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0891">
                        <a:schemeClr val="bg1"/>
                      </a:gs>
                      <a:gs pos="27723">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NIC</a:t>
              </a:r>
            </a:p>
          </p:txBody>
        </p:sp>
        <p:sp>
          <p:nvSpPr>
            <p:cNvPr id="36" name="Rectangle 35"/>
            <p:cNvSpPr/>
            <p:nvPr/>
          </p:nvSpPr>
          <p:spPr bwMode="auto">
            <a:xfrm>
              <a:off x="10272451" y="4730031"/>
              <a:ext cx="399305"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err="1">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vNICs</a:t>
              </a:r>
              <a:endPar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endParaRPr>
            </a:p>
          </p:txBody>
        </p:sp>
        <p:sp>
          <p:nvSpPr>
            <p:cNvPr id="37" name="Rectangle 36"/>
            <p:cNvSpPr/>
            <p:nvPr/>
          </p:nvSpPr>
          <p:spPr bwMode="auto">
            <a:xfrm>
              <a:off x="8234997" y="1212067"/>
              <a:ext cx="1280160" cy="489365"/>
            </a:xfrm>
            <a:prstGeom prst="rect">
              <a:avLst/>
            </a:prstGeom>
            <a:solidFill>
              <a:schemeClr val="accent5">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spAutoFit/>
            </a:body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PowerShell</a:t>
              </a:r>
            </a:p>
          </p:txBody>
        </p:sp>
        <p:sp>
          <p:nvSpPr>
            <p:cNvPr id="38" name="TextBox 37"/>
            <p:cNvSpPr txBox="1"/>
            <p:nvPr/>
          </p:nvSpPr>
          <p:spPr>
            <a:xfrm>
              <a:off x="6299646" y="1769857"/>
              <a:ext cx="1097280" cy="683264"/>
            </a:xfrm>
            <a:prstGeom prst="rect">
              <a:avLst/>
            </a:prstGeom>
            <a:noFill/>
            <a:ln w="0">
              <a:noFill/>
              <a:prstDash val="solid"/>
            </a:ln>
          </p:spPr>
          <p:txBody>
            <a:bodyPr wrap="none" lIns="182880" tIns="146304" rIns="182880" bIns="146304"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Network </a:t>
              </a:r>
              <a:b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br>
              <a:r>
                <a:rPr kumimoji="0" lang="en-US" sz="1400" b="0" i="0" u="none" strike="noStrike" kern="0" cap="none" spc="0" normalizeH="0" baseline="0" noProof="0" dirty="0">
                  <a:ln>
                    <a:noFill/>
                  </a:ln>
                  <a:gradFill>
                    <a:gsLst>
                      <a:gs pos="2917">
                        <a:schemeClr val="tx1"/>
                      </a:gs>
                      <a:gs pos="30000">
                        <a:schemeClr val="tx1"/>
                      </a:gs>
                    </a:gsLst>
                    <a:lin ang="5400000" scaled="0"/>
                  </a:gradFill>
                  <a:effectLst/>
                  <a:uLnTx/>
                  <a:uFillTx/>
                  <a:latin typeface="Segoe UI Semibold" panose="020B0702040204020203" pitchFamily="34" charset="0"/>
                  <a:cs typeface="Segoe UI Semibold" panose="020B0702040204020203" pitchFamily="34" charset="0"/>
                </a:rPr>
                <a:t>Controller</a:t>
              </a:r>
            </a:p>
          </p:txBody>
        </p:sp>
        <p:grpSp>
          <p:nvGrpSpPr>
            <p:cNvPr id="39" name="Group 38"/>
            <p:cNvGrpSpPr/>
            <p:nvPr/>
          </p:nvGrpSpPr>
          <p:grpSpPr>
            <a:xfrm>
              <a:off x="7412036" y="1769857"/>
              <a:ext cx="2926080" cy="1223971"/>
              <a:chOff x="7412036" y="1823072"/>
              <a:chExt cx="2926080" cy="1223971"/>
            </a:xfrm>
          </p:grpSpPr>
          <p:sp>
            <p:nvSpPr>
              <p:cNvPr id="48" name="Rectangle 47"/>
              <p:cNvSpPr/>
              <p:nvPr/>
            </p:nvSpPr>
            <p:spPr bwMode="auto">
              <a:xfrm>
                <a:off x="7412036" y="1823072"/>
                <a:ext cx="2926080" cy="1223971"/>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5842">
                          <a:schemeClr val="tx1"/>
                        </a:gs>
                        <a:gs pos="5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Northbound Interface (REST APIs)</a:t>
                </a:r>
              </a:p>
            </p:txBody>
          </p:sp>
          <p:sp>
            <p:nvSpPr>
              <p:cNvPr id="49" name="Rectangle 48"/>
              <p:cNvSpPr/>
              <p:nvPr/>
            </p:nvSpPr>
            <p:spPr bwMode="auto">
              <a:xfrm>
                <a:off x="7412036" y="2599228"/>
                <a:ext cx="2926080" cy="4478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5842">
                          <a:schemeClr val="tx1"/>
                        </a:gs>
                        <a:gs pos="5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Southbound Interface</a:t>
                </a:r>
              </a:p>
            </p:txBody>
          </p:sp>
          <p:grpSp>
            <p:nvGrpSpPr>
              <p:cNvPr id="50" name="Group 49"/>
              <p:cNvGrpSpPr/>
              <p:nvPr/>
            </p:nvGrpSpPr>
            <p:grpSpPr>
              <a:xfrm>
                <a:off x="7412036" y="2178421"/>
                <a:ext cx="2926080" cy="475565"/>
                <a:chOff x="7412036" y="2159371"/>
                <a:chExt cx="2926080" cy="475565"/>
              </a:xfrm>
            </p:grpSpPr>
            <p:sp>
              <p:nvSpPr>
                <p:cNvPr id="51" name="Rectangle 50"/>
                <p:cNvSpPr/>
                <p:nvPr/>
              </p:nvSpPr>
              <p:spPr bwMode="auto">
                <a:xfrm>
                  <a:off x="7594916" y="2235571"/>
                  <a:ext cx="2560320" cy="323165"/>
                </a:xfrm>
                <a:prstGeom prst="rect">
                  <a:avLst/>
                </a:prstGeom>
                <a:solidFill>
                  <a:schemeClr val="accent5">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09728" tIns="91440" rIns="109728" bIns="91440" numCol="1" spcCol="0" rtlCol="0" fromWordArt="0" anchor="ctr" anchorCtr="0" forceAA="0" compatLnSpc="1">
                  <a:prstTxWarp prst="textNoShape">
                    <a:avLst/>
                  </a:prstTxWarp>
                  <a:spAutoFit/>
                </a:bodyPr>
                <a:lstStyle/>
                <a:p>
                  <a:pPr marL="0" marR="0" lvl="0" indent="0"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18812">
                            <a:schemeClr val="bg1"/>
                          </a:gs>
                          <a:gs pos="35000">
                            <a:schemeClr val="bg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Distributed Firewall Manager</a:t>
                  </a:r>
                </a:p>
              </p:txBody>
            </p:sp>
            <p:cxnSp>
              <p:nvCxnSpPr>
                <p:cNvPr id="52" name="Straight Connector 51"/>
                <p:cNvCxnSpPr/>
                <p:nvPr/>
              </p:nvCxnSpPr>
              <p:spPr>
                <a:xfrm>
                  <a:off x="7412036" y="2159371"/>
                  <a:ext cx="2926080" cy="0"/>
                </a:xfrm>
                <a:prstGeom prst="line">
                  <a:avLst/>
                </a:prstGeom>
                <a:ln w="3175">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7412036" y="2634936"/>
                  <a:ext cx="2926080" cy="0"/>
                </a:xfrm>
                <a:prstGeom prst="line">
                  <a:avLst/>
                </a:prstGeom>
                <a:ln w="3175">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40" name="TextBox 39"/>
            <p:cNvSpPr txBox="1"/>
            <p:nvPr/>
          </p:nvSpPr>
          <p:spPr>
            <a:xfrm>
              <a:off x="6587297" y="3133105"/>
              <a:ext cx="666903"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defPPr>
                <a:defRPr lang="en-US"/>
              </a:defPPr>
              <a:lvl1pPr algn="ctr" defTabSz="932472" fontAlgn="base">
                <a:lnSpc>
                  <a:spcPct val="90000"/>
                </a:lnSpc>
                <a:spcBef>
                  <a:spcPct val="0"/>
                </a:spcBef>
                <a:spcAft>
                  <a:spcPct val="0"/>
                </a:spcAft>
                <a:defRPr sz="1000">
                  <a:gradFill>
                    <a:gsLst>
                      <a:gs pos="27723">
                        <a:schemeClr val="tx1"/>
                      </a:gs>
                      <a:gs pos="58000">
                        <a:schemeClr val="tx1"/>
                      </a:gs>
                    </a:gsLst>
                    <a:lin ang="5400000" scaled="0"/>
                  </a:gradFill>
                  <a:latin typeface="Segoe UI Semibold" panose="020B0702040204020203" pitchFamily="34" charset="0"/>
                  <a:ea typeface="Segoe UI"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Policies</a:t>
              </a:r>
            </a:p>
          </p:txBody>
        </p:sp>
        <p:sp>
          <p:nvSpPr>
            <p:cNvPr id="41" name="TextBox 40"/>
            <p:cNvSpPr txBox="1"/>
            <p:nvPr/>
          </p:nvSpPr>
          <p:spPr>
            <a:xfrm>
              <a:off x="9873232" y="3133105"/>
              <a:ext cx="666903" cy="138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defPPr>
                <a:defRPr lang="en-US"/>
              </a:defPPr>
              <a:lvl1pPr algn="ctr" defTabSz="932472" fontAlgn="base">
                <a:lnSpc>
                  <a:spcPct val="90000"/>
                </a:lnSpc>
                <a:spcBef>
                  <a:spcPct val="0"/>
                </a:spcBef>
                <a:spcAft>
                  <a:spcPct val="0"/>
                </a:spcAft>
                <a:defRPr sz="1000">
                  <a:gradFill>
                    <a:gsLst>
                      <a:gs pos="27723">
                        <a:schemeClr val="tx1"/>
                      </a:gs>
                      <a:gs pos="58000">
                        <a:schemeClr val="tx1"/>
                      </a:gs>
                    </a:gsLst>
                    <a:lin ang="5400000" scaled="0"/>
                  </a:gradFill>
                  <a:latin typeface="Segoe UI Semibold" panose="020B0702040204020203" pitchFamily="34" charset="0"/>
                  <a:ea typeface="Segoe UI"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eaLnBrk="1" fontAlgn="base" latinLnBrk="0" hangingPunct="1">
                <a:lnSpc>
                  <a:spcPct val="90000"/>
                </a:lnSpc>
                <a:spcBef>
                  <a:spcPct val="0"/>
                </a:spcBef>
                <a:spcAft>
                  <a:spcPct val="0"/>
                </a:spcAft>
                <a:buClrTx/>
                <a:buSzTx/>
                <a:buFontTx/>
                <a:buNone/>
                <a:tabLst/>
                <a:defRPr/>
              </a:pPr>
              <a:r>
                <a:rPr kumimoji="0" lang="en-US" sz="1000" b="0" i="0" u="none" strike="noStrike" kern="0" cap="none" spc="0" normalizeH="0" baseline="0" noProof="0" dirty="0">
                  <a:ln>
                    <a:noFill/>
                  </a:ln>
                  <a:gradFill>
                    <a:gsLst>
                      <a:gs pos="27723">
                        <a:schemeClr val="tx1"/>
                      </a:gs>
                      <a:gs pos="58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Policies</a:t>
              </a:r>
            </a:p>
          </p:txBody>
        </p:sp>
        <p:cxnSp>
          <p:nvCxnSpPr>
            <p:cNvPr id="42" name="Straight Arrow Connector 41"/>
            <p:cNvCxnSpPr>
              <a:stCxn id="8" idx="0"/>
            </p:cNvCxnSpPr>
            <p:nvPr/>
          </p:nvCxnSpPr>
          <p:spPr>
            <a:xfrm flipV="1">
              <a:off x="8875077" y="5277821"/>
              <a:ext cx="0" cy="74398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endCxn id="58" idx="3"/>
            </p:cNvCxnSpPr>
            <p:nvPr/>
          </p:nvCxnSpPr>
          <p:spPr>
            <a:xfrm flipV="1">
              <a:off x="8875077" y="4559501"/>
              <a:ext cx="762247" cy="68580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flipH="1" flipV="1">
              <a:off x="8555035" y="4559501"/>
              <a:ext cx="320040" cy="685800"/>
            </a:xfrm>
            <a:prstGeom prst="straightConnector1">
              <a:avLst/>
            </a:prstGeom>
            <a:ln w="19050">
              <a:solidFill>
                <a:schemeClr val="accent4"/>
              </a:solidFill>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a:endCxn id="70" idx="0"/>
            </p:cNvCxnSpPr>
            <p:nvPr/>
          </p:nvCxnSpPr>
          <p:spPr>
            <a:xfrm flipH="1">
              <a:off x="6564584" y="2480556"/>
              <a:ext cx="1107534" cy="1809065"/>
            </a:xfrm>
            <a:prstGeom prst="straightConnector1">
              <a:avLst/>
            </a:prstGeom>
            <a:ln w="19050">
              <a:solidFill>
                <a:schemeClr val="tx1"/>
              </a:solidFill>
              <a:prstDash val="dash"/>
              <a:headEnd type="none"/>
              <a:tailEnd type="arrow" w="lg" len="sm"/>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58" idx="0"/>
            </p:cNvCxnSpPr>
            <p:nvPr/>
          </p:nvCxnSpPr>
          <p:spPr>
            <a:xfrm flipH="1">
              <a:off x="9749112" y="2436638"/>
              <a:ext cx="188170" cy="1852983"/>
            </a:xfrm>
            <a:prstGeom prst="straightConnector1">
              <a:avLst/>
            </a:prstGeom>
            <a:ln w="19050">
              <a:solidFill>
                <a:schemeClr val="tx1"/>
              </a:solidFill>
              <a:prstDash val="dash"/>
              <a:headEnd type="none"/>
              <a:tailEnd type="arrow" w="lg" len="sm"/>
            </a:ln>
          </p:spPr>
          <p:style>
            <a:lnRef idx="1">
              <a:schemeClr val="accent1"/>
            </a:lnRef>
            <a:fillRef idx="0">
              <a:schemeClr val="accent1"/>
            </a:fillRef>
            <a:effectRef idx="0">
              <a:schemeClr val="accent1"/>
            </a:effectRef>
            <a:fontRef idx="minor">
              <a:schemeClr val="tx1"/>
            </a:fontRef>
          </p:style>
        </p:cxnSp>
        <p:sp>
          <p:nvSpPr>
            <p:cNvPr id="47" name="Arc 46"/>
            <p:cNvSpPr/>
            <p:nvPr/>
          </p:nvSpPr>
          <p:spPr>
            <a:xfrm>
              <a:off x="6677688" y="3526722"/>
              <a:ext cx="2959636" cy="1568428"/>
            </a:xfrm>
            <a:prstGeom prst="arc">
              <a:avLst>
                <a:gd name="adj1" fmla="val 10834660"/>
                <a:gd name="adj2" fmla="val 0"/>
              </a:avLst>
            </a:prstGeom>
            <a:ln w="19050">
              <a:solidFill>
                <a:schemeClr val="tx1"/>
              </a:solidFill>
              <a:headEnd type="arrow" w="lg" len="sm"/>
              <a:tailEnd type="arrow" w="lg"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1563830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 calcmode="lin" valueType="num">
                                      <p:cBhvr additive="base">
                                        <p:cTn id="21"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
                                            <p:txEl>
                                              <p:pRg st="5" end="5"/>
                                            </p:txEl>
                                          </p:spTgt>
                                        </p:tgtEl>
                                        <p:attrNameLst>
                                          <p:attrName>style.visibility</p:attrName>
                                        </p:attrNameLst>
                                      </p:cBhvr>
                                      <p:to>
                                        <p:strVal val="visible"/>
                                      </p:to>
                                    </p:set>
                                    <p:anim calcmode="lin" valueType="num">
                                      <p:cBhvr additive="base">
                                        <p:cTn id="29"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2">
                                            <p:txEl>
                                              <p:pRg st="6" end="6"/>
                                            </p:txEl>
                                          </p:spTgt>
                                        </p:tgtEl>
                                        <p:attrNameLst>
                                          <p:attrName>style.visibility</p:attrName>
                                        </p:attrNameLst>
                                      </p:cBhvr>
                                      <p:to>
                                        <p:strVal val="visible"/>
                                      </p:to>
                                    </p:set>
                                    <p:anim calcmode="lin" valueType="num">
                                      <p:cBhvr additive="base">
                                        <p:cTn id="33"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Resources</a:t>
            </a:r>
            <a:endParaRPr lang="en-US" sz="5400" spc="-30" dirty="0"/>
          </a:p>
        </p:txBody>
      </p:sp>
    </p:spTree>
    <p:extLst>
      <p:ext uri="{BB962C8B-B14F-4D97-AF65-F5344CB8AC3E}">
        <p14:creationId xmlns:p14="http://schemas.microsoft.com/office/powerpoint/2010/main" val="2338486562"/>
      </p:ext>
    </p:extLst>
  </p:cSld>
  <p:clrMapOvr>
    <a:masterClrMapping/>
  </p:clrMapOvr>
  <p:transition spd="slow">
    <p:cove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Resources</a:t>
            </a:r>
          </a:p>
        </p:txBody>
      </p:sp>
      <p:sp>
        <p:nvSpPr>
          <p:cNvPr id="2" name="Text Placeholder 1"/>
          <p:cNvSpPr>
            <a:spLocks noGrp="1"/>
          </p:cNvSpPr>
          <p:nvPr>
            <p:ph type="body" sz="quarter" idx="4294967295"/>
          </p:nvPr>
        </p:nvSpPr>
        <p:spPr>
          <a:xfrm>
            <a:off x="1047750" y="1212850"/>
            <a:ext cx="9867900" cy="5370701"/>
          </a:xfrm>
        </p:spPr>
        <p:txBody>
          <a:bodyPr/>
          <a:lstStyle/>
          <a:p>
            <a:pPr marL="0" indent="0">
              <a:spcAft>
                <a:spcPts val="0"/>
              </a:spcAft>
              <a:buNone/>
            </a:pPr>
            <a:r>
              <a:rPr lang="en-US" sz="3200" dirty="0"/>
              <a:t>Register for another IT Innovation Series event </a:t>
            </a:r>
            <a:br>
              <a:rPr lang="en-US" sz="3200" dirty="0"/>
            </a:br>
            <a:r>
              <a:rPr lang="en-US" sz="1800" dirty="0"/>
              <a:t>Further topics: Windows 10, Azure and more.</a:t>
            </a:r>
          </a:p>
          <a:p>
            <a:pPr marL="749300" indent="-292100">
              <a:spcBef>
                <a:spcPts val="600"/>
              </a:spcBef>
              <a:spcAft>
                <a:spcPts val="600"/>
              </a:spcAft>
            </a:pPr>
            <a:r>
              <a:rPr lang="en-US" sz="3200" b="1" dirty="0">
                <a:hlinkClick r:id="rId3"/>
              </a:rPr>
              <a:t>aka.ms/</a:t>
            </a:r>
            <a:r>
              <a:rPr lang="en-US" sz="3200" b="1" dirty="0" err="1">
                <a:hlinkClick r:id="rId3"/>
              </a:rPr>
              <a:t>ITInnovation</a:t>
            </a:r>
            <a:endParaRPr lang="en-US" sz="3200" b="1" dirty="0"/>
          </a:p>
          <a:p>
            <a:pPr indent="-292100">
              <a:lnSpc>
                <a:spcPct val="100000"/>
              </a:lnSpc>
              <a:spcBef>
                <a:spcPts val="600"/>
              </a:spcBef>
              <a:spcAft>
                <a:spcPts val="600"/>
              </a:spcAft>
            </a:pPr>
            <a:endParaRPr lang="en-US" sz="800" dirty="0"/>
          </a:p>
          <a:p>
            <a:pPr marL="50800" indent="0">
              <a:lnSpc>
                <a:spcPct val="100000"/>
              </a:lnSpc>
              <a:spcBef>
                <a:spcPts val="600"/>
              </a:spcBef>
              <a:spcAft>
                <a:spcPts val="600"/>
              </a:spcAft>
              <a:buNone/>
            </a:pPr>
            <a:r>
              <a:rPr lang="en-US" sz="3200" dirty="0"/>
              <a:t>Continue your learning</a:t>
            </a:r>
            <a:br>
              <a:rPr lang="en-US" sz="4400" dirty="0"/>
            </a:br>
            <a:r>
              <a:rPr lang="en-US" sz="1800" dirty="0"/>
              <a:t>Download the Windows Server 2016 Technical Preview.</a:t>
            </a:r>
          </a:p>
          <a:p>
            <a:pPr marL="749300" indent="-292100">
              <a:spcBef>
                <a:spcPts val="600"/>
              </a:spcBef>
              <a:spcAft>
                <a:spcPts val="600"/>
              </a:spcAft>
            </a:pPr>
            <a:r>
              <a:rPr lang="en-US" sz="3200" b="1" dirty="0">
                <a:hlinkClick r:id="rId4"/>
              </a:rPr>
              <a:t>aka.ms/</a:t>
            </a:r>
            <a:r>
              <a:rPr lang="en-US" sz="3200" b="1" dirty="0" err="1">
                <a:hlinkClick r:id="rId4"/>
              </a:rPr>
              <a:t>ITInnovationResources</a:t>
            </a:r>
            <a:endParaRPr lang="en-US" sz="3200" b="1" dirty="0"/>
          </a:p>
          <a:p>
            <a:pPr>
              <a:spcBef>
                <a:spcPts val="0"/>
              </a:spcBef>
              <a:spcAft>
                <a:spcPts val="0"/>
              </a:spcAft>
            </a:pPr>
            <a:endParaRPr lang="en-US" sz="3200" dirty="0"/>
          </a:p>
          <a:p>
            <a:pPr marL="0" indent="0">
              <a:spcBef>
                <a:spcPts val="0"/>
              </a:spcBef>
              <a:spcAft>
                <a:spcPts val="0"/>
              </a:spcAft>
              <a:buNone/>
            </a:pPr>
            <a:r>
              <a:rPr lang="en-US" sz="3200" dirty="0"/>
              <a:t>Know someone who wants to learn more about </a:t>
            </a:r>
          </a:p>
          <a:p>
            <a:pPr marL="0" indent="0">
              <a:spcBef>
                <a:spcPts val="0"/>
              </a:spcBef>
              <a:spcAft>
                <a:spcPts val="0"/>
              </a:spcAft>
              <a:buNone/>
            </a:pPr>
            <a:r>
              <a:rPr lang="en-US" sz="3200" dirty="0"/>
              <a:t>the Cloud?</a:t>
            </a:r>
            <a:br>
              <a:rPr lang="en-US" sz="4800" dirty="0"/>
            </a:br>
            <a:r>
              <a:rPr lang="en-US" sz="1800" dirty="0"/>
              <a:t>Tell them to get started at the Microsoft Cloud Roadshow.</a:t>
            </a:r>
          </a:p>
          <a:p>
            <a:pPr marL="749300" indent="-292100">
              <a:spcBef>
                <a:spcPts val="600"/>
              </a:spcBef>
              <a:spcAft>
                <a:spcPts val="600"/>
              </a:spcAft>
            </a:pPr>
            <a:r>
              <a:rPr lang="en-US" sz="3200" b="1" dirty="0">
                <a:hlinkClick r:id="rId5"/>
              </a:rPr>
              <a:t>www.microsoftcloudroadshow.com</a:t>
            </a:r>
            <a:r>
              <a:rPr lang="en-US" sz="3200" b="1" dirty="0"/>
              <a:t>  </a:t>
            </a:r>
          </a:p>
        </p:txBody>
      </p:sp>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81721" y="1212850"/>
            <a:ext cx="2666043" cy="5783264"/>
          </a:xfrm>
          <a:prstGeom prst="rect">
            <a:avLst/>
          </a:prstGeom>
        </p:spPr>
      </p:pic>
      <p:grpSp>
        <p:nvGrpSpPr>
          <p:cNvPr id="5" name="Group 4"/>
          <p:cNvGrpSpPr/>
          <p:nvPr/>
        </p:nvGrpSpPr>
        <p:grpSpPr>
          <a:xfrm>
            <a:off x="494433" y="1292477"/>
            <a:ext cx="470768" cy="467836"/>
            <a:chOff x="228600" y="1219200"/>
            <a:chExt cx="685800" cy="685800"/>
          </a:xfrm>
        </p:grpSpPr>
        <p:sp>
          <p:nvSpPr>
            <p:cNvPr id="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7" name="Oval 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 name="Group 7"/>
          <p:cNvGrpSpPr/>
          <p:nvPr/>
        </p:nvGrpSpPr>
        <p:grpSpPr>
          <a:xfrm>
            <a:off x="513483" y="2949827"/>
            <a:ext cx="470768" cy="467836"/>
            <a:chOff x="228600" y="1219200"/>
            <a:chExt cx="685800" cy="685800"/>
          </a:xfrm>
        </p:grpSpPr>
        <p:sp>
          <p:nvSpPr>
            <p:cNvPr id="9"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0" name="Oval 9"/>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1" name="Group 10"/>
          <p:cNvGrpSpPr/>
          <p:nvPr/>
        </p:nvGrpSpPr>
        <p:grpSpPr>
          <a:xfrm>
            <a:off x="494433" y="5064377"/>
            <a:ext cx="470768" cy="467836"/>
            <a:chOff x="228600" y="1219200"/>
            <a:chExt cx="685800" cy="685800"/>
          </a:xfrm>
        </p:grpSpPr>
        <p:sp>
          <p:nvSpPr>
            <p:cNvPr id="12"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3" name="Oval 12"/>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586762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Lab environment</a:t>
            </a:r>
            <a:endParaRPr lang="en-US" dirty="0"/>
          </a:p>
        </p:txBody>
      </p:sp>
      <p:pic>
        <p:nvPicPr>
          <p:cNvPr id="4" name="Picture 3"/>
          <p:cNvPicPr>
            <a:picLocks noChangeAspect="1"/>
          </p:cNvPicPr>
          <p:nvPr/>
        </p:nvPicPr>
        <p:blipFill rotWithShape="1">
          <a:blip r:embed="rId3"/>
          <a:srcRect t="-4412" b="-7177"/>
          <a:stretch/>
        </p:blipFill>
        <p:spPr>
          <a:xfrm>
            <a:off x="6675438" y="19504"/>
            <a:ext cx="5782499" cy="6975021"/>
          </a:xfrm>
          <a:prstGeom prst="rect">
            <a:avLst/>
          </a:prstGeom>
          <a:solidFill>
            <a:srgbClr val="000000"/>
          </a:solidFill>
        </p:spPr>
      </p:pic>
      <p:sp>
        <p:nvSpPr>
          <p:cNvPr id="7" name="TextBox 6"/>
          <p:cNvSpPr txBox="1"/>
          <p:nvPr/>
        </p:nvSpPr>
        <p:spPr>
          <a:xfrm>
            <a:off x="183263" y="4137335"/>
            <a:ext cx="5787076" cy="683264"/>
          </a:xfrm>
          <a:prstGeom prst="rect">
            <a:avLst/>
          </a:prstGeom>
        </p:spPr>
        <p:txBody>
          <a:bodyPr vert="horz" wrap="square" lIns="146304" tIns="91440" rIns="146304" bIns="91440" rtlCol="0">
            <a:spAutoFit/>
          </a:bodyPr>
          <a:lstStyle>
            <a:lvl1pPr indent="0" defTabSz="931863" fontAlgn="base">
              <a:lnSpc>
                <a:spcPct val="90000"/>
              </a:lnSpc>
              <a:spcBef>
                <a:spcPct val="20000"/>
              </a:spcBef>
              <a:spcAft>
                <a:spcPct val="0"/>
              </a:spcAft>
              <a:buSzPct val="90000"/>
              <a:buFont typeface="Arial" pitchFamily="34" charset="0"/>
              <a:buNone/>
              <a:defRPr sz="4000">
                <a:gradFill>
                  <a:gsLst>
                    <a:gs pos="1250">
                      <a:schemeClr val="tx1"/>
                    </a:gs>
                    <a:gs pos="100000">
                      <a:schemeClr val="tx1"/>
                    </a:gs>
                  </a:gsLst>
                  <a:lin ang="5400000" scaled="0"/>
                </a:gradFill>
                <a:latin typeface="+mj-lt"/>
                <a:ea typeface="MS PGothic" pitchFamily="34" charset="-128"/>
              </a:defRPr>
            </a:lvl1pPr>
            <a:lvl2pPr marL="584200" indent="-241300" defTabSz="931863" fontAlgn="base">
              <a:lnSpc>
                <a:spcPct val="90000"/>
              </a:lnSpc>
              <a:spcBef>
                <a:spcPct val="20000"/>
              </a:spcBef>
              <a:spcAft>
                <a:spcPct val="0"/>
              </a:spcAft>
              <a:buSzPct val="90000"/>
              <a:buFont typeface="Arial" pitchFamily="34" charset="0"/>
              <a:buChar char="•"/>
              <a:defRPr sz="2400">
                <a:gradFill>
                  <a:gsLst>
                    <a:gs pos="1250">
                      <a:schemeClr val="tx1"/>
                    </a:gs>
                    <a:gs pos="100000">
                      <a:schemeClr val="tx1"/>
                    </a:gs>
                  </a:gsLst>
                  <a:lin ang="5400000" scaled="0"/>
                </a:gradFill>
                <a:ea typeface="MS PGothic" pitchFamily="34" charset="-128"/>
              </a:defRPr>
            </a:lvl2pPr>
            <a:lvl3pPr marL="800100" indent="-228600" defTabSz="931863" fontAlgn="base">
              <a:lnSpc>
                <a:spcPct val="90000"/>
              </a:lnSpc>
              <a:spcBef>
                <a:spcPct val="20000"/>
              </a:spcBef>
              <a:spcAft>
                <a:spcPct val="0"/>
              </a:spcAft>
              <a:buSzPct val="90000"/>
              <a:buFont typeface="Arial" pitchFamily="34" charset="0"/>
              <a:buChar char="•"/>
              <a:defRPr sz="2000">
                <a:gradFill>
                  <a:gsLst>
                    <a:gs pos="1250">
                      <a:schemeClr val="tx1"/>
                    </a:gs>
                    <a:gs pos="100000">
                      <a:schemeClr val="tx1"/>
                    </a:gs>
                  </a:gsLst>
                  <a:lin ang="5400000" scaled="0"/>
                </a:gradFill>
                <a:ea typeface="MS PGothic" pitchFamily="34" charset="-128"/>
              </a:defRPr>
            </a:lvl3pPr>
            <a:lvl4pPr marL="1028700" indent="-228600" defTabSz="931863" fontAlgn="base">
              <a:lnSpc>
                <a:spcPct val="90000"/>
              </a:lnSpc>
              <a:spcBef>
                <a:spcPct val="20000"/>
              </a:spcBef>
              <a:spcAft>
                <a:spcPct val="0"/>
              </a:spcAft>
              <a:buSzPct val="90000"/>
              <a:buFont typeface="Arial" pitchFamily="34" charset="0"/>
              <a:buChar char="•"/>
              <a:defRPr>
                <a:gradFill>
                  <a:gsLst>
                    <a:gs pos="1250">
                      <a:schemeClr val="tx1"/>
                    </a:gs>
                    <a:gs pos="100000">
                      <a:schemeClr val="tx1"/>
                    </a:gs>
                  </a:gsLst>
                  <a:lin ang="5400000" scaled="0"/>
                </a:gradFill>
                <a:ea typeface="MS PGothic" pitchFamily="34" charset="-128"/>
              </a:defRPr>
            </a:lvl4pPr>
            <a:lvl5pPr marL="1257300" indent="-228600" defTabSz="931863" fontAlgn="base">
              <a:lnSpc>
                <a:spcPct val="90000"/>
              </a:lnSpc>
              <a:spcBef>
                <a:spcPct val="20000"/>
              </a:spcBef>
              <a:spcAft>
                <a:spcPct val="0"/>
              </a:spcAft>
              <a:buSzPct val="90000"/>
              <a:buFont typeface="Arial" pitchFamily="34" charset="0"/>
              <a:buChar char="•"/>
              <a:defRPr>
                <a:gradFill>
                  <a:gsLst>
                    <a:gs pos="1250">
                      <a:schemeClr val="tx1"/>
                    </a:gs>
                    <a:gs pos="100000">
                      <a:schemeClr val="tx1"/>
                    </a:gs>
                  </a:gsLst>
                  <a:lin ang="5400000" scaled="0"/>
                </a:gradFill>
                <a:ea typeface="MS PGothic" pitchFamily="34" charset="-128"/>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r>
              <a:rPr lang="en-US" sz="3600" dirty="0"/>
              <a:t>Password = </a:t>
            </a:r>
            <a:r>
              <a:rPr lang="en-US" sz="3600" dirty="0">
                <a:latin typeface="Segoe UI Semibold" panose="020B0702040204020203" pitchFamily="34" charset="0"/>
                <a:cs typeface="Segoe UI Semibold" panose="020B0702040204020203" pitchFamily="34" charset="0"/>
              </a:rPr>
              <a:t>Passw0rd!</a:t>
            </a:r>
          </a:p>
        </p:txBody>
      </p:sp>
      <p:sp>
        <p:nvSpPr>
          <p:cNvPr id="8" name="Rectangle 7"/>
          <p:cNvSpPr/>
          <p:nvPr/>
        </p:nvSpPr>
        <p:spPr>
          <a:xfrm>
            <a:off x="265547" y="1918140"/>
            <a:ext cx="6216650" cy="1560427"/>
          </a:xfrm>
          <a:prstGeom prst="rect">
            <a:avLst/>
          </a:prstGeom>
        </p:spPr>
        <p:txBody>
          <a:bodyPr>
            <a:spAutoFit/>
          </a:bodyPr>
          <a:lstStyle/>
          <a:p>
            <a:pPr defTabSz="931863" fontAlgn="base">
              <a:lnSpc>
                <a:spcPct val="90000"/>
              </a:lnSpc>
              <a:spcBef>
                <a:spcPct val="20000"/>
              </a:spcBef>
              <a:spcAft>
                <a:spcPct val="0"/>
              </a:spcAft>
              <a:buSzPct val="90000"/>
            </a:pPr>
            <a:r>
              <a:rPr lang="en-US" sz="2800" dirty="0">
                <a:gradFill>
                  <a:gsLst>
                    <a:gs pos="1250">
                      <a:schemeClr val="tx1"/>
                    </a:gs>
                    <a:gs pos="99000">
                      <a:schemeClr val="tx1"/>
                    </a:gs>
                  </a:gsLst>
                  <a:lin ang="5400000" scaled="0"/>
                </a:gradFill>
                <a:latin typeface="+mj-lt"/>
                <a:ea typeface="MS PGothic" pitchFamily="34" charset="-128"/>
              </a:rPr>
              <a:t>Lab URL: </a:t>
            </a:r>
            <a:r>
              <a:rPr lang="en-US" sz="4000" b="1" u="sng" dirty="0">
                <a:hlinkClick r:id="rId4"/>
              </a:rPr>
              <a:t>https://aka.ms/iti</a:t>
            </a:r>
            <a:endParaRPr lang="en-US" sz="4000" b="1" u="sng" dirty="0"/>
          </a:p>
          <a:p>
            <a:pPr marL="0" lvl="1" defTabSz="931863" fontAlgn="base">
              <a:lnSpc>
                <a:spcPct val="90000"/>
              </a:lnSpc>
              <a:spcBef>
                <a:spcPct val="20000"/>
              </a:spcBef>
              <a:spcAft>
                <a:spcPct val="0"/>
              </a:spcAft>
              <a:buSzPct val="90000"/>
            </a:pPr>
            <a:r>
              <a:rPr lang="en-US" sz="2800" dirty="0"/>
              <a:t>Access Code: </a:t>
            </a:r>
            <a:r>
              <a:rPr lang="en-CA" sz="5400" b="1" dirty="0"/>
              <a:t>ITI1591</a:t>
            </a:r>
            <a:endParaRPr lang="en-US" sz="4000" b="1" u="sng" dirty="0"/>
          </a:p>
        </p:txBody>
      </p:sp>
      <p:sp>
        <p:nvSpPr>
          <p:cNvPr id="3" name="Rectangle 2"/>
          <p:cNvSpPr/>
          <p:nvPr/>
        </p:nvSpPr>
        <p:spPr>
          <a:xfrm>
            <a:off x="77880" y="5497833"/>
            <a:ext cx="6404317" cy="1323439"/>
          </a:xfrm>
          <a:prstGeom prst="rect">
            <a:avLst/>
          </a:prstGeom>
        </p:spPr>
        <p:txBody>
          <a:bodyPr wrap="none">
            <a:spAutoFit/>
          </a:bodyPr>
          <a:lstStyle/>
          <a:p>
            <a:r>
              <a:rPr lang="en-US" sz="4000" b="1" u="sng" dirty="0">
                <a:solidFill>
                  <a:srgbClr val="0000FF"/>
                </a:solidFill>
                <a:latin typeface="Calibri" panose="020F0502020204030204" pitchFamily="34" charset="0"/>
                <a:ea typeface="Times New Roman" panose="02020603050405020304" pitchFamily="18" charset="0"/>
                <a:cs typeface="Times New Roman" panose="02020603050405020304" pitchFamily="18" charset="0"/>
              </a:rPr>
              <a:t>Evaluations: </a:t>
            </a:r>
          </a:p>
          <a:p>
            <a:r>
              <a:rPr lang="en-US" sz="4000" u="sng" dirty="0">
                <a:hlinkClick r:id="rId5"/>
              </a:rPr>
              <a:t>http://aka.ms/tnthybridcam</a:t>
            </a:r>
            <a:endParaRPr lang="en-US" sz="2000" b="1"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27327178"/>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65544" y="6087745"/>
            <a:ext cx="11893552" cy="906780"/>
          </a:xfrm>
          <a:prstGeom prst="rect">
            <a:avLst/>
          </a:prstGeom>
          <a:noFill/>
        </p:spPr>
        <p:txBody>
          <a:bodyPr wrap="square" lIns="182880" tIns="146306" rIns="182880" bIns="146306" rtlCol="0">
            <a:noAutofit/>
          </a:bodyPr>
          <a:lstStyle/>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 2016 Microsoft Corporation. All rights reserved. Microsoft, Windows, Windows Vista and other product names are or may be registered trademarks and/or trademarks in the U.S. and/or other countries.</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The information herein is for informational purposes only and represents the current view of Microsoft Corporation as of the date of this presentation. Because Microsoft must respond to changing market</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conditions, it should not be interpreted to be a commitment on the part of Microsoft, and Microsoft cannot guarantee the accuracy of any information provided after the date of this presentation.</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MICROSOFT MAKES NO WARRANTIES, EXPRESS, IMPLIED OR STATUTORY, AS TO THE INFORMATION IN THIS PRESENTATION.</a:t>
            </a:r>
          </a:p>
        </p:txBody>
      </p:sp>
      <p:sp>
        <p:nvSpPr>
          <p:cNvPr id="2" name="Rectangle 1"/>
          <p:cNvSpPr/>
          <p:nvPr/>
        </p:nvSpPr>
        <p:spPr>
          <a:xfrm>
            <a:off x="365544" y="151872"/>
            <a:ext cx="11708268" cy="707886"/>
          </a:xfrm>
          <a:prstGeom prst="rect">
            <a:avLst/>
          </a:prstGeom>
        </p:spPr>
        <p:txBody>
          <a:bodyPr wrap="square">
            <a:spAutoFit/>
          </a:bodyPr>
          <a:lstStyle/>
          <a:p>
            <a:r>
              <a:rPr lang="en-US" sz="4000" dirty="0">
                <a:solidFill>
                  <a:schemeClr val="bg1"/>
                </a:solidFill>
                <a:latin typeface="Segoe UI Light" panose="020B0502040204020203" pitchFamily="34" charset="0"/>
                <a:cs typeface="Segoe UI Light" panose="020B0502040204020203" pitchFamily="34" charset="0"/>
              </a:rPr>
              <a:t>TechNet on Tour| Cloud Infrastructure Event Wrap-Up</a:t>
            </a:r>
          </a:p>
        </p:txBody>
      </p:sp>
      <p:sp>
        <p:nvSpPr>
          <p:cNvPr id="8" name="TextBox 7"/>
          <p:cNvSpPr txBox="1"/>
          <p:nvPr/>
        </p:nvSpPr>
        <p:spPr>
          <a:xfrm>
            <a:off x="365544" y="1120815"/>
            <a:ext cx="11178325" cy="1465016"/>
          </a:xfrm>
          <a:prstGeom prst="rect">
            <a:avLst/>
          </a:prstGeom>
          <a:noFill/>
        </p:spPr>
        <p:txBody>
          <a:bodyPr wrap="square" lIns="182880" tIns="146304" rIns="182880" bIns="146304" rtlCol="0">
            <a:spAutoFit/>
          </a:bodyPr>
          <a:lstStyle/>
          <a:p>
            <a:pPr lvl="0"/>
            <a:r>
              <a:rPr lang="en-US" sz="2000" spc="30" dirty="0">
                <a:solidFill>
                  <a:schemeClr val="bg1"/>
                </a:solidFill>
                <a:latin typeface="Segoe UI" panose="020B0502040204020203" pitchFamily="34" charset="0"/>
                <a:cs typeface="Segoe UI" panose="020B0502040204020203" pitchFamily="34" charset="0"/>
              </a:rPr>
              <a:t>For a online copy of the Fundamentals of Azure book, please download here:</a:t>
            </a:r>
            <a:endParaRPr lang="en-US" sz="2000" u="sng" spc="30" dirty="0">
              <a:solidFill>
                <a:schemeClr val="bg1"/>
              </a:solidFill>
              <a:latin typeface="Segoe UI" panose="020B0502040204020203" pitchFamily="34" charset="0"/>
              <a:cs typeface="Segoe UI" panose="020B0502040204020203" pitchFamily="34" charset="0"/>
            </a:endParaRPr>
          </a:p>
          <a:p>
            <a:pPr lvl="0"/>
            <a:endParaRPr lang="en-US" sz="2000" spc="30" dirty="0">
              <a:solidFill>
                <a:srgbClr val="FF0000"/>
              </a:solidFill>
              <a:latin typeface="Segoe UI" panose="020B0502040204020203" pitchFamily="34" charset="0"/>
              <a:cs typeface="Segoe UI" panose="020B0502040204020203" pitchFamily="34" charset="0"/>
            </a:endParaRPr>
          </a:p>
          <a:p>
            <a:pPr lvl="0"/>
            <a:r>
              <a:rPr lang="en-US" sz="3600" spc="30" dirty="0">
                <a:solidFill>
                  <a:srgbClr val="FF0000"/>
                </a:solidFill>
                <a:latin typeface="Segoe UI" panose="020B0502040204020203" pitchFamily="34" charset="0"/>
                <a:cs typeface="Segoe UI" panose="020B0502040204020203" pitchFamily="34" charset="0"/>
              </a:rPr>
              <a:t> </a:t>
            </a:r>
          </a:p>
        </p:txBody>
      </p:sp>
      <p:sp>
        <p:nvSpPr>
          <p:cNvPr id="3" name="Title 2"/>
          <p:cNvSpPr>
            <a:spLocks noGrp="1"/>
          </p:cNvSpPr>
          <p:nvPr>
            <p:ph type="title"/>
          </p:nvPr>
        </p:nvSpPr>
        <p:spPr>
          <a:xfrm>
            <a:off x="276078" y="2674311"/>
            <a:ext cx="11887200" cy="1831975"/>
          </a:xfrm>
        </p:spPr>
        <p:txBody>
          <a:bodyPr/>
          <a:lstStyle/>
          <a:p>
            <a:r>
              <a:rPr lang="en-US" sz="8000" spc="30" dirty="0">
                <a:solidFill>
                  <a:srgbClr val="FF0000"/>
                </a:solidFill>
                <a:latin typeface="Segoe UI" panose="020B0502040204020203" pitchFamily="34" charset="0"/>
              </a:rPr>
              <a:t>aka.ms/</a:t>
            </a:r>
            <a:r>
              <a:rPr lang="en-US" sz="8000" spc="30" dirty="0" err="1">
                <a:solidFill>
                  <a:srgbClr val="FF0000"/>
                </a:solidFill>
                <a:latin typeface="Segoe UI" panose="020B0502040204020203" pitchFamily="34" charset="0"/>
              </a:rPr>
              <a:t>fundofazurebook</a:t>
            </a:r>
            <a:endParaRPr lang="en-US" sz="8000" dirty="0"/>
          </a:p>
        </p:txBody>
      </p:sp>
    </p:spTree>
    <p:extLst>
      <p:ext uri="{BB962C8B-B14F-4D97-AF65-F5344CB8AC3E}">
        <p14:creationId xmlns:p14="http://schemas.microsoft.com/office/powerpoint/2010/main" val="605754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65240" y="4229171"/>
            <a:ext cx="11434363" cy="1449628"/>
          </a:xfrm>
          <a:prstGeom prst="rect">
            <a:avLst/>
          </a:prstGeom>
          <a:noFill/>
        </p:spPr>
        <p:txBody>
          <a:bodyPr wrap="square" lIns="182880" tIns="146304" rIns="182880" bIns="146304" rtlCol="0">
            <a:spAutoFit/>
          </a:bodyPr>
          <a:lstStyle/>
          <a:p>
            <a:pPr>
              <a:spcAft>
                <a:spcPts val="600"/>
              </a:spcAft>
            </a:pPr>
            <a:r>
              <a:rPr lang="en-US" sz="2000" spc="30" dirty="0">
                <a:solidFill>
                  <a:schemeClr val="bg1"/>
                </a:solidFill>
                <a:latin typeface="Segoe UI" panose="020B0502040204020203" pitchFamily="34" charset="0"/>
                <a:cs typeface="Segoe UI" panose="020B0502040204020203" pitchFamily="34" charset="0"/>
              </a:rPr>
              <a:t>Provide the email you used to register for this event, select the attendee evaluation and complete the evaluation. </a:t>
            </a:r>
          </a:p>
          <a:p>
            <a:pPr>
              <a:spcAft>
                <a:spcPts val="600"/>
              </a:spcAft>
            </a:pPr>
            <a:endParaRPr lang="en-US" sz="500" spc="30" dirty="0">
              <a:solidFill>
                <a:schemeClr val="bg1"/>
              </a:solidFill>
              <a:latin typeface="Segoe UI" panose="020B0502040204020203" pitchFamily="34" charset="0"/>
              <a:cs typeface="Segoe UI" panose="020B0502040204020203" pitchFamily="34" charset="0"/>
            </a:endParaRPr>
          </a:p>
          <a:p>
            <a:pPr>
              <a:spcAft>
                <a:spcPts val="600"/>
              </a:spcAft>
            </a:pPr>
            <a:r>
              <a:rPr lang="en-US" sz="2000" spc="30" dirty="0">
                <a:solidFill>
                  <a:schemeClr val="bg1"/>
                </a:solidFill>
                <a:latin typeface="Segoe UI" panose="020B0502040204020203" pitchFamily="34" charset="0"/>
                <a:cs typeface="Segoe UI" panose="020B0502040204020203" pitchFamily="34" charset="0"/>
              </a:rPr>
              <a:t>Thank you for your feedback! </a:t>
            </a:r>
          </a:p>
        </p:txBody>
      </p:sp>
      <p:sp>
        <p:nvSpPr>
          <p:cNvPr id="5" name="TextBox 4"/>
          <p:cNvSpPr txBox="1"/>
          <p:nvPr/>
        </p:nvSpPr>
        <p:spPr>
          <a:xfrm>
            <a:off x="365240" y="6079439"/>
            <a:ext cx="11893552" cy="906780"/>
          </a:xfrm>
          <a:prstGeom prst="rect">
            <a:avLst/>
          </a:prstGeom>
          <a:noFill/>
        </p:spPr>
        <p:txBody>
          <a:bodyPr wrap="square" lIns="182880" tIns="146306" rIns="182880" bIns="146306" rtlCol="0">
            <a:noAutofit/>
          </a:bodyPr>
          <a:lstStyle/>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 2016 Microsoft Corporation. All rights reserved. Microsoft, Windows, Windows Vista and other product names are or may be registered trademarks and/or trademarks in the U.S. and/or other countries.</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The information herein is for informational purposes only and represents the current view of Microsoft Corporation as of the date of this presentation. Because Microsoft must respond to changing market</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conditions, it should not be interpreted to be a commitment on the part of Microsoft, and Microsoft cannot guarantee the accuracy of any information provided after the date of this presentation.</a:t>
            </a:r>
          </a:p>
          <a:p>
            <a:pPr defTabSz="932901">
              <a:lnSpc>
                <a:spcPts val="1199"/>
              </a:lnSpc>
            </a:pPr>
            <a:r>
              <a:rPr lang="en-US" sz="800" dirty="0">
                <a:solidFill>
                  <a:srgbClr val="FFFFFF"/>
                </a:solidFill>
                <a:latin typeface="Segoe UI" panose="020B0502040204020203" pitchFamily="34" charset="0"/>
                <a:cs typeface="Segoe UI" panose="020B0502040204020203" pitchFamily="34" charset="0"/>
              </a:rPr>
              <a:t>MICROSOFT MAKES NO WARRANTIES, EXPRESS, IMPLIED OR STATUTORY, AS TO THE INFORMATION IN THIS PRESENTATION.</a:t>
            </a:r>
          </a:p>
        </p:txBody>
      </p:sp>
      <p:sp>
        <p:nvSpPr>
          <p:cNvPr id="2" name="Rectangle 1"/>
          <p:cNvSpPr/>
          <p:nvPr/>
        </p:nvSpPr>
        <p:spPr>
          <a:xfrm>
            <a:off x="187557" y="250918"/>
            <a:ext cx="12071235" cy="677108"/>
          </a:xfrm>
          <a:prstGeom prst="rect">
            <a:avLst/>
          </a:prstGeom>
        </p:spPr>
        <p:txBody>
          <a:bodyPr wrap="square">
            <a:spAutoFit/>
          </a:bodyPr>
          <a:lstStyle/>
          <a:p>
            <a:r>
              <a:rPr lang="en-US" sz="3800" dirty="0">
                <a:solidFill>
                  <a:schemeClr val="bg1"/>
                </a:solidFill>
                <a:latin typeface="Segoe UI Light" panose="020B0502040204020203" pitchFamily="34" charset="0"/>
                <a:cs typeface="Segoe UI Light" panose="020B0502040204020203" pitchFamily="34" charset="0"/>
              </a:rPr>
              <a:t>TechNet on Tour | Hybrid Cloud Attendee Evaluation</a:t>
            </a:r>
          </a:p>
        </p:txBody>
      </p:sp>
      <p:sp>
        <p:nvSpPr>
          <p:cNvPr id="3" name="TextBox 2"/>
          <p:cNvSpPr txBox="1"/>
          <p:nvPr/>
        </p:nvSpPr>
        <p:spPr>
          <a:xfrm>
            <a:off x="519847" y="1176941"/>
            <a:ext cx="11406653" cy="2326791"/>
          </a:xfrm>
          <a:prstGeom prst="rect">
            <a:avLst/>
          </a:prstGeom>
          <a:noFill/>
        </p:spPr>
        <p:txBody>
          <a:bodyPr wrap="square" lIns="182880" tIns="146304" rIns="182880" bIns="146304" rtlCol="0">
            <a:spAutoFit/>
          </a:bodyPr>
          <a:lstStyle/>
          <a:p>
            <a:pPr>
              <a:spcAft>
                <a:spcPts val="600"/>
              </a:spcAft>
            </a:pPr>
            <a:r>
              <a:rPr lang="en-US" sz="2000" spc="30" dirty="0">
                <a:solidFill>
                  <a:schemeClr val="bg1"/>
                </a:solidFill>
                <a:latin typeface="Segoe UI" panose="020B0502040204020203" pitchFamily="34" charset="0"/>
                <a:cs typeface="Segoe UI" panose="020B0502040204020203" pitchFamily="34" charset="0"/>
              </a:rPr>
              <a:t>Please take a few minutes to answer our short survey BEFORE you leave the event today! </a:t>
            </a:r>
            <a:endParaRPr lang="en-US" sz="500" spc="30" dirty="0">
              <a:solidFill>
                <a:schemeClr val="bg1"/>
              </a:solidFill>
              <a:latin typeface="Segoe UI" panose="020B0502040204020203" pitchFamily="34" charset="0"/>
              <a:cs typeface="Segoe UI" panose="020B0502040204020203" pitchFamily="34" charset="0"/>
            </a:endParaRPr>
          </a:p>
          <a:p>
            <a:pPr>
              <a:spcAft>
                <a:spcPts val="600"/>
              </a:spcAft>
            </a:pPr>
            <a:r>
              <a:rPr lang="en-US" sz="2000" spc="30" dirty="0">
                <a:solidFill>
                  <a:schemeClr val="bg1"/>
                </a:solidFill>
                <a:latin typeface="Segoe UI" panose="020B0502040204020203" pitchFamily="34" charset="0"/>
                <a:cs typeface="Segoe UI" panose="020B0502040204020203" pitchFamily="34" charset="0"/>
              </a:rPr>
              <a:t>To receive the evaluation link for this event, text</a:t>
            </a:r>
            <a:r>
              <a:rPr lang="en-US" sz="2000" b="1" spc="30" dirty="0">
                <a:solidFill>
                  <a:srgbClr val="FF0000"/>
                </a:solidFill>
                <a:latin typeface="Segoe UI" panose="020B0502040204020203" pitchFamily="34" charset="0"/>
                <a:cs typeface="Segoe UI" panose="020B0502040204020203" pitchFamily="34" charset="0"/>
              </a:rPr>
              <a:t> MICROSOFT CAMBRIDGE </a:t>
            </a:r>
            <a:r>
              <a:rPr lang="en-US" sz="2000" spc="30" dirty="0">
                <a:solidFill>
                  <a:schemeClr val="bg1"/>
                </a:solidFill>
                <a:latin typeface="Segoe UI" panose="020B0502040204020203" pitchFamily="34" charset="0"/>
                <a:cs typeface="Segoe UI" panose="020B0502040204020203" pitchFamily="34" charset="0"/>
              </a:rPr>
              <a:t>to </a:t>
            </a:r>
            <a:r>
              <a:rPr lang="en-US" sz="2000" b="1" u="sng" spc="30" dirty="0">
                <a:solidFill>
                  <a:srgbClr val="FF0000"/>
                </a:solidFill>
                <a:latin typeface="Segoe UI" panose="020B0502040204020203" pitchFamily="34" charset="0"/>
                <a:cs typeface="Segoe UI" panose="020B0502040204020203" pitchFamily="34" charset="0"/>
              </a:rPr>
              <a:t>878787</a:t>
            </a:r>
            <a:r>
              <a:rPr lang="en-US" sz="2000" spc="30" dirty="0">
                <a:solidFill>
                  <a:schemeClr val="bg1"/>
                </a:solidFill>
                <a:latin typeface="Segoe UI" panose="020B0502040204020203" pitchFamily="34" charset="0"/>
                <a:cs typeface="Segoe UI" panose="020B0502040204020203" pitchFamily="34" charset="0"/>
              </a:rPr>
              <a:t>. By doing so you agree that Microsoft can send you an automated message to this mobile phone. </a:t>
            </a:r>
          </a:p>
          <a:p>
            <a:pPr>
              <a:spcAft>
                <a:spcPts val="600"/>
              </a:spcAft>
            </a:pPr>
            <a:endParaRPr lang="en-US" sz="500" spc="30" dirty="0">
              <a:solidFill>
                <a:schemeClr val="bg1"/>
              </a:solidFill>
              <a:latin typeface="Segoe UI" panose="020B0502040204020203" pitchFamily="34" charset="0"/>
              <a:cs typeface="Segoe UI" panose="020B0502040204020203" pitchFamily="34" charset="0"/>
            </a:endParaRPr>
          </a:p>
          <a:p>
            <a:pPr lvl="0"/>
            <a:r>
              <a:rPr lang="en-US" sz="2000" spc="30" dirty="0">
                <a:solidFill>
                  <a:schemeClr val="bg1"/>
                </a:solidFill>
                <a:latin typeface="Segoe UI" panose="020B0502040204020203" pitchFamily="34" charset="0"/>
                <a:cs typeface="Segoe UI" panose="020B0502040204020203" pitchFamily="34" charset="0"/>
              </a:rPr>
              <a:t>If unable to access the evaluation through the QR code on your name badge, you can access the evaluation here: </a:t>
            </a:r>
            <a:r>
              <a:rPr lang="en-US" sz="3200" u="sng" dirty="0">
                <a:hlinkClick r:id="rId2"/>
              </a:rPr>
              <a:t>http://aka.ms/tnthybridcam</a:t>
            </a:r>
            <a:r>
              <a:rPr lang="en-US" sz="3200" dirty="0"/>
              <a:t> </a:t>
            </a:r>
            <a:endParaRPr lang="en-US" sz="4000" b="1" spc="30" dirty="0">
              <a:solidFill>
                <a:srgbClr val="0070C0"/>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733762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Module agenda</a:t>
            </a:r>
          </a:p>
        </p:txBody>
      </p:sp>
      <p:pic>
        <p:nvPicPr>
          <p:cNvPr id="19" name="Picture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2991" y="295276"/>
            <a:ext cx="3455243" cy="6699250"/>
          </a:xfrm>
          <a:prstGeom prst="rect">
            <a:avLst/>
          </a:prstGeom>
        </p:spPr>
      </p:pic>
      <p:grpSp>
        <p:nvGrpSpPr>
          <p:cNvPr id="39" name="Group 38"/>
          <p:cNvGrpSpPr/>
          <p:nvPr/>
        </p:nvGrpSpPr>
        <p:grpSpPr>
          <a:xfrm>
            <a:off x="463334" y="1403061"/>
            <a:ext cx="4545702" cy="646331"/>
            <a:chOff x="463334" y="1403061"/>
            <a:chExt cx="4545702" cy="646331"/>
          </a:xfrm>
        </p:grpSpPr>
        <p:grpSp>
          <p:nvGrpSpPr>
            <p:cNvPr id="6" name="Group 5"/>
            <p:cNvGrpSpPr/>
            <p:nvPr/>
          </p:nvGrpSpPr>
          <p:grpSpPr>
            <a:xfrm>
              <a:off x="463334" y="1459526"/>
              <a:ext cx="536743" cy="533400"/>
              <a:chOff x="228600" y="1219200"/>
              <a:chExt cx="685800" cy="685800"/>
            </a:xfrm>
          </p:grpSpPr>
          <p:sp>
            <p:nvSpPr>
              <p:cNvPr id="7"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Oval 7"/>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26" name="Rectangle 25"/>
            <p:cNvSpPr/>
            <p:nvPr/>
          </p:nvSpPr>
          <p:spPr>
            <a:xfrm>
              <a:off x="1202866" y="1403061"/>
              <a:ext cx="3806170"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Shielded Virtual Machine</a:t>
              </a:r>
            </a:p>
          </p:txBody>
        </p:sp>
      </p:grpSp>
      <p:grpSp>
        <p:nvGrpSpPr>
          <p:cNvPr id="38" name="Group 37"/>
          <p:cNvGrpSpPr/>
          <p:nvPr/>
        </p:nvGrpSpPr>
        <p:grpSpPr>
          <a:xfrm>
            <a:off x="463334" y="2134101"/>
            <a:ext cx="5470314" cy="646331"/>
            <a:chOff x="463334" y="2126168"/>
            <a:chExt cx="5470314" cy="646331"/>
          </a:xfrm>
        </p:grpSpPr>
        <p:grpSp>
          <p:nvGrpSpPr>
            <p:cNvPr id="9" name="Group 8"/>
            <p:cNvGrpSpPr/>
            <p:nvPr/>
          </p:nvGrpSpPr>
          <p:grpSpPr>
            <a:xfrm>
              <a:off x="463334" y="2182633"/>
              <a:ext cx="536743" cy="533400"/>
              <a:chOff x="228600" y="1219200"/>
              <a:chExt cx="685800" cy="685800"/>
            </a:xfrm>
          </p:grpSpPr>
          <p:sp>
            <p:nvSpPr>
              <p:cNvPr id="10"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1" name="Oval 10"/>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27" name="Rectangle 26"/>
            <p:cNvSpPr/>
            <p:nvPr/>
          </p:nvSpPr>
          <p:spPr>
            <a:xfrm>
              <a:off x="1202866" y="2126168"/>
              <a:ext cx="4730782"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Introducing Containers</a:t>
              </a:r>
            </a:p>
          </p:txBody>
        </p:sp>
      </p:grpSp>
      <p:grpSp>
        <p:nvGrpSpPr>
          <p:cNvPr id="37" name="Group 36"/>
          <p:cNvGrpSpPr/>
          <p:nvPr/>
        </p:nvGrpSpPr>
        <p:grpSpPr>
          <a:xfrm>
            <a:off x="463334" y="2865141"/>
            <a:ext cx="3169112" cy="646331"/>
            <a:chOff x="463334" y="2936542"/>
            <a:chExt cx="3169112" cy="646331"/>
          </a:xfrm>
        </p:grpSpPr>
        <p:grpSp>
          <p:nvGrpSpPr>
            <p:cNvPr id="12" name="Group 11"/>
            <p:cNvGrpSpPr/>
            <p:nvPr/>
          </p:nvGrpSpPr>
          <p:grpSpPr>
            <a:xfrm>
              <a:off x="463334" y="2993007"/>
              <a:ext cx="536743" cy="533400"/>
              <a:chOff x="228600" y="1219200"/>
              <a:chExt cx="685800" cy="685800"/>
            </a:xfrm>
          </p:grpSpPr>
          <p:sp>
            <p:nvSpPr>
              <p:cNvPr id="1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4" name="Oval 1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29" name="Rectangle 28"/>
            <p:cNvSpPr/>
            <p:nvPr/>
          </p:nvSpPr>
          <p:spPr>
            <a:xfrm>
              <a:off x="1202485" y="2936542"/>
              <a:ext cx="2429961"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Introducing Nano Server</a:t>
              </a:r>
            </a:p>
          </p:txBody>
        </p:sp>
      </p:grpSp>
      <p:grpSp>
        <p:nvGrpSpPr>
          <p:cNvPr id="36" name="Group 35"/>
          <p:cNvGrpSpPr/>
          <p:nvPr/>
        </p:nvGrpSpPr>
        <p:grpSpPr>
          <a:xfrm>
            <a:off x="463334" y="3596181"/>
            <a:ext cx="4591869" cy="646331"/>
            <a:chOff x="463334" y="3957930"/>
            <a:chExt cx="4591869" cy="646331"/>
          </a:xfrm>
        </p:grpSpPr>
        <p:grpSp>
          <p:nvGrpSpPr>
            <p:cNvPr id="15" name="Group 14"/>
            <p:cNvGrpSpPr/>
            <p:nvPr/>
          </p:nvGrpSpPr>
          <p:grpSpPr>
            <a:xfrm>
              <a:off x="463334" y="4001973"/>
              <a:ext cx="536743" cy="533400"/>
              <a:chOff x="228600" y="1219200"/>
              <a:chExt cx="685800" cy="685800"/>
            </a:xfrm>
          </p:grpSpPr>
          <p:sp>
            <p:nvSpPr>
              <p:cNvPr id="16"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7" name="Oval 16"/>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31" name="Rectangle 30"/>
            <p:cNvSpPr/>
            <p:nvPr/>
          </p:nvSpPr>
          <p:spPr>
            <a:xfrm>
              <a:off x="1202866" y="3957930"/>
              <a:ext cx="3852337"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Software-defined Storage</a:t>
              </a:r>
            </a:p>
          </p:txBody>
        </p:sp>
      </p:grpSp>
      <p:grpSp>
        <p:nvGrpSpPr>
          <p:cNvPr id="35" name="Group 34"/>
          <p:cNvGrpSpPr/>
          <p:nvPr/>
        </p:nvGrpSpPr>
        <p:grpSpPr>
          <a:xfrm>
            <a:off x="463334" y="4327221"/>
            <a:ext cx="7675122" cy="646331"/>
            <a:chOff x="463334" y="4851802"/>
            <a:chExt cx="7675122" cy="646331"/>
          </a:xfrm>
        </p:grpSpPr>
        <p:grpSp>
          <p:nvGrpSpPr>
            <p:cNvPr id="18" name="Group 17"/>
            <p:cNvGrpSpPr/>
            <p:nvPr/>
          </p:nvGrpSpPr>
          <p:grpSpPr>
            <a:xfrm>
              <a:off x="463334" y="4908267"/>
              <a:ext cx="536743" cy="533400"/>
              <a:chOff x="228600" y="1219200"/>
              <a:chExt cx="685800" cy="685800"/>
            </a:xfrm>
          </p:grpSpPr>
          <p:sp>
            <p:nvSpPr>
              <p:cNvPr id="20"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21" name="Oval 20"/>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32" name="Rectangle 31"/>
            <p:cNvSpPr/>
            <p:nvPr/>
          </p:nvSpPr>
          <p:spPr>
            <a:xfrm>
              <a:off x="1202866" y="4851802"/>
              <a:ext cx="6935590"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Software-defined Networking</a:t>
              </a:r>
            </a:p>
          </p:txBody>
        </p:sp>
      </p:grpSp>
      <p:grpSp>
        <p:nvGrpSpPr>
          <p:cNvPr id="40" name="Group 39"/>
          <p:cNvGrpSpPr/>
          <p:nvPr/>
        </p:nvGrpSpPr>
        <p:grpSpPr>
          <a:xfrm>
            <a:off x="463334" y="5058261"/>
            <a:ext cx="6457316" cy="646331"/>
            <a:chOff x="463334" y="4851802"/>
            <a:chExt cx="6457316" cy="646331"/>
          </a:xfrm>
        </p:grpSpPr>
        <p:grpSp>
          <p:nvGrpSpPr>
            <p:cNvPr id="41" name="Group 40"/>
            <p:cNvGrpSpPr/>
            <p:nvPr/>
          </p:nvGrpSpPr>
          <p:grpSpPr>
            <a:xfrm>
              <a:off x="463334" y="4908267"/>
              <a:ext cx="536743" cy="533400"/>
              <a:chOff x="228600" y="1219200"/>
              <a:chExt cx="685800" cy="685800"/>
            </a:xfrm>
          </p:grpSpPr>
          <p:sp>
            <p:nvSpPr>
              <p:cNvPr id="43" name="Freeform 99"/>
              <p:cNvSpPr>
                <a:spLocks noChangeAspect="1"/>
              </p:cNvSpPr>
              <p:nvPr/>
            </p:nvSpPr>
            <p:spPr bwMode="black">
              <a:xfrm>
                <a:off x="364342" y="1410290"/>
                <a:ext cx="414316" cy="303620"/>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chemeClr val="accent2"/>
              </a:solidFill>
              <a:ln>
                <a:solidFill>
                  <a:schemeClr val="bg1"/>
                </a:solid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44" name="Oval 43"/>
              <p:cNvSpPr/>
              <p:nvPr/>
            </p:nvSpPr>
            <p:spPr bwMode="auto">
              <a:xfrm>
                <a:off x="228600" y="1219200"/>
                <a:ext cx="685800" cy="685800"/>
              </a:xfrm>
              <a:prstGeom prst="ellipse">
                <a:avLst/>
              </a:prstGeom>
              <a:noFill/>
              <a:ln w="3810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42" name="Rectangle 41"/>
            <p:cNvSpPr/>
            <p:nvPr/>
          </p:nvSpPr>
          <p:spPr>
            <a:xfrm>
              <a:off x="1202866" y="4851802"/>
              <a:ext cx="5717784" cy="646331"/>
            </a:xfrm>
            <a:prstGeom prst="rect">
              <a:avLst/>
            </a:prstGeom>
          </p:spPr>
          <p:txBody>
            <a:bodyPr wrap="none" lIns="182880" tIns="146304" rIns="182880" bIns="146304" anchor="ctr">
              <a:noAutofit/>
            </a:bodyPr>
            <a:lstStyle/>
            <a:p>
              <a:pPr defTabSz="931863" fontAlgn="base">
                <a:lnSpc>
                  <a:spcPct val="90000"/>
                </a:lnSpc>
                <a:spcBef>
                  <a:spcPct val="20000"/>
                </a:spcBef>
                <a:spcAft>
                  <a:spcPct val="0"/>
                </a:spcAft>
                <a:buSzPct val="90000"/>
              </a:pPr>
              <a:r>
                <a:rPr lang="en-US" sz="4000" dirty="0">
                  <a:gradFill>
                    <a:gsLst>
                      <a:gs pos="1250">
                        <a:schemeClr val="tx1"/>
                      </a:gs>
                      <a:gs pos="100000">
                        <a:schemeClr val="tx1"/>
                      </a:gs>
                    </a:gsLst>
                    <a:lin ang="5400000" scaled="0"/>
                  </a:gradFill>
                  <a:latin typeface="+mj-lt"/>
                  <a:ea typeface="MS PGothic" pitchFamily="34" charset="-128"/>
                </a:rPr>
                <a:t>Resources</a:t>
              </a:r>
            </a:p>
          </p:txBody>
        </p:sp>
      </p:grpSp>
    </p:spTree>
    <p:extLst>
      <p:ext uri="{BB962C8B-B14F-4D97-AF65-F5344CB8AC3E}">
        <p14:creationId xmlns:p14="http://schemas.microsoft.com/office/powerpoint/2010/main" val="27949094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750" fill="hold"/>
                                        <p:tgtEl>
                                          <p:spTgt spid="39"/>
                                        </p:tgtEl>
                                        <p:attrNameLst>
                                          <p:attrName>ppt_x</p:attrName>
                                        </p:attrNameLst>
                                      </p:cBhvr>
                                      <p:tavLst>
                                        <p:tav tm="0">
                                          <p:val>
                                            <p:strVal val="0-#ppt_w/2"/>
                                          </p:val>
                                        </p:tav>
                                        <p:tav tm="100000">
                                          <p:val>
                                            <p:strVal val="#ppt_x"/>
                                          </p:val>
                                        </p:tav>
                                      </p:tavLst>
                                    </p:anim>
                                    <p:anim calcmode="lin" valueType="num">
                                      <p:cBhvr additive="base">
                                        <p:cTn id="8" dur="75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750" fill="hold"/>
                                        <p:tgtEl>
                                          <p:spTgt spid="38"/>
                                        </p:tgtEl>
                                        <p:attrNameLst>
                                          <p:attrName>ppt_x</p:attrName>
                                        </p:attrNameLst>
                                      </p:cBhvr>
                                      <p:tavLst>
                                        <p:tav tm="0">
                                          <p:val>
                                            <p:strVal val="0-#ppt_w/2"/>
                                          </p:val>
                                        </p:tav>
                                        <p:tav tm="100000">
                                          <p:val>
                                            <p:strVal val="#ppt_x"/>
                                          </p:val>
                                        </p:tav>
                                      </p:tavLst>
                                    </p:anim>
                                    <p:anim calcmode="lin" valueType="num">
                                      <p:cBhvr additive="base">
                                        <p:cTn id="12" dur="75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50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750" fill="hold"/>
                                        <p:tgtEl>
                                          <p:spTgt spid="37"/>
                                        </p:tgtEl>
                                        <p:attrNameLst>
                                          <p:attrName>ppt_x</p:attrName>
                                        </p:attrNameLst>
                                      </p:cBhvr>
                                      <p:tavLst>
                                        <p:tav tm="0">
                                          <p:val>
                                            <p:strVal val="0-#ppt_w/2"/>
                                          </p:val>
                                        </p:tav>
                                        <p:tav tm="100000">
                                          <p:val>
                                            <p:strVal val="#ppt_x"/>
                                          </p:val>
                                        </p:tav>
                                      </p:tavLst>
                                    </p:anim>
                                    <p:anim calcmode="lin" valueType="num">
                                      <p:cBhvr additive="base">
                                        <p:cTn id="16" dur="750" fill="hold"/>
                                        <p:tgtEl>
                                          <p:spTgt spid="37"/>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75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750" fill="hold"/>
                                        <p:tgtEl>
                                          <p:spTgt spid="36"/>
                                        </p:tgtEl>
                                        <p:attrNameLst>
                                          <p:attrName>ppt_x</p:attrName>
                                        </p:attrNameLst>
                                      </p:cBhvr>
                                      <p:tavLst>
                                        <p:tav tm="0">
                                          <p:val>
                                            <p:strVal val="0-#ppt_w/2"/>
                                          </p:val>
                                        </p:tav>
                                        <p:tav tm="100000">
                                          <p:val>
                                            <p:strVal val="#ppt_x"/>
                                          </p:val>
                                        </p:tav>
                                      </p:tavLst>
                                    </p:anim>
                                    <p:anim calcmode="lin" valueType="num">
                                      <p:cBhvr additive="base">
                                        <p:cTn id="20" dur="75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750" fill="hold"/>
                                        <p:tgtEl>
                                          <p:spTgt spid="35"/>
                                        </p:tgtEl>
                                        <p:attrNameLst>
                                          <p:attrName>ppt_x</p:attrName>
                                        </p:attrNameLst>
                                      </p:cBhvr>
                                      <p:tavLst>
                                        <p:tav tm="0">
                                          <p:val>
                                            <p:strVal val="0-#ppt_w/2"/>
                                          </p:val>
                                        </p:tav>
                                        <p:tav tm="100000">
                                          <p:val>
                                            <p:strVal val="#ppt_x"/>
                                          </p:val>
                                        </p:tav>
                                      </p:tavLst>
                                    </p:anim>
                                    <p:anim calcmode="lin" valueType="num">
                                      <p:cBhvr additive="base">
                                        <p:cTn id="24" dur="750" fill="hold"/>
                                        <p:tgtEl>
                                          <p:spTgt spid="35"/>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150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750" fill="hold"/>
                                        <p:tgtEl>
                                          <p:spTgt spid="40"/>
                                        </p:tgtEl>
                                        <p:attrNameLst>
                                          <p:attrName>ppt_x</p:attrName>
                                        </p:attrNameLst>
                                      </p:cBhvr>
                                      <p:tavLst>
                                        <p:tav tm="0">
                                          <p:val>
                                            <p:strVal val="0-#ppt_w/2"/>
                                          </p:val>
                                        </p:tav>
                                        <p:tav tm="100000">
                                          <p:val>
                                            <p:strVal val="#ppt_x"/>
                                          </p:val>
                                        </p:tav>
                                      </p:tavLst>
                                    </p:anim>
                                    <p:anim calcmode="lin" valueType="num">
                                      <p:cBhvr additive="base">
                                        <p:cTn id="28" dur="75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2896025"/>
      </p:ext>
    </p:extLst>
  </p:cSld>
  <p:clrMapOvr>
    <a:masterClrMapping/>
  </p:clrMapOvr>
  <p:transition spd="slow">
    <p:cover/>
  </p:transition>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(1)</a:t>
            </a:r>
            <a:br>
              <a:rPr lang="en-US" sz="7200" dirty="0"/>
            </a:br>
            <a:r>
              <a:rPr lang="en-US" sz="5400" spc="-30" dirty="0"/>
              <a:t>Shielded VMs</a:t>
            </a:r>
          </a:p>
        </p:txBody>
      </p:sp>
    </p:spTree>
    <p:extLst>
      <p:ext uri="{BB962C8B-B14F-4D97-AF65-F5344CB8AC3E}">
        <p14:creationId xmlns:p14="http://schemas.microsoft.com/office/powerpoint/2010/main" val="912942587"/>
      </p:ext>
    </p:extLst>
  </p:cSld>
  <p:clrMapOvr>
    <a:masterClrMapping/>
  </p:clrMapOvr>
  <p:transition spd="slow">
    <p:cover/>
  </p:transition>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Building block #1: Generation 2 VMs</a:t>
            </a:r>
          </a:p>
        </p:txBody>
      </p:sp>
      <p:sp>
        <p:nvSpPr>
          <p:cNvPr id="7" name="Rectangle 6"/>
          <p:cNvSpPr/>
          <p:nvPr/>
        </p:nvSpPr>
        <p:spPr bwMode="auto">
          <a:xfrm>
            <a:off x="274320" y="1577043"/>
            <a:ext cx="5897880" cy="338328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indent="-466371" fontAlgn="base">
              <a:lnSpc>
                <a:spcPct val="90000"/>
              </a:lnSpc>
              <a:spcBef>
                <a:spcPts val="1500"/>
              </a:spcBef>
              <a:spcAft>
                <a:spcPct val="0"/>
              </a:spcAft>
              <a:buSzPct val="90000"/>
            </a:pPr>
            <a:r>
              <a:rPr lang="en-US" sz="4000" dirty="0">
                <a:gradFill>
                  <a:gsLst>
                    <a:gs pos="95050">
                      <a:schemeClr val="accent2"/>
                    </a:gs>
                    <a:gs pos="64000">
                      <a:schemeClr val="accent2"/>
                    </a:gs>
                  </a:gsLst>
                  <a:lin ang="5400000" scaled="0"/>
                </a:gradFill>
                <a:latin typeface="+mj-lt"/>
              </a:rPr>
              <a:t>Boot from virtual UEFI firmware</a:t>
            </a:r>
          </a:p>
          <a:p>
            <a:pPr marL="0" lvl="1" defTabSz="931863" fontAlgn="base">
              <a:lnSpc>
                <a:spcPct val="90000"/>
              </a:lnSpc>
              <a:spcBef>
                <a:spcPts val="1200"/>
              </a:spcBef>
              <a:spcAft>
                <a:spcPct val="0"/>
              </a:spcAft>
              <a:buSzPct val="90000"/>
            </a:pPr>
            <a:r>
              <a:rPr lang="en-US" sz="2400" spc="30" dirty="0">
                <a:gradFill>
                  <a:gsLst>
                    <a:gs pos="1250">
                      <a:schemeClr val="tx1"/>
                    </a:gs>
                    <a:gs pos="100000">
                      <a:schemeClr val="tx1"/>
                    </a:gs>
                  </a:gsLst>
                  <a:lin ang="5400000" scaled="0"/>
                </a:gradFill>
                <a:ea typeface="MS PGothic" pitchFamily="34" charset="-128"/>
              </a:rPr>
              <a:t>This provides secure boot, ensures neither the UEFI firmware nor the VM’s startup files can be tampered with</a:t>
            </a:r>
          </a:p>
          <a:p>
            <a:pPr marL="0" lvl="1" defTabSz="931863" fontAlgn="base">
              <a:lnSpc>
                <a:spcPct val="90000"/>
              </a:lnSpc>
              <a:spcBef>
                <a:spcPts val="1200"/>
              </a:spcBef>
              <a:spcAft>
                <a:spcPct val="0"/>
              </a:spcAft>
              <a:buSzPct val="90000"/>
            </a:pPr>
            <a:r>
              <a:rPr lang="en-US" sz="2400" spc="30" dirty="0">
                <a:gradFill>
                  <a:gsLst>
                    <a:gs pos="1250">
                      <a:schemeClr val="tx1"/>
                    </a:gs>
                    <a:gs pos="100000">
                      <a:schemeClr val="tx1"/>
                    </a:gs>
                  </a:gsLst>
                  <a:lin ang="5400000" scaled="0"/>
                </a:gradFill>
                <a:ea typeface="MS PGothic" pitchFamily="34" charset="-128"/>
              </a:rPr>
              <a:t>Also enables BitLocker disk encryption to be used inside the VM’s virtual disks</a:t>
            </a:r>
          </a:p>
        </p:txBody>
      </p:sp>
      <p:sp>
        <p:nvSpPr>
          <p:cNvPr id="10" name="Rectangle 9"/>
          <p:cNvSpPr/>
          <p:nvPr/>
        </p:nvSpPr>
        <p:spPr bwMode="auto">
          <a:xfrm>
            <a:off x="6263640" y="1577043"/>
            <a:ext cx="5897880" cy="338328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indent="-466371" fontAlgn="base">
              <a:lnSpc>
                <a:spcPct val="90000"/>
              </a:lnSpc>
              <a:spcBef>
                <a:spcPts val="1500"/>
              </a:spcBef>
              <a:spcAft>
                <a:spcPct val="0"/>
              </a:spcAft>
              <a:buSzPct val="90000"/>
            </a:pPr>
            <a:r>
              <a:rPr lang="en-US" sz="4000" dirty="0">
                <a:gradFill>
                  <a:gsLst>
                    <a:gs pos="95050">
                      <a:schemeClr val="accent2"/>
                    </a:gs>
                    <a:gs pos="64000">
                      <a:schemeClr val="accent2"/>
                    </a:gs>
                  </a:gsLst>
                  <a:lin ang="5400000" scaled="0"/>
                </a:gradFill>
                <a:latin typeface="+mj-lt"/>
              </a:rPr>
              <a:t>Modern </a:t>
            </a:r>
            <a:br>
              <a:rPr lang="en-US" sz="4000" dirty="0">
                <a:gradFill>
                  <a:gsLst>
                    <a:gs pos="95050">
                      <a:schemeClr val="accent2"/>
                    </a:gs>
                    <a:gs pos="64000">
                      <a:schemeClr val="accent2"/>
                    </a:gs>
                  </a:gsLst>
                  <a:lin ang="5400000" scaled="0"/>
                </a:gradFill>
                <a:latin typeface="+mj-lt"/>
              </a:rPr>
            </a:br>
            <a:r>
              <a:rPr lang="en-US" sz="4000" dirty="0">
                <a:gradFill>
                  <a:gsLst>
                    <a:gs pos="95050">
                      <a:schemeClr val="accent2"/>
                    </a:gs>
                    <a:gs pos="64000">
                      <a:schemeClr val="accent2"/>
                    </a:gs>
                  </a:gsLst>
                  <a:lin ang="5400000" scaled="0"/>
                </a:gradFill>
                <a:latin typeface="+mj-lt"/>
              </a:rPr>
              <a:t>OS support</a:t>
            </a:r>
          </a:p>
          <a:p>
            <a:pPr marL="0" lvl="1" defTabSz="931863" fontAlgn="base">
              <a:lnSpc>
                <a:spcPct val="90000"/>
              </a:lnSpc>
              <a:spcBef>
                <a:spcPts val="1200"/>
              </a:spcBef>
              <a:spcAft>
                <a:spcPct val="0"/>
              </a:spcAft>
              <a:buSzPct val="90000"/>
            </a:pPr>
            <a:r>
              <a:rPr lang="en-US" sz="2400" spc="30" dirty="0">
                <a:gradFill>
                  <a:gsLst>
                    <a:gs pos="1250">
                      <a:schemeClr val="tx1"/>
                    </a:gs>
                    <a:gs pos="100000">
                      <a:schemeClr val="tx1"/>
                    </a:gs>
                  </a:gsLst>
                  <a:lin ang="5400000" scaled="0"/>
                </a:gradFill>
                <a:ea typeface="MS PGothic" pitchFamily="34" charset="-128"/>
              </a:rPr>
              <a:t>Generation 2 supports Windows Server 2012/Windows 8 and later</a:t>
            </a:r>
          </a:p>
          <a:p>
            <a:pPr marL="0" lvl="1" defTabSz="931863" fontAlgn="base">
              <a:lnSpc>
                <a:spcPct val="90000"/>
              </a:lnSpc>
              <a:spcBef>
                <a:spcPts val="1200"/>
              </a:spcBef>
              <a:spcAft>
                <a:spcPct val="0"/>
              </a:spcAft>
              <a:buSzPct val="90000"/>
            </a:pPr>
            <a:r>
              <a:rPr lang="en-US" sz="2400" spc="30" dirty="0">
                <a:gradFill>
                  <a:gsLst>
                    <a:gs pos="1250">
                      <a:schemeClr val="tx1"/>
                    </a:gs>
                    <a:gs pos="100000">
                      <a:schemeClr val="tx1"/>
                    </a:gs>
                  </a:gsLst>
                  <a:lin ang="5400000" scaled="0"/>
                </a:gradFill>
                <a:ea typeface="MS PGothic" pitchFamily="34" charset="-128"/>
              </a:rPr>
              <a:t>Working to support Windows Server 2008/2008 R2</a:t>
            </a:r>
          </a:p>
        </p:txBody>
      </p:sp>
    </p:spTree>
    <p:extLst>
      <p:ext uri="{BB962C8B-B14F-4D97-AF65-F5344CB8AC3E}">
        <p14:creationId xmlns:p14="http://schemas.microsoft.com/office/powerpoint/2010/main" val="5686486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Building block #2: Guarded Fabric</a:t>
            </a:r>
          </a:p>
        </p:txBody>
      </p:sp>
      <p:sp>
        <p:nvSpPr>
          <p:cNvPr id="3" name="Text Placeholder 2"/>
          <p:cNvSpPr>
            <a:spLocks noGrp="1"/>
          </p:cNvSpPr>
          <p:nvPr>
            <p:ph type="body" sz="quarter" idx="10"/>
          </p:nvPr>
        </p:nvSpPr>
        <p:spPr/>
        <p:txBody>
          <a:bodyPr/>
          <a:lstStyle/>
          <a:p>
            <a:r>
              <a:rPr lang="en-US" sz="3200" dirty="0">
                <a:latin typeface="Segoe UI Semilight" panose="020B0402040204020203" pitchFamily="34" charset="0"/>
                <a:cs typeface="Segoe UI Semilight" panose="020B0402040204020203" pitchFamily="34" charset="0"/>
              </a:rPr>
              <a:t>Host Guardian Service </a:t>
            </a:r>
            <a:r>
              <a:rPr lang="en-US" sz="3200" dirty="0"/>
              <a:t>(HGS): Windows Server role used to implement the hardened fabric</a:t>
            </a:r>
          </a:p>
          <a:p>
            <a:r>
              <a:rPr lang="en-US" sz="3200" dirty="0"/>
              <a:t>HGS provides </a:t>
            </a:r>
            <a:r>
              <a:rPr lang="en-US" sz="3200" dirty="0">
                <a:latin typeface="Segoe UI Semilight" panose="020B0402040204020203" pitchFamily="34" charset="0"/>
                <a:cs typeface="Segoe UI Semilight" panose="020B0402040204020203" pitchFamily="34" charset="0"/>
              </a:rPr>
              <a:t>attestation</a:t>
            </a:r>
            <a:r>
              <a:rPr lang="en-US" sz="3200" dirty="0"/>
              <a:t> and </a:t>
            </a:r>
            <a:r>
              <a:rPr lang="en-US" sz="3200" dirty="0">
                <a:latin typeface="Segoe UI Semilight" panose="020B0402040204020203" pitchFamily="34" charset="0"/>
                <a:cs typeface="Segoe UI Semilight" panose="020B0402040204020203" pitchFamily="34" charset="0"/>
              </a:rPr>
              <a:t>key distribution </a:t>
            </a:r>
            <a:r>
              <a:rPr lang="en-US" sz="3200" dirty="0"/>
              <a:t>services so that </a:t>
            </a:r>
            <a:r>
              <a:rPr lang="en-US" sz="3200" dirty="0">
                <a:latin typeface="Segoe UI Semilight" panose="020B0402040204020203" pitchFamily="34" charset="0"/>
                <a:cs typeface="Segoe UI Semilight" panose="020B0402040204020203" pitchFamily="34" charset="0"/>
              </a:rPr>
              <a:t>guarded hosts </a:t>
            </a:r>
            <a:r>
              <a:rPr lang="en-US" sz="3200" dirty="0"/>
              <a:t>can run shielded VMs</a:t>
            </a:r>
          </a:p>
          <a:p>
            <a:pPr lvl="1">
              <a:spcAft>
                <a:spcPts val="600"/>
              </a:spcAft>
            </a:pPr>
            <a:r>
              <a:rPr lang="en-US" dirty="0">
                <a:gradFill>
                  <a:gsLst>
                    <a:gs pos="94690">
                      <a:schemeClr val="accent2"/>
                    </a:gs>
                    <a:gs pos="88000">
                      <a:schemeClr val="accent2"/>
                    </a:gs>
                  </a:gsLst>
                  <a:lin ang="5400000" scaled="0"/>
                </a:gradFill>
                <a:latin typeface="Segoe UI Semibold" panose="020B0702040204020203" pitchFamily="34" charset="0"/>
                <a:cs typeface="Segoe UI Semibold" panose="020B0702040204020203" pitchFamily="34" charset="0"/>
              </a:rPr>
              <a:t>Guarded hosts: </a:t>
            </a:r>
            <a:r>
              <a:rPr lang="en-US" dirty="0"/>
              <a:t>A host in the fabric on which shielded VMs can run. Guarded hosts must be identified prior to being trusted, and must be configured appropriately in order to pass attestation</a:t>
            </a:r>
          </a:p>
          <a:p>
            <a:pPr lvl="1">
              <a:spcAft>
                <a:spcPts val="600"/>
              </a:spcAft>
            </a:pPr>
            <a:r>
              <a:rPr lang="en-US" dirty="0">
                <a:gradFill>
                  <a:gsLst>
                    <a:gs pos="94690">
                      <a:schemeClr val="accent2"/>
                    </a:gs>
                    <a:gs pos="88000">
                      <a:schemeClr val="accent2"/>
                    </a:gs>
                  </a:gsLst>
                  <a:lin ang="5400000" scaled="0"/>
                </a:gradFill>
                <a:latin typeface="Segoe UI Semibold" panose="020B0702040204020203" pitchFamily="34" charset="0"/>
                <a:cs typeface="Segoe UI Semibold" panose="020B0702040204020203" pitchFamily="34" charset="0"/>
              </a:rPr>
              <a:t>Attestation: </a:t>
            </a:r>
            <a:r>
              <a:rPr lang="en-US" dirty="0"/>
              <a:t>The process of the Host Guardian Service verifying that a host is part of the fabric, </a:t>
            </a:r>
            <a:br>
              <a:rPr lang="en-US" dirty="0"/>
            </a:br>
            <a:r>
              <a:rPr lang="en-US" dirty="0"/>
              <a:t>a guarded host, and the state of its configuration</a:t>
            </a:r>
          </a:p>
          <a:p>
            <a:pPr lvl="1">
              <a:spcAft>
                <a:spcPts val="600"/>
              </a:spcAft>
            </a:pPr>
            <a:r>
              <a:rPr lang="en-US" dirty="0">
                <a:gradFill>
                  <a:gsLst>
                    <a:gs pos="94690">
                      <a:schemeClr val="accent2"/>
                    </a:gs>
                    <a:gs pos="88000">
                      <a:schemeClr val="accent2"/>
                    </a:gs>
                  </a:gsLst>
                  <a:lin ang="5400000" scaled="0"/>
                </a:gradFill>
                <a:latin typeface="Segoe UI Semibold" panose="020B0702040204020203" pitchFamily="34" charset="0"/>
                <a:cs typeface="Segoe UI Semibold" panose="020B0702040204020203" pitchFamily="34" charset="0"/>
              </a:rPr>
              <a:t>Key distribution: </a:t>
            </a:r>
            <a:r>
              <a:rPr lang="en-US" dirty="0"/>
              <a:t>The operation of delivering a key to a guarded host so that it can unlock and run shielded VMs</a:t>
            </a:r>
          </a:p>
          <a:p>
            <a:pPr lvl="1"/>
            <a:r>
              <a:rPr lang="en-US" sz="3200" dirty="0">
                <a:latin typeface="+mj-lt"/>
              </a:rPr>
              <a:t>The HGS service must run in its own active directory domain and must be isolated from the current fabric AD infrastructure</a:t>
            </a:r>
          </a:p>
        </p:txBody>
      </p:sp>
    </p:spTree>
    <p:extLst>
      <p:ext uri="{BB962C8B-B14F-4D97-AF65-F5344CB8AC3E}">
        <p14:creationId xmlns:p14="http://schemas.microsoft.com/office/powerpoint/2010/main" val="40832232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10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15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20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Building blocks: Attestation</a:t>
            </a:r>
          </a:p>
        </p:txBody>
      </p:sp>
      <p:sp>
        <p:nvSpPr>
          <p:cNvPr id="3" name="Content Placeholder 2"/>
          <p:cNvSpPr>
            <a:spLocks noGrp="1"/>
          </p:cNvSpPr>
          <p:nvPr>
            <p:ph type="body" sz="quarter" idx="4294967295"/>
          </p:nvPr>
        </p:nvSpPr>
        <p:spPr>
          <a:xfrm>
            <a:off x="6263640" y="1577043"/>
            <a:ext cx="5897880" cy="4572000"/>
          </a:xfrm>
          <a:solidFill>
            <a:schemeClr val="bg1">
              <a:lumMod val="95000"/>
            </a:schemeClr>
          </a:solidFill>
          <a:ln>
            <a:noFill/>
          </a:ln>
        </p:spPr>
        <p:txBody>
          <a:bodyPr lIns="182880" tIns="146304" rIns="182880" bIns="146304">
            <a:noAutofit/>
          </a:bodyPr>
          <a:lstStyle/>
          <a:p>
            <a:pPr marL="0" indent="-466371" defTabSz="932742">
              <a:spcBef>
                <a:spcPts val="1500"/>
              </a:spcBef>
              <a:buNone/>
            </a:pPr>
            <a:r>
              <a:rPr lang="en-US" sz="2800" dirty="0">
                <a:gradFill>
                  <a:gsLst>
                    <a:gs pos="95050">
                      <a:schemeClr val="accent2"/>
                    </a:gs>
                    <a:gs pos="64000">
                      <a:schemeClr val="accent2"/>
                    </a:gs>
                  </a:gsLst>
                  <a:lin ang="5400000" scaled="0"/>
                </a:gradFill>
                <a:latin typeface="Segoe UI Semilight" panose="020B0402040204020203" pitchFamily="34" charset="0"/>
                <a:ea typeface="+mn-ea"/>
                <a:cs typeface="Segoe UI Semilight" panose="020B0402040204020203" pitchFamily="34" charset="0"/>
              </a:rPr>
              <a:t>Admin-trusted</a:t>
            </a:r>
          </a:p>
          <a:p>
            <a:pPr marL="0" indent="-466371" defTabSz="932742">
              <a:spcBef>
                <a:spcPts val="0"/>
              </a:spcBef>
              <a:buNone/>
            </a:pPr>
            <a:r>
              <a:rPr lang="en-US" sz="1800" dirty="0">
                <a:gradFill>
                  <a:gsLst>
                    <a:gs pos="100000">
                      <a:schemeClr val="tx1"/>
                    </a:gs>
                    <a:gs pos="0">
                      <a:schemeClr val="tx1"/>
                    </a:gs>
                  </a:gsLst>
                  <a:lin ang="5400000" scaled="0"/>
                </a:gradFill>
                <a:latin typeface="+mn-lt"/>
                <a:ea typeface="+mn-ea"/>
              </a:rPr>
              <a:t>(Active Directory based)</a:t>
            </a:r>
          </a:p>
          <a:p>
            <a:pPr marL="0" indent="-466371" defTabSz="932742">
              <a:spcBef>
                <a:spcPts val="1200"/>
              </a:spcBef>
              <a:buNone/>
            </a:pPr>
            <a:r>
              <a:rPr lang="en-US" sz="1800" b="1" dirty="0">
                <a:gradFill>
                  <a:gsLst>
                    <a:gs pos="95050">
                      <a:schemeClr val="accent2"/>
                    </a:gs>
                    <a:gs pos="64000">
                      <a:schemeClr val="accent2"/>
                    </a:gs>
                  </a:gsLst>
                  <a:lin ang="5400000" scaled="0"/>
                </a:gradFill>
                <a:latin typeface="+mn-lt"/>
                <a:ea typeface="+mn-ea"/>
              </a:rPr>
              <a:t>Simplified deployment and config</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Set up an Active Directory trust + register group</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Authorize a Hyper-V host to run shielded VMs </a:t>
            </a:r>
            <a:br>
              <a:rPr lang="en-US" sz="1600" dirty="0">
                <a:gradFill>
                  <a:gsLst>
                    <a:gs pos="100000">
                      <a:schemeClr val="tx1"/>
                    </a:gs>
                    <a:gs pos="0">
                      <a:schemeClr val="tx1"/>
                    </a:gs>
                  </a:gsLst>
                  <a:lin ang="5400000" scaled="0"/>
                </a:gradFill>
                <a:ea typeface="+mn-ea"/>
              </a:rPr>
            </a:br>
            <a:r>
              <a:rPr lang="en-US" sz="1600" dirty="0">
                <a:gradFill>
                  <a:gsLst>
                    <a:gs pos="100000">
                      <a:schemeClr val="tx1"/>
                    </a:gs>
                    <a:gs pos="0">
                      <a:schemeClr val="tx1"/>
                    </a:gs>
                  </a:gsLst>
                  <a:lin ang="5400000" scaled="0"/>
                </a:gradFill>
                <a:ea typeface="+mn-ea"/>
              </a:rPr>
              <a:t>by adding it to the Active Directory group</a:t>
            </a:r>
          </a:p>
          <a:p>
            <a:pPr marL="0" indent="-466371" defTabSz="932742">
              <a:spcBef>
                <a:spcPts val="1200"/>
              </a:spcBef>
              <a:buNone/>
            </a:pPr>
            <a:r>
              <a:rPr lang="en-US" sz="1800" b="1" dirty="0">
                <a:gradFill>
                  <a:gsLst>
                    <a:gs pos="95050">
                      <a:schemeClr val="accent2"/>
                    </a:gs>
                    <a:gs pos="64000">
                      <a:schemeClr val="accent2"/>
                    </a:gs>
                  </a:gsLst>
                  <a:lin ang="5400000" scaled="0"/>
                </a:gradFill>
                <a:latin typeface="+mn-lt"/>
                <a:ea typeface="+mn-ea"/>
              </a:rPr>
              <a:t>Existing H/W likely to meet requirements</a:t>
            </a:r>
          </a:p>
          <a:p>
            <a:pPr marL="0" indent="-466371" defTabSz="932742">
              <a:spcBef>
                <a:spcPts val="1200"/>
              </a:spcBef>
              <a:buNone/>
            </a:pPr>
            <a:r>
              <a:rPr lang="en-US" sz="1800" b="1" dirty="0">
                <a:gradFill>
                  <a:gsLst>
                    <a:gs pos="95050">
                      <a:schemeClr val="accent2"/>
                    </a:gs>
                    <a:gs pos="64000">
                      <a:schemeClr val="accent2"/>
                    </a:gs>
                  </a:gsLst>
                  <a:lin ang="5400000" scaled="0"/>
                </a:gradFill>
                <a:latin typeface="+mn-lt"/>
                <a:ea typeface="+mn-ea"/>
              </a:rPr>
              <a:t>Scenarios enabled</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Data-protection at rest and on-the-wire</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Secure DR to a hoster (VM already shielded)</a:t>
            </a:r>
          </a:p>
          <a:p>
            <a:pPr marL="0" lvl="2" indent="-466371" defTabSz="932742">
              <a:spcBef>
                <a:spcPts val="1200"/>
              </a:spcBef>
              <a:buNone/>
            </a:pPr>
            <a:r>
              <a:rPr lang="en-US" sz="1800" b="1" dirty="0">
                <a:gradFill>
                  <a:gsLst>
                    <a:gs pos="95050">
                      <a:schemeClr val="accent2"/>
                    </a:gs>
                    <a:gs pos="64000">
                      <a:schemeClr val="accent2"/>
                    </a:gs>
                  </a:gsLst>
                  <a:lin ang="5400000" scaled="0"/>
                </a:gradFill>
                <a:ea typeface="+mn-ea"/>
              </a:rPr>
              <a:t>Weaker levels of assurance</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Fabric-admin is trusted</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No hardware-rooted trust or measured-boot </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No enforced code-integrity</a:t>
            </a:r>
          </a:p>
        </p:txBody>
      </p:sp>
      <p:sp>
        <p:nvSpPr>
          <p:cNvPr id="18" name="Text Placeholder 17"/>
          <p:cNvSpPr>
            <a:spLocks noGrp="1"/>
          </p:cNvSpPr>
          <p:nvPr>
            <p:ph type="body" sz="quarter" idx="4294967295"/>
          </p:nvPr>
        </p:nvSpPr>
        <p:spPr>
          <a:xfrm>
            <a:off x="274635" y="1577043"/>
            <a:ext cx="5897880" cy="4572000"/>
          </a:xfrm>
          <a:solidFill>
            <a:schemeClr val="bg1">
              <a:lumMod val="95000"/>
            </a:schemeClr>
          </a:solidFill>
          <a:ln>
            <a:noFill/>
          </a:ln>
        </p:spPr>
        <p:txBody>
          <a:bodyPr lIns="182880" tIns="146304" rIns="182880" bIns="146304">
            <a:noAutofit/>
          </a:bodyPr>
          <a:lstStyle/>
          <a:p>
            <a:pPr marL="0" indent="-466371" defTabSz="932742">
              <a:spcBef>
                <a:spcPts val="1500"/>
              </a:spcBef>
              <a:buNone/>
            </a:pPr>
            <a:r>
              <a:rPr lang="en-US" sz="2800" dirty="0">
                <a:gradFill>
                  <a:gsLst>
                    <a:gs pos="95050">
                      <a:schemeClr val="accent2"/>
                    </a:gs>
                    <a:gs pos="64000">
                      <a:schemeClr val="accent2"/>
                    </a:gs>
                  </a:gsLst>
                  <a:lin ang="5400000" scaled="0"/>
                </a:gradFill>
                <a:latin typeface="Segoe UI Semilight" panose="020B0402040204020203" pitchFamily="34" charset="0"/>
                <a:ea typeface="+mn-ea"/>
                <a:cs typeface="Segoe UI Semilight" panose="020B0402040204020203" pitchFamily="34" charset="0"/>
              </a:rPr>
              <a:t>Hardware-trusted attestation</a:t>
            </a:r>
          </a:p>
          <a:p>
            <a:pPr marL="0" indent="-466371" defTabSz="932742">
              <a:spcBef>
                <a:spcPts val="0"/>
              </a:spcBef>
              <a:buNone/>
            </a:pPr>
            <a:r>
              <a:rPr lang="en-US" sz="1800" dirty="0">
                <a:gradFill>
                  <a:gsLst>
                    <a:gs pos="100000">
                      <a:schemeClr val="tx1"/>
                    </a:gs>
                    <a:gs pos="0">
                      <a:schemeClr val="tx1"/>
                    </a:gs>
                  </a:gsLst>
                  <a:lin ang="5400000" scaled="0"/>
                </a:gradFill>
                <a:latin typeface="+mn-lt"/>
                <a:ea typeface="+mn-ea"/>
              </a:rPr>
              <a:t>(TPM based)</a:t>
            </a:r>
          </a:p>
          <a:p>
            <a:pPr marL="0" indent="-466371" defTabSz="932742">
              <a:spcBef>
                <a:spcPts val="1200"/>
              </a:spcBef>
              <a:buNone/>
            </a:pPr>
            <a:r>
              <a:rPr lang="en-US" sz="1800" b="1" dirty="0">
                <a:gradFill>
                  <a:gsLst>
                    <a:gs pos="95050">
                      <a:schemeClr val="accent2"/>
                    </a:gs>
                    <a:gs pos="64000">
                      <a:schemeClr val="accent2"/>
                    </a:gs>
                  </a:gsLst>
                  <a:lin ang="5400000" scaled="0"/>
                </a:gradFill>
                <a:latin typeface="+mn-lt"/>
                <a:ea typeface="+mn-ea"/>
              </a:rPr>
              <a:t>More complex setup/config</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Register each Hyper-V host’s TPM (</a:t>
            </a:r>
            <a:r>
              <a:rPr lang="en-US" sz="1600" dirty="0" err="1">
                <a:gradFill>
                  <a:gsLst>
                    <a:gs pos="100000">
                      <a:schemeClr val="tx1"/>
                    </a:gs>
                    <a:gs pos="0">
                      <a:schemeClr val="tx1"/>
                    </a:gs>
                  </a:gsLst>
                  <a:lin ang="5400000" scaled="0"/>
                </a:gradFill>
                <a:ea typeface="+mn-ea"/>
              </a:rPr>
              <a:t>EKpub</a:t>
            </a:r>
            <a:r>
              <a:rPr lang="en-US" sz="1600" dirty="0">
                <a:gradFill>
                  <a:gsLst>
                    <a:gs pos="100000">
                      <a:schemeClr val="tx1"/>
                    </a:gs>
                    <a:gs pos="0">
                      <a:schemeClr val="tx1"/>
                    </a:gs>
                  </a:gsLst>
                  <a:lin ang="5400000" scaled="0"/>
                </a:gradFill>
                <a:ea typeface="+mn-ea"/>
              </a:rPr>
              <a:t>) with the HGS</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Establish baseline CI policy for each different H/W SKU</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Deploy HSM and use HSM-backed certificates</a:t>
            </a:r>
          </a:p>
          <a:p>
            <a:pPr marL="0" indent="-466371" defTabSz="932742">
              <a:spcBef>
                <a:spcPts val="1200"/>
              </a:spcBef>
              <a:buNone/>
            </a:pPr>
            <a:r>
              <a:rPr lang="en-US" sz="1800" b="1" dirty="0">
                <a:gradFill>
                  <a:gsLst>
                    <a:gs pos="95050">
                      <a:schemeClr val="accent2"/>
                    </a:gs>
                    <a:gs pos="64000">
                      <a:schemeClr val="accent2"/>
                    </a:gs>
                  </a:gsLst>
                  <a:lin ang="5400000" scaled="0"/>
                </a:gradFill>
                <a:latin typeface="+mn-lt"/>
                <a:ea typeface="+mn-ea"/>
              </a:rPr>
              <a:t>New Hyper-V host hardware required</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Needs to support TPM v2.0 and UEFI 2.3.1</a:t>
            </a:r>
          </a:p>
          <a:p>
            <a:pPr marL="0" lvl="2" indent="-466371" defTabSz="932742">
              <a:spcBef>
                <a:spcPts val="1200"/>
              </a:spcBef>
              <a:buNone/>
            </a:pPr>
            <a:r>
              <a:rPr lang="en-US" sz="1800" b="1" dirty="0">
                <a:gradFill>
                  <a:gsLst>
                    <a:gs pos="95050">
                      <a:schemeClr val="accent2"/>
                    </a:gs>
                    <a:gs pos="64000">
                      <a:schemeClr val="accent2"/>
                    </a:gs>
                  </a:gsLst>
                  <a:lin ang="5400000" scaled="0"/>
                </a:gradFill>
                <a:ea typeface="+mn-ea"/>
              </a:rPr>
              <a:t>Highest levels of assurance</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Trust rooted in hardware</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Compliance with CI policy required for </a:t>
            </a:r>
            <a:br>
              <a:rPr lang="en-US" sz="1600" dirty="0">
                <a:gradFill>
                  <a:gsLst>
                    <a:gs pos="100000">
                      <a:schemeClr val="tx1"/>
                    </a:gs>
                    <a:gs pos="0">
                      <a:schemeClr val="tx1"/>
                    </a:gs>
                  </a:gsLst>
                  <a:lin ang="5400000" scaled="0"/>
                </a:gradFill>
                <a:ea typeface="+mn-ea"/>
              </a:rPr>
            </a:br>
            <a:r>
              <a:rPr lang="en-US" sz="1600" dirty="0">
                <a:gradFill>
                  <a:gsLst>
                    <a:gs pos="100000">
                      <a:schemeClr val="tx1"/>
                    </a:gs>
                    <a:gs pos="0">
                      <a:schemeClr val="tx1"/>
                    </a:gs>
                  </a:gsLst>
                  <a:lin ang="5400000" scaled="0"/>
                </a:gradFill>
                <a:ea typeface="+mn-ea"/>
              </a:rPr>
              <a:t>key-release (attestation)</a:t>
            </a:r>
          </a:p>
          <a:p>
            <a:pPr marL="168275" lvl="2" indent="-168275">
              <a:spcBef>
                <a:spcPts val="300"/>
              </a:spcBef>
              <a:spcAft>
                <a:spcPts val="0"/>
              </a:spcAft>
            </a:pPr>
            <a:r>
              <a:rPr lang="en-US" sz="1600" dirty="0">
                <a:gradFill>
                  <a:gsLst>
                    <a:gs pos="100000">
                      <a:schemeClr val="tx1"/>
                    </a:gs>
                    <a:gs pos="0">
                      <a:schemeClr val="tx1"/>
                    </a:gs>
                  </a:gsLst>
                  <a:lin ang="5400000" scaled="0"/>
                </a:gradFill>
                <a:ea typeface="+mn-ea"/>
              </a:rPr>
              <a:t>Fabric-admin untrusted</a:t>
            </a:r>
          </a:p>
        </p:txBody>
      </p:sp>
      <p:sp>
        <p:nvSpPr>
          <p:cNvPr id="4" name="Rectangle 3"/>
          <p:cNvSpPr>
            <a:spLocks noChangeArrowheads="1"/>
          </p:cNvSpPr>
          <p:nvPr/>
        </p:nvSpPr>
        <p:spPr bwMode="auto">
          <a:xfrm>
            <a:off x="1765" y="42486"/>
            <a:ext cx="188382" cy="38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3247" tIns="46623" rIns="93247" bIns="46623" numCol="1" anchor="ctr" anchorCtr="0" compatLnSpc="1">
            <a:prstTxWarp prst="textNoShape">
              <a:avLst/>
            </a:prstTxWarp>
            <a:spAutoFit/>
          </a:bodyPr>
          <a:lstStyle/>
          <a:p>
            <a:pPr defTabSz="932563"/>
            <a:endParaRPr lang="en-US" sz="1836">
              <a:solidFill>
                <a:srgbClr val="505050"/>
              </a:solidFill>
              <a:latin typeface="Segoe UI"/>
            </a:endParaRPr>
          </a:p>
        </p:txBody>
      </p:sp>
      <p:sp>
        <p:nvSpPr>
          <p:cNvPr id="5" name="Rectangle 4"/>
          <p:cNvSpPr>
            <a:spLocks noChangeArrowheads="1"/>
          </p:cNvSpPr>
          <p:nvPr/>
        </p:nvSpPr>
        <p:spPr bwMode="auto">
          <a:xfrm>
            <a:off x="1765" y="6948601"/>
            <a:ext cx="188382" cy="38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3247" tIns="46623" rIns="93247" bIns="46623" numCol="1" anchor="ctr" anchorCtr="0" compatLnSpc="1">
            <a:prstTxWarp prst="textNoShape">
              <a:avLst/>
            </a:prstTxWarp>
            <a:spAutoFit/>
          </a:bodyPr>
          <a:lstStyle/>
          <a:p>
            <a:pPr defTabSz="932563"/>
            <a:endParaRPr lang="en-US" sz="1836">
              <a:solidFill>
                <a:srgbClr val="505050"/>
              </a:solidFill>
              <a:latin typeface="Segoe UI"/>
            </a:endParaRPr>
          </a:p>
        </p:txBody>
      </p:sp>
      <p:sp>
        <p:nvSpPr>
          <p:cNvPr id="6" name="Rectangle 5"/>
          <p:cNvSpPr>
            <a:spLocks noChangeArrowheads="1"/>
          </p:cNvSpPr>
          <p:nvPr/>
        </p:nvSpPr>
        <p:spPr bwMode="auto">
          <a:xfrm>
            <a:off x="1765" y="13631805"/>
            <a:ext cx="188382" cy="382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3247" tIns="46623" rIns="93247" bIns="46623" numCol="1" anchor="ctr" anchorCtr="0" compatLnSpc="1">
            <a:prstTxWarp prst="textNoShape">
              <a:avLst/>
            </a:prstTxWarp>
            <a:spAutoFit/>
          </a:bodyPr>
          <a:lstStyle/>
          <a:p>
            <a:pPr defTabSz="932563"/>
            <a:endParaRPr lang="en-US" sz="1836">
              <a:solidFill>
                <a:srgbClr val="505050"/>
              </a:solidFill>
              <a:latin typeface="Segoe UI"/>
            </a:endParaRPr>
          </a:p>
        </p:txBody>
      </p:sp>
      <p:sp>
        <p:nvSpPr>
          <p:cNvPr id="7" name="Rectangle 6"/>
          <p:cNvSpPr/>
          <p:nvPr/>
        </p:nvSpPr>
        <p:spPr bwMode="auto">
          <a:xfrm>
            <a:off x="274635" y="6148994"/>
            <a:ext cx="589788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defTabSz="951028" fontAlgn="base">
              <a:lnSpc>
                <a:spcPct val="90000"/>
              </a:lnSpc>
              <a:spcBef>
                <a:spcPct val="0"/>
              </a:spcBef>
              <a:spcAft>
                <a:spcPct val="0"/>
              </a:spcAft>
            </a:pPr>
            <a:r>
              <a:rPr lang="en-US" sz="2800" dirty="0">
                <a:gradFill>
                  <a:gsLst>
                    <a:gs pos="83000">
                      <a:schemeClr val="bg1"/>
                    </a:gs>
                    <a:gs pos="100000">
                      <a:schemeClr val="bg1"/>
                    </a:gs>
                  </a:gsLst>
                  <a:lin ang="5400000" scaled="1"/>
                </a:gradFill>
                <a:latin typeface="Segoe UI Semilight" panose="020B0402040204020203" pitchFamily="34" charset="0"/>
                <a:ea typeface="MS PGothic" pitchFamily="34" charset="-128"/>
                <a:cs typeface="Segoe UI Semilight" panose="020B0402040204020203" pitchFamily="34" charset="0"/>
              </a:rPr>
              <a:t>Typical for service providers</a:t>
            </a:r>
          </a:p>
        </p:txBody>
      </p:sp>
      <p:sp>
        <p:nvSpPr>
          <p:cNvPr id="11" name="Rectangle 10"/>
          <p:cNvSpPr/>
          <p:nvPr/>
        </p:nvSpPr>
        <p:spPr bwMode="auto">
          <a:xfrm>
            <a:off x="6263640" y="6148993"/>
            <a:ext cx="5897880" cy="5486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defTabSz="951028" fontAlgn="base">
              <a:lnSpc>
                <a:spcPct val="90000"/>
              </a:lnSpc>
              <a:spcBef>
                <a:spcPct val="0"/>
              </a:spcBef>
              <a:spcAft>
                <a:spcPct val="0"/>
              </a:spcAft>
            </a:pPr>
            <a:r>
              <a:rPr lang="en-US" sz="2800" dirty="0">
                <a:gradFill>
                  <a:gsLst>
                    <a:gs pos="83000">
                      <a:schemeClr val="bg1"/>
                    </a:gs>
                    <a:gs pos="100000">
                      <a:schemeClr val="bg1"/>
                    </a:gs>
                  </a:gsLst>
                  <a:lin ang="5400000" scaled="1"/>
                </a:gradFill>
                <a:latin typeface="Segoe UI Semilight" panose="020B0402040204020203" pitchFamily="34" charset="0"/>
                <a:ea typeface="MS PGothic" pitchFamily="34" charset="-128"/>
                <a:cs typeface="Segoe UI Semilight" panose="020B0402040204020203" pitchFamily="34" charset="0"/>
              </a:rPr>
              <a:t>Typical for enterprises</a:t>
            </a:r>
          </a:p>
        </p:txBody>
      </p:sp>
    </p:spTree>
    <p:extLst>
      <p:ext uri="{BB962C8B-B14F-4D97-AF65-F5344CB8AC3E}">
        <p14:creationId xmlns:p14="http://schemas.microsoft.com/office/powerpoint/2010/main" val="1745406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10000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animBg="1"/>
      <p:bldP spid="7" grpId="0" animBg="1"/>
      <p:bldP spid="11"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Configuring attestation</a:t>
            </a:r>
          </a:p>
        </p:txBody>
      </p:sp>
      <p:grpSp>
        <p:nvGrpSpPr>
          <p:cNvPr id="34" name="Group 33"/>
          <p:cNvGrpSpPr/>
          <p:nvPr/>
        </p:nvGrpSpPr>
        <p:grpSpPr>
          <a:xfrm>
            <a:off x="8229600" y="2125663"/>
            <a:ext cx="3931920" cy="3931920"/>
            <a:chOff x="8229600" y="2125663"/>
            <a:chExt cx="3931920" cy="3931920"/>
          </a:xfrm>
        </p:grpSpPr>
        <p:sp>
          <p:nvSpPr>
            <p:cNvPr id="6" name="Rectangle 5"/>
            <p:cNvSpPr/>
            <p:nvPr/>
          </p:nvSpPr>
          <p:spPr bwMode="auto">
            <a:xfrm>
              <a:off x="8229600" y="2125663"/>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2800" dirty="0">
                  <a:gradFill>
                    <a:gsLst>
                      <a:gs pos="95050">
                        <a:schemeClr val="accent2"/>
                      </a:gs>
                      <a:gs pos="64000">
                        <a:schemeClr val="accent2"/>
                      </a:gs>
                    </a:gsLst>
                    <a:lin ang="5400000" scaled="0"/>
                  </a:gradFill>
                  <a:latin typeface="Segoe UI Semilight" panose="020B0402040204020203" pitchFamily="34" charset="0"/>
                  <a:cs typeface="Segoe UI Semilight" panose="020B0402040204020203" pitchFamily="34" charset="0"/>
                </a:rPr>
                <a:t>Key-release criteria</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In TPM mode, attestation service validates the health of the host (boot and CI measurements)</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In AD mode, no boot measurements or code-integrity policies are taken into account</a:t>
              </a:r>
            </a:p>
          </p:txBody>
        </p:sp>
        <p:grpSp>
          <p:nvGrpSpPr>
            <p:cNvPr id="33" name="Group 32"/>
            <p:cNvGrpSpPr/>
            <p:nvPr/>
          </p:nvGrpSpPr>
          <p:grpSpPr>
            <a:xfrm>
              <a:off x="8595360" y="2491427"/>
              <a:ext cx="594901" cy="640080"/>
              <a:chOff x="10355309" y="2491427"/>
              <a:chExt cx="594901" cy="640080"/>
            </a:xfrm>
          </p:grpSpPr>
          <p:sp>
            <p:nvSpPr>
              <p:cNvPr id="30" name="Freeform 115"/>
              <p:cNvSpPr>
                <a:spLocks noEditPoints="1"/>
              </p:cNvSpPr>
              <p:nvPr/>
            </p:nvSpPr>
            <p:spPr bwMode="black">
              <a:xfrm>
                <a:off x="10399492" y="2682474"/>
                <a:ext cx="347167" cy="340968"/>
              </a:xfrm>
              <a:custGeom>
                <a:avLst/>
                <a:gdLst>
                  <a:gd name="T0" fmla="*/ 63 w 68"/>
                  <a:gd name="T1" fmla="*/ 12 h 66"/>
                  <a:gd name="T2" fmla="*/ 48 w 68"/>
                  <a:gd name="T3" fmla="*/ 1 h 66"/>
                  <a:gd name="T4" fmla="*/ 42 w 68"/>
                  <a:gd name="T5" fmla="*/ 0 h 66"/>
                  <a:gd name="T6" fmla="*/ 18 w 68"/>
                  <a:gd name="T7" fmla="*/ 19 h 66"/>
                  <a:gd name="T8" fmla="*/ 21 w 68"/>
                  <a:gd name="T9" fmla="*/ 37 h 66"/>
                  <a:gd name="T10" fmla="*/ 2 w 68"/>
                  <a:gd name="T11" fmla="*/ 56 h 66"/>
                  <a:gd name="T12" fmla="*/ 2 w 68"/>
                  <a:gd name="T13" fmla="*/ 65 h 66"/>
                  <a:gd name="T14" fmla="*/ 7 w 68"/>
                  <a:gd name="T15" fmla="*/ 66 h 66"/>
                  <a:gd name="T16" fmla="*/ 11 w 68"/>
                  <a:gd name="T17" fmla="*/ 65 h 66"/>
                  <a:gd name="T18" fmla="*/ 30 w 68"/>
                  <a:gd name="T19" fmla="*/ 46 h 66"/>
                  <a:gd name="T20" fmla="*/ 36 w 68"/>
                  <a:gd name="T21" fmla="*/ 49 h 66"/>
                  <a:gd name="T22" fmla="*/ 42 w 68"/>
                  <a:gd name="T23" fmla="*/ 50 h 66"/>
                  <a:gd name="T24" fmla="*/ 66 w 68"/>
                  <a:gd name="T25" fmla="*/ 31 h 66"/>
                  <a:gd name="T26" fmla="*/ 63 w 68"/>
                  <a:gd name="T27" fmla="*/ 12 h 66"/>
                  <a:gd name="T28" fmla="*/ 59 w 68"/>
                  <a:gd name="T29" fmla="*/ 29 h 66"/>
                  <a:gd name="T30" fmla="*/ 42 w 68"/>
                  <a:gd name="T31" fmla="*/ 42 h 66"/>
                  <a:gd name="T32" fmla="*/ 38 w 68"/>
                  <a:gd name="T33" fmla="*/ 42 h 66"/>
                  <a:gd name="T34" fmla="*/ 26 w 68"/>
                  <a:gd name="T35" fmla="*/ 21 h 66"/>
                  <a:gd name="T36" fmla="*/ 42 w 68"/>
                  <a:gd name="T37" fmla="*/ 8 h 66"/>
                  <a:gd name="T38" fmla="*/ 46 w 68"/>
                  <a:gd name="T39" fmla="*/ 8 h 66"/>
                  <a:gd name="T40" fmla="*/ 57 w 68"/>
                  <a:gd name="T41" fmla="*/ 16 h 66"/>
                  <a:gd name="T42" fmla="*/ 59 w 68"/>
                  <a:gd name="T43"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66">
                    <a:moveTo>
                      <a:pt x="63" y="12"/>
                    </a:moveTo>
                    <a:cubicBezTo>
                      <a:pt x="60" y="6"/>
                      <a:pt x="55" y="2"/>
                      <a:pt x="48" y="1"/>
                    </a:cubicBezTo>
                    <a:cubicBezTo>
                      <a:pt x="46" y="0"/>
                      <a:pt x="44" y="0"/>
                      <a:pt x="42" y="0"/>
                    </a:cubicBezTo>
                    <a:cubicBezTo>
                      <a:pt x="31" y="0"/>
                      <a:pt x="21" y="8"/>
                      <a:pt x="18" y="19"/>
                    </a:cubicBezTo>
                    <a:cubicBezTo>
                      <a:pt x="17" y="25"/>
                      <a:pt x="18" y="32"/>
                      <a:pt x="21" y="37"/>
                    </a:cubicBezTo>
                    <a:cubicBezTo>
                      <a:pt x="2" y="56"/>
                      <a:pt x="2" y="56"/>
                      <a:pt x="2" y="56"/>
                    </a:cubicBezTo>
                    <a:cubicBezTo>
                      <a:pt x="0" y="58"/>
                      <a:pt x="0" y="62"/>
                      <a:pt x="2" y="65"/>
                    </a:cubicBezTo>
                    <a:cubicBezTo>
                      <a:pt x="4" y="66"/>
                      <a:pt x="5" y="66"/>
                      <a:pt x="7" y="66"/>
                    </a:cubicBezTo>
                    <a:cubicBezTo>
                      <a:pt x="8" y="66"/>
                      <a:pt x="10" y="66"/>
                      <a:pt x="11" y="65"/>
                    </a:cubicBezTo>
                    <a:cubicBezTo>
                      <a:pt x="30" y="46"/>
                      <a:pt x="30" y="46"/>
                      <a:pt x="30" y="46"/>
                    </a:cubicBezTo>
                    <a:cubicBezTo>
                      <a:pt x="32" y="47"/>
                      <a:pt x="34" y="48"/>
                      <a:pt x="36" y="49"/>
                    </a:cubicBezTo>
                    <a:cubicBezTo>
                      <a:pt x="38" y="49"/>
                      <a:pt x="40" y="50"/>
                      <a:pt x="42" y="50"/>
                    </a:cubicBezTo>
                    <a:cubicBezTo>
                      <a:pt x="54" y="50"/>
                      <a:pt x="64" y="42"/>
                      <a:pt x="66" y="31"/>
                    </a:cubicBezTo>
                    <a:cubicBezTo>
                      <a:pt x="68" y="24"/>
                      <a:pt x="67" y="18"/>
                      <a:pt x="63" y="12"/>
                    </a:cubicBezTo>
                    <a:close/>
                    <a:moveTo>
                      <a:pt x="59" y="29"/>
                    </a:moveTo>
                    <a:cubicBezTo>
                      <a:pt x="57" y="37"/>
                      <a:pt x="50" y="42"/>
                      <a:pt x="42" y="42"/>
                    </a:cubicBezTo>
                    <a:cubicBezTo>
                      <a:pt x="41" y="42"/>
                      <a:pt x="40" y="42"/>
                      <a:pt x="38" y="42"/>
                    </a:cubicBezTo>
                    <a:cubicBezTo>
                      <a:pt x="29" y="39"/>
                      <a:pt x="23" y="30"/>
                      <a:pt x="26" y="21"/>
                    </a:cubicBezTo>
                    <a:cubicBezTo>
                      <a:pt x="28" y="13"/>
                      <a:pt x="34" y="8"/>
                      <a:pt x="42" y="8"/>
                    </a:cubicBezTo>
                    <a:cubicBezTo>
                      <a:pt x="44" y="8"/>
                      <a:pt x="45" y="8"/>
                      <a:pt x="46" y="8"/>
                    </a:cubicBezTo>
                    <a:cubicBezTo>
                      <a:pt x="51" y="9"/>
                      <a:pt x="55" y="12"/>
                      <a:pt x="57" y="16"/>
                    </a:cubicBezTo>
                    <a:cubicBezTo>
                      <a:pt x="59" y="20"/>
                      <a:pt x="60" y="25"/>
                      <a:pt x="59" y="29"/>
                    </a:cubicBezTo>
                    <a:close/>
                  </a:path>
                </a:pathLst>
              </a:custGeom>
              <a:solidFill>
                <a:schemeClr val="accent2"/>
              </a:solidFill>
              <a:ln>
                <a:noFill/>
              </a:ln>
              <a:extLst/>
            </p:spPr>
            <p:txBody>
              <a:bodyPr vert="horz" wrap="square" lIns="91421" tIns="45710" rIns="91421" bIns="45710" numCol="1" anchor="t" anchorCtr="0" compatLnSpc="1">
                <a:prstTxWarp prst="textNoShape">
                  <a:avLst/>
                </a:prstTxWarp>
              </a:bodyPr>
              <a:lstStyle/>
              <a:p>
                <a:endParaRPr lang="en-US" sz="1764" dirty="0">
                  <a:solidFill>
                    <a:srgbClr val="000000"/>
                  </a:solidFill>
                </a:endParaRPr>
              </a:p>
            </p:txBody>
          </p:sp>
          <p:sp>
            <p:nvSpPr>
              <p:cNvPr id="32" name="Freeform 13"/>
              <p:cNvSpPr>
                <a:spLocks noChangeAspect="1" noEditPoints="1"/>
              </p:cNvSpPr>
              <p:nvPr/>
            </p:nvSpPr>
            <p:spPr bwMode="auto">
              <a:xfrm>
                <a:off x="10355309" y="2491427"/>
                <a:ext cx="594901" cy="640080"/>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4252119" y="2125663"/>
            <a:ext cx="3931920" cy="3931920"/>
            <a:chOff x="4252119" y="2125663"/>
            <a:chExt cx="3931920" cy="3931920"/>
          </a:xfrm>
        </p:grpSpPr>
        <p:sp>
          <p:nvSpPr>
            <p:cNvPr id="13" name="Rectangle 12"/>
            <p:cNvSpPr/>
            <p:nvPr/>
          </p:nvSpPr>
          <p:spPr bwMode="auto">
            <a:xfrm>
              <a:off x="4252119" y="2125663"/>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2800" dirty="0">
                  <a:gradFill>
                    <a:gsLst>
                      <a:gs pos="95050">
                        <a:schemeClr val="accent2"/>
                      </a:gs>
                      <a:gs pos="64000">
                        <a:schemeClr val="accent2"/>
                      </a:gs>
                    </a:gsLst>
                    <a:lin ang="5400000" scaled="0"/>
                  </a:gradFill>
                  <a:latin typeface="Segoe UI Semilight" panose="020B0402040204020203" pitchFamily="34" charset="0"/>
                  <a:cs typeface="Segoe UI Semilight" panose="020B0402040204020203" pitchFamily="34" charset="0"/>
                </a:rPr>
                <a:t>Authorized host list</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In TPM mode, it is necessary to configure a valid list of known </a:t>
              </a:r>
              <a:r>
                <a:rPr lang="en-US" b="1" spc="30" dirty="0" err="1">
                  <a:gradFill>
                    <a:gsLst>
                      <a:gs pos="1250">
                        <a:schemeClr val="tx1"/>
                      </a:gs>
                      <a:gs pos="100000">
                        <a:schemeClr val="tx1"/>
                      </a:gs>
                    </a:gsLst>
                    <a:lin ang="5400000" scaled="0"/>
                  </a:gradFill>
                  <a:latin typeface="+mj-lt"/>
                  <a:ea typeface="MS PGothic" pitchFamily="34" charset="-128"/>
                </a:rPr>
                <a:t>EKpubs</a:t>
              </a:r>
              <a:r>
                <a:rPr lang="en-US" b="1" spc="30" dirty="0">
                  <a:gradFill>
                    <a:gsLst>
                      <a:gs pos="1250">
                        <a:schemeClr val="tx1"/>
                      </a:gs>
                      <a:gs pos="100000">
                        <a:schemeClr val="tx1"/>
                      </a:gs>
                    </a:gsLst>
                    <a:lin ang="5400000" scaled="0"/>
                  </a:gradFill>
                  <a:latin typeface="+mj-lt"/>
                  <a:ea typeface="MS PGothic" pitchFamily="34" charset="-128"/>
                </a:rPr>
                <a:t> for the authorized hosts</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In AD mode, it is necessary to configure only an Active Directory group (or groups)</a:t>
              </a:r>
            </a:p>
          </p:txBody>
        </p:sp>
        <p:sp>
          <p:nvSpPr>
            <p:cNvPr id="35" name="Freeform 18"/>
            <p:cNvSpPr>
              <a:spLocks noEditPoints="1"/>
            </p:cNvSpPr>
            <p:nvPr/>
          </p:nvSpPr>
          <p:spPr bwMode="black">
            <a:xfrm>
              <a:off x="4617720" y="2491427"/>
              <a:ext cx="588218" cy="717621"/>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grpSp>
      <p:grpSp>
        <p:nvGrpSpPr>
          <p:cNvPr id="41" name="Group 40"/>
          <p:cNvGrpSpPr/>
          <p:nvPr/>
        </p:nvGrpSpPr>
        <p:grpSpPr>
          <a:xfrm>
            <a:off x="274638" y="2125663"/>
            <a:ext cx="3931920" cy="3931920"/>
            <a:chOff x="274638" y="2125663"/>
            <a:chExt cx="3931920" cy="3931920"/>
          </a:xfrm>
        </p:grpSpPr>
        <p:sp>
          <p:nvSpPr>
            <p:cNvPr id="20" name="Rectangle 19"/>
            <p:cNvSpPr/>
            <p:nvPr/>
          </p:nvSpPr>
          <p:spPr bwMode="auto">
            <a:xfrm>
              <a:off x="274638" y="2125663"/>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2800" dirty="0">
                  <a:gradFill>
                    <a:gsLst>
                      <a:gs pos="95050">
                        <a:schemeClr val="accent2"/>
                      </a:gs>
                      <a:gs pos="64000">
                        <a:schemeClr val="accent2"/>
                      </a:gs>
                    </a:gsLst>
                    <a:lin ang="5400000" scaled="0"/>
                  </a:gradFill>
                  <a:latin typeface="Segoe UI Semilight" panose="020B0402040204020203" pitchFamily="34" charset="0"/>
                  <a:cs typeface="Segoe UI Semilight" panose="020B0402040204020203" pitchFamily="34" charset="0"/>
                </a:rPr>
                <a:t>Attestation mode</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TPM mode is used when you only trust the hardware that Hyper-V is running on</a:t>
              </a:r>
            </a:p>
            <a:p>
              <a:pPr defTabSz="931863" fontAlgn="base">
                <a:lnSpc>
                  <a:spcPct val="90000"/>
                </a:lnSpc>
                <a:spcBef>
                  <a:spcPts val="600"/>
                </a:spcBef>
                <a:spcAft>
                  <a:spcPct val="0"/>
                </a:spcAft>
                <a:buSzPct val="90000"/>
              </a:pPr>
              <a:r>
                <a:rPr lang="en-US" b="1" spc="30" dirty="0">
                  <a:gradFill>
                    <a:gsLst>
                      <a:gs pos="1250">
                        <a:schemeClr val="tx1"/>
                      </a:gs>
                      <a:gs pos="100000">
                        <a:schemeClr val="tx1"/>
                      </a:gs>
                    </a:gsLst>
                    <a:lin ang="5400000" scaled="0"/>
                  </a:gradFill>
                  <a:latin typeface="+mj-lt"/>
                  <a:ea typeface="MS PGothic" pitchFamily="34" charset="-128"/>
                </a:rPr>
                <a:t>AD mode is used when you trust the fabric Active Directory and fabric admins</a:t>
              </a:r>
            </a:p>
          </p:txBody>
        </p:sp>
        <p:sp>
          <p:nvSpPr>
            <p:cNvPr id="40" name="Freeform 5"/>
            <p:cNvSpPr>
              <a:spLocks noChangeAspect="1" noEditPoints="1"/>
            </p:cNvSpPr>
            <p:nvPr/>
          </p:nvSpPr>
          <p:spPr bwMode="auto">
            <a:xfrm>
              <a:off x="640452" y="2491427"/>
              <a:ext cx="663871" cy="731520"/>
            </a:xfrm>
            <a:custGeom>
              <a:avLst/>
              <a:gdLst>
                <a:gd name="T0" fmla="*/ 828 w 1356"/>
                <a:gd name="T1" fmla="*/ 1408 h 1494"/>
                <a:gd name="T2" fmla="*/ 542 w 1356"/>
                <a:gd name="T3" fmla="*/ 1419 h 1494"/>
                <a:gd name="T4" fmla="*/ 535 w 1356"/>
                <a:gd name="T5" fmla="*/ 1136 h 1494"/>
                <a:gd name="T6" fmla="*/ 817 w 1356"/>
                <a:gd name="T7" fmla="*/ 1126 h 1494"/>
                <a:gd name="T8" fmla="*/ 828 w 1356"/>
                <a:gd name="T9" fmla="*/ 1408 h 1494"/>
                <a:gd name="T10" fmla="*/ 32 w 1356"/>
                <a:gd name="T11" fmla="*/ 540 h 1494"/>
                <a:gd name="T12" fmla="*/ 164 w 1356"/>
                <a:gd name="T13" fmla="*/ 290 h 1494"/>
                <a:gd name="T14" fmla="*/ 414 w 1356"/>
                <a:gd name="T15" fmla="*/ 422 h 1494"/>
                <a:gd name="T16" fmla="*/ 282 w 1356"/>
                <a:gd name="T17" fmla="*/ 672 h 1494"/>
                <a:gd name="T18" fmla="*/ 32 w 1356"/>
                <a:gd name="T19" fmla="*/ 540 h 1494"/>
                <a:gd name="T20" fmla="*/ 1181 w 1356"/>
                <a:gd name="T21" fmla="*/ 286 h 1494"/>
                <a:gd name="T22" fmla="*/ 1331 w 1356"/>
                <a:gd name="T23" fmla="*/ 525 h 1494"/>
                <a:gd name="T24" fmla="*/ 1092 w 1356"/>
                <a:gd name="T25" fmla="*/ 675 h 1494"/>
                <a:gd name="T26" fmla="*/ 942 w 1356"/>
                <a:gd name="T27" fmla="*/ 436 h 1494"/>
                <a:gd name="T28" fmla="*/ 1181 w 1356"/>
                <a:gd name="T29" fmla="*/ 286 h 1494"/>
                <a:gd name="T30" fmla="*/ 3 w 1356"/>
                <a:gd name="T31" fmla="*/ 1058 h 1494"/>
                <a:gd name="T32" fmla="*/ 107 w 1356"/>
                <a:gd name="T33" fmla="*/ 715 h 1494"/>
                <a:gd name="T34" fmla="*/ 400 w 1356"/>
                <a:gd name="T35" fmla="*/ 876 h 1494"/>
                <a:gd name="T36" fmla="*/ 307 w 1356"/>
                <a:gd name="T37" fmla="*/ 918 h 1494"/>
                <a:gd name="T38" fmla="*/ 482 w 1356"/>
                <a:gd name="T39" fmla="*/ 1104 h 1494"/>
                <a:gd name="T40" fmla="*/ 428 w 1356"/>
                <a:gd name="T41" fmla="*/ 1336 h 1494"/>
                <a:gd name="T42" fmla="*/ 96 w 1356"/>
                <a:gd name="T43" fmla="*/ 1015 h 1494"/>
                <a:gd name="T44" fmla="*/ 3 w 1356"/>
                <a:gd name="T45" fmla="*/ 1058 h 1494"/>
                <a:gd name="T46" fmla="*/ 1292 w 1356"/>
                <a:gd name="T47" fmla="*/ 1172 h 1494"/>
                <a:gd name="T48" fmla="*/ 939 w 1356"/>
                <a:gd name="T49" fmla="*/ 1254 h 1494"/>
                <a:gd name="T50" fmla="*/ 935 w 1356"/>
                <a:gd name="T51" fmla="*/ 922 h 1494"/>
                <a:gd name="T52" fmla="*/ 1017 w 1356"/>
                <a:gd name="T53" fmla="*/ 979 h 1494"/>
                <a:gd name="T54" fmla="*/ 1092 w 1356"/>
                <a:gd name="T55" fmla="*/ 736 h 1494"/>
                <a:gd name="T56" fmla="*/ 1321 w 1356"/>
                <a:gd name="T57" fmla="*/ 665 h 1494"/>
                <a:gd name="T58" fmla="*/ 1206 w 1356"/>
                <a:gd name="T59" fmla="*/ 1111 h 1494"/>
                <a:gd name="T60" fmla="*/ 1292 w 1356"/>
                <a:gd name="T61" fmla="*/ 1172 h 1494"/>
                <a:gd name="T62" fmla="*/ 746 w 1356"/>
                <a:gd name="T63" fmla="*/ 0 h 1494"/>
                <a:gd name="T64" fmla="*/ 992 w 1356"/>
                <a:gd name="T65" fmla="*/ 261 h 1494"/>
                <a:gd name="T66" fmla="*/ 707 w 1356"/>
                <a:gd name="T67" fmla="*/ 436 h 1494"/>
                <a:gd name="T68" fmla="*/ 717 w 1356"/>
                <a:gd name="T69" fmla="*/ 336 h 1494"/>
                <a:gd name="T70" fmla="*/ 467 w 1356"/>
                <a:gd name="T71" fmla="*/ 393 h 1494"/>
                <a:gd name="T72" fmla="*/ 292 w 1356"/>
                <a:gd name="T73" fmla="*/ 229 h 1494"/>
                <a:gd name="T74" fmla="*/ 735 w 1356"/>
                <a:gd name="T75" fmla="*/ 104 h 1494"/>
                <a:gd name="T76" fmla="*/ 746 w 1356"/>
                <a:gd name="T77" fmla="*/ 0 h 1494"/>
                <a:gd name="T78" fmla="*/ 746 w 1356"/>
                <a:gd name="T79" fmla="*/ 0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56" h="1494">
                  <a:moveTo>
                    <a:pt x="828" y="1408"/>
                  </a:moveTo>
                  <a:cubicBezTo>
                    <a:pt x="753" y="1490"/>
                    <a:pt x="624" y="1494"/>
                    <a:pt x="542" y="1419"/>
                  </a:cubicBezTo>
                  <a:cubicBezTo>
                    <a:pt x="464" y="1344"/>
                    <a:pt x="460" y="1215"/>
                    <a:pt x="535" y="1136"/>
                  </a:cubicBezTo>
                  <a:cubicBezTo>
                    <a:pt x="610" y="1054"/>
                    <a:pt x="735" y="1051"/>
                    <a:pt x="817" y="1126"/>
                  </a:cubicBezTo>
                  <a:cubicBezTo>
                    <a:pt x="896" y="1201"/>
                    <a:pt x="899" y="1326"/>
                    <a:pt x="828" y="1408"/>
                  </a:cubicBezTo>
                  <a:close/>
                  <a:moveTo>
                    <a:pt x="32" y="540"/>
                  </a:moveTo>
                  <a:cubicBezTo>
                    <a:pt x="0" y="432"/>
                    <a:pt x="60" y="322"/>
                    <a:pt x="164" y="290"/>
                  </a:cubicBezTo>
                  <a:cubicBezTo>
                    <a:pt x="271" y="257"/>
                    <a:pt x="382" y="318"/>
                    <a:pt x="414" y="422"/>
                  </a:cubicBezTo>
                  <a:cubicBezTo>
                    <a:pt x="446" y="525"/>
                    <a:pt x="385" y="640"/>
                    <a:pt x="282" y="672"/>
                  </a:cubicBezTo>
                  <a:cubicBezTo>
                    <a:pt x="178" y="704"/>
                    <a:pt x="64" y="643"/>
                    <a:pt x="32" y="540"/>
                  </a:cubicBezTo>
                  <a:close/>
                  <a:moveTo>
                    <a:pt x="1181" y="286"/>
                  </a:moveTo>
                  <a:cubicBezTo>
                    <a:pt x="1289" y="311"/>
                    <a:pt x="1356" y="418"/>
                    <a:pt x="1331" y="525"/>
                  </a:cubicBezTo>
                  <a:cubicBezTo>
                    <a:pt x="1306" y="633"/>
                    <a:pt x="1199" y="700"/>
                    <a:pt x="1092" y="675"/>
                  </a:cubicBezTo>
                  <a:cubicBezTo>
                    <a:pt x="985" y="650"/>
                    <a:pt x="917" y="543"/>
                    <a:pt x="942" y="436"/>
                  </a:cubicBezTo>
                  <a:cubicBezTo>
                    <a:pt x="967" y="329"/>
                    <a:pt x="1074" y="261"/>
                    <a:pt x="1181" y="286"/>
                  </a:cubicBezTo>
                  <a:close/>
                  <a:moveTo>
                    <a:pt x="3" y="1058"/>
                  </a:moveTo>
                  <a:cubicBezTo>
                    <a:pt x="107" y="715"/>
                    <a:pt x="107" y="715"/>
                    <a:pt x="107" y="715"/>
                  </a:cubicBezTo>
                  <a:cubicBezTo>
                    <a:pt x="400" y="876"/>
                    <a:pt x="400" y="876"/>
                    <a:pt x="400" y="876"/>
                  </a:cubicBezTo>
                  <a:cubicBezTo>
                    <a:pt x="307" y="918"/>
                    <a:pt x="307" y="918"/>
                    <a:pt x="307" y="918"/>
                  </a:cubicBezTo>
                  <a:cubicBezTo>
                    <a:pt x="346" y="1001"/>
                    <a:pt x="407" y="1065"/>
                    <a:pt x="482" y="1104"/>
                  </a:cubicBezTo>
                  <a:cubicBezTo>
                    <a:pt x="428" y="1169"/>
                    <a:pt x="407" y="1258"/>
                    <a:pt x="428" y="1336"/>
                  </a:cubicBezTo>
                  <a:cubicBezTo>
                    <a:pt x="285" y="1276"/>
                    <a:pt x="167" y="1165"/>
                    <a:pt x="96" y="1015"/>
                  </a:cubicBezTo>
                  <a:cubicBezTo>
                    <a:pt x="3" y="1058"/>
                    <a:pt x="3" y="1058"/>
                    <a:pt x="3" y="1058"/>
                  </a:cubicBezTo>
                  <a:close/>
                  <a:moveTo>
                    <a:pt x="1292" y="1172"/>
                  </a:moveTo>
                  <a:cubicBezTo>
                    <a:pt x="939" y="1254"/>
                    <a:pt x="939" y="1254"/>
                    <a:pt x="939" y="1254"/>
                  </a:cubicBezTo>
                  <a:cubicBezTo>
                    <a:pt x="935" y="922"/>
                    <a:pt x="935" y="922"/>
                    <a:pt x="935" y="922"/>
                  </a:cubicBezTo>
                  <a:cubicBezTo>
                    <a:pt x="1017" y="979"/>
                    <a:pt x="1017" y="979"/>
                    <a:pt x="1017" y="979"/>
                  </a:cubicBezTo>
                  <a:cubicBezTo>
                    <a:pt x="1071" y="908"/>
                    <a:pt x="1092" y="822"/>
                    <a:pt x="1092" y="736"/>
                  </a:cubicBezTo>
                  <a:cubicBezTo>
                    <a:pt x="1174" y="750"/>
                    <a:pt x="1260" y="722"/>
                    <a:pt x="1321" y="665"/>
                  </a:cubicBezTo>
                  <a:cubicBezTo>
                    <a:pt x="1339" y="818"/>
                    <a:pt x="1303" y="979"/>
                    <a:pt x="1206" y="1111"/>
                  </a:cubicBezTo>
                  <a:cubicBezTo>
                    <a:pt x="1292" y="1172"/>
                    <a:pt x="1292" y="1172"/>
                    <a:pt x="1292" y="1172"/>
                  </a:cubicBezTo>
                  <a:close/>
                  <a:moveTo>
                    <a:pt x="746" y="0"/>
                  </a:moveTo>
                  <a:cubicBezTo>
                    <a:pt x="992" y="261"/>
                    <a:pt x="992" y="261"/>
                    <a:pt x="992" y="261"/>
                  </a:cubicBezTo>
                  <a:cubicBezTo>
                    <a:pt x="707" y="436"/>
                    <a:pt x="707" y="436"/>
                    <a:pt x="707" y="436"/>
                  </a:cubicBezTo>
                  <a:cubicBezTo>
                    <a:pt x="717" y="336"/>
                    <a:pt x="717" y="336"/>
                    <a:pt x="717" y="336"/>
                  </a:cubicBezTo>
                  <a:cubicBezTo>
                    <a:pt x="624" y="325"/>
                    <a:pt x="539" y="347"/>
                    <a:pt x="467" y="393"/>
                  </a:cubicBezTo>
                  <a:cubicBezTo>
                    <a:pt x="439" y="311"/>
                    <a:pt x="371" y="254"/>
                    <a:pt x="292" y="229"/>
                  </a:cubicBezTo>
                  <a:cubicBezTo>
                    <a:pt x="417" y="136"/>
                    <a:pt x="574" y="89"/>
                    <a:pt x="735" y="104"/>
                  </a:cubicBezTo>
                  <a:cubicBezTo>
                    <a:pt x="746" y="0"/>
                    <a:pt x="746" y="0"/>
                    <a:pt x="746" y="0"/>
                  </a:cubicBezTo>
                  <a:cubicBezTo>
                    <a:pt x="746" y="0"/>
                    <a:pt x="746" y="0"/>
                    <a:pt x="74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882717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additive="base">
                                        <p:cTn id="13" dur="500" fill="hold"/>
                                        <p:tgtEl>
                                          <p:spTgt spid="36"/>
                                        </p:tgtEl>
                                        <p:attrNameLst>
                                          <p:attrName>ppt_x</p:attrName>
                                        </p:attrNameLst>
                                      </p:cBhvr>
                                      <p:tavLst>
                                        <p:tav tm="0">
                                          <p:val>
                                            <p:strVal val="#ppt_x"/>
                                          </p:val>
                                        </p:tav>
                                        <p:tav tm="100000">
                                          <p:val>
                                            <p:strVal val="#ppt_x"/>
                                          </p:val>
                                        </p:tav>
                                      </p:tavLst>
                                    </p:anim>
                                    <p:anim calcmode="lin" valueType="num">
                                      <p:cBhvr additive="base">
                                        <p:cTn id="1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decel="10000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ppt_x"/>
                                          </p:val>
                                        </p:tav>
                                        <p:tav tm="100000">
                                          <p:val>
                                            <p:strVal val="#ppt_x"/>
                                          </p:val>
                                        </p:tav>
                                      </p:tavLst>
                                    </p:anim>
                                    <p:anim calcmode="lin" valueType="num">
                                      <p:cBhvr additive="base">
                                        <p:cTn id="2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(2)</a:t>
            </a:r>
            <a:br>
              <a:rPr lang="en-US" sz="7200" dirty="0"/>
            </a:br>
            <a:r>
              <a:rPr lang="en-US" sz="5400" spc="-30" dirty="0"/>
              <a:t>Availability</a:t>
            </a:r>
          </a:p>
        </p:txBody>
      </p:sp>
    </p:spTree>
    <p:extLst>
      <p:ext uri="{BB962C8B-B14F-4D97-AF65-F5344CB8AC3E}">
        <p14:creationId xmlns:p14="http://schemas.microsoft.com/office/powerpoint/2010/main" val="2309750657"/>
      </p:ext>
    </p:extLst>
  </p:cSld>
  <p:clrMapOvr>
    <a:masterClrMapping/>
  </p:clrMapOvr>
  <p:transition spd="slow">
    <p:cover/>
  </p:transition>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8" name="Group 147"/>
          <p:cNvGrpSpPr/>
          <p:nvPr/>
        </p:nvGrpSpPr>
        <p:grpSpPr>
          <a:xfrm>
            <a:off x="10380824" y="3124332"/>
            <a:ext cx="455841" cy="416277"/>
            <a:chOff x="7225183" y="4826255"/>
            <a:chExt cx="420688" cy="384175"/>
          </a:xfrm>
        </p:grpSpPr>
        <p:sp>
          <p:nvSpPr>
            <p:cNvPr id="149" name="Rectangle 14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50" name="Group 149"/>
            <p:cNvGrpSpPr/>
            <p:nvPr/>
          </p:nvGrpSpPr>
          <p:grpSpPr>
            <a:xfrm>
              <a:off x="7225183" y="4826255"/>
              <a:ext cx="420688" cy="384175"/>
              <a:chOff x="7225183" y="4826255"/>
              <a:chExt cx="420688" cy="384175"/>
            </a:xfrm>
            <a:solidFill>
              <a:schemeClr val="accent4"/>
            </a:solidFill>
          </p:grpSpPr>
          <p:sp>
            <p:nvSpPr>
              <p:cNvPr id="15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55" name="Group 154"/>
          <p:cNvGrpSpPr/>
          <p:nvPr/>
        </p:nvGrpSpPr>
        <p:grpSpPr>
          <a:xfrm>
            <a:off x="10871440" y="3124332"/>
            <a:ext cx="455841" cy="416277"/>
            <a:chOff x="7225183" y="4826255"/>
            <a:chExt cx="420688" cy="384175"/>
          </a:xfrm>
        </p:grpSpPr>
        <p:sp>
          <p:nvSpPr>
            <p:cNvPr id="156" name="Rectangle 15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57" name="Group 156"/>
            <p:cNvGrpSpPr/>
            <p:nvPr/>
          </p:nvGrpSpPr>
          <p:grpSpPr>
            <a:xfrm>
              <a:off x="7225183" y="4826255"/>
              <a:ext cx="420688" cy="384175"/>
              <a:chOff x="7225183" y="4826255"/>
              <a:chExt cx="420688" cy="384175"/>
            </a:xfrm>
            <a:solidFill>
              <a:schemeClr val="accent4"/>
            </a:solidFill>
          </p:grpSpPr>
          <p:sp>
            <p:nvSpPr>
              <p:cNvPr id="15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35" name="Group 134"/>
          <p:cNvGrpSpPr/>
          <p:nvPr/>
        </p:nvGrpSpPr>
        <p:grpSpPr>
          <a:xfrm>
            <a:off x="10871440" y="3124332"/>
            <a:ext cx="455841" cy="416277"/>
            <a:chOff x="7225183" y="4826255"/>
            <a:chExt cx="420688" cy="384175"/>
          </a:xfrm>
        </p:grpSpPr>
        <p:sp>
          <p:nvSpPr>
            <p:cNvPr id="136" name="Rectangle 13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37" name="Group 136"/>
            <p:cNvGrpSpPr/>
            <p:nvPr/>
          </p:nvGrpSpPr>
          <p:grpSpPr>
            <a:xfrm>
              <a:off x="7225183" y="4826255"/>
              <a:ext cx="420688" cy="384175"/>
              <a:chOff x="7225183" y="4826255"/>
              <a:chExt cx="420688" cy="384175"/>
            </a:xfrm>
            <a:solidFill>
              <a:schemeClr val="accent4"/>
            </a:solidFill>
          </p:grpSpPr>
          <p:sp>
            <p:nvSpPr>
              <p:cNvPr id="13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34" name="Group 133"/>
          <p:cNvGrpSpPr/>
          <p:nvPr/>
        </p:nvGrpSpPr>
        <p:grpSpPr>
          <a:xfrm>
            <a:off x="10380824" y="3124332"/>
            <a:ext cx="455841" cy="416277"/>
            <a:chOff x="7225183" y="4826255"/>
            <a:chExt cx="420688" cy="384175"/>
          </a:xfrm>
        </p:grpSpPr>
        <p:sp>
          <p:nvSpPr>
            <p:cNvPr id="142" name="Rectangle 141"/>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43" name="Group 142"/>
            <p:cNvGrpSpPr/>
            <p:nvPr/>
          </p:nvGrpSpPr>
          <p:grpSpPr>
            <a:xfrm>
              <a:off x="7225183" y="4826255"/>
              <a:ext cx="420688" cy="384175"/>
              <a:chOff x="7225183" y="4826255"/>
              <a:chExt cx="420688" cy="384175"/>
            </a:xfrm>
            <a:solidFill>
              <a:schemeClr val="accent4"/>
            </a:solidFill>
          </p:grpSpPr>
          <p:sp>
            <p:nvSpPr>
              <p:cNvPr id="144"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5"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6"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7"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2" name="Title 1"/>
          <p:cNvSpPr>
            <a:spLocks noGrp="1"/>
          </p:cNvSpPr>
          <p:nvPr>
            <p:ph type="title"/>
          </p:nvPr>
        </p:nvSpPr>
        <p:spPr/>
        <p:txBody>
          <a:bodyPr/>
          <a:lstStyle/>
          <a:p>
            <a:r>
              <a:rPr lang="en-US" spc="0" dirty="0"/>
              <a:t>Failover Clustering</a:t>
            </a:r>
            <a:br>
              <a:rPr lang="en-US" spc="0" dirty="0"/>
            </a:br>
            <a:r>
              <a:rPr lang="en-US" sz="3200" spc="0" dirty="0">
                <a:gradFill>
                  <a:gsLst>
                    <a:gs pos="1250">
                      <a:schemeClr val="tx1"/>
                    </a:gs>
                    <a:gs pos="100000">
                      <a:schemeClr val="tx1"/>
                    </a:gs>
                  </a:gsLst>
                  <a:lin ang="5400000" scaled="0"/>
                </a:gradFill>
              </a:rPr>
              <a:t>Integrated solution, enhanced in Windows Server Technical Preview</a:t>
            </a:r>
            <a:endParaRPr lang="en-US" sz="4000" spc="0" dirty="0">
              <a:gradFill>
                <a:gsLst>
                  <a:gs pos="1250">
                    <a:schemeClr val="tx1"/>
                  </a:gs>
                  <a:gs pos="100000">
                    <a:schemeClr val="tx1"/>
                  </a:gs>
                </a:gsLst>
                <a:lin ang="5400000" scaled="0"/>
              </a:gradFill>
            </a:endParaRPr>
          </a:p>
        </p:txBody>
      </p:sp>
      <p:sp>
        <p:nvSpPr>
          <p:cNvPr id="645" name="Rectangle 644"/>
          <p:cNvSpPr/>
          <p:nvPr/>
        </p:nvSpPr>
        <p:spPr>
          <a:xfrm>
            <a:off x="262531" y="1600201"/>
            <a:ext cx="6412908" cy="5097462"/>
          </a:xfrm>
          <a:prstGeom prst="rect">
            <a:avLst/>
          </a:prstGeom>
          <a:noFill/>
          <a:ln w="12700" cap="flat" cmpd="sng" algn="ctr">
            <a:noFill/>
            <a:prstDash val="solid"/>
            <a:miter lim="800000"/>
          </a:ln>
          <a:effectLst/>
        </p:spPr>
        <p:txBody>
          <a:bodyPr lIns="182880" tIns="182880" rIns="182880" b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306"/>
              </a:spcBef>
              <a:spcAft>
                <a:spcPts val="612"/>
              </a:spcAft>
              <a:buClr>
                <a:srgbClr val="EFEFEF"/>
              </a:buClr>
            </a:pPr>
            <a:r>
              <a:rPr lang="en-US" sz="28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VM compute resiliency </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Provides resiliency to transient failures such as a </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temporary network outage, or a non-responding node</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In the event of node isolation, VMs will continue</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to run, even if a node falls out of cluster membership</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This is configurable based on your requirements—default set to 4 minutes</a:t>
            </a:r>
          </a:p>
          <a:p>
            <a:pPr marL="0" lvl="1" defTabSz="471584">
              <a:lnSpc>
                <a:spcPct val="90000"/>
              </a:lnSpc>
              <a:spcBef>
                <a:spcPts val="306"/>
              </a:spcBef>
              <a:spcAft>
                <a:spcPts val="612"/>
              </a:spcAft>
              <a:buClr>
                <a:srgbClr val="EFEFEF"/>
              </a:buClr>
            </a:pPr>
            <a:r>
              <a:rPr lang="en-US" sz="28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VM storage resiliency </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Preserves tenant virtual machine session state in the </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event of transient storage disruption</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VM stack is quickly and intelligently notified on failure </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of the underlying block or file-based storage infrastructure</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VM is quickly moved to a </a:t>
            </a:r>
            <a:r>
              <a:rPr lang="en-US" dirty="0" err="1">
                <a:gradFill>
                  <a:gsLst>
                    <a:gs pos="19048">
                      <a:schemeClr val="tx1"/>
                    </a:gs>
                    <a:gs pos="65000">
                      <a:schemeClr val="tx1"/>
                    </a:gs>
                  </a:gsLst>
                  <a:lin ang="5400000" scaled="0"/>
                </a:gradFill>
                <a:cs typeface="Segoe UI" pitchFamily="34" charset="0"/>
              </a:rPr>
              <a:t>PausedCritical</a:t>
            </a:r>
            <a:r>
              <a:rPr lang="en-US" dirty="0">
                <a:gradFill>
                  <a:gsLst>
                    <a:gs pos="19048">
                      <a:schemeClr val="tx1"/>
                    </a:gs>
                    <a:gs pos="65000">
                      <a:schemeClr val="tx1"/>
                    </a:gs>
                  </a:gsLst>
                  <a:lin ang="5400000" scaled="0"/>
                </a:gradFill>
                <a:cs typeface="Segoe UI" pitchFamily="34" charset="0"/>
              </a:rPr>
              <a:t> state</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VM waits for storage to recover and session state </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retained on recovery</a:t>
            </a:r>
          </a:p>
        </p:txBody>
      </p:sp>
      <p:cxnSp>
        <p:nvCxnSpPr>
          <p:cNvPr id="27" name="Straight Connector 26"/>
          <p:cNvCxnSpPr/>
          <p:nvPr/>
        </p:nvCxnSpPr>
        <p:spPr>
          <a:xfrm>
            <a:off x="8128160" y="4155117"/>
            <a:ext cx="1062276" cy="923154"/>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495047" y="4142417"/>
            <a:ext cx="0" cy="912507"/>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9869422" y="4155117"/>
            <a:ext cx="976538" cy="918829"/>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8384270" y="5871052"/>
            <a:ext cx="2296060" cy="282513"/>
          </a:xfrm>
          <a:prstGeom prst="rect">
            <a:avLst/>
          </a:prstGeom>
          <a:noFill/>
        </p:spPr>
        <p:txBody>
          <a:bodyPr wrap="square" lIns="0" tIns="0" rIns="0" bIns="0" rtlCol="0">
            <a:spAutoFit/>
          </a:bodyPr>
          <a:lstStyle/>
          <a:p>
            <a:pPr algn="ctr" defTabSz="932562">
              <a:lnSpc>
                <a:spcPct val="90000"/>
              </a:lnSpc>
            </a:pPr>
            <a:r>
              <a:rPr lang="en-US" sz="2040" spc="-52" dirty="0">
                <a:gradFill>
                  <a:gsLst>
                    <a:gs pos="2917">
                      <a:srgbClr val="505050"/>
                    </a:gs>
                    <a:gs pos="100000">
                      <a:srgbClr val="505050"/>
                    </a:gs>
                  </a:gsLst>
                  <a:lin ang="5400000" scaled="0"/>
                </a:gradFill>
              </a:rPr>
              <a:t>Shared storage</a:t>
            </a:r>
          </a:p>
        </p:txBody>
      </p:sp>
      <p:sp>
        <p:nvSpPr>
          <p:cNvPr id="31" name="Freeform 25"/>
          <p:cNvSpPr>
            <a:spLocks noEditPoints="1"/>
          </p:cNvSpPr>
          <p:nvPr/>
        </p:nvSpPr>
        <p:spPr bwMode="auto">
          <a:xfrm>
            <a:off x="8981990" y="5020267"/>
            <a:ext cx="1022465" cy="742338"/>
          </a:xfrm>
          <a:custGeom>
            <a:avLst/>
            <a:gdLst>
              <a:gd name="T0" fmla="*/ 325 w 325"/>
              <a:gd name="T1" fmla="*/ 124 h 236"/>
              <a:gd name="T2" fmla="*/ 16 w 325"/>
              <a:gd name="T3" fmla="*/ 123 h 236"/>
              <a:gd name="T4" fmla="*/ 20 w 325"/>
              <a:gd name="T5" fmla="*/ 99 h 236"/>
              <a:gd name="T6" fmla="*/ 30 w 325"/>
              <a:gd name="T7" fmla="*/ 99 h 236"/>
              <a:gd name="T8" fmla="*/ 35 w 325"/>
              <a:gd name="T9" fmla="*/ 105 h 236"/>
              <a:gd name="T10" fmla="*/ 41 w 325"/>
              <a:gd name="T11" fmla="*/ 119 h 236"/>
              <a:gd name="T12" fmla="*/ 45 w 325"/>
              <a:gd name="T13" fmla="*/ 103 h 236"/>
              <a:gd name="T14" fmla="*/ 58 w 325"/>
              <a:gd name="T15" fmla="*/ 109 h 236"/>
              <a:gd name="T16" fmla="*/ 67 w 325"/>
              <a:gd name="T17" fmla="*/ 109 h 236"/>
              <a:gd name="T18" fmla="*/ 73 w 325"/>
              <a:gd name="T19" fmla="*/ 115 h 236"/>
              <a:gd name="T20" fmla="*/ 69 w 325"/>
              <a:gd name="T21" fmla="*/ 99 h 236"/>
              <a:gd name="T22" fmla="*/ 82 w 325"/>
              <a:gd name="T23" fmla="*/ 113 h 236"/>
              <a:gd name="T24" fmla="*/ 96 w 325"/>
              <a:gd name="T25" fmla="*/ 119 h 236"/>
              <a:gd name="T26" fmla="*/ 105 w 325"/>
              <a:gd name="T27" fmla="*/ 119 h 236"/>
              <a:gd name="T28" fmla="*/ 101 w 325"/>
              <a:gd name="T29" fmla="*/ 95 h 236"/>
              <a:gd name="T30" fmla="*/ 107 w 325"/>
              <a:gd name="T31" fmla="*/ 109 h 236"/>
              <a:gd name="T32" fmla="*/ 120 w 325"/>
              <a:gd name="T33" fmla="*/ 123 h 236"/>
              <a:gd name="T34" fmla="*/ 124 w 325"/>
              <a:gd name="T35" fmla="*/ 99 h 236"/>
              <a:gd name="T36" fmla="*/ 133 w 325"/>
              <a:gd name="T37" fmla="*/ 99 h 236"/>
              <a:gd name="T38" fmla="*/ 139 w 325"/>
              <a:gd name="T39" fmla="*/ 105 h 236"/>
              <a:gd name="T40" fmla="*/ 146 w 325"/>
              <a:gd name="T41" fmla="*/ 95 h 236"/>
              <a:gd name="T42" fmla="*/ 315 w 325"/>
              <a:gd name="T43" fmla="*/ 185 h 236"/>
              <a:gd name="T44" fmla="*/ 20 w 325"/>
              <a:gd name="T45" fmla="*/ 171 h 236"/>
              <a:gd name="T46" fmla="*/ 30 w 325"/>
              <a:gd name="T47" fmla="*/ 171 h 236"/>
              <a:gd name="T48" fmla="*/ 26 w 325"/>
              <a:gd name="T49" fmla="*/ 147 h 236"/>
              <a:gd name="T50" fmla="*/ 31 w 325"/>
              <a:gd name="T51" fmla="*/ 161 h 236"/>
              <a:gd name="T52" fmla="*/ 45 w 325"/>
              <a:gd name="T53" fmla="*/ 175 h 236"/>
              <a:gd name="T54" fmla="*/ 49 w 325"/>
              <a:gd name="T55" fmla="*/ 151 h 236"/>
              <a:gd name="T56" fmla="*/ 58 w 325"/>
              <a:gd name="T57" fmla="*/ 151 h 236"/>
              <a:gd name="T58" fmla="*/ 63 w 325"/>
              <a:gd name="T59" fmla="*/ 157 h 236"/>
              <a:gd name="T60" fmla="*/ 69 w 325"/>
              <a:gd name="T61" fmla="*/ 171 h 236"/>
              <a:gd name="T62" fmla="*/ 73 w 325"/>
              <a:gd name="T63" fmla="*/ 155 h 236"/>
              <a:gd name="T64" fmla="*/ 86 w 325"/>
              <a:gd name="T65" fmla="*/ 161 h 236"/>
              <a:gd name="T66" fmla="*/ 96 w 325"/>
              <a:gd name="T67" fmla="*/ 161 h 236"/>
              <a:gd name="T68" fmla="*/ 101 w 325"/>
              <a:gd name="T69" fmla="*/ 167 h 236"/>
              <a:gd name="T70" fmla="*/ 97 w 325"/>
              <a:gd name="T71" fmla="*/ 151 h 236"/>
              <a:gd name="T72" fmla="*/ 111 w 325"/>
              <a:gd name="T73" fmla="*/ 165 h 236"/>
              <a:gd name="T74" fmla="*/ 124 w 325"/>
              <a:gd name="T75" fmla="*/ 171 h 236"/>
              <a:gd name="T76" fmla="*/ 133 w 325"/>
              <a:gd name="T77" fmla="*/ 171 h 236"/>
              <a:gd name="T78" fmla="*/ 129 w 325"/>
              <a:gd name="T79" fmla="*/ 147 h 236"/>
              <a:gd name="T80" fmla="*/ 135 w 325"/>
              <a:gd name="T81" fmla="*/ 161 h 236"/>
              <a:gd name="T82" fmla="*/ 146 w 325"/>
              <a:gd name="T83" fmla="*/ 175 h 236"/>
              <a:gd name="T84" fmla="*/ 9 w 325"/>
              <a:gd name="T85" fmla="*/ 236 h 236"/>
              <a:gd name="T86" fmla="*/ 20 w 325"/>
              <a:gd name="T87" fmla="*/ 213 h 236"/>
              <a:gd name="T88" fmla="*/ 26 w 325"/>
              <a:gd name="T89" fmla="*/ 218 h 236"/>
              <a:gd name="T90" fmla="*/ 22 w 325"/>
              <a:gd name="T91" fmla="*/ 203 h 236"/>
              <a:gd name="T92" fmla="*/ 35 w 325"/>
              <a:gd name="T93" fmla="*/ 217 h 236"/>
              <a:gd name="T94" fmla="*/ 49 w 325"/>
              <a:gd name="T95" fmla="*/ 222 h 236"/>
              <a:gd name="T96" fmla="*/ 58 w 325"/>
              <a:gd name="T97" fmla="*/ 222 h 236"/>
              <a:gd name="T98" fmla="*/ 54 w 325"/>
              <a:gd name="T99" fmla="*/ 199 h 236"/>
              <a:gd name="T100" fmla="*/ 59 w 325"/>
              <a:gd name="T101" fmla="*/ 213 h 236"/>
              <a:gd name="T102" fmla="*/ 73 w 325"/>
              <a:gd name="T103" fmla="*/ 226 h 236"/>
              <a:gd name="T104" fmla="*/ 77 w 325"/>
              <a:gd name="T105" fmla="*/ 203 h 236"/>
              <a:gd name="T106" fmla="*/ 86 w 325"/>
              <a:gd name="T107" fmla="*/ 203 h 236"/>
              <a:gd name="T108" fmla="*/ 92 w 325"/>
              <a:gd name="T109" fmla="*/ 209 h 236"/>
              <a:gd name="T110" fmla="*/ 97 w 325"/>
              <a:gd name="T111" fmla="*/ 222 h 236"/>
              <a:gd name="T112" fmla="*/ 101 w 325"/>
              <a:gd name="T113" fmla="*/ 207 h 236"/>
              <a:gd name="T114" fmla="*/ 115 w 325"/>
              <a:gd name="T115" fmla="*/ 213 h 236"/>
              <a:gd name="T116" fmla="*/ 124 w 325"/>
              <a:gd name="T117" fmla="*/ 213 h 236"/>
              <a:gd name="T118" fmla="*/ 129 w 325"/>
              <a:gd name="T119" fmla="*/ 218 h 236"/>
              <a:gd name="T120" fmla="*/ 125 w 325"/>
              <a:gd name="T121" fmla="*/ 203 h 236"/>
              <a:gd name="T122" fmla="*/ 139 w 325"/>
              <a:gd name="T123" fmla="*/ 217 h 236"/>
              <a:gd name="T124" fmla="*/ 300 w 325"/>
              <a:gd name="T125" fmla="*/ 22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236">
                <a:moveTo>
                  <a:pt x="0" y="84"/>
                </a:moveTo>
                <a:cubicBezTo>
                  <a:pt x="0" y="84"/>
                  <a:pt x="0" y="84"/>
                  <a:pt x="22" y="9"/>
                </a:cubicBezTo>
                <a:cubicBezTo>
                  <a:pt x="23" y="4"/>
                  <a:pt x="26" y="0"/>
                  <a:pt x="31" y="0"/>
                </a:cubicBezTo>
                <a:cubicBezTo>
                  <a:pt x="31" y="0"/>
                  <a:pt x="31" y="0"/>
                  <a:pt x="294" y="0"/>
                </a:cubicBezTo>
                <a:cubicBezTo>
                  <a:pt x="299" y="0"/>
                  <a:pt x="301" y="5"/>
                  <a:pt x="303" y="9"/>
                </a:cubicBezTo>
                <a:cubicBezTo>
                  <a:pt x="303" y="9"/>
                  <a:pt x="303" y="9"/>
                  <a:pt x="325" y="84"/>
                </a:cubicBezTo>
                <a:cubicBezTo>
                  <a:pt x="322" y="81"/>
                  <a:pt x="319" y="80"/>
                  <a:pt x="315" y="80"/>
                </a:cubicBezTo>
                <a:cubicBezTo>
                  <a:pt x="315" y="80"/>
                  <a:pt x="315" y="80"/>
                  <a:pt x="9" y="80"/>
                </a:cubicBezTo>
                <a:cubicBezTo>
                  <a:pt x="6" y="80"/>
                  <a:pt x="2" y="81"/>
                  <a:pt x="0" y="84"/>
                </a:cubicBezTo>
                <a:close/>
                <a:moveTo>
                  <a:pt x="325" y="94"/>
                </a:moveTo>
                <a:cubicBezTo>
                  <a:pt x="325" y="124"/>
                  <a:pt x="325" y="124"/>
                  <a:pt x="325" y="124"/>
                </a:cubicBezTo>
                <a:cubicBezTo>
                  <a:pt x="325" y="129"/>
                  <a:pt x="320" y="133"/>
                  <a:pt x="315" y="133"/>
                </a:cubicBezTo>
                <a:cubicBezTo>
                  <a:pt x="9" y="133"/>
                  <a:pt x="9" y="133"/>
                  <a:pt x="9" y="133"/>
                </a:cubicBezTo>
                <a:cubicBezTo>
                  <a:pt x="4" y="133"/>
                  <a:pt x="0" y="129"/>
                  <a:pt x="0" y="124"/>
                </a:cubicBezTo>
                <a:cubicBezTo>
                  <a:pt x="0" y="94"/>
                  <a:pt x="0" y="94"/>
                  <a:pt x="0" y="94"/>
                </a:cubicBezTo>
                <a:cubicBezTo>
                  <a:pt x="0" y="89"/>
                  <a:pt x="4" y="85"/>
                  <a:pt x="9" y="85"/>
                </a:cubicBezTo>
                <a:cubicBezTo>
                  <a:pt x="315" y="85"/>
                  <a:pt x="315" y="85"/>
                  <a:pt x="315" y="85"/>
                </a:cubicBezTo>
                <a:cubicBezTo>
                  <a:pt x="320" y="85"/>
                  <a:pt x="325" y="89"/>
                  <a:pt x="325" y="94"/>
                </a:cubicBezTo>
                <a:close/>
                <a:moveTo>
                  <a:pt x="20" y="119"/>
                </a:moveTo>
                <a:cubicBezTo>
                  <a:pt x="20" y="117"/>
                  <a:pt x="19" y="115"/>
                  <a:pt x="16" y="115"/>
                </a:cubicBezTo>
                <a:cubicBezTo>
                  <a:pt x="14" y="115"/>
                  <a:pt x="12" y="117"/>
                  <a:pt x="12" y="119"/>
                </a:cubicBezTo>
                <a:cubicBezTo>
                  <a:pt x="12" y="121"/>
                  <a:pt x="14" y="123"/>
                  <a:pt x="16" y="123"/>
                </a:cubicBezTo>
                <a:cubicBezTo>
                  <a:pt x="19" y="123"/>
                  <a:pt x="20" y="121"/>
                  <a:pt x="20" y="119"/>
                </a:cubicBezTo>
                <a:close/>
                <a:moveTo>
                  <a:pt x="20" y="109"/>
                </a:moveTo>
                <a:cubicBezTo>
                  <a:pt x="20" y="107"/>
                  <a:pt x="19" y="105"/>
                  <a:pt x="16" y="105"/>
                </a:cubicBezTo>
                <a:cubicBezTo>
                  <a:pt x="14" y="105"/>
                  <a:pt x="12" y="107"/>
                  <a:pt x="12" y="109"/>
                </a:cubicBezTo>
                <a:cubicBezTo>
                  <a:pt x="12" y="111"/>
                  <a:pt x="14" y="113"/>
                  <a:pt x="16" y="113"/>
                </a:cubicBezTo>
                <a:cubicBezTo>
                  <a:pt x="19" y="113"/>
                  <a:pt x="20" y="111"/>
                  <a:pt x="20" y="109"/>
                </a:cubicBezTo>
                <a:close/>
                <a:moveTo>
                  <a:pt x="20" y="99"/>
                </a:moveTo>
                <a:cubicBezTo>
                  <a:pt x="20" y="97"/>
                  <a:pt x="19" y="95"/>
                  <a:pt x="16" y="95"/>
                </a:cubicBezTo>
                <a:cubicBezTo>
                  <a:pt x="14" y="95"/>
                  <a:pt x="12" y="97"/>
                  <a:pt x="12" y="99"/>
                </a:cubicBezTo>
                <a:cubicBezTo>
                  <a:pt x="12" y="101"/>
                  <a:pt x="14" y="103"/>
                  <a:pt x="16" y="103"/>
                </a:cubicBezTo>
                <a:cubicBezTo>
                  <a:pt x="19" y="103"/>
                  <a:pt x="20" y="101"/>
                  <a:pt x="20" y="99"/>
                </a:cubicBezTo>
                <a:close/>
                <a:moveTo>
                  <a:pt x="30" y="119"/>
                </a:moveTo>
                <a:cubicBezTo>
                  <a:pt x="30" y="117"/>
                  <a:pt x="28" y="115"/>
                  <a:pt x="26" y="115"/>
                </a:cubicBezTo>
                <a:cubicBezTo>
                  <a:pt x="24" y="115"/>
                  <a:pt x="22" y="117"/>
                  <a:pt x="22" y="119"/>
                </a:cubicBezTo>
                <a:cubicBezTo>
                  <a:pt x="22" y="121"/>
                  <a:pt x="24" y="123"/>
                  <a:pt x="26" y="123"/>
                </a:cubicBezTo>
                <a:cubicBezTo>
                  <a:pt x="28" y="123"/>
                  <a:pt x="30" y="121"/>
                  <a:pt x="30" y="119"/>
                </a:cubicBezTo>
                <a:close/>
                <a:moveTo>
                  <a:pt x="30" y="109"/>
                </a:moveTo>
                <a:cubicBezTo>
                  <a:pt x="30" y="107"/>
                  <a:pt x="28" y="105"/>
                  <a:pt x="26" y="105"/>
                </a:cubicBezTo>
                <a:cubicBezTo>
                  <a:pt x="24" y="105"/>
                  <a:pt x="22" y="107"/>
                  <a:pt x="22" y="109"/>
                </a:cubicBezTo>
                <a:cubicBezTo>
                  <a:pt x="22" y="111"/>
                  <a:pt x="24" y="113"/>
                  <a:pt x="26" y="113"/>
                </a:cubicBezTo>
                <a:cubicBezTo>
                  <a:pt x="28" y="113"/>
                  <a:pt x="30" y="111"/>
                  <a:pt x="30" y="109"/>
                </a:cubicBezTo>
                <a:close/>
                <a:moveTo>
                  <a:pt x="30" y="99"/>
                </a:moveTo>
                <a:cubicBezTo>
                  <a:pt x="30" y="97"/>
                  <a:pt x="28" y="95"/>
                  <a:pt x="26" y="95"/>
                </a:cubicBezTo>
                <a:cubicBezTo>
                  <a:pt x="24" y="95"/>
                  <a:pt x="22" y="97"/>
                  <a:pt x="22" y="99"/>
                </a:cubicBezTo>
                <a:cubicBezTo>
                  <a:pt x="22" y="101"/>
                  <a:pt x="24" y="103"/>
                  <a:pt x="26" y="103"/>
                </a:cubicBezTo>
                <a:cubicBezTo>
                  <a:pt x="28" y="103"/>
                  <a:pt x="30" y="101"/>
                  <a:pt x="30" y="99"/>
                </a:cubicBezTo>
                <a:close/>
                <a:moveTo>
                  <a:pt x="39" y="119"/>
                </a:moveTo>
                <a:cubicBezTo>
                  <a:pt x="39" y="117"/>
                  <a:pt x="37" y="115"/>
                  <a:pt x="35" y="115"/>
                </a:cubicBezTo>
                <a:cubicBezTo>
                  <a:pt x="33" y="115"/>
                  <a:pt x="31" y="117"/>
                  <a:pt x="31" y="119"/>
                </a:cubicBezTo>
                <a:cubicBezTo>
                  <a:pt x="31" y="121"/>
                  <a:pt x="33" y="123"/>
                  <a:pt x="35" y="123"/>
                </a:cubicBezTo>
                <a:cubicBezTo>
                  <a:pt x="37" y="123"/>
                  <a:pt x="39" y="121"/>
                  <a:pt x="39" y="119"/>
                </a:cubicBezTo>
                <a:close/>
                <a:moveTo>
                  <a:pt x="39" y="109"/>
                </a:moveTo>
                <a:cubicBezTo>
                  <a:pt x="39" y="107"/>
                  <a:pt x="37" y="105"/>
                  <a:pt x="35" y="105"/>
                </a:cubicBezTo>
                <a:cubicBezTo>
                  <a:pt x="33" y="105"/>
                  <a:pt x="31" y="107"/>
                  <a:pt x="31" y="109"/>
                </a:cubicBezTo>
                <a:cubicBezTo>
                  <a:pt x="31" y="111"/>
                  <a:pt x="33" y="113"/>
                  <a:pt x="35" y="113"/>
                </a:cubicBezTo>
                <a:cubicBezTo>
                  <a:pt x="37" y="113"/>
                  <a:pt x="39" y="111"/>
                  <a:pt x="39" y="109"/>
                </a:cubicBezTo>
                <a:close/>
                <a:moveTo>
                  <a:pt x="39" y="99"/>
                </a:moveTo>
                <a:cubicBezTo>
                  <a:pt x="39" y="97"/>
                  <a:pt x="37" y="95"/>
                  <a:pt x="35" y="95"/>
                </a:cubicBezTo>
                <a:cubicBezTo>
                  <a:pt x="33" y="95"/>
                  <a:pt x="31" y="97"/>
                  <a:pt x="31" y="99"/>
                </a:cubicBezTo>
                <a:cubicBezTo>
                  <a:pt x="31" y="101"/>
                  <a:pt x="33" y="103"/>
                  <a:pt x="35" y="103"/>
                </a:cubicBezTo>
                <a:cubicBezTo>
                  <a:pt x="37" y="103"/>
                  <a:pt x="39" y="101"/>
                  <a:pt x="39" y="99"/>
                </a:cubicBezTo>
                <a:close/>
                <a:moveTo>
                  <a:pt x="49" y="119"/>
                </a:moveTo>
                <a:cubicBezTo>
                  <a:pt x="49" y="117"/>
                  <a:pt x="47" y="115"/>
                  <a:pt x="45" y="115"/>
                </a:cubicBezTo>
                <a:cubicBezTo>
                  <a:pt x="42" y="115"/>
                  <a:pt x="41" y="117"/>
                  <a:pt x="41" y="119"/>
                </a:cubicBezTo>
                <a:cubicBezTo>
                  <a:pt x="41" y="121"/>
                  <a:pt x="42" y="123"/>
                  <a:pt x="45" y="123"/>
                </a:cubicBezTo>
                <a:cubicBezTo>
                  <a:pt x="47" y="123"/>
                  <a:pt x="49" y="121"/>
                  <a:pt x="49" y="119"/>
                </a:cubicBezTo>
                <a:close/>
                <a:moveTo>
                  <a:pt x="49" y="109"/>
                </a:moveTo>
                <a:cubicBezTo>
                  <a:pt x="49" y="107"/>
                  <a:pt x="47" y="105"/>
                  <a:pt x="45" y="105"/>
                </a:cubicBezTo>
                <a:cubicBezTo>
                  <a:pt x="42" y="105"/>
                  <a:pt x="41" y="107"/>
                  <a:pt x="41" y="109"/>
                </a:cubicBezTo>
                <a:cubicBezTo>
                  <a:pt x="41" y="111"/>
                  <a:pt x="42" y="113"/>
                  <a:pt x="45" y="113"/>
                </a:cubicBezTo>
                <a:cubicBezTo>
                  <a:pt x="47" y="113"/>
                  <a:pt x="49" y="111"/>
                  <a:pt x="49" y="109"/>
                </a:cubicBezTo>
                <a:close/>
                <a:moveTo>
                  <a:pt x="49" y="99"/>
                </a:moveTo>
                <a:cubicBezTo>
                  <a:pt x="49" y="97"/>
                  <a:pt x="47" y="95"/>
                  <a:pt x="45" y="95"/>
                </a:cubicBezTo>
                <a:cubicBezTo>
                  <a:pt x="42" y="95"/>
                  <a:pt x="41" y="97"/>
                  <a:pt x="41" y="99"/>
                </a:cubicBezTo>
                <a:cubicBezTo>
                  <a:pt x="41" y="101"/>
                  <a:pt x="42" y="103"/>
                  <a:pt x="45" y="103"/>
                </a:cubicBezTo>
                <a:cubicBezTo>
                  <a:pt x="47" y="103"/>
                  <a:pt x="49" y="101"/>
                  <a:pt x="49" y="99"/>
                </a:cubicBezTo>
                <a:close/>
                <a:moveTo>
                  <a:pt x="58" y="119"/>
                </a:moveTo>
                <a:cubicBezTo>
                  <a:pt x="58" y="117"/>
                  <a:pt x="56" y="115"/>
                  <a:pt x="54" y="115"/>
                </a:cubicBezTo>
                <a:cubicBezTo>
                  <a:pt x="52" y="115"/>
                  <a:pt x="50" y="117"/>
                  <a:pt x="50" y="119"/>
                </a:cubicBezTo>
                <a:cubicBezTo>
                  <a:pt x="50" y="121"/>
                  <a:pt x="52" y="123"/>
                  <a:pt x="54" y="123"/>
                </a:cubicBezTo>
                <a:cubicBezTo>
                  <a:pt x="56" y="123"/>
                  <a:pt x="58" y="121"/>
                  <a:pt x="58" y="119"/>
                </a:cubicBezTo>
                <a:close/>
                <a:moveTo>
                  <a:pt x="58" y="109"/>
                </a:moveTo>
                <a:cubicBezTo>
                  <a:pt x="58" y="107"/>
                  <a:pt x="56" y="105"/>
                  <a:pt x="54" y="105"/>
                </a:cubicBezTo>
                <a:cubicBezTo>
                  <a:pt x="52" y="105"/>
                  <a:pt x="50" y="107"/>
                  <a:pt x="50" y="109"/>
                </a:cubicBezTo>
                <a:cubicBezTo>
                  <a:pt x="50" y="111"/>
                  <a:pt x="52" y="113"/>
                  <a:pt x="54" y="113"/>
                </a:cubicBezTo>
                <a:cubicBezTo>
                  <a:pt x="56" y="113"/>
                  <a:pt x="58" y="111"/>
                  <a:pt x="58" y="109"/>
                </a:cubicBezTo>
                <a:close/>
                <a:moveTo>
                  <a:pt x="58" y="99"/>
                </a:moveTo>
                <a:cubicBezTo>
                  <a:pt x="58" y="97"/>
                  <a:pt x="56" y="95"/>
                  <a:pt x="54" y="95"/>
                </a:cubicBezTo>
                <a:cubicBezTo>
                  <a:pt x="52" y="95"/>
                  <a:pt x="50" y="97"/>
                  <a:pt x="50" y="99"/>
                </a:cubicBezTo>
                <a:cubicBezTo>
                  <a:pt x="50" y="101"/>
                  <a:pt x="52" y="103"/>
                  <a:pt x="54" y="103"/>
                </a:cubicBezTo>
                <a:cubicBezTo>
                  <a:pt x="56" y="103"/>
                  <a:pt x="58" y="101"/>
                  <a:pt x="58" y="99"/>
                </a:cubicBezTo>
                <a:close/>
                <a:moveTo>
                  <a:pt x="67" y="119"/>
                </a:moveTo>
                <a:cubicBezTo>
                  <a:pt x="67" y="117"/>
                  <a:pt x="66" y="115"/>
                  <a:pt x="63" y="115"/>
                </a:cubicBezTo>
                <a:cubicBezTo>
                  <a:pt x="61" y="115"/>
                  <a:pt x="59" y="117"/>
                  <a:pt x="59" y="119"/>
                </a:cubicBezTo>
                <a:cubicBezTo>
                  <a:pt x="59" y="121"/>
                  <a:pt x="61" y="123"/>
                  <a:pt x="63" y="123"/>
                </a:cubicBezTo>
                <a:cubicBezTo>
                  <a:pt x="66" y="123"/>
                  <a:pt x="67" y="121"/>
                  <a:pt x="67" y="119"/>
                </a:cubicBezTo>
                <a:close/>
                <a:moveTo>
                  <a:pt x="67" y="109"/>
                </a:moveTo>
                <a:cubicBezTo>
                  <a:pt x="67" y="107"/>
                  <a:pt x="66" y="105"/>
                  <a:pt x="63" y="105"/>
                </a:cubicBezTo>
                <a:cubicBezTo>
                  <a:pt x="61" y="105"/>
                  <a:pt x="59" y="107"/>
                  <a:pt x="59" y="109"/>
                </a:cubicBezTo>
                <a:cubicBezTo>
                  <a:pt x="59" y="111"/>
                  <a:pt x="61" y="113"/>
                  <a:pt x="63" y="113"/>
                </a:cubicBezTo>
                <a:cubicBezTo>
                  <a:pt x="66" y="113"/>
                  <a:pt x="67" y="111"/>
                  <a:pt x="67" y="109"/>
                </a:cubicBezTo>
                <a:close/>
                <a:moveTo>
                  <a:pt x="67" y="99"/>
                </a:moveTo>
                <a:cubicBezTo>
                  <a:pt x="67" y="97"/>
                  <a:pt x="66" y="95"/>
                  <a:pt x="63" y="95"/>
                </a:cubicBezTo>
                <a:cubicBezTo>
                  <a:pt x="61" y="95"/>
                  <a:pt x="59" y="97"/>
                  <a:pt x="59" y="99"/>
                </a:cubicBezTo>
                <a:cubicBezTo>
                  <a:pt x="59" y="101"/>
                  <a:pt x="61" y="103"/>
                  <a:pt x="63" y="103"/>
                </a:cubicBezTo>
                <a:cubicBezTo>
                  <a:pt x="66" y="103"/>
                  <a:pt x="67" y="101"/>
                  <a:pt x="67" y="99"/>
                </a:cubicBezTo>
                <a:close/>
                <a:moveTo>
                  <a:pt x="77" y="119"/>
                </a:moveTo>
                <a:cubicBezTo>
                  <a:pt x="77" y="117"/>
                  <a:pt x="75" y="115"/>
                  <a:pt x="73" y="115"/>
                </a:cubicBezTo>
                <a:cubicBezTo>
                  <a:pt x="71" y="115"/>
                  <a:pt x="69" y="117"/>
                  <a:pt x="69" y="119"/>
                </a:cubicBezTo>
                <a:cubicBezTo>
                  <a:pt x="69" y="121"/>
                  <a:pt x="71" y="123"/>
                  <a:pt x="73" y="123"/>
                </a:cubicBezTo>
                <a:cubicBezTo>
                  <a:pt x="75" y="123"/>
                  <a:pt x="77" y="121"/>
                  <a:pt x="77" y="119"/>
                </a:cubicBezTo>
                <a:close/>
                <a:moveTo>
                  <a:pt x="77" y="109"/>
                </a:moveTo>
                <a:cubicBezTo>
                  <a:pt x="77" y="107"/>
                  <a:pt x="75" y="105"/>
                  <a:pt x="73" y="105"/>
                </a:cubicBezTo>
                <a:cubicBezTo>
                  <a:pt x="71" y="105"/>
                  <a:pt x="69" y="107"/>
                  <a:pt x="69" y="109"/>
                </a:cubicBezTo>
                <a:cubicBezTo>
                  <a:pt x="69" y="111"/>
                  <a:pt x="71" y="113"/>
                  <a:pt x="73" y="113"/>
                </a:cubicBezTo>
                <a:cubicBezTo>
                  <a:pt x="75" y="113"/>
                  <a:pt x="77" y="111"/>
                  <a:pt x="77" y="109"/>
                </a:cubicBezTo>
                <a:close/>
                <a:moveTo>
                  <a:pt x="77" y="99"/>
                </a:moveTo>
                <a:cubicBezTo>
                  <a:pt x="77" y="97"/>
                  <a:pt x="75" y="95"/>
                  <a:pt x="73" y="95"/>
                </a:cubicBezTo>
                <a:cubicBezTo>
                  <a:pt x="71" y="95"/>
                  <a:pt x="69" y="97"/>
                  <a:pt x="69" y="99"/>
                </a:cubicBezTo>
                <a:cubicBezTo>
                  <a:pt x="69" y="101"/>
                  <a:pt x="71" y="103"/>
                  <a:pt x="73" y="103"/>
                </a:cubicBezTo>
                <a:cubicBezTo>
                  <a:pt x="75" y="103"/>
                  <a:pt x="77" y="101"/>
                  <a:pt x="77" y="99"/>
                </a:cubicBezTo>
                <a:close/>
                <a:moveTo>
                  <a:pt x="86" y="119"/>
                </a:moveTo>
                <a:cubicBezTo>
                  <a:pt x="86" y="117"/>
                  <a:pt x="84" y="115"/>
                  <a:pt x="82" y="115"/>
                </a:cubicBezTo>
                <a:cubicBezTo>
                  <a:pt x="80" y="115"/>
                  <a:pt x="78" y="117"/>
                  <a:pt x="78" y="119"/>
                </a:cubicBezTo>
                <a:cubicBezTo>
                  <a:pt x="78" y="121"/>
                  <a:pt x="80" y="123"/>
                  <a:pt x="82" y="123"/>
                </a:cubicBezTo>
                <a:cubicBezTo>
                  <a:pt x="84" y="123"/>
                  <a:pt x="86" y="121"/>
                  <a:pt x="86" y="119"/>
                </a:cubicBezTo>
                <a:close/>
                <a:moveTo>
                  <a:pt x="86" y="109"/>
                </a:moveTo>
                <a:cubicBezTo>
                  <a:pt x="86" y="107"/>
                  <a:pt x="84" y="105"/>
                  <a:pt x="82" y="105"/>
                </a:cubicBezTo>
                <a:cubicBezTo>
                  <a:pt x="80" y="105"/>
                  <a:pt x="78" y="107"/>
                  <a:pt x="78" y="109"/>
                </a:cubicBezTo>
                <a:cubicBezTo>
                  <a:pt x="78" y="111"/>
                  <a:pt x="80" y="113"/>
                  <a:pt x="82" y="113"/>
                </a:cubicBezTo>
                <a:cubicBezTo>
                  <a:pt x="84" y="113"/>
                  <a:pt x="86" y="111"/>
                  <a:pt x="86" y="109"/>
                </a:cubicBezTo>
                <a:close/>
                <a:moveTo>
                  <a:pt x="86" y="99"/>
                </a:moveTo>
                <a:cubicBezTo>
                  <a:pt x="86" y="97"/>
                  <a:pt x="84" y="95"/>
                  <a:pt x="82" y="95"/>
                </a:cubicBezTo>
                <a:cubicBezTo>
                  <a:pt x="80" y="95"/>
                  <a:pt x="78" y="97"/>
                  <a:pt x="78" y="99"/>
                </a:cubicBezTo>
                <a:cubicBezTo>
                  <a:pt x="78" y="101"/>
                  <a:pt x="80" y="103"/>
                  <a:pt x="82" y="103"/>
                </a:cubicBezTo>
                <a:cubicBezTo>
                  <a:pt x="84" y="103"/>
                  <a:pt x="86" y="101"/>
                  <a:pt x="86" y="99"/>
                </a:cubicBezTo>
                <a:close/>
                <a:moveTo>
                  <a:pt x="96" y="119"/>
                </a:moveTo>
                <a:cubicBezTo>
                  <a:pt x="96" y="117"/>
                  <a:pt x="94" y="115"/>
                  <a:pt x="92" y="115"/>
                </a:cubicBezTo>
                <a:cubicBezTo>
                  <a:pt x="89" y="115"/>
                  <a:pt x="88" y="117"/>
                  <a:pt x="88" y="119"/>
                </a:cubicBezTo>
                <a:cubicBezTo>
                  <a:pt x="88" y="121"/>
                  <a:pt x="89" y="123"/>
                  <a:pt x="92" y="123"/>
                </a:cubicBezTo>
                <a:cubicBezTo>
                  <a:pt x="94" y="123"/>
                  <a:pt x="96" y="121"/>
                  <a:pt x="96" y="119"/>
                </a:cubicBezTo>
                <a:close/>
                <a:moveTo>
                  <a:pt x="96" y="109"/>
                </a:moveTo>
                <a:cubicBezTo>
                  <a:pt x="96" y="107"/>
                  <a:pt x="94" y="105"/>
                  <a:pt x="92" y="105"/>
                </a:cubicBezTo>
                <a:cubicBezTo>
                  <a:pt x="89" y="105"/>
                  <a:pt x="88" y="107"/>
                  <a:pt x="88" y="109"/>
                </a:cubicBezTo>
                <a:cubicBezTo>
                  <a:pt x="88" y="111"/>
                  <a:pt x="89" y="113"/>
                  <a:pt x="92" y="113"/>
                </a:cubicBezTo>
                <a:cubicBezTo>
                  <a:pt x="94" y="113"/>
                  <a:pt x="96" y="111"/>
                  <a:pt x="96" y="109"/>
                </a:cubicBezTo>
                <a:close/>
                <a:moveTo>
                  <a:pt x="96" y="99"/>
                </a:moveTo>
                <a:cubicBezTo>
                  <a:pt x="96" y="97"/>
                  <a:pt x="94" y="95"/>
                  <a:pt x="92" y="95"/>
                </a:cubicBezTo>
                <a:cubicBezTo>
                  <a:pt x="89" y="95"/>
                  <a:pt x="88" y="97"/>
                  <a:pt x="88" y="99"/>
                </a:cubicBezTo>
                <a:cubicBezTo>
                  <a:pt x="88" y="101"/>
                  <a:pt x="89" y="103"/>
                  <a:pt x="92" y="103"/>
                </a:cubicBezTo>
                <a:cubicBezTo>
                  <a:pt x="94" y="103"/>
                  <a:pt x="96" y="101"/>
                  <a:pt x="96" y="99"/>
                </a:cubicBezTo>
                <a:close/>
                <a:moveTo>
                  <a:pt x="105" y="119"/>
                </a:moveTo>
                <a:cubicBezTo>
                  <a:pt x="105" y="117"/>
                  <a:pt x="103" y="115"/>
                  <a:pt x="101" y="115"/>
                </a:cubicBezTo>
                <a:cubicBezTo>
                  <a:pt x="99" y="115"/>
                  <a:pt x="97" y="117"/>
                  <a:pt x="97" y="119"/>
                </a:cubicBezTo>
                <a:cubicBezTo>
                  <a:pt x="97" y="121"/>
                  <a:pt x="99" y="123"/>
                  <a:pt x="101" y="123"/>
                </a:cubicBezTo>
                <a:cubicBezTo>
                  <a:pt x="103" y="123"/>
                  <a:pt x="105" y="121"/>
                  <a:pt x="105" y="119"/>
                </a:cubicBezTo>
                <a:close/>
                <a:moveTo>
                  <a:pt x="105" y="109"/>
                </a:moveTo>
                <a:cubicBezTo>
                  <a:pt x="105" y="107"/>
                  <a:pt x="103" y="105"/>
                  <a:pt x="101" y="105"/>
                </a:cubicBezTo>
                <a:cubicBezTo>
                  <a:pt x="99" y="105"/>
                  <a:pt x="97" y="107"/>
                  <a:pt x="97" y="109"/>
                </a:cubicBezTo>
                <a:cubicBezTo>
                  <a:pt x="97" y="111"/>
                  <a:pt x="99" y="113"/>
                  <a:pt x="101" y="113"/>
                </a:cubicBezTo>
                <a:cubicBezTo>
                  <a:pt x="103" y="113"/>
                  <a:pt x="105" y="111"/>
                  <a:pt x="105" y="109"/>
                </a:cubicBezTo>
                <a:close/>
                <a:moveTo>
                  <a:pt x="105" y="99"/>
                </a:moveTo>
                <a:cubicBezTo>
                  <a:pt x="105" y="97"/>
                  <a:pt x="103" y="95"/>
                  <a:pt x="101" y="95"/>
                </a:cubicBezTo>
                <a:cubicBezTo>
                  <a:pt x="99" y="95"/>
                  <a:pt x="97" y="97"/>
                  <a:pt x="97" y="99"/>
                </a:cubicBezTo>
                <a:cubicBezTo>
                  <a:pt x="97" y="101"/>
                  <a:pt x="99" y="103"/>
                  <a:pt x="101" y="103"/>
                </a:cubicBezTo>
                <a:cubicBezTo>
                  <a:pt x="103" y="103"/>
                  <a:pt x="105" y="101"/>
                  <a:pt x="105" y="99"/>
                </a:cubicBezTo>
                <a:close/>
                <a:moveTo>
                  <a:pt x="115" y="119"/>
                </a:moveTo>
                <a:cubicBezTo>
                  <a:pt x="115" y="117"/>
                  <a:pt x="113" y="115"/>
                  <a:pt x="111" y="115"/>
                </a:cubicBezTo>
                <a:cubicBezTo>
                  <a:pt x="108" y="115"/>
                  <a:pt x="107" y="117"/>
                  <a:pt x="107" y="119"/>
                </a:cubicBezTo>
                <a:cubicBezTo>
                  <a:pt x="107" y="121"/>
                  <a:pt x="108" y="123"/>
                  <a:pt x="111" y="123"/>
                </a:cubicBezTo>
                <a:cubicBezTo>
                  <a:pt x="113" y="123"/>
                  <a:pt x="115" y="121"/>
                  <a:pt x="115" y="119"/>
                </a:cubicBezTo>
                <a:close/>
                <a:moveTo>
                  <a:pt x="115" y="109"/>
                </a:moveTo>
                <a:cubicBezTo>
                  <a:pt x="115" y="107"/>
                  <a:pt x="113" y="105"/>
                  <a:pt x="111" y="105"/>
                </a:cubicBezTo>
                <a:cubicBezTo>
                  <a:pt x="108" y="105"/>
                  <a:pt x="107" y="107"/>
                  <a:pt x="107" y="109"/>
                </a:cubicBezTo>
                <a:cubicBezTo>
                  <a:pt x="107" y="111"/>
                  <a:pt x="108" y="113"/>
                  <a:pt x="111" y="113"/>
                </a:cubicBezTo>
                <a:cubicBezTo>
                  <a:pt x="113" y="113"/>
                  <a:pt x="115" y="111"/>
                  <a:pt x="115" y="109"/>
                </a:cubicBezTo>
                <a:close/>
                <a:moveTo>
                  <a:pt x="115" y="99"/>
                </a:moveTo>
                <a:cubicBezTo>
                  <a:pt x="115" y="97"/>
                  <a:pt x="113" y="95"/>
                  <a:pt x="111" y="95"/>
                </a:cubicBezTo>
                <a:cubicBezTo>
                  <a:pt x="108" y="95"/>
                  <a:pt x="107" y="97"/>
                  <a:pt x="107" y="99"/>
                </a:cubicBezTo>
                <a:cubicBezTo>
                  <a:pt x="107" y="101"/>
                  <a:pt x="108" y="103"/>
                  <a:pt x="111" y="103"/>
                </a:cubicBezTo>
                <a:cubicBezTo>
                  <a:pt x="113" y="103"/>
                  <a:pt x="115" y="101"/>
                  <a:pt x="115" y="99"/>
                </a:cubicBezTo>
                <a:close/>
                <a:moveTo>
                  <a:pt x="124" y="119"/>
                </a:moveTo>
                <a:cubicBezTo>
                  <a:pt x="124" y="117"/>
                  <a:pt x="122" y="115"/>
                  <a:pt x="120" y="115"/>
                </a:cubicBezTo>
                <a:cubicBezTo>
                  <a:pt x="118" y="115"/>
                  <a:pt x="116" y="117"/>
                  <a:pt x="116" y="119"/>
                </a:cubicBezTo>
                <a:cubicBezTo>
                  <a:pt x="116" y="121"/>
                  <a:pt x="118" y="123"/>
                  <a:pt x="120" y="123"/>
                </a:cubicBezTo>
                <a:cubicBezTo>
                  <a:pt x="122" y="123"/>
                  <a:pt x="124" y="121"/>
                  <a:pt x="124" y="119"/>
                </a:cubicBezTo>
                <a:close/>
                <a:moveTo>
                  <a:pt x="124" y="109"/>
                </a:moveTo>
                <a:cubicBezTo>
                  <a:pt x="124" y="107"/>
                  <a:pt x="122" y="105"/>
                  <a:pt x="120" y="105"/>
                </a:cubicBezTo>
                <a:cubicBezTo>
                  <a:pt x="118" y="105"/>
                  <a:pt x="116" y="107"/>
                  <a:pt x="116" y="109"/>
                </a:cubicBezTo>
                <a:cubicBezTo>
                  <a:pt x="116" y="111"/>
                  <a:pt x="118" y="113"/>
                  <a:pt x="120" y="113"/>
                </a:cubicBezTo>
                <a:cubicBezTo>
                  <a:pt x="122" y="113"/>
                  <a:pt x="124" y="111"/>
                  <a:pt x="124" y="109"/>
                </a:cubicBezTo>
                <a:close/>
                <a:moveTo>
                  <a:pt x="124" y="99"/>
                </a:moveTo>
                <a:cubicBezTo>
                  <a:pt x="124" y="97"/>
                  <a:pt x="122" y="95"/>
                  <a:pt x="120" y="95"/>
                </a:cubicBezTo>
                <a:cubicBezTo>
                  <a:pt x="118" y="95"/>
                  <a:pt x="116" y="97"/>
                  <a:pt x="116" y="99"/>
                </a:cubicBezTo>
                <a:cubicBezTo>
                  <a:pt x="116" y="101"/>
                  <a:pt x="118" y="103"/>
                  <a:pt x="120" y="103"/>
                </a:cubicBezTo>
                <a:cubicBezTo>
                  <a:pt x="122" y="103"/>
                  <a:pt x="124" y="101"/>
                  <a:pt x="124" y="99"/>
                </a:cubicBezTo>
                <a:close/>
                <a:moveTo>
                  <a:pt x="133" y="119"/>
                </a:moveTo>
                <a:cubicBezTo>
                  <a:pt x="133" y="117"/>
                  <a:pt x="132" y="115"/>
                  <a:pt x="129" y="115"/>
                </a:cubicBezTo>
                <a:cubicBezTo>
                  <a:pt x="127" y="115"/>
                  <a:pt x="125" y="117"/>
                  <a:pt x="125" y="119"/>
                </a:cubicBezTo>
                <a:cubicBezTo>
                  <a:pt x="125" y="121"/>
                  <a:pt x="127" y="123"/>
                  <a:pt x="129" y="123"/>
                </a:cubicBezTo>
                <a:cubicBezTo>
                  <a:pt x="132" y="123"/>
                  <a:pt x="133" y="121"/>
                  <a:pt x="133" y="119"/>
                </a:cubicBezTo>
                <a:close/>
                <a:moveTo>
                  <a:pt x="133" y="109"/>
                </a:moveTo>
                <a:cubicBezTo>
                  <a:pt x="133" y="107"/>
                  <a:pt x="132" y="105"/>
                  <a:pt x="129" y="105"/>
                </a:cubicBezTo>
                <a:cubicBezTo>
                  <a:pt x="127" y="105"/>
                  <a:pt x="125" y="107"/>
                  <a:pt x="125" y="109"/>
                </a:cubicBezTo>
                <a:cubicBezTo>
                  <a:pt x="125" y="111"/>
                  <a:pt x="127" y="113"/>
                  <a:pt x="129" y="113"/>
                </a:cubicBezTo>
                <a:cubicBezTo>
                  <a:pt x="132" y="113"/>
                  <a:pt x="133" y="111"/>
                  <a:pt x="133" y="109"/>
                </a:cubicBezTo>
                <a:close/>
                <a:moveTo>
                  <a:pt x="133" y="99"/>
                </a:moveTo>
                <a:cubicBezTo>
                  <a:pt x="133" y="97"/>
                  <a:pt x="132" y="95"/>
                  <a:pt x="129" y="95"/>
                </a:cubicBezTo>
                <a:cubicBezTo>
                  <a:pt x="127" y="95"/>
                  <a:pt x="125" y="97"/>
                  <a:pt x="125" y="99"/>
                </a:cubicBezTo>
                <a:cubicBezTo>
                  <a:pt x="125" y="101"/>
                  <a:pt x="127" y="103"/>
                  <a:pt x="129" y="103"/>
                </a:cubicBezTo>
                <a:cubicBezTo>
                  <a:pt x="132" y="103"/>
                  <a:pt x="133" y="101"/>
                  <a:pt x="133" y="99"/>
                </a:cubicBezTo>
                <a:close/>
                <a:moveTo>
                  <a:pt x="143" y="119"/>
                </a:moveTo>
                <a:cubicBezTo>
                  <a:pt x="143" y="117"/>
                  <a:pt x="141" y="115"/>
                  <a:pt x="139" y="115"/>
                </a:cubicBezTo>
                <a:cubicBezTo>
                  <a:pt x="137" y="115"/>
                  <a:pt x="135" y="117"/>
                  <a:pt x="135" y="119"/>
                </a:cubicBezTo>
                <a:cubicBezTo>
                  <a:pt x="135" y="121"/>
                  <a:pt x="137" y="123"/>
                  <a:pt x="139" y="123"/>
                </a:cubicBezTo>
                <a:cubicBezTo>
                  <a:pt x="141" y="123"/>
                  <a:pt x="143" y="121"/>
                  <a:pt x="143" y="119"/>
                </a:cubicBezTo>
                <a:close/>
                <a:moveTo>
                  <a:pt x="143" y="109"/>
                </a:moveTo>
                <a:cubicBezTo>
                  <a:pt x="143" y="107"/>
                  <a:pt x="141" y="105"/>
                  <a:pt x="139" y="105"/>
                </a:cubicBezTo>
                <a:cubicBezTo>
                  <a:pt x="137" y="105"/>
                  <a:pt x="135" y="107"/>
                  <a:pt x="135" y="109"/>
                </a:cubicBezTo>
                <a:cubicBezTo>
                  <a:pt x="135" y="111"/>
                  <a:pt x="137" y="113"/>
                  <a:pt x="139" y="113"/>
                </a:cubicBezTo>
                <a:cubicBezTo>
                  <a:pt x="141" y="113"/>
                  <a:pt x="143" y="111"/>
                  <a:pt x="143" y="109"/>
                </a:cubicBezTo>
                <a:close/>
                <a:moveTo>
                  <a:pt x="143" y="99"/>
                </a:moveTo>
                <a:cubicBezTo>
                  <a:pt x="143" y="97"/>
                  <a:pt x="141" y="95"/>
                  <a:pt x="139" y="95"/>
                </a:cubicBezTo>
                <a:cubicBezTo>
                  <a:pt x="137" y="95"/>
                  <a:pt x="135" y="97"/>
                  <a:pt x="135" y="99"/>
                </a:cubicBezTo>
                <a:cubicBezTo>
                  <a:pt x="135" y="101"/>
                  <a:pt x="137" y="103"/>
                  <a:pt x="139" y="103"/>
                </a:cubicBezTo>
                <a:cubicBezTo>
                  <a:pt x="141" y="103"/>
                  <a:pt x="143" y="101"/>
                  <a:pt x="143" y="99"/>
                </a:cubicBezTo>
                <a:close/>
                <a:moveTo>
                  <a:pt x="313" y="109"/>
                </a:moveTo>
                <a:cubicBezTo>
                  <a:pt x="313" y="102"/>
                  <a:pt x="307" y="95"/>
                  <a:pt x="300" y="95"/>
                </a:cubicBezTo>
                <a:cubicBezTo>
                  <a:pt x="300" y="95"/>
                  <a:pt x="300" y="95"/>
                  <a:pt x="146" y="95"/>
                </a:cubicBezTo>
                <a:cubicBezTo>
                  <a:pt x="146" y="95"/>
                  <a:pt x="146" y="95"/>
                  <a:pt x="146" y="123"/>
                </a:cubicBezTo>
                <a:cubicBezTo>
                  <a:pt x="146" y="123"/>
                  <a:pt x="146" y="123"/>
                  <a:pt x="300" y="123"/>
                </a:cubicBezTo>
                <a:cubicBezTo>
                  <a:pt x="307" y="123"/>
                  <a:pt x="313" y="116"/>
                  <a:pt x="313" y="109"/>
                </a:cubicBezTo>
                <a:close/>
                <a:moveTo>
                  <a:pt x="299" y="101"/>
                </a:moveTo>
                <a:cubicBezTo>
                  <a:pt x="294" y="101"/>
                  <a:pt x="291" y="105"/>
                  <a:pt x="291" y="109"/>
                </a:cubicBezTo>
                <a:cubicBezTo>
                  <a:pt x="291" y="113"/>
                  <a:pt x="294" y="117"/>
                  <a:pt x="299" y="117"/>
                </a:cubicBezTo>
                <a:cubicBezTo>
                  <a:pt x="303" y="117"/>
                  <a:pt x="307" y="113"/>
                  <a:pt x="307" y="109"/>
                </a:cubicBezTo>
                <a:cubicBezTo>
                  <a:pt x="307" y="105"/>
                  <a:pt x="303" y="101"/>
                  <a:pt x="299" y="101"/>
                </a:cubicBezTo>
                <a:close/>
                <a:moveTo>
                  <a:pt x="325" y="146"/>
                </a:moveTo>
                <a:cubicBezTo>
                  <a:pt x="325" y="175"/>
                  <a:pt x="325" y="175"/>
                  <a:pt x="325" y="175"/>
                </a:cubicBezTo>
                <a:cubicBezTo>
                  <a:pt x="325" y="180"/>
                  <a:pt x="320" y="185"/>
                  <a:pt x="315" y="185"/>
                </a:cubicBezTo>
                <a:cubicBezTo>
                  <a:pt x="9" y="185"/>
                  <a:pt x="9" y="185"/>
                  <a:pt x="9" y="185"/>
                </a:cubicBezTo>
                <a:cubicBezTo>
                  <a:pt x="4" y="185"/>
                  <a:pt x="0" y="180"/>
                  <a:pt x="0" y="175"/>
                </a:cubicBezTo>
                <a:cubicBezTo>
                  <a:pt x="0" y="146"/>
                  <a:pt x="0" y="146"/>
                  <a:pt x="0" y="146"/>
                </a:cubicBezTo>
                <a:cubicBezTo>
                  <a:pt x="0" y="141"/>
                  <a:pt x="4" y="137"/>
                  <a:pt x="9" y="137"/>
                </a:cubicBezTo>
                <a:cubicBezTo>
                  <a:pt x="315" y="137"/>
                  <a:pt x="315" y="137"/>
                  <a:pt x="315" y="137"/>
                </a:cubicBezTo>
                <a:cubicBezTo>
                  <a:pt x="320" y="137"/>
                  <a:pt x="325" y="141"/>
                  <a:pt x="325" y="146"/>
                </a:cubicBezTo>
                <a:close/>
                <a:moveTo>
                  <a:pt x="20" y="171"/>
                </a:moveTo>
                <a:cubicBezTo>
                  <a:pt x="20" y="168"/>
                  <a:pt x="19" y="167"/>
                  <a:pt x="16" y="167"/>
                </a:cubicBezTo>
                <a:cubicBezTo>
                  <a:pt x="14" y="167"/>
                  <a:pt x="12" y="168"/>
                  <a:pt x="12" y="171"/>
                </a:cubicBezTo>
                <a:cubicBezTo>
                  <a:pt x="12" y="173"/>
                  <a:pt x="14" y="175"/>
                  <a:pt x="16" y="175"/>
                </a:cubicBezTo>
                <a:cubicBezTo>
                  <a:pt x="19" y="175"/>
                  <a:pt x="20" y="173"/>
                  <a:pt x="20" y="171"/>
                </a:cubicBezTo>
                <a:close/>
                <a:moveTo>
                  <a:pt x="20" y="161"/>
                </a:moveTo>
                <a:cubicBezTo>
                  <a:pt x="20" y="159"/>
                  <a:pt x="19" y="157"/>
                  <a:pt x="16" y="157"/>
                </a:cubicBezTo>
                <a:cubicBezTo>
                  <a:pt x="14" y="157"/>
                  <a:pt x="12" y="159"/>
                  <a:pt x="12" y="161"/>
                </a:cubicBezTo>
                <a:cubicBezTo>
                  <a:pt x="12" y="163"/>
                  <a:pt x="14" y="165"/>
                  <a:pt x="16" y="165"/>
                </a:cubicBezTo>
                <a:cubicBezTo>
                  <a:pt x="19" y="165"/>
                  <a:pt x="20" y="163"/>
                  <a:pt x="20" y="161"/>
                </a:cubicBezTo>
                <a:close/>
                <a:moveTo>
                  <a:pt x="20" y="151"/>
                </a:moveTo>
                <a:cubicBezTo>
                  <a:pt x="20" y="149"/>
                  <a:pt x="19" y="147"/>
                  <a:pt x="16" y="147"/>
                </a:cubicBezTo>
                <a:cubicBezTo>
                  <a:pt x="14" y="147"/>
                  <a:pt x="12" y="149"/>
                  <a:pt x="12" y="151"/>
                </a:cubicBezTo>
                <a:cubicBezTo>
                  <a:pt x="12" y="153"/>
                  <a:pt x="14" y="155"/>
                  <a:pt x="16" y="155"/>
                </a:cubicBezTo>
                <a:cubicBezTo>
                  <a:pt x="19" y="155"/>
                  <a:pt x="20" y="153"/>
                  <a:pt x="20" y="151"/>
                </a:cubicBezTo>
                <a:close/>
                <a:moveTo>
                  <a:pt x="30" y="171"/>
                </a:moveTo>
                <a:cubicBezTo>
                  <a:pt x="30" y="168"/>
                  <a:pt x="28" y="167"/>
                  <a:pt x="26" y="167"/>
                </a:cubicBezTo>
                <a:cubicBezTo>
                  <a:pt x="24" y="167"/>
                  <a:pt x="22" y="168"/>
                  <a:pt x="22" y="171"/>
                </a:cubicBezTo>
                <a:cubicBezTo>
                  <a:pt x="22" y="173"/>
                  <a:pt x="24" y="175"/>
                  <a:pt x="26" y="175"/>
                </a:cubicBezTo>
                <a:cubicBezTo>
                  <a:pt x="28" y="175"/>
                  <a:pt x="30" y="173"/>
                  <a:pt x="30" y="171"/>
                </a:cubicBezTo>
                <a:close/>
                <a:moveTo>
                  <a:pt x="30" y="161"/>
                </a:moveTo>
                <a:cubicBezTo>
                  <a:pt x="30" y="159"/>
                  <a:pt x="28" y="157"/>
                  <a:pt x="26" y="157"/>
                </a:cubicBezTo>
                <a:cubicBezTo>
                  <a:pt x="24" y="157"/>
                  <a:pt x="22" y="159"/>
                  <a:pt x="22" y="161"/>
                </a:cubicBezTo>
                <a:cubicBezTo>
                  <a:pt x="22" y="163"/>
                  <a:pt x="24" y="165"/>
                  <a:pt x="26" y="165"/>
                </a:cubicBezTo>
                <a:cubicBezTo>
                  <a:pt x="28" y="165"/>
                  <a:pt x="30" y="163"/>
                  <a:pt x="30" y="161"/>
                </a:cubicBezTo>
                <a:close/>
                <a:moveTo>
                  <a:pt x="30" y="151"/>
                </a:moveTo>
                <a:cubicBezTo>
                  <a:pt x="30" y="149"/>
                  <a:pt x="28" y="147"/>
                  <a:pt x="26" y="147"/>
                </a:cubicBezTo>
                <a:cubicBezTo>
                  <a:pt x="24" y="147"/>
                  <a:pt x="22" y="149"/>
                  <a:pt x="22" y="151"/>
                </a:cubicBezTo>
                <a:cubicBezTo>
                  <a:pt x="22" y="153"/>
                  <a:pt x="24" y="155"/>
                  <a:pt x="26" y="155"/>
                </a:cubicBezTo>
                <a:cubicBezTo>
                  <a:pt x="28" y="155"/>
                  <a:pt x="30" y="153"/>
                  <a:pt x="30" y="151"/>
                </a:cubicBezTo>
                <a:close/>
                <a:moveTo>
                  <a:pt x="39" y="171"/>
                </a:moveTo>
                <a:cubicBezTo>
                  <a:pt x="39" y="168"/>
                  <a:pt x="37" y="167"/>
                  <a:pt x="35" y="167"/>
                </a:cubicBezTo>
                <a:cubicBezTo>
                  <a:pt x="33" y="167"/>
                  <a:pt x="31" y="168"/>
                  <a:pt x="31" y="171"/>
                </a:cubicBezTo>
                <a:cubicBezTo>
                  <a:pt x="31" y="173"/>
                  <a:pt x="33" y="175"/>
                  <a:pt x="35" y="175"/>
                </a:cubicBezTo>
                <a:cubicBezTo>
                  <a:pt x="37" y="175"/>
                  <a:pt x="39" y="173"/>
                  <a:pt x="39" y="171"/>
                </a:cubicBezTo>
                <a:close/>
                <a:moveTo>
                  <a:pt x="39" y="161"/>
                </a:moveTo>
                <a:cubicBezTo>
                  <a:pt x="39" y="159"/>
                  <a:pt x="37" y="157"/>
                  <a:pt x="35" y="157"/>
                </a:cubicBezTo>
                <a:cubicBezTo>
                  <a:pt x="33" y="157"/>
                  <a:pt x="31" y="159"/>
                  <a:pt x="31" y="161"/>
                </a:cubicBezTo>
                <a:cubicBezTo>
                  <a:pt x="31" y="163"/>
                  <a:pt x="33" y="165"/>
                  <a:pt x="35" y="165"/>
                </a:cubicBezTo>
                <a:cubicBezTo>
                  <a:pt x="37" y="165"/>
                  <a:pt x="39" y="163"/>
                  <a:pt x="39" y="161"/>
                </a:cubicBezTo>
                <a:close/>
                <a:moveTo>
                  <a:pt x="39" y="151"/>
                </a:moveTo>
                <a:cubicBezTo>
                  <a:pt x="39" y="149"/>
                  <a:pt x="37" y="147"/>
                  <a:pt x="35" y="147"/>
                </a:cubicBezTo>
                <a:cubicBezTo>
                  <a:pt x="33" y="147"/>
                  <a:pt x="31" y="149"/>
                  <a:pt x="31" y="151"/>
                </a:cubicBezTo>
                <a:cubicBezTo>
                  <a:pt x="31" y="153"/>
                  <a:pt x="33" y="155"/>
                  <a:pt x="35" y="155"/>
                </a:cubicBezTo>
                <a:cubicBezTo>
                  <a:pt x="37" y="155"/>
                  <a:pt x="39" y="153"/>
                  <a:pt x="39" y="151"/>
                </a:cubicBezTo>
                <a:close/>
                <a:moveTo>
                  <a:pt x="49" y="171"/>
                </a:moveTo>
                <a:cubicBezTo>
                  <a:pt x="49" y="168"/>
                  <a:pt x="47" y="167"/>
                  <a:pt x="45" y="167"/>
                </a:cubicBezTo>
                <a:cubicBezTo>
                  <a:pt x="42" y="167"/>
                  <a:pt x="41" y="168"/>
                  <a:pt x="41" y="171"/>
                </a:cubicBezTo>
                <a:cubicBezTo>
                  <a:pt x="41" y="173"/>
                  <a:pt x="42" y="175"/>
                  <a:pt x="45" y="175"/>
                </a:cubicBezTo>
                <a:cubicBezTo>
                  <a:pt x="47" y="175"/>
                  <a:pt x="49" y="173"/>
                  <a:pt x="49" y="171"/>
                </a:cubicBezTo>
                <a:close/>
                <a:moveTo>
                  <a:pt x="49" y="161"/>
                </a:moveTo>
                <a:cubicBezTo>
                  <a:pt x="49" y="159"/>
                  <a:pt x="47" y="157"/>
                  <a:pt x="45" y="157"/>
                </a:cubicBezTo>
                <a:cubicBezTo>
                  <a:pt x="42" y="157"/>
                  <a:pt x="41" y="159"/>
                  <a:pt x="41" y="161"/>
                </a:cubicBezTo>
                <a:cubicBezTo>
                  <a:pt x="41" y="163"/>
                  <a:pt x="42" y="165"/>
                  <a:pt x="45" y="165"/>
                </a:cubicBezTo>
                <a:cubicBezTo>
                  <a:pt x="47" y="165"/>
                  <a:pt x="49" y="163"/>
                  <a:pt x="49" y="161"/>
                </a:cubicBezTo>
                <a:close/>
                <a:moveTo>
                  <a:pt x="49" y="151"/>
                </a:moveTo>
                <a:cubicBezTo>
                  <a:pt x="49" y="149"/>
                  <a:pt x="47" y="147"/>
                  <a:pt x="45" y="147"/>
                </a:cubicBezTo>
                <a:cubicBezTo>
                  <a:pt x="42" y="147"/>
                  <a:pt x="41" y="149"/>
                  <a:pt x="41" y="151"/>
                </a:cubicBezTo>
                <a:cubicBezTo>
                  <a:pt x="41" y="153"/>
                  <a:pt x="42" y="155"/>
                  <a:pt x="45" y="155"/>
                </a:cubicBezTo>
                <a:cubicBezTo>
                  <a:pt x="47" y="155"/>
                  <a:pt x="49" y="153"/>
                  <a:pt x="49" y="151"/>
                </a:cubicBezTo>
                <a:close/>
                <a:moveTo>
                  <a:pt x="58" y="171"/>
                </a:moveTo>
                <a:cubicBezTo>
                  <a:pt x="58" y="168"/>
                  <a:pt x="56" y="167"/>
                  <a:pt x="54" y="167"/>
                </a:cubicBezTo>
                <a:cubicBezTo>
                  <a:pt x="52" y="167"/>
                  <a:pt x="50" y="168"/>
                  <a:pt x="50" y="171"/>
                </a:cubicBezTo>
                <a:cubicBezTo>
                  <a:pt x="50" y="173"/>
                  <a:pt x="52" y="175"/>
                  <a:pt x="54" y="175"/>
                </a:cubicBezTo>
                <a:cubicBezTo>
                  <a:pt x="56" y="175"/>
                  <a:pt x="58" y="173"/>
                  <a:pt x="58" y="171"/>
                </a:cubicBezTo>
                <a:close/>
                <a:moveTo>
                  <a:pt x="58" y="161"/>
                </a:moveTo>
                <a:cubicBezTo>
                  <a:pt x="58" y="159"/>
                  <a:pt x="56" y="157"/>
                  <a:pt x="54" y="157"/>
                </a:cubicBezTo>
                <a:cubicBezTo>
                  <a:pt x="52" y="157"/>
                  <a:pt x="50" y="159"/>
                  <a:pt x="50" y="161"/>
                </a:cubicBezTo>
                <a:cubicBezTo>
                  <a:pt x="50" y="163"/>
                  <a:pt x="52" y="165"/>
                  <a:pt x="54" y="165"/>
                </a:cubicBezTo>
                <a:cubicBezTo>
                  <a:pt x="56" y="165"/>
                  <a:pt x="58" y="163"/>
                  <a:pt x="58" y="161"/>
                </a:cubicBezTo>
                <a:close/>
                <a:moveTo>
                  <a:pt x="58" y="151"/>
                </a:moveTo>
                <a:cubicBezTo>
                  <a:pt x="58" y="149"/>
                  <a:pt x="56" y="147"/>
                  <a:pt x="54" y="147"/>
                </a:cubicBezTo>
                <a:cubicBezTo>
                  <a:pt x="52" y="147"/>
                  <a:pt x="50" y="149"/>
                  <a:pt x="50" y="151"/>
                </a:cubicBezTo>
                <a:cubicBezTo>
                  <a:pt x="50" y="153"/>
                  <a:pt x="52" y="155"/>
                  <a:pt x="54" y="155"/>
                </a:cubicBezTo>
                <a:cubicBezTo>
                  <a:pt x="56" y="155"/>
                  <a:pt x="58" y="153"/>
                  <a:pt x="58" y="151"/>
                </a:cubicBezTo>
                <a:close/>
                <a:moveTo>
                  <a:pt x="67" y="171"/>
                </a:moveTo>
                <a:cubicBezTo>
                  <a:pt x="67" y="168"/>
                  <a:pt x="66" y="167"/>
                  <a:pt x="63" y="167"/>
                </a:cubicBezTo>
                <a:cubicBezTo>
                  <a:pt x="61" y="167"/>
                  <a:pt x="59" y="168"/>
                  <a:pt x="59" y="171"/>
                </a:cubicBezTo>
                <a:cubicBezTo>
                  <a:pt x="59" y="173"/>
                  <a:pt x="61" y="175"/>
                  <a:pt x="63" y="175"/>
                </a:cubicBezTo>
                <a:cubicBezTo>
                  <a:pt x="66" y="175"/>
                  <a:pt x="67" y="173"/>
                  <a:pt x="67" y="171"/>
                </a:cubicBezTo>
                <a:close/>
                <a:moveTo>
                  <a:pt x="67" y="161"/>
                </a:moveTo>
                <a:cubicBezTo>
                  <a:pt x="67" y="159"/>
                  <a:pt x="66" y="157"/>
                  <a:pt x="63" y="157"/>
                </a:cubicBezTo>
                <a:cubicBezTo>
                  <a:pt x="61" y="157"/>
                  <a:pt x="59" y="159"/>
                  <a:pt x="59" y="161"/>
                </a:cubicBezTo>
                <a:cubicBezTo>
                  <a:pt x="59" y="163"/>
                  <a:pt x="61" y="165"/>
                  <a:pt x="63" y="165"/>
                </a:cubicBezTo>
                <a:cubicBezTo>
                  <a:pt x="66" y="165"/>
                  <a:pt x="67" y="163"/>
                  <a:pt x="67" y="161"/>
                </a:cubicBezTo>
                <a:close/>
                <a:moveTo>
                  <a:pt x="67" y="151"/>
                </a:moveTo>
                <a:cubicBezTo>
                  <a:pt x="67" y="149"/>
                  <a:pt x="66" y="147"/>
                  <a:pt x="63" y="147"/>
                </a:cubicBezTo>
                <a:cubicBezTo>
                  <a:pt x="61" y="147"/>
                  <a:pt x="59" y="149"/>
                  <a:pt x="59" y="151"/>
                </a:cubicBezTo>
                <a:cubicBezTo>
                  <a:pt x="59" y="153"/>
                  <a:pt x="61" y="155"/>
                  <a:pt x="63" y="155"/>
                </a:cubicBezTo>
                <a:cubicBezTo>
                  <a:pt x="66" y="155"/>
                  <a:pt x="67" y="153"/>
                  <a:pt x="67" y="151"/>
                </a:cubicBezTo>
                <a:close/>
                <a:moveTo>
                  <a:pt x="77" y="171"/>
                </a:moveTo>
                <a:cubicBezTo>
                  <a:pt x="77" y="168"/>
                  <a:pt x="75" y="167"/>
                  <a:pt x="73" y="167"/>
                </a:cubicBezTo>
                <a:cubicBezTo>
                  <a:pt x="71" y="167"/>
                  <a:pt x="69" y="168"/>
                  <a:pt x="69" y="171"/>
                </a:cubicBezTo>
                <a:cubicBezTo>
                  <a:pt x="69" y="173"/>
                  <a:pt x="71" y="175"/>
                  <a:pt x="73" y="175"/>
                </a:cubicBezTo>
                <a:cubicBezTo>
                  <a:pt x="75" y="175"/>
                  <a:pt x="77" y="173"/>
                  <a:pt x="77" y="171"/>
                </a:cubicBezTo>
                <a:close/>
                <a:moveTo>
                  <a:pt x="77" y="161"/>
                </a:moveTo>
                <a:cubicBezTo>
                  <a:pt x="77" y="159"/>
                  <a:pt x="75" y="157"/>
                  <a:pt x="73" y="157"/>
                </a:cubicBezTo>
                <a:cubicBezTo>
                  <a:pt x="71" y="157"/>
                  <a:pt x="69" y="159"/>
                  <a:pt x="69" y="161"/>
                </a:cubicBezTo>
                <a:cubicBezTo>
                  <a:pt x="69" y="163"/>
                  <a:pt x="71" y="165"/>
                  <a:pt x="73" y="165"/>
                </a:cubicBezTo>
                <a:cubicBezTo>
                  <a:pt x="75" y="165"/>
                  <a:pt x="77" y="163"/>
                  <a:pt x="77" y="161"/>
                </a:cubicBezTo>
                <a:close/>
                <a:moveTo>
                  <a:pt x="77" y="151"/>
                </a:moveTo>
                <a:cubicBezTo>
                  <a:pt x="77" y="149"/>
                  <a:pt x="75" y="147"/>
                  <a:pt x="73" y="147"/>
                </a:cubicBezTo>
                <a:cubicBezTo>
                  <a:pt x="71" y="147"/>
                  <a:pt x="69" y="149"/>
                  <a:pt x="69" y="151"/>
                </a:cubicBezTo>
                <a:cubicBezTo>
                  <a:pt x="69" y="153"/>
                  <a:pt x="71" y="155"/>
                  <a:pt x="73" y="155"/>
                </a:cubicBezTo>
                <a:cubicBezTo>
                  <a:pt x="75" y="155"/>
                  <a:pt x="77" y="153"/>
                  <a:pt x="77" y="151"/>
                </a:cubicBezTo>
                <a:close/>
                <a:moveTo>
                  <a:pt x="86" y="171"/>
                </a:moveTo>
                <a:cubicBezTo>
                  <a:pt x="86" y="168"/>
                  <a:pt x="84" y="167"/>
                  <a:pt x="82" y="167"/>
                </a:cubicBezTo>
                <a:cubicBezTo>
                  <a:pt x="80" y="167"/>
                  <a:pt x="78" y="168"/>
                  <a:pt x="78" y="171"/>
                </a:cubicBezTo>
                <a:cubicBezTo>
                  <a:pt x="78" y="173"/>
                  <a:pt x="80" y="175"/>
                  <a:pt x="82" y="175"/>
                </a:cubicBezTo>
                <a:cubicBezTo>
                  <a:pt x="84" y="175"/>
                  <a:pt x="86" y="173"/>
                  <a:pt x="86" y="171"/>
                </a:cubicBezTo>
                <a:close/>
                <a:moveTo>
                  <a:pt x="86" y="161"/>
                </a:moveTo>
                <a:cubicBezTo>
                  <a:pt x="86" y="159"/>
                  <a:pt x="84" y="157"/>
                  <a:pt x="82" y="157"/>
                </a:cubicBezTo>
                <a:cubicBezTo>
                  <a:pt x="80" y="157"/>
                  <a:pt x="78" y="159"/>
                  <a:pt x="78" y="161"/>
                </a:cubicBezTo>
                <a:cubicBezTo>
                  <a:pt x="78" y="163"/>
                  <a:pt x="80" y="165"/>
                  <a:pt x="82" y="165"/>
                </a:cubicBezTo>
                <a:cubicBezTo>
                  <a:pt x="84" y="165"/>
                  <a:pt x="86" y="163"/>
                  <a:pt x="86" y="161"/>
                </a:cubicBezTo>
                <a:close/>
                <a:moveTo>
                  <a:pt x="86" y="151"/>
                </a:moveTo>
                <a:cubicBezTo>
                  <a:pt x="86" y="149"/>
                  <a:pt x="84" y="147"/>
                  <a:pt x="82" y="147"/>
                </a:cubicBezTo>
                <a:cubicBezTo>
                  <a:pt x="80" y="147"/>
                  <a:pt x="78" y="149"/>
                  <a:pt x="78" y="151"/>
                </a:cubicBezTo>
                <a:cubicBezTo>
                  <a:pt x="78" y="153"/>
                  <a:pt x="80" y="155"/>
                  <a:pt x="82" y="155"/>
                </a:cubicBezTo>
                <a:cubicBezTo>
                  <a:pt x="84" y="155"/>
                  <a:pt x="86" y="153"/>
                  <a:pt x="86" y="151"/>
                </a:cubicBezTo>
                <a:close/>
                <a:moveTo>
                  <a:pt x="96" y="171"/>
                </a:moveTo>
                <a:cubicBezTo>
                  <a:pt x="96" y="168"/>
                  <a:pt x="94" y="167"/>
                  <a:pt x="92" y="167"/>
                </a:cubicBezTo>
                <a:cubicBezTo>
                  <a:pt x="89" y="167"/>
                  <a:pt x="88" y="168"/>
                  <a:pt x="88" y="171"/>
                </a:cubicBezTo>
                <a:cubicBezTo>
                  <a:pt x="88" y="173"/>
                  <a:pt x="89" y="175"/>
                  <a:pt x="92" y="175"/>
                </a:cubicBezTo>
                <a:cubicBezTo>
                  <a:pt x="94" y="175"/>
                  <a:pt x="96" y="173"/>
                  <a:pt x="96" y="171"/>
                </a:cubicBezTo>
                <a:close/>
                <a:moveTo>
                  <a:pt x="96" y="161"/>
                </a:moveTo>
                <a:cubicBezTo>
                  <a:pt x="96" y="159"/>
                  <a:pt x="94" y="157"/>
                  <a:pt x="92" y="157"/>
                </a:cubicBezTo>
                <a:cubicBezTo>
                  <a:pt x="89" y="157"/>
                  <a:pt x="88" y="159"/>
                  <a:pt x="88" y="161"/>
                </a:cubicBezTo>
                <a:cubicBezTo>
                  <a:pt x="88" y="163"/>
                  <a:pt x="89" y="165"/>
                  <a:pt x="92" y="165"/>
                </a:cubicBezTo>
                <a:cubicBezTo>
                  <a:pt x="94" y="165"/>
                  <a:pt x="96" y="163"/>
                  <a:pt x="96" y="161"/>
                </a:cubicBezTo>
                <a:close/>
                <a:moveTo>
                  <a:pt x="96" y="151"/>
                </a:moveTo>
                <a:cubicBezTo>
                  <a:pt x="96" y="149"/>
                  <a:pt x="94" y="147"/>
                  <a:pt x="92" y="147"/>
                </a:cubicBezTo>
                <a:cubicBezTo>
                  <a:pt x="89" y="147"/>
                  <a:pt x="88" y="149"/>
                  <a:pt x="88" y="151"/>
                </a:cubicBezTo>
                <a:cubicBezTo>
                  <a:pt x="88" y="153"/>
                  <a:pt x="89" y="155"/>
                  <a:pt x="92" y="155"/>
                </a:cubicBezTo>
                <a:cubicBezTo>
                  <a:pt x="94" y="155"/>
                  <a:pt x="96" y="153"/>
                  <a:pt x="96" y="151"/>
                </a:cubicBezTo>
                <a:close/>
                <a:moveTo>
                  <a:pt x="105" y="171"/>
                </a:moveTo>
                <a:cubicBezTo>
                  <a:pt x="105" y="168"/>
                  <a:pt x="103" y="167"/>
                  <a:pt x="101" y="167"/>
                </a:cubicBezTo>
                <a:cubicBezTo>
                  <a:pt x="99" y="167"/>
                  <a:pt x="97" y="168"/>
                  <a:pt x="97" y="171"/>
                </a:cubicBezTo>
                <a:cubicBezTo>
                  <a:pt x="97" y="173"/>
                  <a:pt x="99" y="175"/>
                  <a:pt x="101" y="175"/>
                </a:cubicBezTo>
                <a:cubicBezTo>
                  <a:pt x="103" y="175"/>
                  <a:pt x="105" y="173"/>
                  <a:pt x="105" y="171"/>
                </a:cubicBezTo>
                <a:close/>
                <a:moveTo>
                  <a:pt x="105" y="161"/>
                </a:moveTo>
                <a:cubicBezTo>
                  <a:pt x="105" y="159"/>
                  <a:pt x="103" y="157"/>
                  <a:pt x="101" y="157"/>
                </a:cubicBezTo>
                <a:cubicBezTo>
                  <a:pt x="99" y="157"/>
                  <a:pt x="97" y="159"/>
                  <a:pt x="97" y="161"/>
                </a:cubicBezTo>
                <a:cubicBezTo>
                  <a:pt x="97" y="163"/>
                  <a:pt x="99" y="165"/>
                  <a:pt x="101" y="165"/>
                </a:cubicBezTo>
                <a:cubicBezTo>
                  <a:pt x="103" y="165"/>
                  <a:pt x="105" y="163"/>
                  <a:pt x="105" y="161"/>
                </a:cubicBezTo>
                <a:close/>
                <a:moveTo>
                  <a:pt x="105" y="151"/>
                </a:moveTo>
                <a:cubicBezTo>
                  <a:pt x="105" y="149"/>
                  <a:pt x="103" y="147"/>
                  <a:pt x="101" y="147"/>
                </a:cubicBezTo>
                <a:cubicBezTo>
                  <a:pt x="99" y="147"/>
                  <a:pt x="97" y="149"/>
                  <a:pt x="97" y="151"/>
                </a:cubicBezTo>
                <a:cubicBezTo>
                  <a:pt x="97" y="153"/>
                  <a:pt x="99" y="155"/>
                  <a:pt x="101" y="155"/>
                </a:cubicBezTo>
                <a:cubicBezTo>
                  <a:pt x="103" y="155"/>
                  <a:pt x="105" y="153"/>
                  <a:pt x="105" y="151"/>
                </a:cubicBezTo>
                <a:close/>
                <a:moveTo>
                  <a:pt x="115" y="171"/>
                </a:moveTo>
                <a:cubicBezTo>
                  <a:pt x="115" y="168"/>
                  <a:pt x="113" y="167"/>
                  <a:pt x="111" y="167"/>
                </a:cubicBezTo>
                <a:cubicBezTo>
                  <a:pt x="108" y="167"/>
                  <a:pt x="107" y="168"/>
                  <a:pt x="107" y="171"/>
                </a:cubicBezTo>
                <a:cubicBezTo>
                  <a:pt x="107" y="173"/>
                  <a:pt x="108" y="175"/>
                  <a:pt x="111" y="175"/>
                </a:cubicBezTo>
                <a:cubicBezTo>
                  <a:pt x="113" y="175"/>
                  <a:pt x="115" y="173"/>
                  <a:pt x="115" y="171"/>
                </a:cubicBezTo>
                <a:close/>
                <a:moveTo>
                  <a:pt x="115" y="161"/>
                </a:moveTo>
                <a:cubicBezTo>
                  <a:pt x="115" y="159"/>
                  <a:pt x="113" y="157"/>
                  <a:pt x="111" y="157"/>
                </a:cubicBezTo>
                <a:cubicBezTo>
                  <a:pt x="108" y="157"/>
                  <a:pt x="107" y="159"/>
                  <a:pt x="107" y="161"/>
                </a:cubicBezTo>
                <a:cubicBezTo>
                  <a:pt x="107" y="163"/>
                  <a:pt x="108" y="165"/>
                  <a:pt x="111" y="165"/>
                </a:cubicBezTo>
                <a:cubicBezTo>
                  <a:pt x="113" y="165"/>
                  <a:pt x="115" y="163"/>
                  <a:pt x="115" y="161"/>
                </a:cubicBezTo>
                <a:close/>
                <a:moveTo>
                  <a:pt x="115" y="151"/>
                </a:moveTo>
                <a:cubicBezTo>
                  <a:pt x="115" y="149"/>
                  <a:pt x="113" y="147"/>
                  <a:pt x="111" y="147"/>
                </a:cubicBezTo>
                <a:cubicBezTo>
                  <a:pt x="108" y="147"/>
                  <a:pt x="107" y="149"/>
                  <a:pt x="107" y="151"/>
                </a:cubicBezTo>
                <a:cubicBezTo>
                  <a:pt x="107" y="153"/>
                  <a:pt x="108" y="155"/>
                  <a:pt x="111" y="155"/>
                </a:cubicBezTo>
                <a:cubicBezTo>
                  <a:pt x="113" y="155"/>
                  <a:pt x="115" y="153"/>
                  <a:pt x="115" y="151"/>
                </a:cubicBezTo>
                <a:close/>
                <a:moveTo>
                  <a:pt x="124" y="171"/>
                </a:moveTo>
                <a:cubicBezTo>
                  <a:pt x="124" y="168"/>
                  <a:pt x="122" y="167"/>
                  <a:pt x="120" y="167"/>
                </a:cubicBezTo>
                <a:cubicBezTo>
                  <a:pt x="118" y="167"/>
                  <a:pt x="116" y="168"/>
                  <a:pt x="116" y="171"/>
                </a:cubicBezTo>
                <a:cubicBezTo>
                  <a:pt x="116" y="173"/>
                  <a:pt x="118" y="175"/>
                  <a:pt x="120" y="175"/>
                </a:cubicBezTo>
                <a:cubicBezTo>
                  <a:pt x="122" y="175"/>
                  <a:pt x="124" y="173"/>
                  <a:pt x="124" y="171"/>
                </a:cubicBezTo>
                <a:close/>
                <a:moveTo>
                  <a:pt x="124" y="161"/>
                </a:moveTo>
                <a:cubicBezTo>
                  <a:pt x="124" y="159"/>
                  <a:pt x="122" y="157"/>
                  <a:pt x="120" y="157"/>
                </a:cubicBezTo>
                <a:cubicBezTo>
                  <a:pt x="118" y="157"/>
                  <a:pt x="116" y="159"/>
                  <a:pt x="116" y="161"/>
                </a:cubicBezTo>
                <a:cubicBezTo>
                  <a:pt x="116" y="163"/>
                  <a:pt x="118" y="165"/>
                  <a:pt x="120" y="165"/>
                </a:cubicBezTo>
                <a:cubicBezTo>
                  <a:pt x="122" y="165"/>
                  <a:pt x="124" y="163"/>
                  <a:pt x="124" y="161"/>
                </a:cubicBezTo>
                <a:close/>
                <a:moveTo>
                  <a:pt x="124" y="151"/>
                </a:moveTo>
                <a:cubicBezTo>
                  <a:pt x="124" y="149"/>
                  <a:pt x="122" y="147"/>
                  <a:pt x="120" y="147"/>
                </a:cubicBezTo>
                <a:cubicBezTo>
                  <a:pt x="118" y="147"/>
                  <a:pt x="116" y="149"/>
                  <a:pt x="116" y="151"/>
                </a:cubicBezTo>
                <a:cubicBezTo>
                  <a:pt x="116" y="153"/>
                  <a:pt x="118" y="155"/>
                  <a:pt x="120" y="155"/>
                </a:cubicBezTo>
                <a:cubicBezTo>
                  <a:pt x="122" y="155"/>
                  <a:pt x="124" y="153"/>
                  <a:pt x="124" y="151"/>
                </a:cubicBezTo>
                <a:close/>
                <a:moveTo>
                  <a:pt x="133" y="171"/>
                </a:moveTo>
                <a:cubicBezTo>
                  <a:pt x="133" y="168"/>
                  <a:pt x="132" y="167"/>
                  <a:pt x="129" y="167"/>
                </a:cubicBezTo>
                <a:cubicBezTo>
                  <a:pt x="127" y="167"/>
                  <a:pt x="125" y="168"/>
                  <a:pt x="125" y="171"/>
                </a:cubicBezTo>
                <a:cubicBezTo>
                  <a:pt x="125" y="173"/>
                  <a:pt x="127" y="175"/>
                  <a:pt x="129" y="175"/>
                </a:cubicBezTo>
                <a:cubicBezTo>
                  <a:pt x="132" y="175"/>
                  <a:pt x="133" y="173"/>
                  <a:pt x="133" y="171"/>
                </a:cubicBezTo>
                <a:close/>
                <a:moveTo>
                  <a:pt x="133" y="161"/>
                </a:moveTo>
                <a:cubicBezTo>
                  <a:pt x="133" y="159"/>
                  <a:pt x="132" y="157"/>
                  <a:pt x="129" y="157"/>
                </a:cubicBezTo>
                <a:cubicBezTo>
                  <a:pt x="127" y="157"/>
                  <a:pt x="125" y="159"/>
                  <a:pt x="125" y="161"/>
                </a:cubicBezTo>
                <a:cubicBezTo>
                  <a:pt x="125" y="163"/>
                  <a:pt x="127" y="165"/>
                  <a:pt x="129" y="165"/>
                </a:cubicBezTo>
                <a:cubicBezTo>
                  <a:pt x="132" y="165"/>
                  <a:pt x="133" y="163"/>
                  <a:pt x="133" y="161"/>
                </a:cubicBezTo>
                <a:close/>
                <a:moveTo>
                  <a:pt x="133" y="151"/>
                </a:moveTo>
                <a:cubicBezTo>
                  <a:pt x="133" y="149"/>
                  <a:pt x="132" y="147"/>
                  <a:pt x="129" y="147"/>
                </a:cubicBezTo>
                <a:cubicBezTo>
                  <a:pt x="127" y="147"/>
                  <a:pt x="125" y="149"/>
                  <a:pt x="125" y="151"/>
                </a:cubicBezTo>
                <a:cubicBezTo>
                  <a:pt x="125" y="153"/>
                  <a:pt x="127" y="155"/>
                  <a:pt x="129" y="155"/>
                </a:cubicBezTo>
                <a:cubicBezTo>
                  <a:pt x="132" y="155"/>
                  <a:pt x="133" y="153"/>
                  <a:pt x="133" y="151"/>
                </a:cubicBezTo>
                <a:close/>
                <a:moveTo>
                  <a:pt x="143" y="171"/>
                </a:moveTo>
                <a:cubicBezTo>
                  <a:pt x="143" y="168"/>
                  <a:pt x="141" y="167"/>
                  <a:pt x="139" y="167"/>
                </a:cubicBezTo>
                <a:cubicBezTo>
                  <a:pt x="137" y="167"/>
                  <a:pt x="135" y="168"/>
                  <a:pt x="135" y="171"/>
                </a:cubicBezTo>
                <a:cubicBezTo>
                  <a:pt x="135" y="173"/>
                  <a:pt x="137" y="175"/>
                  <a:pt x="139" y="175"/>
                </a:cubicBezTo>
                <a:cubicBezTo>
                  <a:pt x="141" y="175"/>
                  <a:pt x="143" y="173"/>
                  <a:pt x="143" y="171"/>
                </a:cubicBezTo>
                <a:close/>
                <a:moveTo>
                  <a:pt x="143" y="161"/>
                </a:moveTo>
                <a:cubicBezTo>
                  <a:pt x="143" y="159"/>
                  <a:pt x="141" y="157"/>
                  <a:pt x="139" y="157"/>
                </a:cubicBezTo>
                <a:cubicBezTo>
                  <a:pt x="137" y="157"/>
                  <a:pt x="135" y="159"/>
                  <a:pt x="135" y="161"/>
                </a:cubicBezTo>
                <a:cubicBezTo>
                  <a:pt x="135" y="163"/>
                  <a:pt x="137" y="165"/>
                  <a:pt x="139" y="165"/>
                </a:cubicBezTo>
                <a:cubicBezTo>
                  <a:pt x="141" y="165"/>
                  <a:pt x="143" y="163"/>
                  <a:pt x="143" y="161"/>
                </a:cubicBezTo>
                <a:close/>
                <a:moveTo>
                  <a:pt x="143" y="151"/>
                </a:moveTo>
                <a:cubicBezTo>
                  <a:pt x="143" y="149"/>
                  <a:pt x="141" y="147"/>
                  <a:pt x="139" y="147"/>
                </a:cubicBezTo>
                <a:cubicBezTo>
                  <a:pt x="137" y="147"/>
                  <a:pt x="135" y="149"/>
                  <a:pt x="135" y="151"/>
                </a:cubicBezTo>
                <a:cubicBezTo>
                  <a:pt x="135" y="153"/>
                  <a:pt x="137" y="155"/>
                  <a:pt x="139" y="155"/>
                </a:cubicBezTo>
                <a:cubicBezTo>
                  <a:pt x="141" y="155"/>
                  <a:pt x="143" y="153"/>
                  <a:pt x="143" y="151"/>
                </a:cubicBezTo>
                <a:close/>
                <a:moveTo>
                  <a:pt x="313" y="161"/>
                </a:moveTo>
                <a:cubicBezTo>
                  <a:pt x="313" y="153"/>
                  <a:pt x="307" y="147"/>
                  <a:pt x="300" y="147"/>
                </a:cubicBezTo>
                <a:cubicBezTo>
                  <a:pt x="300" y="147"/>
                  <a:pt x="300" y="147"/>
                  <a:pt x="146" y="147"/>
                </a:cubicBezTo>
                <a:cubicBezTo>
                  <a:pt x="146" y="147"/>
                  <a:pt x="146" y="147"/>
                  <a:pt x="146" y="175"/>
                </a:cubicBezTo>
                <a:cubicBezTo>
                  <a:pt x="146" y="175"/>
                  <a:pt x="146" y="175"/>
                  <a:pt x="300" y="175"/>
                </a:cubicBezTo>
                <a:cubicBezTo>
                  <a:pt x="307" y="175"/>
                  <a:pt x="313" y="168"/>
                  <a:pt x="313" y="161"/>
                </a:cubicBezTo>
                <a:close/>
                <a:moveTo>
                  <a:pt x="299" y="153"/>
                </a:moveTo>
                <a:cubicBezTo>
                  <a:pt x="294" y="153"/>
                  <a:pt x="291" y="156"/>
                  <a:pt x="291" y="161"/>
                </a:cubicBezTo>
                <a:cubicBezTo>
                  <a:pt x="291" y="165"/>
                  <a:pt x="294" y="169"/>
                  <a:pt x="299" y="169"/>
                </a:cubicBezTo>
                <a:cubicBezTo>
                  <a:pt x="303" y="169"/>
                  <a:pt x="307" y="165"/>
                  <a:pt x="307" y="161"/>
                </a:cubicBezTo>
                <a:cubicBezTo>
                  <a:pt x="307" y="156"/>
                  <a:pt x="303" y="153"/>
                  <a:pt x="299" y="153"/>
                </a:cubicBezTo>
                <a:close/>
                <a:moveTo>
                  <a:pt x="325" y="198"/>
                </a:moveTo>
                <a:cubicBezTo>
                  <a:pt x="325" y="227"/>
                  <a:pt x="325" y="227"/>
                  <a:pt x="325" y="227"/>
                </a:cubicBezTo>
                <a:cubicBezTo>
                  <a:pt x="325" y="232"/>
                  <a:pt x="320" y="236"/>
                  <a:pt x="315" y="236"/>
                </a:cubicBezTo>
                <a:cubicBezTo>
                  <a:pt x="9" y="236"/>
                  <a:pt x="9" y="236"/>
                  <a:pt x="9" y="236"/>
                </a:cubicBezTo>
                <a:cubicBezTo>
                  <a:pt x="4" y="236"/>
                  <a:pt x="0" y="232"/>
                  <a:pt x="0" y="227"/>
                </a:cubicBezTo>
                <a:cubicBezTo>
                  <a:pt x="0" y="198"/>
                  <a:pt x="0" y="198"/>
                  <a:pt x="0" y="198"/>
                </a:cubicBezTo>
                <a:cubicBezTo>
                  <a:pt x="0" y="192"/>
                  <a:pt x="4" y="189"/>
                  <a:pt x="9" y="189"/>
                </a:cubicBezTo>
                <a:cubicBezTo>
                  <a:pt x="315" y="189"/>
                  <a:pt x="315" y="189"/>
                  <a:pt x="315" y="189"/>
                </a:cubicBezTo>
                <a:cubicBezTo>
                  <a:pt x="320" y="189"/>
                  <a:pt x="325" y="192"/>
                  <a:pt x="325" y="198"/>
                </a:cubicBezTo>
                <a:close/>
                <a:moveTo>
                  <a:pt x="20" y="222"/>
                </a:moveTo>
                <a:cubicBezTo>
                  <a:pt x="20" y="220"/>
                  <a:pt x="19" y="218"/>
                  <a:pt x="16" y="218"/>
                </a:cubicBezTo>
                <a:cubicBezTo>
                  <a:pt x="14" y="218"/>
                  <a:pt x="12" y="220"/>
                  <a:pt x="12" y="222"/>
                </a:cubicBezTo>
                <a:cubicBezTo>
                  <a:pt x="12" y="224"/>
                  <a:pt x="14" y="226"/>
                  <a:pt x="16" y="226"/>
                </a:cubicBezTo>
                <a:cubicBezTo>
                  <a:pt x="19" y="226"/>
                  <a:pt x="20" y="224"/>
                  <a:pt x="20" y="222"/>
                </a:cubicBezTo>
                <a:close/>
                <a:moveTo>
                  <a:pt x="20" y="213"/>
                </a:moveTo>
                <a:cubicBezTo>
                  <a:pt x="20" y="211"/>
                  <a:pt x="19" y="209"/>
                  <a:pt x="16" y="209"/>
                </a:cubicBezTo>
                <a:cubicBezTo>
                  <a:pt x="14" y="209"/>
                  <a:pt x="12" y="211"/>
                  <a:pt x="12" y="213"/>
                </a:cubicBezTo>
                <a:cubicBezTo>
                  <a:pt x="12" y="215"/>
                  <a:pt x="14" y="217"/>
                  <a:pt x="16" y="217"/>
                </a:cubicBezTo>
                <a:cubicBezTo>
                  <a:pt x="19" y="217"/>
                  <a:pt x="20" y="215"/>
                  <a:pt x="20" y="213"/>
                </a:cubicBezTo>
                <a:close/>
                <a:moveTo>
                  <a:pt x="20" y="203"/>
                </a:moveTo>
                <a:cubicBezTo>
                  <a:pt x="20" y="200"/>
                  <a:pt x="19" y="199"/>
                  <a:pt x="16" y="199"/>
                </a:cubicBezTo>
                <a:cubicBezTo>
                  <a:pt x="14" y="199"/>
                  <a:pt x="12" y="200"/>
                  <a:pt x="12" y="203"/>
                </a:cubicBezTo>
                <a:cubicBezTo>
                  <a:pt x="12" y="205"/>
                  <a:pt x="14" y="207"/>
                  <a:pt x="16" y="207"/>
                </a:cubicBezTo>
                <a:cubicBezTo>
                  <a:pt x="19" y="207"/>
                  <a:pt x="20" y="205"/>
                  <a:pt x="20" y="203"/>
                </a:cubicBezTo>
                <a:close/>
                <a:moveTo>
                  <a:pt x="30" y="222"/>
                </a:moveTo>
                <a:cubicBezTo>
                  <a:pt x="30" y="220"/>
                  <a:pt x="28" y="218"/>
                  <a:pt x="26" y="218"/>
                </a:cubicBezTo>
                <a:cubicBezTo>
                  <a:pt x="24" y="218"/>
                  <a:pt x="22" y="220"/>
                  <a:pt x="22" y="222"/>
                </a:cubicBezTo>
                <a:cubicBezTo>
                  <a:pt x="22" y="224"/>
                  <a:pt x="24" y="226"/>
                  <a:pt x="26" y="226"/>
                </a:cubicBezTo>
                <a:cubicBezTo>
                  <a:pt x="28" y="226"/>
                  <a:pt x="30" y="224"/>
                  <a:pt x="30" y="222"/>
                </a:cubicBezTo>
                <a:close/>
                <a:moveTo>
                  <a:pt x="30" y="213"/>
                </a:moveTo>
                <a:cubicBezTo>
                  <a:pt x="30" y="211"/>
                  <a:pt x="28" y="209"/>
                  <a:pt x="26" y="209"/>
                </a:cubicBezTo>
                <a:cubicBezTo>
                  <a:pt x="24" y="209"/>
                  <a:pt x="22" y="211"/>
                  <a:pt x="22" y="213"/>
                </a:cubicBezTo>
                <a:cubicBezTo>
                  <a:pt x="22" y="215"/>
                  <a:pt x="24" y="217"/>
                  <a:pt x="26" y="217"/>
                </a:cubicBezTo>
                <a:cubicBezTo>
                  <a:pt x="28" y="217"/>
                  <a:pt x="30" y="215"/>
                  <a:pt x="30" y="213"/>
                </a:cubicBezTo>
                <a:close/>
                <a:moveTo>
                  <a:pt x="30" y="203"/>
                </a:moveTo>
                <a:cubicBezTo>
                  <a:pt x="30" y="200"/>
                  <a:pt x="28" y="199"/>
                  <a:pt x="26" y="199"/>
                </a:cubicBezTo>
                <a:cubicBezTo>
                  <a:pt x="24" y="199"/>
                  <a:pt x="22" y="200"/>
                  <a:pt x="22" y="203"/>
                </a:cubicBezTo>
                <a:cubicBezTo>
                  <a:pt x="22" y="205"/>
                  <a:pt x="24" y="207"/>
                  <a:pt x="26" y="207"/>
                </a:cubicBezTo>
                <a:cubicBezTo>
                  <a:pt x="28" y="207"/>
                  <a:pt x="30" y="205"/>
                  <a:pt x="30" y="203"/>
                </a:cubicBezTo>
                <a:close/>
                <a:moveTo>
                  <a:pt x="39" y="222"/>
                </a:moveTo>
                <a:cubicBezTo>
                  <a:pt x="39" y="220"/>
                  <a:pt x="37" y="218"/>
                  <a:pt x="35" y="218"/>
                </a:cubicBezTo>
                <a:cubicBezTo>
                  <a:pt x="33" y="218"/>
                  <a:pt x="31" y="220"/>
                  <a:pt x="31" y="222"/>
                </a:cubicBezTo>
                <a:cubicBezTo>
                  <a:pt x="31" y="224"/>
                  <a:pt x="33" y="226"/>
                  <a:pt x="35" y="226"/>
                </a:cubicBezTo>
                <a:cubicBezTo>
                  <a:pt x="37" y="226"/>
                  <a:pt x="39" y="224"/>
                  <a:pt x="39" y="222"/>
                </a:cubicBezTo>
                <a:close/>
                <a:moveTo>
                  <a:pt x="39" y="213"/>
                </a:moveTo>
                <a:cubicBezTo>
                  <a:pt x="39" y="211"/>
                  <a:pt x="37" y="209"/>
                  <a:pt x="35" y="209"/>
                </a:cubicBezTo>
                <a:cubicBezTo>
                  <a:pt x="33" y="209"/>
                  <a:pt x="31" y="211"/>
                  <a:pt x="31" y="213"/>
                </a:cubicBezTo>
                <a:cubicBezTo>
                  <a:pt x="31" y="215"/>
                  <a:pt x="33" y="217"/>
                  <a:pt x="35" y="217"/>
                </a:cubicBezTo>
                <a:cubicBezTo>
                  <a:pt x="37" y="217"/>
                  <a:pt x="39" y="215"/>
                  <a:pt x="39" y="213"/>
                </a:cubicBezTo>
                <a:close/>
                <a:moveTo>
                  <a:pt x="39" y="203"/>
                </a:moveTo>
                <a:cubicBezTo>
                  <a:pt x="39" y="200"/>
                  <a:pt x="37" y="199"/>
                  <a:pt x="35" y="199"/>
                </a:cubicBezTo>
                <a:cubicBezTo>
                  <a:pt x="33" y="199"/>
                  <a:pt x="31" y="200"/>
                  <a:pt x="31" y="203"/>
                </a:cubicBezTo>
                <a:cubicBezTo>
                  <a:pt x="31" y="205"/>
                  <a:pt x="33" y="207"/>
                  <a:pt x="35" y="207"/>
                </a:cubicBezTo>
                <a:cubicBezTo>
                  <a:pt x="37" y="207"/>
                  <a:pt x="39" y="205"/>
                  <a:pt x="39" y="203"/>
                </a:cubicBezTo>
                <a:close/>
                <a:moveTo>
                  <a:pt x="49" y="222"/>
                </a:moveTo>
                <a:cubicBezTo>
                  <a:pt x="49" y="220"/>
                  <a:pt x="47" y="218"/>
                  <a:pt x="45" y="218"/>
                </a:cubicBezTo>
                <a:cubicBezTo>
                  <a:pt x="42" y="218"/>
                  <a:pt x="41" y="220"/>
                  <a:pt x="41" y="222"/>
                </a:cubicBezTo>
                <a:cubicBezTo>
                  <a:pt x="41" y="224"/>
                  <a:pt x="42" y="226"/>
                  <a:pt x="45" y="226"/>
                </a:cubicBezTo>
                <a:cubicBezTo>
                  <a:pt x="47" y="226"/>
                  <a:pt x="49" y="224"/>
                  <a:pt x="49" y="222"/>
                </a:cubicBezTo>
                <a:close/>
                <a:moveTo>
                  <a:pt x="49" y="213"/>
                </a:moveTo>
                <a:cubicBezTo>
                  <a:pt x="49" y="211"/>
                  <a:pt x="47" y="209"/>
                  <a:pt x="45" y="209"/>
                </a:cubicBezTo>
                <a:cubicBezTo>
                  <a:pt x="42" y="209"/>
                  <a:pt x="41" y="211"/>
                  <a:pt x="41" y="213"/>
                </a:cubicBezTo>
                <a:cubicBezTo>
                  <a:pt x="41" y="215"/>
                  <a:pt x="42" y="217"/>
                  <a:pt x="45" y="217"/>
                </a:cubicBezTo>
                <a:cubicBezTo>
                  <a:pt x="47" y="217"/>
                  <a:pt x="49" y="215"/>
                  <a:pt x="49" y="213"/>
                </a:cubicBezTo>
                <a:close/>
                <a:moveTo>
                  <a:pt x="49" y="203"/>
                </a:moveTo>
                <a:cubicBezTo>
                  <a:pt x="49" y="200"/>
                  <a:pt x="47" y="199"/>
                  <a:pt x="45" y="199"/>
                </a:cubicBezTo>
                <a:cubicBezTo>
                  <a:pt x="42" y="199"/>
                  <a:pt x="41" y="200"/>
                  <a:pt x="41" y="203"/>
                </a:cubicBezTo>
                <a:cubicBezTo>
                  <a:pt x="41" y="205"/>
                  <a:pt x="42" y="207"/>
                  <a:pt x="45" y="207"/>
                </a:cubicBezTo>
                <a:cubicBezTo>
                  <a:pt x="47" y="207"/>
                  <a:pt x="49" y="205"/>
                  <a:pt x="49" y="203"/>
                </a:cubicBezTo>
                <a:close/>
                <a:moveTo>
                  <a:pt x="58" y="222"/>
                </a:moveTo>
                <a:cubicBezTo>
                  <a:pt x="58" y="220"/>
                  <a:pt x="56" y="218"/>
                  <a:pt x="54" y="218"/>
                </a:cubicBezTo>
                <a:cubicBezTo>
                  <a:pt x="52" y="218"/>
                  <a:pt x="50" y="220"/>
                  <a:pt x="50" y="222"/>
                </a:cubicBezTo>
                <a:cubicBezTo>
                  <a:pt x="50" y="224"/>
                  <a:pt x="52" y="226"/>
                  <a:pt x="54" y="226"/>
                </a:cubicBezTo>
                <a:cubicBezTo>
                  <a:pt x="56" y="226"/>
                  <a:pt x="58" y="224"/>
                  <a:pt x="58" y="222"/>
                </a:cubicBezTo>
                <a:close/>
                <a:moveTo>
                  <a:pt x="58" y="213"/>
                </a:moveTo>
                <a:cubicBezTo>
                  <a:pt x="58" y="211"/>
                  <a:pt x="56" y="209"/>
                  <a:pt x="54" y="209"/>
                </a:cubicBezTo>
                <a:cubicBezTo>
                  <a:pt x="52" y="209"/>
                  <a:pt x="50" y="211"/>
                  <a:pt x="50" y="213"/>
                </a:cubicBezTo>
                <a:cubicBezTo>
                  <a:pt x="50" y="215"/>
                  <a:pt x="52" y="217"/>
                  <a:pt x="54" y="217"/>
                </a:cubicBezTo>
                <a:cubicBezTo>
                  <a:pt x="56" y="217"/>
                  <a:pt x="58" y="215"/>
                  <a:pt x="58" y="213"/>
                </a:cubicBezTo>
                <a:close/>
                <a:moveTo>
                  <a:pt x="58" y="203"/>
                </a:moveTo>
                <a:cubicBezTo>
                  <a:pt x="58" y="200"/>
                  <a:pt x="56" y="199"/>
                  <a:pt x="54" y="199"/>
                </a:cubicBezTo>
                <a:cubicBezTo>
                  <a:pt x="52" y="199"/>
                  <a:pt x="50" y="200"/>
                  <a:pt x="50" y="203"/>
                </a:cubicBezTo>
                <a:cubicBezTo>
                  <a:pt x="50" y="205"/>
                  <a:pt x="52" y="207"/>
                  <a:pt x="54" y="207"/>
                </a:cubicBezTo>
                <a:cubicBezTo>
                  <a:pt x="56" y="207"/>
                  <a:pt x="58" y="205"/>
                  <a:pt x="58" y="203"/>
                </a:cubicBezTo>
                <a:close/>
                <a:moveTo>
                  <a:pt x="67" y="222"/>
                </a:moveTo>
                <a:cubicBezTo>
                  <a:pt x="67" y="220"/>
                  <a:pt x="66" y="218"/>
                  <a:pt x="63" y="218"/>
                </a:cubicBezTo>
                <a:cubicBezTo>
                  <a:pt x="61" y="218"/>
                  <a:pt x="59" y="220"/>
                  <a:pt x="59" y="222"/>
                </a:cubicBezTo>
                <a:cubicBezTo>
                  <a:pt x="59" y="224"/>
                  <a:pt x="61" y="226"/>
                  <a:pt x="63" y="226"/>
                </a:cubicBezTo>
                <a:cubicBezTo>
                  <a:pt x="66" y="226"/>
                  <a:pt x="67" y="224"/>
                  <a:pt x="67" y="222"/>
                </a:cubicBezTo>
                <a:close/>
                <a:moveTo>
                  <a:pt x="67" y="213"/>
                </a:moveTo>
                <a:cubicBezTo>
                  <a:pt x="67" y="211"/>
                  <a:pt x="66" y="209"/>
                  <a:pt x="63" y="209"/>
                </a:cubicBezTo>
                <a:cubicBezTo>
                  <a:pt x="61" y="209"/>
                  <a:pt x="59" y="211"/>
                  <a:pt x="59" y="213"/>
                </a:cubicBezTo>
                <a:cubicBezTo>
                  <a:pt x="59" y="215"/>
                  <a:pt x="61" y="217"/>
                  <a:pt x="63" y="217"/>
                </a:cubicBezTo>
                <a:cubicBezTo>
                  <a:pt x="66" y="217"/>
                  <a:pt x="67" y="215"/>
                  <a:pt x="67" y="213"/>
                </a:cubicBezTo>
                <a:close/>
                <a:moveTo>
                  <a:pt x="67" y="203"/>
                </a:moveTo>
                <a:cubicBezTo>
                  <a:pt x="67" y="200"/>
                  <a:pt x="66" y="199"/>
                  <a:pt x="63" y="199"/>
                </a:cubicBezTo>
                <a:cubicBezTo>
                  <a:pt x="61" y="199"/>
                  <a:pt x="59" y="200"/>
                  <a:pt x="59" y="203"/>
                </a:cubicBezTo>
                <a:cubicBezTo>
                  <a:pt x="59" y="205"/>
                  <a:pt x="61" y="207"/>
                  <a:pt x="63" y="207"/>
                </a:cubicBezTo>
                <a:cubicBezTo>
                  <a:pt x="66" y="207"/>
                  <a:pt x="67" y="205"/>
                  <a:pt x="67" y="203"/>
                </a:cubicBezTo>
                <a:close/>
                <a:moveTo>
                  <a:pt x="77" y="222"/>
                </a:moveTo>
                <a:cubicBezTo>
                  <a:pt x="77" y="220"/>
                  <a:pt x="75" y="218"/>
                  <a:pt x="73" y="218"/>
                </a:cubicBezTo>
                <a:cubicBezTo>
                  <a:pt x="71" y="218"/>
                  <a:pt x="69" y="220"/>
                  <a:pt x="69" y="222"/>
                </a:cubicBezTo>
                <a:cubicBezTo>
                  <a:pt x="69" y="224"/>
                  <a:pt x="71" y="226"/>
                  <a:pt x="73" y="226"/>
                </a:cubicBezTo>
                <a:cubicBezTo>
                  <a:pt x="75" y="226"/>
                  <a:pt x="77" y="224"/>
                  <a:pt x="77" y="222"/>
                </a:cubicBezTo>
                <a:close/>
                <a:moveTo>
                  <a:pt x="77" y="213"/>
                </a:moveTo>
                <a:cubicBezTo>
                  <a:pt x="77" y="211"/>
                  <a:pt x="75" y="209"/>
                  <a:pt x="73" y="209"/>
                </a:cubicBezTo>
                <a:cubicBezTo>
                  <a:pt x="71" y="209"/>
                  <a:pt x="69" y="211"/>
                  <a:pt x="69" y="213"/>
                </a:cubicBezTo>
                <a:cubicBezTo>
                  <a:pt x="69" y="215"/>
                  <a:pt x="71" y="217"/>
                  <a:pt x="73" y="217"/>
                </a:cubicBezTo>
                <a:cubicBezTo>
                  <a:pt x="75" y="217"/>
                  <a:pt x="77" y="215"/>
                  <a:pt x="77" y="213"/>
                </a:cubicBezTo>
                <a:close/>
                <a:moveTo>
                  <a:pt x="77" y="203"/>
                </a:moveTo>
                <a:cubicBezTo>
                  <a:pt x="77" y="200"/>
                  <a:pt x="75" y="199"/>
                  <a:pt x="73" y="199"/>
                </a:cubicBezTo>
                <a:cubicBezTo>
                  <a:pt x="71" y="199"/>
                  <a:pt x="69" y="200"/>
                  <a:pt x="69" y="203"/>
                </a:cubicBezTo>
                <a:cubicBezTo>
                  <a:pt x="69" y="205"/>
                  <a:pt x="71" y="207"/>
                  <a:pt x="73" y="207"/>
                </a:cubicBezTo>
                <a:cubicBezTo>
                  <a:pt x="75" y="207"/>
                  <a:pt x="77" y="205"/>
                  <a:pt x="77" y="203"/>
                </a:cubicBezTo>
                <a:close/>
                <a:moveTo>
                  <a:pt x="86" y="222"/>
                </a:moveTo>
                <a:cubicBezTo>
                  <a:pt x="86" y="220"/>
                  <a:pt x="84" y="218"/>
                  <a:pt x="82" y="218"/>
                </a:cubicBezTo>
                <a:cubicBezTo>
                  <a:pt x="80" y="218"/>
                  <a:pt x="78" y="220"/>
                  <a:pt x="78" y="222"/>
                </a:cubicBezTo>
                <a:cubicBezTo>
                  <a:pt x="78" y="224"/>
                  <a:pt x="80" y="226"/>
                  <a:pt x="82" y="226"/>
                </a:cubicBezTo>
                <a:cubicBezTo>
                  <a:pt x="84" y="226"/>
                  <a:pt x="86" y="224"/>
                  <a:pt x="86" y="222"/>
                </a:cubicBezTo>
                <a:close/>
                <a:moveTo>
                  <a:pt x="86" y="213"/>
                </a:moveTo>
                <a:cubicBezTo>
                  <a:pt x="86" y="211"/>
                  <a:pt x="84" y="209"/>
                  <a:pt x="82" y="209"/>
                </a:cubicBezTo>
                <a:cubicBezTo>
                  <a:pt x="80" y="209"/>
                  <a:pt x="78" y="211"/>
                  <a:pt x="78" y="213"/>
                </a:cubicBezTo>
                <a:cubicBezTo>
                  <a:pt x="78" y="215"/>
                  <a:pt x="80" y="217"/>
                  <a:pt x="82" y="217"/>
                </a:cubicBezTo>
                <a:cubicBezTo>
                  <a:pt x="84" y="217"/>
                  <a:pt x="86" y="215"/>
                  <a:pt x="86" y="213"/>
                </a:cubicBezTo>
                <a:close/>
                <a:moveTo>
                  <a:pt x="86" y="203"/>
                </a:moveTo>
                <a:cubicBezTo>
                  <a:pt x="86" y="200"/>
                  <a:pt x="84" y="199"/>
                  <a:pt x="82" y="199"/>
                </a:cubicBezTo>
                <a:cubicBezTo>
                  <a:pt x="80" y="199"/>
                  <a:pt x="78" y="200"/>
                  <a:pt x="78" y="203"/>
                </a:cubicBezTo>
                <a:cubicBezTo>
                  <a:pt x="78" y="205"/>
                  <a:pt x="80" y="207"/>
                  <a:pt x="82" y="207"/>
                </a:cubicBezTo>
                <a:cubicBezTo>
                  <a:pt x="84" y="207"/>
                  <a:pt x="86" y="205"/>
                  <a:pt x="86" y="203"/>
                </a:cubicBezTo>
                <a:close/>
                <a:moveTo>
                  <a:pt x="96" y="222"/>
                </a:moveTo>
                <a:cubicBezTo>
                  <a:pt x="96" y="220"/>
                  <a:pt x="94" y="218"/>
                  <a:pt x="92" y="218"/>
                </a:cubicBezTo>
                <a:cubicBezTo>
                  <a:pt x="89" y="218"/>
                  <a:pt x="88" y="220"/>
                  <a:pt x="88" y="222"/>
                </a:cubicBezTo>
                <a:cubicBezTo>
                  <a:pt x="88" y="224"/>
                  <a:pt x="89" y="226"/>
                  <a:pt x="92" y="226"/>
                </a:cubicBezTo>
                <a:cubicBezTo>
                  <a:pt x="94" y="226"/>
                  <a:pt x="96" y="224"/>
                  <a:pt x="96" y="222"/>
                </a:cubicBezTo>
                <a:close/>
                <a:moveTo>
                  <a:pt x="96" y="213"/>
                </a:moveTo>
                <a:cubicBezTo>
                  <a:pt x="96" y="211"/>
                  <a:pt x="94" y="209"/>
                  <a:pt x="92" y="209"/>
                </a:cubicBezTo>
                <a:cubicBezTo>
                  <a:pt x="89" y="209"/>
                  <a:pt x="88" y="211"/>
                  <a:pt x="88" y="213"/>
                </a:cubicBezTo>
                <a:cubicBezTo>
                  <a:pt x="88" y="215"/>
                  <a:pt x="89" y="217"/>
                  <a:pt x="92" y="217"/>
                </a:cubicBezTo>
                <a:cubicBezTo>
                  <a:pt x="94" y="217"/>
                  <a:pt x="96" y="215"/>
                  <a:pt x="96" y="213"/>
                </a:cubicBezTo>
                <a:close/>
                <a:moveTo>
                  <a:pt x="96" y="203"/>
                </a:moveTo>
                <a:cubicBezTo>
                  <a:pt x="96" y="200"/>
                  <a:pt x="94" y="199"/>
                  <a:pt x="92" y="199"/>
                </a:cubicBezTo>
                <a:cubicBezTo>
                  <a:pt x="89" y="199"/>
                  <a:pt x="88" y="200"/>
                  <a:pt x="88" y="203"/>
                </a:cubicBezTo>
                <a:cubicBezTo>
                  <a:pt x="88" y="205"/>
                  <a:pt x="89" y="207"/>
                  <a:pt x="92" y="207"/>
                </a:cubicBezTo>
                <a:cubicBezTo>
                  <a:pt x="94" y="207"/>
                  <a:pt x="96" y="205"/>
                  <a:pt x="96" y="203"/>
                </a:cubicBezTo>
                <a:close/>
                <a:moveTo>
                  <a:pt x="105" y="222"/>
                </a:moveTo>
                <a:cubicBezTo>
                  <a:pt x="105" y="220"/>
                  <a:pt x="103" y="218"/>
                  <a:pt x="101" y="218"/>
                </a:cubicBezTo>
                <a:cubicBezTo>
                  <a:pt x="99" y="218"/>
                  <a:pt x="97" y="220"/>
                  <a:pt x="97" y="222"/>
                </a:cubicBezTo>
                <a:cubicBezTo>
                  <a:pt x="97" y="224"/>
                  <a:pt x="99" y="226"/>
                  <a:pt x="101" y="226"/>
                </a:cubicBezTo>
                <a:cubicBezTo>
                  <a:pt x="103" y="226"/>
                  <a:pt x="105" y="224"/>
                  <a:pt x="105" y="222"/>
                </a:cubicBezTo>
                <a:close/>
                <a:moveTo>
                  <a:pt x="105" y="213"/>
                </a:moveTo>
                <a:cubicBezTo>
                  <a:pt x="105" y="211"/>
                  <a:pt x="103" y="209"/>
                  <a:pt x="101" y="209"/>
                </a:cubicBezTo>
                <a:cubicBezTo>
                  <a:pt x="99" y="209"/>
                  <a:pt x="97" y="211"/>
                  <a:pt x="97" y="213"/>
                </a:cubicBezTo>
                <a:cubicBezTo>
                  <a:pt x="97" y="215"/>
                  <a:pt x="99" y="217"/>
                  <a:pt x="101" y="217"/>
                </a:cubicBezTo>
                <a:cubicBezTo>
                  <a:pt x="103" y="217"/>
                  <a:pt x="105" y="215"/>
                  <a:pt x="105" y="213"/>
                </a:cubicBezTo>
                <a:close/>
                <a:moveTo>
                  <a:pt x="105" y="203"/>
                </a:moveTo>
                <a:cubicBezTo>
                  <a:pt x="105" y="200"/>
                  <a:pt x="103" y="199"/>
                  <a:pt x="101" y="199"/>
                </a:cubicBezTo>
                <a:cubicBezTo>
                  <a:pt x="99" y="199"/>
                  <a:pt x="97" y="200"/>
                  <a:pt x="97" y="203"/>
                </a:cubicBezTo>
                <a:cubicBezTo>
                  <a:pt x="97" y="205"/>
                  <a:pt x="99" y="207"/>
                  <a:pt x="101" y="207"/>
                </a:cubicBezTo>
                <a:cubicBezTo>
                  <a:pt x="103" y="207"/>
                  <a:pt x="105" y="205"/>
                  <a:pt x="105" y="203"/>
                </a:cubicBezTo>
                <a:close/>
                <a:moveTo>
                  <a:pt x="115" y="222"/>
                </a:moveTo>
                <a:cubicBezTo>
                  <a:pt x="115" y="220"/>
                  <a:pt x="113" y="218"/>
                  <a:pt x="111" y="218"/>
                </a:cubicBezTo>
                <a:cubicBezTo>
                  <a:pt x="108" y="218"/>
                  <a:pt x="107" y="220"/>
                  <a:pt x="107" y="222"/>
                </a:cubicBezTo>
                <a:cubicBezTo>
                  <a:pt x="107" y="224"/>
                  <a:pt x="108" y="226"/>
                  <a:pt x="111" y="226"/>
                </a:cubicBezTo>
                <a:cubicBezTo>
                  <a:pt x="113" y="226"/>
                  <a:pt x="115" y="224"/>
                  <a:pt x="115" y="222"/>
                </a:cubicBezTo>
                <a:close/>
                <a:moveTo>
                  <a:pt x="115" y="213"/>
                </a:moveTo>
                <a:cubicBezTo>
                  <a:pt x="115" y="211"/>
                  <a:pt x="113" y="209"/>
                  <a:pt x="111" y="209"/>
                </a:cubicBezTo>
                <a:cubicBezTo>
                  <a:pt x="108" y="209"/>
                  <a:pt x="107" y="211"/>
                  <a:pt x="107" y="213"/>
                </a:cubicBezTo>
                <a:cubicBezTo>
                  <a:pt x="107" y="215"/>
                  <a:pt x="108" y="217"/>
                  <a:pt x="111" y="217"/>
                </a:cubicBezTo>
                <a:cubicBezTo>
                  <a:pt x="113" y="217"/>
                  <a:pt x="115" y="215"/>
                  <a:pt x="115" y="213"/>
                </a:cubicBezTo>
                <a:close/>
                <a:moveTo>
                  <a:pt x="115" y="203"/>
                </a:moveTo>
                <a:cubicBezTo>
                  <a:pt x="115" y="200"/>
                  <a:pt x="113" y="199"/>
                  <a:pt x="111" y="199"/>
                </a:cubicBezTo>
                <a:cubicBezTo>
                  <a:pt x="108" y="199"/>
                  <a:pt x="107" y="200"/>
                  <a:pt x="107" y="203"/>
                </a:cubicBezTo>
                <a:cubicBezTo>
                  <a:pt x="107" y="205"/>
                  <a:pt x="108" y="207"/>
                  <a:pt x="111" y="207"/>
                </a:cubicBezTo>
                <a:cubicBezTo>
                  <a:pt x="113" y="207"/>
                  <a:pt x="115" y="205"/>
                  <a:pt x="115" y="203"/>
                </a:cubicBezTo>
                <a:close/>
                <a:moveTo>
                  <a:pt x="124" y="222"/>
                </a:moveTo>
                <a:cubicBezTo>
                  <a:pt x="124" y="220"/>
                  <a:pt x="122" y="218"/>
                  <a:pt x="120" y="218"/>
                </a:cubicBezTo>
                <a:cubicBezTo>
                  <a:pt x="118" y="218"/>
                  <a:pt x="116" y="220"/>
                  <a:pt x="116" y="222"/>
                </a:cubicBezTo>
                <a:cubicBezTo>
                  <a:pt x="116" y="224"/>
                  <a:pt x="118" y="226"/>
                  <a:pt x="120" y="226"/>
                </a:cubicBezTo>
                <a:cubicBezTo>
                  <a:pt x="122" y="226"/>
                  <a:pt x="124" y="224"/>
                  <a:pt x="124" y="222"/>
                </a:cubicBezTo>
                <a:close/>
                <a:moveTo>
                  <a:pt x="124" y="213"/>
                </a:moveTo>
                <a:cubicBezTo>
                  <a:pt x="124" y="211"/>
                  <a:pt x="122" y="209"/>
                  <a:pt x="120" y="209"/>
                </a:cubicBezTo>
                <a:cubicBezTo>
                  <a:pt x="118" y="209"/>
                  <a:pt x="116" y="211"/>
                  <a:pt x="116" y="213"/>
                </a:cubicBezTo>
                <a:cubicBezTo>
                  <a:pt x="116" y="215"/>
                  <a:pt x="118" y="217"/>
                  <a:pt x="120" y="217"/>
                </a:cubicBezTo>
                <a:cubicBezTo>
                  <a:pt x="122" y="217"/>
                  <a:pt x="124" y="215"/>
                  <a:pt x="124" y="213"/>
                </a:cubicBezTo>
                <a:close/>
                <a:moveTo>
                  <a:pt x="124" y="203"/>
                </a:moveTo>
                <a:cubicBezTo>
                  <a:pt x="124" y="200"/>
                  <a:pt x="122" y="199"/>
                  <a:pt x="120" y="199"/>
                </a:cubicBezTo>
                <a:cubicBezTo>
                  <a:pt x="118" y="199"/>
                  <a:pt x="116" y="200"/>
                  <a:pt x="116" y="203"/>
                </a:cubicBezTo>
                <a:cubicBezTo>
                  <a:pt x="116" y="205"/>
                  <a:pt x="118" y="207"/>
                  <a:pt x="120" y="207"/>
                </a:cubicBezTo>
                <a:cubicBezTo>
                  <a:pt x="122" y="207"/>
                  <a:pt x="124" y="205"/>
                  <a:pt x="124" y="203"/>
                </a:cubicBezTo>
                <a:close/>
                <a:moveTo>
                  <a:pt x="133" y="222"/>
                </a:moveTo>
                <a:cubicBezTo>
                  <a:pt x="133" y="220"/>
                  <a:pt x="132" y="218"/>
                  <a:pt x="129" y="218"/>
                </a:cubicBezTo>
                <a:cubicBezTo>
                  <a:pt x="127" y="218"/>
                  <a:pt x="125" y="220"/>
                  <a:pt x="125" y="222"/>
                </a:cubicBezTo>
                <a:cubicBezTo>
                  <a:pt x="125" y="224"/>
                  <a:pt x="127" y="226"/>
                  <a:pt x="129" y="226"/>
                </a:cubicBezTo>
                <a:cubicBezTo>
                  <a:pt x="132" y="226"/>
                  <a:pt x="133" y="224"/>
                  <a:pt x="133" y="222"/>
                </a:cubicBezTo>
                <a:close/>
                <a:moveTo>
                  <a:pt x="133" y="213"/>
                </a:moveTo>
                <a:cubicBezTo>
                  <a:pt x="133" y="211"/>
                  <a:pt x="132" y="209"/>
                  <a:pt x="129" y="209"/>
                </a:cubicBezTo>
                <a:cubicBezTo>
                  <a:pt x="127" y="209"/>
                  <a:pt x="125" y="211"/>
                  <a:pt x="125" y="213"/>
                </a:cubicBezTo>
                <a:cubicBezTo>
                  <a:pt x="125" y="215"/>
                  <a:pt x="127" y="217"/>
                  <a:pt x="129" y="217"/>
                </a:cubicBezTo>
                <a:cubicBezTo>
                  <a:pt x="132" y="217"/>
                  <a:pt x="133" y="215"/>
                  <a:pt x="133" y="213"/>
                </a:cubicBezTo>
                <a:close/>
                <a:moveTo>
                  <a:pt x="133" y="203"/>
                </a:moveTo>
                <a:cubicBezTo>
                  <a:pt x="133" y="200"/>
                  <a:pt x="132" y="199"/>
                  <a:pt x="129" y="199"/>
                </a:cubicBezTo>
                <a:cubicBezTo>
                  <a:pt x="127" y="199"/>
                  <a:pt x="125" y="200"/>
                  <a:pt x="125" y="203"/>
                </a:cubicBezTo>
                <a:cubicBezTo>
                  <a:pt x="125" y="205"/>
                  <a:pt x="127" y="207"/>
                  <a:pt x="129" y="207"/>
                </a:cubicBezTo>
                <a:cubicBezTo>
                  <a:pt x="132" y="207"/>
                  <a:pt x="133" y="205"/>
                  <a:pt x="133" y="203"/>
                </a:cubicBezTo>
                <a:close/>
                <a:moveTo>
                  <a:pt x="143" y="222"/>
                </a:moveTo>
                <a:cubicBezTo>
                  <a:pt x="143" y="220"/>
                  <a:pt x="141" y="218"/>
                  <a:pt x="139" y="218"/>
                </a:cubicBezTo>
                <a:cubicBezTo>
                  <a:pt x="137" y="218"/>
                  <a:pt x="135" y="220"/>
                  <a:pt x="135" y="222"/>
                </a:cubicBezTo>
                <a:cubicBezTo>
                  <a:pt x="135" y="224"/>
                  <a:pt x="137" y="226"/>
                  <a:pt x="139" y="226"/>
                </a:cubicBezTo>
                <a:cubicBezTo>
                  <a:pt x="141" y="226"/>
                  <a:pt x="143" y="224"/>
                  <a:pt x="143" y="222"/>
                </a:cubicBezTo>
                <a:close/>
                <a:moveTo>
                  <a:pt x="143" y="213"/>
                </a:moveTo>
                <a:cubicBezTo>
                  <a:pt x="143" y="211"/>
                  <a:pt x="141" y="209"/>
                  <a:pt x="139" y="209"/>
                </a:cubicBezTo>
                <a:cubicBezTo>
                  <a:pt x="137" y="209"/>
                  <a:pt x="135" y="211"/>
                  <a:pt x="135" y="213"/>
                </a:cubicBezTo>
                <a:cubicBezTo>
                  <a:pt x="135" y="215"/>
                  <a:pt x="137" y="217"/>
                  <a:pt x="139" y="217"/>
                </a:cubicBezTo>
                <a:cubicBezTo>
                  <a:pt x="141" y="217"/>
                  <a:pt x="143" y="215"/>
                  <a:pt x="143" y="213"/>
                </a:cubicBezTo>
                <a:close/>
                <a:moveTo>
                  <a:pt x="143" y="203"/>
                </a:moveTo>
                <a:cubicBezTo>
                  <a:pt x="143" y="200"/>
                  <a:pt x="141" y="199"/>
                  <a:pt x="139" y="199"/>
                </a:cubicBezTo>
                <a:cubicBezTo>
                  <a:pt x="137" y="199"/>
                  <a:pt x="135" y="200"/>
                  <a:pt x="135" y="203"/>
                </a:cubicBezTo>
                <a:cubicBezTo>
                  <a:pt x="135" y="205"/>
                  <a:pt x="137" y="207"/>
                  <a:pt x="139" y="207"/>
                </a:cubicBezTo>
                <a:cubicBezTo>
                  <a:pt x="141" y="207"/>
                  <a:pt x="143" y="205"/>
                  <a:pt x="143" y="203"/>
                </a:cubicBezTo>
                <a:close/>
                <a:moveTo>
                  <a:pt x="313" y="212"/>
                </a:moveTo>
                <a:cubicBezTo>
                  <a:pt x="313" y="205"/>
                  <a:pt x="307" y="199"/>
                  <a:pt x="300" y="199"/>
                </a:cubicBezTo>
                <a:cubicBezTo>
                  <a:pt x="300" y="199"/>
                  <a:pt x="300" y="199"/>
                  <a:pt x="146" y="199"/>
                </a:cubicBezTo>
                <a:cubicBezTo>
                  <a:pt x="146" y="199"/>
                  <a:pt x="146" y="199"/>
                  <a:pt x="146" y="226"/>
                </a:cubicBezTo>
                <a:cubicBezTo>
                  <a:pt x="146" y="226"/>
                  <a:pt x="146" y="226"/>
                  <a:pt x="300" y="226"/>
                </a:cubicBezTo>
                <a:cubicBezTo>
                  <a:pt x="307" y="226"/>
                  <a:pt x="313" y="220"/>
                  <a:pt x="313" y="212"/>
                </a:cubicBezTo>
                <a:close/>
                <a:moveTo>
                  <a:pt x="299" y="204"/>
                </a:moveTo>
                <a:cubicBezTo>
                  <a:pt x="294" y="204"/>
                  <a:pt x="291" y="208"/>
                  <a:pt x="291" y="212"/>
                </a:cubicBezTo>
                <a:cubicBezTo>
                  <a:pt x="291" y="217"/>
                  <a:pt x="294" y="220"/>
                  <a:pt x="299" y="220"/>
                </a:cubicBezTo>
                <a:cubicBezTo>
                  <a:pt x="303" y="220"/>
                  <a:pt x="307" y="217"/>
                  <a:pt x="307" y="212"/>
                </a:cubicBezTo>
                <a:cubicBezTo>
                  <a:pt x="307" y="208"/>
                  <a:pt x="303" y="204"/>
                  <a:pt x="299" y="20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defTabSz="914184"/>
            <a:endParaRPr lang="en-US" sz="1700">
              <a:solidFill>
                <a:srgbClr val="000000"/>
              </a:solidFill>
            </a:endParaRPr>
          </a:p>
        </p:txBody>
      </p:sp>
      <p:sp>
        <p:nvSpPr>
          <p:cNvPr id="52" name="Freeform 5"/>
          <p:cNvSpPr>
            <a:spLocks noChangeAspect="1" noEditPoints="1"/>
          </p:cNvSpPr>
          <p:nvPr/>
        </p:nvSpPr>
        <p:spPr bwMode="auto">
          <a:xfrm>
            <a:off x="7746936" y="3579733"/>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56" name="Group 55"/>
          <p:cNvGrpSpPr/>
          <p:nvPr/>
        </p:nvGrpSpPr>
        <p:grpSpPr>
          <a:xfrm>
            <a:off x="7664303" y="3124332"/>
            <a:ext cx="455841" cy="416277"/>
            <a:chOff x="7225183" y="4826255"/>
            <a:chExt cx="420688" cy="384175"/>
          </a:xfrm>
        </p:grpSpPr>
        <p:sp>
          <p:nvSpPr>
            <p:cNvPr id="64" name="Rectangle 6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5" name="Group 64"/>
            <p:cNvGrpSpPr/>
            <p:nvPr/>
          </p:nvGrpSpPr>
          <p:grpSpPr>
            <a:xfrm>
              <a:off x="7225183" y="4826255"/>
              <a:ext cx="420688" cy="384175"/>
              <a:chOff x="7225183" y="4826255"/>
              <a:chExt cx="420688" cy="384175"/>
            </a:xfrm>
            <a:solidFill>
              <a:schemeClr val="accent4"/>
            </a:solidFill>
          </p:grpSpPr>
          <p:sp>
            <p:nvSpPr>
              <p:cNvPr id="66"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7"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8"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9"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57" name="Group 56"/>
          <p:cNvGrpSpPr/>
          <p:nvPr/>
        </p:nvGrpSpPr>
        <p:grpSpPr>
          <a:xfrm>
            <a:off x="8154919" y="3124332"/>
            <a:ext cx="455841" cy="416277"/>
            <a:chOff x="7225183" y="4826255"/>
            <a:chExt cx="420688" cy="384175"/>
          </a:xfrm>
        </p:grpSpPr>
        <p:sp>
          <p:nvSpPr>
            <p:cNvPr id="58" name="Rectangle 57"/>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59" name="Group 58"/>
            <p:cNvGrpSpPr/>
            <p:nvPr/>
          </p:nvGrpSpPr>
          <p:grpSpPr>
            <a:xfrm>
              <a:off x="7225183" y="4826255"/>
              <a:ext cx="420688" cy="384175"/>
              <a:chOff x="7225183" y="4826255"/>
              <a:chExt cx="420688" cy="384175"/>
            </a:xfrm>
            <a:solidFill>
              <a:schemeClr val="accent4"/>
            </a:solidFill>
          </p:grpSpPr>
          <p:sp>
            <p:nvSpPr>
              <p:cNvPr id="6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15" name="Freeform 5"/>
          <p:cNvSpPr>
            <a:spLocks noChangeAspect="1" noEditPoints="1"/>
          </p:cNvSpPr>
          <p:nvPr/>
        </p:nvSpPr>
        <p:spPr bwMode="auto">
          <a:xfrm>
            <a:off x="9102627" y="3579733"/>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117" name="Group 116"/>
          <p:cNvGrpSpPr/>
          <p:nvPr/>
        </p:nvGrpSpPr>
        <p:grpSpPr>
          <a:xfrm>
            <a:off x="9019994" y="3124332"/>
            <a:ext cx="455841" cy="416277"/>
            <a:chOff x="7225183" y="4826255"/>
            <a:chExt cx="420688" cy="384175"/>
          </a:xfrm>
        </p:grpSpPr>
        <p:sp>
          <p:nvSpPr>
            <p:cNvPr id="125" name="Rectangle 124"/>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6" name="Group 125"/>
            <p:cNvGrpSpPr/>
            <p:nvPr/>
          </p:nvGrpSpPr>
          <p:grpSpPr>
            <a:xfrm>
              <a:off x="7225183" y="4826255"/>
              <a:ext cx="420688" cy="384175"/>
              <a:chOff x="7225183" y="4826255"/>
              <a:chExt cx="420688" cy="384175"/>
            </a:xfrm>
            <a:solidFill>
              <a:schemeClr val="accent4"/>
            </a:solidFill>
          </p:grpSpPr>
          <p:sp>
            <p:nvSpPr>
              <p:cNvPr id="127"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8"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9"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0"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18" name="Group 117"/>
          <p:cNvGrpSpPr/>
          <p:nvPr/>
        </p:nvGrpSpPr>
        <p:grpSpPr>
          <a:xfrm>
            <a:off x="9510610" y="3124332"/>
            <a:ext cx="455841" cy="416277"/>
            <a:chOff x="7225183" y="4826255"/>
            <a:chExt cx="420688" cy="384175"/>
          </a:xfrm>
        </p:grpSpPr>
        <p:sp>
          <p:nvSpPr>
            <p:cNvPr id="119" name="Rectangle 118"/>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0" name="Group 119"/>
            <p:cNvGrpSpPr/>
            <p:nvPr/>
          </p:nvGrpSpPr>
          <p:grpSpPr>
            <a:xfrm>
              <a:off x="7225183" y="4826255"/>
              <a:ext cx="420688" cy="384175"/>
              <a:chOff x="7225183" y="4826255"/>
              <a:chExt cx="420688" cy="384175"/>
            </a:xfrm>
            <a:solidFill>
              <a:schemeClr val="accent4"/>
            </a:solidFill>
          </p:grpSpPr>
          <p:sp>
            <p:nvSpPr>
              <p:cNvPr id="121"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2"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3"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4"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32" name="Freeform 5"/>
          <p:cNvSpPr>
            <a:spLocks noChangeAspect="1" noEditPoints="1"/>
          </p:cNvSpPr>
          <p:nvPr/>
        </p:nvSpPr>
        <p:spPr bwMode="auto">
          <a:xfrm>
            <a:off x="10463457" y="3579733"/>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62" name="Freeform 37"/>
          <p:cNvSpPr>
            <a:spLocks noEditPoints="1"/>
          </p:cNvSpPr>
          <p:nvPr/>
        </p:nvSpPr>
        <p:spPr bwMode="black">
          <a:xfrm>
            <a:off x="10712640" y="3652032"/>
            <a:ext cx="286590" cy="287130"/>
          </a:xfrm>
          <a:custGeom>
            <a:avLst/>
            <a:gdLst>
              <a:gd name="T0" fmla="*/ 55 w 150"/>
              <a:gd name="T1" fmla="*/ 46 h 150"/>
              <a:gd name="T2" fmla="*/ 67 w 150"/>
              <a:gd name="T3" fmla="*/ 46 h 150"/>
              <a:gd name="T4" fmla="*/ 67 w 150"/>
              <a:gd name="T5" fmla="*/ 105 h 150"/>
              <a:gd name="T6" fmla="*/ 55 w 150"/>
              <a:gd name="T7" fmla="*/ 105 h 150"/>
              <a:gd name="T8" fmla="*/ 55 w 150"/>
              <a:gd name="T9" fmla="*/ 46 h 150"/>
              <a:gd name="T10" fmla="*/ 83 w 150"/>
              <a:gd name="T11" fmla="*/ 105 h 150"/>
              <a:gd name="T12" fmla="*/ 95 w 150"/>
              <a:gd name="T13" fmla="*/ 105 h 150"/>
              <a:gd name="T14" fmla="*/ 95 w 150"/>
              <a:gd name="T15" fmla="*/ 46 h 150"/>
              <a:gd name="T16" fmla="*/ 83 w 150"/>
              <a:gd name="T17" fmla="*/ 46 h 150"/>
              <a:gd name="T18" fmla="*/ 83 w 150"/>
              <a:gd name="T19" fmla="*/ 105 h 150"/>
              <a:gd name="T20" fmla="*/ 150 w 150"/>
              <a:gd name="T21" fmla="*/ 75 h 150"/>
              <a:gd name="T22" fmla="*/ 75 w 150"/>
              <a:gd name="T23" fmla="*/ 0 h 150"/>
              <a:gd name="T24" fmla="*/ 0 w 150"/>
              <a:gd name="T25" fmla="*/ 75 h 150"/>
              <a:gd name="T26" fmla="*/ 75 w 150"/>
              <a:gd name="T27" fmla="*/ 150 h 150"/>
              <a:gd name="T28" fmla="*/ 150 w 150"/>
              <a:gd name="T29" fmla="*/ 75 h 150"/>
              <a:gd name="T30" fmla="*/ 141 w 150"/>
              <a:gd name="T31" fmla="*/ 75 h 150"/>
              <a:gd name="T32" fmla="*/ 75 w 150"/>
              <a:gd name="T33" fmla="*/ 141 h 150"/>
              <a:gd name="T34" fmla="*/ 10 w 150"/>
              <a:gd name="T35" fmla="*/ 75 h 150"/>
              <a:gd name="T36" fmla="*/ 75 w 150"/>
              <a:gd name="T37" fmla="*/ 10 h 150"/>
              <a:gd name="T38" fmla="*/ 141 w 150"/>
              <a:gd name="T39"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50">
                <a:moveTo>
                  <a:pt x="55" y="46"/>
                </a:moveTo>
                <a:cubicBezTo>
                  <a:pt x="67" y="46"/>
                  <a:pt x="67" y="46"/>
                  <a:pt x="67" y="46"/>
                </a:cubicBezTo>
                <a:cubicBezTo>
                  <a:pt x="67" y="105"/>
                  <a:pt x="67" y="105"/>
                  <a:pt x="67" y="105"/>
                </a:cubicBezTo>
                <a:cubicBezTo>
                  <a:pt x="55" y="105"/>
                  <a:pt x="55" y="105"/>
                  <a:pt x="55" y="105"/>
                </a:cubicBezTo>
                <a:lnTo>
                  <a:pt x="55" y="46"/>
                </a:lnTo>
                <a:close/>
                <a:moveTo>
                  <a:pt x="83" y="105"/>
                </a:moveTo>
                <a:cubicBezTo>
                  <a:pt x="95" y="105"/>
                  <a:pt x="95" y="105"/>
                  <a:pt x="95" y="105"/>
                </a:cubicBezTo>
                <a:cubicBezTo>
                  <a:pt x="95" y="46"/>
                  <a:pt x="95" y="46"/>
                  <a:pt x="95" y="46"/>
                </a:cubicBezTo>
                <a:cubicBezTo>
                  <a:pt x="83" y="46"/>
                  <a:pt x="83" y="46"/>
                  <a:pt x="83" y="46"/>
                </a:cubicBezTo>
                <a:lnTo>
                  <a:pt x="83" y="105"/>
                </a:lnTo>
                <a:close/>
                <a:moveTo>
                  <a:pt x="150" y="75"/>
                </a:moveTo>
                <a:cubicBezTo>
                  <a:pt x="150" y="34"/>
                  <a:pt x="116" y="0"/>
                  <a:pt x="75" y="0"/>
                </a:cubicBezTo>
                <a:cubicBezTo>
                  <a:pt x="34" y="0"/>
                  <a:pt x="0" y="34"/>
                  <a:pt x="0" y="75"/>
                </a:cubicBezTo>
                <a:cubicBezTo>
                  <a:pt x="0" y="117"/>
                  <a:pt x="34" y="150"/>
                  <a:pt x="75" y="150"/>
                </a:cubicBezTo>
                <a:cubicBezTo>
                  <a:pt x="116" y="150"/>
                  <a:pt x="150" y="117"/>
                  <a:pt x="150" y="75"/>
                </a:cubicBezTo>
                <a:close/>
                <a:moveTo>
                  <a:pt x="141" y="75"/>
                </a:moveTo>
                <a:cubicBezTo>
                  <a:pt x="141" y="112"/>
                  <a:pt x="111" y="141"/>
                  <a:pt x="75" y="141"/>
                </a:cubicBezTo>
                <a:cubicBezTo>
                  <a:pt x="39" y="141"/>
                  <a:pt x="10" y="112"/>
                  <a:pt x="10" y="75"/>
                </a:cubicBezTo>
                <a:cubicBezTo>
                  <a:pt x="10" y="39"/>
                  <a:pt x="39" y="10"/>
                  <a:pt x="75" y="10"/>
                </a:cubicBezTo>
                <a:cubicBezTo>
                  <a:pt x="111" y="10"/>
                  <a:pt x="141" y="39"/>
                  <a:pt x="141"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defTabSz="932562"/>
            <a:endParaRPr lang="en-US" sz="1799">
              <a:solidFill>
                <a:srgbClr val="000000"/>
              </a:solidFill>
            </a:endParaRPr>
          </a:p>
        </p:txBody>
      </p:sp>
      <p:sp>
        <p:nvSpPr>
          <p:cNvPr id="73" name="TextBox 2"/>
          <p:cNvSpPr txBox="1"/>
          <p:nvPr/>
        </p:nvSpPr>
        <p:spPr>
          <a:xfrm>
            <a:off x="7904723" y="2159798"/>
            <a:ext cx="3210065" cy="387798"/>
          </a:xfrm>
          <a:prstGeom prst="rect">
            <a:avLst/>
          </a:prstGeom>
          <a:noFill/>
        </p:spPr>
        <p:txBody>
          <a:bodyPr wrap="square" lIns="0" tIns="0" rIns="0" bIns="0" rtlCol="0">
            <a:spAutoFit/>
          </a:bodyPr>
          <a:lstStyle/>
          <a:p>
            <a:pPr algn="ctr" defTabSz="932562">
              <a:lnSpc>
                <a:spcPct val="90000"/>
              </a:lnSpc>
            </a:pPr>
            <a:r>
              <a:rPr lang="en-US" sz="2800" spc="-52" dirty="0">
                <a:gradFill>
                  <a:gsLst>
                    <a:gs pos="2917">
                      <a:srgbClr val="505050"/>
                    </a:gs>
                    <a:gs pos="100000">
                      <a:srgbClr val="505050"/>
                    </a:gs>
                  </a:gsLst>
                  <a:lin ang="5400000" scaled="0"/>
                </a:gradFill>
                <a:latin typeface="Segoe UI Semilight" panose="020B0402040204020203" pitchFamily="34" charset="0"/>
                <a:cs typeface="Segoe UI Semilight" panose="020B0402040204020203" pitchFamily="34" charset="0"/>
              </a:rPr>
              <a:t>Hyper-V cluster</a:t>
            </a:r>
          </a:p>
        </p:txBody>
      </p:sp>
    </p:spTree>
    <p:extLst>
      <p:ext uri="{BB962C8B-B14F-4D97-AF65-F5344CB8AC3E}">
        <p14:creationId xmlns:p14="http://schemas.microsoft.com/office/powerpoint/2010/main" val="9336138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fill="hold" grpId="0" nodeType="withEffect">
                                  <p:stCondLst>
                                    <p:cond delay="0"/>
                                  </p:stCondLst>
                                  <p:childTnLst>
                                    <p:animClr clrSpc="rgb" dir="cw">
                                      <p:cBhvr override="childStyle">
                                        <p:cTn id="6" dur="500" fill="hold"/>
                                        <p:tgtEl>
                                          <p:spTgt spid="52"/>
                                        </p:tgtEl>
                                        <p:attrNameLst>
                                          <p:attrName>style.color</p:attrName>
                                        </p:attrNameLst>
                                      </p:cBhvr>
                                      <p:to>
                                        <a:srgbClr val="FFA141"/>
                                      </p:to>
                                    </p:animClr>
                                    <p:animClr clrSpc="rgb" dir="cw">
                                      <p:cBhvr>
                                        <p:cTn id="7" dur="500" fill="hold"/>
                                        <p:tgtEl>
                                          <p:spTgt spid="52"/>
                                        </p:tgtEl>
                                        <p:attrNameLst>
                                          <p:attrName>fillcolor</p:attrName>
                                        </p:attrNameLst>
                                      </p:cBhvr>
                                      <p:to>
                                        <a:srgbClr val="FFA141"/>
                                      </p:to>
                                    </p:animClr>
                                    <p:set>
                                      <p:cBhvr>
                                        <p:cTn id="8" dur="500" fill="hold"/>
                                        <p:tgtEl>
                                          <p:spTgt spid="52"/>
                                        </p:tgtEl>
                                        <p:attrNameLst>
                                          <p:attrName>fill.type</p:attrName>
                                        </p:attrNameLst>
                                      </p:cBhvr>
                                      <p:to>
                                        <p:strVal val="solid"/>
                                      </p:to>
                                    </p:set>
                                    <p:set>
                                      <p:cBhvr>
                                        <p:cTn id="9" dur="500" fill="hold"/>
                                        <p:tgtEl>
                                          <p:spTgt spid="52"/>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19" presetClass="emph" presetSubtype="0" fill="hold" grpId="1" nodeType="clickEffect">
                                  <p:stCondLst>
                                    <p:cond delay="0"/>
                                  </p:stCondLst>
                                  <p:childTnLst>
                                    <p:animClr clrSpc="rgb" dir="cw">
                                      <p:cBhvr override="childStyle">
                                        <p:cTn id="13" dur="500" fill="hold"/>
                                        <p:tgtEl>
                                          <p:spTgt spid="52"/>
                                        </p:tgtEl>
                                        <p:attrNameLst>
                                          <p:attrName>style.color</p:attrName>
                                        </p:attrNameLst>
                                      </p:cBhvr>
                                      <p:to>
                                        <a:srgbClr val="4D4B45"/>
                                      </p:to>
                                    </p:animClr>
                                    <p:animClr clrSpc="rgb" dir="cw">
                                      <p:cBhvr>
                                        <p:cTn id="14" dur="500" fill="hold"/>
                                        <p:tgtEl>
                                          <p:spTgt spid="52"/>
                                        </p:tgtEl>
                                        <p:attrNameLst>
                                          <p:attrName>fillcolor</p:attrName>
                                        </p:attrNameLst>
                                      </p:cBhvr>
                                      <p:to>
                                        <a:srgbClr val="4D4B45"/>
                                      </p:to>
                                    </p:animClr>
                                    <p:set>
                                      <p:cBhvr>
                                        <p:cTn id="15" dur="500" fill="hold"/>
                                        <p:tgtEl>
                                          <p:spTgt spid="52"/>
                                        </p:tgtEl>
                                        <p:attrNameLst>
                                          <p:attrName>fill.type</p:attrName>
                                        </p:attrNameLst>
                                      </p:cBhvr>
                                      <p:to>
                                        <p:strVal val="solid"/>
                                      </p:to>
                                    </p:set>
                                    <p:set>
                                      <p:cBhvr>
                                        <p:cTn id="16" dur="500" fill="hold"/>
                                        <p:tgtEl>
                                          <p:spTgt spid="52"/>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nodeType="clickEffect">
                                  <p:stCondLst>
                                    <p:cond delay="0"/>
                                  </p:stCondLst>
                                  <p:childTnLst>
                                    <p:set>
                                      <p:cBhvr>
                                        <p:cTn id="20" dur="1" fill="hold">
                                          <p:stCondLst>
                                            <p:cond delay="0"/>
                                          </p:stCondLst>
                                        </p:cTn>
                                        <p:tgtEl>
                                          <p:spTgt spid="645">
                                            <p:txEl>
                                              <p:pRg st="4" end="4"/>
                                            </p:txEl>
                                          </p:spTgt>
                                        </p:tgtEl>
                                        <p:attrNameLst>
                                          <p:attrName>style.visibility</p:attrName>
                                        </p:attrNameLst>
                                      </p:cBhvr>
                                      <p:to>
                                        <p:strVal val="visible"/>
                                      </p:to>
                                    </p:set>
                                    <p:anim calcmode="lin" valueType="num">
                                      <p:cBhvr additive="base">
                                        <p:cTn id="21" dur="500" fill="hold"/>
                                        <p:tgtEl>
                                          <p:spTgt spid="645">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4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decel="100000" fill="hold" nodeType="clickEffect">
                                  <p:stCondLst>
                                    <p:cond delay="0"/>
                                  </p:stCondLst>
                                  <p:childTnLst>
                                    <p:set>
                                      <p:cBhvr>
                                        <p:cTn id="26" dur="1" fill="hold">
                                          <p:stCondLst>
                                            <p:cond delay="0"/>
                                          </p:stCondLst>
                                        </p:cTn>
                                        <p:tgtEl>
                                          <p:spTgt spid="645">
                                            <p:txEl>
                                              <p:pRg st="5" end="5"/>
                                            </p:txEl>
                                          </p:spTgt>
                                        </p:tgtEl>
                                        <p:attrNameLst>
                                          <p:attrName>style.visibility</p:attrName>
                                        </p:attrNameLst>
                                      </p:cBhvr>
                                      <p:to>
                                        <p:strVal val="visible"/>
                                      </p:to>
                                    </p:set>
                                    <p:anim calcmode="lin" valueType="num">
                                      <p:cBhvr additive="base">
                                        <p:cTn id="27" dur="500" fill="hold"/>
                                        <p:tgtEl>
                                          <p:spTgt spid="645">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45">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50"/>
                                  </p:stCondLst>
                                  <p:childTnLst>
                                    <p:set>
                                      <p:cBhvr>
                                        <p:cTn id="30" dur="1" fill="hold">
                                          <p:stCondLst>
                                            <p:cond delay="0"/>
                                          </p:stCondLst>
                                        </p:cTn>
                                        <p:tgtEl>
                                          <p:spTgt spid="645">
                                            <p:txEl>
                                              <p:pRg st="6" end="6"/>
                                            </p:txEl>
                                          </p:spTgt>
                                        </p:tgtEl>
                                        <p:attrNameLst>
                                          <p:attrName>style.visibility</p:attrName>
                                        </p:attrNameLst>
                                      </p:cBhvr>
                                      <p:to>
                                        <p:strVal val="visible"/>
                                      </p:to>
                                    </p:set>
                                    <p:anim calcmode="lin" valueType="num">
                                      <p:cBhvr additive="base">
                                        <p:cTn id="31" dur="500" fill="hold"/>
                                        <p:tgtEl>
                                          <p:spTgt spid="645">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45">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100"/>
                                  </p:stCondLst>
                                  <p:childTnLst>
                                    <p:set>
                                      <p:cBhvr>
                                        <p:cTn id="34" dur="1" fill="hold">
                                          <p:stCondLst>
                                            <p:cond delay="0"/>
                                          </p:stCondLst>
                                        </p:cTn>
                                        <p:tgtEl>
                                          <p:spTgt spid="645">
                                            <p:txEl>
                                              <p:pRg st="7" end="7"/>
                                            </p:txEl>
                                          </p:spTgt>
                                        </p:tgtEl>
                                        <p:attrNameLst>
                                          <p:attrName>style.visibility</p:attrName>
                                        </p:attrNameLst>
                                      </p:cBhvr>
                                      <p:to>
                                        <p:strVal val="visible"/>
                                      </p:to>
                                    </p:set>
                                    <p:anim calcmode="lin" valueType="num">
                                      <p:cBhvr additive="base">
                                        <p:cTn id="35" dur="500" fill="hold"/>
                                        <p:tgtEl>
                                          <p:spTgt spid="645">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4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xit" presetSubtype="1" fill="hold" nodeType="clickEffect">
                                  <p:stCondLst>
                                    <p:cond delay="0"/>
                                  </p:stCondLst>
                                  <p:childTnLst>
                                    <p:animEffect transition="out" filter="wipe(up)">
                                      <p:cBhvr>
                                        <p:cTn id="40" dur="500"/>
                                        <p:tgtEl>
                                          <p:spTgt spid="29"/>
                                        </p:tgtEl>
                                      </p:cBhvr>
                                    </p:animEffect>
                                    <p:set>
                                      <p:cBhvr>
                                        <p:cTn id="41" dur="1" fill="hold">
                                          <p:stCondLst>
                                            <p:cond delay="499"/>
                                          </p:stCondLst>
                                        </p:cTn>
                                        <p:tgtEl>
                                          <p:spTgt spid="29"/>
                                        </p:tgtEl>
                                        <p:attrNameLst>
                                          <p:attrName>style.visibility</p:attrName>
                                        </p:attrNameLst>
                                      </p:cBhvr>
                                      <p:to>
                                        <p:strVal val="hidden"/>
                                      </p:to>
                                    </p:set>
                                  </p:childTnLst>
                                </p:cTn>
                              </p:par>
                            </p:childTnLst>
                          </p:cTn>
                        </p:par>
                        <p:par>
                          <p:cTn id="42" fill="hold">
                            <p:stCondLst>
                              <p:cond delay="500"/>
                            </p:stCondLst>
                            <p:childTnLst>
                              <p:par>
                                <p:cTn id="43" presetID="19" presetClass="emph" presetSubtype="0" fill="hold" grpId="0" nodeType="afterEffect">
                                  <p:stCondLst>
                                    <p:cond delay="0"/>
                                  </p:stCondLst>
                                  <p:childTnLst>
                                    <p:animClr clrSpc="rgb" dir="cw">
                                      <p:cBhvr override="childStyle">
                                        <p:cTn id="44" dur="500" fill="hold"/>
                                        <p:tgtEl>
                                          <p:spTgt spid="132"/>
                                        </p:tgtEl>
                                        <p:attrNameLst>
                                          <p:attrName>style.color</p:attrName>
                                        </p:attrNameLst>
                                      </p:cBhvr>
                                      <p:to>
                                        <a:srgbClr val="DC3C00"/>
                                      </p:to>
                                    </p:animClr>
                                    <p:animClr clrSpc="rgb" dir="cw">
                                      <p:cBhvr>
                                        <p:cTn id="45" dur="500" fill="hold"/>
                                        <p:tgtEl>
                                          <p:spTgt spid="132"/>
                                        </p:tgtEl>
                                        <p:attrNameLst>
                                          <p:attrName>fillcolor</p:attrName>
                                        </p:attrNameLst>
                                      </p:cBhvr>
                                      <p:to>
                                        <a:srgbClr val="DC3C00"/>
                                      </p:to>
                                    </p:animClr>
                                    <p:set>
                                      <p:cBhvr>
                                        <p:cTn id="46" dur="500" fill="hold"/>
                                        <p:tgtEl>
                                          <p:spTgt spid="132"/>
                                        </p:tgtEl>
                                        <p:attrNameLst>
                                          <p:attrName>fill.type</p:attrName>
                                        </p:attrNameLst>
                                      </p:cBhvr>
                                      <p:to>
                                        <p:strVal val="solid"/>
                                      </p:to>
                                    </p:set>
                                    <p:set>
                                      <p:cBhvr>
                                        <p:cTn id="47" dur="500" fill="hold"/>
                                        <p:tgtEl>
                                          <p:spTgt spid="132"/>
                                        </p:tgtEl>
                                        <p:attrNameLst>
                                          <p:attrName>fill.on</p:attrName>
                                        </p:attrNameLst>
                                      </p:cBhvr>
                                      <p:to>
                                        <p:strVal val="true"/>
                                      </p:to>
                                    </p:set>
                                  </p:childTnLst>
                                </p:cTn>
                              </p:par>
                              <p:par>
                                <p:cTn id="48" presetID="22" presetClass="entr" presetSubtype="4" fill="hold" nodeType="withEffect">
                                  <p:stCondLst>
                                    <p:cond delay="0"/>
                                  </p:stCondLst>
                                  <p:childTnLst>
                                    <p:set>
                                      <p:cBhvr>
                                        <p:cTn id="49" dur="1" fill="hold">
                                          <p:stCondLst>
                                            <p:cond delay="0"/>
                                          </p:stCondLst>
                                        </p:cTn>
                                        <p:tgtEl>
                                          <p:spTgt spid="135"/>
                                        </p:tgtEl>
                                        <p:attrNameLst>
                                          <p:attrName>style.visibility</p:attrName>
                                        </p:attrNameLst>
                                      </p:cBhvr>
                                      <p:to>
                                        <p:strVal val="visible"/>
                                      </p:to>
                                    </p:set>
                                    <p:animEffect transition="in" filter="wipe(down)">
                                      <p:cBhvr>
                                        <p:cTn id="50" dur="500"/>
                                        <p:tgtEl>
                                          <p:spTgt spid="135"/>
                                        </p:tgtEl>
                                      </p:cBhvr>
                                    </p:animEffect>
                                  </p:childTnLst>
                                </p:cTn>
                              </p:par>
                              <p:par>
                                <p:cTn id="51" presetID="22" presetClass="entr" presetSubtype="4" fill="hold" nodeType="with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down)">
                                      <p:cBhvr>
                                        <p:cTn id="53" dur="500"/>
                                        <p:tgtEl>
                                          <p:spTgt spid="13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62"/>
                                        </p:tgtEl>
                                        <p:attrNameLst>
                                          <p:attrName>style.visibility</p:attrName>
                                        </p:attrNameLst>
                                      </p:cBhvr>
                                      <p:to>
                                        <p:strVal val="visible"/>
                                      </p:to>
                                    </p:set>
                                    <p:animEffect transition="in" filter="fade">
                                      <p:cBhvr>
                                        <p:cTn id="56" dur="500"/>
                                        <p:tgtEl>
                                          <p:spTgt spid="162"/>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645">
                                            <p:txEl>
                                              <p:pRg st="8" end="8"/>
                                            </p:txEl>
                                          </p:spTgt>
                                        </p:tgtEl>
                                        <p:attrNameLst>
                                          <p:attrName>style.visibility</p:attrName>
                                        </p:attrNameLst>
                                      </p:cBhvr>
                                      <p:to>
                                        <p:strVal val="visible"/>
                                      </p:to>
                                    </p:set>
                                    <p:animEffect transition="in" filter="fade">
                                      <p:cBhvr>
                                        <p:cTn id="61" dur="500"/>
                                        <p:tgtEl>
                                          <p:spTgt spid="645">
                                            <p:txEl>
                                              <p:pRg st="8" end="8"/>
                                            </p:txEl>
                                          </p:spTgt>
                                        </p:tgtEl>
                                      </p:cBhvr>
                                    </p:animEffect>
                                  </p:childTnLst>
                                </p:cTn>
                              </p:par>
                            </p:childTnLst>
                          </p:cTn>
                        </p:par>
                        <p:par>
                          <p:cTn id="62" fill="hold">
                            <p:stCondLst>
                              <p:cond delay="500"/>
                            </p:stCondLst>
                            <p:childTnLst>
                              <p:par>
                                <p:cTn id="63" presetID="22" presetClass="entr" presetSubtype="4" fill="hold" nodeType="after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wipe(down)">
                                      <p:cBhvr>
                                        <p:cTn id="65" dur="500"/>
                                        <p:tgtEl>
                                          <p:spTgt spid="29"/>
                                        </p:tgtEl>
                                      </p:cBhvr>
                                    </p:animEffect>
                                  </p:childTnLst>
                                </p:cTn>
                              </p:par>
                            </p:childTnLst>
                          </p:cTn>
                        </p:par>
                        <p:par>
                          <p:cTn id="66" fill="hold">
                            <p:stCondLst>
                              <p:cond delay="1000"/>
                            </p:stCondLst>
                            <p:childTnLst>
                              <p:par>
                                <p:cTn id="67" presetID="19" presetClass="emph" presetSubtype="0" fill="hold" grpId="1" nodeType="afterEffect">
                                  <p:stCondLst>
                                    <p:cond delay="0"/>
                                  </p:stCondLst>
                                  <p:childTnLst>
                                    <p:animClr clrSpc="rgb" dir="cw">
                                      <p:cBhvr override="childStyle">
                                        <p:cTn id="68" dur="500" fill="hold"/>
                                        <p:tgtEl>
                                          <p:spTgt spid="132"/>
                                        </p:tgtEl>
                                        <p:attrNameLst>
                                          <p:attrName>style.color</p:attrName>
                                        </p:attrNameLst>
                                      </p:cBhvr>
                                      <p:to>
                                        <a:srgbClr val="4D4B45"/>
                                      </p:to>
                                    </p:animClr>
                                    <p:animClr clrSpc="rgb" dir="cw">
                                      <p:cBhvr>
                                        <p:cTn id="69" dur="500" fill="hold"/>
                                        <p:tgtEl>
                                          <p:spTgt spid="132"/>
                                        </p:tgtEl>
                                        <p:attrNameLst>
                                          <p:attrName>fillcolor</p:attrName>
                                        </p:attrNameLst>
                                      </p:cBhvr>
                                      <p:to>
                                        <a:srgbClr val="4D4B45"/>
                                      </p:to>
                                    </p:animClr>
                                    <p:set>
                                      <p:cBhvr>
                                        <p:cTn id="70" dur="500" fill="hold"/>
                                        <p:tgtEl>
                                          <p:spTgt spid="132"/>
                                        </p:tgtEl>
                                        <p:attrNameLst>
                                          <p:attrName>fill.type</p:attrName>
                                        </p:attrNameLst>
                                      </p:cBhvr>
                                      <p:to>
                                        <p:strVal val="solid"/>
                                      </p:to>
                                    </p:set>
                                    <p:set>
                                      <p:cBhvr>
                                        <p:cTn id="71" dur="500" fill="hold"/>
                                        <p:tgtEl>
                                          <p:spTgt spid="132"/>
                                        </p:tgtEl>
                                        <p:attrNameLst>
                                          <p:attrName>fill.on</p:attrName>
                                        </p:attrNameLst>
                                      </p:cBhvr>
                                      <p:to>
                                        <p:strVal val="true"/>
                                      </p:to>
                                    </p:set>
                                  </p:childTnLst>
                                </p:cTn>
                              </p:par>
                              <p:par>
                                <p:cTn id="72" presetID="10" presetClass="exit" presetSubtype="0" fill="hold" grpId="1" nodeType="withEffect">
                                  <p:stCondLst>
                                    <p:cond delay="0"/>
                                  </p:stCondLst>
                                  <p:childTnLst>
                                    <p:animEffect transition="out" filter="fade">
                                      <p:cBhvr>
                                        <p:cTn id="73" dur="500"/>
                                        <p:tgtEl>
                                          <p:spTgt spid="162"/>
                                        </p:tgtEl>
                                      </p:cBhvr>
                                    </p:animEffect>
                                    <p:set>
                                      <p:cBhvr>
                                        <p:cTn id="74" dur="1" fill="hold">
                                          <p:stCondLst>
                                            <p:cond delay="499"/>
                                          </p:stCondLst>
                                        </p:cTn>
                                        <p:tgtEl>
                                          <p:spTgt spid="162"/>
                                        </p:tgtEl>
                                        <p:attrNameLst>
                                          <p:attrName>style.visibility</p:attrName>
                                        </p:attrNameLst>
                                      </p:cBhvr>
                                      <p:to>
                                        <p:strVal val="hidden"/>
                                      </p:to>
                                    </p:set>
                                  </p:childTnLst>
                                </p:cTn>
                              </p:par>
                            </p:childTnLst>
                          </p:cTn>
                        </p:par>
                        <p:par>
                          <p:cTn id="75" fill="hold">
                            <p:stCondLst>
                              <p:cond delay="1500"/>
                            </p:stCondLst>
                            <p:childTnLst>
                              <p:par>
                                <p:cTn id="76" presetID="22" presetClass="exit" presetSubtype="4" fill="hold" nodeType="afterEffect">
                                  <p:stCondLst>
                                    <p:cond delay="0"/>
                                  </p:stCondLst>
                                  <p:childTnLst>
                                    <p:animEffect transition="out" filter="wipe(down)">
                                      <p:cBhvr>
                                        <p:cTn id="77" dur="500"/>
                                        <p:tgtEl>
                                          <p:spTgt spid="134"/>
                                        </p:tgtEl>
                                      </p:cBhvr>
                                    </p:animEffect>
                                    <p:set>
                                      <p:cBhvr>
                                        <p:cTn id="78" dur="1" fill="hold">
                                          <p:stCondLst>
                                            <p:cond delay="499"/>
                                          </p:stCondLst>
                                        </p:cTn>
                                        <p:tgtEl>
                                          <p:spTgt spid="134"/>
                                        </p:tgtEl>
                                        <p:attrNameLst>
                                          <p:attrName>style.visibility</p:attrName>
                                        </p:attrNameLst>
                                      </p:cBhvr>
                                      <p:to>
                                        <p:strVal val="hidden"/>
                                      </p:to>
                                    </p:set>
                                  </p:childTnLst>
                                </p:cTn>
                              </p:par>
                              <p:par>
                                <p:cTn id="79" presetID="22" presetClass="exit" presetSubtype="4" fill="hold" nodeType="withEffect">
                                  <p:stCondLst>
                                    <p:cond delay="0"/>
                                  </p:stCondLst>
                                  <p:childTnLst>
                                    <p:animEffect transition="out" filter="wipe(down)">
                                      <p:cBhvr>
                                        <p:cTn id="80" dur="500"/>
                                        <p:tgtEl>
                                          <p:spTgt spid="135"/>
                                        </p:tgtEl>
                                      </p:cBhvr>
                                    </p:animEffect>
                                    <p:set>
                                      <p:cBhvr>
                                        <p:cTn id="81" dur="1" fill="hold">
                                          <p:stCondLst>
                                            <p:cond delay="499"/>
                                          </p:stCondLst>
                                        </p:cTn>
                                        <p:tgtEl>
                                          <p:spTgt spid="1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132" grpId="0" animBg="1"/>
      <p:bldP spid="132" grpId="1" animBg="1"/>
      <p:bldP spid="162" grpId="0" animBg="1"/>
      <p:bldP spid="162" grpId="1"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a:t>Failover clustering</a:t>
            </a:r>
            <a:br>
              <a:rPr lang="en-US" spc="0" dirty="0"/>
            </a:br>
            <a:r>
              <a:rPr lang="en-US" sz="3200" spc="0" dirty="0">
                <a:gradFill>
                  <a:gsLst>
                    <a:gs pos="1250">
                      <a:schemeClr val="tx1"/>
                    </a:gs>
                    <a:gs pos="100000">
                      <a:schemeClr val="tx1"/>
                    </a:gs>
                  </a:gsLst>
                  <a:lin ang="5400000" scaled="0"/>
                </a:gradFill>
              </a:rPr>
              <a:t>Integrated solution, enhanced in Windows Server Technical Preview</a:t>
            </a:r>
          </a:p>
        </p:txBody>
      </p:sp>
      <p:sp>
        <p:nvSpPr>
          <p:cNvPr id="645" name="Rectangle 644"/>
          <p:cNvSpPr/>
          <p:nvPr/>
        </p:nvSpPr>
        <p:spPr>
          <a:xfrm>
            <a:off x="262530" y="1592263"/>
            <a:ext cx="6412908" cy="3120854"/>
          </a:xfrm>
          <a:prstGeom prst="rect">
            <a:avLst/>
          </a:prstGeom>
          <a:noFill/>
          <a:ln w="12700" cap="flat" cmpd="sng" algn="ctr">
            <a:noFill/>
            <a:prstDash val="solid"/>
            <a:miter lim="800000"/>
          </a:ln>
          <a:effectLst/>
        </p:spPr>
        <p:txBody>
          <a:bodyPr lIns="182880" tIns="182880" rIns="182880" bIns="91440"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306"/>
              </a:spcBef>
              <a:spcAft>
                <a:spcPts val="612"/>
              </a:spcAft>
              <a:buClr>
                <a:srgbClr val="EFEFEF"/>
              </a:buClr>
            </a:pPr>
            <a:r>
              <a:rPr lang="en-US" sz="28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Node quarantine </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Unhealthy nodes are quarantined and are no longer </a:t>
            </a:r>
            <a:br>
              <a:rPr lang="en-US" dirty="0">
                <a:gradFill>
                  <a:gsLst>
                    <a:gs pos="19048">
                      <a:schemeClr val="tx1"/>
                    </a:gs>
                    <a:gs pos="65000">
                      <a:schemeClr val="tx1"/>
                    </a:gs>
                  </a:gsLst>
                  <a:lin ang="5400000" scaled="0"/>
                </a:gradFill>
                <a:cs typeface="Segoe UI" pitchFamily="34" charset="0"/>
              </a:rPr>
            </a:br>
            <a:r>
              <a:rPr lang="en-US" dirty="0">
                <a:gradFill>
                  <a:gsLst>
                    <a:gs pos="19048">
                      <a:schemeClr val="tx1"/>
                    </a:gs>
                    <a:gs pos="65000">
                      <a:schemeClr val="tx1"/>
                    </a:gs>
                  </a:gsLst>
                  <a:lin ang="5400000" scaled="0"/>
                </a:gradFill>
                <a:cs typeface="Segoe UI" pitchFamily="34" charset="0"/>
              </a:rPr>
              <a:t>allowed to join the cluster</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This capability prevents unhealthy nodes from negatively affecting other nodes and the overall cluster</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Node is quarantined if it unexpectedly leaves the cluster three times within an hour</a:t>
            </a:r>
          </a:p>
          <a:p>
            <a:pPr marL="0" lvl="1" defTabSz="471584">
              <a:lnSpc>
                <a:spcPct val="90000"/>
              </a:lnSpc>
              <a:spcBef>
                <a:spcPts val="306"/>
              </a:spcBef>
              <a:spcAft>
                <a:spcPts val="612"/>
              </a:spcAft>
              <a:buClr>
                <a:srgbClr val="EFEFEF"/>
              </a:buClr>
            </a:pPr>
            <a:r>
              <a:rPr lang="en-US" dirty="0">
                <a:gradFill>
                  <a:gsLst>
                    <a:gs pos="19048">
                      <a:schemeClr val="tx1"/>
                    </a:gs>
                    <a:gs pos="65000">
                      <a:schemeClr val="tx1"/>
                    </a:gs>
                  </a:gsLst>
                  <a:lin ang="5400000" scaled="0"/>
                </a:gradFill>
                <a:cs typeface="Segoe UI" pitchFamily="34" charset="0"/>
              </a:rPr>
              <a:t>Once a node is placed in quarantine, VMs are live migrated from the cluster node, without downtime to the VM</a:t>
            </a:r>
          </a:p>
        </p:txBody>
      </p:sp>
      <p:grpSp>
        <p:nvGrpSpPr>
          <p:cNvPr id="24" name="Group 23"/>
          <p:cNvGrpSpPr/>
          <p:nvPr/>
        </p:nvGrpSpPr>
        <p:grpSpPr>
          <a:xfrm>
            <a:off x="10378063" y="3119915"/>
            <a:ext cx="455841" cy="416277"/>
            <a:chOff x="7225183" y="4826255"/>
            <a:chExt cx="420688" cy="384175"/>
          </a:xfrm>
        </p:grpSpPr>
        <p:sp>
          <p:nvSpPr>
            <p:cNvPr id="33" name="Rectangle 3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34" name="Group 33"/>
            <p:cNvGrpSpPr/>
            <p:nvPr/>
          </p:nvGrpSpPr>
          <p:grpSpPr>
            <a:xfrm>
              <a:off x="7225183" y="4826255"/>
              <a:ext cx="420688" cy="384175"/>
              <a:chOff x="7225183" y="4826255"/>
              <a:chExt cx="420688" cy="384175"/>
            </a:xfrm>
            <a:solidFill>
              <a:schemeClr val="accent4"/>
            </a:solidFill>
          </p:grpSpPr>
          <p:sp>
            <p:nvSpPr>
              <p:cNvPr id="3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3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3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3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39" name="Group 38"/>
          <p:cNvGrpSpPr/>
          <p:nvPr/>
        </p:nvGrpSpPr>
        <p:grpSpPr>
          <a:xfrm>
            <a:off x="10868679" y="3119915"/>
            <a:ext cx="455841" cy="416277"/>
            <a:chOff x="7225183" y="4826255"/>
            <a:chExt cx="420688" cy="384175"/>
          </a:xfrm>
        </p:grpSpPr>
        <p:sp>
          <p:nvSpPr>
            <p:cNvPr id="40" name="Rectangle 39"/>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1" name="Group 40"/>
            <p:cNvGrpSpPr/>
            <p:nvPr/>
          </p:nvGrpSpPr>
          <p:grpSpPr>
            <a:xfrm>
              <a:off x="7225183" y="4826255"/>
              <a:ext cx="420688" cy="384175"/>
              <a:chOff x="7225183" y="4826255"/>
              <a:chExt cx="420688" cy="384175"/>
            </a:xfrm>
            <a:solidFill>
              <a:schemeClr val="accent4"/>
            </a:solidFill>
          </p:grpSpPr>
          <p:sp>
            <p:nvSpPr>
              <p:cNvPr id="42"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3"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4"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45"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cxnSp>
        <p:nvCxnSpPr>
          <p:cNvPr id="69" name="Straight Connector 68"/>
          <p:cNvCxnSpPr/>
          <p:nvPr/>
        </p:nvCxnSpPr>
        <p:spPr>
          <a:xfrm>
            <a:off x="8125399" y="4150700"/>
            <a:ext cx="1062276" cy="923154"/>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9492286" y="4138000"/>
            <a:ext cx="0" cy="912507"/>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9866661" y="4150700"/>
            <a:ext cx="976538" cy="918829"/>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381509" y="5866635"/>
            <a:ext cx="2296060" cy="282513"/>
          </a:xfrm>
          <a:prstGeom prst="rect">
            <a:avLst/>
          </a:prstGeom>
          <a:noFill/>
        </p:spPr>
        <p:txBody>
          <a:bodyPr wrap="square" lIns="0" tIns="0" rIns="0" bIns="0" rtlCol="0">
            <a:spAutoFit/>
          </a:bodyPr>
          <a:lstStyle/>
          <a:p>
            <a:pPr algn="ctr" defTabSz="932562">
              <a:lnSpc>
                <a:spcPct val="90000"/>
              </a:lnSpc>
            </a:pPr>
            <a:r>
              <a:rPr lang="en-US" sz="2040" spc="-52" dirty="0">
                <a:gradFill>
                  <a:gsLst>
                    <a:gs pos="2917">
                      <a:srgbClr val="505050"/>
                    </a:gs>
                    <a:gs pos="100000">
                      <a:srgbClr val="505050"/>
                    </a:gs>
                  </a:gsLst>
                  <a:lin ang="5400000" scaled="0"/>
                </a:gradFill>
              </a:rPr>
              <a:t>Shared storage</a:t>
            </a:r>
          </a:p>
        </p:txBody>
      </p:sp>
      <p:sp>
        <p:nvSpPr>
          <p:cNvPr id="73" name="Freeform 25"/>
          <p:cNvSpPr>
            <a:spLocks noEditPoints="1"/>
          </p:cNvSpPr>
          <p:nvPr/>
        </p:nvSpPr>
        <p:spPr bwMode="auto">
          <a:xfrm>
            <a:off x="8979229" y="5015850"/>
            <a:ext cx="1022465" cy="742338"/>
          </a:xfrm>
          <a:custGeom>
            <a:avLst/>
            <a:gdLst>
              <a:gd name="T0" fmla="*/ 325 w 325"/>
              <a:gd name="T1" fmla="*/ 124 h 236"/>
              <a:gd name="T2" fmla="*/ 16 w 325"/>
              <a:gd name="T3" fmla="*/ 123 h 236"/>
              <a:gd name="T4" fmla="*/ 20 w 325"/>
              <a:gd name="T5" fmla="*/ 99 h 236"/>
              <a:gd name="T6" fmla="*/ 30 w 325"/>
              <a:gd name="T7" fmla="*/ 99 h 236"/>
              <a:gd name="T8" fmla="*/ 35 w 325"/>
              <a:gd name="T9" fmla="*/ 105 h 236"/>
              <a:gd name="T10" fmla="*/ 41 w 325"/>
              <a:gd name="T11" fmla="*/ 119 h 236"/>
              <a:gd name="T12" fmla="*/ 45 w 325"/>
              <a:gd name="T13" fmla="*/ 103 h 236"/>
              <a:gd name="T14" fmla="*/ 58 w 325"/>
              <a:gd name="T15" fmla="*/ 109 h 236"/>
              <a:gd name="T16" fmla="*/ 67 w 325"/>
              <a:gd name="T17" fmla="*/ 109 h 236"/>
              <a:gd name="T18" fmla="*/ 73 w 325"/>
              <a:gd name="T19" fmla="*/ 115 h 236"/>
              <a:gd name="T20" fmla="*/ 69 w 325"/>
              <a:gd name="T21" fmla="*/ 99 h 236"/>
              <a:gd name="T22" fmla="*/ 82 w 325"/>
              <a:gd name="T23" fmla="*/ 113 h 236"/>
              <a:gd name="T24" fmla="*/ 96 w 325"/>
              <a:gd name="T25" fmla="*/ 119 h 236"/>
              <a:gd name="T26" fmla="*/ 105 w 325"/>
              <a:gd name="T27" fmla="*/ 119 h 236"/>
              <a:gd name="T28" fmla="*/ 101 w 325"/>
              <a:gd name="T29" fmla="*/ 95 h 236"/>
              <a:gd name="T30" fmla="*/ 107 w 325"/>
              <a:gd name="T31" fmla="*/ 109 h 236"/>
              <a:gd name="T32" fmla="*/ 120 w 325"/>
              <a:gd name="T33" fmla="*/ 123 h 236"/>
              <a:gd name="T34" fmla="*/ 124 w 325"/>
              <a:gd name="T35" fmla="*/ 99 h 236"/>
              <a:gd name="T36" fmla="*/ 133 w 325"/>
              <a:gd name="T37" fmla="*/ 99 h 236"/>
              <a:gd name="T38" fmla="*/ 139 w 325"/>
              <a:gd name="T39" fmla="*/ 105 h 236"/>
              <a:gd name="T40" fmla="*/ 146 w 325"/>
              <a:gd name="T41" fmla="*/ 95 h 236"/>
              <a:gd name="T42" fmla="*/ 315 w 325"/>
              <a:gd name="T43" fmla="*/ 185 h 236"/>
              <a:gd name="T44" fmla="*/ 20 w 325"/>
              <a:gd name="T45" fmla="*/ 171 h 236"/>
              <a:gd name="T46" fmla="*/ 30 w 325"/>
              <a:gd name="T47" fmla="*/ 171 h 236"/>
              <a:gd name="T48" fmla="*/ 26 w 325"/>
              <a:gd name="T49" fmla="*/ 147 h 236"/>
              <a:gd name="T50" fmla="*/ 31 w 325"/>
              <a:gd name="T51" fmla="*/ 161 h 236"/>
              <a:gd name="T52" fmla="*/ 45 w 325"/>
              <a:gd name="T53" fmla="*/ 175 h 236"/>
              <a:gd name="T54" fmla="*/ 49 w 325"/>
              <a:gd name="T55" fmla="*/ 151 h 236"/>
              <a:gd name="T56" fmla="*/ 58 w 325"/>
              <a:gd name="T57" fmla="*/ 151 h 236"/>
              <a:gd name="T58" fmla="*/ 63 w 325"/>
              <a:gd name="T59" fmla="*/ 157 h 236"/>
              <a:gd name="T60" fmla="*/ 69 w 325"/>
              <a:gd name="T61" fmla="*/ 171 h 236"/>
              <a:gd name="T62" fmla="*/ 73 w 325"/>
              <a:gd name="T63" fmla="*/ 155 h 236"/>
              <a:gd name="T64" fmla="*/ 86 w 325"/>
              <a:gd name="T65" fmla="*/ 161 h 236"/>
              <a:gd name="T66" fmla="*/ 96 w 325"/>
              <a:gd name="T67" fmla="*/ 161 h 236"/>
              <a:gd name="T68" fmla="*/ 101 w 325"/>
              <a:gd name="T69" fmla="*/ 167 h 236"/>
              <a:gd name="T70" fmla="*/ 97 w 325"/>
              <a:gd name="T71" fmla="*/ 151 h 236"/>
              <a:gd name="T72" fmla="*/ 111 w 325"/>
              <a:gd name="T73" fmla="*/ 165 h 236"/>
              <a:gd name="T74" fmla="*/ 124 w 325"/>
              <a:gd name="T75" fmla="*/ 171 h 236"/>
              <a:gd name="T76" fmla="*/ 133 w 325"/>
              <a:gd name="T77" fmla="*/ 171 h 236"/>
              <a:gd name="T78" fmla="*/ 129 w 325"/>
              <a:gd name="T79" fmla="*/ 147 h 236"/>
              <a:gd name="T80" fmla="*/ 135 w 325"/>
              <a:gd name="T81" fmla="*/ 161 h 236"/>
              <a:gd name="T82" fmla="*/ 146 w 325"/>
              <a:gd name="T83" fmla="*/ 175 h 236"/>
              <a:gd name="T84" fmla="*/ 9 w 325"/>
              <a:gd name="T85" fmla="*/ 236 h 236"/>
              <a:gd name="T86" fmla="*/ 20 w 325"/>
              <a:gd name="T87" fmla="*/ 213 h 236"/>
              <a:gd name="T88" fmla="*/ 26 w 325"/>
              <a:gd name="T89" fmla="*/ 218 h 236"/>
              <a:gd name="T90" fmla="*/ 22 w 325"/>
              <a:gd name="T91" fmla="*/ 203 h 236"/>
              <a:gd name="T92" fmla="*/ 35 w 325"/>
              <a:gd name="T93" fmla="*/ 217 h 236"/>
              <a:gd name="T94" fmla="*/ 49 w 325"/>
              <a:gd name="T95" fmla="*/ 222 h 236"/>
              <a:gd name="T96" fmla="*/ 58 w 325"/>
              <a:gd name="T97" fmla="*/ 222 h 236"/>
              <a:gd name="T98" fmla="*/ 54 w 325"/>
              <a:gd name="T99" fmla="*/ 199 h 236"/>
              <a:gd name="T100" fmla="*/ 59 w 325"/>
              <a:gd name="T101" fmla="*/ 213 h 236"/>
              <a:gd name="T102" fmla="*/ 73 w 325"/>
              <a:gd name="T103" fmla="*/ 226 h 236"/>
              <a:gd name="T104" fmla="*/ 77 w 325"/>
              <a:gd name="T105" fmla="*/ 203 h 236"/>
              <a:gd name="T106" fmla="*/ 86 w 325"/>
              <a:gd name="T107" fmla="*/ 203 h 236"/>
              <a:gd name="T108" fmla="*/ 92 w 325"/>
              <a:gd name="T109" fmla="*/ 209 h 236"/>
              <a:gd name="T110" fmla="*/ 97 w 325"/>
              <a:gd name="T111" fmla="*/ 222 h 236"/>
              <a:gd name="T112" fmla="*/ 101 w 325"/>
              <a:gd name="T113" fmla="*/ 207 h 236"/>
              <a:gd name="T114" fmla="*/ 115 w 325"/>
              <a:gd name="T115" fmla="*/ 213 h 236"/>
              <a:gd name="T116" fmla="*/ 124 w 325"/>
              <a:gd name="T117" fmla="*/ 213 h 236"/>
              <a:gd name="T118" fmla="*/ 129 w 325"/>
              <a:gd name="T119" fmla="*/ 218 h 236"/>
              <a:gd name="T120" fmla="*/ 125 w 325"/>
              <a:gd name="T121" fmla="*/ 203 h 236"/>
              <a:gd name="T122" fmla="*/ 139 w 325"/>
              <a:gd name="T123" fmla="*/ 217 h 236"/>
              <a:gd name="T124" fmla="*/ 300 w 325"/>
              <a:gd name="T125" fmla="*/ 22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236">
                <a:moveTo>
                  <a:pt x="0" y="84"/>
                </a:moveTo>
                <a:cubicBezTo>
                  <a:pt x="0" y="84"/>
                  <a:pt x="0" y="84"/>
                  <a:pt x="22" y="9"/>
                </a:cubicBezTo>
                <a:cubicBezTo>
                  <a:pt x="23" y="4"/>
                  <a:pt x="26" y="0"/>
                  <a:pt x="31" y="0"/>
                </a:cubicBezTo>
                <a:cubicBezTo>
                  <a:pt x="31" y="0"/>
                  <a:pt x="31" y="0"/>
                  <a:pt x="294" y="0"/>
                </a:cubicBezTo>
                <a:cubicBezTo>
                  <a:pt x="299" y="0"/>
                  <a:pt x="301" y="5"/>
                  <a:pt x="303" y="9"/>
                </a:cubicBezTo>
                <a:cubicBezTo>
                  <a:pt x="303" y="9"/>
                  <a:pt x="303" y="9"/>
                  <a:pt x="325" y="84"/>
                </a:cubicBezTo>
                <a:cubicBezTo>
                  <a:pt x="322" y="81"/>
                  <a:pt x="319" y="80"/>
                  <a:pt x="315" y="80"/>
                </a:cubicBezTo>
                <a:cubicBezTo>
                  <a:pt x="315" y="80"/>
                  <a:pt x="315" y="80"/>
                  <a:pt x="9" y="80"/>
                </a:cubicBezTo>
                <a:cubicBezTo>
                  <a:pt x="6" y="80"/>
                  <a:pt x="2" y="81"/>
                  <a:pt x="0" y="84"/>
                </a:cubicBezTo>
                <a:close/>
                <a:moveTo>
                  <a:pt x="325" y="94"/>
                </a:moveTo>
                <a:cubicBezTo>
                  <a:pt x="325" y="124"/>
                  <a:pt x="325" y="124"/>
                  <a:pt x="325" y="124"/>
                </a:cubicBezTo>
                <a:cubicBezTo>
                  <a:pt x="325" y="129"/>
                  <a:pt x="320" y="133"/>
                  <a:pt x="315" y="133"/>
                </a:cubicBezTo>
                <a:cubicBezTo>
                  <a:pt x="9" y="133"/>
                  <a:pt x="9" y="133"/>
                  <a:pt x="9" y="133"/>
                </a:cubicBezTo>
                <a:cubicBezTo>
                  <a:pt x="4" y="133"/>
                  <a:pt x="0" y="129"/>
                  <a:pt x="0" y="124"/>
                </a:cubicBezTo>
                <a:cubicBezTo>
                  <a:pt x="0" y="94"/>
                  <a:pt x="0" y="94"/>
                  <a:pt x="0" y="94"/>
                </a:cubicBezTo>
                <a:cubicBezTo>
                  <a:pt x="0" y="89"/>
                  <a:pt x="4" y="85"/>
                  <a:pt x="9" y="85"/>
                </a:cubicBezTo>
                <a:cubicBezTo>
                  <a:pt x="315" y="85"/>
                  <a:pt x="315" y="85"/>
                  <a:pt x="315" y="85"/>
                </a:cubicBezTo>
                <a:cubicBezTo>
                  <a:pt x="320" y="85"/>
                  <a:pt x="325" y="89"/>
                  <a:pt x="325" y="94"/>
                </a:cubicBezTo>
                <a:close/>
                <a:moveTo>
                  <a:pt x="20" y="119"/>
                </a:moveTo>
                <a:cubicBezTo>
                  <a:pt x="20" y="117"/>
                  <a:pt x="19" y="115"/>
                  <a:pt x="16" y="115"/>
                </a:cubicBezTo>
                <a:cubicBezTo>
                  <a:pt x="14" y="115"/>
                  <a:pt x="12" y="117"/>
                  <a:pt x="12" y="119"/>
                </a:cubicBezTo>
                <a:cubicBezTo>
                  <a:pt x="12" y="121"/>
                  <a:pt x="14" y="123"/>
                  <a:pt x="16" y="123"/>
                </a:cubicBezTo>
                <a:cubicBezTo>
                  <a:pt x="19" y="123"/>
                  <a:pt x="20" y="121"/>
                  <a:pt x="20" y="119"/>
                </a:cubicBezTo>
                <a:close/>
                <a:moveTo>
                  <a:pt x="20" y="109"/>
                </a:moveTo>
                <a:cubicBezTo>
                  <a:pt x="20" y="107"/>
                  <a:pt x="19" y="105"/>
                  <a:pt x="16" y="105"/>
                </a:cubicBezTo>
                <a:cubicBezTo>
                  <a:pt x="14" y="105"/>
                  <a:pt x="12" y="107"/>
                  <a:pt x="12" y="109"/>
                </a:cubicBezTo>
                <a:cubicBezTo>
                  <a:pt x="12" y="111"/>
                  <a:pt x="14" y="113"/>
                  <a:pt x="16" y="113"/>
                </a:cubicBezTo>
                <a:cubicBezTo>
                  <a:pt x="19" y="113"/>
                  <a:pt x="20" y="111"/>
                  <a:pt x="20" y="109"/>
                </a:cubicBezTo>
                <a:close/>
                <a:moveTo>
                  <a:pt x="20" y="99"/>
                </a:moveTo>
                <a:cubicBezTo>
                  <a:pt x="20" y="97"/>
                  <a:pt x="19" y="95"/>
                  <a:pt x="16" y="95"/>
                </a:cubicBezTo>
                <a:cubicBezTo>
                  <a:pt x="14" y="95"/>
                  <a:pt x="12" y="97"/>
                  <a:pt x="12" y="99"/>
                </a:cubicBezTo>
                <a:cubicBezTo>
                  <a:pt x="12" y="101"/>
                  <a:pt x="14" y="103"/>
                  <a:pt x="16" y="103"/>
                </a:cubicBezTo>
                <a:cubicBezTo>
                  <a:pt x="19" y="103"/>
                  <a:pt x="20" y="101"/>
                  <a:pt x="20" y="99"/>
                </a:cubicBezTo>
                <a:close/>
                <a:moveTo>
                  <a:pt x="30" y="119"/>
                </a:moveTo>
                <a:cubicBezTo>
                  <a:pt x="30" y="117"/>
                  <a:pt x="28" y="115"/>
                  <a:pt x="26" y="115"/>
                </a:cubicBezTo>
                <a:cubicBezTo>
                  <a:pt x="24" y="115"/>
                  <a:pt x="22" y="117"/>
                  <a:pt x="22" y="119"/>
                </a:cubicBezTo>
                <a:cubicBezTo>
                  <a:pt x="22" y="121"/>
                  <a:pt x="24" y="123"/>
                  <a:pt x="26" y="123"/>
                </a:cubicBezTo>
                <a:cubicBezTo>
                  <a:pt x="28" y="123"/>
                  <a:pt x="30" y="121"/>
                  <a:pt x="30" y="119"/>
                </a:cubicBezTo>
                <a:close/>
                <a:moveTo>
                  <a:pt x="30" y="109"/>
                </a:moveTo>
                <a:cubicBezTo>
                  <a:pt x="30" y="107"/>
                  <a:pt x="28" y="105"/>
                  <a:pt x="26" y="105"/>
                </a:cubicBezTo>
                <a:cubicBezTo>
                  <a:pt x="24" y="105"/>
                  <a:pt x="22" y="107"/>
                  <a:pt x="22" y="109"/>
                </a:cubicBezTo>
                <a:cubicBezTo>
                  <a:pt x="22" y="111"/>
                  <a:pt x="24" y="113"/>
                  <a:pt x="26" y="113"/>
                </a:cubicBezTo>
                <a:cubicBezTo>
                  <a:pt x="28" y="113"/>
                  <a:pt x="30" y="111"/>
                  <a:pt x="30" y="109"/>
                </a:cubicBezTo>
                <a:close/>
                <a:moveTo>
                  <a:pt x="30" y="99"/>
                </a:moveTo>
                <a:cubicBezTo>
                  <a:pt x="30" y="97"/>
                  <a:pt x="28" y="95"/>
                  <a:pt x="26" y="95"/>
                </a:cubicBezTo>
                <a:cubicBezTo>
                  <a:pt x="24" y="95"/>
                  <a:pt x="22" y="97"/>
                  <a:pt x="22" y="99"/>
                </a:cubicBezTo>
                <a:cubicBezTo>
                  <a:pt x="22" y="101"/>
                  <a:pt x="24" y="103"/>
                  <a:pt x="26" y="103"/>
                </a:cubicBezTo>
                <a:cubicBezTo>
                  <a:pt x="28" y="103"/>
                  <a:pt x="30" y="101"/>
                  <a:pt x="30" y="99"/>
                </a:cubicBezTo>
                <a:close/>
                <a:moveTo>
                  <a:pt x="39" y="119"/>
                </a:moveTo>
                <a:cubicBezTo>
                  <a:pt x="39" y="117"/>
                  <a:pt x="37" y="115"/>
                  <a:pt x="35" y="115"/>
                </a:cubicBezTo>
                <a:cubicBezTo>
                  <a:pt x="33" y="115"/>
                  <a:pt x="31" y="117"/>
                  <a:pt x="31" y="119"/>
                </a:cubicBezTo>
                <a:cubicBezTo>
                  <a:pt x="31" y="121"/>
                  <a:pt x="33" y="123"/>
                  <a:pt x="35" y="123"/>
                </a:cubicBezTo>
                <a:cubicBezTo>
                  <a:pt x="37" y="123"/>
                  <a:pt x="39" y="121"/>
                  <a:pt x="39" y="119"/>
                </a:cubicBezTo>
                <a:close/>
                <a:moveTo>
                  <a:pt x="39" y="109"/>
                </a:moveTo>
                <a:cubicBezTo>
                  <a:pt x="39" y="107"/>
                  <a:pt x="37" y="105"/>
                  <a:pt x="35" y="105"/>
                </a:cubicBezTo>
                <a:cubicBezTo>
                  <a:pt x="33" y="105"/>
                  <a:pt x="31" y="107"/>
                  <a:pt x="31" y="109"/>
                </a:cubicBezTo>
                <a:cubicBezTo>
                  <a:pt x="31" y="111"/>
                  <a:pt x="33" y="113"/>
                  <a:pt x="35" y="113"/>
                </a:cubicBezTo>
                <a:cubicBezTo>
                  <a:pt x="37" y="113"/>
                  <a:pt x="39" y="111"/>
                  <a:pt x="39" y="109"/>
                </a:cubicBezTo>
                <a:close/>
                <a:moveTo>
                  <a:pt x="39" y="99"/>
                </a:moveTo>
                <a:cubicBezTo>
                  <a:pt x="39" y="97"/>
                  <a:pt x="37" y="95"/>
                  <a:pt x="35" y="95"/>
                </a:cubicBezTo>
                <a:cubicBezTo>
                  <a:pt x="33" y="95"/>
                  <a:pt x="31" y="97"/>
                  <a:pt x="31" y="99"/>
                </a:cubicBezTo>
                <a:cubicBezTo>
                  <a:pt x="31" y="101"/>
                  <a:pt x="33" y="103"/>
                  <a:pt x="35" y="103"/>
                </a:cubicBezTo>
                <a:cubicBezTo>
                  <a:pt x="37" y="103"/>
                  <a:pt x="39" y="101"/>
                  <a:pt x="39" y="99"/>
                </a:cubicBezTo>
                <a:close/>
                <a:moveTo>
                  <a:pt x="49" y="119"/>
                </a:moveTo>
                <a:cubicBezTo>
                  <a:pt x="49" y="117"/>
                  <a:pt x="47" y="115"/>
                  <a:pt x="45" y="115"/>
                </a:cubicBezTo>
                <a:cubicBezTo>
                  <a:pt x="42" y="115"/>
                  <a:pt x="41" y="117"/>
                  <a:pt x="41" y="119"/>
                </a:cubicBezTo>
                <a:cubicBezTo>
                  <a:pt x="41" y="121"/>
                  <a:pt x="42" y="123"/>
                  <a:pt x="45" y="123"/>
                </a:cubicBezTo>
                <a:cubicBezTo>
                  <a:pt x="47" y="123"/>
                  <a:pt x="49" y="121"/>
                  <a:pt x="49" y="119"/>
                </a:cubicBezTo>
                <a:close/>
                <a:moveTo>
                  <a:pt x="49" y="109"/>
                </a:moveTo>
                <a:cubicBezTo>
                  <a:pt x="49" y="107"/>
                  <a:pt x="47" y="105"/>
                  <a:pt x="45" y="105"/>
                </a:cubicBezTo>
                <a:cubicBezTo>
                  <a:pt x="42" y="105"/>
                  <a:pt x="41" y="107"/>
                  <a:pt x="41" y="109"/>
                </a:cubicBezTo>
                <a:cubicBezTo>
                  <a:pt x="41" y="111"/>
                  <a:pt x="42" y="113"/>
                  <a:pt x="45" y="113"/>
                </a:cubicBezTo>
                <a:cubicBezTo>
                  <a:pt x="47" y="113"/>
                  <a:pt x="49" y="111"/>
                  <a:pt x="49" y="109"/>
                </a:cubicBezTo>
                <a:close/>
                <a:moveTo>
                  <a:pt x="49" y="99"/>
                </a:moveTo>
                <a:cubicBezTo>
                  <a:pt x="49" y="97"/>
                  <a:pt x="47" y="95"/>
                  <a:pt x="45" y="95"/>
                </a:cubicBezTo>
                <a:cubicBezTo>
                  <a:pt x="42" y="95"/>
                  <a:pt x="41" y="97"/>
                  <a:pt x="41" y="99"/>
                </a:cubicBezTo>
                <a:cubicBezTo>
                  <a:pt x="41" y="101"/>
                  <a:pt x="42" y="103"/>
                  <a:pt x="45" y="103"/>
                </a:cubicBezTo>
                <a:cubicBezTo>
                  <a:pt x="47" y="103"/>
                  <a:pt x="49" y="101"/>
                  <a:pt x="49" y="99"/>
                </a:cubicBezTo>
                <a:close/>
                <a:moveTo>
                  <a:pt x="58" y="119"/>
                </a:moveTo>
                <a:cubicBezTo>
                  <a:pt x="58" y="117"/>
                  <a:pt x="56" y="115"/>
                  <a:pt x="54" y="115"/>
                </a:cubicBezTo>
                <a:cubicBezTo>
                  <a:pt x="52" y="115"/>
                  <a:pt x="50" y="117"/>
                  <a:pt x="50" y="119"/>
                </a:cubicBezTo>
                <a:cubicBezTo>
                  <a:pt x="50" y="121"/>
                  <a:pt x="52" y="123"/>
                  <a:pt x="54" y="123"/>
                </a:cubicBezTo>
                <a:cubicBezTo>
                  <a:pt x="56" y="123"/>
                  <a:pt x="58" y="121"/>
                  <a:pt x="58" y="119"/>
                </a:cubicBezTo>
                <a:close/>
                <a:moveTo>
                  <a:pt x="58" y="109"/>
                </a:moveTo>
                <a:cubicBezTo>
                  <a:pt x="58" y="107"/>
                  <a:pt x="56" y="105"/>
                  <a:pt x="54" y="105"/>
                </a:cubicBezTo>
                <a:cubicBezTo>
                  <a:pt x="52" y="105"/>
                  <a:pt x="50" y="107"/>
                  <a:pt x="50" y="109"/>
                </a:cubicBezTo>
                <a:cubicBezTo>
                  <a:pt x="50" y="111"/>
                  <a:pt x="52" y="113"/>
                  <a:pt x="54" y="113"/>
                </a:cubicBezTo>
                <a:cubicBezTo>
                  <a:pt x="56" y="113"/>
                  <a:pt x="58" y="111"/>
                  <a:pt x="58" y="109"/>
                </a:cubicBezTo>
                <a:close/>
                <a:moveTo>
                  <a:pt x="58" y="99"/>
                </a:moveTo>
                <a:cubicBezTo>
                  <a:pt x="58" y="97"/>
                  <a:pt x="56" y="95"/>
                  <a:pt x="54" y="95"/>
                </a:cubicBezTo>
                <a:cubicBezTo>
                  <a:pt x="52" y="95"/>
                  <a:pt x="50" y="97"/>
                  <a:pt x="50" y="99"/>
                </a:cubicBezTo>
                <a:cubicBezTo>
                  <a:pt x="50" y="101"/>
                  <a:pt x="52" y="103"/>
                  <a:pt x="54" y="103"/>
                </a:cubicBezTo>
                <a:cubicBezTo>
                  <a:pt x="56" y="103"/>
                  <a:pt x="58" y="101"/>
                  <a:pt x="58" y="99"/>
                </a:cubicBezTo>
                <a:close/>
                <a:moveTo>
                  <a:pt x="67" y="119"/>
                </a:moveTo>
                <a:cubicBezTo>
                  <a:pt x="67" y="117"/>
                  <a:pt x="66" y="115"/>
                  <a:pt x="63" y="115"/>
                </a:cubicBezTo>
                <a:cubicBezTo>
                  <a:pt x="61" y="115"/>
                  <a:pt x="59" y="117"/>
                  <a:pt x="59" y="119"/>
                </a:cubicBezTo>
                <a:cubicBezTo>
                  <a:pt x="59" y="121"/>
                  <a:pt x="61" y="123"/>
                  <a:pt x="63" y="123"/>
                </a:cubicBezTo>
                <a:cubicBezTo>
                  <a:pt x="66" y="123"/>
                  <a:pt x="67" y="121"/>
                  <a:pt x="67" y="119"/>
                </a:cubicBezTo>
                <a:close/>
                <a:moveTo>
                  <a:pt x="67" y="109"/>
                </a:moveTo>
                <a:cubicBezTo>
                  <a:pt x="67" y="107"/>
                  <a:pt x="66" y="105"/>
                  <a:pt x="63" y="105"/>
                </a:cubicBezTo>
                <a:cubicBezTo>
                  <a:pt x="61" y="105"/>
                  <a:pt x="59" y="107"/>
                  <a:pt x="59" y="109"/>
                </a:cubicBezTo>
                <a:cubicBezTo>
                  <a:pt x="59" y="111"/>
                  <a:pt x="61" y="113"/>
                  <a:pt x="63" y="113"/>
                </a:cubicBezTo>
                <a:cubicBezTo>
                  <a:pt x="66" y="113"/>
                  <a:pt x="67" y="111"/>
                  <a:pt x="67" y="109"/>
                </a:cubicBezTo>
                <a:close/>
                <a:moveTo>
                  <a:pt x="67" y="99"/>
                </a:moveTo>
                <a:cubicBezTo>
                  <a:pt x="67" y="97"/>
                  <a:pt x="66" y="95"/>
                  <a:pt x="63" y="95"/>
                </a:cubicBezTo>
                <a:cubicBezTo>
                  <a:pt x="61" y="95"/>
                  <a:pt x="59" y="97"/>
                  <a:pt x="59" y="99"/>
                </a:cubicBezTo>
                <a:cubicBezTo>
                  <a:pt x="59" y="101"/>
                  <a:pt x="61" y="103"/>
                  <a:pt x="63" y="103"/>
                </a:cubicBezTo>
                <a:cubicBezTo>
                  <a:pt x="66" y="103"/>
                  <a:pt x="67" y="101"/>
                  <a:pt x="67" y="99"/>
                </a:cubicBezTo>
                <a:close/>
                <a:moveTo>
                  <a:pt x="77" y="119"/>
                </a:moveTo>
                <a:cubicBezTo>
                  <a:pt x="77" y="117"/>
                  <a:pt x="75" y="115"/>
                  <a:pt x="73" y="115"/>
                </a:cubicBezTo>
                <a:cubicBezTo>
                  <a:pt x="71" y="115"/>
                  <a:pt x="69" y="117"/>
                  <a:pt x="69" y="119"/>
                </a:cubicBezTo>
                <a:cubicBezTo>
                  <a:pt x="69" y="121"/>
                  <a:pt x="71" y="123"/>
                  <a:pt x="73" y="123"/>
                </a:cubicBezTo>
                <a:cubicBezTo>
                  <a:pt x="75" y="123"/>
                  <a:pt x="77" y="121"/>
                  <a:pt x="77" y="119"/>
                </a:cubicBezTo>
                <a:close/>
                <a:moveTo>
                  <a:pt x="77" y="109"/>
                </a:moveTo>
                <a:cubicBezTo>
                  <a:pt x="77" y="107"/>
                  <a:pt x="75" y="105"/>
                  <a:pt x="73" y="105"/>
                </a:cubicBezTo>
                <a:cubicBezTo>
                  <a:pt x="71" y="105"/>
                  <a:pt x="69" y="107"/>
                  <a:pt x="69" y="109"/>
                </a:cubicBezTo>
                <a:cubicBezTo>
                  <a:pt x="69" y="111"/>
                  <a:pt x="71" y="113"/>
                  <a:pt x="73" y="113"/>
                </a:cubicBezTo>
                <a:cubicBezTo>
                  <a:pt x="75" y="113"/>
                  <a:pt x="77" y="111"/>
                  <a:pt x="77" y="109"/>
                </a:cubicBezTo>
                <a:close/>
                <a:moveTo>
                  <a:pt x="77" y="99"/>
                </a:moveTo>
                <a:cubicBezTo>
                  <a:pt x="77" y="97"/>
                  <a:pt x="75" y="95"/>
                  <a:pt x="73" y="95"/>
                </a:cubicBezTo>
                <a:cubicBezTo>
                  <a:pt x="71" y="95"/>
                  <a:pt x="69" y="97"/>
                  <a:pt x="69" y="99"/>
                </a:cubicBezTo>
                <a:cubicBezTo>
                  <a:pt x="69" y="101"/>
                  <a:pt x="71" y="103"/>
                  <a:pt x="73" y="103"/>
                </a:cubicBezTo>
                <a:cubicBezTo>
                  <a:pt x="75" y="103"/>
                  <a:pt x="77" y="101"/>
                  <a:pt x="77" y="99"/>
                </a:cubicBezTo>
                <a:close/>
                <a:moveTo>
                  <a:pt x="86" y="119"/>
                </a:moveTo>
                <a:cubicBezTo>
                  <a:pt x="86" y="117"/>
                  <a:pt x="84" y="115"/>
                  <a:pt x="82" y="115"/>
                </a:cubicBezTo>
                <a:cubicBezTo>
                  <a:pt x="80" y="115"/>
                  <a:pt x="78" y="117"/>
                  <a:pt x="78" y="119"/>
                </a:cubicBezTo>
                <a:cubicBezTo>
                  <a:pt x="78" y="121"/>
                  <a:pt x="80" y="123"/>
                  <a:pt x="82" y="123"/>
                </a:cubicBezTo>
                <a:cubicBezTo>
                  <a:pt x="84" y="123"/>
                  <a:pt x="86" y="121"/>
                  <a:pt x="86" y="119"/>
                </a:cubicBezTo>
                <a:close/>
                <a:moveTo>
                  <a:pt x="86" y="109"/>
                </a:moveTo>
                <a:cubicBezTo>
                  <a:pt x="86" y="107"/>
                  <a:pt x="84" y="105"/>
                  <a:pt x="82" y="105"/>
                </a:cubicBezTo>
                <a:cubicBezTo>
                  <a:pt x="80" y="105"/>
                  <a:pt x="78" y="107"/>
                  <a:pt x="78" y="109"/>
                </a:cubicBezTo>
                <a:cubicBezTo>
                  <a:pt x="78" y="111"/>
                  <a:pt x="80" y="113"/>
                  <a:pt x="82" y="113"/>
                </a:cubicBezTo>
                <a:cubicBezTo>
                  <a:pt x="84" y="113"/>
                  <a:pt x="86" y="111"/>
                  <a:pt x="86" y="109"/>
                </a:cubicBezTo>
                <a:close/>
                <a:moveTo>
                  <a:pt x="86" y="99"/>
                </a:moveTo>
                <a:cubicBezTo>
                  <a:pt x="86" y="97"/>
                  <a:pt x="84" y="95"/>
                  <a:pt x="82" y="95"/>
                </a:cubicBezTo>
                <a:cubicBezTo>
                  <a:pt x="80" y="95"/>
                  <a:pt x="78" y="97"/>
                  <a:pt x="78" y="99"/>
                </a:cubicBezTo>
                <a:cubicBezTo>
                  <a:pt x="78" y="101"/>
                  <a:pt x="80" y="103"/>
                  <a:pt x="82" y="103"/>
                </a:cubicBezTo>
                <a:cubicBezTo>
                  <a:pt x="84" y="103"/>
                  <a:pt x="86" y="101"/>
                  <a:pt x="86" y="99"/>
                </a:cubicBezTo>
                <a:close/>
                <a:moveTo>
                  <a:pt x="96" y="119"/>
                </a:moveTo>
                <a:cubicBezTo>
                  <a:pt x="96" y="117"/>
                  <a:pt x="94" y="115"/>
                  <a:pt x="92" y="115"/>
                </a:cubicBezTo>
                <a:cubicBezTo>
                  <a:pt x="89" y="115"/>
                  <a:pt x="88" y="117"/>
                  <a:pt x="88" y="119"/>
                </a:cubicBezTo>
                <a:cubicBezTo>
                  <a:pt x="88" y="121"/>
                  <a:pt x="89" y="123"/>
                  <a:pt x="92" y="123"/>
                </a:cubicBezTo>
                <a:cubicBezTo>
                  <a:pt x="94" y="123"/>
                  <a:pt x="96" y="121"/>
                  <a:pt x="96" y="119"/>
                </a:cubicBezTo>
                <a:close/>
                <a:moveTo>
                  <a:pt x="96" y="109"/>
                </a:moveTo>
                <a:cubicBezTo>
                  <a:pt x="96" y="107"/>
                  <a:pt x="94" y="105"/>
                  <a:pt x="92" y="105"/>
                </a:cubicBezTo>
                <a:cubicBezTo>
                  <a:pt x="89" y="105"/>
                  <a:pt x="88" y="107"/>
                  <a:pt x="88" y="109"/>
                </a:cubicBezTo>
                <a:cubicBezTo>
                  <a:pt x="88" y="111"/>
                  <a:pt x="89" y="113"/>
                  <a:pt x="92" y="113"/>
                </a:cubicBezTo>
                <a:cubicBezTo>
                  <a:pt x="94" y="113"/>
                  <a:pt x="96" y="111"/>
                  <a:pt x="96" y="109"/>
                </a:cubicBezTo>
                <a:close/>
                <a:moveTo>
                  <a:pt x="96" y="99"/>
                </a:moveTo>
                <a:cubicBezTo>
                  <a:pt x="96" y="97"/>
                  <a:pt x="94" y="95"/>
                  <a:pt x="92" y="95"/>
                </a:cubicBezTo>
                <a:cubicBezTo>
                  <a:pt x="89" y="95"/>
                  <a:pt x="88" y="97"/>
                  <a:pt x="88" y="99"/>
                </a:cubicBezTo>
                <a:cubicBezTo>
                  <a:pt x="88" y="101"/>
                  <a:pt x="89" y="103"/>
                  <a:pt x="92" y="103"/>
                </a:cubicBezTo>
                <a:cubicBezTo>
                  <a:pt x="94" y="103"/>
                  <a:pt x="96" y="101"/>
                  <a:pt x="96" y="99"/>
                </a:cubicBezTo>
                <a:close/>
                <a:moveTo>
                  <a:pt x="105" y="119"/>
                </a:moveTo>
                <a:cubicBezTo>
                  <a:pt x="105" y="117"/>
                  <a:pt x="103" y="115"/>
                  <a:pt x="101" y="115"/>
                </a:cubicBezTo>
                <a:cubicBezTo>
                  <a:pt x="99" y="115"/>
                  <a:pt x="97" y="117"/>
                  <a:pt x="97" y="119"/>
                </a:cubicBezTo>
                <a:cubicBezTo>
                  <a:pt x="97" y="121"/>
                  <a:pt x="99" y="123"/>
                  <a:pt x="101" y="123"/>
                </a:cubicBezTo>
                <a:cubicBezTo>
                  <a:pt x="103" y="123"/>
                  <a:pt x="105" y="121"/>
                  <a:pt x="105" y="119"/>
                </a:cubicBezTo>
                <a:close/>
                <a:moveTo>
                  <a:pt x="105" y="109"/>
                </a:moveTo>
                <a:cubicBezTo>
                  <a:pt x="105" y="107"/>
                  <a:pt x="103" y="105"/>
                  <a:pt x="101" y="105"/>
                </a:cubicBezTo>
                <a:cubicBezTo>
                  <a:pt x="99" y="105"/>
                  <a:pt x="97" y="107"/>
                  <a:pt x="97" y="109"/>
                </a:cubicBezTo>
                <a:cubicBezTo>
                  <a:pt x="97" y="111"/>
                  <a:pt x="99" y="113"/>
                  <a:pt x="101" y="113"/>
                </a:cubicBezTo>
                <a:cubicBezTo>
                  <a:pt x="103" y="113"/>
                  <a:pt x="105" y="111"/>
                  <a:pt x="105" y="109"/>
                </a:cubicBezTo>
                <a:close/>
                <a:moveTo>
                  <a:pt x="105" y="99"/>
                </a:moveTo>
                <a:cubicBezTo>
                  <a:pt x="105" y="97"/>
                  <a:pt x="103" y="95"/>
                  <a:pt x="101" y="95"/>
                </a:cubicBezTo>
                <a:cubicBezTo>
                  <a:pt x="99" y="95"/>
                  <a:pt x="97" y="97"/>
                  <a:pt x="97" y="99"/>
                </a:cubicBezTo>
                <a:cubicBezTo>
                  <a:pt x="97" y="101"/>
                  <a:pt x="99" y="103"/>
                  <a:pt x="101" y="103"/>
                </a:cubicBezTo>
                <a:cubicBezTo>
                  <a:pt x="103" y="103"/>
                  <a:pt x="105" y="101"/>
                  <a:pt x="105" y="99"/>
                </a:cubicBezTo>
                <a:close/>
                <a:moveTo>
                  <a:pt x="115" y="119"/>
                </a:moveTo>
                <a:cubicBezTo>
                  <a:pt x="115" y="117"/>
                  <a:pt x="113" y="115"/>
                  <a:pt x="111" y="115"/>
                </a:cubicBezTo>
                <a:cubicBezTo>
                  <a:pt x="108" y="115"/>
                  <a:pt x="107" y="117"/>
                  <a:pt x="107" y="119"/>
                </a:cubicBezTo>
                <a:cubicBezTo>
                  <a:pt x="107" y="121"/>
                  <a:pt x="108" y="123"/>
                  <a:pt x="111" y="123"/>
                </a:cubicBezTo>
                <a:cubicBezTo>
                  <a:pt x="113" y="123"/>
                  <a:pt x="115" y="121"/>
                  <a:pt x="115" y="119"/>
                </a:cubicBezTo>
                <a:close/>
                <a:moveTo>
                  <a:pt x="115" y="109"/>
                </a:moveTo>
                <a:cubicBezTo>
                  <a:pt x="115" y="107"/>
                  <a:pt x="113" y="105"/>
                  <a:pt x="111" y="105"/>
                </a:cubicBezTo>
                <a:cubicBezTo>
                  <a:pt x="108" y="105"/>
                  <a:pt x="107" y="107"/>
                  <a:pt x="107" y="109"/>
                </a:cubicBezTo>
                <a:cubicBezTo>
                  <a:pt x="107" y="111"/>
                  <a:pt x="108" y="113"/>
                  <a:pt x="111" y="113"/>
                </a:cubicBezTo>
                <a:cubicBezTo>
                  <a:pt x="113" y="113"/>
                  <a:pt x="115" y="111"/>
                  <a:pt x="115" y="109"/>
                </a:cubicBezTo>
                <a:close/>
                <a:moveTo>
                  <a:pt x="115" y="99"/>
                </a:moveTo>
                <a:cubicBezTo>
                  <a:pt x="115" y="97"/>
                  <a:pt x="113" y="95"/>
                  <a:pt x="111" y="95"/>
                </a:cubicBezTo>
                <a:cubicBezTo>
                  <a:pt x="108" y="95"/>
                  <a:pt x="107" y="97"/>
                  <a:pt x="107" y="99"/>
                </a:cubicBezTo>
                <a:cubicBezTo>
                  <a:pt x="107" y="101"/>
                  <a:pt x="108" y="103"/>
                  <a:pt x="111" y="103"/>
                </a:cubicBezTo>
                <a:cubicBezTo>
                  <a:pt x="113" y="103"/>
                  <a:pt x="115" y="101"/>
                  <a:pt x="115" y="99"/>
                </a:cubicBezTo>
                <a:close/>
                <a:moveTo>
                  <a:pt x="124" y="119"/>
                </a:moveTo>
                <a:cubicBezTo>
                  <a:pt x="124" y="117"/>
                  <a:pt x="122" y="115"/>
                  <a:pt x="120" y="115"/>
                </a:cubicBezTo>
                <a:cubicBezTo>
                  <a:pt x="118" y="115"/>
                  <a:pt x="116" y="117"/>
                  <a:pt x="116" y="119"/>
                </a:cubicBezTo>
                <a:cubicBezTo>
                  <a:pt x="116" y="121"/>
                  <a:pt x="118" y="123"/>
                  <a:pt x="120" y="123"/>
                </a:cubicBezTo>
                <a:cubicBezTo>
                  <a:pt x="122" y="123"/>
                  <a:pt x="124" y="121"/>
                  <a:pt x="124" y="119"/>
                </a:cubicBezTo>
                <a:close/>
                <a:moveTo>
                  <a:pt x="124" y="109"/>
                </a:moveTo>
                <a:cubicBezTo>
                  <a:pt x="124" y="107"/>
                  <a:pt x="122" y="105"/>
                  <a:pt x="120" y="105"/>
                </a:cubicBezTo>
                <a:cubicBezTo>
                  <a:pt x="118" y="105"/>
                  <a:pt x="116" y="107"/>
                  <a:pt x="116" y="109"/>
                </a:cubicBezTo>
                <a:cubicBezTo>
                  <a:pt x="116" y="111"/>
                  <a:pt x="118" y="113"/>
                  <a:pt x="120" y="113"/>
                </a:cubicBezTo>
                <a:cubicBezTo>
                  <a:pt x="122" y="113"/>
                  <a:pt x="124" y="111"/>
                  <a:pt x="124" y="109"/>
                </a:cubicBezTo>
                <a:close/>
                <a:moveTo>
                  <a:pt x="124" y="99"/>
                </a:moveTo>
                <a:cubicBezTo>
                  <a:pt x="124" y="97"/>
                  <a:pt x="122" y="95"/>
                  <a:pt x="120" y="95"/>
                </a:cubicBezTo>
                <a:cubicBezTo>
                  <a:pt x="118" y="95"/>
                  <a:pt x="116" y="97"/>
                  <a:pt x="116" y="99"/>
                </a:cubicBezTo>
                <a:cubicBezTo>
                  <a:pt x="116" y="101"/>
                  <a:pt x="118" y="103"/>
                  <a:pt x="120" y="103"/>
                </a:cubicBezTo>
                <a:cubicBezTo>
                  <a:pt x="122" y="103"/>
                  <a:pt x="124" y="101"/>
                  <a:pt x="124" y="99"/>
                </a:cubicBezTo>
                <a:close/>
                <a:moveTo>
                  <a:pt x="133" y="119"/>
                </a:moveTo>
                <a:cubicBezTo>
                  <a:pt x="133" y="117"/>
                  <a:pt x="132" y="115"/>
                  <a:pt x="129" y="115"/>
                </a:cubicBezTo>
                <a:cubicBezTo>
                  <a:pt x="127" y="115"/>
                  <a:pt x="125" y="117"/>
                  <a:pt x="125" y="119"/>
                </a:cubicBezTo>
                <a:cubicBezTo>
                  <a:pt x="125" y="121"/>
                  <a:pt x="127" y="123"/>
                  <a:pt x="129" y="123"/>
                </a:cubicBezTo>
                <a:cubicBezTo>
                  <a:pt x="132" y="123"/>
                  <a:pt x="133" y="121"/>
                  <a:pt x="133" y="119"/>
                </a:cubicBezTo>
                <a:close/>
                <a:moveTo>
                  <a:pt x="133" y="109"/>
                </a:moveTo>
                <a:cubicBezTo>
                  <a:pt x="133" y="107"/>
                  <a:pt x="132" y="105"/>
                  <a:pt x="129" y="105"/>
                </a:cubicBezTo>
                <a:cubicBezTo>
                  <a:pt x="127" y="105"/>
                  <a:pt x="125" y="107"/>
                  <a:pt x="125" y="109"/>
                </a:cubicBezTo>
                <a:cubicBezTo>
                  <a:pt x="125" y="111"/>
                  <a:pt x="127" y="113"/>
                  <a:pt x="129" y="113"/>
                </a:cubicBezTo>
                <a:cubicBezTo>
                  <a:pt x="132" y="113"/>
                  <a:pt x="133" y="111"/>
                  <a:pt x="133" y="109"/>
                </a:cubicBezTo>
                <a:close/>
                <a:moveTo>
                  <a:pt x="133" y="99"/>
                </a:moveTo>
                <a:cubicBezTo>
                  <a:pt x="133" y="97"/>
                  <a:pt x="132" y="95"/>
                  <a:pt x="129" y="95"/>
                </a:cubicBezTo>
                <a:cubicBezTo>
                  <a:pt x="127" y="95"/>
                  <a:pt x="125" y="97"/>
                  <a:pt x="125" y="99"/>
                </a:cubicBezTo>
                <a:cubicBezTo>
                  <a:pt x="125" y="101"/>
                  <a:pt x="127" y="103"/>
                  <a:pt x="129" y="103"/>
                </a:cubicBezTo>
                <a:cubicBezTo>
                  <a:pt x="132" y="103"/>
                  <a:pt x="133" y="101"/>
                  <a:pt x="133" y="99"/>
                </a:cubicBezTo>
                <a:close/>
                <a:moveTo>
                  <a:pt x="143" y="119"/>
                </a:moveTo>
                <a:cubicBezTo>
                  <a:pt x="143" y="117"/>
                  <a:pt x="141" y="115"/>
                  <a:pt x="139" y="115"/>
                </a:cubicBezTo>
                <a:cubicBezTo>
                  <a:pt x="137" y="115"/>
                  <a:pt x="135" y="117"/>
                  <a:pt x="135" y="119"/>
                </a:cubicBezTo>
                <a:cubicBezTo>
                  <a:pt x="135" y="121"/>
                  <a:pt x="137" y="123"/>
                  <a:pt x="139" y="123"/>
                </a:cubicBezTo>
                <a:cubicBezTo>
                  <a:pt x="141" y="123"/>
                  <a:pt x="143" y="121"/>
                  <a:pt x="143" y="119"/>
                </a:cubicBezTo>
                <a:close/>
                <a:moveTo>
                  <a:pt x="143" y="109"/>
                </a:moveTo>
                <a:cubicBezTo>
                  <a:pt x="143" y="107"/>
                  <a:pt x="141" y="105"/>
                  <a:pt x="139" y="105"/>
                </a:cubicBezTo>
                <a:cubicBezTo>
                  <a:pt x="137" y="105"/>
                  <a:pt x="135" y="107"/>
                  <a:pt x="135" y="109"/>
                </a:cubicBezTo>
                <a:cubicBezTo>
                  <a:pt x="135" y="111"/>
                  <a:pt x="137" y="113"/>
                  <a:pt x="139" y="113"/>
                </a:cubicBezTo>
                <a:cubicBezTo>
                  <a:pt x="141" y="113"/>
                  <a:pt x="143" y="111"/>
                  <a:pt x="143" y="109"/>
                </a:cubicBezTo>
                <a:close/>
                <a:moveTo>
                  <a:pt x="143" y="99"/>
                </a:moveTo>
                <a:cubicBezTo>
                  <a:pt x="143" y="97"/>
                  <a:pt x="141" y="95"/>
                  <a:pt x="139" y="95"/>
                </a:cubicBezTo>
                <a:cubicBezTo>
                  <a:pt x="137" y="95"/>
                  <a:pt x="135" y="97"/>
                  <a:pt x="135" y="99"/>
                </a:cubicBezTo>
                <a:cubicBezTo>
                  <a:pt x="135" y="101"/>
                  <a:pt x="137" y="103"/>
                  <a:pt x="139" y="103"/>
                </a:cubicBezTo>
                <a:cubicBezTo>
                  <a:pt x="141" y="103"/>
                  <a:pt x="143" y="101"/>
                  <a:pt x="143" y="99"/>
                </a:cubicBezTo>
                <a:close/>
                <a:moveTo>
                  <a:pt x="313" y="109"/>
                </a:moveTo>
                <a:cubicBezTo>
                  <a:pt x="313" y="102"/>
                  <a:pt x="307" y="95"/>
                  <a:pt x="300" y="95"/>
                </a:cubicBezTo>
                <a:cubicBezTo>
                  <a:pt x="300" y="95"/>
                  <a:pt x="300" y="95"/>
                  <a:pt x="146" y="95"/>
                </a:cubicBezTo>
                <a:cubicBezTo>
                  <a:pt x="146" y="95"/>
                  <a:pt x="146" y="95"/>
                  <a:pt x="146" y="123"/>
                </a:cubicBezTo>
                <a:cubicBezTo>
                  <a:pt x="146" y="123"/>
                  <a:pt x="146" y="123"/>
                  <a:pt x="300" y="123"/>
                </a:cubicBezTo>
                <a:cubicBezTo>
                  <a:pt x="307" y="123"/>
                  <a:pt x="313" y="116"/>
                  <a:pt x="313" y="109"/>
                </a:cubicBezTo>
                <a:close/>
                <a:moveTo>
                  <a:pt x="299" y="101"/>
                </a:moveTo>
                <a:cubicBezTo>
                  <a:pt x="294" y="101"/>
                  <a:pt x="291" y="105"/>
                  <a:pt x="291" y="109"/>
                </a:cubicBezTo>
                <a:cubicBezTo>
                  <a:pt x="291" y="113"/>
                  <a:pt x="294" y="117"/>
                  <a:pt x="299" y="117"/>
                </a:cubicBezTo>
                <a:cubicBezTo>
                  <a:pt x="303" y="117"/>
                  <a:pt x="307" y="113"/>
                  <a:pt x="307" y="109"/>
                </a:cubicBezTo>
                <a:cubicBezTo>
                  <a:pt x="307" y="105"/>
                  <a:pt x="303" y="101"/>
                  <a:pt x="299" y="101"/>
                </a:cubicBezTo>
                <a:close/>
                <a:moveTo>
                  <a:pt x="325" y="146"/>
                </a:moveTo>
                <a:cubicBezTo>
                  <a:pt x="325" y="175"/>
                  <a:pt x="325" y="175"/>
                  <a:pt x="325" y="175"/>
                </a:cubicBezTo>
                <a:cubicBezTo>
                  <a:pt x="325" y="180"/>
                  <a:pt x="320" y="185"/>
                  <a:pt x="315" y="185"/>
                </a:cubicBezTo>
                <a:cubicBezTo>
                  <a:pt x="9" y="185"/>
                  <a:pt x="9" y="185"/>
                  <a:pt x="9" y="185"/>
                </a:cubicBezTo>
                <a:cubicBezTo>
                  <a:pt x="4" y="185"/>
                  <a:pt x="0" y="180"/>
                  <a:pt x="0" y="175"/>
                </a:cubicBezTo>
                <a:cubicBezTo>
                  <a:pt x="0" y="146"/>
                  <a:pt x="0" y="146"/>
                  <a:pt x="0" y="146"/>
                </a:cubicBezTo>
                <a:cubicBezTo>
                  <a:pt x="0" y="141"/>
                  <a:pt x="4" y="137"/>
                  <a:pt x="9" y="137"/>
                </a:cubicBezTo>
                <a:cubicBezTo>
                  <a:pt x="315" y="137"/>
                  <a:pt x="315" y="137"/>
                  <a:pt x="315" y="137"/>
                </a:cubicBezTo>
                <a:cubicBezTo>
                  <a:pt x="320" y="137"/>
                  <a:pt x="325" y="141"/>
                  <a:pt x="325" y="146"/>
                </a:cubicBezTo>
                <a:close/>
                <a:moveTo>
                  <a:pt x="20" y="171"/>
                </a:moveTo>
                <a:cubicBezTo>
                  <a:pt x="20" y="168"/>
                  <a:pt x="19" y="167"/>
                  <a:pt x="16" y="167"/>
                </a:cubicBezTo>
                <a:cubicBezTo>
                  <a:pt x="14" y="167"/>
                  <a:pt x="12" y="168"/>
                  <a:pt x="12" y="171"/>
                </a:cubicBezTo>
                <a:cubicBezTo>
                  <a:pt x="12" y="173"/>
                  <a:pt x="14" y="175"/>
                  <a:pt x="16" y="175"/>
                </a:cubicBezTo>
                <a:cubicBezTo>
                  <a:pt x="19" y="175"/>
                  <a:pt x="20" y="173"/>
                  <a:pt x="20" y="171"/>
                </a:cubicBezTo>
                <a:close/>
                <a:moveTo>
                  <a:pt x="20" y="161"/>
                </a:moveTo>
                <a:cubicBezTo>
                  <a:pt x="20" y="159"/>
                  <a:pt x="19" y="157"/>
                  <a:pt x="16" y="157"/>
                </a:cubicBezTo>
                <a:cubicBezTo>
                  <a:pt x="14" y="157"/>
                  <a:pt x="12" y="159"/>
                  <a:pt x="12" y="161"/>
                </a:cubicBezTo>
                <a:cubicBezTo>
                  <a:pt x="12" y="163"/>
                  <a:pt x="14" y="165"/>
                  <a:pt x="16" y="165"/>
                </a:cubicBezTo>
                <a:cubicBezTo>
                  <a:pt x="19" y="165"/>
                  <a:pt x="20" y="163"/>
                  <a:pt x="20" y="161"/>
                </a:cubicBezTo>
                <a:close/>
                <a:moveTo>
                  <a:pt x="20" y="151"/>
                </a:moveTo>
                <a:cubicBezTo>
                  <a:pt x="20" y="149"/>
                  <a:pt x="19" y="147"/>
                  <a:pt x="16" y="147"/>
                </a:cubicBezTo>
                <a:cubicBezTo>
                  <a:pt x="14" y="147"/>
                  <a:pt x="12" y="149"/>
                  <a:pt x="12" y="151"/>
                </a:cubicBezTo>
                <a:cubicBezTo>
                  <a:pt x="12" y="153"/>
                  <a:pt x="14" y="155"/>
                  <a:pt x="16" y="155"/>
                </a:cubicBezTo>
                <a:cubicBezTo>
                  <a:pt x="19" y="155"/>
                  <a:pt x="20" y="153"/>
                  <a:pt x="20" y="151"/>
                </a:cubicBezTo>
                <a:close/>
                <a:moveTo>
                  <a:pt x="30" y="171"/>
                </a:moveTo>
                <a:cubicBezTo>
                  <a:pt x="30" y="168"/>
                  <a:pt x="28" y="167"/>
                  <a:pt x="26" y="167"/>
                </a:cubicBezTo>
                <a:cubicBezTo>
                  <a:pt x="24" y="167"/>
                  <a:pt x="22" y="168"/>
                  <a:pt x="22" y="171"/>
                </a:cubicBezTo>
                <a:cubicBezTo>
                  <a:pt x="22" y="173"/>
                  <a:pt x="24" y="175"/>
                  <a:pt x="26" y="175"/>
                </a:cubicBezTo>
                <a:cubicBezTo>
                  <a:pt x="28" y="175"/>
                  <a:pt x="30" y="173"/>
                  <a:pt x="30" y="171"/>
                </a:cubicBezTo>
                <a:close/>
                <a:moveTo>
                  <a:pt x="30" y="161"/>
                </a:moveTo>
                <a:cubicBezTo>
                  <a:pt x="30" y="159"/>
                  <a:pt x="28" y="157"/>
                  <a:pt x="26" y="157"/>
                </a:cubicBezTo>
                <a:cubicBezTo>
                  <a:pt x="24" y="157"/>
                  <a:pt x="22" y="159"/>
                  <a:pt x="22" y="161"/>
                </a:cubicBezTo>
                <a:cubicBezTo>
                  <a:pt x="22" y="163"/>
                  <a:pt x="24" y="165"/>
                  <a:pt x="26" y="165"/>
                </a:cubicBezTo>
                <a:cubicBezTo>
                  <a:pt x="28" y="165"/>
                  <a:pt x="30" y="163"/>
                  <a:pt x="30" y="161"/>
                </a:cubicBezTo>
                <a:close/>
                <a:moveTo>
                  <a:pt x="30" y="151"/>
                </a:moveTo>
                <a:cubicBezTo>
                  <a:pt x="30" y="149"/>
                  <a:pt x="28" y="147"/>
                  <a:pt x="26" y="147"/>
                </a:cubicBezTo>
                <a:cubicBezTo>
                  <a:pt x="24" y="147"/>
                  <a:pt x="22" y="149"/>
                  <a:pt x="22" y="151"/>
                </a:cubicBezTo>
                <a:cubicBezTo>
                  <a:pt x="22" y="153"/>
                  <a:pt x="24" y="155"/>
                  <a:pt x="26" y="155"/>
                </a:cubicBezTo>
                <a:cubicBezTo>
                  <a:pt x="28" y="155"/>
                  <a:pt x="30" y="153"/>
                  <a:pt x="30" y="151"/>
                </a:cubicBezTo>
                <a:close/>
                <a:moveTo>
                  <a:pt x="39" y="171"/>
                </a:moveTo>
                <a:cubicBezTo>
                  <a:pt x="39" y="168"/>
                  <a:pt x="37" y="167"/>
                  <a:pt x="35" y="167"/>
                </a:cubicBezTo>
                <a:cubicBezTo>
                  <a:pt x="33" y="167"/>
                  <a:pt x="31" y="168"/>
                  <a:pt x="31" y="171"/>
                </a:cubicBezTo>
                <a:cubicBezTo>
                  <a:pt x="31" y="173"/>
                  <a:pt x="33" y="175"/>
                  <a:pt x="35" y="175"/>
                </a:cubicBezTo>
                <a:cubicBezTo>
                  <a:pt x="37" y="175"/>
                  <a:pt x="39" y="173"/>
                  <a:pt x="39" y="171"/>
                </a:cubicBezTo>
                <a:close/>
                <a:moveTo>
                  <a:pt x="39" y="161"/>
                </a:moveTo>
                <a:cubicBezTo>
                  <a:pt x="39" y="159"/>
                  <a:pt x="37" y="157"/>
                  <a:pt x="35" y="157"/>
                </a:cubicBezTo>
                <a:cubicBezTo>
                  <a:pt x="33" y="157"/>
                  <a:pt x="31" y="159"/>
                  <a:pt x="31" y="161"/>
                </a:cubicBezTo>
                <a:cubicBezTo>
                  <a:pt x="31" y="163"/>
                  <a:pt x="33" y="165"/>
                  <a:pt x="35" y="165"/>
                </a:cubicBezTo>
                <a:cubicBezTo>
                  <a:pt x="37" y="165"/>
                  <a:pt x="39" y="163"/>
                  <a:pt x="39" y="161"/>
                </a:cubicBezTo>
                <a:close/>
                <a:moveTo>
                  <a:pt x="39" y="151"/>
                </a:moveTo>
                <a:cubicBezTo>
                  <a:pt x="39" y="149"/>
                  <a:pt x="37" y="147"/>
                  <a:pt x="35" y="147"/>
                </a:cubicBezTo>
                <a:cubicBezTo>
                  <a:pt x="33" y="147"/>
                  <a:pt x="31" y="149"/>
                  <a:pt x="31" y="151"/>
                </a:cubicBezTo>
                <a:cubicBezTo>
                  <a:pt x="31" y="153"/>
                  <a:pt x="33" y="155"/>
                  <a:pt x="35" y="155"/>
                </a:cubicBezTo>
                <a:cubicBezTo>
                  <a:pt x="37" y="155"/>
                  <a:pt x="39" y="153"/>
                  <a:pt x="39" y="151"/>
                </a:cubicBezTo>
                <a:close/>
                <a:moveTo>
                  <a:pt x="49" y="171"/>
                </a:moveTo>
                <a:cubicBezTo>
                  <a:pt x="49" y="168"/>
                  <a:pt x="47" y="167"/>
                  <a:pt x="45" y="167"/>
                </a:cubicBezTo>
                <a:cubicBezTo>
                  <a:pt x="42" y="167"/>
                  <a:pt x="41" y="168"/>
                  <a:pt x="41" y="171"/>
                </a:cubicBezTo>
                <a:cubicBezTo>
                  <a:pt x="41" y="173"/>
                  <a:pt x="42" y="175"/>
                  <a:pt x="45" y="175"/>
                </a:cubicBezTo>
                <a:cubicBezTo>
                  <a:pt x="47" y="175"/>
                  <a:pt x="49" y="173"/>
                  <a:pt x="49" y="171"/>
                </a:cubicBezTo>
                <a:close/>
                <a:moveTo>
                  <a:pt x="49" y="161"/>
                </a:moveTo>
                <a:cubicBezTo>
                  <a:pt x="49" y="159"/>
                  <a:pt x="47" y="157"/>
                  <a:pt x="45" y="157"/>
                </a:cubicBezTo>
                <a:cubicBezTo>
                  <a:pt x="42" y="157"/>
                  <a:pt x="41" y="159"/>
                  <a:pt x="41" y="161"/>
                </a:cubicBezTo>
                <a:cubicBezTo>
                  <a:pt x="41" y="163"/>
                  <a:pt x="42" y="165"/>
                  <a:pt x="45" y="165"/>
                </a:cubicBezTo>
                <a:cubicBezTo>
                  <a:pt x="47" y="165"/>
                  <a:pt x="49" y="163"/>
                  <a:pt x="49" y="161"/>
                </a:cubicBezTo>
                <a:close/>
                <a:moveTo>
                  <a:pt x="49" y="151"/>
                </a:moveTo>
                <a:cubicBezTo>
                  <a:pt x="49" y="149"/>
                  <a:pt x="47" y="147"/>
                  <a:pt x="45" y="147"/>
                </a:cubicBezTo>
                <a:cubicBezTo>
                  <a:pt x="42" y="147"/>
                  <a:pt x="41" y="149"/>
                  <a:pt x="41" y="151"/>
                </a:cubicBezTo>
                <a:cubicBezTo>
                  <a:pt x="41" y="153"/>
                  <a:pt x="42" y="155"/>
                  <a:pt x="45" y="155"/>
                </a:cubicBezTo>
                <a:cubicBezTo>
                  <a:pt x="47" y="155"/>
                  <a:pt x="49" y="153"/>
                  <a:pt x="49" y="151"/>
                </a:cubicBezTo>
                <a:close/>
                <a:moveTo>
                  <a:pt x="58" y="171"/>
                </a:moveTo>
                <a:cubicBezTo>
                  <a:pt x="58" y="168"/>
                  <a:pt x="56" y="167"/>
                  <a:pt x="54" y="167"/>
                </a:cubicBezTo>
                <a:cubicBezTo>
                  <a:pt x="52" y="167"/>
                  <a:pt x="50" y="168"/>
                  <a:pt x="50" y="171"/>
                </a:cubicBezTo>
                <a:cubicBezTo>
                  <a:pt x="50" y="173"/>
                  <a:pt x="52" y="175"/>
                  <a:pt x="54" y="175"/>
                </a:cubicBezTo>
                <a:cubicBezTo>
                  <a:pt x="56" y="175"/>
                  <a:pt x="58" y="173"/>
                  <a:pt x="58" y="171"/>
                </a:cubicBezTo>
                <a:close/>
                <a:moveTo>
                  <a:pt x="58" y="161"/>
                </a:moveTo>
                <a:cubicBezTo>
                  <a:pt x="58" y="159"/>
                  <a:pt x="56" y="157"/>
                  <a:pt x="54" y="157"/>
                </a:cubicBezTo>
                <a:cubicBezTo>
                  <a:pt x="52" y="157"/>
                  <a:pt x="50" y="159"/>
                  <a:pt x="50" y="161"/>
                </a:cubicBezTo>
                <a:cubicBezTo>
                  <a:pt x="50" y="163"/>
                  <a:pt x="52" y="165"/>
                  <a:pt x="54" y="165"/>
                </a:cubicBezTo>
                <a:cubicBezTo>
                  <a:pt x="56" y="165"/>
                  <a:pt x="58" y="163"/>
                  <a:pt x="58" y="161"/>
                </a:cubicBezTo>
                <a:close/>
                <a:moveTo>
                  <a:pt x="58" y="151"/>
                </a:moveTo>
                <a:cubicBezTo>
                  <a:pt x="58" y="149"/>
                  <a:pt x="56" y="147"/>
                  <a:pt x="54" y="147"/>
                </a:cubicBezTo>
                <a:cubicBezTo>
                  <a:pt x="52" y="147"/>
                  <a:pt x="50" y="149"/>
                  <a:pt x="50" y="151"/>
                </a:cubicBezTo>
                <a:cubicBezTo>
                  <a:pt x="50" y="153"/>
                  <a:pt x="52" y="155"/>
                  <a:pt x="54" y="155"/>
                </a:cubicBezTo>
                <a:cubicBezTo>
                  <a:pt x="56" y="155"/>
                  <a:pt x="58" y="153"/>
                  <a:pt x="58" y="151"/>
                </a:cubicBezTo>
                <a:close/>
                <a:moveTo>
                  <a:pt x="67" y="171"/>
                </a:moveTo>
                <a:cubicBezTo>
                  <a:pt x="67" y="168"/>
                  <a:pt x="66" y="167"/>
                  <a:pt x="63" y="167"/>
                </a:cubicBezTo>
                <a:cubicBezTo>
                  <a:pt x="61" y="167"/>
                  <a:pt x="59" y="168"/>
                  <a:pt x="59" y="171"/>
                </a:cubicBezTo>
                <a:cubicBezTo>
                  <a:pt x="59" y="173"/>
                  <a:pt x="61" y="175"/>
                  <a:pt x="63" y="175"/>
                </a:cubicBezTo>
                <a:cubicBezTo>
                  <a:pt x="66" y="175"/>
                  <a:pt x="67" y="173"/>
                  <a:pt x="67" y="171"/>
                </a:cubicBezTo>
                <a:close/>
                <a:moveTo>
                  <a:pt x="67" y="161"/>
                </a:moveTo>
                <a:cubicBezTo>
                  <a:pt x="67" y="159"/>
                  <a:pt x="66" y="157"/>
                  <a:pt x="63" y="157"/>
                </a:cubicBezTo>
                <a:cubicBezTo>
                  <a:pt x="61" y="157"/>
                  <a:pt x="59" y="159"/>
                  <a:pt x="59" y="161"/>
                </a:cubicBezTo>
                <a:cubicBezTo>
                  <a:pt x="59" y="163"/>
                  <a:pt x="61" y="165"/>
                  <a:pt x="63" y="165"/>
                </a:cubicBezTo>
                <a:cubicBezTo>
                  <a:pt x="66" y="165"/>
                  <a:pt x="67" y="163"/>
                  <a:pt x="67" y="161"/>
                </a:cubicBezTo>
                <a:close/>
                <a:moveTo>
                  <a:pt x="67" y="151"/>
                </a:moveTo>
                <a:cubicBezTo>
                  <a:pt x="67" y="149"/>
                  <a:pt x="66" y="147"/>
                  <a:pt x="63" y="147"/>
                </a:cubicBezTo>
                <a:cubicBezTo>
                  <a:pt x="61" y="147"/>
                  <a:pt x="59" y="149"/>
                  <a:pt x="59" y="151"/>
                </a:cubicBezTo>
                <a:cubicBezTo>
                  <a:pt x="59" y="153"/>
                  <a:pt x="61" y="155"/>
                  <a:pt x="63" y="155"/>
                </a:cubicBezTo>
                <a:cubicBezTo>
                  <a:pt x="66" y="155"/>
                  <a:pt x="67" y="153"/>
                  <a:pt x="67" y="151"/>
                </a:cubicBezTo>
                <a:close/>
                <a:moveTo>
                  <a:pt x="77" y="171"/>
                </a:moveTo>
                <a:cubicBezTo>
                  <a:pt x="77" y="168"/>
                  <a:pt x="75" y="167"/>
                  <a:pt x="73" y="167"/>
                </a:cubicBezTo>
                <a:cubicBezTo>
                  <a:pt x="71" y="167"/>
                  <a:pt x="69" y="168"/>
                  <a:pt x="69" y="171"/>
                </a:cubicBezTo>
                <a:cubicBezTo>
                  <a:pt x="69" y="173"/>
                  <a:pt x="71" y="175"/>
                  <a:pt x="73" y="175"/>
                </a:cubicBezTo>
                <a:cubicBezTo>
                  <a:pt x="75" y="175"/>
                  <a:pt x="77" y="173"/>
                  <a:pt x="77" y="171"/>
                </a:cubicBezTo>
                <a:close/>
                <a:moveTo>
                  <a:pt x="77" y="161"/>
                </a:moveTo>
                <a:cubicBezTo>
                  <a:pt x="77" y="159"/>
                  <a:pt x="75" y="157"/>
                  <a:pt x="73" y="157"/>
                </a:cubicBezTo>
                <a:cubicBezTo>
                  <a:pt x="71" y="157"/>
                  <a:pt x="69" y="159"/>
                  <a:pt x="69" y="161"/>
                </a:cubicBezTo>
                <a:cubicBezTo>
                  <a:pt x="69" y="163"/>
                  <a:pt x="71" y="165"/>
                  <a:pt x="73" y="165"/>
                </a:cubicBezTo>
                <a:cubicBezTo>
                  <a:pt x="75" y="165"/>
                  <a:pt x="77" y="163"/>
                  <a:pt x="77" y="161"/>
                </a:cubicBezTo>
                <a:close/>
                <a:moveTo>
                  <a:pt x="77" y="151"/>
                </a:moveTo>
                <a:cubicBezTo>
                  <a:pt x="77" y="149"/>
                  <a:pt x="75" y="147"/>
                  <a:pt x="73" y="147"/>
                </a:cubicBezTo>
                <a:cubicBezTo>
                  <a:pt x="71" y="147"/>
                  <a:pt x="69" y="149"/>
                  <a:pt x="69" y="151"/>
                </a:cubicBezTo>
                <a:cubicBezTo>
                  <a:pt x="69" y="153"/>
                  <a:pt x="71" y="155"/>
                  <a:pt x="73" y="155"/>
                </a:cubicBezTo>
                <a:cubicBezTo>
                  <a:pt x="75" y="155"/>
                  <a:pt x="77" y="153"/>
                  <a:pt x="77" y="151"/>
                </a:cubicBezTo>
                <a:close/>
                <a:moveTo>
                  <a:pt x="86" y="171"/>
                </a:moveTo>
                <a:cubicBezTo>
                  <a:pt x="86" y="168"/>
                  <a:pt x="84" y="167"/>
                  <a:pt x="82" y="167"/>
                </a:cubicBezTo>
                <a:cubicBezTo>
                  <a:pt x="80" y="167"/>
                  <a:pt x="78" y="168"/>
                  <a:pt x="78" y="171"/>
                </a:cubicBezTo>
                <a:cubicBezTo>
                  <a:pt x="78" y="173"/>
                  <a:pt x="80" y="175"/>
                  <a:pt x="82" y="175"/>
                </a:cubicBezTo>
                <a:cubicBezTo>
                  <a:pt x="84" y="175"/>
                  <a:pt x="86" y="173"/>
                  <a:pt x="86" y="171"/>
                </a:cubicBezTo>
                <a:close/>
                <a:moveTo>
                  <a:pt x="86" y="161"/>
                </a:moveTo>
                <a:cubicBezTo>
                  <a:pt x="86" y="159"/>
                  <a:pt x="84" y="157"/>
                  <a:pt x="82" y="157"/>
                </a:cubicBezTo>
                <a:cubicBezTo>
                  <a:pt x="80" y="157"/>
                  <a:pt x="78" y="159"/>
                  <a:pt x="78" y="161"/>
                </a:cubicBezTo>
                <a:cubicBezTo>
                  <a:pt x="78" y="163"/>
                  <a:pt x="80" y="165"/>
                  <a:pt x="82" y="165"/>
                </a:cubicBezTo>
                <a:cubicBezTo>
                  <a:pt x="84" y="165"/>
                  <a:pt x="86" y="163"/>
                  <a:pt x="86" y="161"/>
                </a:cubicBezTo>
                <a:close/>
                <a:moveTo>
                  <a:pt x="86" y="151"/>
                </a:moveTo>
                <a:cubicBezTo>
                  <a:pt x="86" y="149"/>
                  <a:pt x="84" y="147"/>
                  <a:pt x="82" y="147"/>
                </a:cubicBezTo>
                <a:cubicBezTo>
                  <a:pt x="80" y="147"/>
                  <a:pt x="78" y="149"/>
                  <a:pt x="78" y="151"/>
                </a:cubicBezTo>
                <a:cubicBezTo>
                  <a:pt x="78" y="153"/>
                  <a:pt x="80" y="155"/>
                  <a:pt x="82" y="155"/>
                </a:cubicBezTo>
                <a:cubicBezTo>
                  <a:pt x="84" y="155"/>
                  <a:pt x="86" y="153"/>
                  <a:pt x="86" y="151"/>
                </a:cubicBezTo>
                <a:close/>
                <a:moveTo>
                  <a:pt x="96" y="171"/>
                </a:moveTo>
                <a:cubicBezTo>
                  <a:pt x="96" y="168"/>
                  <a:pt x="94" y="167"/>
                  <a:pt x="92" y="167"/>
                </a:cubicBezTo>
                <a:cubicBezTo>
                  <a:pt x="89" y="167"/>
                  <a:pt x="88" y="168"/>
                  <a:pt x="88" y="171"/>
                </a:cubicBezTo>
                <a:cubicBezTo>
                  <a:pt x="88" y="173"/>
                  <a:pt x="89" y="175"/>
                  <a:pt x="92" y="175"/>
                </a:cubicBezTo>
                <a:cubicBezTo>
                  <a:pt x="94" y="175"/>
                  <a:pt x="96" y="173"/>
                  <a:pt x="96" y="171"/>
                </a:cubicBezTo>
                <a:close/>
                <a:moveTo>
                  <a:pt x="96" y="161"/>
                </a:moveTo>
                <a:cubicBezTo>
                  <a:pt x="96" y="159"/>
                  <a:pt x="94" y="157"/>
                  <a:pt x="92" y="157"/>
                </a:cubicBezTo>
                <a:cubicBezTo>
                  <a:pt x="89" y="157"/>
                  <a:pt x="88" y="159"/>
                  <a:pt x="88" y="161"/>
                </a:cubicBezTo>
                <a:cubicBezTo>
                  <a:pt x="88" y="163"/>
                  <a:pt x="89" y="165"/>
                  <a:pt x="92" y="165"/>
                </a:cubicBezTo>
                <a:cubicBezTo>
                  <a:pt x="94" y="165"/>
                  <a:pt x="96" y="163"/>
                  <a:pt x="96" y="161"/>
                </a:cubicBezTo>
                <a:close/>
                <a:moveTo>
                  <a:pt x="96" y="151"/>
                </a:moveTo>
                <a:cubicBezTo>
                  <a:pt x="96" y="149"/>
                  <a:pt x="94" y="147"/>
                  <a:pt x="92" y="147"/>
                </a:cubicBezTo>
                <a:cubicBezTo>
                  <a:pt x="89" y="147"/>
                  <a:pt x="88" y="149"/>
                  <a:pt x="88" y="151"/>
                </a:cubicBezTo>
                <a:cubicBezTo>
                  <a:pt x="88" y="153"/>
                  <a:pt x="89" y="155"/>
                  <a:pt x="92" y="155"/>
                </a:cubicBezTo>
                <a:cubicBezTo>
                  <a:pt x="94" y="155"/>
                  <a:pt x="96" y="153"/>
                  <a:pt x="96" y="151"/>
                </a:cubicBezTo>
                <a:close/>
                <a:moveTo>
                  <a:pt x="105" y="171"/>
                </a:moveTo>
                <a:cubicBezTo>
                  <a:pt x="105" y="168"/>
                  <a:pt x="103" y="167"/>
                  <a:pt x="101" y="167"/>
                </a:cubicBezTo>
                <a:cubicBezTo>
                  <a:pt x="99" y="167"/>
                  <a:pt x="97" y="168"/>
                  <a:pt x="97" y="171"/>
                </a:cubicBezTo>
                <a:cubicBezTo>
                  <a:pt x="97" y="173"/>
                  <a:pt x="99" y="175"/>
                  <a:pt x="101" y="175"/>
                </a:cubicBezTo>
                <a:cubicBezTo>
                  <a:pt x="103" y="175"/>
                  <a:pt x="105" y="173"/>
                  <a:pt x="105" y="171"/>
                </a:cubicBezTo>
                <a:close/>
                <a:moveTo>
                  <a:pt x="105" y="161"/>
                </a:moveTo>
                <a:cubicBezTo>
                  <a:pt x="105" y="159"/>
                  <a:pt x="103" y="157"/>
                  <a:pt x="101" y="157"/>
                </a:cubicBezTo>
                <a:cubicBezTo>
                  <a:pt x="99" y="157"/>
                  <a:pt x="97" y="159"/>
                  <a:pt x="97" y="161"/>
                </a:cubicBezTo>
                <a:cubicBezTo>
                  <a:pt x="97" y="163"/>
                  <a:pt x="99" y="165"/>
                  <a:pt x="101" y="165"/>
                </a:cubicBezTo>
                <a:cubicBezTo>
                  <a:pt x="103" y="165"/>
                  <a:pt x="105" y="163"/>
                  <a:pt x="105" y="161"/>
                </a:cubicBezTo>
                <a:close/>
                <a:moveTo>
                  <a:pt x="105" y="151"/>
                </a:moveTo>
                <a:cubicBezTo>
                  <a:pt x="105" y="149"/>
                  <a:pt x="103" y="147"/>
                  <a:pt x="101" y="147"/>
                </a:cubicBezTo>
                <a:cubicBezTo>
                  <a:pt x="99" y="147"/>
                  <a:pt x="97" y="149"/>
                  <a:pt x="97" y="151"/>
                </a:cubicBezTo>
                <a:cubicBezTo>
                  <a:pt x="97" y="153"/>
                  <a:pt x="99" y="155"/>
                  <a:pt x="101" y="155"/>
                </a:cubicBezTo>
                <a:cubicBezTo>
                  <a:pt x="103" y="155"/>
                  <a:pt x="105" y="153"/>
                  <a:pt x="105" y="151"/>
                </a:cubicBezTo>
                <a:close/>
                <a:moveTo>
                  <a:pt x="115" y="171"/>
                </a:moveTo>
                <a:cubicBezTo>
                  <a:pt x="115" y="168"/>
                  <a:pt x="113" y="167"/>
                  <a:pt x="111" y="167"/>
                </a:cubicBezTo>
                <a:cubicBezTo>
                  <a:pt x="108" y="167"/>
                  <a:pt x="107" y="168"/>
                  <a:pt x="107" y="171"/>
                </a:cubicBezTo>
                <a:cubicBezTo>
                  <a:pt x="107" y="173"/>
                  <a:pt x="108" y="175"/>
                  <a:pt x="111" y="175"/>
                </a:cubicBezTo>
                <a:cubicBezTo>
                  <a:pt x="113" y="175"/>
                  <a:pt x="115" y="173"/>
                  <a:pt x="115" y="171"/>
                </a:cubicBezTo>
                <a:close/>
                <a:moveTo>
                  <a:pt x="115" y="161"/>
                </a:moveTo>
                <a:cubicBezTo>
                  <a:pt x="115" y="159"/>
                  <a:pt x="113" y="157"/>
                  <a:pt x="111" y="157"/>
                </a:cubicBezTo>
                <a:cubicBezTo>
                  <a:pt x="108" y="157"/>
                  <a:pt x="107" y="159"/>
                  <a:pt x="107" y="161"/>
                </a:cubicBezTo>
                <a:cubicBezTo>
                  <a:pt x="107" y="163"/>
                  <a:pt x="108" y="165"/>
                  <a:pt x="111" y="165"/>
                </a:cubicBezTo>
                <a:cubicBezTo>
                  <a:pt x="113" y="165"/>
                  <a:pt x="115" y="163"/>
                  <a:pt x="115" y="161"/>
                </a:cubicBezTo>
                <a:close/>
                <a:moveTo>
                  <a:pt x="115" y="151"/>
                </a:moveTo>
                <a:cubicBezTo>
                  <a:pt x="115" y="149"/>
                  <a:pt x="113" y="147"/>
                  <a:pt x="111" y="147"/>
                </a:cubicBezTo>
                <a:cubicBezTo>
                  <a:pt x="108" y="147"/>
                  <a:pt x="107" y="149"/>
                  <a:pt x="107" y="151"/>
                </a:cubicBezTo>
                <a:cubicBezTo>
                  <a:pt x="107" y="153"/>
                  <a:pt x="108" y="155"/>
                  <a:pt x="111" y="155"/>
                </a:cubicBezTo>
                <a:cubicBezTo>
                  <a:pt x="113" y="155"/>
                  <a:pt x="115" y="153"/>
                  <a:pt x="115" y="151"/>
                </a:cubicBezTo>
                <a:close/>
                <a:moveTo>
                  <a:pt x="124" y="171"/>
                </a:moveTo>
                <a:cubicBezTo>
                  <a:pt x="124" y="168"/>
                  <a:pt x="122" y="167"/>
                  <a:pt x="120" y="167"/>
                </a:cubicBezTo>
                <a:cubicBezTo>
                  <a:pt x="118" y="167"/>
                  <a:pt x="116" y="168"/>
                  <a:pt x="116" y="171"/>
                </a:cubicBezTo>
                <a:cubicBezTo>
                  <a:pt x="116" y="173"/>
                  <a:pt x="118" y="175"/>
                  <a:pt x="120" y="175"/>
                </a:cubicBezTo>
                <a:cubicBezTo>
                  <a:pt x="122" y="175"/>
                  <a:pt x="124" y="173"/>
                  <a:pt x="124" y="171"/>
                </a:cubicBezTo>
                <a:close/>
                <a:moveTo>
                  <a:pt x="124" y="161"/>
                </a:moveTo>
                <a:cubicBezTo>
                  <a:pt x="124" y="159"/>
                  <a:pt x="122" y="157"/>
                  <a:pt x="120" y="157"/>
                </a:cubicBezTo>
                <a:cubicBezTo>
                  <a:pt x="118" y="157"/>
                  <a:pt x="116" y="159"/>
                  <a:pt x="116" y="161"/>
                </a:cubicBezTo>
                <a:cubicBezTo>
                  <a:pt x="116" y="163"/>
                  <a:pt x="118" y="165"/>
                  <a:pt x="120" y="165"/>
                </a:cubicBezTo>
                <a:cubicBezTo>
                  <a:pt x="122" y="165"/>
                  <a:pt x="124" y="163"/>
                  <a:pt x="124" y="161"/>
                </a:cubicBezTo>
                <a:close/>
                <a:moveTo>
                  <a:pt x="124" y="151"/>
                </a:moveTo>
                <a:cubicBezTo>
                  <a:pt x="124" y="149"/>
                  <a:pt x="122" y="147"/>
                  <a:pt x="120" y="147"/>
                </a:cubicBezTo>
                <a:cubicBezTo>
                  <a:pt x="118" y="147"/>
                  <a:pt x="116" y="149"/>
                  <a:pt x="116" y="151"/>
                </a:cubicBezTo>
                <a:cubicBezTo>
                  <a:pt x="116" y="153"/>
                  <a:pt x="118" y="155"/>
                  <a:pt x="120" y="155"/>
                </a:cubicBezTo>
                <a:cubicBezTo>
                  <a:pt x="122" y="155"/>
                  <a:pt x="124" y="153"/>
                  <a:pt x="124" y="151"/>
                </a:cubicBezTo>
                <a:close/>
                <a:moveTo>
                  <a:pt x="133" y="171"/>
                </a:moveTo>
                <a:cubicBezTo>
                  <a:pt x="133" y="168"/>
                  <a:pt x="132" y="167"/>
                  <a:pt x="129" y="167"/>
                </a:cubicBezTo>
                <a:cubicBezTo>
                  <a:pt x="127" y="167"/>
                  <a:pt x="125" y="168"/>
                  <a:pt x="125" y="171"/>
                </a:cubicBezTo>
                <a:cubicBezTo>
                  <a:pt x="125" y="173"/>
                  <a:pt x="127" y="175"/>
                  <a:pt x="129" y="175"/>
                </a:cubicBezTo>
                <a:cubicBezTo>
                  <a:pt x="132" y="175"/>
                  <a:pt x="133" y="173"/>
                  <a:pt x="133" y="171"/>
                </a:cubicBezTo>
                <a:close/>
                <a:moveTo>
                  <a:pt x="133" y="161"/>
                </a:moveTo>
                <a:cubicBezTo>
                  <a:pt x="133" y="159"/>
                  <a:pt x="132" y="157"/>
                  <a:pt x="129" y="157"/>
                </a:cubicBezTo>
                <a:cubicBezTo>
                  <a:pt x="127" y="157"/>
                  <a:pt x="125" y="159"/>
                  <a:pt x="125" y="161"/>
                </a:cubicBezTo>
                <a:cubicBezTo>
                  <a:pt x="125" y="163"/>
                  <a:pt x="127" y="165"/>
                  <a:pt x="129" y="165"/>
                </a:cubicBezTo>
                <a:cubicBezTo>
                  <a:pt x="132" y="165"/>
                  <a:pt x="133" y="163"/>
                  <a:pt x="133" y="161"/>
                </a:cubicBezTo>
                <a:close/>
                <a:moveTo>
                  <a:pt x="133" y="151"/>
                </a:moveTo>
                <a:cubicBezTo>
                  <a:pt x="133" y="149"/>
                  <a:pt x="132" y="147"/>
                  <a:pt x="129" y="147"/>
                </a:cubicBezTo>
                <a:cubicBezTo>
                  <a:pt x="127" y="147"/>
                  <a:pt x="125" y="149"/>
                  <a:pt x="125" y="151"/>
                </a:cubicBezTo>
                <a:cubicBezTo>
                  <a:pt x="125" y="153"/>
                  <a:pt x="127" y="155"/>
                  <a:pt x="129" y="155"/>
                </a:cubicBezTo>
                <a:cubicBezTo>
                  <a:pt x="132" y="155"/>
                  <a:pt x="133" y="153"/>
                  <a:pt x="133" y="151"/>
                </a:cubicBezTo>
                <a:close/>
                <a:moveTo>
                  <a:pt x="143" y="171"/>
                </a:moveTo>
                <a:cubicBezTo>
                  <a:pt x="143" y="168"/>
                  <a:pt x="141" y="167"/>
                  <a:pt x="139" y="167"/>
                </a:cubicBezTo>
                <a:cubicBezTo>
                  <a:pt x="137" y="167"/>
                  <a:pt x="135" y="168"/>
                  <a:pt x="135" y="171"/>
                </a:cubicBezTo>
                <a:cubicBezTo>
                  <a:pt x="135" y="173"/>
                  <a:pt x="137" y="175"/>
                  <a:pt x="139" y="175"/>
                </a:cubicBezTo>
                <a:cubicBezTo>
                  <a:pt x="141" y="175"/>
                  <a:pt x="143" y="173"/>
                  <a:pt x="143" y="171"/>
                </a:cubicBezTo>
                <a:close/>
                <a:moveTo>
                  <a:pt x="143" y="161"/>
                </a:moveTo>
                <a:cubicBezTo>
                  <a:pt x="143" y="159"/>
                  <a:pt x="141" y="157"/>
                  <a:pt x="139" y="157"/>
                </a:cubicBezTo>
                <a:cubicBezTo>
                  <a:pt x="137" y="157"/>
                  <a:pt x="135" y="159"/>
                  <a:pt x="135" y="161"/>
                </a:cubicBezTo>
                <a:cubicBezTo>
                  <a:pt x="135" y="163"/>
                  <a:pt x="137" y="165"/>
                  <a:pt x="139" y="165"/>
                </a:cubicBezTo>
                <a:cubicBezTo>
                  <a:pt x="141" y="165"/>
                  <a:pt x="143" y="163"/>
                  <a:pt x="143" y="161"/>
                </a:cubicBezTo>
                <a:close/>
                <a:moveTo>
                  <a:pt x="143" y="151"/>
                </a:moveTo>
                <a:cubicBezTo>
                  <a:pt x="143" y="149"/>
                  <a:pt x="141" y="147"/>
                  <a:pt x="139" y="147"/>
                </a:cubicBezTo>
                <a:cubicBezTo>
                  <a:pt x="137" y="147"/>
                  <a:pt x="135" y="149"/>
                  <a:pt x="135" y="151"/>
                </a:cubicBezTo>
                <a:cubicBezTo>
                  <a:pt x="135" y="153"/>
                  <a:pt x="137" y="155"/>
                  <a:pt x="139" y="155"/>
                </a:cubicBezTo>
                <a:cubicBezTo>
                  <a:pt x="141" y="155"/>
                  <a:pt x="143" y="153"/>
                  <a:pt x="143" y="151"/>
                </a:cubicBezTo>
                <a:close/>
                <a:moveTo>
                  <a:pt x="313" y="161"/>
                </a:moveTo>
                <a:cubicBezTo>
                  <a:pt x="313" y="153"/>
                  <a:pt x="307" y="147"/>
                  <a:pt x="300" y="147"/>
                </a:cubicBezTo>
                <a:cubicBezTo>
                  <a:pt x="300" y="147"/>
                  <a:pt x="300" y="147"/>
                  <a:pt x="146" y="147"/>
                </a:cubicBezTo>
                <a:cubicBezTo>
                  <a:pt x="146" y="147"/>
                  <a:pt x="146" y="147"/>
                  <a:pt x="146" y="175"/>
                </a:cubicBezTo>
                <a:cubicBezTo>
                  <a:pt x="146" y="175"/>
                  <a:pt x="146" y="175"/>
                  <a:pt x="300" y="175"/>
                </a:cubicBezTo>
                <a:cubicBezTo>
                  <a:pt x="307" y="175"/>
                  <a:pt x="313" y="168"/>
                  <a:pt x="313" y="161"/>
                </a:cubicBezTo>
                <a:close/>
                <a:moveTo>
                  <a:pt x="299" y="153"/>
                </a:moveTo>
                <a:cubicBezTo>
                  <a:pt x="294" y="153"/>
                  <a:pt x="291" y="156"/>
                  <a:pt x="291" y="161"/>
                </a:cubicBezTo>
                <a:cubicBezTo>
                  <a:pt x="291" y="165"/>
                  <a:pt x="294" y="169"/>
                  <a:pt x="299" y="169"/>
                </a:cubicBezTo>
                <a:cubicBezTo>
                  <a:pt x="303" y="169"/>
                  <a:pt x="307" y="165"/>
                  <a:pt x="307" y="161"/>
                </a:cubicBezTo>
                <a:cubicBezTo>
                  <a:pt x="307" y="156"/>
                  <a:pt x="303" y="153"/>
                  <a:pt x="299" y="153"/>
                </a:cubicBezTo>
                <a:close/>
                <a:moveTo>
                  <a:pt x="325" y="198"/>
                </a:moveTo>
                <a:cubicBezTo>
                  <a:pt x="325" y="227"/>
                  <a:pt x="325" y="227"/>
                  <a:pt x="325" y="227"/>
                </a:cubicBezTo>
                <a:cubicBezTo>
                  <a:pt x="325" y="232"/>
                  <a:pt x="320" y="236"/>
                  <a:pt x="315" y="236"/>
                </a:cubicBezTo>
                <a:cubicBezTo>
                  <a:pt x="9" y="236"/>
                  <a:pt x="9" y="236"/>
                  <a:pt x="9" y="236"/>
                </a:cubicBezTo>
                <a:cubicBezTo>
                  <a:pt x="4" y="236"/>
                  <a:pt x="0" y="232"/>
                  <a:pt x="0" y="227"/>
                </a:cubicBezTo>
                <a:cubicBezTo>
                  <a:pt x="0" y="198"/>
                  <a:pt x="0" y="198"/>
                  <a:pt x="0" y="198"/>
                </a:cubicBezTo>
                <a:cubicBezTo>
                  <a:pt x="0" y="192"/>
                  <a:pt x="4" y="189"/>
                  <a:pt x="9" y="189"/>
                </a:cubicBezTo>
                <a:cubicBezTo>
                  <a:pt x="315" y="189"/>
                  <a:pt x="315" y="189"/>
                  <a:pt x="315" y="189"/>
                </a:cubicBezTo>
                <a:cubicBezTo>
                  <a:pt x="320" y="189"/>
                  <a:pt x="325" y="192"/>
                  <a:pt x="325" y="198"/>
                </a:cubicBezTo>
                <a:close/>
                <a:moveTo>
                  <a:pt x="20" y="222"/>
                </a:moveTo>
                <a:cubicBezTo>
                  <a:pt x="20" y="220"/>
                  <a:pt x="19" y="218"/>
                  <a:pt x="16" y="218"/>
                </a:cubicBezTo>
                <a:cubicBezTo>
                  <a:pt x="14" y="218"/>
                  <a:pt x="12" y="220"/>
                  <a:pt x="12" y="222"/>
                </a:cubicBezTo>
                <a:cubicBezTo>
                  <a:pt x="12" y="224"/>
                  <a:pt x="14" y="226"/>
                  <a:pt x="16" y="226"/>
                </a:cubicBezTo>
                <a:cubicBezTo>
                  <a:pt x="19" y="226"/>
                  <a:pt x="20" y="224"/>
                  <a:pt x="20" y="222"/>
                </a:cubicBezTo>
                <a:close/>
                <a:moveTo>
                  <a:pt x="20" y="213"/>
                </a:moveTo>
                <a:cubicBezTo>
                  <a:pt x="20" y="211"/>
                  <a:pt x="19" y="209"/>
                  <a:pt x="16" y="209"/>
                </a:cubicBezTo>
                <a:cubicBezTo>
                  <a:pt x="14" y="209"/>
                  <a:pt x="12" y="211"/>
                  <a:pt x="12" y="213"/>
                </a:cubicBezTo>
                <a:cubicBezTo>
                  <a:pt x="12" y="215"/>
                  <a:pt x="14" y="217"/>
                  <a:pt x="16" y="217"/>
                </a:cubicBezTo>
                <a:cubicBezTo>
                  <a:pt x="19" y="217"/>
                  <a:pt x="20" y="215"/>
                  <a:pt x="20" y="213"/>
                </a:cubicBezTo>
                <a:close/>
                <a:moveTo>
                  <a:pt x="20" y="203"/>
                </a:moveTo>
                <a:cubicBezTo>
                  <a:pt x="20" y="200"/>
                  <a:pt x="19" y="199"/>
                  <a:pt x="16" y="199"/>
                </a:cubicBezTo>
                <a:cubicBezTo>
                  <a:pt x="14" y="199"/>
                  <a:pt x="12" y="200"/>
                  <a:pt x="12" y="203"/>
                </a:cubicBezTo>
                <a:cubicBezTo>
                  <a:pt x="12" y="205"/>
                  <a:pt x="14" y="207"/>
                  <a:pt x="16" y="207"/>
                </a:cubicBezTo>
                <a:cubicBezTo>
                  <a:pt x="19" y="207"/>
                  <a:pt x="20" y="205"/>
                  <a:pt x="20" y="203"/>
                </a:cubicBezTo>
                <a:close/>
                <a:moveTo>
                  <a:pt x="30" y="222"/>
                </a:moveTo>
                <a:cubicBezTo>
                  <a:pt x="30" y="220"/>
                  <a:pt x="28" y="218"/>
                  <a:pt x="26" y="218"/>
                </a:cubicBezTo>
                <a:cubicBezTo>
                  <a:pt x="24" y="218"/>
                  <a:pt x="22" y="220"/>
                  <a:pt x="22" y="222"/>
                </a:cubicBezTo>
                <a:cubicBezTo>
                  <a:pt x="22" y="224"/>
                  <a:pt x="24" y="226"/>
                  <a:pt x="26" y="226"/>
                </a:cubicBezTo>
                <a:cubicBezTo>
                  <a:pt x="28" y="226"/>
                  <a:pt x="30" y="224"/>
                  <a:pt x="30" y="222"/>
                </a:cubicBezTo>
                <a:close/>
                <a:moveTo>
                  <a:pt x="30" y="213"/>
                </a:moveTo>
                <a:cubicBezTo>
                  <a:pt x="30" y="211"/>
                  <a:pt x="28" y="209"/>
                  <a:pt x="26" y="209"/>
                </a:cubicBezTo>
                <a:cubicBezTo>
                  <a:pt x="24" y="209"/>
                  <a:pt x="22" y="211"/>
                  <a:pt x="22" y="213"/>
                </a:cubicBezTo>
                <a:cubicBezTo>
                  <a:pt x="22" y="215"/>
                  <a:pt x="24" y="217"/>
                  <a:pt x="26" y="217"/>
                </a:cubicBezTo>
                <a:cubicBezTo>
                  <a:pt x="28" y="217"/>
                  <a:pt x="30" y="215"/>
                  <a:pt x="30" y="213"/>
                </a:cubicBezTo>
                <a:close/>
                <a:moveTo>
                  <a:pt x="30" y="203"/>
                </a:moveTo>
                <a:cubicBezTo>
                  <a:pt x="30" y="200"/>
                  <a:pt x="28" y="199"/>
                  <a:pt x="26" y="199"/>
                </a:cubicBezTo>
                <a:cubicBezTo>
                  <a:pt x="24" y="199"/>
                  <a:pt x="22" y="200"/>
                  <a:pt x="22" y="203"/>
                </a:cubicBezTo>
                <a:cubicBezTo>
                  <a:pt x="22" y="205"/>
                  <a:pt x="24" y="207"/>
                  <a:pt x="26" y="207"/>
                </a:cubicBezTo>
                <a:cubicBezTo>
                  <a:pt x="28" y="207"/>
                  <a:pt x="30" y="205"/>
                  <a:pt x="30" y="203"/>
                </a:cubicBezTo>
                <a:close/>
                <a:moveTo>
                  <a:pt x="39" y="222"/>
                </a:moveTo>
                <a:cubicBezTo>
                  <a:pt x="39" y="220"/>
                  <a:pt x="37" y="218"/>
                  <a:pt x="35" y="218"/>
                </a:cubicBezTo>
                <a:cubicBezTo>
                  <a:pt x="33" y="218"/>
                  <a:pt x="31" y="220"/>
                  <a:pt x="31" y="222"/>
                </a:cubicBezTo>
                <a:cubicBezTo>
                  <a:pt x="31" y="224"/>
                  <a:pt x="33" y="226"/>
                  <a:pt x="35" y="226"/>
                </a:cubicBezTo>
                <a:cubicBezTo>
                  <a:pt x="37" y="226"/>
                  <a:pt x="39" y="224"/>
                  <a:pt x="39" y="222"/>
                </a:cubicBezTo>
                <a:close/>
                <a:moveTo>
                  <a:pt x="39" y="213"/>
                </a:moveTo>
                <a:cubicBezTo>
                  <a:pt x="39" y="211"/>
                  <a:pt x="37" y="209"/>
                  <a:pt x="35" y="209"/>
                </a:cubicBezTo>
                <a:cubicBezTo>
                  <a:pt x="33" y="209"/>
                  <a:pt x="31" y="211"/>
                  <a:pt x="31" y="213"/>
                </a:cubicBezTo>
                <a:cubicBezTo>
                  <a:pt x="31" y="215"/>
                  <a:pt x="33" y="217"/>
                  <a:pt x="35" y="217"/>
                </a:cubicBezTo>
                <a:cubicBezTo>
                  <a:pt x="37" y="217"/>
                  <a:pt x="39" y="215"/>
                  <a:pt x="39" y="213"/>
                </a:cubicBezTo>
                <a:close/>
                <a:moveTo>
                  <a:pt x="39" y="203"/>
                </a:moveTo>
                <a:cubicBezTo>
                  <a:pt x="39" y="200"/>
                  <a:pt x="37" y="199"/>
                  <a:pt x="35" y="199"/>
                </a:cubicBezTo>
                <a:cubicBezTo>
                  <a:pt x="33" y="199"/>
                  <a:pt x="31" y="200"/>
                  <a:pt x="31" y="203"/>
                </a:cubicBezTo>
                <a:cubicBezTo>
                  <a:pt x="31" y="205"/>
                  <a:pt x="33" y="207"/>
                  <a:pt x="35" y="207"/>
                </a:cubicBezTo>
                <a:cubicBezTo>
                  <a:pt x="37" y="207"/>
                  <a:pt x="39" y="205"/>
                  <a:pt x="39" y="203"/>
                </a:cubicBezTo>
                <a:close/>
                <a:moveTo>
                  <a:pt x="49" y="222"/>
                </a:moveTo>
                <a:cubicBezTo>
                  <a:pt x="49" y="220"/>
                  <a:pt x="47" y="218"/>
                  <a:pt x="45" y="218"/>
                </a:cubicBezTo>
                <a:cubicBezTo>
                  <a:pt x="42" y="218"/>
                  <a:pt x="41" y="220"/>
                  <a:pt x="41" y="222"/>
                </a:cubicBezTo>
                <a:cubicBezTo>
                  <a:pt x="41" y="224"/>
                  <a:pt x="42" y="226"/>
                  <a:pt x="45" y="226"/>
                </a:cubicBezTo>
                <a:cubicBezTo>
                  <a:pt x="47" y="226"/>
                  <a:pt x="49" y="224"/>
                  <a:pt x="49" y="222"/>
                </a:cubicBezTo>
                <a:close/>
                <a:moveTo>
                  <a:pt x="49" y="213"/>
                </a:moveTo>
                <a:cubicBezTo>
                  <a:pt x="49" y="211"/>
                  <a:pt x="47" y="209"/>
                  <a:pt x="45" y="209"/>
                </a:cubicBezTo>
                <a:cubicBezTo>
                  <a:pt x="42" y="209"/>
                  <a:pt x="41" y="211"/>
                  <a:pt x="41" y="213"/>
                </a:cubicBezTo>
                <a:cubicBezTo>
                  <a:pt x="41" y="215"/>
                  <a:pt x="42" y="217"/>
                  <a:pt x="45" y="217"/>
                </a:cubicBezTo>
                <a:cubicBezTo>
                  <a:pt x="47" y="217"/>
                  <a:pt x="49" y="215"/>
                  <a:pt x="49" y="213"/>
                </a:cubicBezTo>
                <a:close/>
                <a:moveTo>
                  <a:pt x="49" y="203"/>
                </a:moveTo>
                <a:cubicBezTo>
                  <a:pt x="49" y="200"/>
                  <a:pt x="47" y="199"/>
                  <a:pt x="45" y="199"/>
                </a:cubicBezTo>
                <a:cubicBezTo>
                  <a:pt x="42" y="199"/>
                  <a:pt x="41" y="200"/>
                  <a:pt x="41" y="203"/>
                </a:cubicBezTo>
                <a:cubicBezTo>
                  <a:pt x="41" y="205"/>
                  <a:pt x="42" y="207"/>
                  <a:pt x="45" y="207"/>
                </a:cubicBezTo>
                <a:cubicBezTo>
                  <a:pt x="47" y="207"/>
                  <a:pt x="49" y="205"/>
                  <a:pt x="49" y="203"/>
                </a:cubicBezTo>
                <a:close/>
                <a:moveTo>
                  <a:pt x="58" y="222"/>
                </a:moveTo>
                <a:cubicBezTo>
                  <a:pt x="58" y="220"/>
                  <a:pt x="56" y="218"/>
                  <a:pt x="54" y="218"/>
                </a:cubicBezTo>
                <a:cubicBezTo>
                  <a:pt x="52" y="218"/>
                  <a:pt x="50" y="220"/>
                  <a:pt x="50" y="222"/>
                </a:cubicBezTo>
                <a:cubicBezTo>
                  <a:pt x="50" y="224"/>
                  <a:pt x="52" y="226"/>
                  <a:pt x="54" y="226"/>
                </a:cubicBezTo>
                <a:cubicBezTo>
                  <a:pt x="56" y="226"/>
                  <a:pt x="58" y="224"/>
                  <a:pt x="58" y="222"/>
                </a:cubicBezTo>
                <a:close/>
                <a:moveTo>
                  <a:pt x="58" y="213"/>
                </a:moveTo>
                <a:cubicBezTo>
                  <a:pt x="58" y="211"/>
                  <a:pt x="56" y="209"/>
                  <a:pt x="54" y="209"/>
                </a:cubicBezTo>
                <a:cubicBezTo>
                  <a:pt x="52" y="209"/>
                  <a:pt x="50" y="211"/>
                  <a:pt x="50" y="213"/>
                </a:cubicBezTo>
                <a:cubicBezTo>
                  <a:pt x="50" y="215"/>
                  <a:pt x="52" y="217"/>
                  <a:pt x="54" y="217"/>
                </a:cubicBezTo>
                <a:cubicBezTo>
                  <a:pt x="56" y="217"/>
                  <a:pt x="58" y="215"/>
                  <a:pt x="58" y="213"/>
                </a:cubicBezTo>
                <a:close/>
                <a:moveTo>
                  <a:pt x="58" y="203"/>
                </a:moveTo>
                <a:cubicBezTo>
                  <a:pt x="58" y="200"/>
                  <a:pt x="56" y="199"/>
                  <a:pt x="54" y="199"/>
                </a:cubicBezTo>
                <a:cubicBezTo>
                  <a:pt x="52" y="199"/>
                  <a:pt x="50" y="200"/>
                  <a:pt x="50" y="203"/>
                </a:cubicBezTo>
                <a:cubicBezTo>
                  <a:pt x="50" y="205"/>
                  <a:pt x="52" y="207"/>
                  <a:pt x="54" y="207"/>
                </a:cubicBezTo>
                <a:cubicBezTo>
                  <a:pt x="56" y="207"/>
                  <a:pt x="58" y="205"/>
                  <a:pt x="58" y="203"/>
                </a:cubicBezTo>
                <a:close/>
                <a:moveTo>
                  <a:pt x="67" y="222"/>
                </a:moveTo>
                <a:cubicBezTo>
                  <a:pt x="67" y="220"/>
                  <a:pt x="66" y="218"/>
                  <a:pt x="63" y="218"/>
                </a:cubicBezTo>
                <a:cubicBezTo>
                  <a:pt x="61" y="218"/>
                  <a:pt x="59" y="220"/>
                  <a:pt x="59" y="222"/>
                </a:cubicBezTo>
                <a:cubicBezTo>
                  <a:pt x="59" y="224"/>
                  <a:pt x="61" y="226"/>
                  <a:pt x="63" y="226"/>
                </a:cubicBezTo>
                <a:cubicBezTo>
                  <a:pt x="66" y="226"/>
                  <a:pt x="67" y="224"/>
                  <a:pt x="67" y="222"/>
                </a:cubicBezTo>
                <a:close/>
                <a:moveTo>
                  <a:pt x="67" y="213"/>
                </a:moveTo>
                <a:cubicBezTo>
                  <a:pt x="67" y="211"/>
                  <a:pt x="66" y="209"/>
                  <a:pt x="63" y="209"/>
                </a:cubicBezTo>
                <a:cubicBezTo>
                  <a:pt x="61" y="209"/>
                  <a:pt x="59" y="211"/>
                  <a:pt x="59" y="213"/>
                </a:cubicBezTo>
                <a:cubicBezTo>
                  <a:pt x="59" y="215"/>
                  <a:pt x="61" y="217"/>
                  <a:pt x="63" y="217"/>
                </a:cubicBezTo>
                <a:cubicBezTo>
                  <a:pt x="66" y="217"/>
                  <a:pt x="67" y="215"/>
                  <a:pt x="67" y="213"/>
                </a:cubicBezTo>
                <a:close/>
                <a:moveTo>
                  <a:pt x="67" y="203"/>
                </a:moveTo>
                <a:cubicBezTo>
                  <a:pt x="67" y="200"/>
                  <a:pt x="66" y="199"/>
                  <a:pt x="63" y="199"/>
                </a:cubicBezTo>
                <a:cubicBezTo>
                  <a:pt x="61" y="199"/>
                  <a:pt x="59" y="200"/>
                  <a:pt x="59" y="203"/>
                </a:cubicBezTo>
                <a:cubicBezTo>
                  <a:pt x="59" y="205"/>
                  <a:pt x="61" y="207"/>
                  <a:pt x="63" y="207"/>
                </a:cubicBezTo>
                <a:cubicBezTo>
                  <a:pt x="66" y="207"/>
                  <a:pt x="67" y="205"/>
                  <a:pt x="67" y="203"/>
                </a:cubicBezTo>
                <a:close/>
                <a:moveTo>
                  <a:pt x="77" y="222"/>
                </a:moveTo>
                <a:cubicBezTo>
                  <a:pt x="77" y="220"/>
                  <a:pt x="75" y="218"/>
                  <a:pt x="73" y="218"/>
                </a:cubicBezTo>
                <a:cubicBezTo>
                  <a:pt x="71" y="218"/>
                  <a:pt x="69" y="220"/>
                  <a:pt x="69" y="222"/>
                </a:cubicBezTo>
                <a:cubicBezTo>
                  <a:pt x="69" y="224"/>
                  <a:pt x="71" y="226"/>
                  <a:pt x="73" y="226"/>
                </a:cubicBezTo>
                <a:cubicBezTo>
                  <a:pt x="75" y="226"/>
                  <a:pt x="77" y="224"/>
                  <a:pt x="77" y="222"/>
                </a:cubicBezTo>
                <a:close/>
                <a:moveTo>
                  <a:pt x="77" y="213"/>
                </a:moveTo>
                <a:cubicBezTo>
                  <a:pt x="77" y="211"/>
                  <a:pt x="75" y="209"/>
                  <a:pt x="73" y="209"/>
                </a:cubicBezTo>
                <a:cubicBezTo>
                  <a:pt x="71" y="209"/>
                  <a:pt x="69" y="211"/>
                  <a:pt x="69" y="213"/>
                </a:cubicBezTo>
                <a:cubicBezTo>
                  <a:pt x="69" y="215"/>
                  <a:pt x="71" y="217"/>
                  <a:pt x="73" y="217"/>
                </a:cubicBezTo>
                <a:cubicBezTo>
                  <a:pt x="75" y="217"/>
                  <a:pt x="77" y="215"/>
                  <a:pt x="77" y="213"/>
                </a:cubicBezTo>
                <a:close/>
                <a:moveTo>
                  <a:pt x="77" y="203"/>
                </a:moveTo>
                <a:cubicBezTo>
                  <a:pt x="77" y="200"/>
                  <a:pt x="75" y="199"/>
                  <a:pt x="73" y="199"/>
                </a:cubicBezTo>
                <a:cubicBezTo>
                  <a:pt x="71" y="199"/>
                  <a:pt x="69" y="200"/>
                  <a:pt x="69" y="203"/>
                </a:cubicBezTo>
                <a:cubicBezTo>
                  <a:pt x="69" y="205"/>
                  <a:pt x="71" y="207"/>
                  <a:pt x="73" y="207"/>
                </a:cubicBezTo>
                <a:cubicBezTo>
                  <a:pt x="75" y="207"/>
                  <a:pt x="77" y="205"/>
                  <a:pt x="77" y="203"/>
                </a:cubicBezTo>
                <a:close/>
                <a:moveTo>
                  <a:pt x="86" y="222"/>
                </a:moveTo>
                <a:cubicBezTo>
                  <a:pt x="86" y="220"/>
                  <a:pt x="84" y="218"/>
                  <a:pt x="82" y="218"/>
                </a:cubicBezTo>
                <a:cubicBezTo>
                  <a:pt x="80" y="218"/>
                  <a:pt x="78" y="220"/>
                  <a:pt x="78" y="222"/>
                </a:cubicBezTo>
                <a:cubicBezTo>
                  <a:pt x="78" y="224"/>
                  <a:pt x="80" y="226"/>
                  <a:pt x="82" y="226"/>
                </a:cubicBezTo>
                <a:cubicBezTo>
                  <a:pt x="84" y="226"/>
                  <a:pt x="86" y="224"/>
                  <a:pt x="86" y="222"/>
                </a:cubicBezTo>
                <a:close/>
                <a:moveTo>
                  <a:pt x="86" y="213"/>
                </a:moveTo>
                <a:cubicBezTo>
                  <a:pt x="86" y="211"/>
                  <a:pt x="84" y="209"/>
                  <a:pt x="82" y="209"/>
                </a:cubicBezTo>
                <a:cubicBezTo>
                  <a:pt x="80" y="209"/>
                  <a:pt x="78" y="211"/>
                  <a:pt x="78" y="213"/>
                </a:cubicBezTo>
                <a:cubicBezTo>
                  <a:pt x="78" y="215"/>
                  <a:pt x="80" y="217"/>
                  <a:pt x="82" y="217"/>
                </a:cubicBezTo>
                <a:cubicBezTo>
                  <a:pt x="84" y="217"/>
                  <a:pt x="86" y="215"/>
                  <a:pt x="86" y="213"/>
                </a:cubicBezTo>
                <a:close/>
                <a:moveTo>
                  <a:pt x="86" y="203"/>
                </a:moveTo>
                <a:cubicBezTo>
                  <a:pt x="86" y="200"/>
                  <a:pt x="84" y="199"/>
                  <a:pt x="82" y="199"/>
                </a:cubicBezTo>
                <a:cubicBezTo>
                  <a:pt x="80" y="199"/>
                  <a:pt x="78" y="200"/>
                  <a:pt x="78" y="203"/>
                </a:cubicBezTo>
                <a:cubicBezTo>
                  <a:pt x="78" y="205"/>
                  <a:pt x="80" y="207"/>
                  <a:pt x="82" y="207"/>
                </a:cubicBezTo>
                <a:cubicBezTo>
                  <a:pt x="84" y="207"/>
                  <a:pt x="86" y="205"/>
                  <a:pt x="86" y="203"/>
                </a:cubicBezTo>
                <a:close/>
                <a:moveTo>
                  <a:pt x="96" y="222"/>
                </a:moveTo>
                <a:cubicBezTo>
                  <a:pt x="96" y="220"/>
                  <a:pt x="94" y="218"/>
                  <a:pt x="92" y="218"/>
                </a:cubicBezTo>
                <a:cubicBezTo>
                  <a:pt x="89" y="218"/>
                  <a:pt x="88" y="220"/>
                  <a:pt x="88" y="222"/>
                </a:cubicBezTo>
                <a:cubicBezTo>
                  <a:pt x="88" y="224"/>
                  <a:pt x="89" y="226"/>
                  <a:pt x="92" y="226"/>
                </a:cubicBezTo>
                <a:cubicBezTo>
                  <a:pt x="94" y="226"/>
                  <a:pt x="96" y="224"/>
                  <a:pt x="96" y="222"/>
                </a:cubicBezTo>
                <a:close/>
                <a:moveTo>
                  <a:pt x="96" y="213"/>
                </a:moveTo>
                <a:cubicBezTo>
                  <a:pt x="96" y="211"/>
                  <a:pt x="94" y="209"/>
                  <a:pt x="92" y="209"/>
                </a:cubicBezTo>
                <a:cubicBezTo>
                  <a:pt x="89" y="209"/>
                  <a:pt x="88" y="211"/>
                  <a:pt x="88" y="213"/>
                </a:cubicBezTo>
                <a:cubicBezTo>
                  <a:pt x="88" y="215"/>
                  <a:pt x="89" y="217"/>
                  <a:pt x="92" y="217"/>
                </a:cubicBezTo>
                <a:cubicBezTo>
                  <a:pt x="94" y="217"/>
                  <a:pt x="96" y="215"/>
                  <a:pt x="96" y="213"/>
                </a:cubicBezTo>
                <a:close/>
                <a:moveTo>
                  <a:pt x="96" y="203"/>
                </a:moveTo>
                <a:cubicBezTo>
                  <a:pt x="96" y="200"/>
                  <a:pt x="94" y="199"/>
                  <a:pt x="92" y="199"/>
                </a:cubicBezTo>
                <a:cubicBezTo>
                  <a:pt x="89" y="199"/>
                  <a:pt x="88" y="200"/>
                  <a:pt x="88" y="203"/>
                </a:cubicBezTo>
                <a:cubicBezTo>
                  <a:pt x="88" y="205"/>
                  <a:pt x="89" y="207"/>
                  <a:pt x="92" y="207"/>
                </a:cubicBezTo>
                <a:cubicBezTo>
                  <a:pt x="94" y="207"/>
                  <a:pt x="96" y="205"/>
                  <a:pt x="96" y="203"/>
                </a:cubicBezTo>
                <a:close/>
                <a:moveTo>
                  <a:pt x="105" y="222"/>
                </a:moveTo>
                <a:cubicBezTo>
                  <a:pt x="105" y="220"/>
                  <a:pt x="103" y="218"/>
                  <a:pt x="101" y="218"/>
                </a:cubicBezTo>
                <a:cubicBezTo>
                  <a:pt x="99" y="218"/>
                  <a:pt x="97" y="220"/>
                  <a:pt x="97" y="222"/>
                </a:cubicBezTo>
                <a:cubicBezTo>
                  <a:pt x="97" y="224"/>
                  <a:pt x="99" y="226"/>
                  <a:pt x="101" y="226"/>
                </a:cubicBezTo>
                <a:cubicBezTo>
                  <a:pt x="103" y="226"/>
                  <a:pt x="105" y="224"/>
                  <a:pt x="105" y="222"/>
                </a:cubicBezTo>
                <a:close/>
                <a:moveTo>
                  <a:pt x="105" y="213"/>
                </a:moveTo>
                <a:cubicBezTo>
                  <a:pt x="105" y="211"/>
                  <a:pt x="103" y="209"/>
                  <a:pt x="101" y="209"/>
                </a:cubicBezTo>
                <a:cubicBezTo>
                  <a:pt x="99" y="209"/>
                  <a:pt x="97" y="211"/>
                  <a:pt x="97" y="213"/>
                </a:cubicBezTo>
                <a:cubicBezTo>
                  <a:pt x="97" y="215"/>
                  <a:pt x="99" y="217"/>
                  <a:pt x="101" y="217"/>
                </a:cubicBezTo>
                <a:cubicBezTo>
                  <a:pt x="103" y="217"/>
                  <a:pt x="105" y="215"/>
                  <a:pt x="105" y="213"/>
                </a:cubicBezTo>
                <a:close/>
                <a:moveTo>
                  <a:pt x="105" y="203"/>
                </a:moveTo>
                <a:cubicBezTo>
                  <a:pt x="105" y="200"/>
                  <a:pt x="103" y="199"/>
                  <a:pt x="101" y="199"/>
                </a:cubicBezTo>
                <a:cubicBezTo>
                  <a:pt x="99" y="199"/>
                  <a:pt x="97" y="200"/>
                  <a:pt x="97" y="203"/>
                </a:cubicBezTo>
                <a:cubicBezTo>
                  <a:pt x="97" y="205"/>
                  <a:pt x="99" y="207"/>
                  <a:pt x="101" y="207"/>
                </a:cubicBezTo>
                <a:cubicBezTo>
                  <a:pt x="103" y="207"/>
                  <a:pt x="105" y="205"/>
                  <a:pt x="105" y="203"/>
                </a:cubicBezTo>
                <a:close/>
                <a:moveTo>
                  <a:pt x="115" y="222"/>
                </a:moveTo>
                <a:cubicBezTo>
                  <a:pt x="115" y="220"/>
                  <a:pt x="113" y="218"/>
                  <a:pt x="111" y="218"/>
                </a:cubicBezTo>
                <a:cubicBezTo>
                  <a:pt x="108" y="218"/>
                  <a:pt x="107" y="220"/>
                  <a:pt x="107" y="222"/>
                </a:cubicBezTo>
                <a:cubicBezTo>
                  <a:pt x="107" y="224"/>
                  <a:pt x="108" y="226"/>
                  <a:pt x="111" y="226"/>
                </a:cubicBezTo>
                <a:cubicBezTo>
                  <a:pt x="113" y="226"/>
                  <a:pt x="115" y="224"/>
                  <a:pt x="115" y="222"/>
                </a:cubicBezTo>
                <a:close/>
                <a:moveTo>
                  <a:pt x="115" y="213"/>
                </a:moveTo>
                <a:cubicBezTo>
                  <a:pt x="115" y="211"/>
                  <a:pt x="113" y="209"/>
                  <a:pt x="111" y="209"/>
                </a:cubicBezTo>
                <a:cubicBezTo>
                  <a:pt x="108" y="209"/>
                  <a:pt x="107" y="211"/>
                  <a:pt x="107" y="213"/>
                </a:cubicBezTo>
                <a:cubicBezTo>
                  <a:pt x="107" y="215"/>
                  <a:pt x="108" y="217"/>
                  <a:pt x="111" y="217"/>
                </a:cubicBezTo>
                <a:cubicBezTo>
                  <a:pt x="113" y="217"/>
                  <a:pt x="115" y="215"/>
                  <a:pt x="115" y="213"/>
                </a:cubicBezTo>
                <a:close/>
                <a:moveTo>
                  <a:pt x="115" y="203"/>
                </a:moveTo>
                <a:cubicBezTo>
                  <a:pt x="115" y="200"/>
                  <a:pt x="113" y="199"/>
                  <a:pt x="111" y="199"/>
                </a:cubicBezTo>
                <a:cubicBezTo>
                  <a:pt x="108" y="199"/>
                  <a:pt x="107" y="200"/>
                  <a:pt x="107" y="203"/>
                </a:cubicBezTo>
                <a:cubicBezTo>
                  <a:pt x="107" y="205"/>
                  <a:pt x="108" y="207"/>
                  <a:pt x="111" y="207"/>
                </a:cubicBezTo>
                <a:cubicBezTo>
                  <a:pt x="113" y="207"/>
                  <a:pt x="115" y="205"/>
                  <a:pt x="115" y="203"/>
                </a:cubicBezTo>
                <a:close/>
                <a:moveTo>
                  <a:pt x="124" y="222"/>
                </a:moveTo>
                <a:cubicBezTo>
                  <a:pt x="124" y="220"/>
                  <a:pt x="122" y="218"/>
                  <a:pt x="120" y="218"/>
                </a:cubicBezTo>
                <a:cubicBezTo>
                  <a:pt x="118" y="218"/>
                  <a:pt x="116" y="220"/>
                  <a:pt x="116" y="222"/>
                </a:cubicBezTo>
                <a:cubicBezTo>
                  <a:pt x="116" y="224"/>
                  <a:pt x="118" y="226"/>
                  <a:pt x="120" y="226"/>
                </a:cubicBezTo>
                <a:cubicBezTo>
                  <a:pt x="122" y="226"/>
                  <a:pt x="124" y="224"/>
                  <a:pt x="124" y="222"/>
                </a:cubicBezTo>
                <a:close/>
                <a:moveTo>
                  <a:pt x="124" y="213"/>
                </a:moveTo>
                <a:cubicBezTo>
                  <a:pt x="124" y="211"/>
                  <a:pt x="122" y="209"/>
                  <a:pt x="120" y="209"/>
                </a:cubicBezTo>
                <a:cubicBezTo>
                  <a:pt x="118" y="209"/>
                  <a:pt x="116" y="211"/>
                  <a:pt x="116" y="213"/>
                </a:cubicBezTo>
                <a:cubicBezTo>
                  <a:pt x="116" y="215"/>
                  <a:pt x="118" y="217"/>
                  <a:pt x="120" y="217"/>
                </a:cubicBezTo>
                <a:cubicBezTo>
                  <a:pt x="122" y="217"/>
                  <a:pt x="124" y="215"/>
                  <a:pt x="124" y="213"/>
                </a:cubicBezTo>
                <a:close/>
                <a:moveTo>
                  <a:pt x="124" y="203"/>
                </a:moveTo>
                <a:cubicBezTo>
                  <a:pt x="124" y="200"/>
                  <a:pt x="122" y="199"/>
                  <a:pt x="120" y="199"/>
                </a:cubicBezTo>
                <a:cubicBezTo>
                  <a:pt x="118" y="199"/>
                  <a:pt x="116" y="200"/>
                  <a:pt x="116" y="203"/>
                </a:cubicBezTo>
                <a:cubicBezTo>
                  <a:pt x="116" y="205"/>
                  <a:pt x="118" y="207"/>
                  <a:pt x="120" y="207"/>
                </a:cubicBezTo>
                <a:cubicBezTo>
                  <a:pt x="122" y="207"/>
                  <a:pt x="124" y="205"/>
                  <a:pt x="124" y="203"/>
                </a:cubicBezTo>
                <a:close/>
                <a:moveTo>
                  <a:pt x="133" y="222"/>
                </a:moveTo>
                <a:cubicBezTo>
                  <a:pt x="133" y="220"/>
                  <a:pt x="132" y="218"/>
                  <a:pt x="129" y="218"/>
                </a:cubicBezTo>
                <a:cubicBezTo>
                  <a:pt x="127" y="218"/>
                  <a:pt x="125" y="220"/>
                  <a:pt x="125" y="222"/>
                </a:cubicBezTo>
                <a:cubicBezTo>
                  <a:pt x="125" y="224"/>
                  <a:pt x="127" y="226"/>
                  <a:pt x="129" y="226"/>
                </a:cubicBezTo>
                <a:cubicBezTo>
                  <a:pt x="132" y="226"/>
                  <a:pt x="133" y="224"/>
                  <a:pt x="133" y="222"/>
                </a:cubicBezTo>
                <a:close/>
                <a:moveTo>
                  <a:pt x="133" y="213"/>
                </a:moveTo>
                <a:cubicBezTo>
                  <a:pt x="133" y="211"/>
                  <a:pt x="132" y="209"/>
                  <a:pt x="129" y="209"/>
                </a:cubicBezTo>
                <a:cubicBezTo>
                  <a:pt x="127" y="209"/>
                  <a:pt x="125" y="211"/>
                  <a:pt x="125" y="213"/>
                </a:cubicBezTo>
                <a:cubicBezTo>
                  <a:pt x="125" y="215"/>
                  <a:pt x="127" y="217"/>
                  <a:pt x="129" y="217"/>
                </a:cubicBezTo>
                <a:cubicBezTo>
                  <a:pt x="132" y="217"/>
                  <a:pt x="133" y="215"/>
                  <a:pt x="133" y="213"/>
                </a:cubicBezTo>
                <a:close/>
                <a:moveTo>
                  <a:pt x="133" y="203"/>
                </a:moveTo>
                <a:cubicBezTo>
                  <a:pt x="133" y="200"/>
                  <a:pt x="132" y="199"/>
                  <a:pt x="129" y="199"/>
                </a:cubicBezTo>
                <a:cubicBezTo>
                  <a:pt x="127" y="199"/>
                  <a:pt x="125" y="200"/>
                  <a:pt x="125" y="203"/>
                </a:cubicBezTo>
                <a:cubicBezTo>
                  <a:pt x="125" y="205"/>
                  <a:pt x="127" y="207"/>
                  <a:pt x="129" y="207"/>
                </a:cubicBezTo>
                <a:cubicBezTo>
                  <a:pt x="132" y="207"/>
                  <a:pt x="133" y="205"/>
                  <a:pt x="133" y="203"/>
                </a:cubicBezTo>
                <a:close/>
                <a:moveTo>
                  <a:pt x="143" y="222"/>
                </a:moveTo>
                <a:cubicBezTo>
                  <a:pt x="143" y="220"/>
                  <a:pt x="141" y="218"/>
                  <a:pt x="139" y="218"/>
                </a:cubicBezTo>
                <a:cubicBezTo>
                  <a:pt x="137" y="218"/>
                  <a:pt x="135" y="220"/>
                  <a:pt x="135" y="222"/>
                </a:cubicBezTo>
                <a:cubicBezTo>
                  <a:pt x="135" y="224"/>
                  <a:pt x="137" y="226"/>
                  <a:pt x="139" y="226"/>
                </a:cubicBezTo>
                <a:cubicBezTo>
                  <a:pt x="141" y="226"/>
                  <a:pt x="143" y="224"/>
                  <a:pt x="143" y="222"/>
                </a:cubicBezTo>
                <a:close/>
                <a:moveTo>
                  <a:pt x="143" y="213"/>
                </a:moveTo>
                <a:cubicBezTo>
                  <a:pt x="143" y="211"/>
                  <a:pt x="141" y="209"/>
                  <a:pt x="139" y="209"/>
                </a:cubicBezTo>
                <a:cubicBezTo>
                  <a:pt x="137" y="209"/>
                  <a:pt x="135" y="211"/>
                  <a:pt x="135" y="213"/>
                </a:cubicBezTo>
                <a:cubicBezTo>
                  <a:pt x="135" y="215"/>
                  <a:pt x="137" y="217"/>
                  <a:pt x="139" y="217"/>
                </a:cubicBezTo>
                <a:cubicBezTo>
                  <a:pt x="141" y="217"/>
                  <a:pt x="143" y="215"/>
                  <a:pt x="143" y="213"/>
                </a:cubicBezTo>
                <a:close/>
                <a:moveTo>
                  <a:pt x="143" y="203"/>
                </a:moveTo>
                <a:cubicBezTo>
                  <a:pt x="143" y="200"/>
                  <a:pt x="141" y="199"/>
                  <a:pt x="139" y="199"/>
                </a:cubicBezTo>
                <a:cubicBezTo>
                  <a:pt x="137" y="199"/>
                  <a:pt x="135" y="200"/>
                  <a:pt x="135" y="203"/>
                </a:cubicBezTo>
                <a:cubicBezTo>
                  <a:pt x="135" y="205"/>
                  <a:pt x="137" y="207"/>
                  <a:pt x="139" y="207"/>
                </a:cubicBezTo>
                <a:cubicBezTo>
                  <a:pt x="141" y="207"/>
                  <a:pt x="143" y="205"/>
                  <a:pt x="143" y="203"/>
                </a:cubicBezTo>
                <a:close/>
                <a:moveTo>
                  <a:pt x="313" y="212"/>
                </a:moveTo>
                <a:cubicBezTo>
                  <a:pt x="313" y="205"/>
                  <a:pt x="307" y="199"/>
                  <a:pt x="300" y="199"/>
                </a:cubicBezTo>
                <a:cubicBezTo>
                  <a:pt x="300" y="199"/>
                  <a:pt x="300" y="199"/>
                  <a:pt x="146" y="199"/>
                </a:cubicBezTo>
                <a:cubicBezTo>
                  <a:pt x="146" y="199"/>
                  <a:pt x="146" y="199"/>
                  <a:pt x="146" y="226"/>
                </a:cubicBezTo>
                <a:cubicBezTo>
                  <a:pt x="146" y="226"/>
                  <a:pt x="146" y="226"/>
                  <a:pt x="300" y="226"/>
                </a:cubicBezTo>
                <a:cubicBezTo>
                  <a:pt x="307" y="226"/>
                  <a:pt x="313" y="220"/>
                  <a:pt x="313" y="212"/>
                </a:cubicBezTo>
                <a:close/>
                <a:moveTo>
                  <a:pt x="299" y="204"/>
                </a:moveTo>
                <a:cubicBezTo>
                  <a:pt x="294" y="204"/>
                  <a:pt x="291" y="208"/>
                  <a:pt x="291" y="212"/>
                </a:cubicBezTo>
                <a:cubicBezTo>
                  <a:pt x="291" y="217"/>
                  <a:pt x="294" y="220"/>
                  <a:pt x="299" y="220"/>
                </a:cubicBezTo>
                <a:cubicBezTo>
                  <a:pt x="303" y="220"/>
                  <a:pt x="307" y="217"/>
                  <a:pt x="307" y="212"/>
                </a:cubicBezTo>
                <a:cubicBezTo>
                  <a:pt x="307" y="208"/>
                  <a:pt x="303" y="204"/>
                  <a:pt x="299" y="20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defTabSz="914184"/>
            <a:endParaRPr lang="en-US" sz="1700">
              <a:solidFill>
                <a:srgbClr val="000000"/>
              </a:solidFill>
            </a:endParaRPr>
          </a:p>
        </p:txBody>
      </p:sp>
      <p:sp>
        <p:nvSpPr>
          <p:cNvPr id="74" name="Freeform 5"/>
          <p:cNvSpPr>
            <a:spLocks noChangeAspect="1" noEditPoints="1"/>
          </p:cNvSpPr>
          <p:nvPr/>
        </p:nvSpPr>
        <p:spPr bwMode="auto">
          <a:xfrm>
            <a:off x="7744175" y="3575316"/>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75" name="Group 74"/>
          <p:cNvGrpSpPr/>
          <p:nvPr/>
        </p:nvGrpSpPr>
        <p:grpSpPr>
          <a:xfrm>
            <a:off x="7661542" y="3119915"/>
            <a:ext cx="455841" cy="416277"/>
            <a:chOff x="7225183" y="4826255"/>
            <a:chExt cx="420688" cy="384175"/>
          </a:xfrm>
        </p:grpSpPr>
        <p:sp>
          <p:nvSpPr>
            <p:cNvPr id="76" name="Rectangle 7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7" name="Group 76"/>
            <p:cNvGrpSpPr/>
            <p:nvPr/>
          </p:nvGrpSpPr>
          <p:grpSpPr>
            <a:xfrm>
              <a:off x="7225183" y="4826255"/>
              <a:ext cx="420688" cy="384175"/>
              <a:chOff x="7225183" y="4826255"/>
              <a:chExt cx="420688" cy="384175"/>
            </a:xfrm>
            <a:solidFill>
              <a:schemeClr val="accent4"/>
            </a:solidFill>
          </p:grpSpPr>
          <p:sp>
            <p:nvSpPr>
              <p:cNvPr id="7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82" name="Group 81"/>
          <p:cNvGrpSpPr/>
          <p:nvPr/>
        </p:nvGrpSpPr>
        <p:grpSpPr>
          <a:xfrm>
            <a:off x="8152158" y="3119915"/>
            <a:ext cx="455841" cy="416277"/>
            <a:chOff x="7225183" y="4826255"/>
            <a:chExt cx="420688" cy="384175"/>
          </a:xfrm>
        </p:grpSpPr>
        <p:sp>
          <p:nvSpPr>
            <p:cNvPr id="83" name="Rectangle 8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84" name="Group 83"/>
            <p:cNvGrpSpPr/>
            <p:nvPr/>
          </p:nvGrpSpPr>
          <p:grpSpPr>
            <a:xfrm>
              <a:off x="7225183" y="4826255"/>
              <a:ext cx="420688" cy="384175"/>
              <a:chOff x="7225183" y="4826255"/>
              <a:chExt cx="420688" cy="384175"/>
            </a:xfrm>
            <a:solidFill>
              <a:schemeClr val="accent4"/>
            </a:solidFill>
          </p:grpSpPr>
          <p:sp>
            <p:nvSpPr>
              <p:cNvPr id="8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89" name="Freeform 5"/>
          <p:cNvSpPr>
            <a:spLocks noChangeAspect="1" noEditPoints="1"/>
          </p:cNvSpPr>
          <p:nvPr/>
        </p:nvSpPr>
        <p:spPr bwMode="auto">
          <a:xfrm>
            <a:off x="9099866" y="3575316"/>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90" name="Group 89"/>
          <p:cNvGrpSpPr/>
          <p:nvPr/>
        </p:nvGrpSpPr>
        <p:grpSpPr>
          <a:xfrm>
            <a:off x="9017233" y="3119915"/>
            <a:ext cx="455841" cy="416277"/>
            <a:chOff x="7225183" y="4826255"/>
            <a:chExt cx="420688" cy="384175"/>
          </a:xfrm>
        </p:grpSpPr>
        <p:sp>
          <p:nvSpPr>
            <p:cNvPr id="91" name="Rectangle 90"/>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92" name="Group 91"/>
            <p:cNvGrpSpPr/>
            <p:nvPr/>
          </p:nvGrpSpPr>
          <p:grpSpPr>
            <a:xfrm>
              <a:off x="7225183" y="4826255"/>
              <a:ext cx="420688" cy="384175"/>
              <a:chOff x="7225183" y="4826255"/>
              <a:chExt cx="420688" cy="384175"/>
            </a:xfrm>
            <a:solidFill>
              <a:schemeClr val="accent4"/>
            </a:solidFill>
          </p:grpSpPr>
          <p:sp>
            <p:nvSpPr>
              <p:cNvPr id="93"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4"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5"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6"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97" name="Group 96"/>
          <p:cNvGrpSpPr/>
          <p:nvPr/>
        </p:nvGrpSpPr>
        <p:grpSpPr>
          <a:xfrm>
            <a:off x="9507849" y="3119915"/>
            <a:ext cx="455841" cy="416277"/>
            <a:chOff x="7225183" y="4826255"/>
            <a:chExt cx="420688" cy="384175"/>
          </a:xfrm>
        </p:grpSpPr>
        <p:sp>
          <p:nvSpPr>
            <p:cNvPr id="98" name="Rectangle 97"/>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99" name="Group 98"/>
            <p:cNvGrpSpPr/>
            <p:nvPr/>
          </p:nvGrpSpPr>
          <p:grpSpPr>
            <a:xfrm>
              <a:off x="7225183" y="4826255"/>
              <a:ext cx="420688" cy="384175"/>
              <a:chOff x="7225183" y="4826255"/>
              <a:chExt cx="420688" cy="384175"/>
            </a:xfrm>
            <a:solidFill>
              <a:schemeClr val="accent4"/>
            </a:solidFill>
          </p:grpSpPr>
          <p:sp>
            <p:nvSpPr>
              <p:cNvPr id="10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04" name="Freeform 5"/>
          <p:cNvSpPr>
            <a:spLocks noChangeAspect="1" noEditPoints="1"/>
          </p:cNvSpPr>
          <p:nvPr/>
        </p:nvSpPr>
        <p:spPr bwMode="auto">
          <a:xfrm>
            <a:off x="10460696" y="3575316"/>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pic>
        <p:nvPicPr>
          <p:cNvPr id="106" name="Picture 105"/>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0669295" y="3616086"/>
            <a:ext cx="367759" cy="367759"/>
          </a:xfrm>
          <a:prstGeom prst="rect">
            <a:avLst/>
          </a:prstGeom>
        </p:spPr>
      </p:pic>
      <p:sp>
        <p:nvSpPr>
          <p:cNvPr id="59" name="TextBox 2"/>
          <p:cNvSpPr txBox="1"/>
          <p:nvPr/>
        </p:nvSpPr>
        <p:spPr>
          <a:xfrm>
            <a:off x="7901962" y="2155381"/>
            <a:ext cx="3210065" cy="387798"/>
          </a:xfrm>
          <a:prstGeom prst="rect">
            <a:avLst/>
          </a:prstGeom>
          <a:noFill/>
        </p:spPr>
        <p:txBody>
          <a:bodyPr wrap="square" lIns="0" tIns="0" rIns="0" bIns="0" rtlCol="0">
            <a:spAutoFit/>
          </a:bodyPr>
          <a:lstStyle/>
          <a:p>
            <a:pPr algn="ctr" defTabSz="932562">
              <a:lnSpc>
                <a:spcPct val="90000"/>
              </a:lnSpc>
            </a:pPr>
            <a:r>
              <a:rPr lang="en-US" sz="2800" spc="-52" dirty="0">
                <a:gradFill>
                  <a:gsLst>
                    <a:gs pos="2917">
                      <a:srgbClr val="505050"/>
                    </a:gs>
                    <a:gs pos="100000">
                      <a:srgbClr val="505050"/>
                    </a:gs>
                  </a:gsLst>
                  <a:lin ang="5400000" scaled="0"/>
                </a:gradFill>
                <a:latin typeface="Segoe UI Semilight" panose="020B0402040204020203" pitchFamily="34" charset="0"/>
                <a:cs typeface="Segoe UI Semilight" panose="020B0402040204020203" pitchFamily="34" charset="0"/>
              </a:rPr>
              <a:t>Hyper-V cluster</a:t>
            </a:r>
          </a:p>
        </p:txBody>
      </p:sp>
    </p:spTree>
    <p:extLst>
      <p:ext uri="{BB962C8B-B14F-4D97-AF65-F5344CB8AC3E}">
        <p14:creationId xmlns:p14="http://schemas.microsoft.com/office/powerpoint/2010/main" val="23644737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mph" presetSubtype="0" fill="hold" grpId="0" nodeType="clickEffect">
                                  <p:stCondLst>
                                    <p:cond delay="0"/>
                                  </p:stCondLst>
                                  <p:childTnLst>
                                    <p:animClr clrSpc="rgb" dir="cw">
                                      <p:cBhvr override="childStyle">
                                        <p:cTn id="6" dur="500" fill="hold"/>
                                        <p:tgtEl>
                                          <p:spTgt spid="104"/>
                                        </p:tgtEl>
                                        <p:attrNameLst>
                                          <p:attrName>style.color</p:attrName>
                                        </p:attrNameLst>
                                      </p:cBhvr>
                                      <p:to>
                                        <a:srgbClr val="DC3C00"/>
                                      </p:to>
                                    </p:animClr>
                                    <p:animClr clrSpc="rgb" dir="cw">
                                      <p:cBhvr>
                                        <p:cTn id="7" dur="500" fill="hold"/>
                                        <p:tgtEl>
                                          <p:spTgt spid="104"/>
                                        </p:tgtEl>
                                        <p:attrNameLst>
                                          <p:attrName>fillcolor</p:attrName>
                                        </p:attrNameLst>
                                      </p:cBhvr>
                                      <p:to>
                                        <a:srgbClr val="DC3C00"/>
                                      </p:to>
                                    </p:animClr>
                                    <p:set>
                                      <p:cBhvr>
                                        <p:cTn id="8" dur="500" fill="hold"/>
                                        <p:tgtEl>
                                          <p:spTgt spid="104"/>
                                        </p:tgtEl>
                                        <p:attrNameLst>
                                          <p:attrName>fill.type</p:attrName>
                                        </p:attrNameLst>
                                      </p:cBhvr>
                                      <p:to>
                                        <p:strVal val="solid"/>
                                      </p:to>
                                    </p:set>
                                    <p:set>
                                      <p:cBhvr>
                                        <p:cTn id="9" dur="500" fill="hold"/>
                                        <p:tgtEl>
                                          <p:spTgt spid="104"/>
                                        </p:tgtEl>
                                        <p:attrNameLst>
                                          <p:attrName>fill.on</p:attrName>
                                        </p:attrNameLst>
                                      </p:cBhvr>
                                      <p:to>
                                        <p:strVal val="true"/>
                                      </p:to>
                                    </p:set>
                                  </p:childTnLst>
                                </p:cTn>
                              </p:par>
                            </p:childTnLst>
                          </p:cTn>
                        </p:par>
                        <p:par>
                          <p:cTn id="10" fill="hold">
                            <p:stCondLst>
                              <p:cond delay="500"/>
                            </p:stCondLst>
                            <p:childTnLst>
                              <p:par>
                                <p:cTn id="11" presetID="51" presetClass="path" presetSubtype="0" decel="100000" fill="hold" nodeType="afterEffect">
                                  <p:stCondLst>
                                    <p:cond delay="0"/>
                                  </p:stCondLst>
                                  <p:childTnLst>
                                    <p:animMotion origin="layout" path="M -1.03651E-6 -4.93418E-6 C -0.03791 -0.0472 -0.07084 -0.08102 -0.09395 -0.08443 C -0.11042 -0.08896 -0.17194 -0.09464 -0.19837 -0.06377 " pathEditMode="relative" rAng="0" ptsTypes="AAA">
                                      <p:cBhvr>
                                        <p:cTn id="12" dur="1500" fill="hold"/>
                                        <p:tgtEl>
                                          <p:spTgt spid="24"/>
                                        </p:tgtEl>
                                        <p:attrNameLst>
                                          <p:attrName>ppt_x</p:attrName>
                                          <p:attrName>ppt_y</p:attrName>
                                        </p:attrNameLst>
                                      </p:cBhvr>
                                      <p:rCtr x="-9918" y="-4403"/>
                                    </p:animMotion>
                                  </p:childTnLst>
                                </p:cTn>
                              </p:par>
                            </p:childTnLst>
                          </p:cTn>
                        </p:par>
                        <p:par>
                          <p:cTn id="13" fill="hold">
                            <p:stCondLst>
                              <p:cond delay="2000"/>
                            </p:stCondLst>
                            <p:childTnLst>
                              <p:par>
                                <p:cTn id="14" presetID="51" presetClass="path" presetSubtype="0" decel="100000" fill="hold" nodeType="afterEffect">
                                  <p:stCondLst>
                                    <p:cond delay="0"/>
                                  </p:stCondLst>
                                  <p:childTnLst>
                                    <p:animMotion origin="layout" path="M -4.48813E-6 -4.93418E-6 C -0.0134 -0.0615 -0.04378 -0.07535 -0.05667 -0.08057 C -0.06471 -0.08329 -0.10211 -0.09441 -0.12841 -0.06354 " pathEditMode="relative" rAng="0" ptsTypes="AAA">
                                      <p:cBhvr>
                                        <p:cTn id="15" dur="1500" fill="hold"/>
                                        <p:tgtEl>
                                          <p:spTgt spid="39"/>
                                        </p:tgtEl>
                                        <p:attrNameLst>
                                          <p:attrName>ppt_x</p:attrName>
                                          <p:attrName>ppt_y</p:attrName>
                                        </p:attrNameLst>
                                      </p:cBhvr>
                                      <p:rCtr x="-6421" y="-4244"/>
                                    </p:animMotion>
                                  </p:childTnLst>
                                </p:cTn>
                              </p:par>
                            </p:childTnLst>
                          </p:cTn>
                        </p:par>
                        <p:par>
                          <p:cTn id="16" fill="hold">
                            <p:stCondLst>
                              <p:cond delay="3500"/>
                            </p:stCondLst>
                            <p:childTnLst>
                              <p:par>
                                <p:cTn id="17" presetID="10" presetClass="entr" presetSubtype="0" fill="hold" nodeType="afterEffect">
                                  <p:stCondLst>
                                    <p:cond delay="0"/>
                                  </p:stCondLst>
                                  <p:childTnLst>
                                    <p:set>
                                      <p:cBhvr>
                                        <p:cTn id="18" dur="1" fill="hold">
                                          <p:stCondLst>
                                            <p:cond delay="0"/>
                                          </p:stCondLst>
                                        </p:cTn>
                                        <p:tgtEl>
                                          <p:spTgt spid="106"/>
                                        </p:tgtEl>
                                        <p:attrNameLst>
                                          <p:attrName>style.visibility</p:attrName>
                                        </p:attrNameLst>
                                      </p:cBhvr>
                                      <p:to>
                                        <p:strVal val="visible"/>
                                      </p:to>
                                    </p:set>
                                    <p:animEffect transition="in" filter="fade">
                                      <p:cBhvr>
                                        <p:cTn id="19"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a:t>Guest clustering with Shared VHDX</a:t>
            </a:r>
            <a:br>
              <a:rPr lang="en-US" spc="0" dirty="0"/>
            </a:br>
            <a:r>
              <a:rPr lang="en-US" sz="3200" spc="0" dirty="0">
                <a:gradFill>
                  <a:gsLst>
                    <a:gs pos="1250">
                      <a:schemeClr val="tx1"/>
                    </a:gs>
                    <a:gs pos="100000">
                      <a:schemeClr val="tx1"/>
                    </a:gs>
                  </a:gsLst>
                  <a:lin ang="5400000" scaled="0"/>
                </a:gradFill>
              </a:rPr>
              <a:t>Not bound to underlying storage topology</a:t>
            </a:r>
          </a:p>
        </p:txBody>
      </p:sp>
      <p:sp>
        <p:nvSpPr>
          <p:cNvPr id="645" name="Rectangle 644"/>
          <p:cNvSpPr/>
          <p:nvPr/>
        </p:nvSpPr>
        <p:spPr>
          <a:xfrm>
            <a:off x="264836" y="1592263"/>
            <a:ext cx="5310775" cy="5105400"/>
          </a:xfrm>
          <a:prstGeom prst="rect">
            <a:avLst/>
          </a:prstGeom>
          <a:noFill/>
          <a:ln w="12700" cap="flat" cmpd="sng" algn="ctr">
            <a:noFill/>
            <a:prstDash val="solid"/>
            <a:miter lim="800000"/>
          </a:ln>
          <a:effectLst/>
        </p:spPr>
        <p:txBody>
          <a:bodyPr lIns="182880" tIns="182880" rIns="182880" b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Flexible and secure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Shared VHDX removes need to present the physical underlying storage to a guest OS</a:t>
            </a:r>
          </a:p>
          <a:p>
            <a:pPr marL="0" lvl="1" defTabSz="471584">
              <a:lnSpc>
                <a:spcPct val="90000"/>
              </a:lnSpc>
              <a:spcAft>
                <a:spcPts val="612"/>
              </a:spcAft>
              <a:buClr>
                <a:srgbClr val="EFEFEF"/>
              </a:buClr>
            </a:pPr>
            <a:r>
              <a:rPr lang="en-US" sz="1600" b="1" dirty="0">
                <a:gradFill>
                  <a:gsLst>
                    <a:gs pos="19048">
                      <a:schemeClr val="tx1"/>
                    </a:gs>
                    <a:gs pos="65000">
                      <a:schemeClr val="tx1"/>
                    </a:gs>
                  </a:gsLst>
                  <a:lin ang="5400000" scaled="0"/>
                </a:gradFill>
                <a:cs typeface="Segoe UI" pitchFamily="34" charset="0"/>
              </a:rPr>
              <a:t>*NEW*</a:t>
            </a:r>
            <a:r>
              <a:rPr lang="en-US" sz="1600" dirty="0">
                <a:gradFill>
                  <a:gsLst>
                    <a:gs pos="19048">
                      <a:schemeClr val="tx1"/>
                    </a:gs>
                    <a:gs pos="65000">
                      <a:schemeClr val="tx1"/>
                    </a:gs>
                  </a:gsLst>
                  <a:lin ang="5400000" scaled="0"/>
                </a:gradFill>
                <a:cs typeface="Segoe UI" pitchFamily="34" charset="0"/>
              </a:rPr>
              <a:t> Shared VHDX supports online resize</a:t>
            </a:r>
          </a:p>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Streamlined VM shared storage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Shared VHDX files can be presented to multiple VMs simultaneously, as shared storage</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The VM sees shared virtual SAS disk that it can use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for clustering at the guest OS and application level</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Utilizes SCSI-persistent reservations</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Shared VHDX can reside on a Cluster Shared Volume (CSV) on block storage, or on SMB file-based storage</a:t>
            </a:r>
          </a:p>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*NEW* protected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Shared VHDX supports Hyper-V Replica and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host-level backup</a:t>
            </a:r>
          </a:p>
          <a:p>
            <a:pPr marL="0" lvl="1" defTabSz="471584">
              <a:lnSpc>
                <a:spcPct val="90000"/>
              </a:lnSpc>
              <a:spcBef>
                <a:spcPts val="306"/>
              </a:spcBef>
              <a:spcAft>
                <a:spcPts val="612"/>
              </a:spcAft>
              <a:buClr>
                <a:srgbClr val="EFEFEF"/>
              </a:buClr>
            </a:pPr>
            <a:endParaRPr lang="en-US" dirty="0">
              <a:gradFill>
                <a:gsLst>
                  <a:gs pos="19048">
                    <a:schemeClr val="tx1"/>
                  </a:gs>
                  <a:gs pos="65000">
                    <a:schemeClr val="tx1"/>
                  </a:gs>
                </a:gsLst>
                <a:lin ang="5400000" scaled="0"/>
              </a:gradFill>
              <a:cs typeface="Segoe UI" pitchFamily="34" charset="0"/>
            </a:endParaRPr>
          </a:p>
        </p:txBody>
      </p:sp>
      <p:cxnSp>
        <p:nvCxnSpPr>
          <p:cNvPr id="8" name="Straight Connector 7"/>
          <p:cNvCxnSpPr/>
          <p:nvPr/>
        </p:nvCxnSpPr>
        <p:spPr>
          <a:xfrm>
            <a:off x="7958755" y="3855705"/>
            <a:ext cx="11249" cy="825055"/>
          </a:xfrm>
          <a:prstGeom prst="line">
            <a:avLst/>
          </a:prstGeom>
          <a:ln w="381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726855" y="3868405"/>
            <a:ext cx="1170269" cy="812355"/>
          </a:xfrm>
          <a:prstGeom prst="line">
            <a:avLst/>
          </a:prstGeom>
          <a:ln w="381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6763380" y="5489465"/>
            <a:ext cx="2564501" cy="395493"/>
          </a:xfrm>
          <a:prstGeom prst="rect">
            <a:avLst/>
          </a:prstGeom>
          <a:noFill/>
        </p:spPr>
        <p:txBody>
          <a:bodyPr wrap="square" lIns="0" tIns="0" rIns="0" bIns="0" rtlCol="0">
            <a:spAutoFit/>
          </a:bodyPr>
          <a:lstStyle/>
          <a:p>
            <a:pPr algn="ctr" defTabSz="932581">
              <a:lnSpc>
                <a:spcPct val="90000"/>
              </a:lnSpc>
            </a:pPr>
            <a:r>
              <a:rPr lang="en-US" sz="1428" spc="-52" dirty="0">
                <a:gradFill>
                  <a:gsLst>
                    <a:gs pos="2917">
                      <a:srgbClr val="505050"/>
                    </a:gs>
                    <a:gs pos="30000">
                      <a:srgbClr val="505050"/>
                    </a:gs>
                  </a:gsLst>
                  <a:lin ang="5400000" scaled="0"/>
                </a:gradFill>
              </a:rPr>
              <a:t>CSV on</a:t>
            </a:r>
            <a:br>
              <a:rPr lang="en-US" sz="1428" spc="-52" dirty="0">
                <a:gradFill>
                  <a:gsLst>
                    <a:gs pos="2917">
                      <a:srgbClr val="505050"/>
                    </a:gs>
                    <a:gs pos="30000">
                      <a:srgbClr val="505050"/>
                    </a:gs>
                  </a:gsLst>
                  <a:lin ang="5400000" scaled="0"/>
                </a:gradFill>
              </a:rPr>
            </a:br>
            <a:r>
              <a:rPr lang="en-US" sz="1428" spc="-52" dirty="0">
                <a:gradFill>
                  <a:gsLst>
                    <a:gs pos="2917">
                      <a:srgbClr val="505050"/>
                    </a:gs>
                    <a:gs pos="30000">
                      <a:srgbClr val="505050"/>
                    </a:gs>
                  </a:gsLst>
                  <a:lin ang="5400000" scaled="0"/>
                </a:gradFill>
              </a:rPr>
              <a:t>block storage</a:t>
            </a:r>
            <a:endParaRPr lang="en-US" sz="1428" spc="-52" baseline="-25000" dirty="0">
              <a:gradFill>
                <a:gsLst>
                  <a:gs pos="2917">
                    <a:srgbClr val="505050"/>
                  </a:gs>
                  <a:gs pos="30000">
                    <a:srgbClr val="505050"/>
                  </a:gs>
                </a:gsLst>
                <a:lin ang="5400000" scaled="0"/>
              </a:gradFill>
            </a:endParaRPr>
          </a:p>
        </p:txBody>
      </p:sp>
      <p:cxnSp>
        <p:nvCxnSpPr>
          <p:cNvPr id="13" name="Straight Connector 12"/>
          <p:cNvCxnSpPr>
            <a:endCxn id="47" idx="3"/>
          </p:cNvCxnSpPr>
          <p:nvPr/>
        </p:nvCxnSpPr>
        <p:spPr>
          <a:xfrm flipH="1">
            <a:off x="10149704" y="3860468"/>
            <a:ext cx="895151" cy="721338"/>
          </a:xfrm>
          <a:prstGeom prst="line">
            <a:avLst/>
          </a:prstGeom>
          <a:ln w="381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9896982" y="3846180"/>
            <a:ext cx="9619" cy="711080"/>
          </a:xfrm>
          <a:prstGeom prst="line">
            <a:avLst/>
          </a:prstGeom>
          <a:ln w="381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9016084" y="5489465"/>
            <a:ext cx="1444134" cy="395493"/>
          </a:xfrm>
          <a:prstGeom prst="rect">
            <a:avLst/>
          </a:prstGeom>
          <a:noFill/>
        </p:spPr>
        <p:txBody>
          <a:bodyPr wrap="square" lIns="0" tIns="0" rIns="0" bIns="0" rtlCol="0">
            <a:spAutoFit/>
          </a:bodyPr>
          <a:lstStyle/>
          <a:p>
            <a:pPr algn="ctr" defTabSz="932581">
              <a:lnSpc>
                <a:spcPct val="90000"/>
              </a:lnSpc>
            </a:pPr>
            <a:r>
              <a:rPr lang="en-US" sz="1428" spc="-52" dirty="0">
                <a:gradFill>
                  <a:gsLst>
                    <a:gs pos="2917">
                      <a:srgbClr val="505050"/>
                    </a:gs>
                    <a:gs pos="30000">
                      <a:srgbClr val="505050"/>
                    </a:gs>
                  </a:gsLst>
                  <a:lin ang="5400000" scaled="0"/>
                </a:gradFill>
              </a:rPr>
              <a:t>SMB Share</a:t>
            </a:r>
            <a:br>
              <a:rPr lang="en-US" sz="1428" spc="-52" dirty="0">
                <a:gradFill>
                  <a:gsLst>
                    <a:gs pos="2917">
                      <a:srgbClr val="505050"/>
                    </a:gs>
                    <a:gs pos="30000">
                      <a:srgbClr val="505050"/>
                    </a:gs>
                  </a:gsLst>
                  <a:lin ang="5400000" scaled="0"/>
                </a:gradFill>
              </a:rPr>
            </a:br>
            <a:r>
              <a:rPr lang="en-US" sz="1428" spc="-52" dirty="0">
                <a:gradFill>
                  <a:gsLst>
                    <a:gs pos="2917">
                      <a:srgbClr val="505050"/>
                    </a:gs>
                    <a:gs pos="30000">
                      <a:srgbClr val="505050"/>
                    </a:gs>
                  </a:gsLst>
                  <a:lin ang="5400000" scaled="0"/>
                </a:gradFill>
              </a:rPr>
              <a:t>file-based storage</a:t>
            </a:r>
            <a:endParaRPr lang="en-US" sz="1428" spc="-52" baseline="-25000" dirty="0">
              <a:gradFill>
                <a:gsLst>
                  <a:gs pos="2917">
                    <a:srgbClr val="505050"/>
                  </a:gs>
                  <a:gs pos="30000">
                    <a:srgbClr val="505050"/>
                  </a:gs>
                </a:gsLst>
                <a:lin ang="5400000" scaled="0"/>
              </a:gradFill>
            </a:endParaRPr>
          </a:p>
        </p:txBody>
      </p:sp>
      <p:sp>
        <p:nvSpPr>
          <p:cNvPr id="19" name="Isosceles Triangle 18"/>
          <p:cNvSpPr/>
          <p:nvPr/>
        </p:nvSpPr>
        <p:spPr bwMode="auto">
          <a:xfrm rot="6064574">
            <a:off x="7085192" y="4528094"/>
            <a:ext cx="651505" cy="701688"/>
          </a:xfrm>
          <a:prstGeom prst="triangle">
            <a:avLst>
              <a:gd name="adj" fmla="val 10943"/>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EFEFEF"/>
                  </a:gs>
                  <a:gs pos="100000">
                    <a:srgbClr val="EFEFEF"/>
                  </a:gs>
                </a:gsLst>
                <a:lin ang="5400000" scaled="0"/>
              </a:gradFill>
            </a:endParaRPr>
          </a:p>
        </p:txBody>
      </p:sp>
      <p:cxnSp>
        <p:nvCxnSpPr>
          <p:cNvPr id="20" name="Straight Connector 19"/>
          <p:cNvCxnSpPr/>
          <p:nvPr/>
        </p:nvCxnSpPr>
        <p:spPr>
          <a:xfrm>
            <a:off x="6775085" y="2907737"/>
            <a:ext cx="1122039" cy="0"/>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604995" y="2358558"/>
            <a:ext cx="1418430" cy="452047"/>
          </a:xfrm>
          <a:prstGeom prst="rect">
            <a:avLst/>
          </a:prstGeom>
          <a:noFill/>
        </p:spPr>
        <p:txBody>
          <a:bodyPr wrap="square" lIns="0" tIns="0" rIns="0" bIns="0" rtlCol="0">
            <a:spAutoFit/>
          </a:bodyPr>
          <a:lstStyle/>
          <a:p>
            <a:pPr algn="ctr" defTabSz="932581">
              <a:lnSpc>
                <a:spcPct val="90000"/>
              </a:lnSpc>
            </a:pPr>
            <a:r>
              <a:rPr lang="en-US" sz="1632" spc="-52" dirty="0">
                <a:gradFill>
                  <a:gsLst>
                    <a:gs pos="2917">
                      <a:srgbClr val="505050"/>
                    </a:gs>
                    <a:gs pos="30000">
                      <a:srgbClr val="505050"/>
                    </a:gs>
                  </a:gsLst>
                  <a:lin ang="5400000" scaled="0"/>
                </a:gradFill>
              </a:rPr>
              <a:t>Guest</a:t>
            </a:r>
            <a:br>
              <a:rPr lang="en-US" sz="1632" spc="-52" dirty="0">
                <a:gradFill>
                  <a:gsLst>
                    <a:gs pos="2917">
                      <a:srgbClr val="505050"/>
                    </a:gs>
                    <a:gs pos="30000">
                      <a:srgbClr val="505050"/>
                    </a:gs>
                  </a:gsLst>
                  <a:lin ang="5400000" scaled="0"/>
                </a:gradFill>
              </a:rPr>
            </a:br>
            <a:r>
              <a:rPr lang="en-US" sz="1632" spc="-52" dirty="0">
                <a:gradFill>
                  <a:gsLst>
                    <a:gs pos="2917">
                      <a:srgbClr val="505050"/>
                    </a:gs>
                    <a:gs pos="30000">
                      <a:srgbClr val="505050"/>
                    </a:gs>
                  </a:gsLst>
                  <a:lin ang="5400000" scaled="0"/>
                </a:gradFill>
              </a:rPr>
              <a:t>cluster</a:t>
            </a:r>
            <a:endParaRPr lang="en-US" sz="1632" spc="-52" baseline="-25000" dirty="0">
              <a:gradFill>
                <a:gsLst>
                  <a:gs pos="2917">
                    <a:srgbClr val="505050"/>
                  </a:gs>
                  <a:gs pos="30000">
                    <a:srgbClr val="505050"/>
                  </a:gs>
                </a:gsLst>
                <a:lin ang="5400000" scaled="0"/>
              </a:gradFill>
            </a:endParaRPr>
          </a:p>
        </p:txBody>
      </p:sp>
      <p:sp>
        <p:nvSpPr>
          <p:cNvPr id="24" name="Flowchart: Magnetic Disk 23"/>
          <p:cNvSpPr/>
          <p:nvPr/>
        </p:nvSpPr>
        <p:spPr bwMode="auto">
          <a:xfrm>
            <a:off x="5904738" y="4336806"/>
            <a:ext cx="1242576" cy="867874"/>
          </a:xfrm>
          <a:prstGeom prst="flowChartMagneticDisk">
            <a:avLst/>
          </a:prstGeom>
          <a:solidFill>
            <a:srgbClr val="FFFFFF"/>
          </a:solidFill>
          <a:ln w="28575">
            <a:solidFill>
              <a:srgbClr val="494949"/>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EFEFEF"/>
                  </a:gs>
                  <a:gs pos="100000">
                    <a:srgbClr val="EFEFEF"/>
                  </a:gs>
                </a:gsLst>
                <a:lin ang="5400000" scaled="0"/>
              </a:gradFill>
            </a:endParaRPr>
          </a:p>
        </p:txBody>
      </p:sp>
      <p:sp>
        <p:nvSpPr>
          <p:cNvPr id="25" name="Freeform 79"/>
          <p:cNvSpPr>
            <a:spLocks noEditPoints="1"/>
          </p:cNvSpPr>
          <p:nvPr/>
        </p:nvSpPr>
        <p:spPr bwMode="black">
          <a:xfrm>
            <a:off x="5982481" y="4630402"/>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sp>
        <p:nvSpPr>
          <p:cNvPr id="26" name="Freeform 79"/>
          <p:cNvSpPr>
            <a:spLocks noEditPoints="1"/>
          </p:cNvSpPr>
          <p:nvPr/>
        </p:nvSpPr>
        <p:spPr bwMode="black">
          <a:xfrm>
            <a:off x="6353442" y="4686921"/>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cxnSp>
        <p:nvCxnSpPr>
          <p:cNvPr id="27" name="Straight Connector 26"/>
          <p:cNvCxnSpPr/>
          <p:nvPr/>
        </p:nvCxnSpPr>
        <p:spPr>
          <a:xfrm>
            <a:off x="7308577" y="2909555"/>
            <a:ext cx="0" cy="1370304"/>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6906566" y="4264551"/>
            <a:ext cx="419825" cy="0"/>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926973" y="4264551"/>
            <a:ext cx="0" cy="394941"/>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Freeform 79"/>
          <p:cNvSpPr>
            <a:spLocks noEditPoints="1"/>
          </p:cNvSpPr>
          <p:nvPr/>
        </p:nvSpPr>
        <p:spPr bwMode="black">
          <a:xfrm>
            <a:off x="6745824" y="4646505"/>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sp>
        <p:nvSpPr>
          <p:cNvPr id="31" name="TextBox 30"/>
          <p:cNvSpPr txBox="1"/>
          <p:nvPr/>
        </p:nvSpPr>
        <p:spPr>
          <a:xfrm>
            <a:off x="6133210" y="5301289"/>
            <a:ext cx="840916" cy="395493"/>
          </a:xfrm>
          <a:prstGeom prst="rect">
            <a:avLst/>
          </a:prstGeom>
          <a:noFill/>
        </p:spPr>
        <p:txBody>
          <a:bodyPr wrap="square" lIns="0" tIns="0" rIns="0" bIns="0" rtlCol="0">
            <a:spAutoFit/>
          </a:bodyPr>
          <a:lstStyle/>
          <a:p>
            <a:pPr algn="ctr" defTabSz="932581">
              <a:lnSpc>
                <a:spcPct val="90000"/>
              </a:lnSpc>
            </a:pPr>
            <a:r>
              <a:rPr lang="en-US" sz="1428" spc="-52" dirty="0">
                <a:gradFill>
                  <a:gsLst>
                    <a:gs pos="2917">
                      <a:srgbClr val="505050"/>
                    </a:gs>
                    <a:gs pos="30000">
                      <a:srgbClr val="505050"/>
                    </a:gs>
                  </a:gsLst>
                  <a:lin ang="5400000" scaled="0"/>
                </a:gradFill>
              </a:rPr>
              <a:t>Shared</a:t>
            </a:r>
            <a:br>
              <a:rPr lang="en-US" sz="1428" spc="-52" dirty="0">
                <a:gradFill>
                  <a:gsLst>
                    <a:gs pos="2917">
                      <a:srgbClr val="505050"/>
                    </a:gs>
                    <a:gs pos="30000">
                      <a:srgbClr val="505050"/>
                    </a:gs>
                  </a:gsLst>
                  <a:lin ang="5400000" scaled="0"/>
                </a:gradFill>
              </a:rPr>
            </a:br>
            <a:r>
              <a:rPr lang="en-US" sz="1428" spc="-52" dirty="0">
                <a:gradFill>
                  <a:gsLst>
                    <a:gs pos="2917">
                      <a:srgbClr val="505050"/>
                    </a:gs>
                    <a:gs pos="30000">
                      <a:srgbClr val="505050"/>
                    </a:gs>
                  </a:gsLst>
                  <a:lin ang="5400000" scaled="0"/>
                </a:gradFill>
              </a:rPr>
              <a:t>VHDX files</a:t>
            </a:r>
            <a:endParaRPr lang="en-US" sz="1428" spc="-52" baseline="-25000" dirty="0">
              <a:gradFill>
                <a:gsLst>
                  <a:gs pos="2917">
                    <a:srgbClr val="505050"/>
                  </a:gs>
                  <a:gs pos="30000">
                    <a:srgbClr val="505050"/>
                  </a:gs>
                </a:gsLst>
                <a:lin ang="5400000" scaled="0"/>
              </a:gradFill>
            </a:endParaRPr>
          </a:p>
        </p:txBody>
      </p:sp>
      <p:sp>
        <p:nvSpPr>
          <p:cNvPr id="35" name="Isosceles Triangle 34"/>
          <p:cNvSpPr/>
          <p:nvPr/>
        </p:nvSpPr>
        <p:spPr bwMode="auto">
          <a:xfrm rot="14640283" flipH="1">
            <a:off x="10235579" y="4631056"/>
            <a:ext cx="708129" cy="781845"/>
          </a:xfrm>
          <a:prstGeom prst="triangle">
            <a:avLst>
              <a:gd name="adj" fmla="val 10943"/>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EFEFEF"/>
                  </a:gs>
                  <a:gs pos="100000">
                    <a:srgbClr val="EFEFEF"/>
                  </a:gs>
                </a:gsLst>
                <a:lin ang="5400000" scaled="0"/>
              </a:gradFill>
            </a:endParaRPr>
          </a:p>
        </p:txBody>
      </p:sp>
      <p:cxnSp>
        <p:nvCxnSpPr>
          <p:cNvPr id="36" name="Straight Connector 35"/>
          <p:cNvCxnSpPr/>
          <p:nvPr/>
        </p:nvCxnSpPr>
        <p:spPr>
          <a:xfrm>
            <a:off x="9888905" y="2907737"/>
            <a:ext cx="1122039" cy="0"/>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9728447" y="2358558"/>
            <a:ext cx="1418430" cy="452047"/>
          </a:xfrm>
          <a:prstGeom prst="rect">
            <a:avLst/>
          </a:prstGeom>
          <a:noFill/>
        </p:spPr>
        <p:txBody>
          <a:bodyPr wrap="square" lIns="0" tIns="0" rIns="0" bIns="0" rtlCol="0">
            <a:spAutoFit/>
          </a:bodyPr>
          <a:lstStyle/>
          <a:p>
            <a:pPr algn="ctr" defTabSz="932581">
              <a:lnSpc>
                <a:spcPct val="90000"/>
              </a:lnSpc>
            </a:pPr>
            <a:r>
              <a:rPr lang="en-US" sz="1632" spc="-52" dirty="0">
                <a:gradFill>
                  <a:gsLst>
                    <a:gs pos="2917">
                      <a:srgbClr val="505050"/>
                    </a:gs>
                    <a:gs pos="30000">
                      <a:srgbClr val="505050"/>
                    </a:gs>
                  </a:gsLst>
                  <a:lin ang="5400000" scaled="0"/>
                </a:gradFill>
              </a:rPr>
              <a:t>Guest</a:t>
            </a:r>
            <a:br>
              <a:rPr lang="en-US" sz="1632" spc="-52" dirty="0">
                <a:gradFill>
                  <a:gsLst>
                    <a:gs pos="2917">
                      <a:srgbClr val="505050"/>
                    </a:gs>
                    <a:gs pos="30000">
                      <a:srgbClr val="505050"/>
                    </a:gs>
                  </a:gsLst>
                  <a:lin ang="5400000" scaled="0"/>
                </a:gradFill>
              </a:rPr>
            </a:br>
            <a:r>
              <a:rPr lang="en-US" sz="1632" spc="-52" dirty="0">
                <a:gradFill>
                  <a:gsLst>
                    <a:gs pos="2917">
                      <a:srgbClr val="505050"/>
                    </a:gs>
                    <a:gs pos="30000">
                      <a:srgbClr val="505050"/>
                    </a:gs>
                  </a:gsLst>
                  <a:lin ang="5400000" scaled="0"/>
                </a:gradFill>
              </a:rPr>
              <a:t>cluster</a:t>
            </a:r>
            <a:endParaRPr lang="en-US" sz="1632" spc="-52" baseline="-25000" dirty="0">
              <a:gradFill>
                <a:gsLst>
                  <a:gs pos="2917">
                    <a:srgbClr val="505050"/>
                  </a:gs>
                  <a:gs pos="30000">
                    <a:srgbClr val="505050"/>
                  </a:gs>
                </a:gsLst>
                <a:lin ang="5400000" scaled="0"/>
              </a:gradFill>
            </a:endParaRPr>
          </a:p>
        </p:txBody>
      </p:sp>
      <p:cxnSp>
        <p:nvCxnSpPr>
          <p:cNvPr id="40" name="Straight Connector 39"/>
          <p:cNvCxnSpPr/>
          <p:nvPr/>
        </p:nvCxnSpPr>
        <p:spPr>
          <a:xfrm>
            <a:off x="10422988" y="2904875"/>
            <a:ext cx="16331" cy="1472502"/>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bwMode="auto">
          <a:xfrm>
            <a:off x="10749569" y="4455117"/>
            <a:ext cx="1304064" cy="738860"/>
          </a:xfrm>
          <a:prstGeom prst="rect">
            <a:avLst/>
          </a:prstGeom>
          <a:solidFill>
            <a:srgbClr val="FFFFFF"/>
          </a:solidFill>
          <a:ln w="28575">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EFEFEF"/>
                  </a:gs>
                  <a:gs pos="100000">
                    <a:srgbClr val="EFEFEF"/>
                  </a:gs>
                </a:gsLst>
                <a:lin ang="5400000" scaled="0"/>
              </a:gradFill>
            </a:endParaRPr>
          </a:p>
        </p:txBody>
      </p:sp>
      <p:sp>
        <p:nvSpPr>
          <p:cNvPr id="42" name="Freeform 79"/>
          <p:cNvSpPr>
            <a:spLocks noEditPoints="1"/>
          </p:cNvSpPr>
          <p:nvPr/>
        </p:nvSpPr>
        <p:spPr bwMode="black">
          <a:xfrm>
            <a:off x="11247780" y="4603488"/>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sp>
        <p:nvSpPr>
          <p:cNvPr id="43" name="Freeform 79"/>
          <p:cNvSpPr>
            <a:spLocks noEditPoints="1"/>
          </p:cNvSpPr>
          <p:nvPr/>
        </p:nvSpPr>
        <p:spPr bwMode="black">
          <a:xfrm>
            <a:off x="11641560" y="4595082"/>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cxnSp>
        <p:nvCxnSpPr>
          <p:cNvPr id="44" name="Straight Connector 43"/>
          <p:cNvCxnSpPr/>
          <p:nvPr/>
        </p:nvCxnSpPr>
        <p:spPr>
          <a:xfrm flipV="1">
            <a:off x="10422060" y="4359857"/>
            <a:ext cx="588884" cy="1"/>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11003187" y="4336807"/>
            <a:ext cx="0" cy="295839"/>
          </a:xfrm>
          <a:prstGeom prst="line">
            <a:avLst/>
          </a:prstGeom>
          <a:ln w="38100">
            <a:solidFill>
              <a:srgbClr val="0032A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Freeform 79"/>
          <p:cNvSpPr>
            <a:spLocks noEditPoints="1"/>
          </p:cNvSpPr>
          <p:nvPr/>
        </p:nvSpPr>
        <p:spPr bwMode="black">
          <a:xfrm>
            <a:off x="10851019" y="4607244"/>
            <a:ext cx="321484" cy="434605"/>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0032A1"/>
          </a:solidFill>
          <a:ln>
            <a:noFill/>
          </a:ln>
        </p:spPr>
        <p:txBody>
          <a:bodyPr vert="horz" wrap="square" lIns="83913" tIns="41958" rIns="83913" bIns="41958" numCol="1" anchor="t" anchorCtr="0" compatLnSpc="1">
            <a:prstTxWarp prst="textNoShape">
              <a:avLst/>
            </a:prstTxWarp>
          </a:bodyPr>
          <a:lstStyle/>
          <a:p>
            <a:pPr defTabSz="932052"/>
            <a:endParaRPr lang="en-US" sz="1632" dirty="0">
              <a:solidFill>
                <a:srgbClr val="505050"/>
              </a:solidFill>
            </a:endParaRPr>
          </a:p>
        </p:txBody>
      </p:sp>
      <p:sp>
        <p:nvSpPr>
          <p:cNvPr id="34" name="TextBox 33"/>
          <p:cNvSpPr txBox="1"/>
          <p:nvPr/>
        </p:nvSpPr>
        <p:spPr>
          <a:xfrm>
            <a:off x="11009508" y="5302763"/>
            <a:ext cx="829657" cy="395493"/>
          </a:xfrm>
          <a:prstGeom prst="rect">
            <a:avLst/>
          </a:prstGeom>
          <a:noFill/>
        </p:spPr>
        <p:txBody>
          <a:bodyPr wrap="square" lIns="0" tIns="0" rIns="0" bIns="0" rtlCol="0">
            <a:spAutoFit/>
          </a:bodyPr>
          <a:lstStyle/>
          <a:p>
            <a:pPr algn="ctr" defTabSz="932581">
              <a:lnSpc>
                <a:spcPct val="90000"/>
              </a:lnSpc>
            </a:pPr>
            <a:r>
              <a:rPr lang="en-US" sz="1428" spc="-52" dirty="0">
                <a:gradFill>
                  <a:gsLst>
                    <a:gs pos="2917">
                      <a:srgbClr val="505050"/>
                    </a:gs>
                    <a:gs pos="30000">
                      <a:srgbClr val="505050"/>
                    </a:gs>
                  </a:gsLst>
                  <a:lin ang="5400000" scaled="0"/>
                </a:gradFill>
              </a:rPr>
              <a:t>Shared</a:t>
            </a:r>
            <a:br>
              <a:rPr lang="en-US" sz="1428" spc="-52" dirty="0">
                <a:gradFill>
                  <a:gsLst>
                    <a:gs pos="2917">
                      <a:srgbClr val="505050"/>
                    </a:gs>
                    <a:gs pos="30000">
                      <a:srgbClr val="505050"/>
                    </a:gs>
                  </a:gsLst>
                  <a:lin ang="5400000" scaled="0"/>
                </a:gradFill>
              </a:rPr>
            </a:br>
            <a:r>
              <a:rPr lang="en-US" sz="1428" spc="-52" dirty="0">
                <a:gradFill>
                  <a:gsLst>
                    <a:gs pos="2917">
                      <a:srgbClr val="505050"/>
                    </a:gs>
                    <a:gs pos="30000">
                      <a:srgbClr val="505050"/>
                    </a:gs>
                  </a:gsLst>
                  <a:lin ang="5400000" scaled="0"/>
                </a:gradFill>
              </a:rPr>
              <a:t>VHDX files</a:t>
            </a:r>
            <a:endParaRPr lang="en-US" sz="1428" spc="-52" baseline="-25000" dirty="0">
              <a:gradFill>
                <a:gsLst>
                  <a:gs pos="2917">
                    <a:srgbClr val="505050"/>
                  </a:gs>
                  <a:gs pos="30000">
                    <a:srgbClr val="505050"/>
                  </a:gs>
                </a:gsLst>
                <a:lin ang="5400000" scaled="0"/>
              </a:gradFill>
            </a:endParaRPr>
          </a:p>
        </p:txBody>
      </p:sp>
      <p:sp>
        <p:nvSpPr>
          <p:cNvPr id="47" name="Freeform 79"/>
          <p:cNvSpPr>
            <a:spLocks noEditPoints="1"/>
          </p:cNvSpPr>
          <p:nvPr/>
        </p:nvSpPr>
        <p:spPr bwMode="black">
          <a:xfrm rot="16200000">
            <a:off x="9357410" y="4390933"/>
            <a:ext cx="890635" cy="1105185"/>
          </a:xfrm>
          <a:custGeom>
            <a:avLst/>
            <a:gdLst>
              <a:gd name="T0" fmla="*/ 277 w 277"/>
              <a:gd name="T1" fmla="*/ 171 h 344"/>
              <a:gd name="T2" fmla="*/ 277 w 277"/>
              <a:gd name="T3" fmla="*/ 251 h 344"/>
              <a:gd name="T4" fmla="*/ 274 w 277"/>
              <a:gd name="T5" fmla="*/ 258 h 344"/>
              <a:gd name="T6" fmla="*/ 251 w 277"/>
              <a:gd name="T7" fmla="*/ 280 h 344"/>
              <a:gd name="T8" fmla="*/ 251 w 277"/>
              <a:gd name="T9" fmla="*/ 295 h 344"/>
              <a:gd name="T10" fmla="*/ 248 w 277"/>
              <a:gd name="T11" fmla="*/ 302 h 344"/>
              <a:gd name="T12" fmla="*/ 241 w 277"/>
              <a:gd name="T13" fmla="*/ 305 h 344"/>
              <a:gd name="T14" fmla="*/ 10 w 277"/>
              <a:gd name="T15" fmla="*/ 305 h 344"/>
              <a:gd name="T16" fmla="*/ 3 w 277"/>
              <a:gd name="T17" fmla="*/ 302 h 344"/>
              <a:gd name="T18" fmla="*/ 0 w 277"/>
              <a:gd name="T19" fmla="*/ 295 h 344"/>
              <a:gd name="T20" fmla="*/ 0 w 277"/>
              <a:gd name="T21" fmla="*/ 9 h 344"/>
              <a:gd name="T22" fmla="*/ 3 w 277"/>
              <a:gd name="T23" fmla="*/ 2 h 344"/>
              <a:gd name="T24" fmla="*/ 10 w 277"/>
              <a:gd name="T25" fmla="*/ 0 h 344"/>
              <a:gd name="T26" fmla="*/ 241 w 277"/>
              <a:gd name="T27" fmla="*/ 0 h 344"/>
              <a:gd name="T28" fmla="*/ 248 w 277"/>
              <a:gd name="T29" fmla="*/ 2 h 344"/>
              <a:gd name="T30" fmla="*/ 251 w 277"/>
              <a:gd name="T31" fmla="*/ 9 h 344"/>
              <a:gd name="T32" fmla="*/ 251 w 277"/>
              <a:gd name="T33" fmla="*/ 143 h 344"/>
              <a:gd name="T34" fmla="*/ 274 w 277"/>
              <a:gd name="T35" fmla="*/ 164 h 344"/>
              <a:gd name="T36" fmla="*/ 277 w 277"/>
              <a:gd name="T37" fmla="*/ 171 h 344"/>
              <a:gd name="T38" fmla="*/ 3 w 277"/>
              <a:gd name="T39" fmla="*/ 2 h 344"/>
              <a:gd name="T40" fmla="*/ 0 w 277"/>
              <a:gd name="T41" fmla="*/ 9 h 344"/>
              <a:gd name="T42" fmla="*/ 0 w 277"/>
              <a:gd name="T43" fmla="*/ 295 h 344"/>
              <a:gd name="T44" fmla="*/ 3 w 277"/>
              <a:gd name="T45" fmla="*/ 302 h 344"/>
              <a:gd name="T46" fmla="*/ 10 w 277"/>
              <a:gd name="T47" fmla="*/ 305 h 344"/>
              <a:gd name="T48" fmla="*/ 199 w 277"/>
              <a:gd name="T49" fmla="*/ 305 h 344"/>
              <a:gd name="T50" fmla="*/ 199 w 277"/>
              <a:gd name="T51" fmla="*/ 191 h 344"/>
              <a:gd name="T52" fmla="*/ 216 w 277"/>
              <a:gd name="T53" fmla="*/ 171 h 344"/>
              <a:gd name="T54" fmla="*/ 222 w 277"/>
              <a:gd name="T55" fmla="*/ 155 h 344"/>
              <a:gd name="T56" fmla="*/ 222 w 277"/>
              <a:gd name="T57" fmla="*/ 56 h 344"/>
              <a:gd name="T58" fmla="*/ 202 w 277"/>
              <a:gd name="T59" fmla="*/ 32 h 344"/>
              <a:gd name="T60" fmla="*/ 31 w 277"/>
              <a:gd name="T61" fmla="*/ 0 h 344"/>
              <a:gd name="T62" fmla="*/ 10 w 277"/>
              <a:gd name="T63" fmla="*/ 0 h 344"/>
              <a:gd name="T64" fmla="*/ 3 w 277"/>
              <a:gd name="T65" fmla="*/ 2 h 344"/>
              <a:gd name="T66" fmla="*/ 200 w 277"/>
              <a:gd name="T67" fmla="*/ 47 h 344"/>
              <a:gd name="T68" fmla="*/ 11 w 277"/>
              <a:gd name="T69" fmla="*/ 11 h 344"/>
              <a:gd name="T70" fmla="*/ 4 w 277"/>
              <a:gd name="T71" fmla="*/ 13 h 344"/>
              <a:gd name="T72" fmla="*/ 0 w 277"/>
              <a:gd name="T73" fmla="*/ 20 h 344"/>
              <a:gd name="T74" fmla="*/ 0 w 277"/>
              <a:gd name="T75" fmla="*/ 302 h 344"/>
              <a:gd name="T76" fmla="*/ 8 w 277"/>
              <a:gd name="T77" fmla="*/ 311 h 344"/>
              <a:gd name="T78" fmla="*/ 173 w 277"/>
              <a:gd name="T79" fmla="*/ 343 h 344"/>
              <a:gd name="T80" fmla="*/ 181 w 277"/>
              <a:gd name="T81" fmla="*/ 341 h 344"/>
              <a:gd name="T82" fmla="*/ 184 w 277"/>
              <a:gd name="T83" fmla="*/ 334 h 344"/>
              <a:gd name="T84" fmla="*/ 184 w 277"/>
              <a:gd name="T85" fmla="*/ 185 h 344"/>
              <a:gd name="T86" fmla="*/ 205 w 277"/>
              <a:gd name="T87" fmla="*/ 161 h 344"/>
              <a:gd name="T88" fmla="*/ 207 w 277"/>
              <a:gd name="T89" fmla="*/ 155 h 344"/>
              <a:gd name="T90" fmla="*/ 207 w 277"/>
              <a:gd name="T91" fmla="*/ 56 h 344"/>
              <a:gd name="T92" fmla="*/ 200 w 277"/>
              <a:gd name="T93"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7" h="344">
                <a:moveTo>
                  <a:pt x="277" y="171"/>
                </a:moveTo>
                <a:cubicBezTo>
                  <a:pt x="277" y="251"/>
                  <a:pt x="277" y="251"/>
                  <a:pt x="277" y="251"/>
                </a:cubicBezTo>
                <a:cubicBezTo>
                  <a:pt x="277" y="254"/>
                  <a:pt x="276" y="256"/>
                  <a:pt x="274" y="258"/>
                </a:cubicBezTo>
                <a:cubicBezTo>
                  <a:pt x="251" y="280"/>
                  <a:pt x="251" y="280"/>
                  <a:pt x="251" y="280"/>
                </a:cubicBezTo>
                <a:cubicBezTo>
                  <a:pt x="251" y="295"/>
                  <a:pt x="251" y="295"/>
                  <a:pt x="251" y="295"/>
                </a:cubicBezTo>
                <a:cubicBezTo>
                  <a:pt x="251" y="298"/>
                  <a:pt x="250" y="300"/>
                  <a:pt x="248" y="302"/>
                </a:cubicBezTo>
                <a:cubicBezTo>
                  <a:pt x="246" y="304"/>
                  <a:pt x="244" y="305"/>
                  <a:pt x="241" y="305"/>
                </a:cubicBezTo>
                <a:cubicBezTo>
                  <a:pt x="10" y="305"/>
                  <a:pt x="10" y="305"/>
                  <a:pt x="10" y="305"/>
                </a:cubicBezTo>
                <a:cubicBezTo>
                  <a:pt x="7" y="305"/>
                  <a:pt x="5" y="304"/>
                  <a:pt x="3" y="302"/>
                </a:cubicBezTo>
                <a:cubicBezTo>
                  <a:pt x="1" y="300"/>
                  <a:pt x="0" y="298"/>
                  <a:pt x="0" y="295"/>
                </a:cubicBezTo>
                <a:cubicBezTo>
                  <a:pt x="0" y="9"/>
                  <a:pt x="0" y="9"/>
                  <a:pt x="0" y="9"/>
                </a:cubicBezTo>
                <a:cubicBezTo>
                  <a:pt x="0" y="6"/>
                  <a:pt x="1" y="4"/>
                  <a:pt x="3" y="2"/>
                </a:cubicBezTo>
                <a:cubicBezTo>
                  <a:pt x="5" y="1"/>
                  <a:pt x="7" y="0"/>
                  <a:pt x="10" y="0"/>
                </a:cubicBezTo>
                <a:cubicBezTo>
                  <a:pt x="241" y="0"/>
                  <a:pt x="241" y="0"/>
                  <a:pt x="241" y="0"/>
                </a:cubicBezTo>
                <a:cubicBezTo>
                  <a:pt x="244" y="0"/>
                  <a:pt x="246" y="1"/>
                  <a:pt x="248" y="2"/>
                </a:cubicBezTo>
                <a:cubicBezTo>
                  <a:pt x="250" y="4"/>
                  <a:pt x="251" y="6"/>
                  <a:pt x="251" y="9"/>
                </a:cubicBezTo>
                <a:cubicBezTo>
                  <a:pt x="251" y="143"/>
                  <a:pt x="251" y="143"/>
                  <a:pt x="251" y="143"/>
                </a:cubicBezTo>
                <a:cubicBezTo>
                  <a:pt x="274" y="164"/>
                  <a:pt x="274" y="164"/>
                  <a:pt x="274" y="164"/>
                </a:cubicBezTo>
                <a:cubicBezTo>
                  <a:pt x="276" y="166"/>
                  <a:pt x="277" y="169"/>
                  <a:pt x="277" y="171"/>
                </a:cubicBezTo>
                <a:close/>
                <a:moveTo>
                  <a:pt x="3" y="2"/>
                </a:moveTo>
                <a:cubicBezTo>
                  <a:pt x="1" y="4"/>
                  <a:pt x="0" y="6"/>
                  <a:pt x="0" y="9"/>
                </a:cubicBezTo>
                <a:cubicBezTo>
                  <a:pt x="0" y="295"/>
                  <a:pt x="0" y="295"/>
                  <a:pt x="0" y="295"/>
                </a:cubicBezTo>
                <a:cubicBezTo>
                  <a:pt x="0" y="298"/>
                  <a:pt x="1" y="300"/>
                  <a:pt x="3" y="302"/>
                </a:cubicBezTo>
                <a:cubicBezTo>
                  <a:pt x="5" y="304"/>
                  <a:pt x="7" y="305"/>
                  <a:pt x="10" y="305"/>
                </a:cubicBezTo>
                <a:cubicBezTo>
                  <a:pt x="199" y="305"/>
                  <a:pt x="199" y="305"/>
                  <a:pt x="199" y="305"/>
                </a:cubicBezTo>
                <a:cubicBezTo>
                  <a:pt x="199" y="191"/>
                  <a:pt x="199" y="191"/>
                  <a:pt x="199" y="191"/>
                </a:cubicBezTo>
                <a:cubicBezTo>
                  <a:pt x="204" y="185"/>
                  <a:pt x="216" y="171"/>
                  <a:pt x="216" y="171"/>
                </a:cubicBezTo>
                <a:cubicBezTo>
                  <a:pt x="220" y="166"/>
                  <a:pt x="222" y="161"/>
                  <a:pt x="222" y="155"/>
                </a:cubicBezTo>
                <a:cubicBezTo>
                  <a:pt x="222" y="56"/>
                  <a:pt x="222" y="56"/>
                  <a:pt x="222" y="56"/>
                </a:cubicBezTo>
                <a:cubicBezTo>
                  <a:pt x="222" y="44"/>
                  <a:pt x="214" y="35"/>
                  <a:pt x="202" y="32"/>
                </a:cubicBezTo>
                <a:cubicBezTo>
                  <a:pt x="31" y="0"/>
                  <a:pt x="31" y="0"/>
                  <a:pt x="31" y="0"/>
                </a:cubicBezTo>
                <a:cubicBezTo>
                  <a:pt x="10" y="0"/>
                  <a:pt x="10" y="0"/>
                  <a:pt x="10" y="0"/>
                </a:cubicBezTo>
                <a:cubicBezTo>
                  <a:pt x="7" y="0"/>
                  <a:pt x="5" y="1"/>
                  <a:pt x="3" y="2"/>
                </a:cubicBezTo>
                <a:close/>
                <a:moveTo>
                  <a:pt x="200" y="47"/>
                </a:moveTo>
                <a:cubicBezTo>
                  <a:pt x="11" y="11"/>
                  <a:pt x="11" y="11"/>
                  <a:pt x="11" y="11"/>
                </a:cubicBezTo>
                <a:cubicBezTo>
                  <a:pt x="9" y="10"/>
                  <a:pt x="6" y="11"/>
                  <a:pt x="4" y="13"/>
                </a:cubicBezTo>
                <a:cubicBezTo>
                  <a:pt x="2" y="14"/>
                  <a:pt x="0" y="17"/>
                  <a:pt x="0" y="20"/>
                </a:cubicBezTo>
                <a:cubicBezTo>
                  <a:pt x="0" y="302"/>
                  <a:pt x="0" y="302"/>
                  <a:pt x="0" y="302"/>
                </a:cubicBezTo>
                <a:cubicBezTo>
                  <a:pt x="0" y="307"/>
                  <a:pt x="4" y="311"/>
                  <a:pt x="8" y="311"/>
                </a:cubicBezTo>
                <a:cubicBezTo>
                  <a:pt x="173" y="343"/>
                  <a:pt x="173" y="343"/>
                  <a:pt x="173" y="343"/>
                </a:cubicBezTo>
                <a:cubicBezTo>
                  <a:pt x="176" y="344"/>
                  <a:pt x="179" y="343"/>
                  <a:pt x="181" y="341"/>
                </a:cubicBezTo>
                <a:cubicBezTo>
                  <a:pt x="183" y="339"/>
                  <a:pt x="184" y="337"/>
                  <a:pt x="184" y="334"/>
                </a:cubicBezTo>
                <a:cubicBezTo>
                  <a:pt x="184" y="185"/>
                  <a:pt x="184" y="185"/>
                  <a:pt x="184" y="185"/>
                </a:cubicBezTo>
                <a:cubicBezTo>
                  <a:pt x="205" y="161"/>
                  <a:pt x="205" y="161"/>
                  <a:pt x="205" y="161"/>
                </a:cubicBezTo>
                <a:cubicBezTo>
                  <a:pt x="206" y="159"/>
                  <a:pt x="207" y="157"/>
                  <a:pt x="207" y="155"/>
                </a:cubicBezTo>
                <a:cubicBezTo>
                  <a:pt x="207" y="56"/>
                  <a:pt x="207" y="56"/>
                  <a:pt x="207" y="56"/>
                </a:cubicBezTo>
                <a:cubicBezTo>
                  <a:pt x="207" y="51"/>
                  <a:pt x="204" y="48"/>
                  <a:pt x="200" y="47"/>
                </a:cubicBezTo>
                <a:close/>
              </a:path>
            </a:pathLst>
          </a:custGeom>
          <a:solidFill>
            <a:schemeClr val="tx1"/>
          </a:solidFill>
          <a:ln>
            <a:noFill/>
          </a:ln>
          <a:extLst/>
        </p:spPr>
        <p:txBody>
          <a:bodyPr vert="horz" wrap="square" lIns="83922" tIns="41962" rIns="83922" bIns="41962" numCol="1" anchor="t" anchorCtr="0" compatLnSpc="1">
            <a:prstTxWarp prst="textNoShape">
              <a:avLst/>
            </a:prstTxWarp>
          </a:bodyPr>
          <a:lstStyle/>
          <a:p>
            <a:pPr defTabSz="932581"/>
            <a:endParaRPr lang="en-US" sz="1632" dirty="0">
              <a:solidFill>
                <a:srgbClr val="505050"/>
              </a:solidFill>
            </a:endParaRPr>
          </a:p>
        </p:txBody>
      </p:sp>
      <p:sp>
        <p:nvSpPr>
          <p:cNvPr id="48" name="TextBox 47"/>
          <p:cNvSpPr txBox="1"/>
          <p:nvPr/>
        </p:nvSpPr>
        <p:spPr>
          <a:xfrm>
            <a:off x="8080603" y="3793557"/>
            <a:ext cx="1544624" cy="452047"/>
          </a:xfrm>
          <a:prstGeom prst="rect">
            <a:avLst/>
          </a:prstGeom>
          <a:noFill/>
        </p:spPr>
        <p:txBody>
          <a:bodyPr wrap="square" lIns="0" tIns="0" rIns="0" bIns="0" rtlCol="0">
            <a:spAutoFit/>
          </a:bodyPr>
          <a:lstStyle/>
          <a:p>
            <a:pPr algn="ctr" defTabSz="932562">
              <a:lnSpc>
                <a:spcPct val="90000"/>
              </a:lnSpc>
            </a:pPr>
            <a:r>
              <a:rPr lang="en-US" sz="1632" spc="-52" dirty="0">
                <a:gradFill>
                  <a:gsLst>
                    <a:gs pos="2917">
                      <a:srgbClr val="505050"/>
                    </a:gs>
                    <a:gs pos="30000">
                      <a:srgbClr val="505050"/>
                    </a:gs>
                  </a:gsLst>
                  <a:lin ang="5400000" scaled="0"/>
                </a:gradFill>
              </a:rPr>
              <a:t>Hyper-V</a:t>
            </a:r>
            <a:br>
              <a:rPr lang="en-US" sz="1632" spc="-52" dirty="0">
                <a:gradFill>
                  <a:gsLst>
                    <a:gs pos="2917">
                      <a:srgbClr val="505050"/>
                    </a:gs>
                    <a:gs pos="30000">
                      <a:srgbClr val="505050"/>
                    </a:gs>
                  </a:gsLst>
                  <a:lin ang="5400000" scaled="0"/>
                </a:gradFill>
              </a:rPr>
            </a:br>
            <a:r>
              <a:rPr lang="en-US" sz="1632" spc="-52" dirty="0">
                <a:gradFill>
                  <a:gsLst>
                    <a:gs pos="2917">
                      <a:srgbClr val="505050"/>
                    </a:gs>
                    <a:gs pos="30000">
                      <a:srgbClr val="505050"/>
                    </a:gs>
                  </a:gsLst>
                  <a:lin ang="5400000" scaled="0"/>
                </a:gradFill>
              </a:rPr>
              <a:t>host clusters</a:t>
            </a:r>
          </a:p>
        </p:txBody>
      </p:sp>
      <p:sp>
        <p:nvSpPr>
          <p:cNvPr id="49" name="Freeform 25"/>
          <p:cNvSpPr>
            <a:spLocks noEditPoints="1"/>
          </p:cNvSpPr>
          <p:nvPr/>
        </p:nvSpPr>
        <p:spPr bwMode="auto">
          <a:xfrm>
            <a:off x="7543472" y="4646505"/>
            <a:ext cx="1022465" cy="742338"/>
          </a:xfrm>
          <a:custGeom>
            <a:avLst/>
            <a:gdLst>
              <a:gd name="T0" fmla="*/ 325 w 325"/>
              <a:gd name="T1" fmla="*/ 124 h 236"/>
              <a:gd name="T2" fmla="*/ 16 w 325"/>
              <a:gd name="T3" fmla="*/ 123 h 236"/>
              <a:gd name="T4" fmla="*/ 20 w 325"/>
              <a:gd name="T5" fmla="*/ 99 h 236"/>
              <a:gd name="T6" fmla="*/ 30 w 325"/>
              <a:gd name="T7" fmla="*/ 99 h 236"/>
              <a:gd name="T8" fmla="*/ 35 w 325"/>
              <a:gd name="T9" fmla="*/ 105 h 236"/>
              <a:gd name="T10" fmla="*/ 41 w 325"/>
              <a:gd name="T11" fmla="*/ 119 h 236"/>
              <a:gd name="T12" fmla="*/ 45 w 325"/>
              <a:gd name="T13" fmla="*/ 103 h 236"/>
              <a:gd name="T14" fmla="*/ 58 w 325"/>
              <a:gd name="T15" fmla="*/ 109 h 236"/>
              <a:gd name="T16" fmla="*/ 67 w 325"/>
              <a:gd name="T17" fmla="*/ 109 h 236"/>
              <a:gd name="T18" fmla="*/ 73 w 325"/>
              <a:gd name="T19" fmla="*/ 115 h 236"/>
              <a:gd name="T20" fmla="*/ 69 w 325"/>
              <a:gd name="T21" fmla="*/ 99 h 236"/>
              <a:gd name="T22" fmla="*/ 82 w 325"/>
              <a:gd name="T23" fmla="*/ 113 h 236"/>
              <a:gd name="T24" fmla="*/ 96 w 325"/>
              <a:gd name="T25" fmla="*/ 119 h 236"/>
              <a:gd name="T26" fmla="*/ 105 w 325"/>
              <a:gd name="T27" fmla="*/ 119 h 236"/>
              <a:gd name="T28" fmla="*/ 101 w 325"/>
              <a:gd name="T29" fmla="*/ 95 h 236"/>
              <a:gd name="T30" fmla="*/ 107 w 325"/>
              <a:gd name="T31" fmla="*/ 109 h 236"/>
              <a:gd name="T32" fmla="*/ 120 w 325"/>
              <a:gd name="T33" fmla="*/ 123 h 236"/>
              <a:gd name="T34" fmla="*/ 124 w 325"/>
              <a:gd name="T35" fmla="*/ 99 h 236"/>
              <a:gd name="T36" fmla="*/ 133 w 325"/>
              <a:gd name="T37" fmla="*/ 99 h 236"/>
              <a:gd name="T38" fmla="*/ 139 w 325"/>
              <a:gd name="T39" fmla="*/ 105 h 236"/>
              <a:gd name="T40" fmla="*/ 146 w 325"/>
              <a:gd name="T41" fmla="*/ 95 h 236"/>
              <a:gd name="T42" fmla="*/ 315 w 325"/>
              <a:gd name="T43" fmla="*/ 185 h 236"/>
              <a:gd name="T44" fmla="*/ 20 w 325"/>
              <a:gd name="T45" fmla="*/ 171 h 236"/>
              <a:gd name="T46" fmla="*/ 30 w 325"/>
              <a:gd name="T47" fmla="*/ 171 h 236"/>
              <a:gd name="T48" fmla="*/ 26 w 325"/>
              <a:gd name="T49" fmla="*/ 147 h 236"/>
              <a:gd name="T50" fmla="*/ 31 w 325"/>
              <a:gd name="T51" fmla="*/ 161 h 236"/>
              <a:gd name="T52" fmla="*/ 45 w 325"/>
              <a:gd name="T53" fmla="*/ 175 h 236"/>
              <a:gd name="T54" fmla="*/ 49 w 325"/>
              <a:gd name="T55" fmla="*/ 151 h 236"/>
              <a:gd name="T56" fmla="*/ 58 w 325"/>
              <a:gd name="T57" fmla="*/ 151 h 236"/>
              <a:gd name="T58" fmla="*/ 63 w 325"/>
              <a:gd name="T59" fmla="*/ 157 h 236"/>
              <a:gd name="T60" fmla="*/ 69 w 325"/>
              <a:gd name="T61" fmla="*/ 171 h 236"/>
              <a:gd name="T62" fmla="*/ 73 w 325"/>
              <a:gd name="T63" fmla="*/ 155 h 236"/>
              <a:gd name="T64" fmla="*/ 86 w 325"/>
              <a:gd name="T65" fmla="*/ 161 h 236"/>
              <a:gd name="T66" fmla="*/ 96 w 325"/>
              <a:gd name="T67" fmla="*/ 161 h 236"/>
              <a:gd name="T68" fmla="*/ 101 w 325"/>
              <a:gd name="T69" fmla="*/ 167 h 236"/>
              <a:gd name="T70" fmla="*/ 97 w 325"/>
              <a:gd name="T71" fmla="*/ 151 h 236"/>
              <a:gd name="T72" fmla="*/ 111 w 325"/>
              <a:gd name="T73" fmla="*/ 165 h 236"/>
              <a:gd name="T74" fmla="*/ 124 w 325"/>
              <a:gd name="T75" fmla="*/ 171 h 236"/>
              <a:gd name="T76" fmla="*/ 133 w 325"/>
              <a:gd name="T77" fmla="*/ 171 h 236"/>
              <a:gd name="T78" fmla="*/ 129 w 325"/>
              <a:gd name="T79" fmla="*/ 147 h 236"/>
              <a:gd name="T80" fmla="*/ 135 w 325"/>
              <a:gd name="T81" fmla="*/ 161 h 236"/>
              <a:gd name="T82" fmla="*/ 146 w 325"/>
              <a:gd name="T83" fmla="*/ 175 h 236"/>
              <a:gd name="T84" fmla="*/ 9 w 325"/>
              <a:gd name="T85" fmla="*/ 236 h 236"/>
              <a:gd name="T86" fmla="*/ 20 w 325"/>
              <a:gd name="T87" fmla="*/ 213 h 236"/>
              <a:gd name="T88" fmla="*/ 26 w 325"/>
              <a:gd name="T89" fmla="*/ 218 h 236"/>
              <a:gd name="T90" fmla="*/ 22 w 325"/>
              <a:gd name="T91" fmla="*/ 203 h 236"/>
              <a:gd name="T92" fmla="*/ 35 w 325"/>
              <a:gd name="T93" fmla="*/ 217 h 236"/>
              <a:gd name="T94" fmla="*/ 49 w 325"/>
              <a:gd name="T95" fmla="*/ 222 h 236"/>
              <a:gd name="T96" fmla="*/ 58 w 325"/>
              <a:gd name="T97" fmla="*/ 222 h 236"/>
              <a:gd name="T98" fmla="*/ 54 w 325"/>
              <a:gd name="T99" fmla="*/ 199 h 236"/>
              <a:gd name="T100" fmla="*/ 59 w 325"/>
              <a:gd name="T101" fmla="*/ 213 h 236"/>
              <a:gd name="T102" fmla="*/ 73 w 325"/>
              <a:gd name="T103" fmla="*/ 226 h 236"/>
              <a:gd name="T104" fmla="*/ 77 w 325"/>
              <a:gd name="T105" fmla="*/ 203 h 236"/>
              <a:gd name="T106" fmla="*/ 86 w 325"/>
              <a:gd name="T107" fmla="*/ 203 h 236"/>
              <a:gd name="T108" fmla="*/ 92 w 325"/>
              <a:gd name="T109" fmla="*/ 209 h 236"/>
              <a:gd name="T110" fmla="*/ 97 w 325"/>
              <a:gd name="T111" fmla="*/ 222 h 236"/>
              <a:gd name="T112" fmla="*/ 101 w 325"/>
              <a:gd name="T113" fmla="*/ 207 h 236"/>
              <a:gd name="T114" fmla="*/ 115 w 325"/>
              <a:gd name="T115" fmla="*/ 213 h 236"/>
              <a:gd name="T116" fmla="*/ 124 w 325"/>
              <a:gd name="T117" fmla="*/ 213 h 236"/>
              <a:gd name="T118" fmla="*/ 129 w 325"/>
              <a:gd name="T119" fmla="*/ 218 h 236"/>
              <a:gd name="T120" fmla="*/ 125 w 325"/>
              <a:gd name="T121" fmla="*/ 203 h 236"/>
              <a:gd name="T122" fmla="*/ 139 w 325"/>
              <a:gd name="T123" fmla="*/ 217 h 236"/>
              <a:gd name="T124" fmla="*/ 300 w 325"/>
              <a:gd name="T125" fmla="*/ 22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236">
                <a:moveTo>
                  <a:pt x="0" y="84"/>
                </a:moveTo>
                <a:cubicBezTo>
                  <a:pt x="0" y="84"/>
                  <a:pt x="0" y="84"/>
                  <a:pt x="22" y="9"/>
                </a:cubicBezTo>
                <a:cubicBezTo>
                  <a:pt x="23" y="4"/>
                  <a:pt x="26" y="0"/>
                  <a:pt x="31" y="0"/>
                </a:cubicBezTo>
                <a:cubicBezTo>
                  <a:pt x="31" y="0"/>
                  <a:pt x="31" y="0"/>
                  <a:pt x="294" y="0"/>
                </a:cubicBezTo>
                <a:cubicBezTo>
                  <a:pt x="299" y="0"/>
                  <a:pt x="301" y="5"/>
                  <a:pt x="303" y="9"/>
                </a:cubicBezTo>
                <a:cubicBezTo>
                  <a:pt x="303" y="9"/>
                  <a:pt x="303" y="9"/>
                  <a:pt x="325" y="84"/>
                </a:cubicBezTo>
                <a:cubicBezTo>
                  <a:pt x="322" y="81"/>
                  <a:pt x="319" y="80"/>
                  <a:pt x="315" y="80"/>
                </a:cubicBezTo>
                <a:cubicBezTo>
                  <a:pt x="315" y="80"/>
                  <a:pt x="315" y="80"/>
                  <a:pt x="9" y="80"/>
                </a:cubicBezTo>
                <a:cubicBezTo>
                  <a:pt x="6" y="80"/>
                  <a:pt x="2" y="81"/>
                  <a:pt x="0" y="84"/>
                </a:cubicBezTo>
                <a:close/>
                <a:moveTo>
                  <a:pt x="325" y="94"/>
                </a:moveTo>
                <a:cubicBezTo>
                  <a:pt x="325" y="124"/>
                  <a:pt x="325" y="124"/>
                  <a:pt x="325" y="124"/>
                </a:cubicBezTo>
                <a:cubicBezTo>
                  <a:pt x="325" y="129"/>
                  <a:pt x="320" y="133"/>
                  <a:pt x="315" y="133"/>
                </a:cubicBezTo>
                <a:cubicBezTo>
                  <a:pt x="9" y="133"/>
                  <a:pt x="9" y="133"/>
                  <a:pt x="9" y="133"/>
                </a:cubicBezTo>
                <a:cubicBezTo>
                  <a:pt x="4" y="133"/>
                  <a:pt x="0" y="129"/>
                  <a:pt x="0" y="124"/>
                </a:cubicBezTo>
                <a:cubicBezTo>
                  <a:pt x="0" y="94"/>
                  <a:pt x="0" y="94"/>
                  <a:pt x="0" y="94"/>
                </a:cubicBezTo>
                <a:cubicBezTo>
                  <a:pt x="0" y="89"/>
                  <a:pt x="4" y="85"/>
                  <a:pt x="9" y="85"/>
                </a:cubicBezTo>
                <a:cubicBezTo>
                  <a:pt x="315" y="85"/>
                  <a:pt x="315" y="85"/>
                  <a:pt x="315" y="85"/>
                </a:cubicBezTo>
                <a:cubicBezTo>
                  <a:pt x="320" y="85"/>
                  <a:pt x="325" y="89"/>
                  <a:pt x="325" y="94"/>
                </a:cubicBezTo>
                <a:close/>
                <a:moveTo>
                  <a:pt x="20" y="119"/>
                </a:moveTo>
                <a:cubicBezTo>
                  <a:pt x="20" y="117"/>
                  <a:pt x="19" y="115"/>
                  <a:pt x="16" y="115"/>
                </a:cubicBezTo>
                <a:cubicBezTo>
                  <a:pt x="14" y="115"/>
                  <a:pt x="12" y="117"/>
                  <a:pt x="12" y="119"/>
                </a:cubicBezTo>
                <a:cubicBezTo>
                  <a:pt x="12" y="121"/>
                  <a:pt x="14" y="123"/>
                  <a:pt x="16" y="123"/>
                </a:cubicBezTo>
                <a:cubicBezTo>
                  <a:pt x="19" y="123"/>
                  <a:pt x="20" y="121"/>
                  <a:pt x="20" y="119"/>
                </a:cubicBezTo>
                <a:close/>
                <a:moveTo>
                  <a:pt x="20" y="109"/>
                </a:moveTo>
                <a:cubicBezTo>
                  <a:pt x="20" y="107"/>
                  <a:pt x="19" y="105"/>
                  <a:pt x="16" y="105"/>
                </a:cubicBezTo>
                <a:cubicBezTo>
                  <a:pt x="14" y="105"/>
                  <a:pt x="12" y="107"/>
                  <a:pt x="12" y="109"/>
                </a:cubicBezTo>
                <a:cubicBezTo>
                  <a:pt x="12" y="111"/>
                  <a:pt x="14" y="113"/>
                  <a:pt x="16" y="113"/>
                </a:cubicBezTo>
                <a:cubicBezTo>
                  <a:pt x="19" y="113"/>
                  <a:pt x="20" y="111"/>
                  <a:pt x="20" y="109"/>
                </a:cubicBezTo>
                <a:close/>
                <a:moveTo>
                  <a:pt x="20" y="99"/>
                </a:moveTo>
                <a:cubicBezTo>
                  <a:pt x="20" y="97"/>
                  <a:pt x="19" y="95"/>
                  <a:pt x="16" y="95"/>
                </a:cubicBezTo>
                <a:cubicBezTo>
                  <a:pt x="14" y="95"/>
                  <a:pt x="12" y="97"/>
                  <a:pt x="12" y="99"/>
                </a:cubicBezTo>
                <a:cubicBezTo>
                  <a:pt x="12" y="101"/>
                  <a:pt x="14" y="103"/>
                  <a:pt x="16" y="103"/>
                </a:cubicBezTo>
                <a:cubicBezTo>
                  <a:pt x="19" y="103"/>
                  <a:pt x="20" y="101"/>
                  <a:pt x="20" y="99"/>
                </a:cubicBezTo>
                <a:close/>
                <a:moveTo>
                  <a:pt x="30" y="119"/>
                </a:moveTo>
                <a:cubicBezTo>
                  <a:pt x="30" y="117"/>
                  <a:pt x="28" y="115"/>
                  <a:pt x="26" y="115"/>
                </a:cubicBezTo>
                <a:cubicBezTo>
                  <a:pt x="24" y="115"/>
                  <a:pt x="22" y="117"/>
                  <a:pt x="22" y="119"/>
                </a:cubicBezTo>
                <a:cubicBezTo>
                  <a:pt x="22" y="121"/>
                  <a:pt x="24" y="123"/>
                  <a:pt x="26" y="123"/>
                </a:cubicBezTo>
                <a:cubicBezTo>
                  <a:pt x="28" y="123"/>
                  <a:pt x="30" y="121"/>
                  <a:pt x="30" y="119"/>
                </a:cubicBezTo>
                <a:close/>
                <a:moveTo>
                  <a:pt x="30" y="109"/>
                </a:moveTo>
                <a:cubicBezTo>
                  <a:pt x="30" y="107"/>
                  <a:pt x="28" y="105"/>
                  <a:pt x="26" y="105"/>
                </a:cubicBezTo>
                <a:cubicBezTo>
                  <a:pt x="24" y="105"/>
                  <a:pt x="22" y="107"/>
                  <a:pt x="22" y="109"/>
                </a:cubicBezTo>
                <a:cubicBezTo>
                  <a:pt x="22" y="111"/>
                  <a:pt x="24" y="113"/>
                  <a:pt x="26" y="113"/>
                </a:cubicBezTo>
                <a:cubicBezTo>
                  <a:pt x="28" y="113"/>
                  <a:pt x="30" y="111"/>
                  <a:pt x="30" y="109"/>
                </a:cubicBezTo>
                <a:close/>
                <a:moveTo>
                  <a:pt x="30" y="99"/>
                </a:moveTo>
                <a:cubicBezTo>
                  <a:pt x="30" y="97"/>
                  <a:pt x="28" y="95"/>
                  <a:pt x="26" y="95"/>
                </a:cubicBezTo>
                <a:cubicBezTo>
                  <a:pt x="24" y="95"/>
                  <a:pt x="22" y="97"/>
                  <a:pt x="22" y="99"/>
                </a:cubicBezTo>
                <a:cubicBezTo>
                  <a:pt x="22" y="101"/>
                  <a:pt x="24" y="103"/>
                  <a:pt x="26" y="103"/>
                </a:cubicBezTo>
                <a:cubicBezTo>
                  <a:pt x="28" y="103"/>
                  <a:pt x="30" y="101"/>
                  <a:pt x="30" y="99"/>
                </a:cubicBezTo>
                <a:close/>
                <a:moveTo>
                  <a:pt x="39" y="119"/>
                </a:moveTo>
                <a:cubicBezTo>
                  <a:pt x="39" y="117"/>
                  <a:pt x="37" y="115"/>
                  <a:pt x="35" y="115"/>
                </a:cubicBezTo>
                <a:cubicBezTo>
                  <a:pt x="33" y="115"/>
                  <a:pt x="31" y="117"/>
                  <a:pt x="31" y="119"/>
                </a:cubicBezTo>
                <a:cubicBezTo>
                  <a:pt x="31" y="121"/>
                  <a:pt x="33" y="123"/>
                  <a:pt x="35" y="123"/>
                </a:cubicBezTo>
                <a:cubicBezTo>
                  <a:pt x="37" y="123"/>
                  <a:pt x="39" y="121"/>
                  <a:pt x="39" y="119"/>
                </a:cubicBezTo>
                <a:close/>
                <a:moveTo>
                  <a:pt x="39" y="109"/>
                </a:moveTo>
                <a:cubicBezTo>
                  <a:pt x="39" y="107"/>
                  <a:pt x="37" y="105"/>
                  <a:pt x="35" y="105"/>
                </a:cubicBezTo>
                <a:cubicBezTo>
                  <a:pt x="33" y="105"/>
                  <a:pt x="31" y="107"/>
                  <a:pt x="31" y="109"/>
                </a:cubicBezTo>
                <a:cubicBezTo>
                  <a:pt x="31" y="111"/>
                  <a:pt x="33" y="113"/>
                  <a:pt x="35" y="113"/>
                </a:cubicBezTo>
                <a:cubicBezTo>
                  <a:pt x="37" y="113"/>
                  <a:pt x="39" y="111"/>
                  <a:pt x="39" y="109"/>
                </a:cubicBezTo>
                <a:close/>
                <a:moveTo>
                  <a:pt x="39" y="99"/>
                </a:moveTo>
                <a:cubicBezTo>
                  <a:pt x="39" y="97"/>
                  <a:pt x="37" y="95"/>
                  <a:pt x="35" y="95"/>
                </a:cubicBezTo>
                <a:cubicBezTo>
                  <a:pt x="33" y="95"/>
                  <a:pt x="31" y="97"/>
                  <a:pt x="31" y="99"/>
                </a:cubicBezTo>
                <a:cubicBezTo>
                  <a:pt x="31" y="101"/>
                  <a:pt x="33" y="103"/>
                  <a:pt x="35" y="103"/>
                </a:cubicBezTo>
                <a:cubicBezTo>
                  <a:pt x="37" y="103"/>
                  <a:pt x="39" y="101"/>
                  <a:pt x="39" y="99"/>
                </a:cubicBezTo>
                <a:close/>
                <a:moveTo>
                  <a:pt x="49" y="119"/>
                </a:moveTo>
                <a:cubicBezTo>
                  <a:pt x="49" y="117"/>
                  <a:pt x="47" y="115"/>
                  <a:pt x="45" y="115"/>
                </a:cubicBezTo>
                <a:cubicBezTo>
                  <a:pt x="42" y="115"/>
                  <a:pt x="41" y="117"/>
                  <a:pt x="41" y="119"/>
                </a:cubicBezTo>
                <a:cubicBezTo>
                  <a:pt x="41" y="121"/>
                  <a:pt x="42" y="123"/>
                  <a:pt x="45" y="123"/>
                </a:cubicBezTo>
                <a:cubicBezTo>
                  <a:pt x="47" y="123"/>
                  <a:pt x="49" y="121"/>
                  <a:pt x="49" y="119"/>
                </a:cubicBezTo>
                <a:close/>
                <a:moveTo>
                  <a:pt x="49" y="109"/>
                </a:moveTo>
                <a:cubicBezTo>
                  <a:pt x="49" y="107"/>
                  <a:pt x="47" y="105"/>
                  <a:pt x="45" y="105"/>
                </a:cubicBezTo>
                <a:cubicBezTo>
                  <a:pt x="42" y="105"/>
                  <a:pt x="41" y="107"/>
                  <a:pt x="41" y="109"/>
                </a:cubicBezTo>
                <a:cubicBezTo>
                  <a:pt x="41" y="111"/>
                  <a:pt x="42" y="113"/>
                  <a:pt x="45" y="113"/>
                </a:cubicBezTo>
                <a:cubicBezTo>
                  <a:pt x="47" y="113"/>
                  <a:pt x="49" y="111"/>
                  <a:pt x="49" y="109"/>
                </a:cubicBezTo>
                <a:close/>
                <a:moveTo>
                  <a:pt x="49" y="99"/>
                </a:moveTo>
                <a:cubicBezTo>
                  <a:pt x="49" y="97"/>
                  <a:pt x="47" y="95"/>
                  <a:pt x="45" y="95"/>
                </a:cubicBezTo>
                <a:cubicBezTo>
                  <a:pt x="42" y="95"/>
                  <a:pt x="41" y="97"/>
                  <a:pt x="41" y="99"/>
                </a:cubicBezTo>
                <a:cubicBezTo>
                  <a:pt x="41" y="101"/>
                  <a:pt x="42" y="103"/>
                  <a:pt x="45" y="103"/>
                </a:cubicBezTo>
                <a:cubicBezTo>
                  <a:pt x="47" y="103"/>
                  <a:pt x="49" y="101"/>
                  <a:pt x="49" y="99"/>
                </a:cubicBezTo>
                <a:close/>
                <a:moveTo>
                  <a:pt x="58" y="119"/>
                </a:moveTo>
                <a:cubicBezTo>
                  <a:pt x="58" y="117"/>
                  <a:pt x="56" y="115"/>
                  <a:pt x="54" y="115"/>
                </a:cubicBezTo>
                <a:cubicBezTo>
                  <a:pt x="52" y="115"/>
                  <a:pt x="50" y="117"/>
                  <a:pt x="50" y="119"/>
                </a:cubicBezTo>
                <a:cubicBezTo>
                  <a:pt x="50" y="121"/>
                  <a:pt x="52" y="123"/>
                  <a:pt x="54" y="123"/>
                </a:cubicBezTo>
                <a:cubicBezTo>
                  <a:pt x="56" y="123"/>
                  <a:pt x="58" y="121"/>
                  <a:pt x="58" y="119"/>
                </a:cubicBezTo>
                <a:close/>
                <a:moveTo>
                  <a:pt x="58" y="109"/>
                </a:moveTo>
                <a:cubicBezTo>
                  <a:pt x="58" y="107"/>
                  <a:pt x="56" y="105"/>
                  <a:pt x="54" y="105"/>
                </a:cubicBezTo>
                <a:cubicBezTo>
                  <a:pt x="52" y="105"/>
                  <a:pt x="50" y="107"/>
                  <a:pt x="50" y="109"/>
                </a:cubicBezTo>
                <a:cubicBezTo>
                  <a:pt x="50" y="111"/>
                  <a:pt x="52" y="113"/>
                  <a:pt x="54" y="113"/>
                </a:cubicBezTo>
                <a:cubicBezTo>
                  <a:pt x="56" y="113"/>
                  <a:pt x="58" y="111"/>
                  <a:pt x="58" y="109"/>
                </a:cubicBezTo>
                <a:close/>
                <a:moveTo>
                  <a:pt x="58" y="99"/>
                </a:moveTo>
                <a:cubicBezTo>
                  <a:pt x="58" y="97"/>
                  <a:pt x="56" y="95"/>
                  <a:pt x="54" y="95"/>
                </a:cubicBezTo>
                <a:cubicBezTo>
                  <a:pt x="52" y="95"/>
                  <a:pt x="50" y="97"/>
                  <a:pt x="50" y="99"/>
                </a:cubicBezTo>
                <a:cubicBezTo>
                  <a:pt x="50" y="101"/>
                  <a:pt x="52" y="103"/>
                  <a:pt x="54" y="103"/>
                </a:cubicBezTo>
                <a:cubicBezTo>
                  <a:pt x="56" y="103"/>
                  <a:pt x="58" y="101"/>
                  <a:pt x="58" y="99"/>
                </a:cubicBezTo>
                <a:close/>
                <a:moveTo>
                  <a:pt x="67" y="119"/>
                </a:moveTo>
                <a:cubicBezTo>
                  <a:pt x="67" y="117"/>
                  <a:pt x="66" y="115"/>
                  <a:pt x="63" y="115"/>
                </a:cubicBezTo>
                <a:cubicBezTo>
                  <a:pt x="61" y="115"/>
                  <a:pt x="59" y="117"/>
                  <a:pt x="59" y="119"/>
                </a:cubicBezTo>
                <a:cubicBezTo>
                  <a:pt x="59" y="121"/>
                  <a:pt x="61" y="123"/>
                  <a:pt x="63" y="123"/>
                </a:cubicBezTo>
                <a:cubicBezTo>
                  <a:pt x="66" y="123"/>
                  <a:pt x="67" y="121"/>
                  <a:pt x="67" y="119"/>
                </a:cubicBezTo>
                <a:close/>
                <a:moveTo>
                  <a:pt x="67" y="109"/>
                </a:moveTo>
                <a:cubicBezTo>
                  <a:pt x="67" y="107"/>
                  <a:pt x="66" y="105"/>
                  <a:pt x="63" y="105"/>
                </a:cubicBezTo>
                <a:cubicBezTo>
                  <a:pt x="61" y="105"/>
                  <a:pt x="59" y="107"/>
                  <a:pt x="59" y="109"/>
                </a:cubicBezTo>
                <a:cubicBezTo>
                  <a:pt x="59" y="111"/>
                  <a:pt x="61" y="113"/>
                  <a:pt x="63" y="113"/>
                </a:cubicBezTo>
                <a:cubicBezTo>
                  <a:pt x="66" y="113"/>
                  <a:pt x="67" y="111"/>
                  <a:pt x="67" y="109"/>
                </a:cubicBezTo>
                <a:close/>
                <a:moveTo>
                  <a:pt x="67" y="99"/>
                </a:moveTo>
                <a:cubicBezTo>
                  <a:pt x="67" y="97"/>
                  <a:pt x="66" y="95"/>
                  <a:pt x="63" y="95"/>
                </a:cubicBezTo>
                <a:cubicBezTo>
                  <a:pt x="61" y="95"/>
                  <a:pt x="59" y="97"/>
                  <a:pt x="59" y="99"/>
                </a:cubicBezTo>
                <a:cubicBezTo>
                  <a:pt x="59" y="101"/>
                  <a:pt x="61" y="103"/>
                  <a:pt x="63" y="103"/>
                </a:cubicBezTo>
                <a:cubicBezTo>
                  <a:pt x="66" y="103"/>
                  <a:pt x="67" y="101"/>
                  <a:pt x="67" y="99"/>
                </a:cubicBezTo>
                <a:close/>
                <a:moveTo>
                  <a:pt x="77" y="119"/>
                </a:moveTo>
                <a:cubicBezTo>
                  <a:pt x="77" y="117"/>
                  <a:pt x="75" y="115"/>
                  <a:pt x="73" y="115"/>
                </a:cubicBezTo>
                <a:cubicBezTo>
                  <a:pt x="71" y="115"/>
                  <a:pt x="69" y="117"/>
                  <a:pt x="69" y="119"/>
                </a:cubicBezTo>
                <a:cubicBezTo>
                  <a:pt x="69" y="121"/>
                  <a:pt x="71" y="123"/>
                  <a:pt x="73" y="123"/>
                </a:cubicBezTo>
                <a:cubicBezTo>
                  <a:pt x="75" y="123"/>
                  <a:pt x="77" y="121"/>
                  <a:pt x="77" y="119"/>
                </a:cubicBezTo>
                <a:close/>
                <a:moveTo>
                  <a:pt x="77" y="109"/>
                </a:moveTo>
                <a:cubicBezTo>
                  <a:pt x="77" y="107"/>
                  <a:pt x="75" y="105"/>
                  <a:pt x="73" y="105"/>
                </a:cubicBezTo>
                <a:cubicBezTo>
                  <a:pt x="71" y="105"/>
                  <a:pt x="69" y="107"/>
                  <a:pt x="69" y="109"/>
                </a:cubicBezTo>
                <a:cubicBezTo>
                  <a:pt x="69" y="111"/>
                  <a:pt x="71" y="113"/>
                  <a:pt x="73" y="113"/>
                </a:cubicBezTo>
                <a:cubicBezTo>
                  <a:pt x="75" y="113"/>
                  <a:pt x="77" y="111"/>
                  <a:pt x="77" y="109"/>
                </a:cubicBezTo>
                <a:close/>
                <a:moveTo>
                  <a:pt x="77" y="99"/>
                </a:moveTo>
                <a:cubicBezTo>
                  <a:pt x="77" y="97"/>
                  <a:pt x="75" y="95"/>
                  <a:pt x="73" y="95"/>
                </a:cubicBezTo>
                <a:cubicBezTo>
                  <a:pt x="71" y="95"/>
                  <a:pt x="69" y="97"/>
                  <a:pt x="69" y="99"/>
                </a:cubicBezTo>
                <a:cubicBezTo>
                  <a:pt x="69" y="101"/>
                  <a:pt x="71" y="103"/>
                  <a:pt x="73" y="103"/>
                </a:cubicBezTo>
                <a:cubicBezTo>
                  <a:pt x="75" y="103"/>
                  <a:pt x="77" y="101"/>
                  <a:pt x="77" y="99"/>
                </a:cubicBezTo>
                <a:close/>
                <a:moveTo>
                  <a:pt x="86" y="119"/>
                </a:moveTo>
                <a:cubicBezTo>
                  <a:pt x="86" y="117"/>
                  <a:pt x="84" y="115"/>
                  <a:pt x="82" y="115"/>
                </a:cubicBezTo>
                <a:cubicBezTo>
                  <a:pt x="80" y="115"/>
                  <a:pt x="78" y="117"/>
                  <a:pt x="78" y="119"/>
                </a:cubicBezTo>
                <a:cubicBezTo>
                  <a:pt x="78" y="121"/>
                  <a:pt x="80" y="123"/>
                  <a:pt x="82" y="123"/>
                </a:cubicBezTo>
                <a:cubicBezTo>
                  <a:pt x="84" y="123"/>
                  <a:pt x="86" y="121"/>
                  <a:pt x="86" y="119"/>
                </a:cubicBezTo>
                <a:close/>
                <a:moveTo>
                  <a:pt x="86" y="109"/>
                </a:moveTo>
                <a:cubicBezTo>
                  <a:pt x="86" y="107"/>
                  <a:pt x="84" y="105"/>
                  <a:pt x="82" y="105"/>
                </a:cubicBezTo>
                <a:cubicBezTo>
                  <a:pt x="80" y="105"/>
                  <a:pt x="78" y="107"/>
                  <a:pt x="78" y="109"/>
                </a:cubicBezTo>
                <a:cubicBezTo>
                  <a:pt x="78" y="111"/>
                  <a:pt x="80" y="113"/>
                  <a:pt x="82" y="113"/>
                </a:cubicBezTo>
                <a:cubicBezTo>
                  <a:pt x="84" y="113"/>
                  <a:pt x="86" y="111"/>
                  <a:pt x="86" y="109"/>
                </a:cubicBezTo>
                <a:close/>
                <a:moveTo>
                  <a:pt x="86" y="99"/>
                </a:moveTo>
                <a:cubicBezTo>
                  <a:pt x="86" y="97"/>
                  <a:pt x="84" y="95"/>
                  <a:pt x="82" y="95"/>
                </a:cubicBezTo>
                <a:cubicBezTo>
                  <a:pt x="80" y="95"/>
                  <a:pt x="78" y="97"/>
                  <a:pt x="78" y="99"/>
                </a:cubicBezTo>
                <a:cubicBezTo>
                  <a:pt x="78" y="101"/>
                  <a:pt x="80" y="103"/>
                  <a:pt x="82" y="103"/>
                </a:cubicBezTo>
                <a:cubicBezTo>
                  <a:pt x="84" y="103"/>
                  <a:pt x="86" y="101"/>
                  <a:pt x="86" y="99"/>
                </a:cubicBezTo>
                <a:close/>
                <a:moveTo>
                  <a:pt x="96" y="119"/>
                </a:moveTo>
                <a:cubicBezTo>
                  <a:pt x="96" y="117"/>
                  <a:pt x="94" y="115"/>
                  <a:pt x="92" y="115"/>
                </a:cubicBezTo>
                <a:cubicBezTo>
                  <a:pt x="89" y="115"/>
                  <a:pt x="88" y="117"/>
                  <a:pt x="88" y="119"/>
                </a:cubicBezTo>
                <a:cubicBezTo>
                  <a:pt x="88" y="121"/>
                  <a:pt x="89" y="123"/>
                  <a:pt x="92" y="123"/>
                </a:cubicBezTo>
                <a:cubicBezTo>
                  <a:pt x="94" y="123"/>
                  <a:pt x="96" y="121"/>
                  <a:pt x="96" y="119"/>
                </a:cubicBezTo>
                <a:close/>
                <a:moveTo>
                  <a:pt x="96" y="109"/>
                </a:moveTo>
                <a:cubicBezTo>
                  <a:pt x="96" y="107"/>
                  <a:pt x="94" y="105"/>
                  <a:pt x="92" y="105"/>
                </a:cubicBezTo>
                <a:cubicBezTo>
                  <a:pt x="89" y="105"/>
                  <a:pt x="88" y="107"/>
                  <a:pt x="88" y="109"/>
                </a:cubicBezTo>
                <a:cubicBezTo>
                  <a:pt x="88" y="111"/>
                  <a:pt x="89" y="113"/>
                  <a:pt x="92" y="113"/>
                </a:cubicBezTo>
                <a:cubicBezTo>
                  <a:pt x="94" y="113"/>
                  <a:pt x="96" y="111"/>
                  <a:pt x="96" y="109"/>
                </a:cubicBezTo>
                <a:close/>
                <a:moveTo>
                  <a:pt x="96" y="99"/>
                </a:moveTo>
                <a:cubicBezTo>
                  <a:pt x="96" y="97"/>
                  <a:pt x="94" y="95"/>
                  <a:pt x="92" y="95"/>
                </a:cubicBezTo>
                <a:cubicBezTo>
                  <a:pt x="89" y="95"/>
                  <a:pt x="88" y="97"/>
                  <a:pt x="88" y="99"/>
                </a:cubicBezTo>
                <a:cubicBezTo>
                  <a:pt x="88" y="101"/>
                  <a:pt x="89" y="103"/>
                  <a:pt x="92" y="103"/>
                </a:cubicBezTo>
                <a:cubicBezTo>
                  <a:pt x="94" y="103"/>
                  <a:pt x="96" y="101"/>
                  <a:pt x="96" y="99"/>
                </a:cubicBezTo>
                <a:close/>
                <a:moveTo>
                  <a:pt x="105" y="119"/>
                </a:moveTo>
                <a:cubicBezTo>
                  <a:pt x="105" y="117"/>
                  <a:pt x="103" y="115"/>
                  <a:pt x="101" y="115"/>
                </a:cubicBezTo>
                <a:cubicBezTo>
                  <a:pt x="99" y="115"/>
                  <a:pt x="97" y="117"/>
                  <a:pt x="97" y="119"/>
                </a:cubicBezTo>
                <a:cubicBezTo>
                  <a:pt x="97" y="121"/>
                  <a:pt x="99" y="123"/>
                  <a:pt x="101" y="123"/>
                </a:cubicBezTo>
                <a:cubicBezTo>
                  <a:pt x="103" y="123"/>
                  <a:pt x="105" y="121"/>
                  <a:pt x="105" y="119"/>
                </a:cubicBezTo>
                <a:close/>
                <a:moveTo>
                  <a:pt x="105" y="109"/>
                </a:moveTo>
                <a:cubicBezTo>
                  <a:pt x="105" y="107"/>
                  <a:pt x="103" y="105"/>
                  <a:pt x="101" y="105"/>
                </a:cubicBezTo>
                <a:cubicBezTo>
                  <a:pt x="99" y="105"/>
                  <a:pt x="97" y="107"/>
                  <a:pt x="97" y="109"/>
                </a:cubicBezTo>
                <a:cubicBezTo>
                  <a:pt x="97" y="111"/>
                  <a:pt x="99" y="113"/>
                  <a:pt x="101" y="113"/>
                </a:cubicBezTo>
                <a:cubicBezTo>
                  <a:pt x="103" y="113"/>
                  <a:pt x="105" y="111"/>
                  <a:pt x="105" y="109"/>
                </a:cubicBezTo>
                <a:close/>
                <a:moveTo>
                  <a:pt x="105" y="99"/>
                </a:moveTo>
                <a:cubicBezTo>
                  <a:pt x="105" y="97"/>
                  <a:pt x="103" y="95"/>
                  <a:pt x="101" y="95"/>
                </a:cubicBezTo>
                <a:cubicBezTo>
                  <a:pt x="99" y="95"/>
                  <a:pt x="97" y="97"/>
                  <a:pt x="97" y="99"/>
                </a:cubicBezTo>
                <a:cubicBezTo>
                  <a:pt x="97" y="101"/>
                  <a:pt x="99" y="103"/>
                  <a:pt x="101" y="103"/>
                </a:cubicBezTo>
                <a:cubicBezTo>
                  <a:pt x="103" y="103"/>
                  <a:pt x="105" y="101"/>
                  <a:pt x="105" y="99"/>
                </a:cubicBezTo>
                <a:close/>
                <a:moveTo>
                  <a:pt x="115" y="119"/>
                </a:moveTo>
                <a:cubicBezTo>
                  <a:pt x="115" y="117"/>
                  <a:pt x="113" y="115"/>
                  <a:pt x="111" y="115"/>
                </a:cubicBezTo>
                <a:cubicBezTo>
                  <a:pt x="108" y="115"/>
                  <a:pt x="107" y="117"/>
                  <a:pt x="107" y="119"/>
                </a:cubicBezTo>
                <a:cubicBezTo>
                  <a:pt x="107" y="121"/>
                  <a:pt x="108" y="123"/>
                  <a:pt x="111" y="123"/>
                </a:cubicBezTo>
                <a:cubicBezTo>
                  <a:pt x="113" y="123"/>
                  <a:pt x="115" y="121"/>
                  <a:pt x="115" y="119"/>
                </a:cubicBezTo>
                <a:close/>
                <a:moveTo>
                  <a:pt x="115" y="109"/>
                </a:moveTo>
                <a:cubicBezTo>
                  <a:pt x="115" y="107"/>
                  <a:pt x="113" y="105"/>
                  <a:pt x="111" y="105"/>
                </a:cubicBezTo>
                <a:cubicBezTo>
                  <a:pt x="108" y="105"/>
                  <a:pt x="107" y="107"/>
                  <a:pt x="107" y="109"/>
                </a:cubicBezTo>
                <a:cubicBezTo>
                  <a:pt x="107" y="111"/>
                  <a:pt x="108" y="113"/>
                  <a:pt x="111" y="113"/>
                </a:cubicBezTo>
                <a:cubicBezTo>
                  <a:pt x="113" y="113"/>
                  <a:pt x="115" y="111"/>
                  <a:pt x="115" y="109"/>
                </a:cubicBezTo>
                <a:close/>
                <a:moveTo>
                  <a:pt x="115" y="99"/>
                </a:moveTo>
                <a:cubicBezTo>
                  <a:pt x="115" y="97"/>
                  <a:pt x="113" y="95"/>
                  <a:pt x="111" y="95"/>
                </a:cubicBezTo>
                <a:cubicBezTo>
                  <a:pt x="108" y="95"/>
                  <a:pt x="107" y="97"/>
                  <a:pt x="107" y="99"/>
                </a:cubicBezTo>
                <a:cubicBezTo>
                  <a:pt x="107" y="101"/>
                  <a:pt x="108" y="103"/>
                  <a:pt x="111" y="103"/>
                </a:cubicBezTo>
                <a:cubicBezTo>
                  <a:pt x="113" y="103"/>
                  <a:pt x="115" y="101"/>
                  <a:pt x="115" y="99"/>
                </a:cubicBezTo>
                <a:close/>
                <a:moveTo>
                  <a:pt x="124" y="119"/>
                </a:moveTo>
                <a:cubicBezTo>
                  <a:pt x="124" y="117"/>
                  <a:pt x="122" y="115"/>
                  <a:pt x="120" y="115"/>
                </a:cubicBezTo>
                <a:cubicBezTo>
                  <a:pt x="118" y="115"/>
                  <a:pt x="116" y="117"/>
                  <a:pt x="116" y="119"/>
                </a:cubicBezTo>
                <a:cubicBezTo>
                  <a:pt x="116" y="121"/>
                  <a:pt x="118" y="123"/>
                  <a:pt x="120" y="123"/>
                </a:cubicBezTo>
                <a:cubicBezTo>
                  <a:pt x="122" y="123"/>
                  <a:pt x="124" y="121"/>
                  <a:pt x="124" y="119"/>
                </a:cubicBezTo>
                <a:close/>
                <a:moveTo>
                  <a:pt x="124" y="109"/>
                </a:moveTo>
                <a:cubicBezTo>
                  <a:pt x="124" y="107"/>
                  <a:pt x="122" y="105"/>
                  <a:pt x="120" y="105"/>
                </a:cubicBezTo>
                <a:cubicBezTo>
                  <a:pt x="118" y="105"/>
                  <a:pt x="116" y="107"/>
                  <a:pt x="116" y="109"/>
                </a:cubicBezTo>
                <a:cubicBezTo>
                  <a:pt x="116" y="111"/>
                  <a:pt x="118" y="113"/>
                  <a:pt x="120" y="113"/>
                </a:cubicBezTo>
                <a:cubicBezTo>
                  <a:pt x="122" y="113"/>
                  <a:pt x="124" y="111"/>
                  <a:pt x="124" y="109"/>
                </a:cubicBezTo>
                <a:close/>
                <a:moveTo>
                  <a:pt x="124" y="99"/>
                </a:moveTo>
                <a:cubicBezTo>
                  <a:pt x="124" y="97"/>
                  <a:pt x="122" y="95"/>
                  <a:pt x="120" y="95"/>
                </a:cubicBezTo>
                <a:cubicBezTo>
                  <a:pt x="118" y="95"/>
                  <a:pt x="116" y="97"/>
                  <a:pt x="116" y="99"/>
                </a:cubicBezTo>
                <a:cubicBezTo>
                  <a:pt x="116" y="101"/>
                  <a:pt x="118" y="103"/>
                  <a:pt x="120" y="103"/>
                </a:cubicBezTo>
                <a:cubicBezTo>
                  <a:pt x="122" y="103"/>
                  <a:pt x="124" y="101"/>
                  <a:pt x="124" y="99"/>
                </a:cubicBezTo>
                <a:close/>
                <a:moveTo>
                  <a:pt x="133" y="119"/>
                </a:moveTo>
                <a:cubicBezTo>
                  <a:pt x="133" y="117"/>
                  <a:pt x="132" y="115"/>
                  <a:pt x="129" y="115"/>
                </a:cubicBezTo>
                <a:cubicBezTo>
                  <a:pt x="127" y="115"/>
                  <a:pt x="125" y="117"/>
                  <a:pt x="125" y="119"/>
                </a:cubicBezTo>
                <a:cubicBezTo>
                  <a:pt x="125" y="121"/>
                  <a:pt x="127" y="123"/>
                  <a:pt x="129" y="123"/>
                </a:cubicBezTo>
                <a:cubicBezTo>
                  <a:pt x="132" y="123"/>
                  <a:pt x="133" y="121"/>
                  <a:pt x="133" y="119"/>
                </a:cubicBezTo>
                <a:close/>
                <a:moveTo>
                  <a:pt x="133" y="109"/>
                </a:moveTo>
                <a:cubicBezTo>
                  <a:pt x="133" y="107"/>
                  <a:pt x="132" y="105"/>
                  <a:pt x="129" y="105"/>
                </a:cubicBezTo>
                <a:cubicBezTo>
                  <a:pt x="127" y="105"/>
                  <a:pt x="125" y="107"/>
                  <a:pt x="125" y="109"/>
                </a:cubicBezTo>
                <a:cubicBezTo>
                  <a:pt x="125" y="111"/>
                  <a:pt x="127" y="113"/>
                  <a:pt x="129" y="113"/>
                </a:cubicBezTo>
                <a:cubicBezTo>
                  <a:pt x="132" y="113"/>
                  <a:pt x="133" y="111"/>
                  <a:pt x="133" y="109"/>
                </a:cubicBezTo>
                <a:close/>
                <a:moveTo>
                  <a:pt x="133" y="99"/>
                </a:moveTo>
                <a:cubicBezTo>
                  <a:pt x="133" y="97"/>
                  <a:pt x="132" y="95"/>
                  <a:pt x="129" y="95"/>
                </a:cubicBezTo>
                <a:cubicBezTo>
                  <a:pt x="127" y="95"/>
                  <a:pt x="125" y="97"/>
                  <a:pt x="125" y="99"/>
                </a:cubicBezTo>
                <a:cubicBezTo>
                  <a:pt x="125" y="101"/>
                  <a:pt x="127" y="103"/>
                  <a:pt x="129" y="103"/>
                </a:cubicBezTo>
                <a:cubicBezTo>
                  <a:pt x="132" y="103"/>
                  <a:pt x="133" y="101"/>
                  <a:pt x="133" y="99"/>
                </a:cubicBezTo>
                <a:close/>
                <a:moveTo>
                  <a:pt x="143" y="119"/>
                </a:moveTo>
                <a:cubicBezTo>
                  <a:pt x="143" y="117"/>
                  <a:pt x="141" y="115"/>
                  <a:pt x="139" y="115"/>
                </a:cubicBezTo>
                <a:cubicBezTo>
                  <a:pt x="137" y="115"/>
                  <a:pt x="135" y="117"/>
                  <a:pt x="135" y="119"/>
                </a:cubicBezTo>
                <a:cubicBezTo>
                  <a:pt x="135" y="121"/>
                  <a:pt x="137" y="123"/>
                  <a:pt x="139" y="123"/>
                </a:cubicBezTo>
                <a:cubicBezTo>
                  <a:pt x="141" y="123"/>
                  <a:pt x="143" y="121"/>
                  <a:pt x="143" y="119"/>
                </a:cubicBezTo>
                <a:close/>
                <a:moveTo>
                  <a:pt x="143" y="109"/>
                </a:moveTo>
                <a:cubicBezTo>
                  <a:pt x="143" y="107"/>
                  <a:pt x="141" y="105"/>
                  <a:pt x="139" y="105"/>
                </a:cubicBezTo>
                <a:cubicBezTo>
                  <a:pt x="137" y="105"/>
                  <a:pt x="135" y="107"/>
                  <a:pt x="135" y="109"/>
                </a:cubicBezTo>
                <a:cubicBezTo>
                  <a:pt x="135" y="111"/>
                  <a:pt x="137" y="113"/>
                  <a:pt x="139" y="113"/>
                </a:cubicBezTo>
                <a:cubicBezTo>
                  <a:pt x="141" y="113"/>
                  <a:pt x="143" y="111"/>
                  <a:pt x="143" y="109"/>
                </a:cubicBezTo>
                <a:close/>
                <a:moveTo>
                  <a:pt x="143" y="99"/>
                </a:moveTo>
                <a:cubicBezTo>
                  <a:pt x="143" y="97"/>
                  <a:pt x="141" y="95"/>
                  <a:pt x="139" y="95"/>
                </a:cubicBezTo>
                <a:cubicBezTo>
                  <a:pt x="137" y="95"/>
                  <a:pt x="135" y="97"/>
                  <a:pt x="135" y="99"/>
                </a:cubicBezTo>
                <a:cubicBezTo>
                  <a:pt x="135" y="101"/>
                  <a:pt x="137" y="103"/>
                  <a:pt x="139" y="103"/>
                </a:cubicBezTo>
                <a:cubicBezTo>
                  <a:pt x="141" y="103"/>
                  <a:pt x="143" y="101"/>
                  <a:pt x="143" y="99"/>
                </a:cubicBezTo>
                <a:close/>
                <a:moveTo>
                  <a:pt x="313" y="109"/>
                </a:moveTo>
                <a:cubicBezTo>
                  <a:pt x="313" y="102"/>
                  <a:pt x="307" y="95"/>
                  <a:pt x="300" y="95"/>
                </a:cubicBezTo>
                <a:cubicBezTo>
                  <a:pt x="300" y="95"/>
                  <a:pt x="300" y="95"/>
                  <a:pt x="146" y="95"/>
                </a:cubicBezTo>
                <a:cubicBezTo>
                  <a:pt x="146" y="95"/>
                  <a:pt x="146" y="95"/>
                  <a:pt x="146" y="123"/>
                </a:cubicBezTo>
                <a:cubicBezTo>
                  <a:pt x="146" y="123"/>
                  <a:pt x="146" y="123"/>
                  <a:pt x="300" y="123"/>
                </a:cubicBezTo>
                <a:cubicBezTo>
                  <a:pt x="307" y="123"/>
                  <a:pt x="313" y="116"/>
                  <a:pt x="313" y="109"/>
                </a:cubicBezTo>
                <a:close/>
                <a:moveTo>
                  <a:pt x="299" y="101"/>
                </a:moveTo>
                <a:cubicBezTo>
                  <a:pt x="294" y="101"/>
                  <a:pt x="291" y="105"/>
                  <a:pt x="291" y="109"/>
                </a:cubicBezTo>
                <a:cubicBezTo>
                  <a:pt x="291" y="113"/>
                  <a:pt x="294" y="117"/>
                  <a:pt x="299" y="117"/>
                </a:cubicBezTo>
                <a:cubicBezTo>
                  <a:pt x="303" y="117"/>
                  <a:pt x="307" y="113"/>
                  <a:pt x="307" y="109"/>
                </a:cubicBezTo>
                <a:cubicBezTo>
                  <a:pt x="307" y="105"/>
                  <a:pt x="303" y="101"/>
                  <a:pt x="299" y="101"/>
                </a:cubicBezTo>
                <a:close/>
                <a:moveTo>
                  <a:pt x="325" y="146"/>
                </a:moveTo>
                <a:cubicBezTo>
                  <a:pt x="325" y="175"/>
                  <a:pt x="325" y="175"/>
                  <a:pt x="325" y="175"/>
                </a:cubicBezTo>
                <a:cubicBezTo>
                  <a:pt x="325" y="180"/>
                  <a:pt x="320" y="185"/>
                  <a:pt x="315" y="185"/>
                </a:cubicBezTo>
                <a:cubicBezTo>
                  <a:pt x="9" y="185"/>
                  <a:pt x="9" y="185"/>
                  <a:pt x="9" y="185"/>
                </a:cubicBezTo>
                <a:cubicBezTo>
                  <a:pt x="4" y="185"/>
                  <a:pt x="0" y="180"/>
                  <a:pt x="0" y="175"/>
                </a:cubicBezTo>
                <a:cubicBezTo>
                  <a:pt x="0" y="146"/>
                  <a:pt x="0" y="146"/>
                  <a:pt x="0" y="146"/>
                </a:cubicBezTo>
                <a:cubicBezTo>
                  <a:pt x="0" y="141"/>
                  <a:pt x="4" y="137"/>
                  <a:pt x="9" y="137"/>
                </a:cubicBezTo>
                <a:cubicBezTo>
                  <a:pt x="315" y="137"/>
                  <a:pt x="315" y="137"/>
                  <a:pt x="315" y="137"/>
                </a:cubicBezTo>
                <a:cubicBezTo>
                  <a:pt x="320" y="137"/>
                  <a:pt x="325" y="141"/>
                  <a:pt x="325" y="146"/>
                </a:cubicBezTo>
                <a:close/>
                <a:moveTo>
                  <a:pt x="20" y="171"/>
                </a:moveTo>
                <a:cubicBezTo>
                  <a:pt x="20" y="168"/>
                  <a:pt x="19" y="167"/>
                  <a:pt x="16" y="167"/>
                </a:cubicBezTo>
                <a:cubicBezTo>
                  <a:pt x="14" y="167"/>
                  <a:pt x="12" y="168"/>
                  <a:pt x="12" y="171"/>
                </a:cubicBezTo>
                <a:cubicBezTo>
                  <a:pt x="12" y="173"/>
                  <a:pt x="14" y="175"/>
                  <a:pt x="16" y="175"/>
                </a:cubicBezTo>
                <a:cubicBezTo>
                  <a:pt x="19" y="175"/>
                  <a:pt x="20" y="173"/>
                  <a:pt x="20" y="171"/>
                </a:cubicBezTo>
                <a:close/>
                <a:moveTo>
                  <a:pt x="20" y="161"/>
                </a:moveTo>
                <a:cubicBezTo>
                  <a:pt x="20" y="159"/>
                  <a:pt x="19" y="157"/>
                  <a:pt x="16" y="157"/>
                </a:cubicBezTo>
                <a:cubicBezTo>
                  <a:pt x="14" y="157"/>
                  <a:pt x="12" y="159"/>
                  <a:pt x="12" y="161"/>
                </a:cubicBezTo>
                <a:cubicBezTo>
                  <a:pt x="12" y="163"/>
                  <a:pt x="14" y="165"/>
                  <a:pt x="16" y="165"/>
                </a:cubicBezTo>
                <a:cubicBezTo>
                  <a:pt x="19" y="165"/>
                  <a:pt x="20" y="163"/>
                  <a:pt x="20" y="161"/>
                </a:cubicBezTo>
                <a:close/>
                <a:moveTo>
                  <a:pt x="20" y="151"/>
                </a:moveTo>
                <a:cubicBezTo>
                  <a:pt x="20" y="149"/>
                  <a:pt x="19" y="147"/>
                  <a:pt x="16" y="147"/>
                </a:cubicBezTo>
                <a:cubicBezTo>
                  <a:pt x="14" y="147"/>
                  <a:pt x="12" y="149"/>
                  <a:pt x="12" y="151"/>
                </a:cubicBezTo>
                <a:cubicBezTo>
                  <a:pt x="12" y="153"/>
                  <a:pt x="14" y="155"/>
                  <a:pt x="16" y="155"/>
                </a:cubicBezTo>
                <a:cubicBezTo>
                  <a:pt x="19" y="155"/>
                  <a:pt x="20" y="153"/>
                  <a:pt x="20" y="151"/>
                </a:cubicBezTo>
                <a:close/>
                <a:moveTo>
                  <a:pt x="30" y="171"/>
                </a:moveTo>
                <a:cubicBezTo>
                  <a:pt x="30" y="168"/>
                  <a:pt x="28" y="167"/>
                  <a:pt x="26" y="167"/>
                </a:cubicBezTo>
                <a:cubicBezTo>
                  <a:pt x="24" y="167"/>
                  <a:pt x="22" y="168"/>
                  <a:pt x="22" y="171"/>
                </a:cubicBezTo>
                <a:cubicBezTo>
                  <a:pt x="22" y="173"/>
                  <a:pt x="24" y="175"/>
                  <a:pt x="26" y="175"/>
                </a:cubicBezTo>
                <a:cubicBezTo>
                  <a:pt x="28" y="175"/>
                  <a:pt x="30" y="173"/>
                  <a:pt x="30" y="171"/>
                </a:cubicBezTo>
                <a:close/>
                <a:moveTo>
                  <a:pt x="30" y="161"/>
                </a:moveTo>
                <a:cubicBezTo>
                  <a:pt x="30" y="159"/>
                  <a:pt x="28" y="157"/>
                  <a:pt x="26" y="157"/>
                </a:cubicBezTo>
                <a:cubicBezTo>
                  <a:pt x="24" y="157"/>
                  <a:pt x="22" y="159"/>
                  <a:pt x="22" y="161"/>
                </a:cubicBezTo>
                <a:cubicBezTo>
                  <a:pt x="22" y="163"/>
                  <a:pt x="24" y="165"/>
                  <a:pt x="26" y="165"/>
                </a:cubicBezTo>
                <a:cubicBezTo>
                  <a:pt x="28" y="165"/>
                  <a:pt x="30" y="163"/>
                  <a:pt x="30" y="161"/>
                </a:cubicBezTo>
                <a:close/>
                <a:moveTo>
                  <a:pt x="30" y="151"/>
                </a:moveTo>
                <a:cubicBezTo>
                  <a:pt x="30" y="149"/>
                  <a:pt x="28" y="147"/>
                  <a:pt x="26" y="147"/>
                </a:cubicBezTo>
                <a:cubicBezTo>
                  <a:pt x="24" y="147"/>
                  <a:pt x="22" y="149"/>
                  <a:pt x="22" y="151"/>
                </a:cubicBezTo>
                <a:cubicBezTo>
                  <a:pt x="22" y="153"/>
                  <a:pt x="24" y="155"/>
                  <a:pt x="26" y="155"/>
                </a:cubicBezTo>
                <a:cubicBezTo>
                  <a:pt x="28" y="155"/>
                  <a:pt x="30" y="153"/>
                  <a:pt x="30" y="151"/>
                </a:cubicBezTo>
                <a:close/>
                <a:moveTo>
                  <a:pt x="39" y="171"/>
                </a:moveTo>
                <a:cubicBezTo>
                  <a:pt x="39" y="168"/>
                  <a:pt x="37" y="167"/>
                  <a:pt x="35" y="167"/>
                </a:cubicBezTo>
                <a:cubicBezTo>
                  <a:pt x="33" y="167"/>
                  <a:pt x="31" y="168"/>
                  <a:pt x="31" y="171"/>
                </a:cubicBezTo>
                <a:cubicBezTo>
                  <a:pt x="31" y="173"/>
                  <a:pt x="33" y="175"/>
                  <a:pt x="35" y="175"/>
                </a:cubicBezTo>
                <a:cubicBezTo>
                  <a:pt x="37" y="175"/>
                  <a:pt x="39" y="173"/>
                  <a:pt x="39" y="171"/>
                </a:cubicBezTo>
                <a:close/>
                <a:moveTo>
                  <a:pt x="39" y="161"/>
                </a:moveTo>
                <a:cubicBezTo>
                  <a:pt x="39" y="159"/>
                  <a:pt x="37" y="157"/>
                  <a:pt x="35" y="157"/>
                </a:cubicBezTo>
                <a:cubicBezTo>
                  <a:pt x="33" y="157"/>
                  <a:pt x="31" y="159"/>
                  <a:pt x="31" y="161"/>
                </a:cubicBezTo>
                <a:cubicBezTo>
                  <a:pt x="31" y="163"/>
                  <a:pt x="33" y="165"/>
                  <a:pt x="35" y="165"/>
                </a:cubicBezTo>
                <a:cubicBezTo>
                  <a:pt x="37" y="165"/>
                  <a:pt x="39" y="163"/>
                  <a:pt x="39" y="161"/>
                </a:cubicBezTo>
                <a:close/>
                <a:moveTo>
                  <a:pt x="39" y="151"/>
                </a:moveTo>
                <a:cubicBezTo>
                  <a:pt x="39" y="149"/>
                  <a:pt x="37" y="147"/>
                  <a:pt x="35" y="147"/>
                </a:cubicBezTo>
                <a:cubicBezTo>
                  <a:pt x="33" y="147"/>
                  <a:pt x="31" y="149"/>
                  <a:pt x="31" y="151"/>
                </a:cubicBezTo>
                <a:cubicBezTo>
                  <a:pt x="31" y="153"/>
                  <a:pt x="33" y="155"/>
                  <a:pt x="35" y="155"/>
                </a:cubicBezTo>
                <a:cubicBezTo>
                  <a:pt x="37" y="155"/>
                  <a:pt x="39" y="153"/>
                  <a:pt x="39" y="151"/>
                </a:cubicBezTo>
                <a:close/>
                <a:moveTo>
                  <a:pt x="49" y="171"/>
                </a:moveTo>
                <a:cubicBezTo>
                  <a:pt x="49" y="168"/>
                  <a:pt x="47" y="167"/>
                  <a:pt x="45" y="167"/>
                </a:cubicBezTo>
                <a:cubicBezTo>
                  <a:pt x="42" y="167"/>
                  <a:pt x="41" y="168"/>
                  <a:pt x="41" y="171"/>
                </a:cubicBezTo>
                <a:cubicBezTo>
                  <a:pt x="41" y="173"/>
                  <a:pt x="42" y="175"/>
                  <a:pt x="45" y="175"/>
                </a:cubicBezTo>
                <a:cubicBezTo>
                  <a:pt x="47" y="175"/>
                  <a:pt x="49" y="173"/>
                  <a:pt x="49" y="171"/>
                </a:cubicBezTo>
                <a:close/>
                <a:moveTo>
                  <a:pt x="49" y="161"/>
                </a:moveTo>
                <a:cubicBezTo>
                  <a:pt x="49" y="159"/>
                  <a:pt x="47" y="157"/>
                  <a:pt x="45" y="157"/>
                </a:cubicBezTo>
                <a:cubicBezTo>
                  <a:pt x="42" y="157"/>
                  <a:pt x="41" y="159"/>
                  <a:pt x="41" y="161"/>
                </a:cubicBezTo>
                <a:cubicBezTo>
                  <a:pt x="41" y="163"/>
                  <a:pt x="42" y="165"/>
                  <a:pt x="45" y="165"/>
                </a:cubicBezTo>
                <a:cubicBezTo>
                  <a:pt x="47" y="165"/>
                  <a:pt x="49" y="163"/>
                  <a:pt x="49" y="161"/>
                </a:cubicBezTo>
                <a:close/>
                <a:moveTo>
                  <a:pt x="49" y="151"/>
                </a:moveTo>
                <a:cubicBezTo>
                  <a:pt x="49" y="149"/>
                  <a:pt x="47" y="147"/>
                  <a:pt x="45" y="147"/>
                </a:cubicBezTo>
                <a:cubicBezTo>
                  <a:pt x="42" y="147"/>
                  <a:pt x="41" y="149"/>
                  <a:pt x="41" y="151"/>
                </a:cubicBezTo>
                <a:cubicBezTo>
                  <a:pt x="41" y="153"/>
                  <a:pt x="42" y="155"/>
                  <a:pt x="45" y="155"/>
                </a:cubicBezTo>
                <a:cubicBezTo>
                  <a:pt x="47" y="155"/>
                  <a:pt x="49" y="153"/>
                  <a:pt x="49" y="151"/>
                </a:cubicBezTo>
                <a:close/>
                <a:moveTo>
                  <a:pt x="58" y="171"/>
                </a:moveTo>
                <a:cubicBezTo>
                  <a:pt x="58" y="168"/>
                  <a:pt x="56" y="167"/>
                  <a:pt x="54" y="167"/>
                </a:cubicBezTo>
                <a:cubicBezTo>
                  <a:pt x="52" y="167"/>
                  <a:pt x="50" y="168"/>
                  <a:pt x="50" y="171"/>
                </a:cubicBezTo>
                <a:cubicBezTo>
                  <a:pt x="50" y="173"/>
                  <a:pt x="52" y="175"/>
                  <a:pt x="54" y="175"/>
                </a:cubicBezTo>
                <a:cubicBezTo>
                  <a:pt x="56" y="175"/>
                  <a:pt x="58" y="173"/>
                  <a:pt x="58" y="171"/>
                </a:cubicBezTo>
                <a:close/>
                <a:moveTo>
                  <a:pt x="58" y="161"/>
                </a:moveTo>
                <a:cubicBezTo>
                  <a:pt x="58" y="159"/>
                  <a:pt x="56" y="157"/>
                  <a:pt x="54" y="157"/>
                </a:cubicBezTo>
                <a:cubicBezTo>
                  <a:pt x="52" y="157"/>
                  <a:pt x="50" y="159"/>
                  <a:pt x="50" y="161"/>
                </a:cubicBezTo>
                <a:cubicBezTo>
                  <a:pt x="50" y="163"/>
                  <a:pt x="52" y="165"/>
                  <a:pt x="54" y="165"/>
                </a:cubicBezTo>
                <a:cubicBezTo>
                  <a:pt x="56" y="165"/>
                  <a:pt x="58" y="163"/>
                  <a:pt x="58" y="161"/>
                </a:cubicBezTo>
                <a:close/>
                <a:moveTo>
                  <a:pt x="58" y="151"/>
                </a:moveTo>
                <a:cubicBezTo>
                  <a:pt x="58" y="149"/>
                  <a:pt x="56" y="147"/>
                  <a:pt x="54" y="147"/>
                </a:cubicBezTo>
                <a:cubicBezTo>
                  <a:pt x="52" y="147"/>
                  <a:pt x="50" y="149"/>
                  <a:pt x="50" y="151"/>
                </a:cubicBezTo>
                <a:cubicBezTo>
                  <a:pt x="50" y="153"/>
                  <a:pt x="52" y="155"/>
                  <a:pt x="54" y="155"/>
                </a:cubicBezTo>
                <a:cubicBezTo>
                  <a:pt x="56" y="155"/>
                  <a:pt x="58" y="153"/>
                  <a:pt x="58" y="151"/>
                </a:cubicBezTo>
                <a:close/>
                <a:moveTo>
                  <a:pt x="67" y="171"/>
                </a:moveTo>
                <a:cubicBezTo>
                  <a:pt x="67" y="168"/>
                  <a:pt x="66" y="167"/>
                  <a:pt x="63" y="167"/>
                </a:cubicBezTo>
                <a:cubicBezTo>
                  <a:pt x="61" y="167"/>
                  <a:pt x="59" y="168"/>
                  <a:pt x="59" y="171"/>
                </a:cubicBezTo>
                <a:cubicBezTo>
                  <a:pt x="59" y="173"/>
                  <a:pt x="61" y="175"/>
                  <a:pt x="63" y="175"/>
                </a:cubicBezTo>
                <a:cubicBezTo>
                  <a:pt x="66" y="175"/>
                  <a:pt x="67" y="173"/>
                  <a:pt x="67" y="171"/>
                </a:cubicBezTo>
                <a:close/>
                <a:moveTo>
                  <a:pt x="67" y="161"/>
                </a:moveTo>
                <a:cubicBezTo>
                  <a:pt x="67" y="159"/>
                  <a:pt x="66" y="157"/>
                  <a:pt x="63" y="157"/>
                </a:cubicBezTo>
                <a:cubicBezTo>
                  <a:pt x="61" y="157"/>
                  <a:pt x="59" y="159"/>
                  <a:pt x="59" y="161"/>
                </a:cubicBezTo>
                <a:cubicBezTo>
                  <a:pt x="59" y="163"/>
                  <a:pt x="61" y="165"/>
                  <a:pt x="63" y="165"/>
                </a:cubicBezTo>
                <a:cubicBezTo>
                  <a:pt x="66" y="165"/>
                  <a:pt x="67" y="163"/>
                  <a:pt x="67" y="161"/>
                </a:cubicBezTo>
                <a:close/>
                <a:moveTo>
                  <a:pt x="67" y="151"/>
                </a:moveTo>
                <a:cubicBezTo>
                  <a:pt x="67" y="149"/>
                  <a:pt x="66" y="147"/>
                  <a:pt x="63" y="147"/>
                </a:cubicBezTo>
                <a:cubicBezTo>
                  <a:pt x="61" y="147"/>
                  <a:pt x="59" y="149"/>
                  <a:pt x="59" y="151"/>
                </a:cubicBezTo>
                <a:cubicBezTo>
                  <a:pt x="59" y="153"/>
                  <a:pt x="61" y="155"/>
                  <a:pt x="63" y="155"/>
                </a:cubicBezTo>
                <a:cubicBezTo>
                  <a:pt x="66" y="155"/>
                  <a:pt x="67" y="153"/>
                  <a:pt x="67" y="151"/>
                </a:cubicBezTo>
                <a:close/>
                <a:moveTo>
                  <a:pt x="77" y="171"/>
                </a:moveTo>
                <a:cubicBezTo>
                  <a:pt x="77" y="168"/>
                  <a:pt x="75" y="167"/>
                  <a:pt x="73" y="167"/>
                </a:cubicBezTo>
                <a:cubicBezTo>
                  <a:pt x="71" y="167"/>
                  <a:pt x="69" y="168"/>
                  <a:pt x="69" y="171"/>
                </a:cubicBezTo>
                <a:cubicBezTo>
                  <a:pt x="69" y="173"/>
                  <a:pt x="71" y="175"/>
                  <a:pt x="73" y="175"/>
                </a:cubicBezTo>
                <a:cubicBezTo>
                  <a:pt x="75" y="175"/>
                  <a:pt x="77" y="173"/>
                  <a:pt x="77" y="171"/>
                </a:cubicBezTo>
                <a:close/>
                <a:moveTo>
                  <a:pt x="77" y="161"/>
                </a:moveTo>
                <a:cubicBezTo>
                  <a:pt x="77" y="159"/>
                  <a:pt x="75" y="157"/>
                  <a:pt x="73" y="157"/>
                </a:cubicBezTo>
                <a:cubicBezTo>
                  <a:pt x="71" y="157"/>
                  <a:pt x="69" y="159"/>
                  <a:pt x="69" y="161"/>
                </a:cubicBezTo>
                <a:cubicBezTo>
                  <a:pt x="69" y="163"/>
                  <a:pt x="71" y="165"/>
                  <a:pt x="73" y="165"/>
                </a:cubicBezTo>
                <a:cubicBezTo>
                  <a:pt x="75" y="165"/>
                  <a:pt x="77" y="163"/>
                  <a:pt x="77" y="161"/>
                </a:cubicBezTo>
                <a:close/>
                <a:moveTo>
                  <a:pt x="77" y="151"/>
                </a:moveTo>
                <a:cubicBezTo>
                  <a:pt x="77" y="149"/>
                  <a:pt x="75" y="147"/>
                  <a:pt x="73" y="147"/>
                </a:cubicBezTo>
                <a:cubicBezTo>
                  <a:pt x="71" y="147"/>
                  <a:pt x="69" y="149"/>
                  <a:pt x="69" y="151"/>
                </a:cubicBezTo>
                <a:cubicBezTo>
                  <a:pt x="69" y="153"/>
                  <a:pt x="71" y="155"/>
                  <a:pt x="73" y="155"/>
                </a:cubicBezTo>
                <a:cubicBezTo>
                  <a:pt x="75" y="155"/>
                  <a:pt x="77" y="153"/>
                  <a:pt x="77" y="151"/>
                </a:cubicBezTo>
                <a:close/>
                <a:moveTo>
                  <a:pt x="86" y="171"/>
                </a:moveTo>
                <a:cubicBezTo>
                  <a:pt x="86" y="168"/>
                  <a:pt x="84" y="167"/>
                  <a:pt x="82" y="167"/>
                </a:cubicBezTo>
                <a:cubicBezTo>
                  <a:pt x="80" y="167"/>
                  <a:pt x="78" y="168"/>
                  <a:pt x="78" y="171"/>
                </a:cubicBezTo>
                <a:cubicBezTo>
                  <a:pt x="78" y="173"/>
                  <a:pt x="80" y="175"/>
                  <a:pt x="82" y="175"/>
                </a:cubicBezTo>
                <a:cubicBezTo>
                  <a:pt x="84" y="175"/>
                  <a:pt x="86" y="173"/>
                  <a:pt x="86" y="171"/>
                </a:cubicBezTo>
                <a:close/>
                <a:moveTo>
                  <a:pt x="86" y="161"/>
                </a:moveTo>
                <a:cubicBezTo>
                  <a:pt x="86" y="159"/>
                  <a:pt x="84" y="157"/>
                  <a:pt x="82" y="157"/>
                </a:cubicBezTo>
                <a:cubicBezTo>
                  <a:pt x="80" y="157"/>
                  <a:pt x="78" y="159"/>
                  <a:pt x="78" y="161"/>
                </a:cubicBezTo>
                <a:cubicBezTo>
                  <a:pt x="78" y="163"/>
                  <a:pt x="80" y="165"/>
                  <a:pt x="82" y="165"/>
                </a:cubicBezTo>
                <a:cubicBezTo>
                  <a:pt x="84" y="165"/>
                  <a:pt x="86" y="163"/>
                  <a:pt x="86" y="161"/>
                </a:cubicBezTo>
                <a:close/>
                <a:moveTo>
                  <a:pt x="86" y="151"/>
                </a:moveTo>
                <a:cubicBezTo>
                  <a:pt x="86" y="149"/>
                  <a:pt x="84" y="147"/>
                  <a:pt x="82" y="147"/>
                </a:cubicBezTo>
                <a:cubicBezTo>
                  <a:pt x="80" y="147"/>
                  <a:pt x="78" y="149"/>
                  <a:pt x="78" y="151"/>
                </a:cubicBezTo>
                <a:cubicBezTo>
                  <a:pt x="78" y="153"/>
                  <a:pt x="80" y="155"/>
                  <a:pt x="82" y="155"/>
                </a:cubicBezTo>
                <a:cubicBezTo>
                  <a:pt x="84" y="155"/>
                  <a:pt x="86" y="153"/>
                  <a:pt x="86" y="151"/>
                </a:cubicBezTo>
                <a:close/>
                <a:moveTo>
                  <a:pt x="96" y="171"/>
                </a:moveTo>
                <a:cubicBezTo>
                  <a:pt x="96" y="168"/>
                  <a:pt x="94" y="167"/>
                  <a:pt x="92" y="167"/>
                </a:cubicBezTo>
                <a:cubicBezTo>
                  <a:pt x="89" y="167"/>
                  <a:pt x="88" y="168"/>
                  <a:pt x="88" y="171"/>
                </a:cubicBezTo>
                <a:cubicBezTo>
                  <a:pt x="88" y="173"/>
                  <a:pt x="89" y="175"/>
                  <a:pt x="92" y="175"/>
                </a:cubicBezTo>
                <a:cubicBezTo>
                  <a:pt x="94" y="175"/>
                  <a:pt x="96" y="173"/>
                  <a:pt x="96" y="171"/>
                </a:cubicBezTo>
                <a:close/>
                <a:moveTo>
                  <a:pt x="96" y="161"/>
                </a:moveTo>
                <a:cubicBezTo>
                  <a:pt x="96" y="159"/>
                  <a:pt x="94" y="157"/>
                  <a:pt x="92" y="157"/>
                </a:cubicBezTo>
                <a:cubicBezTo>
                  <a:pt x="89" y="157"/>
                  <a:pt x="88" y="159"/>
                  <a:pt x="88" y="161"/>
                </a:cubicBezTo>
                <a:cubicBezTo>
                  <a:pt x="88" y="163"/>
                  <a:pt x="89" y="165"/>
                  <a:pt x="92" y="165"/>
                </a:cubicBezTo>
                <a:cubicBezTo>
                  <a:pt x="94" y="165"/>
                  <a:pt x="96" y="163"/>
                  <a:pt x="96" y="161"/>
                </a:cubicBezTo>
                <a:close/>
                <a:moveTo>
                  <a:pt x="96" y="151"/>
                </a:moveTo>
                <a:cubicBezTo>
                  <a:pt x="96" y="149"/>
                  <a:pt x="94" y="147"/>
                  <a:pt x="92" y="147"/>
                </a:cubicBezTo>
                <a:cubicBezTo>
                  <a:pt x="89" y="147"/>
                  <a:pt x="88" y="149"/>
                  <a:pt x="88" y="151"/>
                </a:cubicBezTo>
                <a:cubicBezTo>
                  <a:pt x="88" y="153"/>
                  <a:pt x="89" y="155"/>
                  <a:pt x="92" y="155"/>
                </a:cubicBezTo>
                <a:cubicBezTo>
                  <a:pt x="94" y="155"/>
                  <a:pt x="96" y="153"/>
                  <a:pt x="96" y="151"/>
                </a:cubicBezTo>
                <a:close/>
                <a:moveTo>
                  <a:pt x="105" y="171"/>
                </a:moveTo>
                <a:cubicBezTo>
                  <a:pt x="105" y="168"/>
                  <a:pt x="103" y="167"/>
                  <a:pt x="101" y="167"/>
                </a:cubicBezTo>
                <a:cubicBezTo>
                  <a:pt x="99" y="167"/>
                  <a:pt x="97" y="168"/>
                  <a:pt x="97" y="171"/>
                </a:cubicBezTo>
                <a:cubicBezTo>
                  <a:pt x="97" y="173"/>
                  <a:pt x="99" y="175"/>
                  <a:pt x="101" y="175"/>
                </a:cubicBezTo>
                <a:cubicBezTo>
                  <a:pt x="103" y="175"/>
                  <a:pt x="105" y="173"/>
                  <a:pt x="105" y="171"/>
                </a:cubicBezTo>
                <a:close/>
                <a:moveTo>
                  <a:pt x="105" y="161"/>
                </a:moveTo>
                <a:cubicBezTo>
                  <a:pt x="105" y="159"/>
                  <a:pt x="103" y="157"/>
                  <a:pt x="101" y="157"/>
                </a:cubicBezTo>
                <a:cubicBezTo>
                  <a:pt x="99" y="157"/>
                  <a:pt x="97" y="159"/>
                  <a:pt x="97" y="161"/>
                </a:cubicBezTo>
                <a:cubicBezTo>
                  <a:pt x="97" y="163"/>
                  <a:pt x="99" y="165"/>
                  <a:pt x="101" y="165"/>
                </a:cubicBezTo>
                <a:cubicBezTo>
                  <a:pt x="103" y="165"/>
                  <a:pt x="105" y="163"/>
                  <a:pt x="105" y="161"/>
                </a:cubicBezTo>
                <a:close/>
                <a:moveTo>
                  <a:pt x="105" y="151"/>
                </a:moveTo>
                <a:cubicBezTo>
                  <a:pt x="105" y="149"/>
                  <a:pt x="103" y="147"/>
                  <a:pt x="101" y="147"/>
                </a:cubicBezTo>
                <a:cubicBezTo>
                  <a:pt x="99" y="147"/>
                  <a:pt x="97" y="149"/>
                  <a:pt x="97" y="151"/>
                </a:cubicBezTo>
                <a:cubicBezTo>
                  <a:pt x="97" y="153"/>
                  <a:pt x="99" y="155"/>
                  <a:pt x="101" y="155"/>
                </a:cubicBezTo>
                <a:cubicBezTo>
                  <a:pt x="103" y="155"/>
                  <a:pt x="105" y="153"/>
                  <a:pt x="105" y="151"/>
                </a:cubicBezTo>
                <a:close/>
                <a:moveTo>
                  <a:pt x="115" y="171"/>
                </a:moveTo>
                <a:cubicBezTo>
                  <a:pt x="115" y="168"/>
                  <a:pt x="113" y="167"/>
                  <a:pt x="111" y="167"/>
                </a:cubicBezTo>
                <a:cubicBezTo>
                  <a:pt x="108" y="167"/>
                  <a:pt x="107" y="168"/>
                  <a:pt x="107" y="171"/>
                </a:cubicBezTo>
                <a:cubicBezTo>
                  <a:pt x="107" y="173"/>
                  <a:pt x="108" y="175"/>
                  <a:pt x="111" y="175"/>
                </a:cubicBezTo>
                <a:cubicBezTo>
                  <a:pt x="113" y="175"/>
                  <a:pt x="115" y="173"/>
                  <a:pt x="115" y="171"/>
                </a:cubicBezTo>
                <a:close/>
                <a:moveTo>
                  <a:pt x="115" y="161"/>
                </a:moveTo>
                <a:cubicBezTo>
                  <a:pt x="115" y="159"/>
                  <a:pt x="113" y="157"/>
                  <a:pt x="111" y="157"/>
                </a:cubicBezTo>
                <a:cubicBezTo>
                  <a:pt x="108" y="157"/>
                  <a:pt x="107" y="159"/>
                  <a:pt x="107" y="161"/>
                </a:cubicBezTo>
                <a:cubicBezTo>
                  <a:pt x="107" y="163"/>
                  <a:pt x="108" y="165"/>
                  <a:pt x="111" y="165"/>
                </a:cubicBezTo>
                <a:cubicBezTo>
                  <a:pt x="113" y="165"/>
                  <a:pt x="115" y="163"/>
                  <a:pt x="115" y="161"/>
                </a:cubicBezTo>
                <a:close/>
                <a:moveTo>
                  <a:pt x="115" y="151"/>
                </a:moveTo>
                <a:cubicBezTo>
                  <a:pt x="115" y="149"/>
                  <a:pt x="113" y="147"/>
                  <a:pt x="111" y="147"/>
                </a:cubicBezTo>
                <a:cubicBezTo>
                  <a:pt x="108" y="147"/>
                  <a:pt x="107" y="149"/>
                  <a:pt x="107" y="151"/>
                </a:cubicBezTo>
                <a:cubicBezTo>
                  <a:pt x="107" y="153"/>
                  <a:pt x="108" y="155"/>
                  <a:pt x="111" y="155"/>
                </a:cubicBezTo>
                <a:cubicBezTo>
                  <a:pt x="113" y="155"/>
                  <a:pt x="115" y="153"/>
                  <a:pt x="115" y="151"/>
                </a:cubicBezTo>
                <a:close/>
                <a:moveTo>
                  <a:pt x="124" y="171"/>
                </a:moveTo>
                <a:cubicBezTo>
                  <a:pt x="124" y="168"/>
                  <a:pt x="122" y="167"/>
                  <a:pt x="120" y="167"/>
                </a:cubicBezTo>
                <a:cubicBezTo>
                  <a:pt x="118" y="167"/>
                  <a:pt x="116" y="168"/>
                  <a:pt x="116" y="171"/>
                </a:cubicBezTo>
                <a:cubicBezTo>
                  <a:pt x="116" y="173"/>
                  <a:pt x="118" y="175"/>
                  <a:pt x="120" y="175"/>
                </a:cubicBezTo>
                <a:cubicBezTo>
                  <a:pt x="122" y="175"/>
                  <a:pt x="124" y="173"/>
                  <a:pt x="124" y="171"/>
                </a:cubicBezTo>
                <a:close/>
                <a:moveTo>
                  <a:pt x="124" y="161"/>
                </a:moveTo>
                <a:cubicBezTo>
                  <a:pt x="124" y="159"/>
                  <a:pt x="122" y="157"/>
                  <a:pt x="120" y="157"/>
                </a:cubicBezTo>
                <a:cubicBezTo>
                  <a:pt x="118" y="157"/>
                  <a:pt x="116" y="159"/>
                  <a:pt x="116" y="161"/>
                </a:cubicBezTo>
                <a:cubicBezTo>
                  <a:pt x="116" y="163"/>
                  <a:pt x="118" y="165"/>
                  <a:pt x="120" y="165"/>
                </a:cubicBezTo>
                <a:cubicBezTo>
                  <a:pt x="122" y="165"/>
                  <a:pt x="124" y="163"/>
                  <a:pt x="124" y="161"/>
                </a:cubicBezTo>
                <a:close/>
                <a:moveTo>
                  <a:pt x="124" y="151"/>
                </a:moveTo>
                <a:cubicBezTo>
                  <a:pt x="124" y="149"/>
                  <a:pt x="122" y="147"/>
                  <a:pt x="120" y="147"/>
                </a:cubicBezTo>
                <a:cubicBezTo>
                  <a:pt x="118" y="147"/>
                  <a:pt x="116" y="149"/>
                  <a:pt x="116" y="151"/>
                </a:cubicBezTo>
                <a:cubicBezTo>
                  <a:pt x="116" y="153"/>
                  <a:pt x="118" y="155"/>
                  <a:pt x="120" y="155"/>
                </a:cubicBezTo>
                <a:cubicBezTo>
                  <a:pt x="122" y="155"/>
                  <a:pt x="124" y="153"/>
                  <a:pt x="124" y="151"/>
                </a:cubicBezTo>
                <a:close/>
                <a:moveTo>
                  <a:pt x="133" y="171"/>
                </a:moveTo>
                <a:cubicBezTo>
                  <a:pt x="133" y="168"/>
                  <a:pt x="132" y="167"/>
                  <a:pt x="129" y="167"/>
                </a:cubicBezTo>
                <a:cubicBezTo>
                  <a:pt x="127" y="167"/>
                  <a:pt x="125" y="168"/>
                  <a:pt x="125" y="171"/>
                </a:cubicBezTo>
                <a:cubicBezTo>
                  <a:pt x="125" y="173"/>
                  <a:pt x="127" y="175"/>
                  <a:pt x="129" y="175"/>
                </a:cubicBezTo>
                <a:cubicBezTo>
                  <a:pt x="132" y="175"/>
                  <a:pt x="133" y="173"/>
                  <a:pt x="133" y="171"/>
                </a:cubicBezTo>
                <a:close/>
                <a:moveTo>
                  <a:pt x="133" y="161"/>
                </a:moveTo>
                <a:cubicBezTo>
                  <a:pt x="133" y="159"/>
                  <a:pt x="132" y="157"/>
                  <a:pt x="129" y="157"/>
                </a:cubicBezTo>
                <a:cubicBezTo>
                  <a:pt x="127" y="157"/>
                  <a:pt x="125" y="159"/>
                  <a:pt x="125" y="161"/>
                </a:cubicBezTo>
                <a:cubicBezTo>
                  <a:pt x="125" y="163"/>
                  <a:pt x="127" y="165"/>
                  <a:pt x="129" y="165"/>
                </a:cubicBezTo>
                <a:cubicBezTo>
                  <a:pt x="132" y="165"/>
                  <a:pt x="133" y="163"/>
                  <a:pt x="133" y="161"/>
                </a:cubicBezTo>
                <a:close/>
                <a:moveTo>
                  <a:pt x="133" y="151"/>
                </a:moveTo>
                <a:cubicBezTo>
                  <a:pt x="133" y="149"/>
                  <a:pt x="132" y="147"/>
                  <a:pt x="129" y="147"/>
                </a:cubicBezTo>
                <a:cubicBezTo>
                  <a:pt x="127" y="147"/>
                  <a:pt x="125" y="149"/>
                  <a:pt x="125" y="151"/>
                </a:cubicBezTo>
                <a:cubicBezTo>
                  <a:pt x="125" y="153"/>
                  <a:pt x="127" y="155"/>
                  <a:pt x="129" y="155"/>
                </a:cubicBezTo>
                <a:cubicBezTo>
                  <a:pt x="132" y="155"/>
                  <a:pt x="133" y="153"/>
                  <a:pt x="133" y="151"/>
                </a:cubicBezTo>
                <a:close/>
                <a:moveTo>
                  <a:pt x="143" y="171"/>
                </a:moveTo>
                <a:cubicBezTo>
                  <a:pt x="143" y="168"/>
                  <a:pt x="141" y="167"/>
                  <a:pt x="139" y="167"/>
                </a:cubicBezTo>
                <a:cubicBezTo>
                  <a:pt x="137" y="167"/>
                  <a:pt x="135" y="168"/>
                  <a:pt x="135" y="171"/>
                </a:cubicBezTo>
                <a:cubicBezTo>
                  <a:pt x="135" y="173"/>
                  <a:pt x="137" y="175"/>
                  <a:pt x="139" y="175"/>
                </a:cubicBezTo>
                <a:cubicBezTo>
                  <a:pt x="141" y="175"/>
                  <a:pt x="143" y="173"/>
                  <a:pt x="143" y="171"/>
                </a:cubicBezTo>
                <a:close/>
                <a:moveTo>
                  <a:pt x="143" y="161"/>
                </a:moveTo>
                <a:cubicBezTo>
                  <a:pt x="143" y="159"/>
                  <a:pt x="141" y="157"/>
                  <a:pt x="139" y="157"/>
                </a:cubicBezTo>
                <a:cubicBezTo>
                  <a:pt x="137" y="157"/>
                  <a:pt x="135" y="159"/>
                  <a:pt x="135" y="161"/>
                </a:cubicBezTo>
                <a:cubicBezTo>
                  <a:pt x="135" y="163"/>
                  <a:pt x="137" y="165"/>
                  <a:pt x="139" y="165"/>
                </a:cubicBezTo>
                <a:cubicBezTo>
                  <a:pt x="141" y="165"/>
                  <a:pt x="143" y="163"/>
                  <a:pt x="143" y="161"/>
                </a:cubicBezTo>
                <a:close/>
                <a:moveTo>
                  <a:pt x="143" y="151"/>
                </a:moveTo>
                <a:cubicBezTo>
                  <a:pt x="143" y="149"/>
                  <a:pt x="141" y="147"/>
                  <a:pt x="139" y="147"/>
                </a:cubicBezTo>
                <a:cubicBezTo>
                  <a:pt x="137" y="147"/>
                  <a:pt x="135" y="149"/>
                  <a:pt x="135" y="151"/>
                </a:cubicBezTo>
                <a:cubicBezTo>
                  <a:pt x="135" y="153"/>
                  <a:pt x="137" y="155"/>
                  <a:pt x="139" y="155"/>
                </a:cubicBezTo>
                <a:cubicBezTo>
                  <a:pt x="141" y="155"/>
                  <a:pt x="143" y="153"/>
                  <a:pt x="143" y="151"/>
                </a:cubicBezTo>
                <a:close/>
                <a:moveTo>
                  <a:pt x="313" y="161"/>
                </a:moveTo>
                <a:cubicBezTo>
                  <a:pt x="313" y="153"/>
                  <a:pt x="307" y="147"/>
                  <a:pt x="300" y="147"/>
                </a:cubicBezTo>
                <a:cubicBezTo>
                  <a:pt x="300" y="147"/>
                  <a:pt x="300" y="147"/>
                  <a:pt x="146" y="147"/>
                </a:cubicBezTo>
                <a:cubicBezTo>
                  <a:pt x="146" y="147"/>
                  <a:pt x="146" y="147"/>
                  <a:pt x="146" y="175"/>
                </a:cubicBezTo>
                <a:cubicBezTo>
                  <a:pt x="146" y="175"/>
                  <a:pt x="146" y="175"/>
                  <a:pt x="300" y="175"/>
                </a:cubicBezTo>
                <a:cubicBezTo>
                  <a:pt x="307" y="175"/>
                  <a:pt x="313" y="168"/>
                  <a:pt x="313" y="161"/>
                </a:cubicBezTo>
                <a:close/>
                <a:moveTo>
                  <a:pt x="299" y="153"/>
                </a:moveTo>
                <a:cubicBezTo>
                  <a:pt x="294" y="153"/>
                  <a:pt x="291" y="156"/>
                  <a:pt x="291" y="161"/>
                </a:cubicBezTo>
                <a:cubicBezTo>
                  <a:pt x="291" y="165"/>
                  <a:pt x="294" y="169"/>
                  <a:pt x="299" y="169"/>
                </a:cubicBezTo>
                <a:cubicBezTo>
                  <a:pt x="303" y="169"/>
                  <a:pt x="307" y="165"/>
                  <a:pt x="307" y="161"/>
                </a:cubicBezTo>
                <a:cubicBezTo>
                  <a:pt x="307" y="156"/>
                  <a:pt x="303" y="153"/>
                  <a:pt x="299" y="153"/>
                </a:cubicBezTo>
                <a:close/>
                <a:moveTo>
                  <a:pt x="325" y="198"/>
                </a:moveTo>
                <a:cubicBezTo>
                  <a:pt x="325" y="227"/>
                  <a:pt x="325" y="227"/>
                  <a:pt x="325" y="227"/>
                </a:cubicBezTo>
                <a:cubicBezTo>
                  <a:pt x="325" y="232"/>
                  <a:pt x="320" y="236"/>
                  <a:pt x="315" y="236"/>
                </a:cubicBezTo>
                <a:cubicBezTo>
                  <a:pt x="9" y="236"/>
                  <a:pt x="9" y="236"/>
                  <a:pt x="9" y="236"/>
                </a:cubicBezTo>
                <a:cubicBezTo>
                  <a:pt x="4" y="236"/>
                  <a:pt x="0" y="232"/>
                  <a:pt x="0" y="227"/>
                </a:cubicBezTo>
                <a:cubicBezTo>
                  <a:pt x="0" y="198"/>
                  <a:pt x="0" y="198"/>
                  <a:pt x="0" y="198"/>
                </a:cubicBezTo>
                <a:cubicBezTo>
                  <a:pt x="0" y="192"/>
                  <a:pt x="4" y="189"/>
                  <a:pt x="9" y="189"/>
                </a:cubicBezTo>
                <a:cubicBezTo>
                  <a:pt x="315" y="189"/>
                  <a:pt x="315" y="189"/>
                  <a:pt x="315" y="189"/>
                </a:cubicBezTo>
                <a:cubicBezTo>
                  <a:pt x="320" y="189"/>
                  <a:pt x="325" y="192"/>
                  <a:pt x="325" y="198"/>
                </a:cubicBezTo>
                <a:close/>
                <a:moveTo>
                  <a:pt x="20" y="222"/>
                </a:moveTo>
                <a:cubicBezTo>
                  <a:pt x="20" y="220"/>
                  <a:pt x="19" y="218"/>
                  <a:pt x="16" y="218"/>
                </a:cubicBezTo>
                <a:cubicBezTo>
                  <a:pt x="14" y="218"/>
                  <a:pt x="12" y="220"/>
                  <a:pt x="12" y="222"/>
                </a:cubicBezTo>
                <a:cubicBezTo>
                  <a:pt x="12" y="224"/>
                  <a:pt x="14" y="226"/>
                  <a:pt x="16" y="226"/>
                </a:cubicBezTo>
                <a:cubicBezTo>
                  <a:pt x="19" y="226"/>
                  <a:pt x="20" y="224"/>
                  <a:pt x="20" y="222"/>
                </a:cubicBezTo>
                <a:close/>
                <a:moveTo>
                  <a:pt x="20" y="213"/>
                </a:moveTo>
                <a:cubicBezTo>
                  <a:pt x="20" y="211"/>
                  <a:pt x="19" y="209"/>
                  <a:pt x="16" y="209"/>
                </a:cubicBezTo>
                <a:cubicBezTo>
                  <a:pt x="14" y="209"/>
                  <a:pt x="12" y="211"/>
                  <a:pt x="12" y="213"/>
                </a:cubicBezTo>
                <a:cubicBezTo>
                  <a:pt x="12" y="215"/>
                  <a:pt x="14" y="217"/>
                  <a:pt x="16" y="217"/>
                </a:cubicBezTo>
                <a:cubicBezTo>
                  <a:pt x="19" y="217"/>
                  <a:pt x="20" y="215"/>
                  <a:pt x="20" y="213"/>
                </a:cubicBezTo>
                <a:close/>
                <a:moveTo>
                  <a:pt x="20" y="203"/>
                </a:moveTo>
                <a:cubicBezTo>
                  <a:pt x="20" y="200"/>
                  <a:pt x="19" y="199"/>
                  <a:pt x="16" y="199"/>
                </a:cubicBezTo>
                <a:cubicBezTo>
                  <a:pt x="14" y="199"/>
                  <a:pt x="12" y="200"/>
                  <a:pt x="12" y="203"/>
                </a:cubicBezTo>
                <a:cubicBezTo>
                  <a:pt x="12" y="205"/>
                  <a:pt x="14" y="207"/>
                  <a:pt x="16" y="207"/>
                </a:cubicBezTo>
                <a:cubicBezTo>
                  <a:pt x="19" y="207"/>
                  <a:pt x="20" y="205"/>
                  <a:pt x="20" y="203"/>
                </a:cubicBezTo>
                <a:close/>
                <a:moveTo>
                  <a:pt x="30" y="222"/>
                </a:moveTo>
                <a:cubicBezTo>
                  <a:pt x="30" y="220"/>
                  <a:pt x="28" y="218"/>
                  <a:pt x="26" y="218"/>
                </a:cubicBezTo>
                <a:cubicBezTo>
                  <a:pt x="24" y="218"/>
                  <a:pt x="22" y="220"/>
                  <a:pt x="22" y="222"/>
                </a:cubicBezTo>
                <a:cubicBezTo>
                  <a:pt x="22" y="224"/>
                  <a:pt x="24" y="226"/>
                  <a:pt x="26" y="226"/>
                </a:cubicBezTo>
                <a:cubicBezTo>
                  <a:pt x="28" y="226"/>
                  <a:pt x="30" y="224"/>
                  <a:pt x="30" y="222"/>
                </a:cubicBezTo>
                <a:close/>
                <a:moveTo>
                  <a:pt x="30" y="213"/>
                </a:moveTo>
                <a:cubicBezTo>
                  <a:pt x="30" y="211"/>
                  <a:pt x="28" y="209"/>
                  <a:pt x="26" y="209"/>
                </a:cubicBezTo>
                <a:cubicBezTo>
                  <a:pt x="24" y="209"/>
                  <a:pt x="22" y="211"/>
                  <a:pt x="22" y="213"/>
                </a:cubicBezTo>
                <a:cubicBezTo>
                  <a:pt x="22" y="215"/>
                  <a:pt x="24" y="217"/>
                  <a:pt x="26" y="217"/>
                </a:cubicBezTo>
                <a:cubicBezTo>
                  <a:pt x="28" y="217"/>
                  <a:pt x="30" y="215"/>
                  <a:pt x="30" y="213"/>
                </a:cubicBezTo>
                <a:close/>
                <a:moveTo>
                  <a:pt x="30" y="203"/>
                </a:moveTo>
                <a:cubicBezTo>
                  <a:pt x="30" y="200"/>
                  <a:pt x="28" y="199"/>
                  <a:pt x="26" y="199"/>
                </a:cubicBezTo>
                <a:cubicBezTo>
                  <a:pt x="24" y="199"/>
                  <a:pt x="22" y="200"/>
                  <a:pt x="22" y="203"/>
                </a:cubicBezTo>
                <a:cubicBezTo>
                  <a:pt x="22" y="205"/>
                  <a:pt x="24" y="207"/>
                  <a:pt x="26" y="207"/>
                </a:cubicBezTo>
                <a:cubicBezTo>
                  <a:pt x="28" y="207"/>
                  <a:pt x="30" y="205"/>
                  <a:pt x="30" y="203"/>
                </a:cubicBezTo>
                <a:close/>
                <a:moveTo>
                  <a:pt x="39" y="222"/>
                </a:moveTo>
                <a:cubicBezTo>
                  <a:pt x="39" y="220"/>
                  <a:pt x="37" y="218"/>
                  <a:pt x="35" y="218"/>
                </a:cubicBezTo>
                <a:cubicBezTo>
                  <a:pt x="33" y="218"/>
                  <a:pt x="31" y="220"/>
                  <a:pt x="31" y="222"/>
                </a:cubicBezTo>
                <a:cubicBezTo>
                  <a:pt x="31" y="224"/>
                  <a:pt x="33" y="226"/>
                  <a:pt x="35" y="226"/>
                </a:cubicBezTo>
                <a:cubicBezTo>
                  <a:pt x="37" y="226"/>
                  <a:pt x="39" y="224"/>
                  <a:pt x="39" y="222"/>
                </a:cubicBezTo>
                <a:close/>
                <a:moveTo>
                  <a:pt x="39" y="213"/>
                </a:moveTo>
                <a:cubicBezTo>
                  <a:pt x="39" y="211"/>
                  <a:pt x="37" y="209"/>
                  <a:pt x="35" y="209"/>
                </a:cubicBezTo>
                <a:cubicBezTo>
                  <a:pt x="33" y="209"/>
                  <a:pt x="31" y="211"/>
                  <a:pt x="31" y="213"/>
                </a:cubicBezTo>
                <a:cubicBezTo>
                  <a:pt x="31" y="215"/>
                  <a:pt x="33" y="217"/>
                  <a:pt x="35" y="217"/>
                </a:cubicBezTo>
                <a:cubicBezTo>
                  <a:pt x="37" y="217"/>
                  <a:pt x="39" y="215"/>
                  <a:pt x="39" y="213"/>
                </a:cubicBezTo>
                <a:close/>
                <a:moveTo>
                  <a:pt x="39" y="203"/>
                </a:moveTo>
                <a:cubicBezTo>
                  <a:pt x="39" y="200"/>
                  <a:pt x="37" y="199"/>
                  <a:pt x="35" y="199"/>
                </a:cubicBezTo>
                <a:cubicBezTo>
                  <a:pt x="33" y="199"/>
                  <a:pt x="31" y="200"/>
                  <a:pt x="31" y="203"/>
                </a:cubicBezTo>
                <a:cubicBezTo>
                  <a:pt x="31" y="205"/>
                  <a:pt x="33" y="207"/>
                  <a:pt x="35" y="207"/>
                </a:cubicBezTo>
                <a:cubicBezTo>
                  <a:pt x="37" y="207"/>
                  <a:pt x="39" y="205"/>
                  <a:pt x="39" y="203"/>
                </a:cubicBezTo>
                <a:close/>
                <a:moveTo>
                  <a:pt x="49" y="222"/>
                </a:moveTo>
                <a:cubicBezTo>
                  <a:pt x="49" y="220"/>
                  <a:pt x="47" y="218"/>
                  <a:pt x="45" y="218"/>
                </a:cubicBezTo>
                <a:cubicBezTo>
                  <a:pt x="42" y="218"/>
                  <a:pt x="41" y="220"/>
                  <a:pt x="41" y="222"/>
                </a:cubicBezTo>
                <a:cubicBezTo>
                  <a:pt x="41" y="224"/>
                  <a:pt x="42" y="226"/>
                  <a:pt x="45" y="226"/>
                </a:cubicBezTo>
                <a:cubicBezTo>
                  <a:pt x="47" y="226"/>
                  <a:pt x="49" y="224"/>
                  <a:pt x="49" y="222"/>
                </a:cubicBezTo>
                <a:close/>
                <a:moveTo>
                  <a:pt x="49" y="213"/>
                </a:moveTo>
                <a:cubicBezTo>
                  <a:pt x="49" y="211"/>
                  <a:pt x="47" y="209"/>
                  <a:pt x="45" y="209"/>
                </a:cubicBezTo>
                <a:cubicBezTo>
                  <a:pt x="42" y="209"/>
                  <a:pt x="41" y="211"/>
                  <a:pt x="41" y="213"/>
                </a:cubicBezTo>
                <a:cubicBezTo>
                  <a:pt x="41" y="215"/>
                  <a:pt x="42" y="217"/>
                  <a:pt x="45" y="217"/>
                </a:cubicBezTo>
                <a:cubicBezTo>
                  <a:pt x="47" y="217"/>
                  <a:pt x="49" y="215"/>
                  <a:pt x="49" y="213"/>
                </a:cubicBezTo>
                <a:close/>
                <a:moveTo>
                  <a:pt x="49" y="203"/>
                </a:moveTo>
                <a:cubicBezTo>
                  <a:pt x="49" y="200"/>
                  <a:pt x="47" y="199"/>
                  <a:pt x="45" y="199"/>
                </a:cubicBezTo>
                <a:cubicBezTo>
                  <a:pt x="42" y="199"/>
                  <a:pt x="41" y="200"/>
                  <a:pt x="41" y="203"/>
                </a:cubicBezTo>
                <a:cubicBezTo>
                  <a:pt x="41" y="205"/>
                  <a:pt x="42" y="207"/>
                  <a:pt x="45" y="207"/>
                </a:cubicBezTo>
                <a:cubicBezTo>
                  <a:pt x="47" y="207"/>
                  <a:pt x="49" y="205"/>
                  <a:pt x="49" y="203"/>
                </a:cubicBezTo>
                <a:close/>
                <a:moveTo>
                  <a:pt x="58" y="222"/>
                </a:moveTo>
                <a:cubicBezTo>
                  <a:pt x="58" y="220"/>
                  <a:pt x="56" y="218"/>
                  <a:pt x="54" y="218"/>
                </a:cubicBezTo>
                <a:cubicBezTo>
                  <a:pt x="52" y="218"/>
                  <a:pt x="50" y="220"/>
                  <a:pt x="50" y="222"/>
                </a:cubicBezTo>
                <a:cubicBezTo>
                  <a:pt x="50" y="224"/>
                  <a:pt x="52" y="226"/>
                  <a:pt x="54" y="226"/>
                </a:cubicBezTo>
                <a:cubicBezTo>
                  <a:pt x="56" y="226"/>
                  <a:pt x="58" y="224"/>
                  <a:pt x="58" y="222"/>
                </a:cubicBezTo>
                <a:close/>
                <a:moveTo>
                  <a:pt x="58" y="213"/>
                </a:moveTo>
                <a:cubicBezTo>
                  <a:pt x="58" y="211"/>
                  <a:pt x="56" y="209"/>
                  <a:pt x="54" y="209"/>
                </a:cubicBezTo>
                <a:cubicBezTo>
                  <a:pt x="52" y="209"/>
                  <a:pt x="50" y="211"/>
                  <a:pt x="50" y="213"/>
                </a:cubicBezTo>
                <a:cubicBezTo>
                  <a:pt x="50" y="215"/>
                  <a:pt x="52" y="217"/>
                  <a:pt x="54" y="217"/>
                </a:cubicBezTo>
                <a:cubicBezTo>
                  <a:pt x="56" y="217"/>
                  <a:pt x="58" y="215"/>
                  <a:pt x="58" y="213"/>
                </a:cubicBezTo>
                <a:close/>
                <a:moveTo>
                  <a:pt x="58" y="203"/>
                </a:moveTo>
                <a:cubicBezTo>
                  <a:pt x="58" y="200"/>
                  <a:pt x="56" y="199"/>
                  <a:pt x="54" y="199"/>
                </a:cubicBezTo>
                <a:cubicBezTo>
                  <a:pt x="52" y="199"/>
                  <a:pt x="50" y="200"/>
                  <a:pt x="50" y="203"/>
                </a:cubicBezTo>
                <a:cubicBezTo>
                  <a:pt x="50" y="205"/>
                  <a:pt x="52" y="207"/>
                  <a:pt x="54" y="207"/>
                </a:cubicBezTo>
                <a:cubicBezTo>
                  <a:pt x="56" y="207"/>
                  <a:pt x="58" y="205"/>
                  <a:pt x="58" y="203"/>
                </a:cubicBezTo>
                <a:close/>
                <a:moveTo>
                  <a:pt x="67" y="222"/>
                </a:moveTo>
                <a:cubicBezTo>
                  <a:pt x="67" y="220"/>
                  <a:pt x="66" y="218"/>
                  <a:pt x="63" y="218"/>
                </a:cubicBezTo>
                <a:cubicBezTo>
                  <a:pt x="61" y="218"/>
                  <a:pt x="59" y="220"/>
                  <a:pt x="59" y="222"/>
                </a:cubicBezTo>
                <a:cubicBezTo>
                  <a:pt x="59" y="224"/>
                  <a:pt x="61" y="226"/>
                  <a:pt x="63" y="226"/>
                </a:cubicBezTo>
                <a:cubicBezTo>
                  <a:pt x="66" y="226"/>
                  <a:pt x="67" y="224"/>
                  <a:pt x="67" y="222"/>
                </a:cubicBezTo>
                <a:close/>
                <a:moveTo>
                  <a:pt x="67" y="213"/>
                </a:moveTo>
                <a:cubicBezTo>
                  <a:pt x="67" y="211"/>
                  <a:pt x="66" y="209"/>
                  <a:pt x="63" y="209"/>
                </a:cubicBezTo>
                <a:cubicBezTo>
                  <a:pt x="61" y="209"/>
                  <a:pt x="59" y="211"/>
                  <a:pt x="59" y="213"/>
                </a:cubicBezTo>
                <a:cubicBezTo>
                  <a:pt x="59" y="215"/>
                  <a:pt x="61" y="217"/>
                  <a:pt x="63" y="217"/>
                </a:cubicBezTo>
                <a:cubicBezTo>
                  <a:pt x="66" y="217"/>
                  <a:pt x="67" y="215"/>
                  <a:pt x="67" y="213"/>
                </a:cubicBezTo>
                <a:close/>
                <a:moveTo>
                  <a:pt x="67" y="203"/>
                </a:moveTo>
                <a:cubicBezTo>
                  <a:pt x="67" y="200"/>
                  <a:pt x="66" y="199"/>
                  <a:pt x="63" y="199"/>
                </a:cubicBezTo>
                <a:cubicBezTo>
                  <a:pt x="61" y="199"/>
                  <a:pt x="59" y="200"/>
                  <a:pt x="59" y="203"/>
                </a:cubicBezTo>
                <a:cubicBezTo>
                  <a:pt x="59" y="205"/>
                  <a:pt x="61" y="207"/>
                  <a:pt x="63" y="207"/>
                </a:cubicBezTo>
                <a:cubicBezTo>
                  <a:pt x="66" y="207"/>
                  <a:pt x="67" y="205"/>
                  <a:pt x="67" y="203"/>
                </a:cubicBezTo>
                <a:close/>
                <a:moveTo>
                  <a:pt x="77" y="222"/>
                </a:moveTo>
                <a:cubicBezTo>
                  <a:pt x="77" y="220"/>
                  <a:pt x="75" y="218"/>
                  <a:pt x="73" y="218"/>
                </a:cubicBezTo>
                <a:cubicBezTo>
                  <a:pt x="71" y="218"/>
                  <a:pt x="69" y="220"/>
                  <a:pt x="69" y="222"/>
                </a:cubicBezTo>
                <a:cubicBezTo>
                  <a:pt x="69" y="224"/>
                  <a:pt x="71" y="226"/>
                  <a:pt x="73" y="226"/>
                </a:cubicBezTo>
                <a:cubicBezTo>
                  <a:pt x="75" y="226"/>
                  <a:pt x="77" y="224"/>
                  <a:pt x="77" y="222"/>
                </a:cubicBezTo>
                <a:close/>
                <a:moveTo>
                  <a:pt x="77" y="213"/>
                </a:moveTo>
                <a:cubicBezTo>
                  <a:pt x="77" y="211"/>
                  <a:pt x="75" y="209"/>
                  <a:pt x="73" y="209"/>
                </a:cubicBezTo>
                <a:cubicBezTo>
                  <a:pt x="71" y="209"/>
                  <a:pt x="69" y="211"/>
                  <a:pt x="69" y="213"/>
                </a:cubicBezTo>
                <a:cubicBezTo>
                  <a:pt x="69" y="215"/>
                  <a:pt x="71" y="217"/>
                  <a:pt x="73" y="217"/>
                </a:cubicBezTo>
                <a:cubicBezTo>
                  <a:pt x="75" y="217"/>
                  <a:pt x="77" y="215"/>
                  <a:pt x="77" y="213"/>
                </a:cubicBezTo>
                <a:close/>
                <a:moveTo>
                  <a:pt x="77" y="203"/>
                </a:moveTo>
                <a:cubicBezTo>
                  <a:pt x="77" y="200"/>
                  <a:pt x="75" y="199"/>
                  <a:pt x="73" y="199"/>
                </a:cubicBezTo>
                <a:cubicBezTo>
                  <a:pt x="71" y="199"/>
                  <a:pt x="69" y="200"/>
                  <a:pt x="69" y="203"/>
                </a:cubicBezTo>
                <a:cubicBezTo>
                  <a:pt x="69" y="205"/>
                  <a:pt x="71" y="207"/>
                  <a:pt x="73" y="207"/>
                </a:cubicBezTo>
                <a:cubicBezTo>
                  <a:pt x="75" y="207"/>
                  <a:pt x="77" y="205"/>
                  <a:pt x="77" y="203"/>
                </a:cubicBezTo>
                <a:close/>
                <a:moveTo>
                  <a:pt x="86" y="222"/>
                </a:moveTo>
                <a:cubicBezTo>
                  <a:pt x="86" y="220"/>
                  <a:pt x="84" y="218"/>
                  <a:pt x="82" y="218"/>
                </a:cubicBezTo>
                <a:cubicBezTo>
                  <a:pt x="80" y="218"/>
                  <a:pt x="78" y="220"/>
                  <a:pt x="78" y="222"/>
                </a:cubicBezTo>
                <a:cubicBezTo>
                  <a:pt x="78" y="224"/>
                  <a:pt x="80" y="226"/>
                  <a:pt x="82" y="226"/>
                </a:cubicBezTo>
                <a:cubicBezTo>
                  <a:pt x="84" y="226"/>
                  <a:pt x="86" y="224"/>
                  <a:pt x="86" y="222"/>
                </a:cubicBezTo>
                <a:close/>
                <a:moveTo>
                  <a:pt x="86" y="213"/>
                </a:moveTo>
                <a:cubicBezTo>
                  <a:pt x="86" y="211"/>
                  <a:pt x="84" y="209"/>
                  <a:pt x="82" y="209"/>
                </a:cubicBezTo>
                <a:cubicBezTo>
                  <a:pt x="80" y="209"/>
                  <a:pt x="78" y="211"/>
                  <a:pt x="78" y="213"/>
                </a:cubicBezTo>
                <a:cubicBezTo>
                  <a:pt x="78" y="215"/>
                  <a:pt x="80" y="217"/>
                  <a:pt x="82" y="217"/>
                </a:cubicBezTo>
                <a:cubicBezTo>
                  <a:pt x="84" y="217"/>
                  <a:pt x="86" y="215"/>
                  <a:pt x="86" y="213"/>
                </a:cubicBezTo>
                <a:close/>
                <a:moveTo>
                  <a:pt x="86" y="203"/>
                </a:moveTo>
                <a:cubicBezTo>
                  <a:pt x="86" y="200"/>
                  <a:pt x="84" y="199"/>
                  <a:pt x="82" y="199"/>
                </a:cubicBezTo>
                <a:cubicBezTo>
                  <a:pt x="80" y="199"/>
                  <a:pt x="78" y="200"/>
                  <a:pt x="78" y="203"/>
                </a:cubicBezTo>
                <a:cubicBezTo>
                  <a:pt x="78" y="205"/>
                  <a:pt x="80" y="207"/>
                  <a:pt x="82" y="207"/>
                </a:cubicBezTo>
                <a:cubicBezTo>
                  <a:pt x="84" y="207"/>
                  <a:pt x="86" y="205"/>
                  <a:pt x="86" y="203"/>
                </a:cubicBezTo>
                <a:close/>
                <a:moveTo>
                  <a:pt x="96" y="222"/>
                </a:moveTo>
                <a:cubicBezTo>
                  <a:pt x="96" y="220"/>
                  <a:pt x="94" y="218"/>
                  <a:pt x="92" y="218"/>
                </a:cubicBezTo>
                <a:cubicBezTo>
                  <a:pt x="89" y="218"/>
                  <a:pt x="88" y="220"/>
                  <a:pt x="88" y="222"/>
                </a:cubicBezTo>
                <a:cubicBezTo>
                  <a:pt x="88" y="224"/>
                  <a:pt x="89" y="226"/>
                  <a:pt x="92" y="226"/>
                </a:cubicBezTo>
                <a:cubicBezTo>
                  <a:pt x="94" y="226"/>
                  <a:pt x="96" y="224"/>
                  <a:pt x="96" y="222"/>
                </a:cubicBezTo>
                <a:close/>
                <a:moveTo>
                  <a:pt x="96" y="213"/>
                </a:moveTo>
                <a:cubicBezTo>
                  <a:pt x="96" y="211"/>
                  <a:pt x="94" y="209"/>
                  <a:pt x="92" y="209"/>
                </a:cubicBezTo>
                <a:cubicBezTo>
                  <a:pt x="89" y="209"/>
                  <a:pt x="88" y="211"/>
                  <a:pt x="88" y="213"/>
                </a:cubicBezTo>
                <a:cubicBezTo>
                  <a:pt x="88" y="215"/>
                  <a:pt x="89" y="217"/>
                  <a:pt x="92" y="217"/>
                </a:cubicBezTo>
                <a:cubicBezTo>
                  <a:pt x="94" y="217"/>
                  <a:pt x="96" y="215"/>
                  <a:pt x="96" y="213"/>
                </a:cubicBezTo>
                <a:close/>
                <a:moveTo>
                  <a:pt x="96" y="203"/>
                </a:moveTo>
                <a:cubicBezTo>
                  <a:pt x="96" y="200"/>
                  <a:pt x="94" y="199"/>
                  <a:pt x="92" y="199"/>
                </a:cubicBezTo>
                <a:cubicBezTo>
                  <a:pt x="89" y="199"/>
                  <a:pt x="88" y="200"/>
                  <a:pt x="88" y="203"/>
                </a:cubicBezTo>
                <a:cubicBezTo>
                  <a:pt x="88" y="205"/>
                  <a:pt x="89" y="207"/>
                  <a:pt x="92" y="207"/>
                </a:cubicBezTo>
                <a:cubicBezTo>
                  <a:pt x="94" y="207"/>
                  <a:pt x="96" y="205"/>
                  <a:pt x="96" y="203"/>
                </a:cubicBezTo>
                <a:close/>
                <a:moveTo>
                  <a:pt x="105" y="222"/>
                </a:moveTo>
                <a:cubicBezTo>
                  <a:pt x="105" y="220"/>
                  <a:pt x="103" y="218"/>
                  <a:pt x="101" y="218"/>
                </a:cubicBezTo>
                <a:cubicBezTo>
                  <a:pt x="99" y="218"/>
                  <a:pt x="97" y="220"/>
                  <a:pt x="97" y="222"/>
                </a:cubicBezTo>
                <a:cubicBezTo>
                  <a:pt x="97" y="224"/>
                  <a:pt x="99" y="226"/>
                  <a:pt x="101" y="226"/>
                </a:cubicBezTo>
                <a:cubicBezTo>
                  <a:pt x="103" y="226"/>
                  <a:pt x="105" y="224"/>
                  <a:pt x="105" y="222"/>
                </a:cubicBezTo>
                <a:close/>
                <a:moveTo>
                  <a:pt x="105" y="213"/>
                </a:moveTo>
                <a:cubicBezTo>
                  <a:pt x="105" y="211"/>
                  <a:pt x="103" y="209"/>
                  <a:pt x="101" y="209"/>
                </a:cubicBezTo>
                <a:cubicBezTo>
                  <a:pt x="99" y="209"/>
                  <a:pt x="97" y="211"/>
                  <a:pt x="97" y="213"/>
                </a:cubicBezTo>
                <a:cubicBezTo>
                  <a:pt x="97" y="215"/>
                  <a:pt x="99" y="217"/>
                  <a:pt x="101" y="217"/>
                </a:cubicBezTo>
                <a:cubicBezTo>
                  <a:pt x="103" y="217"/>
                  <a:pt x="105" y="215"/>
                  <a:pt x="105" y="213"/>
                </a:cubicBezTo>
                <a:close/>
                <a:moveTo>
                  <a:pt x="105" y="203"/>
                </a:moveTo>
                <a:cubicBezTo>
                  <a:pt x="105" y="200"/>
                  <a:pt x="103" y="199"/>
                  <a:pt x="101" y="199"/>
                </a:cubicBezTo>
                <a:cubicBezTo>
                  <a:pt x="99" y="199"/>
                  <a:pt x="97" y="200"/>
                  <a:pt x="97" y="203"/>
                </a:cubicBezTo>
                <a:cubicBezTo>
                  <a:pt x="97" y="205"/>
                  <a:pt x="99" y="207"/>
                  <a:pt x="101" y="207"/>
                </a:cubicBezTo>
                <a:cubicBezTo>
                  <a:pt x="103" y="207"/>
                  <a:pt x="105" y="205"/>
                  <a:pt x="105" y="203"/>
                </a:cubicBezTo>
                <a:close/>
                <a:moveTo>
                  <a:pt x="115" y="222"/>
                </a:moveTo>
                <a:cubicBezTo>
                  <a:pt x="115" y="220"/>
                  <a:pt x="113" y="218"/>
                  <a:pt x="111" y="218"/>
                </a:cubicBezTo>
                <a:cubicBezTo>
                  <a:pt x="108" y="218"/>
                  <a:pt x="107" y="220"/>
                  <a:pt x="107" y="222"/>
                </a:cubicBezTo>
                <a:cubicBezTo>
                  <a:pt x="107" y="224"/>
                  <a:pt x="108" y="226"/>
                  <a:pt x="111" y="226"/>
                </a:cubicBezTo>
                <a:cubicBezTo>
                  <a:pt x="113" y="226"/>
                  <a:pt x="115" y="224"/>
                  <a:pt x="115" y="222"/>
                </a:cubicBezTo>
                <a:close/>
                <a:moveTo>
                  <a:pt x="115" y="213"/>
                </a:moveTo>
                <a:cubicBezTo>
                  <a:pt x="115" y="211"/>
                  <a:pt x="113" y="209"/>
                  <a:pt x="111" y="209"/>
                </a:cubicBezTo>
                <a:cubicBezTo>
                  <a:pt x="108" y="209"/>
                  <a:pt x="107" y="211"/>
                  <a:pt x="107" y="213"/>
                </a:cubicBezTo>
                <a:cubicBezTo>
                  <a:pt x="107" y="215"/>
                  <a:pt x="108" y="217"/>
                  <a:pt x="111" y="217"/>
                </a:cubicBezTo>
                <a:cubicBezTo>
                  <a:pt x="113" y="217"/>
                  <a:pt x="115" y="215"/>
                  <a:pt x="115" y="213"/>
                </a:cubicBezTo>
                <a:close/>
                <a:moveTo>
                  <a:pt x="115" y="203"/>
                </a:moveTo>
                <a:cubicBezTo>
                  <a:pt x="115" y="200"/>
                  <a:pt x="113" y="199"/>
                  <a:pt x="111" y="199"/>
                </a:cubicBezTo>
                <a:cubicBezTo>
                  <a:pt x="108" y="199"/>
                  <a:pt x="107" y="200"/>
                  <a:pt x="107" y="203"/>
                </a:cubicBezTo>
                <a:cubicBezTo>
                  <a:pt x="107" y="205"/>
                  <a:pt x="108" y="207"/>
                  <a:pt x="111" y="207"/>
                </a:cubicBezTo>
                <a:cubicBezTo>
                  <a:pt x="113" y="207"/>
                  <a:pt x="115" y="205"/>
                  <a:pt x="115" y="203"/>
                </a:cubicBezTo>
                <a:close/>
                <a:moveTo>
                  <a:pt x="124" y="222"/>
                </a:moveTo>
                <a:cubicBezTo>
                  <a:pt x="124" y="220"/>
                  <a:pt x="122" y="218"/>
                  <a:pt x="120" y="218"/>
                </a:cubicBezTo>
                <a:cubicBezTo>
                  <a:pt x="118" y="218"/>
                  <a:pt x="116" y="220"/>
                  <a:pt x="116" y="222"/>
                </a:cubicBezTo>
                <a:cubicBezTo>
                  <a:pt x="116" y="224"/>
                  <a:pt x="118" y="226"/>
                  <a:pt x="120" y="226"/>
                </a:cubicBezTo>
                <a:cubicBezTo>
                  <a:pt x="122" y="226"/>
                  <a:pt x="124" y="224"/>
                  <a:pt x="124" y="222"/>
                </a:cubicBezTo>
                <a:close/>
                <a:moveTo>
                  <a:pt x="124" y="213"/>
                </a:moveTo>
                <a:cubicBezTo>
                  <a:pt x="124" y="211"/>
                  <a:pt x="122" y="209"/>
                  <a:pt x="120" y="209"/>
                </a:cubicBezTo>
                <a:cubicBezTo>
                  <a:pt x="118" y="209"/>
                  <a:pt x="116" y="211"/>
                  <a:pt x="116" y="213"/>
                </a:cubicBezTo>
                <a:cubicBezTo>
                  <a:pt x="116" y="215"/>
                  <a:pt x="118" y="217"/>
                  <a:pt x="120" y="217"/>
                </a:cubicBezTo>
                <a:cubicBezTo>
                  <a:pt x="122" y="217"/>
                  <a:pt x="124" y="215"/>
                  <a:pt x="124" y="213"/>
                </a:cubicBezTo>
                <a:close/>
                <a:moveTo>
                  <a:pt x="124" y="203"/>
                </a:moveTo>
                <a:cubicBezTo>
                  <a:pt x="124" y="200"/>
                  <a:pt x="122" y="199"/>
                  <a:pt x="120" y="199"/>
                </a:cubicBezTo>
                <a:cubicBezTo>
                  <a:pt x="118" y="199"/>
                  <a:pt x="116" y="200"/>
                  <a:pt x="116" y="203"/>
                </a:cubicBezTo>
                <a:cubicBezTo>
                  <a:pt x="116" y="205"/>
                  <a:pt x="118" y="207"/>
                  <a:pt x="120" y="207"/>
                </a:cubicBezTo>
                <a:cubicBezTo>
                  <a:pt x="122" y="207"/>
                  <a:pt x="124" y="205"/>
                  <a:pt x="124" y="203"/>
                </a:cubicBezTo>
                <a:close/>
                <a:moveTo>
                  <a:pt x="133" y="222"/>
                </a:moveTo>
                <a:cubicBezTo>
                  <a:pt x="133" y="220"/>
                  <a:pt x="132" y="218"/>
                  <a:pt x="129" y="218"/>
                </a:cubicBezTo>
                <a:cubicBezTo>
                  <a:pt x="127" y="218"/>
                  <a:pt x="125" y="220"/>
                  <a:pt x="125" y="222"/>
                </a:cubicBezTo>
                <a:cubicBezTo>
                  <a:pt x="125" y="224"/>
                  <a:pt x="127" y="226"/>
                  <a:pt x="129" y="226"/>
                </a:cubicBezTo>
                <a:cubicBezTo>
                  <a:pt x="132" y="226"/>
                  <a:pt x="133" y="224"/>
                  <a:pt x="133" y="222"/>
                </a:cubicBezTo>
                <a:close/>
                <a:moveTo>
                  <a:pt x="133" y="213"/>
                </a:moveTo>
                <a:cubicBezTo>
                  <a:pt x="133" y="211"/>
                  <a:pt x="132" y="209"/>
                  <a:pt x="129" y="209"/>
                </a:cubicBezTo>
                <a:cubicBezTo>
                  <a:pt x="127" y="209"/>
                  <a:pt x="125" y="211"/>
                  <a:pt x="125" y="213"/>
                </a:cubicBezTo>
                <a:cubicBezTo>
                  <a:pt x="125" y="215"/>
                  <a:pt x="127" y="217"/>
                  <a:pt x="129" y="217"/>
                </a:cubicBezTo>
                <a:cubicBezTo>
                  <a:pt x="132" y="217"/>
                  <a:pt x="133" y="215"/>
                  <a:pt x="133" y="213"/>
                </a:cubicBezTo>
                <a:close/>
                <a:moveTo>
                  <a:pt x="133" y="203"/>
                </a:moveTo>
                <a:cubicBezTo>
                  <a:pt x="133" y="200"/>
                  <a:pt x="132" y="199"/>
                  <a:pt x="129" y="199"/>
                </a:cubicBezTo>
                <a:cubicBezTo>
                  <a:pt x="127" y="199"/>
                  <a:pt x="125" y="200"/>
                  <a:pt x="125" y="203"/>
                </a:cubicBezTo>
                <a:cubicBezTo>
                  <a:pt x="125" y="205"/>
                  <a:pt x="127" y="207"/>
                  <a:pt x="129" y="207"/>
                </a:cubicBezTo>
                <a:cubicBezTo>
                  <a:pt x="132" y="207"/>
                  <a:pt x="133" y="205"/>
                  <a:pt x="133" y="203"/>
                </a:cubicBezTo>
                <a:close/>
                <a:moveTo>
                  <a:pt x="143" y="222"/>
                </a:moveTo>
                <a:cubicBezTo>
                  <a:pt x="143" y="220"/>
                  <a:pt x="141" y="218"/>
                  <a:pt x="139" y="218"/>
                </a:cubicBezTo>
                <a:cubicBezTo>
                  <a:pt x="137" y="218"/>
                  <a:pt x="135" y="220"/>
                  <a:pt x="135" y="222"/>
                </a:cubicBezTo>
                <a:cubicBezTo>
                  <a:pt x="135" y="224"/>
                  <a:pt x="137" y="226"/>
                  <a:pt x="139" y="226"/>
                </a:cubicBezTo>
                <a:cubicBezTo>
                  <a:pt x="141" y="226"/>
                  <a:pt x="143" y="224"/>
                  <a:pt x="143" y="222"/>
                </a:cubicBezTo>
                <a:close/>
                <a:moveTo>
                  <a:pt x="143" y="213"/>
                </a:moveTo>
                <a:cubicBezTo>
                  <a:pt x="143" y="211"/>
                  <a:pt x="141" y="209"/>
                  <a:pt x="139" y="209"/>
                </a:cubicBezTo>
                <a:cubicBezTo>
                  <a:pt x="137" y="209"/>
                  <a:pt x="135" y="211"/>
                  <a:pt x="135" y="213"/>
                </a:cubicBezTo>
                <a:cubicBezTo>
                  <a:pt x="135" y="215"/>
                  <a:pt x="137" y="217"/>
                  <a:pt x="139" y="217"/>
                </a:cubicBezTo>
                <a:cubicBezTo>
                  <a:pt x="141" y="217"/>
                  <a:pt x="143" y="215"/>
                  <a:pt x="143" y="213"/>
                </a:cubicBezTo>
                <a:close/>
                <a:moveTo>
                  <a:pt x="143" y="203"/>
                </a:moveTo>
                <a:cubicBezTo>
                  <a:pt x="143" y="200"/>
                  <a:pt x="141" y="199"/>
                  <a:pt x="139" y="199"/>
                </a:cubicBezTo>
                <a:cubicBezTo>
                  <a:pt x="137" y="199"/>
                  <a:pt x="135" y="200"/>
                  <a:pt x="135" y="203"/>
                </a:cubicBezTo>
                <a:cubicBezTo>
                  <a:pt x="135" y="205"/>
                  <a:pt x="137" y="207"/>
                  <a:pt x="139" y="207"/>
                </a:cubicBezTo>
                <a:cubicBezTo>
                  <a:pt x="141" y="207"/>
                  <a:pt x="143" y="205"/>
                  <a:pt x="143" y="203"/>
                </a:cubicBezTo>
                <a:close/>
                <a:moveTo>
                  <a:pt x="313" y="212"/>
                </a:moveTo>
                <a:cubicBezTo>
                  <a:pt x="313" y="205"/>
                  <a:pt x="307" y="199"/>
                  <a:pt x="300" y="199"/>
                </a:cubicBezTo>
                <a:cubicBezTo>
                  <a:pt x="300" y="199"/>
                  <a:pt x="300" y="199"/>
                  <a:pt x="146" y="199"/>
                </a:cubicBezTo>
                <a:cubicBezTo>
                  <a:pt x="146" y="199"/>
                  <a:pt x="146" y="199"/>
                  <a:pt x="146" y="226"/>
                </a:cubicBezTo>
                <a:cubicBezTo>
                  <a:pt x="146" y="226"/>
                  <a:pt x="146" y="226"/>
                  <a:pt x="300" y="226"/>
                </a:cubicBezTo>
                <a:cubicBezTo>
                  <a:pt x="307" y="226"/>
                  <a:pt x="313" y="220"/>
                  <a:pt x="313" y="212"/>
                </a:cubicBezTo>
                <a:close/>
                <a:moveTo>
                  <a:pt x="299" y="204"/>
                </a:moveTo>
                <a:cubicBezTo>
                  <a:pt x="294" y="204"/>
                  <a:pt x="291" y="208"/>
                  <a:pt x="291" y="212"/>
                </a:cubicBezTo>
                <a:cubicBezTo>
                  <a:pt x="291" y="217"/>
                  <a:pt x="294" y="220"/>
                  <a:pt x="299" y="220"/>
                </a:cubicBezTo>
                <a:cubicBezTo>
                  <a:pt x="303" y="220"/>
                  <a:pt x="307" y="217"/>
                  <a:pt x="307" y="212"/>
                </a:cubicBezTo>
                <a:cubicBezTo>
                  <a:pt x="307" y="208"/>
                  <a:pt x="303" y="204"/>
                  <a:pt x="299" y="20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defTabSz="914184"/>
            <a:endParaRPr lang="en-US" sz="1700">
              <a:solidFill>
                <a:srgbClr val="000000"/>
              </a:solidFill>
            </a:endParaRPr>
          </a:p>
        </p:txBody>
      </p:sp>
      <p:grpSp>
        <p:nvGrpSpPr>
          <p:cNvPr id="3" name="Group 2"/>
          <p:cNvGrpSpPr/>
          <p:nvPr/>
        </p:nvGrpSpPr>
        <p:grpSpPr>
          <a:xfrm>
            <a:off x="6263642" y="2691997"/>
            <a:ext cx="883115" cy="1194405"/>
            <a:chOff x="6321159" y="3059134"/>
            <a:chExt cx="784956" cy="1061646"/>
          </a:xfrm>
        </p:grpSpPr>
        <p:sp>
          <p:nvSpPr>
            <p:cNvPr id="51" name="Freeform 5"/>
            <p:cNvSpPr>
              <a:spLocks noChangeAspect="1" noEditPoints="1"/>
            </p:cNvSpPr>
            <p:nvPr/>
          </p:nvSpPr>
          <p:spPr bwMode="auto">
            <a:xfrm>
              <a:off x="6321159" y="351453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52" name="Group 51"/>
            <p:cNvGrpSpPr/>
            <p:nvPr/>
          </p:nvGrpSpPr>
          <p:grpSpPr>
            <a:xfrm>
              <a:off x="6485716" y="3059134"/>
              <a:ext cx="455841" cy="416277"/>
              <a:chOff x="7225183" y="4826255"/>
              <a:chExt cx="420688" cy="384175"/>
            </a:xfrm>
          </p:grpSpPr>
          <p:sp>
            <p:nvSpPr>
              <p:cNvPr id="53" name="Rectangle 5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54" name="Group 53"/>
              <p:cNvGrpSpPr/>
              <p:nvPr/>
            </p:nvGrpSpPr>
            <p:grpSpPr>
              <a:xfrm>
                <a:off x="7225183" y="4826255"/>
                <a:ext cx="420688" cy="384175"/>
                <a:chOff x="7225183" y="4826255"/>
                <a:chExt cx="420688" cy="384175"/>
              </a:xfrm>
              <a:solidFill>
                <a:schemeClr val="accent4"/>
              </a:solidFill>
            </p:grpSpPr>
            <p:sp>
              <p:nvSpPr>
                <p:cNvPr id="5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5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59" name="Group 58"/>
          <p:cNvGrpSpPr/>
          <p:nvPr/>
        </p:nvGrpSpPr>
        <p:grpSpPr>
          <a:xfrm>
            <a:off x="7534093" y="2691997"/>
            <a:ext cx="883115" cy="1194405"/>
            <a:chOff x="6321159" y="3059134"/>
            <a:chExt cx="784956" cy="1061646"/>
          </a:xfrm>
        </p:grpSpPr>
        <p:sp>
          <p:nvSpPr>
            <p:cNvPr id="60" name="Freeform 5"/>
            <p:cNvSpPr>
              <a:spLocks noChangeAspect="1" noEditPoints="1"/>
            </p:cNvSpPr>
            <p:nvPr/>
          </p:nvSpPr>
          <p:spPr bwMode="auto">
            <a:xfrm>
              <a:off x="6321159" y="351453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61" name="Group 60"/>
            <p:cNvGrpSpPr/>
            <p:nvPr/>
          </p:nvGrpSpPr>
          <p:grpSpPr>
            <a:xfrm>
              <a:off x="6485716" y="3059134"/>
              <a:ext cx="455841" cy="416277"/>
              <a:chOff x="7225183" y="4826255"/>
              <a:chExt cx="420688" cy="384175"/>
            </a:xfrm>
          </p:grpSpPr>
          <p:sp>
            <p:nvSpPr>
              <p:cNvPr id="62" name="Rectangle 61"/>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3" name="Group 62"/>
              <p:cNvGrpSpPr/>
              <p:nvPr/>
            </p:nvGrpSpPr>
            <p:grpSpPr>
              <a:xfrm>
                <a:off x="7225183" y="4826255"/>
                <a:ext cx="420688" cy="384175"/>
                <a:chOff x="7225183" y="4826255"/>
                <a:chExt cx="420688" cy="384175"/>
              </a:xfrm>
              <a:solidFill>
                <a:schemeClr val="accent4"/>
              </a:solidFill>
            </p:grpSpPr>
            <p:sp>
              <p:nvSpPr>
                <p:cNvPr id="64"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5"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6"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7"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71" name="Group 70"/>
          <p:cNvGrpSpPr/>
          <p:nvPr/>
        </p:nvGrpSpPr>
        <p:grpSpPr>
          <a:xfrm>
            <a:off x="9372099" y="2691997"/>
            <a:ext cx="883115" cy="1194405"/>
            <a:chOff x="6321159" y="3059134"/>
            <a:chExt cx="784956" cy="1061646"/>
          </a:xfrm>
        </p:grpSpPr>
        <p:sp>
          <p:nvSpPr>
            <p:cNvPr id="72" name="Freeform 5"/>
            <p:cNvSpPr>
              <a:spLocks noChangeAspect="1" noEditPoints="1"/>
            </p:cNvSpPr>
            <p:nvPr/>
          </p:nvSpPr>
          <p:spPr bwMode="auto">
            <a:xfrm>
              <a:off x="6321159" y="351453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73" name="Group 72"/>
            <p:cNvGrpSpPr/>
            <p:nvPr/>
          </p:nvGrpSpPr>
          <p:grpSpPr>
            <a:xfrm>
              <a:off x="6485716" y="3059134"/>
              <a:ext cx="455841" cy="416277"/>
              <a:chOff x="7225183" y="4826255"/>
              <a:chExt cx="420688" cy="384175"/>
            </a:xfrm>
          </p:grpSpPr>
          <p:sp>
            <p:nvSpPr>
              <p:cNvPr id="74" name="Rectangle 7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5" name="Group 74"/>
              <p:cNvGrpSpPr/>
              <p:nvPr/>
            </p:nvGrpSpPr>
            <p:grpSpPr>
              <a:xfrm>
                <a:off x="7225183" y="4826255"/>
                <a:ext cx="420688" cy="384175"/>
                <a:chOff x="7225183" y="4826255"/>
                <a:chExt cx="420688" cy="384175"/>
              </a:xfrm>
              <a:solidFill>
                <a:schemeClr val="accent4"/>
              </a:solidFill>
            </p:grpSpPr>
            <p:sp>
              <p:nvSpPr>
                <p:cNvPr id="76"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7"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8"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9"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grpSp>
        <p:nvGrpSpPr>
          <p:cNvPr id="80" name="Group 79"/>
          <p:cNvGrpSpPr/>
          <p:nvPr/>
        </p:nvGrpSpPr>
        <p:grpSpPr>
          <a:xfrm>
            <a:off x="10620111" y="2691997"/>
            <a:ext cx="883115" cy="1194405"/>
            <a:chOff x="6321159" y="3059134"/>
            <a:chExt cx="784956" cy="1061646"/>
          </a:xfrm>
        </p:grpSpPr>
        <p:sp>
          <p:nvSpPr>
            <p:cNvPr id="81" name="Freeform 5"/>
            <p:cNvSpPr>
              <a:spLocks noChangeAspect="1" noEditPoints="1"/>
            </p:cNvSpPr>
            <p:nvPr/>
          </p:nvSpPr>
          <p:spPr bwMode="auto">
            <a:xfrm>
              <a:off x="6321159" y="351453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82" name="Group 81"/>
            <p:cNvGrpSpPr/>
            <p:nvPr/>
          </p:nvGrpSpPr>
          <p:grpSpPr>
            <a:xfrm>
              <a:off x="6485716" y="3059134"/>
              <a:ext cx="455841" cy="416277"/>
              <a:chOff x="7225183" y="4826255"/>
              <a:chExt cx="420688" cy="384175"/>
            </a:xfrm>
          </p:grpSpPr>
          <p:sp>
            <p:nvSpPr>
              <p:cNvPr id="83" name="Rectangle 8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84" name="Group 83"/>
              <p:cNvGrpSpPr/>
              <p:nvPr/>
            </p:nvGrpSpPr>
            <p:grpSpPr>
              <a:xfrm>
                <a:off x="7225183" y="4826255"/>
                <a:ext cx="420688" cy="384175"/>
                <a:chOff x="7225183" y="4826255"/>
                <a:chExt cx="420688" cy="384175"/>
              </a:xfrm>
              <a:solidFill>
                <a:schemeClr val="accent4"/>
              </a:solidFill>
            </p:grpSpPr>
            <p:sp>
              <p:nvSpPr>
                <p:cNvPr id="8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spTree>
    <p:extLst>
      <p:ext uri="{BB962C8B-B14F-4D97-AF65-F5344CB8AC3E}">
        <p14:creationId xmlns:p14="http://schemas.microsoft.com/office/powerpoint/2010/main" val="13072181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645">
                                            <p:txEl>
                                              <p:pRg st="0" end="0"/>
                                            </p:txEl>
                                          </p:spTgt>
                                        </p:tgtEl>
                                        <p:attrNameLst>
                                          <p:attrName>style.visibility</p:attrName>
                                        </p:attrNameLst>
                                      </p:cBhvr>
                                      <p:to>
                                        <p:strVal val="visible"/>
                                      </p:to>
                                    </p:set>
                                    <p:anim calcmode="lin" valueType="num">
                                      <p:cBhvr additive="base">
                                        <p:cTn id="7" dur="500" fill="hold"/>
                                        <p:tgtEl>
                                          <p:spTgt spid="6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645">
                                            <p:txEl>
                                              <p:pRg st="1" end="1"/>
                                            </p:txEl>
                                          </p:spTgt>
                                        </p:tgtEl>
                                        <p:attrNameLst>
                                          <p:attrName>style.visibility</p:attrName>
                                        </p:attrNameLst>
                                      </p:cBhvr>
                                      <p:to>
                                        <p:strVal val="visible"/>
                                      </p:to>
                                    </p:set>
                                    <p:anim calcmode="lin" valueType="num">
                                      <p:cBhvr additive="base">
                                        <p:cTn id="11" dur="500" fill="hold"/>
                                        <p:tgtEl>
                                          <p:spTgt spid="64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50"/>
                                  </p:stCondLst>
                                  <p:childTnLst>
                                    <p:set>
                                      <p:cBhvr>
                                        <p:cTn id="14" dur="1" fill="hold">
                                          <p:stCondLst>
                                            <p:cond delay="0"/>
                                          </p:stCondLst>
                                        </p:cTn>
                                        <p:tgtEl>
                                          <p:spTgt spid="645">
                                            <p:txEl>
                                              <p:pRg st="2" end="2"/>
                                            </p:txEl>
                                          </p:spTgt>
                                        </p:tgtEl>
                                        <p:attrNameLst>
                                          <p:attrName>style.visibility</p:attrName>
                                        </p:attrNameLst>
                                      </p:cBhvr>
                                      <p:to>
                                        <p:strVal val="visible"/>
                                      </p:to>
                                    </p:set>
                                    <p:anim calcmode="lin" valueType="num">
                                      <p:cBhvr additive="base">
                                        <p:cTn id="15" dur="500" fill="hold"/>
                                        <p:tgtEl>
                                          <p:spTgt spid="64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decel="100000" fill="hold" grpId="0" nodeType="clickEffect">
                                  <p:stCondLst>
                                    <p:cond delay="0"/>
                                  </p:stCondLst>
                                  <p:childTnLst>
                                    <p:set>
                                      <p:cBhvr>
                                        <p:cTn id="20" dur="1" fill="hold">
                                          <p:stCondLst>
                                            <p:cond delay="0"/>
                                          </p:stCondLst>
                                        </p:cTn>
                                        <p:tgtEl>
                                          <p:spTgt spid="645">
                                            <p:txEl>
                                              <p:pRg st="3" end="3"/>
                                            </p:txEl>
                                          </p:spTgt>
                                        </p:tgtEl>
                                        <p:attrNameLst>
                                          <p:attrName>style.visibility</p:attrName>
                                        </p:attrNameLst>
                                      </p:cBhvr>
                                      <p:to>
                                        <p:strVal val="visible"/>
                                      </p:to>
                                    </p:set>
                                    <p:anim calcmode="lin" valueType="num">
                                      <p:cBhvr additive="base">
                                        <p:cTn id="21" dur="500" fill="hold"/>
                                        <p:tgtEl>
                                          <p:spTgt spid="64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4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100"/>
                                  </p:stCondLst>
                                  <p:childTnLst>
                                    <p:set>
                                      <p:cBhvr>
                                        <p:cTn id="24" dur="1" fill="hold">
                                          <p:stCondLst>
                                            <p:cond delay="0"/>
                                          </p:stCondLst>
                                        </p:cTn>
                                        <p:tgtEl>
                                          <p:spTgt spid="645">
                                            <p:txEl>
                                              <p:pRg st="4" end="4"/>
                                            </p:txEl>
                                          </p:spTgt>
                                        </p:tgtEl>
                                        <p:attrNameLst>
                                          <p:attrName>style.visibility</p:attrName>
                                        </p:attrNameLst>
                                      </p:cBhvr>
                                      <p:to>
                                        <p:strVal val="visible"/>
                                      </p:to>
                                    </p:set>
                                    <p:anim calcmode="lin" valueType="num">
                                      <p:cBhvr additive="base">
                                        <p:cTn id="25" dur="500" fill="hold"/>
                                        <p:tgtEl>
                                          <p:spTgt spid="64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45">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150"/>
                                  </p:stCondLst>
                                  <p:childTnLst>
                                    <p:set>
                                      <p:cBhvr>
                                        <p:cTn id="28" dur="1" fill="hold">
                                          <p:stCondLst>
                                            <p:cond delay="0"/>
                                          </p:stCondLst>
                                        </p:cTn>
                                        <p:tgtEl>
                                          <p:spTgt spid="645">
                                            <p:txEl>
                                              <p:pRg st="5" end="5"/>
                                            </p:txEl>
                                          </p:spTgt>
                                        </p:tgtEl>
                                        <p:attrNameLst>
                                          <p:attrName>style.visibility</p:attrName>
                                        </p:attrNameLst>
                                      </p:cBhvr>
                                      <p:to>
                                        <p:strVal val="visible"/>
                                      </p:to>
                                    </p:set>
                                    <p:anim calcmode="lin" valueType="num">
                                      <p:cBhvr additive="base">
                                        <p:cTn id="29" dur="500" fill="hold"/>
                                        <p:tgtEl>
                                          <p:spTgt spid="645">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45">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200"/>
                                  </p:stCondLst>
                                  <p:childTnLst>
                                    <p:set>
                                      <p:cBhvr>
                                        <p:cTn id="32" dur="1" fill="hold">
                                          <p:stCondLst>
                                            <p:cond delay="0"/>
                                          </p:stCondLst>
                                        </p:cTn>
                                        <p:tgtEl>
                                          <p:spTgt spid="645">
                                            <p:txEl>
                                              <p:pRg st="6" end="6"/>
                                            </p:txEl>
                                          </p:spTgt>
                                        </p:tgtEl>
                                        <p:attrNameLst>
                                          <p:attrName>style.visibility</p:attrName>
                                        </p:attrNameLst>
                                      </p:cBhvr>
                                      <p:to>
                                        <p:strVal val="visible"/>
                                      </p:to>
                                    </p:set>
                                    <p:anim calcmode="lin" valueType="num">
                                      <p:cBhvr additive="base">
                                        <p:cTn id="33" dur="500" fill="hold"/>
                                        <p:tgtEl>
                                          <p:spTgt spid="645">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45">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645">
                                            <p:txEl>
                                              <p:pRg st="7" end="7"/>
                                            </p:txEl>
                                          </p:spTgt>
                                        </p:tgtEl>
                                        <p:attrNameLst>
                                          <p:attrName>style.visibility</p:attrName>
                                        </p:attrNameLst>
                                      </p:cBhvr>
                                      <p:to>
                                        <p:strVal val="visible"/>
                                      </p:to>
                                    </p:set>
                                    <p:anim calcmode="lin" valueType="num">
                                      <p:cBhvr additive="base">
                                        <p:cTn id="37" dur="500" fill="hold"/>
                                        <p:tgtEl>
                                          <p:spTgt spid="645">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4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decel="100000" fill="hold" grpId="0" nodeType="clickEffect">
                                  <p:stCondLst>
                                    <p:cond delay="0"/>
                                  </p:stCondLst>
                                  <p:childTnLst>
                                    <p:set>
                                      <p:cBhvr>
                                        <p:cTn id="42" dur="1" fill="hold">
                                          <p:stCondLst>
                                            <p:cond delay="0"/>
                                          </p:stCondLst>
                                        </p:cTn>
                                        <p:tgtEl>
                                          <p:spTgt spid="645">
                                            <p:txEl>
                                              <p:pRg st="8" end="8"/>
                                            </p:txEl>
                                          </p:spTgt>
                                        </p:tgtEl>
                                        <p:attrNameLst>
                                          <p:attrName>style.visibility</p:attrName>
                                        </p:attrNameLst>
                                      </p:cBhvr>
                                      <p:to>
                                        <p:strVal val="visible"/>
                                      </p:to>
                                    </p:set>
                                    <p:anim calcmode="lin" valueType="num">
                                      <p:cBhvr additive="base">
                                        <p:cTn id="43" dur="500" fill="hold"/>
                                        <p:tgtEl>
                                          <p:spTgt spid="645">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45">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
                                  </p:stCondLst>
                                  <p:childTnLst>
                                    <p:set>
                                      <p:cBhvr>
                                        <p:cTn id="46" dur="1" fill="hold">
                                          <p:stCondLst>
                                            <p:cond delay="0"/>
                                          </p:stCondLst>
                                        </p:cTn>
                                        <p:tgtEl>
                                          <p:spTgt spid="645">
                                            <p:txEl>
                                              <p:pRg st="9" end="9"/>
                                            </p:txEl>
                                          </p:spTgt>
                                        </p:tgtEl>
                                        <p:attrNameLst>
                                          <p:attrName>style.visibility</p:attrName>
                                        </p:attrNameLst>
                                      </p:cBhvr>
                                      <p:to>
                                        <p:strVal val="visible"/>
                                      </p:to>
                                    </p:set>
                                    <p:anim calcmode="lin" valueType="num">
                                      <p:cBhvr additive="base">
                                        <p:cTn id="47" dur="500" fill="hold"/>
                                        <p:tgtEl>
                                          <p:spTgt spid="645">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45">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dirty="0"/>
              <a:t>Shielded Virtual Machine</a:t>
            </a:r>
            <a:endParaRPr lang="en-US" sz="7200" b="1" dirty="0"/>
          </a:p>
        </p:txBody>
      </p:sp>
    </p:spTree>
    <p:extLst>
      <p:ext uri="{BB962C8B-B14F-4D97-AF65-F5344CB8AC3E}">
        <p14:creationId xmlns:p14="http://schemas.microsoft.com/office/powerpoint/2010/main" val="721335617"/>
      </p:ext>
    </p:extLst>
  </p:cSld>
  <p:clrMapOvr>
    <a:masterClrMapping/>
  </p:clrMapOvr>
  <p:transition spd="slow">
    <p:cover/>
  </p:transition>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Screenshot BG"/>
          <p:cNvSpPr/>
          <p:nvPr/>
        </p:nvSpPr>
        <p:spPr bwMode="auto">
          <a:xfrm>
            <a:off x="6492240" y="1851360"/>
            <a:ext cx="5669280" cy="4343400"/>
          </a:xfrm>
          <a:prstGeom prst="rect">
            <a:avLst/>
          </a:prstGeom>
          <a:solidFill>
            <a:srgbClr val="F0F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1" name="Screenshot 1"/>
          <p:cNvGrpSpPr>
            <a:grpSpLocks noChangeAspect="1"/>
          </p:cNvGrpSpPr>
          <p:nvPr/>
        </p:nvGrpSpPr>
        <p:grpSpPr>
          <a:xfrm>
            <a:off x="6583680" y="1942799"/>
            <a:ext cx="5486400" cy="4210780"/>
            <a:chOff x="6220839" y="1901652"/>
            <a:chExt cx="5907405" cy="4533900"/>
          </a:xfrm>
        </p:grpSpPr>
        <p:pic>
          <p:nvPicPr>
            <p:cNvPr id="4" name="Screenshot 1"/>
            <p:cNvPicPr>
              <a:picLocks noChangeAspect="1"/>
            </p:cNvPicPr>
            <p:nvPr/>
          </p:nvPicPr>
          <p:blipFill rotWithShape="1">
            <a:blip r:embed="rId3"/>
            <a:srcRect l="455" t="314" r="439" b="-21"/>
            <a:stretch/>
          </p:blipFill>
          <p:spPr>
            <a:xfrm>
              <a:off x="6220839" y="1901652"/>
              <a:ext cx="5907405" cy="4533900"/>
            </a:xfrm>
            <a:prstGeom prst="rect">
              <a:avLst/>
            </a:prstGeom>
            <a:noFill/>
            <a:ln>
              <a:noFill/>
            </a:ln>
          </p:spPr>
        </p:pic>
        <p:sp>
          <p:nvSpPr>
            <p:cNvPr id="19" name="Rectangle 18"/>
            <p:cNvSpPr/>
            <p:nvPr/>
          </p:nvSpPr>
          <p:spPr bwMode="auto">
            <a:xfrm>
              <a:off x="8224846" y="2840190"/>
              <a:ext cx="777240" cy="265702"/>
            </a:xfrm>
            <a:prstGeom prst="rect">
              <a:avLst/>
            </a:prstGeom>
            <a:noFill/>
            <a:ln w="19050">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2" name="Screenshot 2"/>
          <p:cNvGrpSpPr>
            <a:grpSpLocks noChangeAspect="1"/>
          </p:cNvGrpSpPr>
          <p:nvPr/>
        </p:nvGrpSpPr>
        <p:grpSpPr>
          <a:xfrm>
            <a:off x="6583680" y="1942799"/>
            <a:ext cx="5486400" cy="4210780"/>
            <a:chOff x="6220839" y="1901652"/>
            <a:chExt cx="5907405" cy="4533900"/>
          </a:xfrm>
        </p:grpSpPr>
        <p:pic>
          <p:nvPicPr>
            <p:cNvPr id="3" name="Screenshot 2"/>
            <p:cNvPicPr>
              <a:picLocks noChangeAspect="1"/>
            </p:cNvPicPr>
            <p:nvPr/>
          </p:nvPicPr>
          <p:blipFill rotWithShape="1">
            <a:blip r:embed="rId4"/>
            <a:stretch/>
          </p:blipFill>
          <p:spPr>
            <a:xfrm>
              <a:off x="6220839" y="1901652"/>
              <a:ext cx="5907405" cy="4533900"/>
            </a:xfrm>
            <a:prstGeom prst="rect">
              <a:avLst/>
            </a:prstGeom>
            <a:noFill/>
            <a:ln>
              <a:noFill/>
            </a:ln>
          </p:spPr>
        </p:pic>
        <p:grpSp>
          <p:nvGrpSpPr>
            <p:cNvPr id="9" name="Group 8"/>
            <p:cNvGrpSpPr/>
            <p:nvPr/>
          </p:nvGrpSpPr>
          <p:grpSpPr>
            <a:xfrm>
              <a:off x="6458516" y="4012616"/>
              <a:ext cx="2580942" cy="1029983"/>
              <a:chOff x="6589976" y="4321131"/>
              <a:chExt cx="2580942" cy="1029983"/>
            </a:xfrm>
          </p:grpSpPr>
          <p:sp>
            <p:nvSpPr>
              <p:cNvPr id="8" name="Rectangle 7"/>
              <p:cNvSpPr/>
              <p:nvPr/>
            </p:nvSpPr>
            <p:spPr bwMode="auto">
              <a:xfrm>
                <a:off x="6589976" y="4321131"/>
                <a:ext cx="1920240" cy="274320"/>
              </a:xfrm>
              <a:prstGeom prst="rect">
                <a:avLst/>
              </a:prstGeom>
              <a:noFill/>
              <a:ln w="19050">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8396927" y="4712251"/>
                <a:ext cx="773991" cy="265176"/>
              </a:xfrm>
              <a:prstGeom prst="rect">
                <a:avLst/>
              </a:prstGeom>
              <a:noFill/>
              <a:ln w="19050">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8396927" y="5085938"/>
                <a:ext cx="773991" cy="265176"/>
              </a:xfrm>
              <a:prstGeom prst="rect">
                <a:avLst/>
              </a:prstGeom>
              <a:noFill/>
              <a:ln w="19050">
                <a:solidFill>
                  <a:schemeClr val="accent2"/>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sp>
        <p:nvSpPr>
          <p:cNvPr id="2" name="Title 1"/>
          <p:cNvSpPr>
            <a:spLocks noGrp="1"/>
          </p:cNvSpPr>
          <p:nvPr>
            <p:ph type="title"/>
          </p:nvPr>
        </p:nvSpPr>
        <p:spPr/>
        <p:txBody>
          <a:bodyPr/>
          <a:lstStyle/>
          <a:p>
            <a:r>
              <a:rPr lang="en-US" spc="0" dirty="0"/>
              <a:t>Memory management</a:t>
            </a:r>
            <a:br>
              <a:rPr lang="en-US" spc="0" dirty="0"/>
            </a:br>
            <a:r>
              <a:rPr lang="en-US" sz="3200" spc="0" dirty="0">
                <a:gradFill>
                  <a:gsLst>
                    <a:gs pos="1250">
                      <a:schemeClr val="tx1"/>
                    </a:gs>
                    <a:gs pos="100000">
                      <a:schemeClr val="tx1"/>
                    </a:gs>
                  </a:gsLst>
                  <a:lin ang="5400000" scaled="0"/>
                </a:gradFill>
              </a:rPr>
              <a:t>Complete flexibility for optimal host utilization</a:t>
            </a:r>
          </a:p>
        </p:txBody>
      </p:sp>
      <p:sp>
        <p:nvSpPr>
          <p:cNvPr id="645" name="Rectangle 644"/>
          <p:cNvSpPr/>
          <p:nvPr/>
        </p:nvSpPr>
        <p:spPr>
          <a:xfrm>
            <a:off x="274320" y="1595764"/>
            <a:ext cx="5864603" cy="4907497"/>
          </a:xfrm>
          <a:prstGeom prst="rect">
            <a:avLst/>
          </a:prstGeom>
          <a:noFill/>
          <a:ln w="12700" cap="flat" cmpd="sng" algn="ctr">
            <a:noFill/>
            <a:prstDash val="solid"/>
            <a:miter lim="800000"/>
          </a:ln>
          <a:effectLst/>
        </p:spPr>
        <p:txBody>
          <a:bodyPr wrap="square" lIns="182880" tIns="182880" rIns="182880" bIns="91440"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900"/>
              </a:spcBef>
              <a:buClr>
                <a:srgbClr val="EFEFEF"/>
              </a:buClr>
            </a:pPr>
            <a:r>
              <a:rPr lang="en-US" sz="24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Static memory </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Startup RAM represents memory that will be allocated regardless of VM memory demand</a:t>
            </a:r>
          </a:p>
          <a:p>
            <a:pPr marL="0" lvl="1" defTabSz="471584">
              <a:lnSpc>
                <a:spcPct val="90000"/>
              </a:lnSpc>
              <a:spcBef>
                <a:spcPts val="900"/>
              </a:spcBef>
              <a:buClr>
                <a:srgbClr val="EFEFEF"/>
              </a:buClr>
            </a:pPr>
            <a:r>
              <a:rPr lang="en-US" sz="24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*NEW* Runtime resize </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Administrators can now </a:t>
            </a:r>
            <a:r>
              <a:rPr lang="en-US" sz="1500" b="1" dirty="0">
                <a:gradFill>
                  <a:gsLst>
                    <a:gs pos="19048">
                      <a:schemeClr val="tx1"/>
                    </a:gs>
                    <a:gs pos="65000">
                      <a:schemeClr val="tx1"/>
                    </a:gs>
                  </a:gsLst>
                  <a:lin ang="5400000" scaled="0"/>
                </a:gradFill>
                <a:cs typeface="Segoe UI" pitchFamily="34" charset="0"/>
              </a:rPr>
              <a:t>increase</a:t>
            </a:r>
            <a:r>
              <a:rPr lang="en-US" sz="1500" dirty="0">
                <a:gradFill>
                  <a:gsLst>
                    <a:gs pos="19048">
                      <a:schemeClr val="tx1"/>
                    </a:gs>
                    <a:gs pos="65000">
                      <a:schemeClr val="tx1"/>
                    </a:gs>
                  </a:gsLst>
                  <a:lin ang="5400000" scaled="0"/>
                </a:gradFill>
                <a:cs typeface="Segoe UI" pitchFamily="34" charset="0"/>
              </a:rPr>
              <a:t> or </a:t>
            </a:r>
            <a:r>
              <a:rPr lang="en-US" sz="1500" b="1" dirty="0">
                <a:gradFill>
                  <a:gsLst>
                    <a:gs pos="19048">
                      <a:schemeClr val="tx1"/>
                    </a:gs>
                    <a:gs pos="65000">
                      <a:schemeClr val="tx1"/>
                    </a:gs>
                  </a:gsLst>
                  <a:lin ang="5400000" scaled="0"/>
                </a:gradFill>
                <a:cs typeface="Segoe UI" pitchFamily="34" charset="0"/>
              </a:rPr>
              <a:t>decrease</a:t>
            </a:r>
            <a:r>
              <a:rPr lang="en-US" sz="1500" dirty="0">
                <a:gradFill>
                  <a:gsLst>
                    <a:gs pos="19048">
                      <a:schemeClr val="tx1"/>
                    </a:gs>
                    <a:gs pos="65000">
                      <a:schemeClr val="tx1"/>
                    </a:gs>
                  </a:gsLst>
                  <a:lin ang="5400000" scaled="0"/>
                </a:gradFill>
                <a:cs typeface="Segoe UI" pitchFamily="34" charset="0"/>
              </a:rPr>
              <a:t> VM memory without VM downtime</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Cannot be decreased lower than current demand, or increased higher than physical system memory</a:t>
            </a:r>
          </a:p>
          <a:p>
            <a:pPr marL="0" lvl="1" defTabSz="471584">
              <a:lnSpc>
                <a:spcPct val="90000"/>
              </a:lnSpc>
              <a:spcBef>
                <a:spcPts val="900"/>
              </a:spcBef>
              <a:buClr>
                <a:srgbClr val="EFEFEF"/>
              </a:buClr>
            </a:pPr>
            <a:r>
              <a:rPr lang="en-US" sz="24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Dynamic memory </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Enables automatic reallocation of memory between running VMs</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Results in increased utilization of resources, improved consolidation ratios and reliability for restart operations</a:t>
            </a:r>
          </a:p>
          <a:p>
            <a:pPr marL="0" lvl="1" defTabSz="471584">
              <a:lnSpc>
                <a:spcPct val="90000"/>
              </a:lnSpc>
              <a:spcBef>
                <a:spcPts val="900"/>
              </a:spcBef>
              <a:buClr>
                <a:srgbClr val="EFEFEF"/>
              </a:buClr>
            </a:pPr>
            <a:r>
              <a:rPr lang="en-US" sz="24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Runtime resize </a:t>
            </a:r>
          </a:p>
          <a:p>
            <a:pPr marL="0" lvl="1" defTabSz="471584">
              <a:lnSpc>
                <a:spcPct val="90000"/>
              </a:lnSpc>
              <a:spcBef>
                <a:spcPts val="600"/>
              </a:spcBef>
              <a:buClr>
                <a:srgbClr val="EFEFEF"/>
              </a:buClr>
            </a:pPr>
            <a:r>
              <a:rPr lang="en-US" sz="1500" dirty="0">
                <a:gradFill>
                  <a:gsLst>
                    <a:gs pos="19048">
                      <a:schemeClr val="tx1"/>
                    </a:gs>
                    <a:gs pos="65000">
                      <a:schemeClr val="tx1"/>
                    </a:gs>
                  </a:gsLst>
                  <a:lin ang="5400000" scaled="0"/>
                </a:gradFill>
                <a:cs typeface="Segoe UI" pitchFamily="34" charset="0"/>
              </a:rPr>
              <a:t>With Dynamic Memory enabled, administrators can increase the maximum or decrease the minimum memory without VM downtime</a:t>
            </a:r>
          </a:p>
        </p:txBody>
      </p:sp>
    </p:spTree>
    <p:extLst>
      <p:ext uri="{BB962C8B-B14F-4D97-AF65-F5344CB8AC3E}">
        <p14:creationId xmlns:p14="http://schemas.microsoft.com/office/powerpoint/2010/main" val="2189698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645">
                                            <p:txEl>
                                              <p:pRg st="0" end="0"/>
                                            </p:txEl>
                                          </p:spTgt>
                                        </p:tgtEl>
                                        <p:attrNameLst>
                                          <p:attrName>style.visibility</p:attrName>
                                        </p:attrNameLst>
                                      </p:cBhvr>
                                      <p:to>
                                        <p:strVal val="visible"/>
                                      </p:to>
                                    </p:set>
                                    <p:anim calcmode="lin" valueType="num">
                                      <p:cBhvr additive="base">
                                        <p:cTn id="7" dur="500" fill="hold"/>
                                        <p:tgtEl>
                                          <p:spTgt spid="6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645">
                                            <p:txEl>
                                              <p:pRg st="1" end="1"/>
                                            </p:txEl>
                                          </p:spTgt>
                                        </p:tgtEl>
                                        <p:attrNameLst>
                                          <p:attrName>style.visibility</p:attrName>
                                        </p:attrNameLst>
                                      </p:cBhvr>
                                      <p:to>
                                        <p:strVal val="visible"/>
                                      </p:to>
                                    </p:set>
                                    <p:anim calcmode="lin" valueType="num">
                                      <p:cBhvr additive="base">
                                        <p:cTn id="11" dur="500" fill="hold"/>
                                        <p:tgtEl>
                                          <p:spTgt spid="64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100000" fill="hold" grpId="0" nodeType="clickEffect">
                                  <p:stCondLst>
                                    <p:cond delay="0"/>
                                  </p:stCondLst>
                                  <p:childTnLst>
                                    <p:set>
                                      <p:cBhvr>
                                        <p:cTn id="16" dur="1" fill="hold">
                                          <p:stCondLst>
                                            <p:cond delay="0"/>
                                          </p:stCondLst>
                                        </p:cTn>
                                        <p:tgtEl>
                                          <p:spTgt spid="645">
                                            <p:txEl>
                                              <p:pRg st="2" end="2"/>
                                            </p:txEl>
                                          </p:spTgt>
                                        </p:tgtEl>
                                        <p:attrNameLst>
                                          <p:attrName>style.visibility</p:attrName>
                                        </p:attrNameLst>
                                      </p:cBhvr>
                                      <p:to>
                                        <p:strVal val="visible"/>
                                      </p:to>
                                    </p:set>
                                    <p:anim calcmode="lin" valueType="num">
                                      <p:cBhvr additive="base">
                                        <p:cTn id="17" dur="500" fill="hold"/>
                                        <p:tgtEl>
                                          <p:spTgt spid="64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4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100"/>
                                  </p:stCondLst>
                                  <p:childTnLst>
                                    <p:set>
                                      <p:cBhvr>
                                        <p:cTn id="20" dur="1" fill="hold">
                                          <p:stCondLst>
                                            <p:cond delay="0"/>
                                          </p:stCondLst>
                                        </p:cTn>
                                        <p:tgtEl>
                                          <p:spTgt spid="645">
                                            <p:txEl>
                                              <p:pRg st="3" end="3"/>
                                            </p:txEl>
                                          </p:spTgt>
                                        </p:tgtEl>
                                        <p:attrNameLst>
                                          <p:attrName>style.visibility</p:attrName>
                                        </p:attrNameLst>
                                      </p:cBhvr>
                                      <p:to>
                                        <p:strVal val="visible"/>
                                      </p:to>
                                    </p:set>
                                    <p:anim calcmode="lin" valueType="num">
                                      <p:cBhvr additive="base">
                                        <p:cTn id="21" dur="500" fill="hold"/>
                                        <p:tgtEl>
                                          <p:spTgt spid="64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4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150"/>
                                  </p:stCondLst>
                                  <p:childTnLst>
                                    <p:set>
                                      <p:cBhvr>
                                        <p:cTn id="24" dur="1" fill="hold">
                                          <p:stCondLst>
                                            <p:cond delay="0"/>
                                          </p:stCondLst>
                                        </p:cTn>
                                        <p:tgtEl>
                                          <p:spTgt spid="645">
                                            <p:txEl>
                                              <p:pRg st="4" end="4"/>
                                            </p:txEl>
                                          </p:spTgt>
                                        </p:tgtEl>
                                        <p:attrNameLst>
                                          <p:attrName>style.visibility</p:attrName>
                                        </p:attrNameLst>
                                      </p:cBhvr>
                                      <p:to>
                                        <p:strVal val="visible"/>
                                      </p:to>
                                    </p:set>
                                    <p:anim calcmode="lin" valueType="num">
                                      <p:cBhvr additive="base">
                                        <p:cTn id="25" dur="500" fill="hold"/>
                                        <p:tgtEl>
                                          <p:spTgt spid="64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4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decel="100000" fill="hold" grpId="0" nodeType="clickEffect">
                                  <p:stCondLst>
                                    <p:cond delay="0"/>
                                  </p:stCondLst>
                                  <p:childTnLst>
                                    <p:set>
                                      <p:cBhvr>
                                        <p:cTn id="30" dur="1" fill="hold">
                                          <p:stCondLst>
                                            <p:cond delay="0"/>
                                          </p:stCondLst>
                                        </p:cTn>
                                        <p:tgtEl>
                                          <p:spTgt spid="645">
                                            <p:txEl>
                                              <p:pRg st="5" end="5"/>
                                            </p:txEl>
                                          </p:spTgt>
                                        </p:tgtEl>
                                        <p:attrNameLst>
                                          <p:attrName>style.visibility</p:attrName>
                                        </p:attrNameLst>
                                      </p:cBhvr>
                                      <p:to>
                                        <p:strVal val="visible"/>
                                      </p:to>
                                    </p:set>
                                    <p:anim calcmode="lin" valueType="num">
                                      <p:cBhvr additive="base">
                                        <p:cTn id="31" dur="500" fill="hold"/>
                                        <p:tgtEl>
                                          <p:spTgt spid="64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45">
                                            <p:txEl>
                                              <p:pRg st="5" end="5"/>
                                            </p:txEl>
                                          </p:spTgt>
                                        </p:tgtEl>
                                        <p:attrNameLst>
                                          <p:attrName>ppt_y</p:attrName>
                                        </p:attrNameLst>
                                      </p:cBhvr>
                                      <p:tavLst>
                                        <p:tav tm="0">
                                          <p:val>
                                            <p:strVal val="1+#ppt_h/2"/>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2" presetClass="entr" presetSubtype="4" decel="100000" fill="hold" grpId="0" nodeType="withEffect">
                                  <p:stCondLst>
                                    <p:cond delay="100"/>
                                  </p:stCondLst>
                                  <p:childTnLst>
                                    <p:set>
                                      <p:cBhvr>
                                        <p:cTn id="37" dur="1" fill="hold">
                                          <p:stCondLst>
                                            <p:cond delay="0"/>
                                          </p:stCondLst>
                                        </p:cTn>
                                        <p:tgtEl>
                                          <p:spTgt spid="645">
                                            <p:txEl>
                                              <p:pRg st="6" end="6"/>
                                            </p:txEl>
                                          </p:spTgt>
                                        </p:tgtEl>
                                        <p:attrNameLst>
                                          <p:attrName>style.visibility</p:attrName>
                                        </p:attrNameLst>
                                      </p:cBhvr>
                                      <p:to>
                                        <p:strVal val="visible"/>
                                      </p:to>
                                    </p:set>
                                    <p:anim calcmode="lin" valueType="num">
                                      <p:cBhvr additive="base">
                                        <p:cTn id="38" dur="500" fill="hold"/>
                                        <p:tgtEl>
                                          <p:spTgt spid="645">
                                            <p:txEl>
                                              <p:pRg st="6" end="6"/>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645">
                                            <p:txEl>
                                              <p:pRg st="6" end="6"/>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150"/>
                                  </p:stCondLst>
                                  <p:childTnLst>
                                    <p:set>
                                      <p:cBhvr>
                                        <p:cTn id="41" dur="1" fill="hold">
                                          <p:stCondLst>
                                            <p:cond delay="0"/>
                                          </p:stCondLst>
                                        </p:cTn>
                                        <p:tgtEl>
                                          <p:spTgt spid="645">
                                            <p:txEl>
                                              <p:pRg st="7" end="7"/>
                                            </p:txEl>
                                          </p:spTgt>
                                        </p:tgtEl>
                                        <p:attrNameLst>
                                          <p:attrName>style.visibility</p:attrName>
                                        </p:attrNameLst>
                                      </p:cBhvr>
                                      <p:to>
                                        <p:strVal val="visible"/>
                                      </p:to>
                                    </p:set>
                                    <p:anim calcmode="lin" valueType="num">
                                      <p:cBhvr additive="base">
                                        <p:cTn id="42" dur="500" fill="hold"/>
                                        <p:tgtEl>
                                          <p:spTgt spid="645">
                                            <p:txEl>
                                              <p:pRg st="7" end="7"/>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64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decel="100000" fill="hold" grpId="0" nodeType="clickEffect">
                                  <p:stCondLst>
                                    <p:cond delay="0"/>
                                  </p:stCondLst>
                                  <p:childTnLst>
                                    <p:set>
                                      <p:cBhvr>
                                        <p:cTn id="47" dur="1" fill="hold">
                                          <p:stCondLst>
                                            <p:cond delay="0"/>
                                          </p:stCondLst>
                                        </p:cTn>
                                        <p:tgtEl>
                                          <p:spTgt spid="645">
                                            <p:txEl>
                                              <p:pRg st="8" end="8"/>
                                            </p:txEl>
                                          </p:spTgt>
                                        </p:tgtEl>
                                        <p:attrNameLst>
                                          <p:attrName>style.visibility</p:attrName>
                                        </p:attrNameLst>
                                      </p:cBhvr>
                                      <p:to>
                                        <p:strVal val="visible"/>
                                      </p:to>
                                    </p:set>
                                    <p:anim calcmode="lin" valueType="num">
                                      <p:cBhvr additive="base">
                                        <p:cTn id="48" dur="500" fill="hold"/>
                                        <p:tgtEl>
                                          <p:spTgt spid="645">
                                            <p:txEl>
                                              <p:pRg st="8" end="8"/>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645">
                                            <p:txEl>
                                              <p:pRg st="8" end="8"/>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100"/>
                                  </p:stCondLst>
                                  <p:childTnLst>
                                    <p:set>
                                      <p:cBhvr>
                                        <p:cTn id="51" dur="1" fill="hold">
                                          <p:stCondLst>
                                            <p:cond delay="0"/>
                                          </p:stCondLst>
                                        </p:cTn>
                                        <p:tgtEl>
                                          <p:spTgt spid="645">
                                            <p:txEl>
                                              <p:pRg st="9" end="9"/>
                                            </p:txEl>
                                          </p:spTgt>
                                        </p:tgtEl>
                                        <p:attrNameLst>
                                          <p:attrName>style.visibility</p:attrName>
                                        </p:attrNameLst>
                                      </p:cBhvr>
                                      <p:to>
                                        <p:strVal val="visible"/>
                                      </p:to>
                                    </p:set>
                                    <p:anim calcmode="lin" valueType="num">
                                      <p:cBhvr additive="base">
                                        <p:cTn id="52" dur="500" fill="hold"/>
                                        <p:tgtEl>
                                          <p:spTgt spid="645">
                                            <p:txEl>
                                              <p:pRg st="9" end="9"/>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645">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 grpId="0" uiExpand="1" build="p"/>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a:t>Virtualization and networking</a:t>
            </a:r>
            <a:br>
              <a:rPr lang="en-US" spc="0" dirty="0"/>
            </a:br>
            <a:r>
              <a:rPr lang="en-US" sz="3200" spc="0" dirty="0">
                <a:solidFill>
                  <a:schemeClr val="tx1"/>
                </a:solidFill>
              </a:rPr>
              <a:t>Virtual network adaptor enhancements</a:t>
            </a:r>
            <a:endParaRPr lang="en-US" spc="0" dirty="0">
              <a:solidFill>
                <a:schemeClr val="tx1"/>
              </a:solidFill>
            </a:endParaRPr>
          </a:p>
        </p:txBody>
      </p:sp>
      <p:sp>
        <p:nvSpPr>
          <p:cNvPr id="645" name="Rectangle 644"/>
          <p:cNvSpPr/>
          <p:nvPr/>
        </p:nvSpPr>
        <p:spPr>
          <a:xfrm>
            <a:off x="274320" y="1596070"/>
            <a:ext cx="5711648" cy="4809009"/>
          </a:xfrm>
          <a:prstGeom prst="rect">
            <a:avLst/>
          </a:prstGeom>
          <a:noFill/>
          <a:ln w="12700" cap="flat" cmpd="sng" algn="ctr">
            <a:noFill/>
            <a:prstDash val="solid"/>
            <a:miter lim="800000"/>
          </a:ln>
          <a:effectLst/>
        </p:spPr>
        <p:txBody>
          <a:bodyPr lIns="182880" tIns="182880" rIns="182880" bIns="91440" rtlCol="0" anchor="t">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1200"/>
              </a:spcBef>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Flexibility </a:t>
            </a:r>
          </a:p>
          <a:p>
            <a:pPr marL="0" lvl="1" defTabSz="471584">
              <a:lnSpc>
                <a:spcPct val="90000"/>
              </a:lnSpc>
              <a:spcBef>
                <a:spcPts val="600"/>
              </a:spcBef>
              <a:buClr>
                <a:srgbClr val="EFEFEF"/>
              </a:buClr>
            </a:pPr>
            <a:r>
              <a:rPr lang="en-US" sz="1600" dirty="0">
                <a:gradFill>
                  <a:gsLst>
                    <a:gs pos="19048">
                      <a:schemeClr val="tx1"/>
                    </a:gs>
                    <a:gs pos="65000">
                      <a:schemeClr val="tx1"/>
                    </a:gs>
                  </a:gsLst>
                  <a:lin ang="5400000" scaled="0"/>
                </a:gradFill>
                <a:cs typeface="Segoe UI" pitchFamily="34" charset="0"/>
              </a:rPr>
              <a:t>Administrators now have the ability to add or remove virtual NICs (vNICs) from a VM without downtime</a:t>
            </a:r>
          </a:p>
          <a:p>
            <a:pPr marL="0" lvl="1" defTabSz="471584">
              <a:lnSpc>
                <a:spcPct val="90000"/>
              </a:lnSpc>
              <a:spcBef>
                <a:spcPts val="600"/>
              </a:spcBef>
              <a:buClr>
                <a:srgbClr val="EFEFEF"/>
              </a:buClr>
            </a:pPr>
            <a:r>
              <a:rPr lang="en-US" sz="1600" dirty="0">
                <a:gradFill>
                  <a:gsLst>
                    <a:gs pos="19048">
                      <a:schemeClr val="tx1"/>
                    </a:gs>
                    <a:gs pos="65000">
                      <a:schemeClr val="tx1"/>
                    </a:gs>
                  </a:gsLst>
                  <a:lin ang="5400000" scaled="0"/>
                </a:gradFill>
                <a:cs typeface="Segoe UI" pitchFamily="34" charset="0"/>
              </a:rPr>
              <a:t>Enabled by default, with Gen 2 VMs only</a:t>
            </a:r>
          </a:p>
          <a:p>
            <a:pPr marL="0" lvl="1" defTabSz="471584">
              <a:lnSpc>
                <a:spcPct val="90000"/>
              </a:lnSpc>
              <a:spcBef>
                <a:spcPts val="600"/>
              </a:spcBef>
              <a:buClr>
                <a:srgbClr val="EFEFEF"/>
              </a:buClr>
            </a:pPr>
            <a:r>
              <a:rPr lang="en-US" sz="1600" dirty="0">
                <a:gradFill>
                  <a:gsLst>
                    <a:gs pos="19048">
                      <a:schemeClr val="tx1"/>
                    </a:gs>
                    <a:gs pos="65000">
                      <a:schemeClr val="tx1"/>
                    </a:gs>
                  </a:gsLst>
                  <a:lin ang="5400000" scaled="0"/>
                </a:gradFill>
                <a:cs typeface="Segoe UI" pitchFamily="34" charset="0"/>
              </a:rPr>
              <a:t>vNICs can be added using Hyper-V Manager GUI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or PowerShell</a:t>
            </a:r>
          </a:p>
          <a:p>
            <a:pPr marL="0" lvl="1" defTabSz="471584">
              <a:lnSpc>
                <a:spcPct val="90000"/>
              </a:lnSpc>
              <a:spcBef>
                <a:spcPts val="1200"/>
              </a:spcBef>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Full support </a:t>
            </a:r>
          </a:p>
          <a:p>
            <a:pPr marL="0" lvl="1" defTabSz="471584">
              <a:lnSpc>
                <a:spcPct val="90000"/>
              </a:lnSpc>
              <a:spcBef>
                <a:spcPts val="600"/>
              </a:spcBef>
              <a:buClr>
                <a:srgbClr val="EFEFEF"/>
              </a:buClr>
            </a:pPr>
            <a:r>
              <a:rPr lang="en-US" sz="1600" dirty="0">
                <a:gradFill>
                  <a:gsLst>
                    <a:gs pos="19048">
                      <a:schemeClr val="tx1"/>
                    </a:gs>
                    <a:gs pos="65000">
                      <a:schemeClr val="tx1"/>
                    </a:gs>
                  </a:gsLst>
                  <a:lin ang="5400000" scaled="0"/>
                </a:gradFill>
                <a:cs typeface="Segoe UI" pitchFamily="34" charset="0"/>
              </a:rPr>
              <a:t>Any supported Windows or Linux guest operating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system can use the hot add/remove </a:t>
            </a:r>
            <a:r>
              <a:rPr lang="en-US" sz="1600" dirty="0" err="1">
                <a:gradFill>
                  <a:gsLst>
                    <a:gs pos="19048">
                      <a:schemeClr val="tx1"/>
                    </a:gs>
                    <a:gs pos="65000">
                      <a:schemeClr val="tx1"/>
                    </a:gs>
                  </a:gsLst>
                  <a:lin ang="5400000" scaled="0"/>
                </a:gradFill>
                <a:cs typeface="Segoe UI" pitchFamily="34" charset="0"/>
              </a:rPr>
              <a:t>vNIC</a:t>
            </a:r>
            <a:r>
              <a:rPr lang="en-US" sz="1600" dirty="0">
                <a:gradFill>
                  <a:gsLst>
                    <a:gs pos="19048">
                      <a:schemeClr val="tx1"/>
                    </a:gs>
                    <a:gs pos="65000">
                      <a:schemeClr val="tx1"/>
                    </a:gs>
                  </a:gsLst>
                  <a:lin ang="5400000" scaled="0"/>
                </a:gradFill>
                <a:cs typeface="Segoe UI" pitchFamily="34" charset="0"/>
              </a:rPr>
              <a:t> functionality</a:t>
            </a:r>
          </a:p>
          <a:p>
            <a:pPr marL="0" lvl="1" defTabSz="471584">
              <a:lnSpc>
                <a:spcPct val="90000"/>
              </a:lnSpc>
              <a:spcBef>
                <a:spcPts val="1200"/>
              </a:spcBef>
              <a:buClr>
                <a:srgbClr val="EFEFEF"/>
              </a:buClr>
            </a:pPr>
            <a:r>
              <a:rPr lang="en-US" sz="2700" dirty="0" err="1">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vNIC</a:t>
            </a: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 identification </a:t>
            </a:r>
          </a:p>
          <a:p>
            <a:pPr marL="0" lvl="1" defTabSz="471584">
              <a:lnSpc>
                <a:spcPct val="90000"/>
              </a:lnSpc>
              <a:spcBef>
                <a:spcPts val="600"/>
              </a:spcBef>
              <a:buClr>
                <a:srgbClr val="EFEFEF"/>
              </a:buClr>
            </a:pPr>
            <a:r>
              <a:rPr lang="en-US" sz="1600" dirty="0">
                <a:gradFill>
                  <a:gsLst>
                    <a:gs pos="19048">
                      <a:schemeClr val="tx1"/>
                    </a:gs>
                    <a:gs pos="65000">
                      <a:schemeClr val="tx1"/>
                    </a:gs>
                  </a:gsLst>
                  <a:lin ang="5400000" scaled="0"/>
                </a:gradFill>
                <a:cs typeface="Segoe UI" pitchFamily="34" charset="0"/>
              </a:rPr>
              <a:t>New capability to name vNIC in VM settings and see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name inside guest operating system</a:t>
            </a:r>
          </a:p>
          <a:p>
            <a:pPr>
              <a:spcBef>
                <a:spcPts val="600"/>
              </a:spcBef>
            </a:pPr>
            <a:r>
              <a:rPr lang="en-US" sz="1400" dirty="0">
                <a:gradFill>
                  <a:gsLst>
                    <a:gs pos="22772">
                      <a:schemeClr val="accent1"/>
                    </a:gs>
                    <a:gs pos="77000">
                      <a:schemeClr val="accent1"/>
                    </a:gs>
                  </a:gsLst>
                  <a:lin ang="5400000" scaled="0"/>
                </a:gradFill>
                <a:latin typeface="Lucida Console" panose="020B0609040504020204" pitchFamily="49" charset="0"/>
                <a:ea typeface="MS PGothic" pitchFamily="34" charset="-128"/>
              </a:rPr>
              <a:t>Add-VMNetworkAdapter </a:t>
            </a:r>
            <a:r>
              <a:rPr lang="en-US" sz="1400" dirty="0">
                <a:gradFill>
                  <a:gsLst>
                    <a:gs pos="9901">
                      <a:schemeClr val="accent5"/>
                    </a:gs>
                    <a:gs pos="22772">
                      <a:schemeClr val="accent5"/>
                    </a:gs>
                  </a:gsLst>
                  <a:lin ang="0" scaled="0"/>
                </a:gradFill>
                <a:latin typeface="Lucida Console" panose="020B0609040504020204" pitchFamily="49" charset="0"/>
                <a:ea typeface="MS PGothic" pitchFamily="34" charset="-128"/>
              </a:rPr>
              <a:t>-VMName </a:t>
            </a:r>
            <a:r>
              <a:rPr lang="en-US" sz="1400" dirty="0">
                <a:gradFill>
                  <a:gsLst>
                    <a:gs pos="64356">
                      <a:schemeClr val="accent2"/>
                    </a:gs>
                    <a:gs pos="44000">
                      <a:schemeClr val="accent2"/>
                    </a:gs>
                  </a:gsLst>
                </a:gradFill>
                <a:latin typeface="Lucida Console" panose="020B0609040504020204" pitchFamily="49" charset="0"/>
                <a:ea typeface="MS PGothic" pitchFamily="34" charset="-128"/>
              </a:rPr>
              <a:t>“TestVM” </a:t>
            </a:r>
            <a:r>
              <a:rPr lang="en-US" sz="1400" dirty="0">
                <a:gradFill>
                  <a:gsLst>
                    <a:gs pos="9901">
                      <a:schemeClr val="accent5"/>
                    </a:gs>
                    <a:gs pos="22772">
                      <a:schemeClr val="accent5"/>
                    </a:gs>
                  </a:gsLst>
                </a:gradFill>
                <a:latin typeface="Lucida Console" panose="020B0609040504020204" pitchFamily="49" charset="0"/>
                <a:ea typeface="MS PGothic" pitchFamily="34" charset="-128"/>
              </a:rPr>
              <a:t>– SwitchName</a:t>
            </a:r>
            <a:br>
              <a:rPr lang="en-US" sz="1400" dirty="0">
                <a:gradFill>
                  <a:gsLst>
                    <a:gs pos="9901">
                      <a:schemeClr val="accent5"/>
                    </a:gs>
                    <a:gs pos="22772">
                      <a:schemeClr val="accent5"/>
                    </a:gs>
                  </a:gsLst>
                </a:gradFill>
                <a:latin typeface="Lucida Console" panose="020B0609040504020204" pitchFamily="49" charset="0"/>
                <a:ea typeface="MS PGothic" pitchFamily="34" charset="-128"/>
              </a:rPr>
            </a:br>
            <a:r>
              <a:rPr lang="en-US" sz="1400" dirty="0">
                <a:gradFill>
                  <a:gsLst>
                    <a:gs pos="64356">
                      <a:schemeClr val="accent2"/>
                    </a:gs>
                    <a:gs pos="44000">
                      <a:schemeClr val="accent2"/>
                    </a:gs>
                  </a:gsLst>
                </a:gradFill>
                <a:latin typeface="Lucida Console" panose="020B0609040504020204" pitchFamily="49" charset="0"/>
                <a:ea typeface="MS PGothic" pitchFamily="34" charset="-128"/>
              </a:rPr>
              <a:t>“Virtual Switch” </a:t>
            </a:r>
            <a:r>
              <a:rPr lang="en-US" sz="1400" dirty="0">
                <a:gradFill>
                  <a:gsLst>
                    <a:gs pos="9901">
                      <a:schemeClr val="accent5"/>
                    </a:gs>
                    <a:gs pos="22772">
                      <a:schemeClr val="accent5"/>
                    </a:gs>
                  </a:gsLst>
                  <a:lin ang="0" scaled="0"/>
                </a:gradFill>
                <a:latin typeface="Lucida Console" panose="020B0609040504020204" pitchFamily="49" charset="0"/>
                <a:ea typeface="MS PGothic" pitchFamily="34" charset="-128"/>
              </a:rPr>
              <a:t>-Name </a:t>
            </a:r>
            <a:r>
              <a:rPr lang="en-US" sz="1400" dirty="0">
                <a:gradFill>
                  <a:gsLst>
                    <a:gs pos="64356">
                      <a:schemeClr val="accent2"/>
                    </a:gs>
                    <a:gs pos="44000">
                      <a:schemeClr val="accent2"/>
                    </a:gs>
                  </a:gsLst>
                </a:gradFill>
                <a:latin typeface="Lucida Console" panose="020B0609040504020204" pitchFamily="49" charset="0"/>
                <a:ea typeface="MS PGothic" pitchFamily="34" charset="-128"/>
              </a:rPr>
              <a:t>“TestNIC” </a:t>
            </a:r>
            <a:r>
              <a:rPr lang="en-US" sz="1400" dirty="0">
                <a:gradFill>
                  <a:gsLst>
                    <a:gs pos="9901">
                      <a:schemeClr val="accent5"/>
                    </a:gs>
                    <a:gs pos="22772">
                      <a:schemeClr val="accent5"/>
                    </a:gs>
                  </a:gsLst>
                  <a:lin ang="0" scaled="0"/>
                </a:gradFill>
                <a:latin typeface="Lucida Console" panose="020B0609040504020204" pitchFamily="49" charset="0"/>
                <a:ea typeface="MS PGothic" pitchFamily="34" charset="-128"/>
              </a:rPr>
              <a:t>-Passthru </a:t>
            </a:r>
            <a:r>
              <a:rPr lang="en-US" sz="1400" dirty="0">
                <a:gradFill>
                  <a:gsLst>
                    <a:gs pos="9901">
                      <a:srgbClr val="A9A9A9"/>
                    </a:gs>
                    <a:gs pos="22772">
                      <a:srgbClr val="A9A9A9"/>
                    </a:gs>
                  </a:gsLst>
                  <a:lin ang="0" scaled="0"/>
                </a:gradFill>
                <a:latin typeface="Lucida Console" panose="020B0609040504020204" pitchFamily="49" charset="0"/>
              </a:rPr>
              <a:t>|</a:t>
            </a:r>
            <a:br>
              <a:rPr lang="en-US" sz="1400" dirty="0">
                <a:solidFill>
                  <a:srgbClr val="A9A9A9"/>
                </a:solidFill>
                <a:latin typeface="Lucida Console" panose="020B0609040504020204" pitchFamily="49" charset="0"/>
              </a:rPr>
            </a:br>
            <a:r>
              <a:rPr lang="en-US" sz="1400" dirty="0">
                <a:gradFill>
                  <a:gsLst>
                    <a:gs pos="22772">
                      <a:schemeClr val="accent1"/>
                    </a:gs>
                    <a:gs pos="77000">
                      <a:schemeClr val="accent1"/>
                    </a:gs>
                  </a:gsLst>
                  <a:lin ang="5400000" scaled="0"/>
                </a:gradFill>
                <a:latin typeface="Lucida Console" panose="020B0609040504020204" pitchFamily="49" charset="0"/>
                <a:ea typeface="MS PGothic" pitchFamily="34" charset="-128"/>
              </a:rPr>
              <a:t>Set-VMNetworkAdapter </a:t>
            </a:r>
            <a:r>
              <a:rPr lang="en-US" sz="1400" dirty="0">
                <a:gradFill>
                  <a:gsLst>
                    <a:gs pos="9901">
                      <a:schemeClr val="accent5"/>
                    </a:gs>
                    <a:gs pos="22772">
                      <a:schemeClr val="accent5"/>
                    </a:gs>
                  </a:gsLst>
                  <a:lin ang="0" scaled="0"/>
                </a:gradFill>
                <a:latin typeface="Lucida Console" panose="020B0609040504020204" pitchFamily="49" charset="0"/>
                <a:ea typeface="MS PGothic" pitchFamily="34" charset="-128"/>
              </a:rPr>
              <a:t>-DeviceNaming </a:t>
            </a:r>
            <a:r>
              <a:rPr lang="en-US" sz="1400" dirty="0">
                <a:gradFill>
                  <a:gsLst>
                    <a:gs pos="57426">
                      <a:schemeClr val="accent4"/>
                    </a:gs>
                    <a:gs pos="45000">
                      <a:schemeClr val="accent4"/>
                    </a:gs>
                  </a:gsLst>
                </a:gradFill>
                <a:latin typeface="Lucida Console" panose="020B0609040504020204" pitchFamily="49" charset="0"/>
                <a:ea typeface="MS PGothic" pitchFamily="34" charset="-128"/>
              </a:rPr>
              <a:t>on </a:t>
            </a:r>
          </a:p>
        </p:txBody>
      </p:sp>
      <p:grpSp>
        <p:nvGrpSpPr>
          <p:cNvPr id="8" name="Group 7"/>
          <p:cNvGrpSpPr/>
          <p:nvPr/>
        </p:nvGrpSpPr>
        <p:grpSpPr>
          <a:xfrm>
            <a:off x="6091236" y="1850069"/>
            <a:ext cx="6048342" cy="4288823"/>
            <a:chOff x="6443662" y="2033588"/>
            <a:chExt cx="5811838" cy="4121121"/>
          </a:xfrm>
        </p:grpSpPr>
        <p:pic>
          <p:nvPicPr>
            <p:cNvPr id="6" name="Picture 5"/>
            <p:cNvPicPr>
              <a:picLocks noChangeAspect="1"/>
            </p:cNvPicPr>
            <p:nvPr/>
          </p:nvPicPr>
          <p:blipFill>
            <a:blip r:embed="rId3"/>
            <a:stretch>
              <a:fillRect/>
            </a:stretch>
          </p:blipFill>
          <p:spPr>
            <a:xfrm>
              <a:off x="6443662" y="2033588"/>
              <a:ext cx="5811838" cy="4121121"/>
            </a:xfrm>
            <a:prstGeom prst="rect">
              <a:avLst/>
            </a:prstGeom>
            <a:ln>
              <a:solidFill>
                <a:schemeClr val="bg2">
                  <a:lumMod val="75000"/>
                </a:schemeClr>
              </a:solidFill>
            </a:ln>
            <a:effectLst/>
          </p:spPr>
        </p:pic>
        <p:sp>
          <p:nvSpPr>
            <p:cNvPr id="11" name="Rectangle 10"/>
            <p:cNvSpPr/>
            <p:nvPr/>
          </p:nvSpPr>
          <p:spPr bwMode="auto">
            <a:xfrm>
              <a:off x="11325225" y="4862513"/>
              <a:ext cx="542925" cy="147638"/>
            </a:xfrm>
            <a:prstGeom prst="rect">
              <a:avLst/>
            </a:prstGeom>
            <a:noFill/>
            <a:ln w="19050">
              <a:solidFill>
                <a:srgbClr val="FFC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pic>
        <p:nvPicPr>
          <p:cNvPr id="7" name="Picture 6"/>
          <p:cNvPicPr>
            <a:picLocks noChangeAspect="1"/>
          </p:cNvPicPr>
          <p:nvPr/>
        </p:nvPicPr>
        <p:blipFill rotWithShape="1">
          <a:blip r:embed="rId4"/>
          <a:srcRect b="5477"/>
          <a:stretch/>
        </p:blipFill>
        <p:spPr>
          <a:xfrm>
            <a:off x="6091235" y="1850070"/>
            <a:ext cx="6048342" cy="4288822"/>
          </a:xfrm>
          <a:prstGeom prst="rect">
            <a:avLst/>
          </a:prstGeom>
          <a:ln>
            <a:solidFill>
              <a:schemeClr val="bg2">
                <a:lumMod val="75000"/>
              </a:schemeClr>
            </a:solidFill>
          </a:ln>
          <a:effectLst/>
        </p:spPr>
      </p:pic>
    </p:spTree>
    <p:extLst>
      <p:ext uri="{BB962C8B-B14F-4D97-AF65-F5344CB8AC3E}">
        <p14:creationId xmlns:p14="http://schemas.microsoft.com/office/powerpoint/2010/main" val="39712245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decel="100000" fill="hold" grpId="0" nodeType="clickEffect">
                                  <p:stCondLst>
                                    <p:cond delay="0"/>
                                  </p:stCondLst>
                                  <p:childTnLst>
                                    <p:set>
                                      <p:cBhvr>
                                        <p:cTn id="6" dur="1" fill="hold">
                                          <p:stCondLst>
                                            <p:cond delay="0"/>
                                          </p:stCondLst>
                                        </p:cTn>
                                        <p:tgtEl>
                                          <p:spTgt spid="645">
                                            <p:txEl>
                                              <p:pRg st="0" end="0"/>
                                            </p:txEl>
                                          </p:spTgt>
                                        </p:tgtEl>
                                        <p:attrNameLst>
                                          <p:attrName>style.visibility</p:attrName>
                                        </p:attrNameLst>
                                      </p:cBhvr>
                                      <p:to>
                                        <p:strVal val="visible"/>
                                      </p:to>
                                    </p:set>
                                    <p:anim calcmode="lin" valueType="num">
                                      <p:cBhvr additive="base">
                                        <p:cTn id="7" dur="500" fill="hold"/>
                                        <p:tgtEl>
                                          <p:spTgt spid="6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645">
                                            <p:txEl>
                                              <p:pRg st="1" end="1"/>
                                            </p:txEl>
                                          </p:spTgt>
                                        </p:tgtEl>
                                        <p:attrNameLst>
                                          <p:attrName>style.visibility</p:attrName>
                                        </p:attrNameLst>
                                      </p:cBhvr>
                                      <p:to>
                                        <p:strVal val="visible"/>
                                      </p:to>
                                    </p:set>
                                    <p:anim calcmode="lin" valueType="num">
                                      <p:cBhvr additive="base">
                                        <p:cTn id="11" dur="500" fill="hold"/>
                                        <p:tgtEl>
                                          <p:spTgt spid="64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50"/>
                                  </p:stCondLst>
                                  <p:childTnLst>
                                    <p:set>
                                      <p:cBhvr>
                                        <p:cTn id="14" dur="1" fill="hold">
                                          <p:stCondLst>
                                            <p:cond delay="0"/>
                                          </p:stCondLst>
                                        </p:cTn>
                                        <p:tgtEl>
                                          <p:spTgt spid="645">
                                            <p:txEl>
                                              <p:pRg st="2" end="2"/>
                                            </p:txEl>
                                          </p:spTgt>
                                        </p:tgtEl>
                                        <p:attrNameLst>
                                          <p:attrName>style.visibility</p:attrName>
                                        </p:attrNameLst>
                                      </p:cBhvr>
                                      <p:to>
                                        <p:strVal val="visible"/>
                                      </p:to>
                                    </p:set>
                                    <p:anim calcmode="lin" valueType="num">
                                      <p:cBhvr additive="base">
                                        <p:cTn id="15" dur="500" fill="hold"/>
                                        <p:tgtEl>
                                          <p:spTgt spid="64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45">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645">
                                            <p:txEl>
                                              <p:pRg st="3" end="3"/>
                                            </p:txEl>
                                          </p:spTgt>
                                        </p:tgtEl>
                                        <p:attrNameLst>
                                          <p:attrName>style.visibility</p:attrName>
                                        </p:attrNameLst>
                                      </p:cBhvr>
                                      <p:to>
                                        <p:strVal val="visible"/>
                                      </p:to>
                                    </p:set>
                                    <p:anim calcmode="lin" valueType="num">
                                      <p:cBhvr additive="base">
                                        <p:cTn id="19" dur="500" fill="hold"/>
                                        <p:tgtEl>
                                          <p:spTgt spid="64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4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decel="100000" fill="hold" grpId="0" nodeType="clickEffect">
                                  <p:stCondLst>
                                    <p:cond delay="0"/>
                                  </p:stCondLst>
                                  <p:childTnLst>
                                    <p:set>
                                      <p:cBhvr>
                                        <p:cTn id="29" dur="1" fill="hold">
                                          <p:stCondLst>
                                            <p:cond delay="0"/>
                                          </p:stCondLst>
                                        </p:cTn>
                                        <p:tgtEl>
                                          <p:spTgt spid="645">
                                            <p:txEl>
                                              <p:pRg st="4" end="4"/>
                                            </p:txEl>
                                          </p:spTgt>
                                        </p:tgtEl>
                                        <p:attrNameLst>
                                          <p:attrName>style.visibility</p:attrName>
                                        </p:attrNameLst>
                                      </p:cBhvr>
                                      <p:to>
                                        <p:strVal val="visible"/>
                                      </p:to>
                                    </p:set>
                                    <p:anim calcmode="lin" valueType="num">
                                      <p:cBhvr additive="base">
                                        <p:cTn id="30" dur="500" fill="hold"/>
                                        <p:tgtEl>
                                          <p:spTgt spid="645">
                                            <p:txEl>
                                              <p:pRg st="4" end="4"/>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45">
                                            <p:txEl>
                                              <p:pRg st="4" end="4"/>
                                            </p:txEl>
                                          </p:spTgt>
                                        </p:tgtEl>
                                        <p:attrNameLst>
                                          <p:attrName>ppt_y</p:attrName>
                                        </p:attrNameLst>
                                      </p:cBhvr>
                                      <p:tavLst>
                                        <p:tav tm="0">
                                          <p:val>
                                            <p:strVal val="1+#ppt_h/2"/>
                                          </p:val>
                                        </p:tav>
                                        <p:tav tm="100000">
                                          <p:val>
                                            <p:strVal val="#ppt_y"/>
                                          </p:val>
                                        </p:tav>
                                      </p:tavLst>
                                    </p:anim>
                                  </p:childTnLst>
                                </p:cTn>
                              </p:par>
                              <p:par>
                                <p:cTn id="32" presetID="2" presetClass="entr" presetSubtype="4" decel="100000" fill="hold" grpId="0" nodeType="withEffect">
                                  <p:stCondLst>
                                    <p:cond delay="100"/>
                                  </p:stCondLst>
                                  <p:childTnLst>
                                    <p:set>
                                      <p:cBhvr>
                                        <p:cTn id="33" dur="1" fill="hold">
                                          <p:stCondLst>
                                            <p:cond delay="0"/>
                                          </p:stCondLst>
                                        </p:cTn>
                                        <p:tgtEl>
                                          <p:spTgt spid="645">
                                            <p:txEl>
                                              <p:pRg st="5" end="5"/>
                                            </p:txEl>
                                          </p:spTgt>
                                        </p:tgtEl>
                                        <p:attrNameLst>
                                          <p:attrName>style.visibility</p:attrName>
                                        </p:attrNameLst>
                                      </p:cBhvr>
                                      <p:to>
                                        <p:strVal val="visible"/>
                                      </p:to>
                                    </p:set>
                                    <p:anim calcmode="lin" valueType="num">
                                      <p:cBhvr additive="base">
                                        <p:cTn id="34" dur="500" fill="hold"/>
                                        <p:tgtEl>
                                          <p:spTgt spid="645">
                                            <p:txEl>
                                              <p:pRg st="5" end="5"/>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64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decel="100000" fill="hold" grpId="0" nodeType="clickEffect">
                                  <p:stCondLst>
                                    <p:cond delay="0"/>
                                  </p:stCondLst>
                                  <p:childTnLst>
                                    <p:set>
                                      <p:cBhvr>
                                        <p:cTn id="39" dur="1" fill="hold">
                                          <p:stCondLst>
                                            <p:cond delay="0"/>
                                          </p:stCondLst>
                                        </p:cTn>
                                        <p:tgtEl>
                                          <p:spTgt spid="645">
                                            <p:txEl>
                                              <p:pRg st="6" end="6"/>
                                            </p:txEl>
                                          </p:spTgt>
                                        </p:tgtEl>
                                        <p:attrNameLst>
                                          <p:attrName>style.visibility</p:attrName>
                                        </p:attrNameLst>
                                      </p:cBhvr>
                                      <p:to>
                                        <p:strVal val="visible"/>
                                      </p:to>
                                    </p:set>
                                    <p:anim calcmode="lin" valueType="num">
                                      <p:cBhvr additive="base">
                                        <p:cTn id="40" dur="500" fill="hold"/>
                                        <p:tgtEl>
                                          <p:spTgt spid="645">
                                            <p:txEl>
                                              <p:pRg st="6" end="6"/>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645">
                                            <p:txEl>
                                              <p:pRg st="6" end="6"/>
                                            </p:txEl>
                                          </p:spTgt>
                                        </p:tgtEl>
                                        <p:attrNameLst>
                                          <p:attrName>ppt_y</p:attrName>
                                        </p:attrNameLst>
                                      </p:cBhvr>
                                      <p:tavLst>
                                        <p:tav tm="0">
                                          <p:val>
                                            <p:strVal val="1+#ppt_h/2"/>
                                          </p:val>
                                        </p:tav>
                                        <p:tav tm="100000">
                                          <p:val>
                                            <p:strVal val="#ppt_y"/>
                                          </p:val>
                                        </p:tav>
                                      </p:tavLst>
                                    </p:anim>
                                  </p:childTnLst>
                                </p:cTn>
                              </p:par>
                              <p:par>
                                <p:cTn id="42" presetID="2" presetClass="entr" presetSubtype="4" decel="100000" fill="hold" grpId="0" nodeType="withEffect">
                                  <p:stCondLst>
                                    <p:cond delay="100"/>
                                  </p:stCondLst>
                                  <p:childTnLst>
                                    <p:set>
                                      <p:cBhvr>
                                        <p:cTn id="43" dur="1" fill="hold">
                                          <p:stCondLst>
                                            <p:cond delay="0"/>
                                          </p:stCondLst>
                                        </p:cTn>
                                        <p:tgtEl>
                                          <p:spTgt spid="645">
                                            <p:txEl>
                                              <p:pRg st="7" end="7"/>
                                            </p:txEl>
                                          </p:spTgt>
                                        </p:tgtEl>
                                        <p:attrNameLst>
                                          <p:attrName>style.visibility</p:attrName>
                                        </p:attrNameLst>
                                      </p:cBhvr>
                                      <p:to>
                                        <p:strVal val="visible"/>
                                      </p:to>
                                    </p:set>
                                    <p:anim calcmode="lin" valueType="num">
                                      <p:cBhvr additive="base">
                                        <p:cTn id="44" dur="500" fill="hold"/>
                                        <p:tgtEl>
                                          <p:spTgt spid="645">
                                            <p:txEl>
                                              <p:pRg st="7" end="7"/>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645">
                                            <p:txEl>
                                              <p:pRg st="7" end="7"/>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150"/>
                                  </p:stCondLst>
                                  <p:childTnLst>
                                    <p:set>
                                      <p:cBhvr>
                                        <p:cTn id="47" dur="1" fill="hold">
                                          <p:stCondLst>
                                            <p:cond delay="0"/>
                                          </p:stCondLst>
                                        </p:cTn>
                                        <p:tgtEl>
                                          <p:spTgt spid="645">
                                            <p:txEl>
                                              <p:pRg st="8" end="8"/>
                                            </p:txEl>
                                          </p:spTgt>
                                        </p:tgtEl>
                                        <p:attrNameLst>
                                          <p:attrName>style.visibility</p:attrName>
                                        </p:attrNameLst>
                                      </p:cBhvr>
                                      <p:to>
                                        <p:strVal val="visible"/>
                                      </p:to>
                                    </p:set>
                                    <p:anim calcmode="lin" valueType="num">
                                      <p:cBhvr additive="base">
                                        <p:cTn id="48" dur="500" fill="hold"/>
                                        <p:tgtEl>
                                          <p:spTgt spid="645">
                                            <p:txEl>
                                              <p:pRg st="8" end="8"/>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645">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(3)</a:t>
            </a:r>
            <a:br>
              <a:rPr lang="en-US" sz="7200" dirty="0"/>
            </a:br>
            <a:r>
              <a:rPr lang="en-US" sz="5400" spc="-30" dirty="0"/>
              <a:t>Rolling Upgrades</a:t>
            </a:r>
          </a:p>
        </p:txBody>
      </p:sp>
    </p:spTree>
    <p:extLst>
      <p:ext uri="{BB962C8B-B14F-4D97-AF65-F5344CB8AC3E}">
        <p14:creationId xmlns:p14="http://schemas.microsoft.com/office/powerpoint/2010/main" val="1761796805"/>
      </p:ext>
    </p:extLst>
  </p:cSld>
  <p:clrMapOvr>
    <a:masterClrMapping/>
  </p:clrMapOvr>
  <p:transition spd="slow">
    <p:cover/>
  </p:transition>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a:t>Cluster OS rolling upgrades</a:t>
            </a:r>
            <a:br>
              <a:rPr lang="en-US" spc="0" dirty="0"/>
            </a:br>
            <a:r>
              <a:rPr lang="en-US" sz="3200" spc="0" dirty="0">
                <a:gradFill>
                  <a:gsLst>
                    <a:gs pos="1250">
                      <a:schemeClr val="tx1"/>
                    </a:gs>
                    <a:gs pos="100000">
                      <a:schemeClr val="tx1"/>
                    </a:gs>
                  </a:gsLst>
                  <a:lin ang="5400000" scaled="0"/>
                </a:gradFill>
              </a:rPr>
              <a:t>Upgrade cluster nodes without downtime to key workloads</a:t>
            </a:r>
          </a:p>
        </p:txBody>
      </p:sp>
      <p:sp>
        <p:nvSpPr>
          <p:cNvPr id="645" name="Rectangle 644"/>
          <p:cNvSpPr/>
          <p:nvPr/>
        </p:nvSpPr>
        <p:spPr>
          <a:xfrm>
            <a:off x="274638" y="1603634"/>
            <a:ext cx="6451740" cy="5238491"/>
          </a:xfrm>
          <a:prstGeom prst="rect">
            <a:avLst/>
          </a:prstGeom>
          <a:noFill/>
          <a:ln w="12700" cap="flat" cmpd="sng" algn="ctr">
            <a:noFill/>
            <a:prstDash val="solid"/>
            <a:miter lim="800000"/>
          </a:ln>
          <a:effectLst/>
        </p:spPr>
        <p:txBody>
          <a:bodyPr lIns="182880" tIns="182880" rIns="182880" b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Streamlined upgrades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Upgrade the OS of the cluster nodes from Windows Server 2012 R2 to Windows Server Technical Preview without stopping the Hyper-V or the SOFS workloads</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Infrastructure can keep pace with innovation, without impacting running workloads</a:t>
            </a:r>
          </a:p>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Phased upgrade approach</a:t>
            </a:r>
          </a:p>
          <a:p>
            <a:pPr marL="285750" lvl="1" indent="-285750" defTabSz="471584">
              <a:lnSpc>
                <a:spcPct val="90000"/>
              </a:lnSpc>
              <a:spcAft>
                <a:spcPts val="612"/>
              </a:spcAft>
              <a:buClr>
                <a:schemeClr val="tx1"/>
              </a:buClr>
              <a:buFont typeface="+mj-lt"/>
              <a:buAutoNum type="arabicPeriod"/>
            </a:pPr>
            <a:r>
              <a:rPr lang="en-US" sz="1600" dirty="0">
                <a:gradFill>
                  <a:gsLst>
                    <a:gs pos="19048">
                      <a:schemeClr val="tx1"/>
                    </a:gs>
                    <a:gs pos="65000">
                      <a:schemeClr val="tx1"/>
                    </a:gs>
                  </a:gsLst>
                  <a:lin ang="5400000" scaled="0"/>
                </a:gradFill>
                <a:cs typeface="Segoe UI" pitchFamily="34" charset="0"/>
              </a:rPr>
              <a:t>A cluster node is paused and drained of workloads by using available migration capabilities</a:t>
            </a:r>
          </a:p>
          <a:p>
            <a:pPr marL="285750" lvl="1" indent="-285750" defTabSz="471584">
              <a:lnSpc>
                <a:spcPct val="90000"/>
              </a:lnSpc>
              <a:spcAft>
                <a:spcPts val="612"/>
              </a:spcAft>
              <a:buClr>
                <a:schemeClr val="tx1"/>
              </a:buClr>
              <a:buFont typeface="+mj-lt"/>
              <a:buAutoNum type="arabicPeriod"/>
            </a:pPr>
            <a:r>
              <a:rPr lang="en-US" sz="1600" dirty="0">
                <a:gradFill>
                  <a:gsLst>
                    <a:gs pos="19048">
                      <a:schemeClr val="tx1"/>
                    </a:gs>
                    <a:gs pos="65000">
                      <a:schemeClr val="tx1"/>
                    </a:gs>
                  </a:gsLst>
                  <a:lin ang="5400000" scaled="0"/>
                </a:gradFill>
                <a:cs typeface="Segoe UI" pitchFamily="34" charset="0"/>
              </a:rPr>
              <a:t>The node is evicted, and the operating system OS is replaced with clean install of Windows Server Technical Preview</a:t>
            </a:r>
          </a:p>
          <a:p>
            <a:pPr marL="285750" lvl="1" indent="-285750" defTabSz="471584">
              <a:lnSpc>
                <a:spcPct val="90000"/>
              </a:lnSpc>
              <a:spcAft>
                <a:spcPts val="612"/>
              </a:spcAft>
              <a:buClr>
                <a:schemeClr val="tx1"/>
              </a:buClr>
              <a:buFont typeface="+mj-lt"/>
              <a:buAutoNum type="arabicPeriod"/>
            </a:pPr>
            <a:r>
              <a:rPr lang="en-US" sz="1600" dirty="0">
                <a:gradFill>
                  <a:gsLst>
                    <a:gs pos="19048">
                      <a:schemeClr val="tx1"/>
                    </a:gs>
                    <a:gs pos="65000">
                      <a:schemeClr val="tx1"/>
                    </a:gs>
                  </a:gsLst>
                  <a:lin ang="5400000" scaled="0"/>
                </a:gradFill>
                <a:cs typeface="Segoe UI" pitchFamily="34" charset="0"/>
              </a:rPr>
              <a:t>The new node is added back into active cluster. The cluster is now in mixed-mode. This process is repeated for other nodes</a:t>
            </a:r>
          </a:p>
          <a:p>
            <a:r>
              <a:rPr lang="en-US" sz="1600" dirty="0">
                <a:gradFill>
                  <a:gsLst>
                    <a:gs pos="19048">
                      <a:schemeClr val="tx1"/>
                    </a:gs>
                    <a:gs pos="65000">
                      <a:schemeClr val="tx1"/>
                    </a:gs>
                  </a:gsLst>
                  <a:lin ang="5400000" scaled="0"/>
                </a:gradFill>
                <a:cs typeface="Segoe UI" pitchFamily="34" charset="0"/>
              </a:rPr>
              <a:t>The cluster functional level stays at Windows Server 2012 R2 until all nodes have been upgraded. Upon completion, the administrator executes: </a:t>
            </a:r>
            <a:r>
              <a:rPr lang="en-US" sz="1600" dirty="0">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Update-</a:t>
            </a:r>
            <a:r>
              <a:rPr lang="en-US" sz="1600" dirty="0" err="1">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ClusterFunctionalLevel</a:t>
            </a:r>
            <a:r>
              <a:rPr lang="en-US" sz="1600" dirty="0">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 </a:t>
            </a:r>
          </a:p>
          <a:p>
            <a:pPr marL="0" lvl="1" defTabSz="471584">
              <a:lnSpc>
                <a:spcPct val="90000"/>
              </a:lnSpc>
              <a:spcBef>
                <a:spcPts val="306"/>
              </a:spcBef>
              <a:spcAft>
                <a:spcPts val="612"/>
              </a:spcAft>
              <a:buClr>
                <a:schemeClr val="tx1"/>
              </a:buClr>
            </a:pPr>
            <a:endParaRPr lang="en-US" sz="1600" dirty="0">
              <a:gradFill>
                <a:gsLst>
                  <a:gs pos="19048">
                    <a:schemeClr val="tx1"/>
                  </a:gs>
                  <a:gs pos="65000">
                    <a:schemeClr val="tx1"/>
                  </a:gs>
                </a:gsLst>
                <a:lin ang="5400000" scaled="0"/>
              </a:gradFill>
              <a:cs typeface="Segoe UI" pitchFamily="34" charset="0"/>
            </a:endParaRPr>
          </a:p>
        </p:txBody>
      </p:sp>
      <p:graphicFrame>
        <p:nvGraphicFramePr>
          <p:cNvPr id="12" name="Table 11"/>
          <p:cNvGraphicFramePr>
            <a:graphicFrameLocks noGrp="1"/>
          </p:cNvGraphicFramePr>
          <p:nvPr>
            <p:extLst/>
          </p:nvPr>
        </p:nvGraphicFramePr>
        <p:xfrm>
          <a:off x="6915878" y="5703454"/>
          <a:ext cx="5022867" cy="1021055"/>
        </p:xfrm>
        <a:graphic>
          <a:graphicData uri="http://schemas.openxmlformats.org/drawingml/2006/table">
            <a:tbl>
              <a:tblPr firstRow="1" bandRow="1">
                <a:tableStyleId>{5C22544A-7EE6-4342-B048-85BDC9FD1C3A}</a:tableStyleId>
              </a:tblPr>
              <a:tblGrid>
                <a:gridCol w="2504661">
                  <a:extLst>
                    <a:ext uri="{9D8B030D-6E8A-4147-A177-3AD203B41FA5}">
                      <a16:colId xmlns:a16="http://schemas.microsoft.com/office/drawing/2014/main" val="1734283595"/>
                    </a:ext>
                  </a:extLst>
                </a:gridCol>
                <a:gridCol w="2518206">
                  <a:extLst>
                    <a:ext uri="{9D8B030D-6E8A-4147-A177-3AD203B41FA5}">
                      <a16:colId xmlns:a16="http://schemas.microsoft.com/office/drawing/2014/main" val="2838213839"/>
                    </a:ext>
                  </a:extLst>
                </a:gridCol>
              </a:tblGrid>
              <a:tr h="321230">
                <a:tc>
                  <a:txBody>
                    <a:bodyPr/>
                    <a:lstStyle/>
                    <a:p>
                      <a:pPr algn="ctr"/>
                      <a:r>
                        <a:rPr lang="en-US" sz="1500" b="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rPr>
                        <a:t>Windows</a:t>
                      </a:r>
                      <a:r>
                        <a:rPr lang="en-US" sz="1500" b="0" baseline="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rPr>
                        <a:t> Server </a:t>
                      </a:r>
                      <a:r>
                        <a:rPr lang="en-US" sz="1500" b="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rPr>
                        <a:t>2012 R2</a:t>
                      </a:r>
                      <a:r>
                        <a:rPr lang="en-US" sz="1500" b="0" baseline="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rPr>
                        <a:t> Cluster Nodes</a:t>
                      </a:r>
                      <a:endParaRPr lang="en-US" sz="1500" b="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endParaRPr>
                    </a:p>
                  </a:txBody>
                  <a:tcPr marL="93260" marR="93260" marT="46630" marB="46630">
                    <a:lnL w="12700" cmpd="sng">
                      <a:solidFill>
                        <a:schemeClr val="lt1"/>
                      </a:solidFill>
                    </a:lnL>
                    <a:lnR w="12700" cmpd="sng">
                      <a:solidFill>
                        <a:schemeClr val="lt1"/>
                      </a:solidFill>
                    </a:lnR>
                    <a:lnT w="12700" cmpd="sng">
                      <a:solidFill>
                        <a:schemeClr val="lt1"/>
                      </a:solidFill>
                    </a:lnT>
                    <a:lnB w="38100" cmpd="sng">
                      <a:solidFill>
                        <a:schemeClr val="lt1"/>
                      </a:solidFill>
                    </a:lnB>
                    <a:lnTlToBr w="12700" cmpd="sng">
                      <a:noFill/>
                      <a:prstDash val="solid"/>
                    </a:lnTlToBr>
                    <a:lnBlToTr w="12700" cmpd="sng">
                      <a:noFill/>
                      <a:prstDash val="solid"/>
                    </a:lnBlToTr>
                    <a:solidFill>
                      <a:schemeClr val="bg2"/>
                    </a:solidFill>
                  </a:tcPr>
                </a:tc>
                <a:tc>
                  <a:txBody>
                    <a:bodyPr/>
                    <a:lstStyle/>
                    <a:p>
                      <a:pPr algn="ctr"/>
                      <a:r>
                        <a:rPr lang="en-US" sz="1500" b="0" baseline="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rPr>
                        <a:t>Updated Windows Server Cluster Nodes</a:t>
                      </a:r>
                      <a:endParaRPr lang="en-US" sz="1500" b="0" dirty="0">
                        <a:gradFill>
                          <a:gsLst>
                            <a:gs pos="2655">
                              <a:schemeClr val="tx1"/>
                            </a:gs>
                            <a:gs pos="31000">
                              <a:schemeClr val="tx1"/>
                            </a:gs>
                          </a:gsLst>
                          <a:lin ang="5400000" scaled="0"/>
                        </a:gradFill>
                        <a:latin typeface="Segoe UI Semibold" panose="020B0702040204020203" pitchFamily="34" charset="0"/>
                        <a:cs typeface="Segoe UI Semibold" panose="020B0702040204020203" pitchFamily="34" charset="0"/>
                      </a:endParaRPr>
                    </a:p>
                  </a:txBody>
                  <a:tcPr marL="93260" marR="93260" marT="46630" marB="46630">
                    <a:lnL w="12700" cmpd="sng">
                      <a:solidFill>
                        <a:schemeClr val="lt1"/>
                      </a:solidFill>
                    </a:lnL>
                    <a:lnR w="12700" cmpd="sng">
                      <a:solidFill>
                        <a:schemeClr val="lt1"/>
                      </a:solidFill>
                    </a:lnR>
                    <a:lnT w="12700" cmpd="sng">
                      <a:solidFill>
                        <a:schemeClr val="lt1"/>
                      </a:solidFill>
                    </a:lnT>
                    <a:lnB w="38100" cmpd="sng">
                      <a:solidFill>
                        <a:schemeClr val="lt1"/>
                      </a:solid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208944073"/>
                  </a:ext>
                </a:extLst>
              </a:tr>
              <a:tr h="470595">
                <a:tc>
                  <a:txBody>
                    <a:bodyPr/>
                    <a:lstStyle/>
                    <a:p>
                      <a:pPr algn="ctr"/>
                      <a:endParaRPr lang="en-US" sz="1500" b="1" dirty="0">
                        <a:latin typeface="+mn-lt"/>
                      </a:endParaRPr>
                    </a:p>
                  </a:txBody>
                  <a:tcPr marL="93260" marR="93260" marT="46630" marB="46630">
                    <a:lnL w="12700" cmpd="sng">
                      <a:solidFill>
                        <a:schemeClr val="lt1"/>
                      </a:solidFill>
                    </a:lnL>
                    <a:lnR w="12700" cmpd="sng">
                      <a:solidFill>
                        <a:schemeClr val="lt1"/>
                      </a:solidFill>
                    </a:lnR>
                    <a:lnT w="38100" cmpd="sng">
                      <a:solidFill>
                        <a:schemeClr val="lt1"/>
                      </a:solidFill>
                    </a:lnT>
                    <a:lnB w="12700" cmpd="sng">
                      <a:solidFill>
                        <a:schemeClr val="lt1"/>
                      </a:solidFill>
                    </a:lnB>
                    <a:lnTlToBr w="12700" cmpd="sng">
                      <a:noFill/>
                      <a:prstDash val="solid"/>
                    </a:lnTlToBr>
                    <a:lnBlToTr w="12700" cmpd="sng">
                      <a:noFill/>
                      <a:prstDash val="solid"/>
                    </a:lnBlToTr>
                    <a:solidFill>
                      <a:schemeClr val="bg2"/>
                    </a:solidFill>
                  </a:tcPr>
                </a:tc>
                <a:tc>
                  <a:txBody>
                    <a:bodyPr/>
                    <a:lstStyle/>
                    <a:p>
                      <a:pPr algn="ctr"/>
                      <a:endParaRPr lang="en-US" sz="1500" b="1" dirty="0">
                        <a:latin typeface="+mn-lt"/>
                      </a:endParaRPr>
                    </a:p>
                  </a:txBody>
                  <a:tcPr marL="93260" marR="93260" marT="46630" marB="46630">
                    <a:lnL w="12700" cmpd="sng">
                      <a:solidFill>
                        <a:schemeClr val="lt1"/>
                      </a:solidFill>
                    </a:lnL>
                    <a:lnR w="12700" cmpd="sng">
                      <a:solidFill>
                        <a:schemeClr val="lt1"/>
                      </a:solidFill>
                    </a:lnR>
                    <a:lnT w="38100" cmpd="sng">
                      <a:solidFill>
                        <a:schemeClr val="lt1"/>
                      </a:solidFill>
                    </a:lnT>
                    <a:lnB w="12700" cmpd="sng">
                      <a:solidFill>
                        <a:schemeClr val="lt1"/>
                      </a:solid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308019865"/>
                  </a:ext>
                </a:extLst>
              </a:tr>
            </a:tbl>
          </a:graphicData>
        </a:graphic>
      </p:graphicFrame>
      <p:sp>
        <p:nvSpPr>
          <p:cNvPr id="16" name="TextBox 15"/>
          <p:cNvSpPr txBox="1"/>
          <p:nvPr/>
        </p:nvSpPr>
        <p:spPr>
          <a:xfrm>
            <a:off x="8082659" y="6305666"/>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3</a:t>
            </a:r>
          </a:p>
        </p:txBody>
      </p:sp>
      <p:sp>
        <p:nvSpPr>
          <p:cNvPr id="17" name="TextBox 16"/>
          <p:cNvSpPr txBox="1"/>
          <p:nvPr/>
        </p:nvSpPr>
        <p:spPr>
          <a:xfrm>
            <a:off x="10603151" y="6305670"/>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0</a:t>
            </a:r>
          </a:p>
        </p:txBody>
      </p:sp>
      <p:sp>
        <p:nvSpPr>
          <p:cNvPr id="24" name="TextBox 23"/>
          <p:cNvSpPr txBox="1"/>
          <p:nvPr/>
        </p:nvSpPr>
        <p:spPr>
          <a:xfrm>
            <a:off x="8082657" y="6305664"/>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2</a:t>
            </a:r>
          </a:p>
        </p:txBody>
      </p:sp>
      <p:sp>
        <p:nvSpPr>
          <p:cNvPr id="25" name="TextBox 24"/>
          <p:cNvSpPr txBox="1"/>
          <p:nvPr/>
        </p:nvSpPr>
        <p:spPr>
          <a:xfrm>
            <a:off x="10595379" y="6305667"/>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1</a:t>
            </a:r>
          </a:p>
        </p:txBody>
      </p:sp>
      <p:sp>
        <p:nvSpPr>
          <p:cNvPr id="26" name="TextBox 25"/>
          <p:cNvSpPr txBox="1"/>
          <p:nvPr/>
        </p:nvSpPr>
        <p:spPr>
          <a:xfrm>
            <a:off x="8079191" y="6305664"/>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1</a:t>
            </a:r>
          </a:p>
        </p:txBody>
      </p:sp>
      <p:sp>
        <p:nvSpPr>
          <p:cNvPr id="27" name="TextBox 26"/>
          <p:cNvSpPr txBox="1"/>
          <p:nvPr/>
        </p:nvSpPr>
        <p:spPr>
          <a:xfrm>
            <a:off x="10610922" y="6305666"/>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2</a:t>
            </a:r>
          </a:p>
        </p:txBody>
      </p:sp>
      <p:sp>
        <p:nvSpPr>
          <p:cNvPr id="28" name="TextBox 27"/>
          <p:cNvSpPr txBox="1"/>
          <p:nvPr/>
        </p:nvSpPr>
        <p:spPr>
          <a:xfrm>
            <a:off x="8081136" y="6305662"/>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0</a:t>
            </a:r>
          </a:p>
        </p:txBody>
      </p:sp>
      <p:sp>
        <p:nvSpPr>
          <p:cNvPr id="29" name="TextBox 28"/>
          <p:cNvSpPr txBox="1"/>
          <p:nvPr/>
        </p:nvSpPr>
        <p:spPr>
          <a:xfrm>
            <a:off x="10618694" y="6305666"/>
            <a:ext cx="126290" cy="339067"/>
          </a:xfrm>
          <a:prstGeom prst="rect">
            <a:avLst/>
          </a:prstGeom>
          <a:noFill/>
        </p:spPr>
        <p:txBody>
          <a:bodyPr wrap="square" lIns="0" tIns="0" rIns="0" bIns="0" rtlCol="0">
            <a:spAutoFit/>
          </a:bodyPr>
          <a:lstStyle/>
          <a:p>
            <a:pPr defTabSz="932562">
              <a:lnSpc>
                <a:spcPct val="90000"/>
              </a:lnSpc>
            </a:pPr>
            <a:r>
              <a:rPr lang="en-US" sz="2448" b="1" spc="-52" dirty="0">
                <a:solidFill>
                  <a:srgbClr val="505050"/>
                </a:solidFill>
              </a:rPr>
              <a:t>3</a:t>
            </a:r>
          </a:p>
        </p:txBody>
      </p:sp>
      <p:sp>
        <p:nvSpPr>
          <p:cNvPr id="43" name="TextBox 42"/>
          <p:cNvSpPr txBox="1"/>
          <p:nvPr/>
        </p:nvSpPr>
        <p:spPr>
          <a:xfrm>
            <a:off x="7901275" y="1988790"/>
            <a:ext cx="3210065" cy="387798"/>
          </a:xfrm>
          <a:prstGeom prst="rect">
            <a:avLst/>
          </a:prstGeom>
          <a:noFill/>
        </p:spPr>
        <p:txBody>
          <a:bodyPr wrap="square" lIns="0" tIns="0" rIns="0" bIns="0" rtlCol="0">
            <a:spAutoFit/>
          </a:bodyPr>
          <a:lstStyle/>
          <a:p>
            <a:pPr algn="ctr" defTabSz="932562">
              <a:lnSpc>
                <a:spcPct val="90000"/>
              </a:lnSpc>
            </a:pPr>
            <a:r>
              <a:rPr lang="en-US" sz="2800" spc="-52" dirty="0">
                <a:gradFill>
                  <a:gsLst>
                    <a:gs pos="2917">
                      <a:srgbClr val="505050"/>
                    </a:gs>
                    <a:gs pos="100000">
                      <a:srgbClr val="505050"/>
                    </a:gs>
                  </a:gsLst>
                  <a:lin ang="5400000" scaled="0"/>
                </a:gradFill>
                <a:latin typeface="Segoe UI Semilight" panose="020B0402040204020203" pitchFamily="34" charset="0"/>
                <a:cs typeface="Segoe UI Semilight" panose="020B0402040204020203" pitchFamily="34" charset="0"/>
              </a:rPr>
              <a:t>Hyper-V cluster</a:t>
            </a:r>
          </a:p>
        </p:txBody>
      </p:sp>
      <p:cxnSp>
        <p:nvCxnSpPr>
          <p:cNvPr id="58" name="Straight Connector 57"/>
          <p:cNvCxnSpPr/>
          <p:nvPr/>
        </p:nvCxnSpPr>
        <p:spPr>
          <a:xfrm>
            <a:off x="8089505" y="3921745"/>
            <a:ext cx="1036876" cy="562935"/>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9430992" y="3910876"/>
            <a:ext cx="0" cy="550457"/>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9823413" y="3889995"/>
            <a:ext cx="1002942" cy="579775"/>
          </a:xfrm>
          <a:prstGeom prst="line">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8320215" y="5277461"/>
            <a:ext cx="2296060" cy="282513"/>
          </a:xfrm>
          <a:prstGeom prst="rect">
            <a:avLst/>
          </a:prstGeom>
          <a:noFill/>
        </p:spPr>
        <p:txBody>
          <a:bodyPr wrap="square" lIns="0" tIns="0" rIns="0" bIns="0" rtlCol="0">
            <a:spAutoFit/>
          </a:bodyPr>
          <a:lstStyle/>
          <a:p>
            <a:pPr algn="ctr" defTabSz="932562">
              <a:lnSpc>
                <a:spcPct val="90000"/>
              </a:lnSpc>
            </a:pPr>
            <a:r>
              <a:rPr lang="en-US" sz="2040" spc="-52" dirty="0">
                <a:gradFill>
                  <a:gsLst>
                    <a:gs pos="2917">
                      <a:srgbClr val="505050"/>
                    </a:gs>
                    <a:gs pos="100000">
                      <a:srgbClr val="505050"/>
                    </a:gs>
                  </a:gsLst>
                  <a:lin ang="5400000" scaled="0"/>
                </a:gradFill>
              </a:rPr>
              <a:t>Shared storage</a:t>
            </a:r>
          </a:p>
        </p:txBody>
      </p:sp>
      <p:sp>
        <p:nvSpPr>
          <p:cNvPr id="62" name="Freeform 25"/>
          <p:cNvSpPr>
            <a:spLocks noEditPoints="1"/>
          </p:cNvSpPr>
          <p:nvPr/>
        </p:nvSpPr>
        <p:spPr bwMode="auto">
          <a:xfrm>
            <a:off x="8917935" y="4426676"/>
            <a:ext cx="1022465" cy="742338"/>
          </a:xfrm>
          <a:custGeom>
            <a:avLst/>
            <a:gdLst>
              <a:gd name="T0" fmla="*/ 325 w 325"/>
              <a:gd name="T1" fmla="*/ 124 h 236"/>
              <a:gd name="T2" fmla="*/ 16 w 325"/>
              <a:gd name="T3" fmla="*/ 123 h 236"/>
              <a:gd name="T4" fmla="*/ 20 w 325"/>
              <a:gd name="T5" fmla="*/ 99 h 236"/>
              <a:gd name="T6" fmla="*/ 30 w 325"/>
              <a:gd name="T7" fmla="*/ 99 h 236"/>
              <a:gd name="T8" fmla="*/ 35 w 325"/>
              <a:gd name="T9" fmla="*/ 105 h 236"/>
              <a:gd name="T10" fmla="*/ 41 w 325"/>
              <a:gd name="T11" fmla="*/ 119 h 236"/>
              <a:gd name="T12" fmla="*/ 45 w 325"/>
              <a:gd name="T13" fmla="*/ 103 h 236"/>
              <a:gd name="T14" fmla="*/ 58 w 325"/>
              <a:gd name="T15" fmla="*/ 109 h 236"/>
              <a:gd name="T16" fmla="*/ 67 w 325"/>
              <a:gd name="T17" fmla="*/ 109 h 236"/>
              <a:gd name="T18" fmla="*/ 73 w 325"/>
              <a:gd name="T19" fmla="*/ 115 h 236"/>
              <a:gd name="T20" fmla="*/ 69 w 325"/>
              <a:gd name="T21" fmla="*/ 99 h 236"/>
              <a:gd name="T22" fmla="*/ 82 w 325"/>
              <a:gd name="T23" fmla="*/ 113 h 236"/>
              <a:gd name="T24" fmla="*/ 96 w 325"/>
              <a:gd name="T25" fmla="*/ 119 h 236"/>
              <a:gd name="T26" fmla="*/ 105 w 325"/>
              <a:gd name="T27" fmla="*/ 119 h 236"/>
              <a:gd name="T28" fmla="*/ 101 w 325"/>
              <a:gd name="T29" fmla="*/ 95 h 236"/>
              <a:gd name="T30" fmla="*/ 107 w 325"/>
              <a:gd name="T31" fmla="*/ 109 h 236"/>
              <a:gd name="T32" fmla="*/ 120 w 325"/>
              <a:gd name="T33" fmla="*/ 123 h 236"/>
              <a:gd name="T34" fmla="*/ 124 w 325"/>
              <a:gd name="T35" fmla="*/ 99 h 236"/>
              <a:gd name="T36" fmla="*/ 133 w 325"/>
              <a:gd name="T37" fmla="*/ 99 h 236"/>
              <a:gd name="T38" fmla="*/ 139 w 325"/>
              <a:gd name="T39" fmla="*/ 105 h 236"/>
              <a:gd name="T40" fmla="*/ 146 w 325"/>
              <a:gd name="T41" fmla="*/ 95 h 236"/>
              <a:gd name="T42" fmla="*/ 315 w 325"/>
              <a:gd name="T43" fmla="*/ 185 h 236"/>
              <a:gd name="T44" fmla="*/ 20 w 325"/>
              <a:gd name="T45" fmla="*/ 171 h 236"/>
              <a:gd name="T46" fmla="*/ 30 w 325"/>
              <a:gd name="T47" fmla="*/ 171 h 236"/>
              <a:gd name="T48" fmla="*/ 26 w 325"/>
              <a:gd name="T49" fmla="*/ 147 h 236"/>
              <a:gd name="T50" fmla="*/ 31 w 325"/>
              <a:gd name="T51" fmla="*/ 161 h 236"/>
              <a:gd name="T52" fmla="*/ 45 w 325"/>
              <a:gd name="T53" fmla="*/ 175 h 236"/>
              <a:gd name="T54" fmla="*/ 49 w 325"/>
              <a:gd name="T55" fmla="*/ 151 h 236"/>
              <a:gd name="T56" fmla="*/ 58 w 325"/>
              <a:gd name="T57" fmla="*/ 151 h 236"/>
              <a:gd name="T58" fmla="*/ 63 w 325"/>
              <a:gd name="T59" fmla="*/ 157 h 236"/>
              <a:gd name="T60" fmla="*/ 69 w 325"/>
              <a:gd name="T61" fmla="*/ 171 h 236"/>
              <a:gd name="T62" fmla="*/ 73 w 325"/>
              <a:gd name="T63" fmla="*/ 155 h 236"/>
              <a:gd name="T64" fmla="*/ 86 w 325"/>
              <a:gd name="T65" fmla="*/ 161 h 236"/>
              <a:gd name="T66" fmla="*/ 96 w 325"/>
              <a:gd name="T67" fmla="*/ 161 h 236"/>
              <a:gd name="T68" fmla="*/ 101 w 325"/>
              <a:gd name="T69" fmla="*/ 167 h 236"/>
              <a:gd name="T70" fmla="*/ 97 w 325"/>
              <a:gd name="T71" fmla="*/ 151 h 236"/>
              <a:gd name="T72" fmla="*/ 111 w 325"/>
              <a:gd name="T73" fmla="*/ 165 h 236"/>
              <a:gd name="T74" fmla="*/ 124 w 325"/>
              <a:gd name="T75" fmla="*/ 171 h 236"/>
              <a:gd name="T76" fmla="*/ 133 w 325"/>
              <a:gd name="T77" fmla="*/ 171 h 236"/>
              <a:gd name="T78" fmla="*/ 129 w 325"/>
              <a:gd name="T79" fmla="*/ 147 h 236"/>
              <a:gd name="T80" fmla="*/ 135 w 325"/>
              <a:gd name="T81" fmla="*/ 161 h 236"/>
              <a:gd name="T82" fmla="*/ 146 w 325"/>
              <a:gd name="T83" fmla="*/ 175 h 236"/>
              <a:gd name="T84" fmla="*/ 9 w 325"/>
              <a:gd name="T85" fmla="*/ 236 h 236"/>
              <a:gd name="T86" fmla="*/ 20 w 325"/>
              <a:gd name="T87" fmla="*/ 213 h 236"/>
              <a:gd name="T88" fmla="*/ 26 w 325"/>
              <a:gd name="T89" fmla="*/ 218 h 236"/>
              <a:gd name="T90" fmla="*/ 22 w 325"/>
              <a:gd name="T91" fmla="*/ 203 h 236"/>
              <a:gd name="T92" fmla="*/ 35 w 325"/>
              <a:gd name="T93" fmla="*/ 217 h 236"/>
              <a:gd name="T94" fmla="*/ 49 w 325"/>
              <a:gd name="T95" fmla="*/ 222 h 236"/>
              <a:gd name="T96" fmla="*/ 58 w 325"/>
              <a:gd name="T97" fmla="*/ 222 h 236"/>
              <a:gd name="T98" fmla="*/ 54 w 325"/>
              <a:gd name="T99" fmla="*/ 199 h 236"/>
              <a:gd name="T100" fmla="*/ 59 w 325"/>
              <a:gd name="T101" fmla="*/ 213 h 236"/>
              <a:gd name="T102" fmla="*/ 73 w 325"/>
              <a:gd name="T103" fmla="*/ 226 h 236"/>
              <a:gd name="T104" fmla="*/ 77 w 325"/>
              <a:gd name="T105" fmla="*/ 203 h 236"/>
              <a:gd name="T106" fmla="*/ 86 w 325"/>
              <a:gd name="T107" fmla="*/ 203 h 236"/>
              <a:gd name="T108" fmla="*/ 92 w 325"/>
              <a:gd name="T109" fmla="*/ 209 h 236"/>
              <a:gd name="T110" fmla="*/ 97 w 325"/>
              <a:gd name="T111" fmla="*/ 222 h 236"/>
              <a:gd name="T112" fmla="*/ 101 w 325"/>
              <a:gd name="T113" fmla="*/ 207 h 236"/>
              <a:gd name="T114" fmla="*/ 115 w 325"/>
              <a:gd name="T115" fmla="*/ 213 h 236"/>
              <a:gd name="T116" fmla="*/ 124 w 325"/>
              <a:gd name="T117" fmla="*/ 213 h 236"/>
              <a:gd name="T118" fmla="*/ 129 w 325"/>
              <a:gd name="T119" fmla="*/ 218 h 236"/>
              <a:gd name="T120" fmla="*/ 125 w 325"/>
              <a:gd name="T121" fmla="*/ 203 h 236"/>
              <a:gd name="T122" fmla="*/ 139 w 325"/>
              <a:gd name="T123" fmla="*/ 217 h 236"/>
              <a:gd name="T124" fmla="*/ 300 w 325"/>
              <a:gd name="T125" fmla="*/ 22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236">
                <a:moveTo>
                  <a:pt x="0" y="84"/>
                </a:moveTo>
                <a:cubicBezTo>
                  <a:pt x="0" y="84"/>
                  <a:pt x="0" y="84"/>
                  <a:pt x="22" y="9"/>
                </a:cubicBezTo>
                <a:cubicBezTo>
                  <a:pt x="23" y="4"/>
                  <a:pt x="26" y="0"/>
                  <a:pt x="31" y="0"/>
                </a:cubicBezTo>
                <a:cubicBezTo>
                  <a:pt x="31" y="0"/>
                  <a:pt x="31" y="0"/>
                  <a:pt x="294" y="0"/>
                </a:cubicBezTo>
                <a:cubicBezTo>
                  <a:pt x="299" y="0"/>
                  <a:pt x="301" y="5"/>
                  <a:pt x="303" y="9"/>
                </a:cubicBezTo>
                <a:cubicBezTo>
                  <a:pt x="303" y="9"/>
                  <a:pt x="303" y="9"/>
                  <a:pt x="325" y="84"/>
                </a:cubicBezTo>
                <a:cubicBezTo>
                  <a:pt x="322" y="81"/>
                  <a:pt x="319" y="80"/>
                  <a:pt x="315" y="80"/>
                </a:cubicBezTo>
                <a:cubicBezTo>
                  <a:pt x="315" y="80"/>
                  <a:pt x="315" y="80"/>
                  <a:pt x="9" y="80"/>
                </a:cubicBezTo>
                <a:cubicBezTo>
                  <a:pt x="6" y="80"/>
                  <a:pt x="2" y="81"/>
                  <a:pt x="0" y="84"/>
                </a:cubicBezTo>
                <a:close/>
                <a:moveTo>
                  <a:pt x="325" y="94"/>
                </a:moveTo>
                <a:cubicBezTo>
                  <a:pt x="325" y="124"/>
                  <a:pt x="325" y="124"/>
                  <a:pt x="325" y="124"/>
                </a:cubicBezTo>
                <a:cubicBezTo>
                  <a:pt x="325" y="129"/>
                  <a:pt x="320" y="133"/>
                  <a:pt x="315" y="133"/>
                </a:cubicBezTo>
                <a:cubicBezTo>
                  <a:pt x="9" y="133"/>
                  <a:pt x="9" y="133"/>
                  <a:pt x="9" y="133"/>
                </a:cubicBezTo>
                <a:cubicBezTo>
                  <a:pt x="4" y="133"/>
                  <a:pt x="0" y="129"/>
                  <a:pt x="0" y="124"/>
                </a:cubicBezTo>
                <a:cubicBezTo>
                  <a:pt x="0" y="94"/>
                  <a:pt x="0" y="94"/>
                  <a:pt x="0" y="94"/>
                </a:cubicBezTo>
                <a:cubicBezTo>
                  <a:pt x="0" y="89"/>
                  <a:pt x="4" y="85"/>
                  <a:pt x="9" y="85"/>
                </a:cubicBezTo>
                <a:cubicBezTo>
                  <a:pt x="315" y="85"/>
                  <a:pt x="315" y="85"/>
                  <a:pt x="315" y="85"/>
                </a:cubicBezTo>
                <a:cubicBezTo>
                  <a:pt x="320" y="85"/>
                  <a:pt x="325" y="89"/>
                  <a:pt x="325" y="94"/>
                </a:cubicBezTo>
                <a:close/>
                <a:moveTo>
                  <a:pt x="20" y="119"/>
                </a:moveTo>
                <a:cubicBezTo>
                  <a:pt x="20" y="117"/>
                  <a:pt x="19" y="115"/>
                  <a:pt x="16" y="115"/>
                </a:cubicBezTo>
                <a:cubicBezTo>
                  <a:pt x="14" y="115"/>
                  <a:pt x="12" y="117"/>
                  <a:pt x="12" y="119"/>
                </a:cubicBezTo>
                <a:cubicBezTo>
                  <a:pt x="12" y="121"/>
                  <a:pt x="14" y="123"/>
                  <a:pt x="16" y="123"/>
                </a:cubicBezTo>
                <a:cubicBezTo>
                  <a:pt x="19" y="123"/>
                  <a:pt x="20" y="121"/>
                  <a:pt x="20" y="119"/>
                </a:cubicBezTo>
                <a:close/>
                <a:moveTo>
                  <a:pt x="20" y="109"/>
                </a:moveTo>
                <a:cubicBezTo>
                  <a:pt x="20" y="107"/>
                  <a:pt x="19" y="105"/>
                  <a:pt x="16" y="105"/>
                </a:cubicBezTo>
                <a:cubicBezTo>
                  <a:pt x="14" y="105"/>
                  <a:pt x="12" y="107"/>
                  <a:pt x="12" y="109"/>
                </a:cubicBezTo>
                <a:cubicBezTo>
                  <a:pt x="12" y="111"/>
                  <a:pt x="14" y="113"/>
                  <a:pt x="16" y="113"/>
                </a:cubicBezTo>
                <a:cubicBezTo>
                  <a:pt x="19" y="113"/>
                  <a:pt x="20" y="111"/>
                  <a:pt x="20" y="109"/>
                </a:cubicBezTo>
                <a:close/>
                <a:moveTo>
                  <a:pt x="20" y="99"/>
                </a:moveTo>
                <a:cubicBezTo>
                  <a:pt x="20" y="97"/>
                  <a:pt x="19" y="95"/>
                  <a:pt x="16" y="95"/>
                </a:cubicBezTo>
                <a:cubicBezTo>
                  <a:pt x="14" y="95"/>
                  <a:pt x="12" y="97"/>
                  <a:pt x="12" y="99"/>
                </a:cubicBezTo>
                <a:cubicBezTo>
                  <a:pt x="12" y="101"/>
                  <a:pt x="14" y="103"/>
                  <a:pt x="16" y="103"/>
                </a:cubicBezTo>
                <a:cubicBezTo>
                  <a:pt x="19" y="103"/>
                  <a:pt x="20" y="101"/>
                  <a:pt x="20" y="99"/>
                </a:cubicBezTo>
                <a:close/>
                <a:moveTo>
                  <a:pt x="30" y="119"/>
                </a:moveTo>
                <a:cubicBezTo>
                  <a:pt x="30" y="117"/>
                  <a:pt x="28" y="115"/>
                  <a:pt x="26" y="115"/>
                </a:cubicBezTo>
                <a:cubicBezTo>
                  <a:pt x="24" y="115"/>
                  <a:pt x="22" y="117"/>
                  <a:pt x="22" y="119"/>
                </a:cubicBezTo>
                <a:cubicBezTo>
                  <a:pt x="22" y="121"/>
                  <a:pt x="24" y="123"/>
                  <a:pt x="26" y="123"/>
                </a:cubicBezTo>
                <a:cubicBezTo>
                  <a:pt x="28" y="123"/>
                  <a:pt x="30" y="121"/>
                  <a:pt x="30" y="119"/>
                </a:cubicBezTo>
                <a:close/>
                <a:moveTo>
                  <a:pt x="30" y="109"/>
                </a:moveTo>
                <a:cubicBezTo>
                  <a:pt x="30" y="107"/>
                  <a:pt x="28" y="105"/>
                  <a:pt x="26" y="105"/>
                </a:cubicBezTo>
                <a:cubicBezTo>
                  <a:pt x="24" y="105"/>
                  <a:pt x="22" y="107"/>
                  <a:pt x="22" y="109"/>
                </a:cubicBezTo>
                <a:cubicBezTo>
                  <a:pt x="22" y="111"/>
                  <a:pt x="24" y="113"/>
                  <a:pt x="26" y="113"/>
                </a:cubicBezTo>
                <a:cubicBezTo>
                  <a:pt x="28" y="113"/>
                  <a:pt x="30" y="111"/>
                  <a:pt x="30" y="109"/>
                </a:cubicBezTo>
                <a:close/>
                <a:moveTo>
                  <a:pt x="30" y="99"/>
                </a:moveTo>
                <a:cubicBezTo>
                  <a:pt x="30" y="97"/>
                  <a:pt x="28" y="95"/>
                  <a:pt x="26" y="95"/>
                </a:cubicBezTo>
                <a:cubicBezTo>
                  <a:pt x="24" y="95"/>
                  <a:pt x="22" y="97"/>
                  <a:pt x="22" y="99"/>
                </a:cubicBezTo>
                <a:cubicBezTo>
                  <a:pt x="22" y="101"/>
                  <a:pt x="24" y="103"/>
                  <a:pt x="26" y="103"/>
                </a:cubicBezTo>
                <a:cubicBezTo>
                  <a:pt x="28" y="103"/>
                  <a:pt x="30" y="101"/>
                  <a:pt x="30" y="99"/>
                </a:cubicBezTo>
                <a:close/>
                <a:moveTo>
                  <a:pt x="39" y="119"/>
                </a:moveTo>
                <a:cubicBezTo>
                  <a:pt x="39" y="117"/>
                  <a:pt x="37" y="115"/>
                  <a:pt x="35" y="115"/>
                </a:cubicBezTo>
                <a:cubicBezTo>
                  <a:pt x="33" y="115"/>
                  <a:pt x="31" y="117"/>
                  <a:pt x="31" y="119"/>
                </a:cubicBezTo>
                <a:cubicBezTo>
                  <a:pt x="31" y="121"/>
                  <a:pt x="33" y="123"/>
                  <a:pt x="35" y="123"/>
                </a:cubicBezTo>
                <a:cubicBezTo>
                  <a:pt x="37" y="123"/>
                  <a:pt x="39" y="121"/>
                  <a:pt x="39" y="119"/>
                </a:cubicBezTo>
                <a:close/>
                <a:moveTo>
                  <a:pt x="39" y="109"/>
                </a:moveTo>
                <a:cubicBezTo>
                  <a:pt x="39" y="107"/>
                  <a:pt x="37" y="105"/>
                  <a:pt x="35" y="105"/>
                </a:cubicBezTo>
                <a:cubicBezTo>
                  <a:pt x="33" y="105"/>
                  <a:pt x="31" y="107"/>
                  <a:pt x="31" y="109"/>
                </a:cubicBezTo>
                <a:cubicBezTo>
                  <a:pt x="31" y="111"/>
                  <a:pt x="33" y="113"/>
                  <a:pt x="35" y="113"/>
                </a:cubicBezTo>
                <a:cubicBezTo>
                  <a:pt x="37" y="113"/>
                  <a:pt x="39" y="111"/>
                  <a:pt x="39" y="109"/>
                </a:cubicBezTo>
                <a:close/>
                <a:moveTo>
                  <a:pt x="39" y="99"/>
                </a:moveTo>
                <a:cubicBezTo>
                  <a:pt x="39" y="97"/>
                  <a:pt x="37" y="95"/>
                  <a:pt x="35" y="95"/>
                </a:cubicBezTo>
                <a:cubicBezTo>
                  <a:pt x="33" y="95"/>
                  <a:pt x="31" y="97"/>
                  <a:pt x="31" y="99"/>
                </a:cubicBezTo>
                <a:cubicBezTo>
                  <a:pt x="31" y="101"/>
                  <a:pt x="33" y="103"/>
                  <a:pt x="35" y="103"/>
                </a:cubicBezTo>
                <a:cubicBezTo>
                  <a:pt x="37" y="103"/>
                  <a:pt x="39" y="101"/>
                  <a:pt x="39" y="99"/>
                </a:cubicBezTo>
                <a:close/>
                <a:moveTo>
                  <a:pt x="49" y="119"/>
                </a:moveTo>
                <a:cubicBezTo>
                  <a:pt x="49" y="117"/>
                  <a:pt x="47" y="115"/>
                  <a:pt x="45" y="115"/>
                </a:cubicBezTo>
                <a:cubicBezTo>
                  <a:pt x="42" y="115"/>
                  <a:pt x="41" y="117"/>
                  <a:pt x="41" y="119"/>
                </a:cubicBezTo>
                <a:cubicBezTo>
                  <a:pt x="41" y="121"/>
                  <a:pt x="42" y="123"/>
                  <a:pt x="45" y="123"/>
                </a:cubicBezTo>
                <a:cubicBezTo>
                  <a:pt x="47" y="123"/>
                  <a:pt x="49" y="121"/>
                  <a:pt x="49" y="119"/>
                </a:cubicBezTo>
                <a:close/>
                <a:moveTo>
                  <a:pt x="49" y="109"/>
                </a:moveTo>
                <a:cubicBezTo>
                  <a:pt x="49" y="107"/>
                  <a:pt x="47" y="105"/>
                  <a:pt x="45" y="105"/>
                </a:cubicBezTo>
                <a:cubicBezTo>
                  <a:pt x="42" y="105"/>
                  <a:pt x="41" y="107"/>
                  <a:pt x="41" y="109"/>
                </a:cubicBezTo>
                <a:cubicBezTo>
                  <a:pt x="41" y="111"/>
                  <a:pt x="42" y="113"/>
                  <a:pt x="45" y="113"/>
                </a:cubicBezTo>
                <a:cubicBezTo>
                  <a:pt x="47" y="113"/>
                  <a:pt x="49" y="111"/>
                  <a:pt x="49" y="109"/>
                </a:cubicBezTo>
                <a:close/>
                <a:moveTo>
                  <a:pt x="49" y="99"/>
                </a:moveTo>
                <a:cubicBezTo>
                  <a:pt x="49" y="97"/>
                  <a:pt x="47" y="95"/>
                  <a:pt x="45" y="95"/>
                </a:cubicBezTo>
                <a:cubicBezTo>
                  <a:pt x="42" y="95"/>
                  <a:pt x="41" y="97"/>
                  <a:pt x="41" y="99"/>
                </a:cubicBezTo>
                <a:cubicBezTo>
                  <a:pt x="41" y="101"/>
                  <a:pt x="42" y="103"/>
                  <a:pt x="45" y="103"/>
                </a:cubicBezTo>
                <a:cubicBezTo>
                  <a:pt x="47" y="103"/>
                  <a:pt x="49" y="101"/>
                  <a:pt x="49" y="99"/>
                </a:cubicBezTo>
                <a:close/>
                <a:moveTo>
                  <a:pt x="58" y="119"/>
                </a:moveTo>
                <a:cubicBezTo>
                  <a:pt x="58" y="117"/>
                  <a:pt x="56" y="115"/>
                  <a:pt x="54" y="115"/>
                </a:cubicBezTo>
                <a:cubicBezTo>
                  <a:pt x="52" y="115"/>
                  <a:pt x="50" y="117"/>
                  <a:pt x="50" y="119"/>
                </a:cubicBezTo>
                <a:cubicBezTo>
                  <a:pt x="50" y="121"/>
                  <a:pt x="52" y="123"/>
                  <a:pt x="54" y="123"/>
                </a:cubicBezTo>
                <a:cubicBezTo>
                  <a:pt x="56" y="123"/>
                  <a:pt x="58" y="121"/>
                  <a:pt x="58" y="119"/>
                </a:cubicBezTo>
                <a:close/>
                <a:moveTo>
                  <a:pt x="58" y="109"/>
                </a:moveTo>
                <a:cubicBezTo>
                  <a:pt x="58" y="107"/>
                  <a:pt x="56" y="105"/>
                  <a:pt x="54" y="105"/>
                </a:cubicBezTo>
                <a:cubicBezTo>
                  <a:pt x="52" y="105"/>
                  <a:pt x="50" y="107"/>
                  <a:pt x="50" y="109"/>
                </a:cubicBezTo>
                <a:cubicBezTo>
                  <a:pt x="50" y="111"/>
                  <a:pt x="52" y="113"/>
                  <a:pt x="54" y="113"/>
                </a:cubicBezTo>
                <a:cubicBezTo>
                  <a:pt x="56" y="113"/>
                  <a:pt x="58" y="111"/>
                  <a:pt x="58" y="109"/>
                </a:cubicBezTo>
                <a:close/>
                <a:moveTo>
                  <a:pt x="58" y="99"/>
                </a:moveTo>
                <a:cubicBezTo>
                  <a:pt x="58" y="97"/>
                  <a:pt x="56" y="95"/>
                  <a:pt x="54" y="95"/>
                </a:cubicBezTo>
                <a:cubicBezTo>
                  <a:pt x="52" y="95"/>
                  <a:pt x="50" y="97"/>
                  <a:pt x="50" y="99"/>
                </a:cubicBezTo>
                <a:cubicBezTo>
                  <a:pt x="50" y="101"/>
                  <a:pt x="52" y="103"/>
                  <a:pt x="54" y="103"/>
                </a:cubicBezTo>
                <a:cubicBezTo>
                  <a:pt x="56" y="103"/>
                  <a:pt x="58" y="101"/>
                  <a:pt x="58" y="99"/>
                </a:cubicBezTo>
                <a:close/>
                <a:moveTo>
                  <a:pt x="67" y="119"/>
                </a:moveTo>
                <a:cubicBezTo>
                  <a:pt x="67" y="117"/>
                  <a:pt x="66" y="115"/>
                  <a:pt x="63" y="115"/>
                </a:cubicBezTo>
                <a:cubicBezTo>
                  <a:pt x="61" y="115"/>
                  <a:pt x="59" y="117"/>
                  <a:pt x="59" y="119"/>
                </a:cubicBezTo>
                <a:cubicBezTo>
                  <a:pt x="59" y="121"/>
                  <a:pt x="61" y="123"/>
                  <a:pt x="63" y="123"/>
                </a:cubicBezTo>
                <a:cubicBezTo>
                  <a:pt x="66" y="123"/>
                  <a:pt x="67" y="121"/>
                  <a:pt x="67" y="119"/>
                </a:cubicBezTo>
                <a:close/>
                <a:moveTo>
                  <a:pt x="67" y="109"/>
                </a:moveTo>
                <a:cubicBezTo>
                  <a:pt x="67" y="107"/>
                  <a:pt x="66" y="105"/>
                  <a:pt x="63" y="105"/>
                </a:cubicBezTo>
                <a:cubicBezTo>
                  <a:pt x="61" y="105"/>
                  <a:pt x="59" y="107"/>
                  <a:pt x="59" y="109"/>
                </a:cubicBezTo>
                <a:cubicBezTo>
                  <a:pt x="59" y="111"/>
                  <a:pt x="61" y="113"/>
                  <a:pt x="63" y="113"/>
                </a:cubicBezTo>
                <a:cubicBezTo>
                  <a:pt x="66" y="113"/>
                  <a:pt x="67" y="111"/>
                  <a:pt x="67" y="109"/>
                </a:cubicBezTo>
                <a:close/>
                <a:moveTo>
                  <a:pt x="67" y="99"/>
                </a:moveTo>
                <a:cubicBezTo>
                  <a:pt x="67" y="97"/>
                  <a:pt x="66" y="95"/>
                  <a:pt x="63" y="95"/>
                </a:cubicBezTo>
                <a:cubicBezTo>
                  <a:pt x="61" y="95"/>
                  <a:pt x="59" y="97"/>
                  <a:pt x="59" y="99"/>
                </a:cubicBezTo>
                <a:cubicBezTo>
                  <a:pt x="59" y="101"/>
                  <a:pt x="61" y="103"/>
                  <a:pt x="63" y="103"/>
                </a:cubicBezTo>
                <a:cubicBezTo>
                  <a:pt x="66" y="103"/>
                  <a:pt x="67" y="101"/>
                  <a:pt x="67" y="99"/>
                </a:cubicBezTo>
                <a:close/>
                <a:moveTo>
                  <a:pt x="77" y="119"/>
                </a:moveTo>
                <a:cubicBezTo>
                  <a:pt x="77" y="117"/>
                  <a:pt x="75" y="115"/>
                  <a:pt x="73" y="115"/>
                </a:cubicBezTo>
                <a:cubicBezTo>
                  <a:pt x="71" y="115"/>
                  <a:pt x="69" y="117"/>
                  <a:pt x="69" y="119"/>
                </a:cubicBezTo>
                <a:cubicBezTo>
                  <a:pt x="69" y="121"/>
                  <a:pt x="71" y="123"/>
                  <a:pt x="73" y="123"/>
                </a:cubicBezTo>
                <a:cubicBezTo>
                  <a:pt x="75" y="123"/>
                  <a:pt x="77" y="121"/>
                  <a:pt x="77" y="119"/>
                </a:cubicBezTo>
                <a:close/>
                <a:moveTo>
                  <a:pt x="77" y="109"/>
                </a:moveTo>
                <a:cubicBezTo>
                  <a:pt x="77" y="107"/>
                  <a:pt x="75" y="105"/>
                  <a:pt x="73" y="105"/>
                </a:cubicBezTo>
                <a:cubicBezTo>
                  <a:pt x="71" y="105"/>
                  <a:pt x="69" y="107"/>
                  <a:pt x="69" y="109"/>
                </a:cubicBezTo>
                <a:cubicBezTo>
                  <a:pt x="69" y="111"/>
                  <a:pt x="71" y="113"/>
                  <a:pt x="73" y="113"/>
                </a:cubicBezTo>
                <a:cubicBezTo>
                  <a:pt x="75" y="113"/>
                  <a:pt x="77" y="111"/>
                  <a:pt x="77" y="109"/>
                </a:cubicBezTo>
                <a:close/>
                <a:moveTo>
                  <a:pt x="77" y="99"/>
                </a:moveTo>
                <a:cubicBezTo>
                  <a:pt x="77" y="97"/>
                  <a:pt x="75" y="95"/>
                  <a:pt x="73" y="95"/>
                </a:cubicBezTo>
                <a:cubicBezTo>
                  <a:pt x="71" y="95"/>
                  <a:pt x="69" y="97"/>
                  <a:pt x="69" y="99"/>
                </a:cubicBezTo>
                <a:cubicBezTo>
                  <a:pt x="69" y="101"/>
                  <a:pt x="71" y="103"/>
                  <a:pt x="73" y="103"/>
                </a:cubicBezTo>
                <a:cubicBezTo>
                  <a:pt x="75" y="103"/>
                  <a:pt x="77" y="101"/>
                  <a:pt x="77" y="99"/>
                </a:cubicBezTo>
                <a:close/>
                <a:moveTo>
                  <a:pt x="86" y="119"/>
                </a:moveTo>
                <a:cubicBezTo>
                  <a:pt x="86" y="117"/>
                  <a:pt x="84" y="115"/>
                  <a:pt x="82" y="115"/>
                </a:cubicBezTo>
                <a:cubicBezTo>
                  <a:pt x="80" y="115"/>
                  <a:pt x="78" y="117"/>
                  <a:pt x="78" y="119"/>
                </a:cubicBezTo>
                <a:cubicBezTo>
                  <a:pt x="78" y="121"/>
                  <a:pt x="80" y="123"/>
                  <a:pt x="82" y="123"/>
                </a:cubicBezTo>
                <a:cubicBezTo>
                  <a:pt x="84" y="123"/>
                  <a:pt x="86" y="121"/>
                  <a:pt x="86" y="119"/>
                </a:cubicBezTo>
                <a:close/>
                <a:moveTo>
                  <a:pt x="86" y="109"/>
                </a:moveTo>
                <a:cubicBezTo>
                  <a:pt x="86" y="107"/>
                  <a:pt x="84" y="105"/>
                  <a:pt x="82" y="105"/>
                </a:cubicBezTo>
                <a:cubicBezTo>
                  <a:pt x="80" y="105"/>
                  <a:pt x="78" y="107"/>
                  <a:pt x="78" y="109"/>
                </a:cubicBezTo>
                <a:cubicBezTo>
                  <a:pt x="78" y="111"/>
                  <a:pt x="80" y="113"/>
                  <a:pt x="82" y="113"/>
                </a:cubicBezTo>
                <a:cubicBezTo>
                  <a:pt x="84" y="113"/>
                  <a:pt x="86" y="111"/>
                  <a:pt x="86" y="109"/>
                </a:cubicBezTo>
                <a:close/>
                <a:moveTo>
                  <a:pt x="86" y="99"/>
                </a:moveTo>
                <a:cubicBezTo>
                  <a:pt x="86" y="97"/>
                  <a:pt x="84" y="95"/>
                  <a:pt x="82" y="95"/>
                </a:cubicBezTo>
                <a:cubicBezTo>
                  <a:pt x="80" y="95"/>
                  <a:pt x="78" y="97"/>
                  <a:pt x="78" y="99"/>
                </a:cubicBezTo>
                <a:cubicBezTo>
                  <a:pt x="78" y="101"/>
                  <a:pt x="80" y="103"/>
                  <a:pt x="82" y="103"/>
                </a:cubicBezTo>
                <a:cubicBezTo>
                  <a:pt x="84" y="103"/>
                  <a:pt x="86" y="101"/>
                  <a:pt x="86" y="99"/>
                </a:cubicBezTo>
                <a:close/>
                <a:moveTo>
                  <a:pt x="96" y="119"/>
                </a:moveTo>
                <a:cubicBezTo>
                  <a:pt x="96" y="117"/>
                  <a:pt x="94" y="115"/>
                  <a:pt x="92" y="115"/>
                </a:cubicBezTo>
                <a:cubicBezTo>
                  <a:pt x="89" y="115"/>
                  <a:pt x="88" y="117"/>
                  <a:pt x="88" y="119"/>
                </a:cubicBezTo>
                <a:cubicBezTo>
                  <a:pt x="88" y="121"/>
                  <a:pt x="89" y="123"/>
                  <a:pt x="92" y="123"/>
                </a:cubicBezTo>
                <a:cubicBezTo>
                  <a:pt x="94" y="123"/>
                  <a:pt x="96" y="121"/>
                  <a:pt x="96" y="119"/>
                </a:cubicBezTo>
                <a:close/>
                <a:moveTo>
                  <a:pt x="96" y="109"/>
                </a:moveTo>
                <a:cubicBezTo>
                  <a:pt x="96" y="107"/>
                  <a:pt x="94" y="105"/>
                  <a:pt x="92" y="105"/>
                </a:cubicBezTo>
                <a:cubicBezTo>
                  <a:pt x="89" y="105"/>
                  <a:pt x="88" y="107"/>
                  <a:pt x="88" y="109"/>
                </a:cubicBezTo>
                <a:cubicBezTo>
                  <a:pt x="88" y="111"/>
                  <a:pt x="89" y="113"/>
                  <a:pt x="92" y="113"/>
                </a:cubicBezTo>
                <a:cubicBezTo>
                  <a:pt x="94" y="113"/>
                  <a:pt x="96" y="111"/>
                  <a:pt x="96" y="109"/>
                </a:cubicBezTo>
                <a:close/>
                <a:moveTo>
                  <a:pt x="96" y="99"/>
                </a:moveTo>
                <a:cubicBezTo>
                  <a:pt x="96" y="97"/>
                  <a:pt x="94" y="95"/>
                  <a:pt x="92" y="95"/>
                </a:cubicBezTo>
                <a:cubicBezTo>
                  <a:pt x="89" y="95"/>
                  <a:pt x="88" y="97"/>
                  <a:pt x="88" y="99"/>
                </a:cubicBezTo>
                <a:cubicBezTo>
                  <a:pt x="88" y="101"/>
                  <a:pt x="89" y="103"/>
                  <a:pt x="92" y="103"/>
                </a:cubicBezTo>
                <a:cubicBezTo>
                  <a:pt x="94" y="103"/>
                  <a:pt x="96" y="101"/>
                  <a:pt x="96" y="99"/>
                </a:cubicBezTo>
                <a:close/>
                <a:moveTo>
                  <a:pt x="105" y="119"/>
                </a:moveTo>
                <a:cubicBezTo>
                  <a:pt x="105" y="117"/>
                  <a:pt x="103" y="115"/>
                  <a:pt x="101" y="115"/>
                </a:cubicBezTo>
                <a:cubicBezTo>
                  <a:pt x="99" y="115"/>
                  <a:pt x="97" y="117"/>
                  <a:pt x="97" y="119"/>
                </a:cubicBezTo>
                <a:cubicBezTo>
                  <a:pt x="97" y="121"/>
                  <a:pt x="99" y="123"/>
                  <a:pt x="101" y="123"/>
                </a:cubicBezTo>
                <a:cubicBezTo>
                  <a:pt x="103" y="123"/>
                  <a:pt x="105" y="121"/>
                  <a:pt x="105" y="119"/>
                </a:cubicBezTo>
                <a:close/>
                <a:moveTo>
                  <a:pt x="105" y="109"/>
                </a:moveTo>
                <a:cubicBezTo>
                  <a:pt x="105" y="107"/>
                  <a:pt x="103" y="105"/>
                  <a:pt x="101" y="105"/>
                </a:cubicBezTo>
                <a:cubicBezTo>
                  <a:pt x="99" y="105"/>
                  <a:pt x="97" y="107"/>
                  <a:pt x="97" y="109"/>
                </a:cubicBezTo>
                <a:cubicBezTo>
                  <a:pt x="97" y="111"/>
                  <a:pt x="99" y="113"/>
                  <a:pt x="101" y="113"/>
                </a:cubicBezTo>
                <a:cubicBezTo>
                  <a:pt x="103" y="113"/>
                  <a:pt x="105" y="111"/>
                  <a:pt x="105" y="109"/>
                </a:cubicBezTo>
                <a:close/>
                <a:moveTo>
                  <a:pt x="105" y="99"/>
                </a:moveTo>
                <a:cubicBezTo>
                  <a:pt x="105" y="97"/>
                  <a:pt x="103" y="95"/>
                  <a:pt x="101" y="95"/>
                </a:cubicBezTo>
                <a:cubicBezTo>
                  <a:pt x="99" y="95"/>
                  <a:pt x="97" y="97"/>
                  <a:pt x="97" y="99"/>
                </a:cubicBezTo>
                <a:cubicBezTo>
                  <a:pt x="97" y="101"/>
                  <a:pt x="99" y="103"/>
                  <a:pt x="101" y="103"/>
                </a:cubicBezTo>
                <a:cubicBezTo>
                  <a:pt x="103" y="103"/>
                  <a:pt x="105" y="101"/>
                  <a:pt x="105" y="99"/>
                </a:cubicBezTo>
                <a:close/>
                <a:moveTo>
                  <a:pt x="115" y="119"/>
                </a:moveTo>
                <a:cubicBezTo>
                  <a:pt x="115" y="117"/>
                  <a:pt x="113" y="115"/>
                  <a:pt x="111" y="115"/>
                </a:cubicBezTo>
                <a:cubicBezTo>
                  <a:pt x="108" y="115"/>
                  <a:pt x="107" y="117"/>
                  <a:pt x="107" y="119"/>
                </a:cubicBezTo>
                <a:cubicBezTo>
                  <a:pt x="107" y="121"/>
                  <a:pt x="108" y="123"/>
                  <a:pt x="111" y="123"/>
                </a:cubicBezTo>
                <a:cubicBezTo>
                  <a:pt x="113" y="123"/>
                  <a:pt x="115" y="121"/>
                  <a:pt x="115" y="119"/>
                </a:cubicBezTo>
                <a:close/>
                <a:moveTo>
                  <a:pt x="115" y="109"/>
                </a:moveTo>
                <a:cubicBezTo>
                  <a:pt x="115" y="107"/>
                  <a:pt x="113" y="105"/>
                  <a:pt x="111" y="105"/>
                </a:cubicBezTo>
                <a:cubicBezTo>
                  <a:pt x="108" y="105"/>
                  <a:pt x="107" y="107"/>
                  <a:pt x="107" y="109"/>
                </a:cubicBezTo>
                <a:cubicBezTo>
                  <a:pt x="107" y="111"/>
                  <a:pt x="108" y="113"/>
                  <a:pt x="111" y="113"/>
                </a:cubicBezTo>
                <a:cubicBezTo>
                  <a:pt x="113" y="113"/>
                  <a:pt x="115" y="111"/>
                  <a:pt x="115" y="109"/>
                </a:cubicBezTo>
                <a:close/>
                <a:moveTo>
                  <a:pt x="115" y="99"/>
                </a:moveTo>
                <a:cubicBezTo>
                  <a:pt x="115" y="97"/>
                  <a:pt x="113" y="95"/>
                  <a:pt x="111" y="95"/>
                </a:cubicBezTo>
                <a:cubicBezTo>
                  <a:pt x="108" y="95"/>
                  <a:pt x="107" y="97"/>
                  <a:pt x="107" y="99"/>
                </a:cubicBezTo>
                <a:cubicBezTo>
                  <a:pt x="107" y="101"/>
                  <a:pt x="108" y="103"/>
                  <a:pt x="111" y="103"/>
                </a:cubicBezTo>
                <a:cubicBezTo>
                  <a:pt x="113" y="103"/>
                  <a:pt x="115" y="101"/>
                  <a:pt x="115" y="99"/>
                </a:cubicBezTo>
                <a:close/>
                <a:moveTo>
                  <a:pt x="124" y="119"/>
                </a:moveTo>
                <a:cubicBezTo>
                  <a:pt x="124" y="117"/>
                  <a:pt x="122" y="115"/>
                  <a:pt x="120" y="115"/>
                </a:cubicBezTo>
                <a:cubicBezTo>
                  <a:pt x="118" y="115"/>
                  <a:pt x="116" y="117"/>
                  <a:pt x="116" y="119"/>
                </a:cubicBezTo>
                <a:cubicBezTo>
                  <a:pt x="116" y="121"/>
                  <a:pt x="118" y="123"/>
                  <a:pt x="120" y="123"/>
                </a:cubicBezTo>
                <a:cubicBezTo>
                  <a:pt x="122" y="123"/>
                  <a:pt x="124" y="121"/>
                  <a:pt x="124" y="119"/>
                </a:cubicBezTo>
                <a:close/>
                <a:moveTo>
                  <a:pt x="124" y="109"/>
                </a:moveTo>
                <a:cubicBezTo>
                  <a:pt x="124" y="107"/>
                  <a:pt x="122" y="105"/>
                  <a:pt x="120" y="105"/>
                </a:cubicBezTo>
                <a:cubicBezTo>
                  <a:pt x="118" y="105"/>
                  <a:pt x="116" y="107"/>
                  <a:pt x="116" y="109"/>
                </a:cubicBezTo>
                <a:cubicBezTo>
                  <a:pt x="116" y="111"/>
                  <a:pt x="118" y="113"/>
                  <a:pt x="120" y="113"/>
                </a:cubicBezTo>
                <a:cubicBezTo>
                  <a:pt x="122" y="113"/>
                  <a:pt x="124" y="111"/>
                  <a:pt x="124" y="109"/>
                </a:cubicBezTo>
                <a:close/>
                <a:moveTo>
                  <a:pt x="124" y="99"/>
                </a:moveTo>
                <a:cubicBezTo>
                  <a:pt x="124" y="97"/>
                  <a:pt x="122" y="95"/>
                  <a:pt x="120" y="95"/>
                </a:cubicBezTo>
                <a:cubicBezTo>
                  <a:pt x="118" y="95"/>
                  <a:pt x="116" y="97"/>
                  <a:pt x="116" y="99"/>
                </a:cubicBezTo>
                <a:cubicBezTo>
                  <a:pt x="116" y="101"/>
                  <a:pt x="118" y="103"/>
                  <a:pt x="120" y="103"/>
                </a:cubicBezTo>
                <a:cubicBezTo>
                  <a:pt x="122" y="103"/>
                  <a:pt x="124" y="101"/>
                  <a:pt x="124" y="99"/>
                </a:cubicBezTo>
                <a:close/>
                <a:moveTo>
                  <a:pt x="133" y="119"/>
                </a:moveTo>
                <a:cubicBezTo>
                  <a:pt x="133" y="117"/>
                  <a:pt x="132" y="115"/>
                  <a:pt x="129" y="115"/>
                </a:cubicBezTo>
                <a:cubicBezTo>
                  <a:pt x="127" y="115"/>
                  <a:pt x="125" y="117"/>
                  <a:pt x="125" y="119"/>
                </a:cubicBezTo>
                <a:cubicBezTo>
                  <a:pt x="125" y="121"/>
                  <a:pt x="127" y="123"/>
                  <a:pt x="129" y="123"/>
                </a:cubicBezTo>
                <a:cubicBezTo>
                  <a:pt x="132" y="123"/>
                  <a:pt x="133" y="121"/>
                  <a:pt x="133" y="119"/>
                </a:cubicBezTo>
                <a:close/>
                <a:moveTo>
                  <a:pt x="133" y="109"/>
                </a:moveTo>
                <a:cubicBezTo>
                  <a:pt x="133" y="107"/>
                  <a:pt x="132" y="105"/>
                  <a:pt x="129" y="105"/>
                </a:cubicBezTo>
                <a:cubicBezTo>
                  <a:pt x="127" y="105"/>
                  <a:pt x="125" y="107"/>
                  <a:pt x="125" y="109"/>
                </a:cubicBezTo>
                <a:cubicBezTo>
                  <a:pt x="125" y="111"/>
                  <a:pt x="127" y="113"/>
                  <a:pt x="129" y="113"/>
                </a:cubicBezTo>
                <a:cubicBezTo>
                  <a:pt x="132" y="113"/>
                  <a:pt x="133" y="111"/>
                  <a:pt x="133" y="109"/>
                </a:cubicBezTo>
                <a:close/>
                <a:moveTo>
                  <a:pt x="133" y="99"/>
                </a:moveTo>
                <a:cubicBezTo>
                  <a:pt x="133" y="97"/>
                  <a:pt x="132" y="95"/>
                  <a:pt x="129" y="95"/>
                </a:cubicBezTo>
                <a:cubicBezTo>
                  <a:pt x="127" y="95"/>
                  <a:pt x="125" y="97"/>
                  <a:pt x="125" y="99"/>
                </a:cubicBezTo>
                <a:cubicBezTo>
                  <a:pt x="125" y="101"/>
                  <a:pt x="127" y="103"/>
                  <a:pt x="129" y="103"/>
                </a:cubicBezTo>
                <a:cubicBezTo>
                  <a:pt x="132" y="103"/>
                  <a:pt x="133" y="101"/>
                  <a:pt x="133" y="99"/>
                </a:cubicBezTo>
                <a:close/>
                <a:moveTo>
                  <a:pt x="143" y="119"/>
                </a:moveTo>
                <a:cubicBezTo>
                  <a:pt x="143" y="117"/>
                  <a:pt x="141" y="115"/>
                  <a:pt x="139" y="115"/>
                </a:cubicBezTo>
                <a:cubicBezTo>
                  <a:pt x="137" y="115"/>
                  <a:pt x="135" y="117"/>
                  <a:pt x="135" y="119"/>
                </a:cubicBezTo>
                <a:cubicBezTo>
                  <a:pt x="135" y="121"/>
                  <a:pt x="137" y="123"/>
                  <a:pt x="139" y="123"/>
                </a:cubicBezTo>
                <a:cubicBezTo>
                  <a:pt x="141" y="123"/>
                  <a:pt x="143" y="121"/>
                  <a:pt x="143" y="119"/>
                </a:cubicBezTo>
                <a:close/>
                <a:moveTo>
                  <a:pt x="143" y="109"/>
                </a:moveTo>
                <a:cubicBezTo>
                  <a:pt x="143" y="107"/>
                  <a:pt x="141" y="105"/>
                  <a:pt x="139" y="105"/>
                </a:cubicBezTo>
                <a:cubicBezTo>
                  <a:pt x="137" y="105"/>
                  <a:pt x="135" y="107"/>
                  <a:pt x="135" y="109"/>
                </a:cubicBezTo>
                <a:cubicBezTo>
                  <a:pt x="135" y="111"/>
                  <a:pt x="137" y="113"/>
                  <a:pt x="139" y="113"/>
                </a:cubicBezTo>
                <a:cubicBezTo>
                  <a:pt x="141" y="113"/>
                  <a:pt x="143" y="111"/>
                  <a:pt x="143" y="109"/>
                </a:cubicBezTo>
                <a:close/>
                <a:moveTo>
                  <a:pt x="143" y="99"/>
                </a:moveTo>
                <a:cubicBezTo>
                  <a:pt x="143" y="97"/>
                  <a:pt x="141" y="95"/>
                  <a:pt x="139" y="95"/>
                </a:cubicBezTo>
                <a:cubicBezTo>
                  <a:pt x="137" y="95"/>
                  <a:pt x="135" y="97"/>
                  <a:pt x="135" y="99"/>
                </a:cubicBezTo>
                <a:cubicBezTo>
                  <a:pt x="135" y="101"/>
                  <a:pt x="137" y="103"/>
                  <a:pt x="139" y="103"/>
                </a:cubicBezTo>
                <a:cubicBezTo>
                  <a:pt x="141" y="103"/>
                  <a:pt x="143" y="101"/>
                  <a:pt x="143" y="99"/>
                </a:cubicBezTo>
                <a:close/>
                <a:moveTo>
                  <a:pt x="313" y="109"/>
                </a:moveTo>
                <a:cubicBezTo>
                  <a:pt x="313" y="102"/>
                  <a:pt x="307" y="95"/>
                  <a:pt x="300" y="95"/>
                </a:cubicBezTo>
                <a:cubicBezTo>
                  <a:pt x="300" y="95"/>
                  <a:pt x="300" y="95"/>
                  <a:pt x="146" y="95"/>
                </a:cubicBezTo>
                <a:cubicBezTo>
                  <a:pt x="146" y="95"/>
                  <a:pt x="146" y="95"/>
                  <a:pt x="146" y="123"/>
                </a:cubicBezTo>
                <a:cubicBezTo>
                  <a:pt x="146" y="123"/>
                  <a:pt x="146" y="123"/>
                  <a:pt x="300" y="123"/>
                </a:cubicBezTo>
                <a:cubicBezTo>
                  <a:pt x="307" y="123"/>
                  <a:pt x="313" y="116"/>
                  <a:pt x="313" y="109"/>
                </a:cubicBezTo>
                <a:close/>
                <a:moveTo>
                  <a:pt x="299" y="101"/>
                </a:moveTo>
                <a:cubicBezTo>
                  <a:pt x="294" y="101"/>
                  <a:pt x="291" y="105"/>
                  <a:pt x="291" y="109"/>
                </a:cubicBezTo>
                <a:cubicBezTo>
                  <a:pt x="291" y="113"/>
                  <a:pt x="294" y="117"/>
                  <a:pt x="299" y="117"/>
                </a:cubicBezTo>
                <a:cubicBezTo>
                  <a:pt x="303" y="117"/>
                  <a:pt x="307" y="113"/>
                  <a:pt x="307" y="109"/>
                </a:cubicBezTo>
                <a:cubicBezTo>
                  <a:pt x="307" y="105"/>
                  <a:pt x="303" y="101"/>
                  <a:pt x="299" y="101"/>
                </a:cubicBezTo>
                <a:close/>
                <a:moveTo>
                  <a:pt x="325" y="146"/>
                </a:moveTo>
                <a:cubicBezTo>
                  <a:pt x="325" y="175"/>
                  <a:pt x="325" y="175"/>
                  <a:pt x="325" y="175"/>
                </a:cubicBezTo>
                <a:cubicBezTo>
                  <a:pt x="325" y="180"/>
                  <a:pt x="320" y="185"/>
                  <a:pt x="315" y="185"/>
                </a:cubicBezTo>
                <a:cubicBezTo>
                  <a:pt x="9" y="185"/>
                  <a:pt x="9" y="185"/>
                  <a:pt x="9" y="185"/>
                </a:cubicBezTo>
                <a:cubicBezTo>
                  <a:pt x="4" y="185"/>
                  <a:pt x="0" y="180"/>
                  <a:pt x="0" y="175"/>
                </a:cubicBezTo>
                <a:cubicBezTo>
                  <a:pt x="0" y="146"/>
                  <a:pt x="0" y="146"/>
                  <a:pt x="0" y="146"/>
                </a:cubicBezTo>
                <a:cubicBezTo>
                  <a:pt x="0" y="141"/>
                  <a:pt x="4" y="137"/>
                  <a:pt x="9" y="137"/>
                </a:cubicBezTo>
                <a:cubicBezTo>
                  <a:pt x="315" y="137"/>
                  <a:pt x="315" y="137"/>
                  <a:pt x="315" y="137"/>
                </a:cubicBezTo>
                <a:cubicBezTo>
                  <a:pt x="320" y="137"/>
                  <a:pt x="325" y="141"/>
                  <a:pt x="325" y="146"/>
                </a:cubicBezTo>
                <a:close/>
                <a:moveTo>
                  <a:pt x="20" y="171"/>
                </a:moveTo>
                <a:cubicBezTo>
                  <a:pt x="20" y="168"/>
                  <a:pt x="19" y="167"/>
                  <a:pt x="16" y="167"/>
                </a:cubicBezTo>
                <a:cubicBezTo>
                  <a:pt x="14" y="167"/>
                  <a:pt x="12" y="168"/>
                  <a:pt x="12" y="171"/>
                </a:cubicBezTo>
                <a:cubicBezTo>
                  <a:pt x="12" y="173"/>
                  <a:pt x="14" y="175"/>
                  <a:pt x="16" y="175"/>
                </a:cubicBezTo>
                <a:cubicBezTo>
                  <a:pt x="19" y="175"/>
                  <a:pt x="20" y="173"/>
                  <a:pt x="20" y="171"/>
                </a:cubicBezTo>
                <a:close/>
                <a:moveTo>
                  <a:pt x="20" y="161"/>
                </a:moveTo>
                <a:cubicBezTo>
                  <a:pt x="20" y="159"/>
                  <a:pt x="19" y="157"/>
                  <a:pt x="16" y="157"/>
                </a:cubicBezTo>
                <a:cubicBezTo>
                  <a:pt x="14" y="157"/>
                  <a:pt x="12" y="159"/>
                  <a:pt x="12" y="161"/>
                </a:cubicBezTo>
                <a:cubicBezTo>
                  <a:pt x="12" y="163"/>
                  <a:pt x="14" y="165"/>
                  <a:pt x="16" y="165"/>
                </a:cubicBezTo>
                <a:cubicBezTo>
                  <a:pt x="19" y="165"/>
                  <a:pt x="20" y="163"/>
                  <a:pt x="20" y="161"/>
                </a:cubicBezTo>
                <a:close/>
                <a:moveTo>
                  <a:pt x="20" y="151"/>
                </a:moveTo>
                <a:cubicBezTo>
                  <a:pt x="20" y="149"/>
                  <a:pt x="19" y="147"/>
                  <a:pt x="16" y="147"/>
                </a:cubicBezTo>
                <a:cubicBezTo>
                  <a:pt x="14" y="147"/>
                  <a:pt x="12" y="149"/>
                  <a:pt x="12" y="151"/>
                </a:cubicBezTo>
                <a:cubicBezTo>
                  <a:pt x="12" y="153"/>
                  <a:pt x="14" y="155"/>
                  <a:pt x="16" y="155"/>
                </a:cubicBezTo>
                <a:cubicBezTo>
                  <a:pt x="19" y="155"/>
                  <a:pt x="20" y="153"/>
                  <a:pt x="20" y="151"/>
                </a:cubicBezTo>
                <a:close/>
                <a:moveTo>
                  <a:pt x="30" y="171"/>
                </a:moveTo>
                <a:cubicBezTo>
                  <a:pt x="30" y="168"/>
                  <a:pt x="28" y="167"/>
                  <a:pt x="26" y="167"/>
                </a:cubicBezTo>
                <a:cubicBezTo>
                  <a:pt x="24" y="167"/>
                  <a:pt x="22" y="168"/>
                  <a:pt x="22" y="171"/>
                </a:cubicBezTo>
                <a:cubicBezTo>
                  <a:pt x="22" y="173"/>
                  <a:pt x="24" y="175"/>
                  <a:pt x="26" y="175"/>
                </a:cubicBezTo>
                <a:cubicBezTo>
                  <a:pt x="28" y="175"/>
                  <a:pt x="30" y="173"/>
                  <a:pt x="30" y="171"/>
                </a:cubicBezTo>
                <a:close/>
                <a:moveTo>
                  <a:pt x="30" y="161"/>
                </a:moveTo>
                <a:cubicBezTo>
                  <a:pt x="30" y="159"/>
                  <a:pt x="28" y="157"/>
                  <a:pt x="26" y="157"/>
                </a:cubicBezTo>
                <a:cubicBezTo>
                  <a:pt x="24" y="157"/>
                  <a:pt x="22" y="159"/>
                  <a:pt x="22" y="161"/>
                </a:cubicBezTo>
                <a:cubicBezTo>
                  <a:pt x="22" y="163"/>
                  <a:pt x="24" y="165"/>
                  <a:pt x="26" y="165"/>
                </a:cubicBezTo>
                <a:cubicBezTo>
                  <a:pt x="28" y="165"/>
                  <a:pt x="30" y="163"/>
                  <a:pt x="30" y="161"/>
                </a:cubicBezTo>
                <a:close/>
                <a:moveTo>
                  <a:pt x="30" y="151"/>
                </a:moveTo>
                <a:cubicBezTo>
                  <a:pt x="30" y="149"/>
                  <a:pt x="28" y="147"/>
                  <a:pt x="26" y="147"/>
                </a:cubicBezTo>
                <a:cubicBezTo>
                  <a:pt x="24" y="147"/>
                  <a:pt x="22" y="149"/>
                  <a:pt x="22" y="151"/>
                </a:cubicBezTo>
                <a:cubicBezTo>
                  <a:pt x="22" y="153"/>
                  <a:pt x="24" y="155"/>
                  <a:pt x="26" y="155"/>
                </a:cubicBezTo>
                <a:cubicBezTo>
                  <a:pt x="28" y="155"/>
                  <a:pt x="30" y="153"/>
                  <a:pt x="30" y="151"/>
                </a:cubicBezTo>
                <a:close/>
                <a:moveTo>
                  <a:pt x="39" y="171"/>
                </a:moveTo>
                <a:cubicBezTo>
                  <a:pt x="39" y="168"/>
                  <a:pt x="37" y="167"/>
                  <a:pt x="35" y="167"/>
                </a:cubicBezTo>
                <a:cubicBezTo>
                  <a:pt x="33" y="167"/>
                  <a:pt x="31" y="168"/>
                  <a:pt x="31" y="171"/>
                </a:cubicBezTo>
                <a:cubicBezTo>
                  <a:pt x="31" y="173"/>
                  <a:pt x="33" y="175"/>
                  <a:pt x="35" y="175"/>
                </a:cubicBezTo>
                <a:cubicBezTo>
                  <a:pt x="37" y="175"/>
                  <a:pt x="39" y="173"/>
                  <a:pt x="39" y="171"/>
                </a:cubicBezTo>
                <a:close/>
                <a:moveTo>
                  <a:pt x="39" y="161"/>
                </a:moveTo>
                <a:cubicBezTo>
                  <a:pt x="39" y="159"/>
                  <a:pt x="37" y="157"/>
                  <a:pt x="35" y="157"/>
                </a:cubicBezTo>
                <a:cubicBezTo>
                  <a:pt x="33" y="157"/>
                  <a:pt x="31" y="159"/>
                  <a:pt x="31" y="161"/>
                </a:cubicBezTo>
                <a:cubicBezTo>
                  <a:pt x="31" y="163"/>
                  <a:pt x="33" y="165"/>
                  <a:pt x="35" y="165"/>
                </a:cubicBezTo>
                <a:cubicBezTo>
                  <a:pt x="37" y="165"/>
                  <a:pt x="39" y="163"/>
                  <a:pt x="39" y="161"/>
                </a:cubicBezTo>
                <a:close/>
                <a:moveTo>
                  <a:pt x="39" y="151"/>
                </a:moveTo>
                <a:cubicBezTo>
                  <a:pt x="39" y="149"/>
                  <a:pt x="37" y="147"/>
                  <a:pt x="35" y="147"/>
                </a:cubicBezTo>
                <a:cubicBezTo>
                  <a:pt x="33" y="147"/>
                  <a:pt x="31" y="149"/>
                  <a:pt x="31" y="151"/>
                </a:cubicBezTo>
                <a:cubicBezTo>
                  <a:pt x="31" y="153"/>
                  <a:pt x="33" y="155"/>
                  <a:pt x="35" y="155"/>
                </a:cubicBezTo>
                <a:cubicBezTo>
                  <a:pt x="37" y="155"/>
                  <a:pt x="39" y="153"/>
                  <a:pt x="39" y="151"/>
                </a:cubicBezTo>
                <a:close/>
                <a:moveTo>
                  <a:pt x="49" y="171"/>
                </a:moveTo>
                <a:cubicBezTo>
                  <a:pt x="49" y="168"/>
                  <a:pt x="47" y="167"/>
                  <a:pt x="45" y="167"/>
                </a:cubicBezTo>
                <a:cubicBezTo>
                  <a:pt x="42" y="167"/>
                  <a:pt x="41" y="168"/>
                  <a:pt x="41" y="171"/>
                </a:cubicBezTo>
                <a:cubicBezTo>
                  <a:pt x="41" y="173"/>
                  <a:pt x="42" y="175"/>
                  <a:pt x="45" y="175"/>
                </a:cubicBezTo>
                <a:cubicBezTo>
                  <a:pt x="47" y="175"/>
                  <a:pt x="49" y="173"/>
                  <a:pt x="49" y="171"/>
                </a:cubicBezTo>
                <a:close/>
                <a:moveTo>
                  <a:pt x="49" y="161"/>
                </a:moveTo>
                <a:cubicBezTo>
                  <a:pt x="49" y="159"/>
                  <a:pt x="47" y="157"/>
                  <a:pt x="45" y="157"/>
                </a:cubicBezTo>
                <a:cubicBezTo>
                  <a:pt x="42" y="157"/>
                  <a:pt x="41" y="159"/>
                  <a:pt x="41" y="161"/>
                </a:cubicBezTo>
                <a:cubicBezTo>
                  <a:pt x="41" y="163"/>
                  <a:pt x="42" y="165"/>
                  <a:pt x="45" y="165"/>
                </a:cubicBezTo>
                <a:cubicBezTo>
                  <a:pt x="47" y="165"/>
                  <a:pt x="49" y="163"/>
                  <a:pt x="49" y="161"/>
                </a:cubicBezTo>
                <a:close/>
                <a:moveTo>
                  <a:pt x="49" y="151"/>
                </a:moveTo>
                <a:cubicBezTo>
                  <a:pt x="49" y="149"/>
                  <a:pt x="47" y="147"/>
                  <a:pt x="45" y="147"/>
                </a:cubicBezTo>
                <a:cubicBezTo>
                  <a:pt x="42" y="147"/>
                  <a:pt x="41" y="149"/>
                  <a:pt x="41" y="151"/>
                </a:cubicBezTo>
                <a:cubicBezTo>
                  <a:pt x="41" y="153"/>
                  <a:pt x="42" y="155"/>
                  <a:pt x="45" y="155"/>
                </a:cubicBezTo>
                <a:cubicBezTo>
                  <a:pt x="47" y="155"/>
                  <a:pt x="49" y="153"/>
                  <a:pt x="49" y="151"/>
                </a:cubicBezTo>
                <a:close/>
                <a:moveTo>
                  <a:pt x="58" y="171"/>
                </a:moveTo>
                <a:cubicBezTo>
                  <a:pt x="58" y="168"/>
                  <a:pt x="56" y="167"/>
                  <a:pt x="54" y="167"/>
                </a:cubicBezTo>
                <a:cubicBezTo>
                  <a:pt x="52" y="167"/>
                  <a:pt x="50" y="168"/>
                  <a:pt x="50" y="171"/>
                </a:cubicBezTo>
                <a:cubicBezTo>
                  <a:pt x="50" y="173"/>
                  <a:pt x="52" y="175"/>
                  <a:pt x="54" y="175"/>
                </a:cubicBezTo>
                <a:cubicBezTo>
                  <a:pt x="56" y="175"/>
                  <a:pt x="58" y="173"/>
                  <a:pt x="58" y="171"/>
                </a:cubicBezTo>
                <a:close/>
                <a:moveTo>
                  <a:pt x="58" y="161"/>
                </a:moveTo>
                <a:cubicBezTo>
                  <a:pt x="58" y="159"/>
                  <a:pt x="56" y="157"/>
                  <a:pt x="54" y="157"/>
                </a:cubicBezTo>
                <a:cubicBezTo>
                  <a:pt x="52" y="157"/>
                  <a:pt x="50" y="159"/>
                  <a:pt x="50" y="161"/>
                </a:cubicBezTo>
                <a:cubicBezTo>
                  <a:pt x="50" y="163"/>
                  <a:pt x="52" y="165"/>
                  <a:pt x="54" y="165"/>
                </a:cubicBezTo>
                <a:cubicBezTo>
                  <a:pt x="56" y="165"/>
                  <a:pt x="58" y="163"/>
                  <a:pt x="58" y="161"/>
                </a:cubicBezTo>
                <a:close/>
                <a:moveTo>
                  <a:pt x="58" y="151"/>
                </a:moveTo>
                <a:cubicBezTo>
                  <a:pt x="58" y="149"/>
                  <a:pt x="56" y="147"/>
                  <a:pt x="54" y="147"/>
                </a:cubicBezTo>
                <a:cubicBezTo>
                  <a:pt x="52" y="147"/>
                  <a:pt x="50" y="149"/>
                  <a:pt x="50" y="151"/>
                </a:cubicBezTo>
                <a:cubicBezTo>
                  <a:pt x="50" y="153"/>
                  <a:pt x="52" y="155"/>
                  <a:pt x="54" y="155"/>
                </a:cubicBezTo>
                <a:cubicBezTo>
                  <a:pt x="56" y="155"/>
                  <a:pt x="58" y="153"/>
                  <a:pt x="58" y="151"/>
                </a:cubicBezTo>
                <a:close/>
                <a:moveTo>
                  <a:pt x="67" y="171"/>
                </a:moveTo>
                <a:cubicBezTo>
                  <a:pt x="67" y="168"/>
                  <a:pt x="66" y="167"/>
                  <a:pt x="63" y="167"/>
                </a:cubicBezTo>
                <a:cubicBezTo>
                  <a:pt x="61" y="167"/>
                  <a:pt x="59" y="168"/>
                  <a:pt x="59" y="171"/>
                </a:cubicBezTo>
                <a:cubicBezTo>
                  <a:pt x="59" y="173"/>
                  <a:pt x="61" y="175"/>
                  <a:pt x="63" y="175"/>
                </a:cubicBezTo>
                <a:cubicBezTo>
                  <a:pt x="66" y="175"/>
                  <a:pt x="67" y="173"/>
                  <a:pt x="67" y="171"/>
                </a:cubicBezTo>
                <a:close/>
                <a:moveTo>
                  <a:pt x="67" y="161"/>
                </a:moveTo>
                <a:cubicBezTo>
                  <a:pt x="67" y="159"/>
                  <a:pt x="66" y="157"/>
                  <a:pt x="63" y="157"/>
                </a:cubicBezTo>
                <a:cubicBezTo>
                  <a:pt x="61" y="157"/>
                  <a:pt x="59" y="159"/>
                  <a:pt x="59" y="161"/>
                </a:cubicBezTo>
                <a:cubicBezTo>
                  <a:pt x="59" y="163"/>
                  <a:pt x="61" y="165"/>
                  <a:pt x="63" y="165"/>
                </a:cubicBezTo>
                <a:cubicBezTo>
                  <a:pt x="66" y="165"/>
                  <a:pt x="67" y="163"/>
                  <a:pt x="67" y="161"/>
                </a:cubicBezTo>
                <a:close/>
                <a:moveTo>
                  <a:pt x="67" y="151"/>
                </a:moveTo>
                <a:cubicBezTo>
                  <a:pt x="67" y="149"/>
                  <a:pt x="66" y="147"/>
                  <a:pt x="63" y="147"/>
                </a:cubicBezTo>
                <a:cubicBezTo>
                  <a:pt x="61" y="147"/>
                  <a:pt x="59" y="149"/>
                  <a:pt x="59" y="151"/>
                </a:cubicBezTo>
                <a:cubicBezTo>
                  <a:pt x="59" y="153"/>
                  <a:pt x="61" y="155"/>
                  <a:pt x="63" y="155"/>
                </a:cubicBezTo>
                <a:cubicBezTo>
                  <a:pt x="66" y="155"/>
                  <a:pt x="67" y="153"/>
                  <a:pt x="67" y="151"/>
                </a:cubicBezTo>
                <a:close/>
                <a:moveTo>
                  <a:pt x="77" y="171"/>
                </a:moveTo>
                <a:cubicBezTo>
                  <a:pt x="77" y="168"/>
                  <a:pt x="75" y="167"/>
                  <a:pt x="73" y="167"/>
                </a:cubicBezTo>
                <a:cubicBezTo>
                  <a:pt x="71" y="167"/>
                  <a:pt x="69" y="168"/>
                  <a:pt x="69" y="171"/>
                </a:cubicBezTo>
                <a:cubicBezTo>
                  <a:pt x="69" y="173"/>
                  <a:pt x="71" y="175"/>
                  <a:pt x="73" y="175"/>
                </a:cubicBezTo>
                <a:cubicBezTo>
                  <a:pt x="75" y="175"/>
                  <a:pt x="77" y="173"/>
                  <a:pt x="77" y="171"/>
                </a:cubicBezTo>
                <a:close/>
                <a:moveTo>
                  <a:pt x="77" y="161"/>
                </a:moveTo>
                <a:cubicBezTo>
                  <a:pt x="77" y="159"/>
                  <a:pt x="75" y="157"/>
                  <a:pt x="73" y="157"/>
                </a:cubicBezTo>
                <a:cubicBezTo>
                  <a:pt x="71" y="157"/>
                  <a:pt x="69" y="159"/>
                  <a:pt x="69" y="161"/>
                </a:cubicBezTo>
                <a:cubicBezTo>
                  <a:pt x="69" y="163"/>
                  <a:pt x="71" y="165"/>
                  <a:pt x="73" y="165"/>
                </a:cubicBezTo>
                <a:cubicBezTo>
                  <a:pt x="75" y="165"/>
                  <a:pt x="77" y="163"/>
                  <a:pt x="77" y="161"/>
                </a:cubicBezTo>
                <a:close/>
                <a:moveTo>
                  <a:pt x="77" y="151"/>
                </a:moveTo>
                <a:cubicBezTo>
                  <a:pt x="77" y="149"/>
                  <a:pt x="75" y="147"/>
                  <a:pt x="73" y="147"/>
                </a:cubicBezTo>
                <a:cubicBezTo>
                  <a:pt x="71" y="147"/>
                  <a:pt x="69" y="149"/>
                  <a:pt x="69" y="151"/>
                </a:cubicBezTo>
                <a:cubicBezTo>
                  <a:pt x="69" y="153"/>
                  <a:pt x="71" y="155"/>
                  <a:pt x="73" y="155"/>
                </a:cubicBezTo>
                <a:cubicBezTo>
                  <a:pt x="75" y="155"/>
                  <a:pt x="77" y="153"/>
                  <a:pt x="77" y="151"/>
                </a:cubicBezTo>
                <a:close/>
                <a:moveTo>
                  <a:pt x="86" y="171"/>
                </a:moveTo>
                <a:cubicBezTo>
                  <a:pt x="86" y="168"/>
                  <a:pt x="84" y="167"/>
                  <a:pt x="82" y="167"/>
                </a:cubicBezTo>
                <a:cubicBezTo>
                  <a:pt x="80" y="167"/>
                  <a:pt x="78" y="168"/>
                  <a:pt x="78" y="171"/>
                </a:cubicBezTo>
                <a:cubicBezTo>
                  <a:pt x="78" y="173"/>
                  <a:pt x="80" y="175"/>
                  <a:pt x="82" y="175"/>
                </a:cubicBezTo>
                <a:cubicBezTo>
                  <a:pt x="84" y="175"/>
                  <a:pt x="86" y="173"/>
                  <a:pt x="86" y="171"/>
                </a:cubicBezTo>
                <a:close/>
                <a:moveTo>
                  <a:pt x="86" y="161"/>
                </a:moveTo>
                <a:cubicBezTo>
                  <a:pt x="86" y="159"/>
                  <a:pt x="84" y="157"/>
                  <a:pt x="82" y="157"/>
                </a:cubicBezTo>
                <a:cubicBezTo>
                  <a:pt x="80" y="157"/>
                  <a:pt x="78" y="159"/>
                  <a:pt x="78" y="161"/>
                </a:cubicBezTo>
                <a:cubicBezTo>
                  <a:pt x="78" y="163"/>
                  <a:pt x="80" y="165"/>
                  <a:pt x="82" y="165"/>
                </a:cubicBezTo>
                <a:cubicBezTo>
                  <a:pt x="84" y="165"/>
                  <a:pt x="86" y="163"/>
                  <a:pt x="86" y="161"/>
                </a:cubicBezTo>
                <a:close/>
                <a:moveTo>
                  <a:pt x="86" y="151"/>
                </a:moveTo>
                <a:cubicBezTo>
                  <a:pt x="86" y="149"/>
                  <a:pt x="84" y="147"/>
                  <a:pt x="82" y="147"/>
                </a:cubicBezTo>
                <a:cubicBezTo>
                  <a:pt x="80" y="147"/>
                  <a:pt x="78" y="149"/>
                  <a:pt x="78" y="151"/>
                </a:cubicBezTo>
                <a:cubicBezTo>
                  <a:pt x="78" y="153"/>
                  <a:pt x="80" y="155"/>
                  <a:pt x="82" y="155"/>
                </a:cubicBezTo>
                <a:cubicBezTo>
                  <a:pt x="84" y="155"/>
                  <a:pt x="86" y="153"/>
                  <a:pt x="86" y="151"/>
                </a:cubicBezTo>
                <a:close/>
                <a:moveTo>
                  <a:pt x="96" y="171"/>
                </a:moveTo>
                <a:cubicBezTo>
                  <a:pt x="96" y="168"/>
                  <a:pt x="94" y="167"/>
                  <a:pt x="92" y="167"/>
                </a:cubicBezTo>
                <a:cubicBezTo>
                  <a:pt x="89" y="167"/>
                  <a:pt x="88" y="168"/>
                  <a:pt x="88" y="171"/>
                </a:cubicBezTo>
                <a:cubicBezTo>
                  <a:pt x="88" y="173"/>
                  <a:pt x="89" y="175"/>
                  <a:pt x="92" y="175"/>
                </a:cubicBezTo>
                <a:cubicBezTo>
                  <a:pt x="94" y="175"/>
                  <a:pt x="96" y="173"/>
                  <a:pt x="96" y="171"/>
                </a:cubicBezTo>
                <a:close/>
                <a:moveTo>
                  <a:pt x="96" y="161"/>
                </a:moveTo>
                <a:cubicBezTo>
                  <a:pt x="96" y="159"/>
                  <a:pt x="94" y="157"/>
                  <a:pt x="92" y="157"/>
                </a:cubicBezTo>
                <a:cubicBezTo>
                  <a:pt x="89" y="157"/>
                  <a:pt x="88" y="159"/>
                  <a:pt x="88" y="161"/>
                </a:cubicBezTo>
                <a:cubicBezTo>
                  <a:pt x="88" y="163"/>
                  <a:pt x="89" y="165"/>
                  <a:pt x="92" y="165"/>
                </a:cubicBezTo>
                <a:cubicBezTo>
                  <a:pt x="94" y="165"/>
                  <a:pt x="96" y="163"/>
                  <a:pt x="96" y="161"/>
                </a:cubicBezTo>
                <a:close/>
                <a:moveTo>
                  <a:pt x="96" y="151"/>
                </a:moveTo>
                <a:cubicBezTo>
                  <a:pt x="96" y="149"/>
                  <a:pt x="94" y="147"/>
                  <a:pt x="92" y="147"/>
                </a:cubicBezTo>
                <a:cubicBezTo>
                  <a:pt x="89" y="147"/>
                  <a:pt x="88" y="149"/>
                  <a:pt x="88" y="151"/>
                </a:cubicBezTo>
                <a:cubicBezTo>
                  <a:pt x="88" y="153"/>
                  <a:pt x="89" y="155"/>
                  <a:pt x="92" y="155"/>
                </a:cubicBezTo>
                <a:cubicBezTo>
                  <a:pt x="94" y="155"/>
                  <a:pt x="96" y="153"/>
                  <a:pt x="96" y="151"/>
                </a:cubicBezTo>
                <a:close/>
                <a:moveTo>
                  <a:pt x="105" y="171"/>
                </a:moveTo>
                <a:cubicBezTo>
                  <a:pt x="105" y="168"/>
                  <a:pt x="103" y="167"/>
                  <a:pt x="101" y="167"/>
                </a:cubicBezTo>
                <a:cubicBezTo>
                  <a:pt x="99" y="167"/>
                  <a:pt x="97" y="168"/>
                  <a:pt x="97" y="171"/>
                </a:cubicBezTo>
                <a:cubicBezTo>
                  <a:pt x="97" y="173"/>
                  <a:pt x="99" y="175"/>
                  <a:pt x="101" y="175"/>
                </a:cubicBezTo>
                <a:cubicBezTo>
                  <a:pt x="103" y="175"/>
                  <a:pt x="105" y="173"/>
                  <a:pt x="105" y="171"/>
                </a:cubicBezTo>
                <a:close/>
                <a:moveTo>
                  <a:pt x="105" y="161"/>
                </a:moveTo>
                <a:cubicBezTo>
                  <a:pt x="105" y="159"/>
                  <a:pt x="103" y="157"/>
                  <a:pt x="101" y="157"/>
                </a:cubicBezTo>
                <a:cubicBezTo>
                  <a:pt x="99" y="157"/>
                  <a:pt x="97" y="159"/>
                  <a:pt x="97" y="161"/>
                </a:cubicBezTo>
                <a:cubicBezTo>
                  <a:pt x="97" y="163"/>
                  <a:pt x="99" y="165"/>
                  <a:pt x="101" y="165"/>
                </a:cubicBezTo>
                <a:cubicBezTo>
                  <a:pt x="103" y="165"/>
                  <a:pt x="105" y="163"/>
                  <a:pt x="105" y="161"/>
                </a:cubicBezTo>
                <a:close/>
                <a:moveTo>
                  <a:pt x="105" y="151"/>
                </a:moveTo>
                <a:cubicBezTo>
                  <a:pt x="105" y="149"/>
                  <a:pt x="103" y="147"/>
                  <a:pt x="101" y="147"/>
                </a:cubicBezTo>
                <a:cubicBezTo>
                  <a:pt x="99" y="147"/>
                  <a:pt x="97" y="149"/>
                  <a:pt x="97" y="151"/>
                </a:cubicBezTo>
                <a:cubicBezTo>
                  <a:pt x="97" y="153"/>
                  <a:pt x="99" y="155"/>
                  <a:pt x="101" y="155"/>
                </a:cubicBezTo>
                <a:cubicBezTo>
                  <a:pt x="103" y="155"/>
                  <a:pt x="105" y="153"/>
                  <a:pt x="105" y="151"/>
                </a:cubicBezTo>
                <a:close/>
                <a:moveTo>
                  <a:pt x="115" y="171"/>
                </a:moveTo>
                <a:cubicBezTo>
                  <a:pt x="115" y="168"/>
                  <a:pt x="113" y="167"/>
                  <a:pt x="111" y="167"/>
                </a:cubicBezTo>
                <a:cubicBezTo>
                  <a:pt x="108" y="167"/>
                  <a:pt x="107" y="168"/>
                  <a:pt x="107" y="171"/>
                </a:cubicBezTo>
                <a:cubicBezTo>
                  <a:pt x="107" y="173"/>
                  <a:pt x="108" y="175"/>
                  <a:pt x="111" y="175"/>
                </a:cubicBezTo>
                <a:cubicBezTo>
                  <a:pt x="113" y="175"/>
                  <a:pt x="115" y="173"/>
                  <a:pt x="115" y="171"/>
                </a:cubicBezTo>
                <a:close/>
                <a:moveTo>
                  <a:pt x="115" y="161"/>
                </a:moveTo>
                <a:cubicBezTo>
                  <a:pt x="115" y="159"/>
                  <a:pt x="113" y="157"/>
                  <a:pt x="111" y="157"/>
                </a:cubicBezTo>
                <a:cubicBezTo>
                  <a:pt x="108" y="157"/>
                  <a:pt x="107" y="159"/>
                  <a:pt x="107" y="161"/>
                </a:cubicBezTo>
                <a:cubicBezTo>
                  <a:pt x="107" y="163"/>
                  <a:pt x="108" y="165"/>
                  <a:pt x="111" y="165"/>
                </a:cubicBezTo>
                <a:cubicBezTo>
                  <a:pt x="113" y="165"/>
                  <a:pt x="115" y="163"/>
                  <a:pt x="115" y="161"/>
                </a:cubicBezTo>
                <a:close/>
                <a:moveTo>
                  <a:pt x="115" y="151"/>
                </a:moveTo>
                <a:cubicBezTo>
                  <a:pt x="115" y="149"/>
                  <a:pt x="113" y="147"/>
                  <a:pt x="111" y="147"/>
                </a:cubicBezTo>
                <a:cubicBezTo>
                  <a:pt x="108" y="147"/>
                  <a:pt x="107" y="149"/>
                  <a:pt x="107" y="151"/>
                </a:cubicBezTo>
                <a:cubicBezTo>
                  <a:pt x="107" y="153"/>
                  <a:pt x="108" y="155"/>
                  <a:pt x="111" y="155"/>
                </a:cubicBezTo>
                <a:cubicBezTo>
                  <a:pt x="113" y="155"/>
                  <a:pt x="115" y="153"/>
                  <a:pt x="115" y="151"/>
                </a:cubicBezTo>
                <a:close/>
                <a:moveTo>
                  <a:pt x="124" y="171"/>
                </a:moveTo>
                <a:cubicBezTo>
                  <a:pt x="124" y="168"/>
                  <a:pt x="122" y="167"/>
                  <a:pt x="120" y="167"/>
                </a:cubicBezTo>
                <a:cubicBezTo>
                  <a:pt x="118" y="167"/>
                  <a:pt x="116" y="168"/>
                  <a:pt x="116" y="171"/>
                </a:cubicBezTo>
                <a:cubicBezTo>
                  <a:pt x="116" y="173"/>
                  <a:pt x="118" y="175"/>
                  <a:pt x="120" y="175"/>
                </a:cubicBezTo>
                <a:cubicBezTo>
                  <a:pt x="122" y="175"/>
                  <a:pt x="124" y="173"/>
                  <a:pt x="124" y="171"/>
                </a:cubicBezTo>
                <a:close/>
                <a:moveTo>
                  <a:pt x="124" y="161"/>
                </a:moveTo>
                <a:cubicBezTo>
                  <a:pt x="124" y="159"/>
                  <a:pt x="122" y="157"/>
                  <a:pt x="120" y="157"/>
                </a:cubicBezTo>
                <a:cubicBezTo>
                  <a:pt x="118" y="157"/>
                  <a:pt x="116" y="159"/>
                  <a:pt x="116" y="161"/>
                </a:cubicBezTo>
                <a:cubicBezTo>
                  <a:pt x="116" y="163"/>
                  <a:pt x="118" y="165"/>
                  <a:pt x="120" y="165"/>
                </a:cubicBezTo>
                <a:cubicBezTo>
                  <a:pt x="122" y="165"/>
                  <a:pt x="124" y="163"/>
                  <a:pt x="124" y="161"/>
                </a:cubicBezTo>
                <a:close/>
                <a:moveTo>
                  <a:pt x="124" y="151"/>
                </a:moveTo>
                <a:cubicBezTo>
                  <a:pt x="124" y="149"/>
                  <a:pt x="122" y="147"/>
                  <a:pt x="120" y="147"/>
                </a:cubicBezTo>
                <a:cubicBezTo>
                  <a:pt x="118" y="147"/>
                  <a:pt x="116" y="149"/>
                  <a:pt x="116" y="151"/>
                </a:cubicBezTo>
                <a:cubicBezTo>
                  <a:pt x="116" y="153"/>
                  <a:pt x="118" y="155"/>
                  <a:pt x="120" y="155"/>
                </a:cubicBezTo>
                <a:cubicBezTo>
                  <a:pt x="122" y="155"/>
                  <a:pt x="124" y="153"/>
                  <a:pt x="124" y="151"/>
                </a:cubicBezTo>
                <a:close/>
                <a:moveTo>
                  <a:pt x="133" y="171"/>
                </a:moveTo>
                <a:cubicBezTo>
                  <a:pt x="133" y="168"/>
                  <a:pt x="132" y="167"/>
                  <a:pt x="129" y="167"/>
                </a:cubicBezTo>
                <a:cubicBezTo>
                  <a:pt x="127" y="167"/>
                  <a:pt x="125" y="168"/>
                  <a:pt x="125" y="171"/>
                </a:cubicBezTo>
                <a:cubicBezTo>
                  <a:pt x="125" y="173"/>
                  <a:pt x="127" y="175"/>
                  <a:pt x="129" y="175"/>
                </a:cubicBezTo>
                <a:cubicBezTo>
                  <a:pt x="132" y="175"/>
                  <a:pt x="133" y="173"/>
                  <a:pt x="133" y="171"/>
                </a:cubicBezTo>
                <a:close/>
                <a:moveTo>
                  <a:pt x="133" y="161"/>
                </a:moveTo>
                <a:cubicBezTo>
                  <a:pt x="133" y="159"/>
                  <a:pt x="132" y="157"/>
                  <a:pt x="129" y="157"/>
                </a:cubicBezTo>
                <a:cubicBezTo>
                  <a:pt x="127" y="157"/>
                  <a:pt x="125" y="159"/>
                  <a:pt x="125" y="161"/>
                </a:cubicBezTo>
                <a:cubicBezTo>
                  <a:pt x="125" y="163"/>
                  <a:pt x="127" y="165"/>
                  <a:pt x="129" y="165"/>
                </a:cubicBezTo>
                <a:cubicBezTo>
                  <a:pt x="132" y="165"/>
                  <a:pt x="133" y="163"/>
                  <a:pt x="133" y="161"/>
                </a:cubicBezTo>
                <a:close/>
                <a:moveTo>
                  <a:pt x="133" y="151"/>
                </a:moveTo>
                <a:cubicBezTo>
                  <a:pt x="133" y="149"/>
                  <a:pt x="132" y="147"/>
                  <a:pt x="129" y="147"/>
                </a:cubicBezTo>
                <a:cubicBezTo>
                  <a:pt x="127" y="147"/>
                  <a:pt x="125" y="149"/>
                  <a:pt x="125" y="151"/>
                </a:cubicBezTo>
                <a:cubicBezTo>
                  <a:pt x="125" y="153"/>
                  <a:pt x="127" y="155"/>
                  <a:pt x="129" y="155"/>
                </a:cubicBezTo>
                <a:cubicBezTo>
                  <a:pt x="132" y="155"/>
                  <a:pt x="133" y="153"/>
                  <a:pt x="133" y="151"/>
                </a:cubicBezTo>
                <a:close/>
                <a:moveTo>
                  <a:pt x="143" y="171"/>
                </a:moveTo>
                <a:cubicBezTo>
                  <a:pt x="143" y="168"/>
                  <a:pt x="141" y="167"/>
                  <a:pt x="139" y="167"/>
                </a:cubicBezTo>
                <a:cubicBezTo>
                  <a:pt x="137" y="167"/>
                  <a:pt x="135" y="168"/>
                  <a:pt x="135" y="171"/>
                </a:cubicBezTo>
                <a:cubicBezTo>
                  <a:pt x="135" y="173"/>
                  <a:pt x="137" y="175"/>
                  <a:pt x="139" y="175"/>
                </a:cubicBezTo>
                <a:cubicBezTo>
                  <a:pt x="141" y="175"/>
                  <a:pt x="143" y="173"/>
                  <a:pt x="143" y="171"/>
                </a:cubicBezTo>
                <a:close/>
                <a:moveTo>
                  <a:pt x="143" y="161"/>
                </a:moveTo>
                <a:cubicBezTo>
                  <a:pt x="143" y="159"/>
                  <a:pt x="141" y="157"/>
                  <a:pt x="139" y="157"/>
                </a:cubicBezTo>
                <a:cubicBezTo>
                  <a:pt x="137" y="157"/>
                  <a:pt x="135" y="159"/>
                  <a:pt x="135" y="161"/>
                </a:cubicBezTo>
                <a:cubicBezTo>
                  <a:pt x="135" y="163"/>
                  <a:pt x="137" y="165"/>
                  <a:pt x="139" y="165"/>
                </a:cubicBezTo>
                <a:cubicBezTo>
                  <a:pt x="141" y="165"/>
                  <a:pt x="143" y="163"/>
                  <a:pt x="143" y="161"/>
                </a:cubicBezTo>
                <a:close/>
                <a:moveTo>
                  <a:pt x="143" y="151"/>
                </a:moveTo>
                <a:cubicBezTo>
                  <a:pt x="143" y="149"/>
                  <a:pt x="141" y="147"/>
                  <a:pt x="139" y="147"/>
                </a:cubicBezTo>
                <a:cubicBezTo>
                  <a:pt x="137" y="147"/>
                  <a:pt x="135" y="149"/>
                  <a:pt x="135" y="151"/>
                </a:cubicBezTo>
                <a:cubicBezTo>
                  <a:pt x="135" y="153"/>
                  <a:pt x="137" y="155"/>
                  <a:pt x="139" y="155"/>
                </a:cubicBezTo>
                <a:cubicBezTo>
                  <a:pt x="141" y="155"/>
                  <a:pt x="143" y="153"/>
                  <a:pt x="143" y="151"/>
                </a:cubicBezTo>
                <a:close/>
                <a:moveTo>
                  <a:pt x="313" y="161"/>
                </a:moveTo>
                <a:cubicBezTo>
                  <a:pt x="313" y="153"/>
                  <a:pt x="307" y="147"/>
                  <a:pt x="300" y="147"/>
                </a:cubicBezTo>
                <a:cubicBezTo>
                  <a:pt x="300" y="147"/>
                  <a:pt x="300" y="147"/>
                  <a:pt x="146" y="147"/>
                </a:cubicBezTo>
                <a:cubicBezTo>
                  <a:pt x="146" y="147"/>
                  <a:pt x="146" y="147"/>
                  <a:pt x="146" y="175"/>
                </a:cubicBezTo>
                <a:cubicBezTo>
                  <a:pt x="146" y="175"/>
                  <a:pt x="146" y="175"/>
                  <a:pt x="300" y="175"/>
                </a:cubicBezTo>
                <a:cubicBezTo>
                  <a:pt x="307" y="175"/>
                  <a:pt x="313" y="168"/>
                  <a:pt x="313" y="161"/>
                </a:cubicBezTo>
                <a:close/>
                <a:moveTo>
                  <a:pt x="299" y="153"/>
                </a:moveTo>
                <a:cubicBezTo>
                  <a:pt x="294" y="153"/>
                  <a:pt x="291" y="156"/>
                  <a:pt x="291" y="161"/>
                </a:cubicBezTo>
                <a:cubicBezTo>
                  <a:pt x="291" y="165"/>
                  <a:pt x="294" y="169"/>
                  <a:pt x="299" y="169"/>
                </a:cubicBezTo>
                <a:cubicBezTo>
                  <a:pt x="303" y="169"/>
                  <a:pt x="307" y="165"/>
                  <a:pt x="307" y="161"/>
                </a:cubicBezTo>
                <a:cubicBezTo>
                  <a:pt x="307" y="156"/>
                  <a:pt x="303" y="153"/>
                  <a:pt x="299" y="153"/>
                </a:cubicBezTo>
                <a:close/>
                <a:moveTo>
                  <a:pt x="325" y="198"/>
                </a:moveTo>
                <a:cubicBezTo>
                  <a:pt x="325" y="227"/>
                  <a:pt x="325" y="227"/>
                  <a:pt x="325" y="227"/>
                </a:cubicBezTo>
                <a:cubicBezTo>
                  <a:pt x="325" y="232"/>
                  <a:pt x="320" y="236"/>
                  <a:pt x="315" y="236"/>
                </a:cubicBezTo>
                <a:cubicBezTo>
                  <a:pt x="9" y="236"/>
                  <a:pt x="9" y="236"/>
                  <a:pt x="9" y="236"/>
                </a:cubicBezTo>
                <a:cubicBezTo>
                  <a:pt x="4" y="236"/>
                  <a:pt x="0" y="232"/>
                  <a:pt x="0" y="227"/>
                </a:cubicBezTo>
                <a:cubicBezTo>
                  <a:pt x="0" y="198"/>
                  <a:pt x="0" y="198"/>
                  <a:pt x="0" y="198"/>
                </a:cubicBezTo>
                <a:cubicBezTo>
                  <a:pt x="0" y="192"/>
                  <a:pt x="4" y="189"/>
                  <a:pt x="9" y="189"/>
                </a:cubicBezTo>
                <a:cubicBezTo>
                  <a:pt x="315" y="189"/>
                  <a:pt x="315" y="189"/>
                  <a:pt x="315" y="189"/>
                </a:cubicBezTo>
                <a:cubicBezTo>
                  <a:pt x="320" y="189"/>
                  <a:pt x="325" y="192"/>
                  <a:pt x="325" y="198"/>
                </a:cubicBezTo>
                <a:close/>
                <a:moveTo>
                  <a:pt x="20" y="222"/>
                </a:moveTo>
                <a:cubicBezTo>
                  <a:pt x="20" y="220"/>
                  <a:pt x="19" y="218"/>
                  <a:pt x="16" y="218"/>
                </a:cubicBezTo>
                <a:cubicBezTo>
                  <a:pt x="14" y="218"/>
                  <a:pt x="12" y="220"/>
                  <a:pt x="12" y="222"/>
                </a:cubicBezTo>
                <a:cubicBezTo>
                  <a:pt x="12" y="224"/>
                  <a:pt x="14" y="226"/>
                  <a:pt x="16" y="226"/>
                </a:cubicBezTo>
                <a:cubicBezTo>
                  <a:pt x="19" y="226"/>
                  <a:pt x="20" y="224"/>
                  <a:pt x="20" y="222"/>
                </a:cubicBezTo>
                <a:close/>
                <a:moveTo>
                  <a:pt x="20" y="213"/>
                </a:moveTo>
                <a:cubicBezTo>
                  <a:pt x="20" y="211"/>
                  <a:pt x="19" y="209"/>
                  <a:pt x="16" y="209"/>
                </a:cubicBezTo>
                <a:cubicBezTo>
                  <a:pt x="14" y="209"/>
                  <a:pt x="12" y="211"/>
                  <a:pt x="12" y="213"/>
                </a:cubicBezTo>
                <a:cubicBezTo>
                  <a:pt x="12" y="215"/>
                  <a:pt x="14" y="217"/>
                  <a:pt x="16" y="217"/>
                </a:cubicBezTo>
                <a:cubicBezTo>
                  <a:pt x="19" y="217"/>
                  <a:pt x="20" y="215"/>
                  <a:pt x="20" y="213"/>
                </a:cubicBezTo>
                <a:close/>
                <a:moveTo>
                  <a:pt x="20" y="203"/>
                </a:moveTo>
                <a:cubicBezTo>
                  <a:pt x="20" y="200"/>
                  <a:pt x="19" y="199"/>
                  <a:pt x="16" y="199"/>
                </a:cubicBezTo>
                <a:cubicBezTo>
                  <a:pt x="14" y="199"/>
                  <a:pt x="12" y="200"/>
                  <a:pt x="12" y="203"/>
                </a:cubicBezTo>
                <a:cubicBezTo>
                  <a:pt x="12" y="205"/>
                  <a:pt x="14" y="207"/>
                  <a:pt x="16" y="207"/>
                </a:cubicBezTo>
                <a:cubicBezTo>
                  <a:pt x="19" y="207"/>
                  <a:pt x="20" y="205"/>
                  <a:pt x="20" y="203"/>
                </a:cubicBezTo>
                <a:close/>
                <a:moveTo>
                  <a:pt x="30" y="222"/>
                </a:moveTo>
                <a:cubicBezTo>
                  <a:pt x="30" y="220"/>
                  <a:pt x="28" y="218"/>
                  <a:pt x="26" y="218"/>
                </a:cubicBezTo>
                <a:cubicBezTo>
                  <a:pt x="24" y="218"/>
                  <a:pt x="22" y="220"/>
                  <a:pt x="22" y="222"/>
                </a:cubicBezTo>
                <a:cubicBezTo>
                  <a:pt x="22" y="224"/>
                  <a:pt x="24" y="226"/>
                  <a:pt x="26" y="226"/>
                </a:cubicBezTo>
                <a:cubicBezTo>
                  <a:pt x="28" y="226"/>
                  <a:pt x="30" y="224"/>
                  <a:pt x="30" y="222"/>
                </a:cubicBezTo>
                <a:close/>
                <a:moveTo>
                  <a:pt x="30" y="213"/>
                </a:moveTo>
                <a:cubicBezTo>
                  <a:pt x="30" y="211"/>
                  <a:pt x="28" y="209"/>
                  <a:pt x="26" y="209"/>
                </a:cubicBezTo>
                <a:cubicBezTo>
                  <a:pt x="24" y="209"/>
                  <a:pt x="22" y="211"/>
                  <a:pt x="22" y="213"/>
                </a:cubicBezTo>
                <a:cubicBezTo>
                  <a:pt x="22" y="215"/>
                  <a:pt x="24" y="217"/>
                  <a:pt x="26" y="217"/>
                </a:cubicBezTo>
                <a:cubicBezTo>
                  <a:pt x="28" y="217"/>
                  <a:pt x="30" y="215"/>
                  <a:pt x="30" y="213"/>
                </a:cubicBezTo>
                <a:close/>
                <a:moveTo>
                  <a:pt x="30" y="203"/>
                </a:moveTo>
                <a:cubicBezTo>
                  <a:pt x="30" y="200"/>
                  <a:pt x="28" y="199"/>
                  <a:pt x="26" y="199"/>
                </a:cubicBezTo>
                <a:cubicBezTo>
                  <a:pt x="24" y="199"/>
                  <a:pt x="22" y="200"/>
                  <a:pt x="22" y="203"/>
                </a:cubicBezTo>
                <a:cubicBezTo>
                  <a:pt x="22" y="205"/>
                  <a:pt x="24" y="207"/>
                  <a:pt x="26" y="207"/>
                </a:cubicBezTo>
                <a:cubicBezTo>
                  <a:pt x="28" y="207"/>
                  <a:pt x="30" y="205"/>
                  <a:pt x="30" y="203"/>
                </a:cubicBezTo>
                <a:close/>
                <a:moveTo>
                  <a:pt x="39" y="222"/>
                </a:moveTo>
                <a:cubicBezTo>
                  <a:pt x="39" y="220"/>
                  <a:pt x="37" y="218"/>
                  <a:pt x="35" y="218"/>
                </a:cubicBezTo>
                <a:cubicBezTo>
                  <a:pt x="33" y="218"/>
                  <a:pt x="31" y="220"/>
                  <a:pt x="31" y="222"/>
                </a:cubicBezTo>
                <a:cubicBezTo>
                  <a:pt x="31" y="224"/>
                  <a:pt x="33" y="226"/>
                  <a:pt x="35" y="226"/>
                </a:cubicBezTo>
                <a:cubicBezTo>
                  <a:pt x="37" y="226"/>
                  <a:pt x="39" y="224"/>
                  <a:pt x="39" y="222"/>
                </a:cubicBezTo>
                <a:close/>
                <a:moveTo>
                  <a:pt x="39" y="213"/>
                </a:moveTo>
                <a:cubicBezTo>
                  <a:pt x="39" y="211"/>
                  <a:pt x="37" y="209"/>
                  <a:pt x="35" y="209"/>
                </a:cubicBezTo>
                <a:cubicBezTo>
                  <a:pt x="33" y="209"/>
                  <a:pt x="31" y="211"/>
                  <a:pt x="31" y="213"/>
                </a:cubicBezTo>
                <a:cubicBezTo>
                  <a:pt x="31" y="215"/>
                  <a:pt x="33" y="217"/>
                  <a:pt x="35" y="217"/>
                </a:cubicBezTo>
                <a:cubicBezTo>
                  <a:pt x="37" y="217"/>
                  <a:pt x="39" y="215"/>
                  <a:pt x="39" y="213"/>
                </a:cubicBezTo>
                <a:close/>
                <a:moveTo>
                  <a:pt x="39" y="203"/>
                </a:moveTo>
                <a:cubicBezTo>
                  <a:pt x="39" y="200"/>
                  <a:pt x="37" y="199"/>
                  <a:pt x="35" y="199"/>
                </a:cubicBezTo>
                <a:cubicBezTo>
                  <a:pt x="33" y="199"/>
                  <a:pt x="31" y="200"/>
                  <a:pt x="31" y="203"/>
                </a:cubicBezTo>
                <a:cubicBezTo>
                  <a:pt x="31" y="205"/>
                  <a:pt x="33" y="207"/>
                  <a:pt x="35" y="207"/>
                </a:cubicBezTo>
                <a:cubicBezTo>
                  <a:pt x="37" y="207"/>
                  <a:pt x="39" y="205"/>
                  <a:pt x="39" y="203"/>
                </a:cubicBezTo>
                <a:close/>
                <a:moveTo>
                  <a:pt x="49" y="222"/>
                </a:moveTo>
                <a:cubicBezTo>
                  <a:pt x="49" y="220"/>
                  <a:pt x="47" y="218"/>
                  <a:pt x="45" y="218"/>
                </a:cubicBezTo>
                <a:cubicBezTo>
                  <a:pt x="42" y="218"/>
                  <a:pt x="41" y="220"/>
                  <a:pt x="41" y="222"/>
                </a:cubicBezTo>
                <a:cubicBezTo>
                  <a:pt x="41" y="224"/>
                  <a:pt x="42" y="226"/>
                  <a:pt x="45" y="226"/>
                </a:cubicBezTo>
                <a:cubicBezTo>
                  <a:pt x="47" y="226"/>
                  <a:pt x="49" y="224"/>
                  <a:pt x="49" y="222"/>
                </a:cubicBezTo>
                <a:close/>
                <a:moveTo>
                  <a:pt x="49" y="213"/>
                </a:moveTo>
                <a:cubicBezTo>
                  <a:pt x="49" y="211"/>
                  <a:pt x="47" y="209"/>
                  <a:pt x="45" y="209"/>
                </a:cubicBezTo>
                <a:cubicBezTo>
                  <a:pt x="42" y="209"/>
                  <a:pt x="41" y="211"/>
                  <a:pt x="41" y="213"/>
                </a:cubicBezTo>
                <a:cubicBezTo>
                  <a:pt x="41" y="215"/>
                  <a:pt x="42" y="217"/>
                  <a:pt x="45" y="217"/>
                </a:cubicBezTo>
                <a:cubicBezTo>
                  <a:pt x="47" y="217"/>
                  <a:pt x="49" y="215"/>
                  <a:pt x="49" y="213"/>
                </a:cubicBezTo>
                <a:close/>
                <a:moveTo>
                  <a:pt x="49" y="203"/>
                </a:moveTo>
                <a:cubicBezTo>
                  <a:pt x="49" y="200"/>
                  <a:pt x="47" y="199"/>
                  <a:pt x="45" y="199"/>
                </a:cubicBezTo>
                <a:cubicBezTo>
                  <a:pt x="42" y="199"/>
                  <a:pt x="41" y="200"/>
                  <a:pt x="41" y="203"/>
                </a:cubicBezTo>
                <a:cubicBezTo>
                  <a:pt x="41" y="205"/>
                  <a:pt x="42" y="207"/>
                  <a:pt x="45" y="207"/>
                </a:cubicBezTo>
                <a:cubicBezTo>
                  <a:pt x="47" y="207"/>
                  <a:pt x="49" y="205"/>
                  <a:pt x="49" y="203"/>
                </a:cubicBezTo>
                <a:close/>
                <a:moveTo>
                  <a:pt x="58" y="222"/>
                </a:moveTo>
                <a:cubicBezTo>
                  <a:pt x="58" y="220"/>
                  <a:pt x="56" y="218"/>
                  <a:pt x="54" y="218"/>
                </a:cubicBezTo>
                <a:cubicBezTo>
                  <a:pt x="52" y="218"/>
                  <a:pt x="50" y="220"/>
                  <a:pt x="50" y="222"/>
                </a:cubicBezTo>
                <a:cubicBezTo>
                  <a:pt x="50" y="224"/>
                  <a:pt x="52" y="226"/>
                  <a:pt x="54" y="226"/>
                </a:cubicBezTo>
                <a:cubicBezTo>
                  <a:pt x="56" y="226"/>
                  <a:pt x="58" y="224"/>
                  <a:pt x="58" y="222"/>
                </a:cubicBezTo>
                <a:close/>
                <a:moveTo>
                  <a:pt x="58" y="213"/>
                </a:moveTo>
                <a:cubicBezTo>
                  <a:pt x="58" y="211"/>
                  <a:pt x="56" y="209"/>
                  <a:pt x="54" y="209"/>
                </a:cubicBezTo>
                <a:cubicBezTo>
                  <a:pt x="52" y="209"/>
                  <a:pt x="50" y="211"/>
                  <a:pt x="50" y="213"/>
                </a:cubicBezTo>
                <a:cubicBezTo>
                  <a:pt x="50" y="215"/>
                  <a:pt x="52" y="217"/>
                  <a:pt x="54" y="217"/>
                </a:cubicBezTo>
                <a:cubicBezTo>
                  <a:pt x="56" y="217"/>
                  <a:pt x="58" y="215"/>
                  <a:pt x="58" y="213"/>
                </a:cubicBezTo>
                <a:close/>
                <a:moveTo>
                  <a:pt x="58" y="203"/>
                </a:moveTo>
                <a:cubicBezTo>
                  <a:pt x="58" y="200"/>
                  <a:pt x="56" y="199"/>
                  <a:pt x="54" y="199"/>
                </a:cubicBezTo>
                <a:cubicBezTo>
                  <a:pt x="52" y="199"/>
                  <a:pt x="50" y="200"/>
                  <a:pt x="50" y="203"/>
                </a:cubicBezTo>
                <a:cubicBezTo>
                  <a:pt x="50" y="205"/>
                  <a:pt x="52" y="207"/>
                  <a:pt x="54" y="207"/>
                </a:cubicBezTo>
                <a:cubicBezTo>
                  <a:pt x="56" y="207"/>
                  <a:pt x="58" y="205"/>
                  <a:pt x="58" y="203"/>
                </a:cubicBezTo>
                <a:close/>
                <a:moveTo>
                  <a:pt x="67" y="222"/>
                </a:moveTo>
                <a:cubicBezTo>
                  <a:pt x="67" y="220"/>
                  <a:pt x="66" y="218"/>
                  <a:pt x="63" y="218"/>
                </a:cubicBezTo>
                <a:cubicBezTo>
                  <a:pt x="61" y="218"/>
                  <a:pt x="59" y="220"/>
                  <a:pt x="59" y="222"/>
                </a:cubicBezTo>
                <a:cubicBezTo>
                  <a:pt x="59" y="224"/>
                  <a:pt x="61" y="226"/>
                  <a:pt x="63" y="226"/>
                </a:cubicBezTo>
                <a:cubicBezTo>
                  <a:pt x="66" y="226"/>
                  <a:pt x="67" y="224"/>
                  <a:pt x="67" y="222"/>
                </a:cubicBezTo>
                <a:close/>
                <a:moveTo>
                  <a:pt x="67" y="213"/>
                </a:moveTo>
                <a:cubicBezTo>
                  <a:pt x="67" y="211"/>
                  <a:pt x="66" y="209"/>
                  <a:pt x="63" y="209"/>
                </a:cubicBezTo>
                <a:cubicBezTo>
                  <a:pt x="61" y="209"/>
                  <a:pt x="59" y="211"/>
                  <a:pt x="59" y="213"/>
                </a:cubicBezTo>
                <a:cubicBezTo>
                  <a:pt x="59" y="215"/>
                  <a:pt x="61" y="217"/>
                  <a:pt x="63" y="217"/>
                </a:cubicBezTo>
                <a:cubicBezTo>
                  <a:pt x="66" y="217"/>
                  <a:pt x="67" y="215"/>
                  <a:pt x="67" y="213"/>
                </a:cubicBezTo>
                <a:close/>
                <a:moveTo>
                  <a:pt x="67" y="203"/>
                </a:moveTo>
                <a:cubicBezTo>
                  <a:pt x="67" y="200"/>
                  <a:pt x="66" y="199"/>
                  <a:pt x="63" y="199"/>
                </a:cubicBezTo>
                <a:cubicBezTo>
                  <a:pt x="61" y="199"/>
                  <a:pt x="59" y="200"/>
                  <a:pt x="59" y="203"/>
                </a:cubicBezTo>
                <a:cubicBezTo>
                  <a:pt x="59" y="205"/>
                  <a:pt x="61" y="207"/>
                  <a:pt x="63" y="207"/>
                </a:cubicBezTo>
                <a:cubicBezTo>
                  <a:pt x="66" y="207"/>
                  <a:pt x="67" y="205"/>
                  <a:pt x="67" y="203"/>
                </a:cubicBezTo>
                <a:close/>
                <a:moveTo>
                  <a:pt x="77" y="222"/>
                </a:moveTo>
                <a:cubicBezTo>
                  <a:pt x="77" y="220"/>
                  <a:pt x="75" y="218"/>
                  <a:pt x="73" y="218"/>
                </a:cubicBezTo>
                <a:cubicBezTo>
                  <a:pt x="71" y="218"/>
                  <a:pt x="69" y="220"/>
                  <a:pt x="69" y="222"/>
                </a:cubicBezTo>
                <a:cubicBezTo>
                  <a:pt x="69" y="224"/>
                  <a:pt x="71" y="226"/>
                  <a:pt x="73" y="226"/>
                </a:cubicBezTo>
                <a:cubicBezTo>
                  <a:pt x="75" y="226"/>
                  <a:pt x="77" y="224"/>
                  <a:pt x="77" y="222"/>
                </a:cubicBezTo>
                <a:close/>
                <a:moveTo>
                  <a:pt x="77" y="213"/>
                </a:moveTo>
                <a:cubicBezTo>
                  <a:pt x="77" y="211"/>
                  <a:pt x="75" y="209"/>
                  <a:pt x="73" y="209"/>
                </a:cubicBezTo>
                <a:cubicBezTo>
                  <a:pt x="71" y="209"/>
                  <a:pt x="69" y="211"/>
                  <a:pt x="69" y="213"/>
                </a:cubicBezTo>
                <a:cubicBezTo>
                  <a:pt x="69" y="215"/>
                  <a:pt x="71" y="217"/>
                  <a:pt x="73" y="217"/>
                </a:cubicBezTo>
                <a:cubicBezTo>
                  <a:pt x="75" y="217"/>
                  <a:pt x="77" y="215"/>
                  <a:pt x="77" y="213"/>
                </a:cubicBezTo>
                <a:close/>
                <a:moveTo>
                  <a:pt x="77" y="203"/>
                </a:moveTo>
                <a:cubicBezTo>
                  <a:pt x="77" y="200"/>
                  <a:pt x="75" y="199"/>
                  <a:pt x="73" y="199"/>
                </a:cubicBezTo>
                <a:cubicBezTo>
                  <a:pt x="71" y="199"/>
                  <a:pt x="69" y="200"/>
                  <a:pt x="69" y="203"/>
                </a:cubicBezTo>
                <a:cubicBezTo>
                  <a:pt x="69" y="205"/>
                  <a:pt x="71" y="207"/>
                  <a:pt x="73" y="207"/>
                </a:cubicBezTo>
                <a:cubicBezTo>
                  <a:pt x="75" y="207"/>
                  <a:pt x="77" y="205"/>
                  <a:pt x="77" y="203"/>
                </a:cubicBezTo>
                <a:close/>
                <a:moveTo>
                  <a:pt x="86" y="222"/>
                </a:moveTo>
                <a:cubicBezTo>
                  <a:pt x="86" y="220"/>
                  <a:pt x="84" y="218"/>
                  <a:pt x="82" y="218"/>
                </a:cubicBezTo>
                <a:cubicBezTo>
                  <a:pt x="80" y="218"/>
                  <a:pt x="78" y="220"/>
                  <a:pt x="78" y="222"/>
                </a:cubicBezTo>
                <a:cubicBezTo>
                  <a:pt x="78" y="224"/>
                  <a:pt x="80" y="226"/>
                  <a:pt x="82" y="226"/>
                </a:cubicBezTo>
                <a:cubicBezTo>
                  <a:pt x="84" y="226"/>
                  <a:pt x="86" y="224"/>
                  <a:pt x="86" y="222"/>
                </a:cubicBezTo>
                <a:close/>
                <a:moveTo>
                  <a:pt x="86" y="213"/>
                </a:moveTo>
                <a:cubicBezTo>
                  <a:pt x="86" y="211"/>
                  <a:pt x="84" y="209"/>
                  <a:pt x="82" y="209"/>
                </a:cubicBezTo>
                <a:cubicBezTo>
                  <a:pt x="80" y="209"/>
                  <a:pt x="78" y="211"/>
                  <a:pt x="78" y="213"/>
                </a:cubicBezTo>
                <a:cubicBezTo>
                  <a:pt x="78" y="215"/>
                  <a:pt x="80" y="217"/>
                  <a:pt x="82" y="217"/>
                </a:cubicBezTo>
                <a:cubicBezTo>
                  <a:pt x="84" y="217"/>
                  <a:pt x="86" y="215"/>
                  <a:pt x="86" y="213"/>
                </a:cubicBezTo>
                <a:close/>
                <a:moveTo>
                  <a:pt x="86" y="203"/>
                </a:moveTo>
                <a:cubicBezTo>
                  <a:pt x="86" y="200"/>
                  <a:pt x="84" y="199"/>
                  <a:pt x="82" y="199"/>
                </a:cubicBezTo>
                <a:cubicBezTo>
                  <a:pt x="80" y="199"/>
                  <a:pt x="78" y="200"/>
                  <a:pt x="78" y="203"/>
                </a:cubicBezTo>
                <a:cubicBezTo>
                  <a:pt x="78" y="205"/>
                  <a:pt x="80" y="207"/>
                  <a:pt x="82" y="207"/>
                </a:cubicBezTo>
                <a:cubicBezTo>
                  <a:pt x="84" y="207"/>
                  <a:pt x="86" y="205"/>
                  <a:pt x="86" y="203"/>
                </a:cubicBezTo>
                <a:close/>
                <a:moveTo>
                  <a:pt x="96" y="222"/>
                </a:moveTo>
                <a:cubicBezTo>
                  <a:pt x="96" y="220"/>
                  <a:pt x="94" y="218"/>
                  <a:pt x="92" y="218"/>
                </a:cubicBezTo>
                <a:cubicBezTo>
                  <a:pt x="89" y="218"/>
                  <a:pt x="88" y="220"/>
                  <a:pt x="88" y="222"/>
                </a:cubicBezTo>
                <a:cubicBezTo>
                  <a:pt x="88" y="224"/>
                  <a:pt x="89" y="226"/>
                  <a:pt x="92" y="226"/>
                </a:cubicBezTo>
                <a:cubicBezTo>
                  <a:pt x="94" y="226"/>
                  <a:pt x="96" y="224"/>
                  <a:pt x="96" y="222"/>
                </a:cubicBezTo>
                <a:close/>
                <a:moveTo>
                  <a:pt x="96" y="213"/>
                </a:moveTo>
                <a:cubicBezTo>
                  <a:pt x="96" y="211"/>
                  <a:pt x="94" y="209"/>
                  <a:pt x="92" y="209"/>
                </a:cubicBezTo>
                <a:cubicBezTo>
                  <a:pt x="89" y="209"/>
                  <a:pt x="88" y="211"/>
                  <a:pt x="88" y="213"/>
                </a:cubicBezTo>
                <a:cubicBezTo>
                  <a:pt x="88" y="215"/>
                  <a:pt x="89" y="217"/>
                  <a:pt x="92" y="217"/>
                </a:cubicBezTo>
                <a:cubicBezTo>
                  <a:pt x="94" y="217"/>
                  <a:pt x="96" y="215"/>
                  <a:pt x="96" y="213"/>
                </a:cubicBezTo>
                <a:close/>
                <a:moveTo>
                  <a:pt x="96" y="203"/>
                </a:moveTo>
                <a:cubicBezTo>
                  <a:pt x="96" y="200"/>
                  <a:pt x="94" y="199"/>
                  <a:pt x="92" y="199"/>
                </a:cubicBezTo>
                <a:cubicBezTo>
                  <a:pt x="89" y="199"/>
                  <a:pt x="88" y="200"/>
                  <a:pt x="88" y="203"/>
                </a:cubicBezTo>
                <a:cubicBezTo>
                  <a:pt x="88" y="205"/>
                  <a:pt x="89" y="207"/>
                  <a:pt x="92" y="207"/>
                </a:cubicBezTo>
                <a:cubicBezTo>
                  <a:pt x="94" y="207"/>
                  <a:pt x="96" y="205"/>
                  <a:pt x="96" y="203"/>
                </a:cubicBezTo>
                <a:close/>
                <a:moveTo>
                  <a:pt x="105" y="222"/>
                </a:moveTo>
                <a:cubicBezTo>
                  <a:pt x="105" y="220"/>
                  <a:pt x="103" y="218"/>
                  <a:pt x="101" y="218"/>
                </a:cubicBezTo>
                <a:cubicBezTo>
                  <a:pt x="99" y="218"/>
                  <a:pt x="97" y="220"/>
                  <a:pt x="97" y="222"/>
                </a:cubicBezTo>
                <a:cubicBezTo>
                  <a:pt x="97" y="224"/>
                  <a:pt x="99" y="226"/>
                  <a:pt x="101" y="226"/>
                </a:cubicBezTo>
                <a:cubicBezTo>
                  <a:pt x="103" y="226"/>
                  <a:pt x="105" y="224"/>
                  <a:pt x="105" y="222"/>
                </a:cubicBezTo>
                <a:close/>
                <a:moveTo>
                  <a:pt x="105" y="213"/>
                </a:moveTo>
                <a:cubicBezTo>
                  <a:pt x="105" y="211"/>
                  <a:pt x="103" y="209"/>
                  <a:pt x="101" y="209"/>
                </a:cubicBezTo>
                <a:cubicBezTo>
                  <a:pt x="99" y="209"/>
                  <a:pt x="97" y="211"/>
                  <a:pt x="97" y="213"/>
                </a:cubicBezTo>
                <a:cubicBezTo>
                  <a:pt x="97" y="215"/>
                  <a:pt x="99" y="217"/>
                  <a:pt x="101" y="217"/>
                </a:cubicBezTo>
                <a:cubicBezTo>
                  <a:pt x="103" y="217"/>
                  <a:pt x="105" y="215"/>
                  <a:pt x="105" y="213"/>
                </a:cubicBezTo>
                <a:close/>
                <a:moveTo>
                  <a:pt x="105" y="203"/>
                </a:moveTo>
                <a:cubicBezTo>
                  <a:pt x="105" y="200"/>
                  <a:pt x="103" y="199"/>
                  <a:pt x="101" y="199"/>
                </a:cubicBezTo>
                <a:cubicBezTo>
                  <a:pt x="99" y="199"/>
                  <a:pt x="97" y="200"/>
                  <a:pt x="97" y="203"/>
                </a:cubicBezTo>
                <a:cubicBezTo>
                  <a:pt x="97" y="205"/>
                  <a:pt x="99" y="207"/>
                  <a:pt x="101" y="207"/>
                </a:cubicBezTo>
                <a:cubicBezTo>
                  <a:pt x="103" y="207"/>
                  <a:pt x="105" y="205"/>
                  <a:pt x="105" y="203"/>
                </a:cubicBezTo>
                <a:close/>
                <a:moveTo>
                  <a:pt x="115" y="222"/>
                </a:moveTo>
                <a:cubicBezTo>
                  <a:pt x="115" y="220"/>
                  <a:pt x="113" y="218"/>
                  <a:pt x="111" y="218"/>
                </a:cubicBezTo>
                <a:cubicBezTo>
                  <a:pt x="108" y="218"/>
                  <a:pt x="107" y="220"/>
                  <a:pt x="107" y="222"/>
                </a:cubicBezTo>
                <a:cubicBezTo>
                  <a:pt x="107" y="224"/>
                  <a:pt x="108" y="226"/>
                  <a:pt x="111" y="226"/>
                </a:cubicBezTo>
                <a:cubicBezTo>
                  <a:pt x="113" y="226"/>
                  <a:pt x="115" y="224"/>
                  <a:pt x="115" y="222"/>
                </a:cubicBezTo>
                <a:close/>
                <a:moveTo>
                  <a:pt x="115" y="213"/>
                </a:moveTo>
                <a:cubicBezTo>
                  <a:pt x="115" y="211"/>
                  <a:pt x="113" y="209"/>
                  <a:pt x="111" y="209"/>
                </a:cubicBezTo>
                <a:cubicBezTo>
                  <a:pt x="108" y="209"/>
                  <a:pt x="107" y="211"/>
                  <a:pt x="107" y="213"/>
                </a:cubicBezTo>
                <a:cubicBezTo>
                  <a:pt x="107" y="215"/>
                  <a:pt x="108" y="217"/>
                  <a:pt x="111" y="217"/>
                </a:cubicBezTo>
                <a:cubicBezTo>
                  <a:pt x="113" y="217"/>
                  <a:pt x="115" y="215"/>
                  <a:pt x="115" y="213"/>
                </a:cubicBezTo>
                <a:close/>
                <a:moveTo>
                  <a:pt x="115" y="203"/>
                </a:moveTo>
                <a:cubicBezTo>
                  <a:pt x="115" y="200"/>
                  <a:pt x="113" y="199"/>
                  <a:pt x="111" y="199"/>
                </a:cubicBezTo>
                <a:cubicBezTo>
                  <a:pt x="108" y="199"/>
                  <a:pt x="107" y="200"/>
                  <a:pt x="107" y="203"/>
                </a:cubicBezTo>
                <a:cubicBezTo>
                  <a:pt x="107" y="205"/>
                  <a:pt x="108" y="207"/>
                  <a:pt x="111" y="207"/>
                </a:cubicBezTo>
                <a:cubicBezTo>
                  <a:pt x="113" y="207"/>
                  <a:pt x="115" y="205"/>
                  <a:pt x="115" y="203"/>
                </a:cubicBezTo>
                <a:close/>
                <a:moveTo>
                  <a:pt x="124" y="222"/>
                </a:moveTo>
                <a:cubicBezTo>
                  <a:pt x="124" y="220"/>
                  <a:pt x="122" y="218"/>
                  <a:pt x="120" y="218"/>
                </a:cubicBezTo>
                <a:cubicBezTo>
                  <a:pt x="118" y="218"/>
                  <a:pt x="116" y="220"/>
                  <a:pt x="116" y="222"/>
                </a:cubicBezTo>
                <a:cubicBezTo>
                  <a:pt x="116" y="224"/>
                  <a:pt x="118" y="226"/>
                  <a:pt x="120" y="226"/>
                </a:cubicBezTo>
                <a:cubicBezTo>
                  <a:pt x="122" y="226"/>
                  <a:pt x="124" y="224"/>
                  <a:pt x="124" y="222"/>
                </a:cubicBezTo>
                <a:close/>
                <a:moveTo>
                  <a:pt x="124" y="213"/>
                </a:moveTo>
                <a:cubicBezTo>
                  <a:pt x="124" y="211"/>
                  <a:pt x="122" y="209"/>
                  <a:pt x="120" y="209"/>
                </a:cubicBezTo>
                <a:cubicBezTo>
                  <a:pt x="118" y="209"/>
                  <a:pt x="116" y="211"/>
                  <a:pt x="116" y="213"/>
                </a:cubicBezTo>
                <a:cubicBezTo>
                  <a:pt x="116" y="215"/>
                  <a:pt x="118" y="217"/>
                  <a:pt x="120" y="217"/>
                </a:cubicBezTo>
                <a:cubicBezTo>
                  <a:pt x="122" y="217"/>
                  <a:pt x="124" y="215"/>
                  <a:pt x="124" y="213"/>
                </a:cubicBezTo>
                <a:close/>
                <a:moveTo>
                  <a:pt x="124" y="203"/>
                </a:moveTo>
                <a:cubicBezTo>
                  <a:pt x="124" y="200"/>
                  <a:pt x="122" y="199"/>
                  <a:pt x="120" y="199"/>
                </a:cubicBezTo>
                <a:cubicBezTo>
                  <a:pt x="118" y="199"/>
                  <a:pt x="116" y="200"/>
                  <a:pt x="116" y="203"/>
                </a:cubicBezTo>
                <a:cubicBezTo>
                  <a:pt x="116" y="205"/>
                  <a:pt x="118" y="207"/>
                  <a:pt x="120" y="207"/>
                </a:cubicBezTo>
                <a:cubicBezTo>
                  <a:pt x="122" y="207"/>
                  <a:pt x="124" y="205"/>
                  <a:pt x="124" y="203"/>
                </a:cubicBezTo>
                <a:close/>
                <a:moveTo>
                  <a:pt x="133" y="222"/>
                </a:moveTo>
                <a:cubicBezTo>
                  <a:pt x="133" y="220"/>
                  <a:pt x="132" y="218"/>
                  <a:pt x="129" y="218"/>
                </a:cubicBezTo>
                <a:cubicBezTo>
                  <a:pt x="127" y="218"/>
                  <a:pt x="125" y="220"/>
                  <a:pt x="125" y="222"/>
                </a:cubicBezTo>
                <a:cubicBezTo>
                  <a:pt x="125" y="224"/>
                  <a:pt x="127" y="226"/>
                  <a:pt x="129" y="226"/>
                </a:cubicBezTo>
                <a:cubicBezTo>
                  <a:pt x="132" y="226"/>
                  <a:pt x="133" y="224"/>
                  <a:pt x="133" y="222"/>
                </a:cubicBezTo>
                <a:close/>
                <a:moveTo>
                  <a:pt x="133" y="213"/>
                </a:moveTo>
                <a:cubicBezTo>
                  <a:pt x="133" y="211"/>
                  <a:pt x="132" y="209"/>
                  <a:pt x="129" y="209"/>
                </a:cubicBezTo>
                <a:cubicBezTo>
                  <a:pt x="127" y="209"/>
                  <a:pt x="125" y="211"/>
                  <a:pt x="125" y="213"/>
                </a:cubicBezTo>
                <a:cubicBezTo>
                  <a:pt x="125" y="215"/>
                  <a:pt x="127" y="217"/>
                  <a:pt x="129" y="217"/>
                </a:cubicBezTo>
                <a:cubicBezTo>
                  <a:pt x="132" y="217"/>
                  <a:pt x="133" y="215"/>
                  <a:pt x="133" y="213"/>
                </a:cubicBezTo>
                <a:close/>
                <a:moveTo>
                  <a:pt x="133" y="203"/>
                </a:moveTo>
                <a:cubicBezTo>
                  <a:pt x="133" y="200"/>
                  <a:pt x="132" y="199"/>
                  <a:pt x="129" y="199"/>
                </a:cubicBezTo>
                <a:cubicBezTo>
                  <a:pt x="127" y="199"/>
                  <a:pt x="125" y="200"/>
                  <a:pt x="125" y="203"/>
                </a:cubicBezTo>
                <a:cubicBezTo>
                  <a:pt x="125" y="205"/>
                  <a:pt x="127" y="207"/>
                  <a:pt x="129" y="207"/>
                </a:cubicBezTo>
                <a:cubicBezTo>
                  <a:pt x="132" y="207"/>
                  <a:pt x="133" y="205"/>
                  <a:pt x="133" y="203"/>
                </a:cubicBezTo>
                <a:close/>
                <a:moveTo>
                  <a:pt x="143" y="222"/>
                </a:moveTo>
                <a:cubicBezTo>
                  <a:pt x="143" y="220"/>
                  <a:pt x="141" y="218"/>
                  <a:pt x="139" y="218"/>
                </a:cubicBezTo>
                <a:cubicBezTo>
                  <a:pt x="137" y="218"/>
                  <a:pt x="135" y="220"/>
                  <a:pt x="135" y="222"/>
                </a:cubicBezTo>
                <a:cubicBezTo>
                  <a:pt x="135" y="224"/>
                  <a:pt x="137" y="226"/>
                  <a:pt x="139" y="226"/>
                </a:cubicBezTo>
                <a:cubicBezTo>
                  <a:pt x="141" y="226"/>
                  <a:pt x="143" y="224"/>
                  <a:pt x="143" y="222"/>
                </a:cubicBezTo>
                <a:close/>
                <a:moveTo>
                  <a:pt x="143" y="213"/>
                </a:moveTo>
                <a:cubicBezTo>
                  <a:pt x="143" y="211"/>
                  <a:pt x="141" y="209"/>
                  <a:pt x="139" y="209"/>
                </a:cubicBezTo>
                <a:cubicBezTo>
                  <a:pt x="137" y="209"/>
                  <a:pt x="135" y="211"/>
                  <a:pt x="135" y="213"/>
                </a:cubicBezTo>
                <a:cubicBezTo>
                  <a:pt x="135" y="215"/>
                  <a:pt x="137" y="217"/>
                  <a:pt x="139" y="217"/>
                </a:cubicBezTo>
                <a:cubicBezTo>
                  <a:pt x="141" y="217"/>
                  <a:pt x="143" y="215"/>
                  <a:pt x="143" y="213"/>
                </a:cubicBezTo>
                <a:close/>
                <a:moveTo>
                  <a:pt x="143" y="203"/>
                </a:moveTo>
                <a:cubicBezTo>
                  <a:pt x="143" y="200"/>
                  <a:pt x="141" y="199"/>
                  <a:pt x="139" y="199"/>
                </a:cubicBezTo>
                <a:cubicBezTo>
                  <a:pt x="137" y="199"/>
                  <a:pt x="135" y="200"/>
                  <a:pt x="135" y="203"/>
                </a:cubicBezTo>
                <a:cubicBezTo>
                  <a:pt x="135" y="205"/>
                  <a:pt x="137" y="207"/>
                  <a:pt x="139" y="207"/>
                </a:cubicBezTo>
                <a:cubicBezTo>
                  <a:pt x="141" y="207"/>
                  <a:pt x="143" y="205"/>
                  <a:pt x="143" y="203"/>
                </a:cubicBezTo>
                <a:close/>
                <a:moveTo>
                  <a:pt x="313" y="212"/>
                </a:moveTo>
                <a:cubicBezTo>
                  <a:pt x="313" y="205"/>
                  <a:pt x="307" y="199"/>
                  <a:pt x="300" y="199"/>
                </a:cubicBezTo>
                <a:cubicBezTo>
                  <a:pt x="300" y="199"/>
                  <a:pt x="300" y="199"/>
                  <a:pt x="146" y="199"/>
                </a:cubicBezTo>
                <a:cubicBezTo>
                  <a:pt x="146" y="199"/>
                  <a:pt x="146" y="199"/>
                  <a:pt x="146" y="226"/>
                </a:cubicBezTo>
                <a:cubicBezTo>
                  <a:pt x="146" y="226"/>
                  <a:pt x="146" y="226"/>
                  <a:pt x="300" y="226"/>
                </a:cubicBezTo>
                <a:cubicBezTo>
                  <a:pt x="307" y="226"/>
                  <a:pt x="313" y="220"/>
                  <a:pt x="313" y="212"/>
                </a:cubicBezTo>
                <a:close/>
                <a:moveTo>
                  <a:pt x="299" y="204"/>
                </a:moveTo>
                <a:cubicBezTo>
                  <a:pt x="294" y="204"/>
                  <a:pt x="291" y="208"/>
                  <a:pt x="291" y="212"/>
                </a:cubicBezTo>
                <a:cubicBezTo>
                  <a:pt x="291" y="217"/>
                  <a:pt x="294" y="220"/>
                  <a:pt x="299" y="220"/>
                </a:cubicBezTo>
                <a:cubicBezTo>
                  <a:pt x="303" y="220"/>
                  <a:pt x="307" y="217"/>
                  <a:pt x="307" y="212"/>
                </a:cubicBezTo>
                <a:cubicBezTo>
                  <a:pt x="307" y="208"/>
                  <a:pt x="303" y="204"/>
                  <a:pt x="299" y="20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defTabSz="914184"/>
            <a:endParaRPr lang="en-US" sz="1700">
              <a:solidFill>
                <a:srgbClr val="000000"/>
              </a:solidFill>
            </a:endParaRPr>
          </a:p>
        </p:txBody>
      </p:sp>
      <p:sp>
        <p:nvSpPr>
          <p:cNvPr id="63" name="Freeform 5"/>
          <p:cNvSpPr>
            <a:spLocks noChangeAspect="1" noEditPoints="1"/>
          </p:cNvSpPr>
          <p:nvPr/>
        </p:nvSpPr>
        <p:spPr bwMode="auto">
          <a:xfrm>
            <a:off x="7682881" y="332868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64" name="Group 63"/>
          <p:cNvGrpSpPr/>
          <p:nvPr/>
        </p:nvGrpSpPr>
        <p:grpSpPr>
          <a:xfrm>
            <a:off x="7600248" y="2873284"/>
            <a:ext cx="455841" cy="416277"/>
            <a:chOff x="7225183" y="4826255"/>
            <a:chExt cx="420688" cy="384175"/>
          </a:xfrm>
        </p:grpSpPr>
        <p:sp>
          <p:nvSpPr>
            <p:cNvPr id="65" name="Rectangle 64"/>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6" name="Group 65"/>
            <p:cNvGrpSpPr/>
            <p:nvPr/>
          </p:nvGrpSpPr>
          <p:grpSpPr>
            <a:xfrm>
              <a:off x="7225183" y="4826255"/>
              <a:ext cx="420688" cy="384175"/>
              <a:chOff x="7225183" y="4826255"/>
              <a:chExt cx="420688" cy="384175"/>
            </a:xfrm>
            <a:solidFill>
              <a:schemeClr val="accent4"/>
            </a:solidFill>
          </p:grpSpPr>
          <p:sp>
            <p:nvSpPr>
              <p:cNvPr id="67"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8"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9"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0"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71" name="Group 70"/>
          <p:cNvGrpSpPr/>
          <p:nvPr/>
        </p:nvGrpSpPr>
        <p:grpSpPr>
          <a:xfrm>
            <a:off x="8090864" y="2873284"/>
            <a:ext cx="455841" cy="416277"/>
            <a:chOff x="7225183" y="4826255"/>
            <a:chExt cx="420688" cy="384175"/>
          </a:xfrm>
        </p:grpSpPr>
        <p:sp>
          <p:nvSpPr>
            <p:cNvPr id="72" name="Rectangle 71"/>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3" name="Group 72"/>
            <p:cNvGrpSpPr/>
            <p:nvPr/>
          </p:nvGrpSpPr>
          <p:grpSpPr>
            <a:xfrm>
              <a:off x="7225183" y="4826255"/>
              <a:ext cx="420688" cy="384175"/>
              <a:chOff x="7225183" y="4826255"/>
              <a:chExt cx="420688" cy="384175"/>
            </a:xfrm>
            <a:solidFill>
              <a:schemeClr val="accent4"/>
            </a:solidFill>
          </p:grpSpPr>
          <p:sp>
            <p:nvSpPr>
              <p:cNvPr id="74"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5"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6"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77"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78" name="Freeform 5"/>
          <p:cNvSpPr>
            <a:spLocks noChangeAspect="1" noEditPoints="1"/>
          </p:cNvSpPr>
          <p:nvPr/>
        </p:nvSpPr>
        <p:spPr bwMode="auto">
          <a:xfrm>
            <a:off x="9038572" y="332868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79" name="Group 78"/>
          <p:cNvGrpSpPr/>
          <p:nvPr/>
        </p:nvGrpSpPr>
        <p:grpSpPr>
          <a:xfrm>
            <a:off x="8955939" y="2873284"/>
            <a:ext cx="455841" cy="416277"/>
            <a:chOff x="7225183" y="4826255"/>
            <a:chExt cx="420688" cy="384175"/>
          </a:xfrm>
        </p:grpSpPr>
        <p:sp>
          <p:nvSpPr>
            <p:cNvPr id="80" name="Rectangle 79"/>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81" name="Group 80"/>
            <p:cNvGrpSpPr/>
            <p:nvPr/>
          </p:nvGrpSpPr>
          <p:grpSpPr>
            <a:xfrm>
              <a:off x="7225183" y="4826255"/>
              <a:ext cx="420688" cy="384175"/>
              <a:chOff x="7225183" y="4826255"/>
              <a:chExt cx="420688" cy="384175"/>
            </a:xfrm>
            <a:solidFill>
              <a:schemeClr val="accent4"/>
            </a:solidFill>
          </p:grpSpPr>
          <p:sp>
            <p:nvSpPr>
              <p:cNvPr id="82"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3"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4"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85"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86" name="Group 85"/>
          <p:cNvGrpSpPr/>
          <p:nvPr/>
        </p:nvGrpSpPr>
        <p:grpSpPr>
          <a:xfrm>
            <a:off x="9446555" y="2873284"/>
            <a:ext cx="455841" cy="416277"/>
            <a:chOff x="7225183" y="4826255"/>
            <a:chExt cx="420688" cy="384175"/>
          </a:xfrm>
        </p:grpSpPr>
        <p:sp>
          <p:nvSpPr>
            <p:cNvPr id="87" name="Rectangle 8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88" name="Group 87"/>
            <p:cNvGrpSpPr/>
            <p:nvPr/>
          </p:nvGrpSpPr>
          <p:grpSpPr>
            <a:xfrm>
              <a:off x="7225183" y="4826255"/>
              <a:ext cx="420688" cy="384175"/>
              <a:chOff x="7225183" y="4826255"/>
              <a:chExt cx="420688" cy="384175"/>
            </a:xfrm>
            <a:solidFill>
              <a:schemeClr val="accent4"/>
            </a:solidFill>
          </p:grpSpPr>
          <p:sp>
            <p:nvSpPr>
              <p:cNvPr id="8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9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93" name="Freeform 5"/>
          <p:cNvSpPr>
            <a:spLocks noChangeAspect="1" noEditPoints="1"/>
          </p:cNvSpPr>
          <p:nvPr/>
        </p:nvSpPr>
        <p:spPr bwMode="auto">
          <a:xfrm>
            <a:off x="10399402" y="3328685"/>
            <a:ext cx="784956" cy="606245"/>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nvGrpSpPr>
          <p:cNvPr id="95" name="Group 94"/>
          <p:cNvGrpSpPr/>
          <p:nvPr/>
        </p:nvGrpSpPr>
        <p:grpSpPr>
          <a:xfrm rot="2324968">
            <a:off x="7864192" y="3308914"/>
            <a:ext cx="422334" cy="468305"/>
            <a:chOff x="10504712" y="399941"/>
            <a:chExt cx="1070224" cy="1171024"/>
          </a:xfrm>
          <a:solidFill>
            <a:srgbClr val="FFC000"/>
          </a:solidFill>
          <a:effectLst/>
        </p:grpSpPr>
        <p:sp>
          <p:nvSpPr>
            <p:cNvPr id="96" name="Circular Arrow 95"/>
            <p:cNvSpPr/>
            <p:nvPr/>
          </p:nvSpPr>
          <p:spPr bwMode="auto">
            <a:xfrm>
              <a:off x="10504712" y="470678"/>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sp>
          <p:nvSpPr>
            <p:cNvPr id="97" name="Circular Arrow 96"/>
            <p:cNvSpPr/>
            <p:nvPr/>
          </p:nvSpPr>
          <p:spPr bwMode="auto">
            <a:xfrm rot="10800000">
              <a:off x="10504714" y="399941"/>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grpSp>
      <p:grpSp>
        <p:nvGrpSpPr>
          <p:cNvPr id="98" name="Group 97"/>
          <p:cNvGrpSpPr/>
          <p:nvPr/>
        </p:nvGrpSpPr>
        <p:grpSpPr>
          <a:xfrm rot="2324968">
            <a:off x="9219883" y="3308914"/>
            <a:ext cx="422334" cy="468305"/>
            <a:chOff x="10504712" y="399941"/>
            <a:chExt cx="1070224" cy="1171024"/>
          </a:xfrm>
          <a:solidFill>
            <a:srgbClr val="FFC000"/>
          </a:solidFill>
          <a:effectLst/>
        </p:grpSpPr>
        <p:sp>
          <p:nvSpPr>
            <p:cNvPr id="99" name="Circular Arrow 98"/>
            <p:cNvSpPr/>
            <p:nvPr/>
          </p:nvSpPr>
          <p:spPr bwMode="auto">
            <a:xfrm>
              <a:off x="10504712" y="470678"/>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sp>
          <p:nvSpPr>
            <p:cNvPr id="100" name="Circular Arrow 99"/>
            <p:cNvSpPr/>
            <p:nvPr/>
          </p:nvSpPr>
          <p:spPr bwMode="auto">
            <a:xfrm rot="10800000">
              <a:off x="10504714" y="399941"/>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grpSp>
      <p:grpSp>
        <p:nvGrpSpPr>
          <p:cNvPr id="102" name="Group 101"/>
          <p:cNvGrpSpPr/>
          <p:nvPr/>
        </p:nvGrpSpPr>
        <p:grpSpPr>
          <a:xfrm rot="2324968">
            <a:off x="10580713" y="3308913"/>
            <a:ext cx="422334" cy="468305"/>
            <a:chOff x="10504712" y="399941"/>
            <a:chExt cx="1070224" cy="1171024"/>
          </a:xfrm>
          <a:solidFill>
            <a:srgbClr val="FFC000"/>
          </a:solidFill>
          <a:effectLst/>
        </p:grpSpPr>
        <p:sp>
          <p:nvSpPr>
            <p:cNvPr id="103" name="Circular Arrow 102"/>
            <p:cNvSpPr/>
            <p:nvPr/>
          </p:nvSpPr>
          <p:spPr bwMode="auto">
            <a:xfrm>
              <a:off x="10504712" y="470678"/>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sp>
          <p:nvSpPr>
            <p:cNvPr id="104" name="Circular Arrow 103"/>
            <p:cNvSpPr/>
            <p:nvPr/>
          </p:nvSpPr>
          <p:spPr bwMode="auto">
            <a:xfrm rot="10800000">
              <a:off x="10504714" y="399941"/>
              <a:ext cx="1070222" cy="1100287"/>
            </a:xfrm>
            <a:prstGeom prst="circularArrow">
              <a:avLst>
                <a:gd name="adj1" fmla="val 9756"/>
                <a:gd name="adj2" fmla="val 1273918"/>
                <a:gd name="adj3" fmla="val 20457685"/>
                <a:gd name="adj4" fmla="val 10800000"/>
                <a:gd name="adj5" fmla="val 12819"/>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fontAlgn="base">
                <a:lnSpc>
                  <a:spcPct val="90000"/>
                </a:lnSpc>
                <a:spcBef>
                  <a:spcPct val="0"/>
                </a:spcBef>
                <a:spcAft>
                  <a:spcPct val="0"/>
                </a:spcAft>
              </a:pPr>
              <a:endParaRPr lang="en-US" sz="2040" spc="-52" dirty="0">
                <a:gradFill>
                  <a:gsLst>
                    <a:gs pos="0">
                      <a:srgbClr val="FFFFFF"/>
                    </a:gs>
                    <a:gs pos="100000">
                      <a:srgbClr val="FFFFFF"/>
                    </a:gs>
                  </a:gsLst>
                  <a:lin ang="5400000" scaled="0"/>
                </a:gradFill>
                <a:latin typeface="Segoe UI Light" panose="020B0502040204020203" pitchFamily="34" charset="0"/>
              </a:endParaRPr>
            </a:p>
          </p:txBody>
        </p:sp>
      </p:grpSp>
      <p:grpSp>
        <p:nvGrpSpPr>
          <p:cNvPr id="105" name="Group 104"/>
          <p:cNvGrpSpPr/>
          <p:nvPr/>
        </p:nvGrpSpPr>
        <p:grpSpPr>
          <a:xfrm>
            <a:off x="10326064" y="2867623"/>
            <a:ext cx="455841" cy="416277"/>
            <a:chOff x="7225183" y="4826255"/>
            <a:chExt cx="420688" cy="384175"/>
          </a:xfrm>
        </p:grpSpPr>
        <p:sp>
          <p:nvSpPr>
            <p:cNvPr id="106" name="Rectangle 10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07" name="Group 106"/>
            <p:cNvGrpSpPr/>
            <p:nvPr/>
          </p:nvGrpSpPr>
          <p:grpSpPr>
            <a:xfrm>
              <a:off x="7225183" y="4826255"/>
              <a:ext cx="420688" cy="384175"/>
              <a:chOff x="7225183" y="4826255"/>
              <a:chExt cx="420688" cy="384175"/>
            </a:xfrm>
            <a:solidFill>
              <a:schemeClr val="accent4"/>
            </a:solidFill>
          </p:grpSpPr>
          <p:sp>
            <p:nvSpPr>
              <p:cNvPr id="10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12" name="Group 111"/>
          <p:cNvGrpSpPr/>
          <p:nvPr/>
        </p:nvGrpSpPr>
        <p:grpSpPr>
          <a:xfrm>
            <a:off x="10816680" y="2867623"/>
            <a:ext cx="455841" cy="416277"/>
            <a:chOff x="7225183" y="4826255"/>
            <a:chExt cx="420688" cy="384175"/>
          </a:xfrm>
        </p:grpSpPr>
        <p:sp>
          <p:nvSpPr>
            <p:cNvPr id="113" name="Rectangle 11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14" name="Group 113"/>
            <p:cNvGrpSpPr/>
            <p:nvPr/>
          </p:nvGrpSpPr>
          <p:grpSpPr>
            <a:xfrm>
              <a:off x="7225183" y="4826255"/>
              <a:ext cx="420688" cy="384175"/>
              <a:chOff x="7225183" y="4826255"/>
              <a:chExt cx="420688" cy="384175"/>
            </a:xfrm>
            <a:solidFill>
              <a:schemeClr val="accent4"/>
            </a:solidFill>
          </p:grpSpPr>
          <p:sp>
            <p:nvSpPr>
              <p:cNvPr id="11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Tree>
    <p:extLst>
      <p:ext uri="{BB962C8B-B14F-4D97-AF65-F5344CB8AC3E}">
        <p14:creationId xmlns:p14="http://schemas.microsoft.com/office/powerpoint/2010/main" val="7299899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45">
                                            <p:txEl>
                                              <p:pRg st="3" end="3"/>
                                            </p:txEl>
                                          </p:spTgt>
                                        </p:tgtEl>
                                        <p:attrNameLst>
                                          <p:attrName>style.visibility</p:attrName>
                                        </p:attrNameLst>
                                      </p:cBhvr>
                                      <p:to>
                                        <p:strVal val="visible"/>
                                      </p:to>
                                    </p:set>
                                    <p:animEffect transition="in" filter="fade">
                                      <p:cBhvr>
                                        <p:cTn id="7" dur="500"/>
                                        <p:tgtEl>
                                          <p:spTgt spid="645">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45">
                                            <p:txEl>
                                              <p:pRg st="4" end="4"/>
                                            </p:txEl>
                                          </p:spTgt>
                                        </p:tgtEl>
                                        <p:attrNameLst>
                                          <p:attrName>style.visibility</p:attrName>
                                        </p:attrNameLst>
                                      </p:cBhvr>
                                      <p:to>
                                        <p:strVal val="visible"/>
                                      </p:to>
                                    </p:set>
                                    <p:animEffect transition="in" filter="fade">
                                      <p:cBhvr>
                                        <p:cTn id="10" dur="500"/>
                                        <p:tgtEl>
                                          <p:spTgt spid="645">
                                            <p:txEl>
                                              <p:pRg st="4" end="4"/>
                                            </p:txEl>
                                          </p:spTgt>
                                        </p:tgtEl>
                                      </p:cBhvr>
                                    </p:animEffect>
                                  </p:childTnLst>
                                </p:cTn>
                              </p:par>
                            </p:childTnLst>
                          </p:cTn>
                        </p:par>
                        <p:par>
                          <p:cTn id="11" fill="hold">
                            <p:stCondLst>
                              <p:cond delay="500"/>
                            </p:stCondLst>
                            <p:childTnLst>
                              <p:par>
                                <p:cTn id="12" presetID="51" presetClass="path" presetSubtype="0" decel="100000" fill="hold" nodeType="afterEffect">
                                  <p:stCondLst>
                                    <p:cond delay="0"/>
                                  </p:stCondLst>
                                  <p:childTnLst>
                                    <p:animMotion origin="layout" path="M 1.37095E-6 2.2197E-6 C -0.03791 -0.04721 -0.07085 -0.08103 -0.09395 -0.08443 C -0.11042 -0.08897 -0.17194 -0.09465 -0.19837 -0.06378 " pathEditMode="relative" rAng="0" ptsTypes="AAA">
                                      <p:cBhvr>
                                        <p:cTn id="13" dur="1500" fill="hold"/>
                                        <p:tgtEl>
                                          <p:spTgt spid="105"/>
                                        </p:tgtEl>
                                        <p:attrNameLst>
                                          <p:attrName>ppt_x</p:attrName>
                                          <p:attrName>ppt_y</p:attrName>
                                        </p:attrNameLst>
                                      </p:cBhvr>
                                      <p:rCtr x="-9918" y="-4403"/>
                                    </p:animMotion>
                                  </p:childTnLst>
                                </p:cTn>
                              </p:par>
                            </p:childTnLst>
                          </p:cTn>
                        </p:par>
                        <p:par>
                          <p:cTn id="14" fill="hold">
                            <p:stCondLst>
                              <p:cond delay="2000"/>
                            </p:stCondLst>
                            <p:childTnLst>
                              <p:par>
                                <p:cTn id="15" presetID="51" presetClass="path" presetSubtype="0" decel="100000" fill="hold" nodeType="afterEffect">
                                  <p:stCondLst>
                                    <p:cond delay="0"/>
                                  </p:stCondLst>
                                  <p:childTnLst>
                                    <p:animMotion origin="layout" path="M -2.08067E-6 2.2197E-6 C -0.0134 -0.06151 -0.04378 -0.07535 -0.05667 -0.08057 C -0.06472 -0.0833 -0.10212 -0.09442 -0.12841 -0.06355 " pathEditMode="relative" rAng="0" ptsTypes="AAA">
                                      <p:cBhvr>
                                        <p:cTn id="16" dur="1500" fill="hold"/>
                                        <p:tgtEl>
                                          <p:spTgt spid="112"/>
                                        </p:tgtEl>
                                        <p:attrNameLst>
                                          <p:attrName>ppt_x</p:attrName>
                                          <p:attrName>ppt_y</p:attrName>
                                        </p:attrNameLst>
                                      </p:cBhvr>
                                      <p:rCtr x="-6421" y="-4244"/>
                                    </p:animMotion>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645">
                                            <p:txEl>
                                              <p:pRg st="5" end="5"/>
                                            </p:txEl>
                                          </p:spTgt>
                                        </p:tgtEl>
                                        <p:attrNameLst>
                                          <p:attrName>style.visibility</p:attrName>
                                        </p:attrNameLst>
                                      </p:cBhvr>
                                      <p:to>
                                        <p:strVal val="visible"/>
                                      </p:to>
                                    </p:set>
                                    <p:animEffect transition="in" filter="fade">
                                      <p:cBhvr>
                                        <p:cTn id="21" dur="500"/>
                                        <p:tgtEl>
                                          <p:spTgt spid="645">
                                            <p:txEl>
                                              <p:pRg st="5" end="5"/>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45">
                                            <p:txEl>
                                              <p:pRg st="6" end="6"/>
                                            </p:txEl>
                                          </p:spTgt>
                                        </p:tgtEl>
                                        <p:attrNameLst>
                                          <p:attrName>style.visibility</p:attrName>
                                        </p:attrNameLst>
                                      </p:cBhvr>
                                      <p:to>
                                        <p:strVal val="visible"/>
                                      </p:to>
                                    </p:set>
                                    <p:animEffect transition="in" filter="fade">
                                      <p:cBhvr>
                                        <p:cTn id="26" dur="500"/>
                                        <p:tgtEl>
                                          <p:spTgt spid="645">
                                            <p:txEl>
                                              <p:pRg st="6" end="6"/>
                                            </p:txEl>
                                          </p:spTgt>
                                        </p:tgtEl>
                                      </p:cBhvr>
                                    </p:animEffect>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102"/>
                                        </p:tgtEl>
                                        <p:attrNameLst>
                                          <p:attrName>style.visibility</p:attrName>
                                        </p:attrNameLst>
                                      </p:cBhvr>
                                      <p:to>
                                        <p:strVal val="visible"/>
                                      </p:to>
                                    </p:set>
                                    <p:animEffect transition="in" filter="fade">
                                      <p:cBhvr>
                                        <p:cTn id="30" dur="250"/>
                                        <p:tgtEl>
                                          <p:spTgt spid="102"/>
                                        </p:tgtEl>
                                      </p:cBhvr>
                                    </p:animEffect>
                                  </p:childTnLst>
                                </p:cTn>
                              </p:par>
                              <p:par>
                                <p:cTn id="31" presetID="8" presetClass="emph" presetSubtype="0" fill="hold" nodeType="withEffect">
                                  <p:stCondLst>
                                    <p:cond delay="0"/>
                                  </p:stCondLst>
                                  <p:childTnLst>
                                    <p:animRot by="21600000">
                                      <p:cBhvr>
                                        <p:cTn id="32" dur="2000" fill="hold"/>
                                        <p:tgtEl>
                                          <p:spTgt spid="102"/>
                                        </p:tgtEl>
                                        <p:attrNameLst>
                                          <p:attrName>r</p:attrName>
                                        </p:attrNameLst>
                                      </p:cBhvr>
                                    </p:animRot>
                                  </p:childTnLst>
                                </p:cTn>
                              </p:par>
                            </p:childTnLst>
                          </p:cTn>
                        </p:par>
                        <p:par>
                          <p:cTn id="33" fill="hold">
                            <p:stCondLst>
                              <p:cond delay="2500"/>
                            </p:stCondLst>
                            <p:childTnLst>
                              <p:par>
                                <p:cTn id="34" presetID="10" presetClass="exit" presetSubtype="0" fill="hold" nodeType="afterEffect">
                                  <p:stCondLst>
                                    <p:cond delay="0"/>
                                  </p:stCondLst>
                                  <p:childTnLst>
                                    <p:animEffect transition="out" filter="fade">
                                      <p:cBhvr>
                                        <p:cTn id="35" dur="250"/>
                                        <p:tgtEl>
                                          <p:spTgt spid="102"/>
                                        </p:tgtEl>
                                      </p:cBhvr>
                                    </p:animEffect>
                                    <p:set>
                                      <p:cBhvr>
                                        <p:cTn id="36" dur="1" fill="hold">
                                          <p:stCondLst>
                                            <p:cond delay="249"/>
                                          </p:stCondLst>
                                        </p:cTn>
                                        <p:tgtEl>
                                          <p:spTgt spid="102"/>
                                        </p:tgtEl>
                                        <p:attrNameLst>
                                          <p:attrName>style.visibility</p:attrName>
                                        </p:attrNameLst>
                                      </p:cBhvr>
                                      <p:to>
                                        <p:strVal val="hidden"/>
                                      </p:to>
                                    </p:set>
                                  </p:childTnLst>
                                </p:cTn>
                              </p:par>
                            </p:childTnLst>
                          </p:cTn>
                        </p:par>
                        <p:par>
                          <p:cTn id="37" fill="hold">
                            <p:stCondLst>
                              <p:cond delay="2750"/>
                            </p:stCondLst>
                            <p:childTnLst>
                              <p:par>
                                <p:cTn id="38" presetID="19" presetClass="emph" presetSubtype="0" fill="hold" grpId="0" nodeType="afterEffect">
                                  <p:stCondLst>
                                    <p:cond delay="0"/>
                                  </p:stCondLst>
                                  <p:childTnLst>
                                    <p:animClr clrSpc="rgb" dir="cw">
                                      <p:cBhvr override="childStyle">
                                        <p:cTn id="39" dur="500" fill="hold"/>
                                        <p:tgtEl>
                                          <p:spTgt spid="93"/>
                                        </p:tgtEl>
                                        <p:attrNameLst>
                                          <p:attrName>style.color</p:attrName>
                                        </p:attrNameLst>
                                      </p:cBhvr>
                                      <p:to>
                                        <a:srgbClr val="008272"/>
                                      </p:to>
                                    </p:animClr>
                                    <p:animClr clrSpc="rgb" dir="cw">
                                      <p:cBhvr>
                                        <p:cTn id="40" dur="500" fill="hold"/>
                                        <p:tgtEl>
                                          <p:spTgt spid="93"/>
                                        </p:tgtEl>
                                        <p:attrNameLst>
                                          <p:attrName>fillcolor</p:attrName>
                                        </p:attrNameLst>
                                      </p:cBhvr>
                                      <p:to>
                                        <a:srgbClr val="008272"/>
                                      </p:to>
                                    </p:animClr>
                                    <p:set>
                                      <p:cBhvr>
                                        <p:cTn id="41" dur="500" fill="hold"/>
                                        <p:tgtEl>
                                          <p:spTgt spid="93"/>
                                        </p:tgtEl>
                                        <p:attrNameLst>
                                          <p:attrName>fill.type</p:attrName>
                                        </p:attrNameLst>
                                      </p:cBhvr>
                                      <p:to>
                                        <p:strVal val="solid"/>
                                      </p:to>
                                    </p:set>
                                    <p:set>
                                      <p:cBhvr>
                                        <p:cTn id="42" dur="500" fill="hold"/>
                                        <p:tgtEl>
                                          <p:spTgt spid="93"/>
                                        </p:tgtEl>
                                        <p:attrNameLst>
                                          <p:attrName>fill.on</p:attrName>
                                        </p:attrNameLst>
                                      </p:cBhvr>
                                      <p:to>
                                        <p:strVal val="true"/>
                                      </p:to>
                                    </p:set>
                                  </p:childTnLst>
                                </p:cTn>
                              </p:par>
                              <p:par>
                                <p:cTn id="43" presetID="10" presetClass="exit" presetSubtype="0" fill="hold" grpId="0" nodeType="withEffect">
                                  <p:stCondLst>
                                    <p:cond delay="0"/>
                                  </p:stCondLst>
                                  <p:childTnLst>
                                    <p:animEffect transition="out" filter="fade">
                                      <p:cBhvr>
                                        <p:cTn id="44" dur="250"/>
                                        <p:tgtEl>
                                          <p:spTgt spid="16"/>
                                        </p:tgtEl>
                                      </p:cBhvr>
                                    </p:animEffect>
                                    <p:set>
                                      <p:cBhvr>
                                        <p:cTn id="45" dur="1" fill="hold">
                                          <p:stCondLst>
                                            <p:cond delay="249"/>
                                          </p:stCondLst>
                                        </p:cTn>
                                        <p:tgtEl>
                                          <p:spTgt spid="16"/>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250"/>
                                        <p:tgtEl>
                                          <p:spTgt spid="24"/>
                                        </p:tgtEl>
                                      </p:cBhvr>
                                    </p:animEffect>
                                  </p:childTnLst>
                                </p:cTn>
                              </p:par>
                              <p:par>
                                <p:cTn id="49" presetID="10" presetClass="exit" presetSubtype="0" fill="hold" grpId="0" nodeType="withEffect">
                                  <p:stCondLst>
                                    <p:cond delay="0"/>
                                  </p:stCondLst>
                                  <p:childTnLst>
                                    <p:animEffect transition="out" filter="fade">
                                      <p:cBhvr>
                                        <p:cTn id="50" dur="250"/>
                                        <p:tgtEl>
                                          <p:spTgt spid="17"/>
                                        </p:tgtEl>
                                      </p:cBhvr>
                                    </p:animEffect>
                                    <p:set>
                                      <p:cBhvr>
                                        <p:cTn id="51" dur="1" fill="hold">
                                          <p:stCondLst>
                                            <p:cond delay="249"/>
                                          </p:stCondLst>
                                        </p:cTn>
                                        <p:tgtEl>
                                          <p:spTgt spid="17"/>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250"/>
                                        <p:tgtEl>
                                          <p:spTgt spid="25"/>
                                        </p:tgtEl>
                                      </p:cBhvr>
                                    </p:animEffect>
                                  </p:childTnLst>
                                </p:cTn>
                              </p:par>
                            </p:childTnLst>
                          </p:cTn>
                        </p:par>
                        <p:par>
                          <p:cTn id="55" fill="hold">
                            <p:stCondLst>
                              <p:cond delay="3250"/>
                            </p:stCondLst>
                            <p:childTnLst>
                              <p:par>
                                <p:cTn id="56" presetID="42" presetClass="path" presetSubtype="0" accel="50000" decel="50000" fill="hold" nodeType="afterEffect">
                                  <p:stCondLst>
                                    <p:cond delay="0"/>
                                  </p:stCondLst>
                                  <p:childTnLst>
                                    <p:animMotion origin="layout" path="M -1.2433E-6 4.36677E-6 L 0.11016 -0.00091 " pathEditMode="relative" rAng="0" ptsTypes="AA">
                                      <p:cBhvr>
                                        <p:cTn id="57" dur="1500" fill="hold"/>
                                        <p:tgtEl>
                                          <p:spTgt spid="86"/>
                                        </p:tgtEl>
                                        <p:attrNameLst>
                                          <p:attrName>ppt_x</p:attrName>
                                          <p:attrName>ppt_y</p:attrName>
                                        </p:attrNameLst>
                                      </p:cBhvr>
                                      <p:rCtr x="5502" y="-45"/>
                                    </p:animMotion>
                                  </p:childTnLst>
                                </p:cTn>
                              </p:par>
                            </p:childTnLst>
                          </p:cTn>
                        </p:par>
                        <p:par>
                          <p:cTn id="58" fill="hold">
                            <p:stCondLst>
                              <p:cond delay="4750"/>
                            </p:stCondLst>
                            <p:childTnLst>
                              <p:par>
                                <p:cTn id="59" presetID="42" presetClass="path" presetSubtype="0" accel="50000" decel="50000" fill="hold" nodeType="afterEffect">
                                  <p:stCondLst>
                                    <p:cond delay="0"/>
                                  </p:stCondLst>
                                  <p:childTnLst>
                                    <p:animMotion origin="layout" path="M 2.20832E-6 4.36677E-6 L 0.11016 -0.00091 " pathEditMode="relative" rAng="0" ptsTypes="AA">
                                      <p:cBhvr>
                                        <p:cTn id="60" dur="1500" fill="hold"/>
                                        <p:tgtEl>
                                          <p:spTgt spid="79"/>
                                        </p:tgtEl>
                                        <p:attrNameLst>
                                          <p:attrName>ppt_x</p:attrName>
                                          <p:attrName>ppt_y</p:attrName>
                                        </p:attrNameLst>
                                      </p:cBhvr>
                                      <p:rCtr x="5502" y="-45"/>
                                    </p:animMotion>
                                  </p:childTnLst>
                                </p:cTn>
                              </p:par>
                              <p:par>
                                <p:cTn id="61" presetID="42" presetClass="path" presetSubtype="0" accel="50000" decel="50000" fill="hold" nodeType="withEffect">
                                  <p:stCondLst>
                                    <p:cond delay="0"/>
                                  </p:stCondLst>
                                  <p:childTnLst>
                                    <p:animMotion origin="layout" path="M -0.12841 -0.06355 L -0.01876 -0.06378 " pathEditMode="relative" rAng="0" ptsTypes="AA">
                                      <p:cBhvr>
                                        <p:cTn id="62" dur="1500" fill="hold"/>
                                        <p:tgtEl>
                                          <p:spTgt spid="112"/>
                                        </p:tgtEl>
                                        <p:attrNameLst>
                                          <p:attrName>ppt_x</p:attrName>
                                          <p:attrName>ppt_y</p:attrName>
                                        </p:attrNameLst>
                                      </p:cBhvr>
                                      <p:rCtr x="5476" y="-23"/>
                                    </p:animMotion>
                                  </p:childTnLst>
                                </p:cTn>
                              </p:par>
                            </p:childTnLst>
                          </p:cTn>
                        </p:par>
                        <p:par>
                          <p:cTn id="63" fill="hold">
                            <p:stCondLst>
                              <p:cond delay="6250"/>
                            </p:stCondLst>
                            <p:childTnLst>
                              <p:par>
                                <p:cTn id="64" presetID="10" presetClass="entr" presetSubtype="0" fill="hold" nodeType="afterEffect">
                                  <p:stCondLst>
                                    <p:cond delay="0"/>
                                  </p:stCondLst>
                                  <p:childTnLst>
                                    <p:set>
                                      <p:cBhvr>
                                        <p:cTn id="65" dur="1" fill="hold">
                                          <p:stCondLst>
                                            <p:cond delay="0"/>
                                          </p:stCondLst>
                                        </p:cTn>
                                        <p:tgtEl>
                                          <p:spTgt spid="98"/>
                                        </p:tgtEl>
                                        <p:attrNameLst>
                                          <p:attrName>style.visibility</p:attrName>
                                        </p:attrNameLst>
                                      </p:cBhvr>
                                      <p:to>
                                        <p:strVal val="visible"/>
                                      </p:to>
                                    </p:set>
                                    <p:animEffect transition="in" filter="fade">
                                      <p:cBhvr>
                                        <p:cTn id="66" dur="250"/>
                                        <p:tgtEl>
                                          <p:spTgt spid="98"/>
                                        </p:tgtEl>
                                      </p:cBhvr>
                                    </p:animEffect>
                                  </p:childTnLst>
                                </p:cTn>
                              </p:par>
                              <p:par>
                                <p:cTn id="67" presetID="8" presetClass="emph" presetSubtype="0" fill="hold" nodeType="withEffect">
                                  <p:stCondLst>
                                    <p:cond delay="0"/>
                                  </p:stCondLst>
                                  <p:childTnLst>
                                    <p:animRot by="21600000">
                                      <p:cBhvr>
                                        <p:cTn id="68" dur="2000" fill="hold"/>
                                        <p:tgtEl>
                                          <p:spTgt spid="98"/>
                                        </p:tgtEl>
                                        <p:attrNameLst>
                                          <p:attrName>r</p:attrName>
                                        </p:attrNameLst>
                                      </p:cBhvr>
                                    </p:animRot>
                                  </p:childTnLst>
                                </p:cTn>
                              </p:par>
                            </p:childTnLst>
                          </p:cTn>
                        </p:par>
                        <p:par>
                          <p:cTn id="69" fill="hold">
                            <p:stCondLst>
                              <p:cond delay="8250"/>
                            </p:stCondLst>
                            <p:childTnLst>
                              <p:par>
                                <p:cTn id="70" presetID="10" presetClass="exit" presetSubtype="0" fill="hold" nodeType="afterEffect">
                                  <p:stCondLst>
                                    <p:cond delay="0"/>
                                  </p:stCondLst>
                                  <p:childTnLst>
                                    <p:animEffect transition="out" filter="fade">
                                      <p:cBhvr>
                                        <p:cTn id="71" dur="250"/>
                                        <p:tgtEl>
                                          <p:spTgt spid="98"/>
                                        </p:tgtEl>
                                      </p:cBhvr>
                                    </p:animEffect>
                                    <p:set>
                                      <p:cBhvr>
                                        <p:cTn id="72" dur="1" fill="hold">
                                          <p:stCondLst>
                                            <p:cond delay="249"/>
                                          </p:stCondLst>
                                        </p:cTn>
                                        <p:tgtEl>
                                          <p:spTgt spid="98"/>
                                        </p:tgtEl>
                                        <p:attrNameLst>
                                          <p:attrName>style.visibility</p:attrName>
                                        </p:attrNameLst>
                                      </p:cBhvr>
                                      <p:to>
                                        <p:strVal val="hidden"/>
                                      </p:to>
                                    </p:set>
                                  </p:childTnLst>
                                </p:cTn>
                              </p:par>
                            </p:childTnLst>
                          </p:cTn>
                        </p:par>
                        <p:par>
                          <p:cTn id="73" fill="hold">
                            <p:stCondLst>
                              <p:cond delay="8500"/>
                            </p:stCondLst>
                            <p:childTnLst>
                              <p:par>
                                <p:cTn id="74" presetID="19" presetClass="emph" presetSubtype="0" fill="hold" grpId="0" nodeType="afterEffect">
                                  <p:stCondLst>
                                    <p:cond delay="0"/>
                                  </p:stCondLst>
                                  <p:childTnLst>
                                    <p:animClr clrSpc="rgb" dir="cw">
                                      <p:cBhvr override="childStyle">
                                        <p:cTn id="75" dur="500" fill="hold"/>
                                        <p:tgtEl>
                                          <p:spTgt spid="78"/>
                                        </p:tgtEl>
                                        <p:attrNameLst>
                                          <p:attrName>style.color</p:attrName>
                                        </p:attrNameLst>
                                      </p:cBhvr>
                                      <p:to>
                                        <a:srgbClr val="008272"/>
                                      </p:to>
                                    </p:animClr>
                                    <p:animClr clrSpc="rgb" dir="cw">
                                      <p:cBhvr>
                                        <p:cTn id="76" dur="500" fill="hold"/>
                                        <p:tgtEl>
                                          <p:spTgt spid="78"/>
                                        </p:tgtEl>
                                        <p:attrNameLst>
                                          <p:attrName>fillcolor</p:attrName>
                                        </p:attrNameLst>
                                      </p:cBhvr>
                                      <p:to>
                                        <a:srgbClr val="008272"/>
                                      </p:to>
                                    </p:animClr>
                                    <p:set>
                                      <p:cBhvr>
                                        <p:cTn id="77" dur="500" fill="hold"/>
                                        <p:tgtEl>
                                          <p:spTgt spid="78"/>
                                        </p:tgtEl>
                                        <p:attrNameLst>
                                          <p:attrName>fill.type</p:attrName>
                                        </p:attrNameLst>
                                      </p:cBhvr>
                                      <p:to>
                                        <p:strVal val="solid"/>
                                      </p:to>
                                    </p:set>
                                    <p:set>
                                      <p:cBhvr>
                                        <p:cTn id="78" dur="500" fill="hold"/>
                                        <p:tgtEl>
                                          <p:spTgt spid="78"/>
                                        </p:tgtEl>
                                        <p:attrNameLst>
                                          <p:attrName>fill.on</p:attrName>
                                        </p:attrNameLst>
                                      </p:cBhvr>
                                      <p:to>
                                        <p:strVal val="true"/>
                                      </p:to>
                                    </p:set>
                                  </p:childTnLst>
                                </p:cTn>
                              </p:par>
                              <p:par>
                                <p:cTn id="79" presetID="10" presetClass="exit" presetSubtype="0" fill="hold" grpId="1" nodeType="withEffect">
                                  <p:stCondLst>
                                    <p:cond delay="0"/>
                                  </p:stCondLst>
                                  <p:childTnLst>
                                    <p:animEffect transition="out" filter="fade">
                                      <p:cBhvr>
                                        <p:cTn id="80" dur="250"/>
                                        <p:tgtEl>
                                          <p:spTgt spid="24"/>
                                        </p:tgtEl>
                                      </p:cBhvr>
                                    </p:animEffect>
                                    <p:set>
                                      <p:cBhvr>
                                        <p:cTn id="81" dur="1" fill="hold">
                                          <p:stCondLst>
                                            <p:cond delay="249"/>
                                          </p:stCondLst>
                                        </p:cTn>
                                        <p:tgtEl>
                                          <p:spTgt spid="24"/>
                                        </p:tgtEl>
                                        <p:attrNameLst>
                                          <p:attrName>style.visibility</p:attrName>
                                        </p:attrNameLst>
                                      </p:cBhvr>
                                      <p:to>
                                        <p:strVal val="hidden"/>
                                      </p:to>
                                    </p:set>
                                  </p:childTnLst>
                                </p:cTn>
                              </p:par>
                              <p:par>
                                <p:cTn id="82" presetID="10" presetClass="entr" presetSubtype="0" fill="hold" grpId="0" nodeType="with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250"/>
                                        <p:tgtEl>
                                          <p:spTgt spid="26"/>
                                        </p:tgtEl>
                                      </p:cBhvr>
                                    </p:animEffect>
                                  </p:childTnLst>
                                </p:cTn>
                              </p:par>
                              <p:par>
                                <p:cTn id="85" presetID="10" presetClass="exit" presetSubtype="0" fill="hold" grpId="1" nodeType="withEffect">
                                  <p:stCondLst>
                                    <p:cond delay="0"/>
                                  </p:stCondLst>
                                  <p:childTnLst>
                                    <p:animEffect transition="out" filter="fade">
                                      <p:cBhvr>
                                        <p:cTn id="86" dur="250"/>
                                        <p:tgtEl>
                                          <p:spTgt spid="25"/>
                                        </p:tgtEl>
                                      </p:cBhvr>
                                    </p:animEffect>
                                    <p:set>
                                      <p:cBhvr>
                                        <p:cTn id="87" dur="1" fill="hold">
                                          <p:stCondLst>
                                            <p:cond delay="249"/>
                                          </p:stCondLst>
                                        </p:cTn>
                                        <p:tgtEl>
                                          <p:spTgt spid="25"/>
                                        </p:tgtEl>
                                        <p:attrNameLst>
                                          <p:attrName>style.visibility</p:attrName>
                                        </p:attrNameLst>
                                      </p:cBhvr>
                                      <p:to>
                                        <p:strVal val="hidden"/>
                                      </p:to>
                                    </p:set>
                                  </p:childTnLst>
                                </p:cTn>
                              </p:par>
                              <p:par>
                                <p:cTn id="88" presetID="10" presetClass="entr" presetSubtype="0" fill="hold" grpId="0" nodeType="with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fade">
                                      <p:cBhvr>
                                        <p:cTn id="90" dur="250"/>
                                        <p:tgtEl>
                                          <p:spTgt spid="27"/>
                                        </p:tgtEl>
                                      </p:cBhvr>
                                    </p:animEffect>
                                  </p:childTnLst>
                                </p:cTn>
                              </p:par>
                            </p:childTnLst>
                          </p:cTn>
                        </p:par>
                        <p:par>
                          <p:cTn id="91" fill="hold">
                            <p:stCondLst>
                              <p:cond delay="9000"/>
                            </p:stCondLst>
                            <p:childTnLst>
                              <p:par>
                                <p:cTn id="92" presetID="42" presetClass="path" presetSubtype="0" accel="50000" decel="50000" fill="hold" nodeType="afterEffect">
                                  <p:stCondLst>
                                    <p:cond delay="0"/>
                                  </p:stCondLst>
                                  <p:childTnLst>
                                    <p:animMotion origin="layout" path="M 7.5568E-7 4.36677E-6 L 0.10901 4.36677E-6 " pathEditMode="relative" rAng="0" ptsTypes="AA">
                                      <p:cBhvr>
                                        <p:cTn id="93" dur="1500" fill="hold"/>
                                        <p:tgtEl>
                                          <p:spTgt spid="71"/>
                                        </p:tgtEl>
                                        <p:attrNameLst>
                                          <p:attrName>ppt_x</p:attrName>
                                          <p:attrName>ppt_y</p:attrName>
                                        </p:attrNameLst>
                                      </p:cBhvr>
                                      <p:rCtr x="5451" y="0"/>
                                    </p:animMotion>
                                  </p:childTnLst>
                                </p:cTn>
                              </p:par>
                            </p:childTnLst>
                          </p:cTn>
                        </p:par>
                        <p:par>
                          <p:cTn id="94" fill="hold">
                            <p:stCondLst>
                              <p:cond delay="10500"/>
                            </p:stCondLst>
                            <p:childTnLst>
                              <p:par>
                                <p:cTn id="95" presetID="42" presetClass="path" presetSubtype="0" decel="100000" fill="hold" nodeType="afterEffect">
                                  <p:stCondLst>
                                    <p:cond delay="0"/>
                                  </p:stCondLst>
                                  <p:childTnLst>
                                    <p:animMotion origin="layout" path="M 4.2073E-6 4.36677E-6 L 0.10901 4.36677E-6 " pathEditMode="relative" rAng="0" ptsTypes="AA">
                                      <p:cBhvr>
                                        <p:cTn id="96" dur="1500" fill="hold"/>
                                        <p:tgtEl>
                                          <p:spTgt spid="64"/>
                                        </p:tgtEl>
                                        <p:attrNameLst>
                                          <p:attrName>ppt_x</p:attrName>
                                          <p:attrName>ppt_y</p:attrName>
                                        </p:attrNameLst>
                                      </p:cBhvr>
                                      <p:rCtr x="5451" y="0"/>
                                    </p:animMotion>
                                  </p:childTnLst>
                                </p:cTn>
                              </p:par>
                              <p:par>
                                <p:cTn id="97" presetID="42" presetClass="path" presetSubtype="0" decel="100000" fill="hold" nodeType="withEffect">
                                  <p:stCondLst>
                                    <p:cond delay="0"/>
                                  </p:stCondLst>
                                  <p:childTnLst>
                                    <p:animMotion origin="layout" path="M -0.19837 -0.06378 L -0.08897 -0.06355 " pathEditMode="relative" rAng="0" ptsTypes="AA">
                                      <p:cBhvr>
                                        <p:cTn id="98" dur="1500" fill="hold"/>
                                        <p:tgtEl>
                                          <p:spTgt spid="105"/>
                                        </p:tgtEl>
                                        <p:attrNameLst>
                                          <p:attrName>ppt_x</p:attrName>
                                          <p:attrName>ppt_y</p:attrName>
                                        </p:attrNameLst>
                                      </p:cBhvr>
                                      <p:rCtr x="5463" y="0"/>
                                    </p:animMotion>
                                  </p:childTnLst>
                                </p:cTn>
                              </p:par>
                            </p:childTnLst>
                          </p:cTn>
                        </p:par>
                        <p:par>
                          <p:cTn id="99" fill="hold">
                            <p:stCondLst>
                              <p:cond delay="12000"/>
                            </p:stCondLst>
                            <p:childTnLst>
                              <p:par>
                                <p:cTn id="100" presetID="10" presetClass="entr" presetSubtype="0" fill="hold" nodeType="afterEffect">
                                  <p:stCondLst>
                                    <p:cond delay="0"/>
                                  </p:stCondLst>
                                  <p:childTnLst>
                                    <p:set>
                                      <p:cBhvr>
                                        <p:cTn id="101" dur="1" fill="hold">
                                          <p:stCondLst>
                                            <p:cond delay="0"/>
                                          </p:stCondLst>
                                        </p:cTn>
                                        <p:tgtEl>
                                          <p:spTgt spid="95"/>
                                        </p:tgtEl>
                                        <p:attrNameLst>
                                          <p:attrName>style.visibility</p:attrName>
                                        </p:attrNameLst>
                                      </p:cBhvr>
                                      <p:to>
                                        <p:strVal val="visible"/>
                                      </p:to>
                                    </p:set>
                                    <p:animEffect transition="in" filter="fade">
                                      <p:cBhvr>
                                        <p:cTn id="102" dur="250"/>
                                        <p:tgtEl>
                                          <p:spTgt spid="95"/>
                                        </p:tgtEl>
                                      </p:cBhvr>
                                    </p:animEffect>
                                  </p:childTnLst>
                                </p:cTn>
                              </p:par>
                              <p:par>
                                <p:cTn id="103" presetID="8" presetClass="emph" presetSubtype="0" fill="hold" nodeType="withEffect">
                                  <p:stCondLst>
                                    <p:cond delay="0"/>
                                  </p:stCondLst>
                                  <p:childTnLst>
                                    <p:animRot by="21600000">
                                      <p:cBhvr>
                                        <p:cTn id="104" dur="2000" fill="hold"/>
                                        <p:tgtEl>
                                          <p:spTgt spid="95"/>
                                        </p:tgtEl>
                                        <p:attrNameLst>
                                          <p:attrName>r</p:attrName>
                                        </p:attrNameLst>
                                      </p:cBhvr>
                                    </p:animRot>
                                  </p:childTnLst>
                                </p:cTn>
                              </p:par>
                            </p:childTnLst>
                          </p:cTn>
                        </p:par>
                        <p:par>
                          <p:cTn id="105" fill="hold">
                            <p:stCondLst>
                              <p:cond delay="14000"/>
                            </p:stCondLst>
                            <p:childTnLst>
                              <p:par>
                                <p:cTn id="106" presetID="10" presetClass="exit" presetSubtype="0" fill="hold" grpId="1" nodeType="afterEffect">
                                  <p:stCondLst>
                                    <p:cond delay="0"/>
                                  </p:stCondLst>
                                  <p:childTnLst>
                                    <p:animEffect transition="out" filter="fade">
                                      <p:cBhvr>
                                        <p:cTn id="107" dur="250"/>
                                        <p:tgtEl>
                                          <p:spTgt spid="26"/>
                                        </p:tgtEl>
                                      </p:cBhvr>
                                    </p:animEffect>
                                    <p:set>
                                      <p:cBhvr>
                                        <p:cTn id="108" dur="1" fill="hold">
                                          <p:stCondLst>
                                            <p:cond delay="249"/>
                                          </p:stCondLst>
                                        </p:cTn>
                                        <p:tgtEl>
                                          <p:spTgt spid="26"/>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fade">
                                      <p:cBhvr>
                                        <p:cTn id="111" dur="250"/>
                                        <p:tgtEl>
                                          <p:spTgt spid="28"/>
                                        </p:tgtEl>
                                      </p:cBhvr>
                                    </p:animEffect>
                                  </p:childTnLst>
                                </p:cTn>
                              </p:par>
                              <p:par>
                                <p:cTn id="112" presetID="10" presetClass="exit" presetSubtype="0" fill="hold" grpId="1" nodeType="withEffect">
                                  <p:stCondLst>
                                    <p:cond delay="0"/>
                                  </p:stCondLst>
                                  <p:childTnLst>
                                    <p:animEffect transition="out" filter="fade">
                                      <p:cBhvr>
                                        <p:cTn id="113" dur="250"/>
                                        <p:tgtEl>
                                          <p:spTgt spid="27"/>
                                        </p:tgtEl>
                                      </p:cBhvr>
                                    </p:animEffect>
                                    <p:set>
                                      <p:cBhvr>
                                        <p:cTn id="114" dur="1" fill="hold">
                                          <p:stCondLst>
                                            <p:cond delay="249"/>
                                          </p:stCondLst>
                                        </p:cTn>
                                        <p:tgtEl>
                                          <p:spTgt spid="27"/>
                                        </p:tgtEl>
                                        <p:attrNameLst>
                                          <p:attrName>style.visibility</p:attrName>
                                        </p:attrNameLst>
                                      </p:cBhvr>
                                      <p:to>
                                        <p:strVal val="hidden"/>
                                      </p:to>
                                    </p:set>
                                  </p:childTnLst>
                                </p:cTn>
                              </p:par>
                              <p:par>
                                <p:cTn id="115" presetID="10" presetClass="entr" presetSubtype="0" fill="hold" grpId="0" nodeType="with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250"/>
                                        <p:tgtEl>
                                          <p:spTgt spid="29"/>
                                        </p:tgtEl>
                                      </p:cBhvr>
                                    </p:animEffect>
                                  </p:childTnLst>
                                </p:cTn>
                              </p:par>
                            </p:childTnLst>
                          </p:cTn>
                        </p:par>
                        <p:par>
                          <p:cTn id="118" fill="hold">
                            <p:stCondLst>
                              <p:cond delay="14250"/>
                            </p:stCondLst>
                            <p:childTnLst>
                              <p:par>
                                <p:cTn id="119" presetID="19" presetClass="emph" presetSubtype="0" fill="hold" grpId="0" nodeType="afterEffect">
                                  <p:stCondLst>
                                    <p:cond delay="0"/>
                                  </p:stCondLst>
                                  <p:childTnLst>
                                    <p:animClr clrSpc="rgb" dir="cw">
                                      <p:cBhvr override="childStyle">
                                        <p:cTn id="120" dur="500" fill="hold"/>
                                        <p:tgtEl>
                                          <p:spTgt spid="63"/>
                                        </p:tgtEl>
                                        <p:attrNameLst>
                                          <p:attrName>style.color</p:attrName>
                                        </p:attrNameLst>
                                      </p:cBhvr>
                                      <p:to>
                                        <a:srgbClr val="008272"/>
                                      </p:to>
                                    </p:animClr>
                                    <p:animClr clrSpc="rgb" dir="cw">
                                      <p:cBhvr>
                                        <p:cTn id="121" dur="500" fill="hold"/>
                                        <p:tgtEl>
                                          <p:spTgt spid="63"/>
                                        </p:tgtEl>
                                        <p:attrNameLst>
                                          <p:attrName>fillcolor</p:attrName>
                                        </p:attrNameLst>
                                      </p:cBhvr>
                                      <p:to>
                                        <a:srgbClr val="008272"/>
                                      </p:to>
                                    </p:animClr>
                                    <p:set>
                                      <p:cBhvr>
                                        <p:cTn id="122" dur="500" fill="hold"/>
                                        <p:tgtEl>
                                          <p:spTgt spid="63"/>
                                        </p:tgtEl>
                                        <p:attrNameLst>
                                          <p:attrName>fill.type</p:attrName>
                                        </p:attrNameLst>
                                      </p:cBhvr>
                                      <p:to>
                                        <p:strVal val="solid"/>
                                      </p:to>
                                    </p:set>
                                    <p:set>
                                      <p:cBhvr>
                                        <p:cTn id="123" dur="500" fill="hold"/>
                                        <p:tgtEl>
                                          <p:spTgt spid="63"/>
                                        </p:tgtEl>
                                        <p:attrNameLst>
                                          <p:attrName>fill.on</p:attrName>
                                        </p:attrNameLst>
                                      </p:cBhvr>
                                      <p:to>
                                        <p:strVal val="true"/>
                                      </p:to>
                                    </p:set>
                                  </p:childTnLst>
                                </p:cTn>
                              </p:par>
                            </p:childTnLst>
                          </p:cTn>
                        </p:par>
                        <p:par>
                          <p:cTn id="124" fill="hold">
                            <p:stCondLst>
                              <p:cond delay="14750"/>
                            </p:stCondLst>
                            <p:childTnLst>
                              <p:par>
                                <p:cTn id="125" presetID="10" presetClass="exit" presetSubtype="0" fill="hold" nodeType="afterEffect">
                                  <p:stCondLst>
                                    <p:cond delay="0"/>
                                  </p:stCondLst>
                                  <p:childTnLst>
                                    <p:animEffect transition="out" filter="fade">
                                      <p:cBhvr>
                                        <p:cTn id="126" dur="250"/>
                                        <p:tgtEl>
                                          <p:spTgt spid="95"/>
                                        </p:tgtEl>
                                      </p:cBhvr>
                                    </p:animEffect>
                                    <p:set>
                                      <p:cBhvr>
                                        <p:cTn id="127" dur="1" fill="hold">
                                          <p:stCondLst>
                                            <p:cond delay="249"/>
                                          </p:stCondLst>
                                        </p:cTn>
                                        <p:tgtEl>
                                          <p:spTgt spid="95"/>
                                        </p:tgtEl>
                                        <p:attrNameLst>
                                          <p:attrName>style.visibility</p:attrName>
                                        </p:attrNameLst>
                                      </p:cBhvr>
                                      <p:to>
                                        <p:strVal val="hidden"/>
                                      </p:to>
                                    </p:set>
                                  </p:childTnLst>
                                </p:cTn>
                              </p:par>
                            </p:childTnLst>
                          </p:cTn>
                        </p:par>
                        <p:par>
                          <p:cTn id="128" fill="hold">
                            <p:stCondLst>
                              <p:cond delay="15000"/>
                            </p:stCondLst>
                            <p:childTnLst>
                              <p:par>
                                <p:cTn id="129" presetID="42" presetClass="path" presetSubtype="0" decel="100000" fill="hold" nodeType="afterEffect">
                                  <p:stCondLst>
                                    <p:cond delay="0"/>
                                  </p:stCondLst>
                                  <p:childTnLst>
                                    <p:animMotion origin="layout" path="M -0.01876 -0.06378 L -0.21917 0.00091 " pathEditMode="relative" rAng="0" ptsTypes="AA">
                                      <p:cBhvr>
                                        <p:cTn id="130" dur="1500" fill="hold"/>
                                        <p:tgtEl>
                                          <p:spTgt spid="112"/>
                                        </p:tgtEl>
                                        <p:attrNameLst>
                                          <p:attrName>ppt_x</p:attrName>
                                          <p:attrName>ppt_y</p:attrName>
                                        </p:attrNameLst>
                                      </p:cBhvr>
                                      <p:rCtr x="-10020" y="3223"/>
                                    </p:animMotion>
                                  </p:childTnLst>
                                </p:cTn>
                              </p:par>
                              <p:par>
                                <p:cTn id="131" presetID="42" presetClass="path" presetSubtype="0" decel="100000" fill="hold" nodeType="withEffect">
                                  <p:stCondLst>
                                    <p:cond delay="0"/>
                                  </p:stCondLst>
                                  <p:childTnLst>
                                    <p:animMotion origin="layout" path="M -0.08897 -0.06355 L -0.21917 0.00091 " pathEditMode="relative" rAng="0" ptsTypes="AA">
                                      <p:cBhvr>
                                        <p:cTn id="132" dur="1500" fill="hold"/>
                                        <p:tgtEl>
                                          <p:spTgt spid="105"/>
                                        </p:tgtEl>
                                        <p:attrNameLst>
                                          <p:attrName>ppt_x</p:attrName>
                                          <p:attrName>ppt_y</p:attrName>
                                        </p:attrNameLst>
                                      </p:cBhvr>
                                      <p:rCtr x="-6510" y="3223"/>
                                    </p:animMotion>
                                  </p:childTnLst>
                                </p:cTn>
                              </p:par>
                            </p:childTnLst>
                          </p:cTn>
                        </p:par>
                        <p:par>
                          <p:cTn id="133" fill="hold">
                            <p:stCondLst>
                              <p:cond delay="16500"/>
                            </p:stCondLst>
                            <p:childTnLst>
                              <p:par>
                                <p:cTn id="134" presetID="10" presetClass="entr" presetSubtype="0" fill="hold" nodeType="afterEffect">
                                  <p:stCondLst>
                                    <p:cond delay="0"/>
                                  </p:stCondLst>
                                  <p:childTnLst>
                                    <p:set>
                                      <p:cBhvr>
                                        <p:cTn id="135" dur="1" fill="hold">
                                          <p:stCondLst>
                                            <p:cond delay="0"/>
                                          </p:stCondLst>
                                        </p:cTn>
                                        <p:tgtEl>
                                          <p:spTgt spid="645">
                                            <p:txEl>
                                              <p:pRg st="7" end="7"/>
                                            </p:txEl>
                                          </p:spTgt>
                                        </p:tgtEl>
                                        <p:attrNameLst>
                                          <p:attrName>style.visibility</p:attrName>
                                        </p:attrNameLst>
                                      </p:cBhvr>
                                      <p:to>
                                        <p:strVal val="visible"/>
                                      </p:to>
                                    </p:set>
                                    <p:animEffect transition="in" filter="fade">
                                      <p:cBhvr>
                                        <p:cTn id="136" dur="500"/>
                                        <p:tgtEl>
                                          <p:spTgt spid="64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4" grpId="0"/>
      <p:bldP spid="24" grpId="1"/>
      <p:bldP spid="25" grpId="0"/>
      <p:bldP spid="25" grpId="1"/>
      <p:bldP spid="26" grpId="0"/>
      <p:bldP spid="26" grpId="1"/>
      <p:bldP spid="27" grpId="0"/>
      <p:bldP spid="27" grpId="1"/>
      <p:bldP spid="28" grpId="0"/>
      <p:bldP spid="29" grpId="0"/>
      <p:bldP spid="63" grpId="0" animBg="1"/>
      <p:bldP spid="78" grpId="0" animBg="1"/>
      <p:bldP spid="93"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extBox 8"/>
          <p:cNvSpPr txBox="1"/>
          <p:nvPr/>
        </p:nvSpPr>
        <p:spPr>
          <a:xfrm>
            <a:off x="10356838" y="3412825"/>
            <a:ext cx="286938" cy="276999"/>
          </a:xfrm>
          <a:prstGeom prst="rect">
            <a:avLst/>
          </a:prstGeom>
          <a:noFill/>
        </p:spPr>
        <p:txBody>
          <a:bodyPr wrap="none" lIns="0" tIns="0" rIns="0" bIns="0" rtlCol="0">
            <a:spAutoFit/>
          </a:bodyPr>
          <a:lstStyle/>
          <a:p>
            <a:pPr>
              <a:lnSpc>
                <a:spcPct val="90000"/>
              </a:lnSpc>
              <a:spcAft>
                <a:spcPts val="600"/>
              </a:spcAft>
            </a:pPr>
            <a:r>
              <a:rPr lang="en-US" sz="2000" b="1" dirty="0">
                <a:gradFill>
                  <a:gsLst>
                    <a:gs pos="2917">
                      <a:srgbClr val="00188F"/>
                    </a:gs>
                    <a:gs pos="30000">
                      <a:srgbClr val="00188F"/>
                    </a:gs>
                  </a:gsLst>
                  <a:lin ang="5400000" scaled="0"/>
                </a:gradFill>
              </a:rPr>
              <a:t>v6</a:t>
            </a:r>
          </a:p>
        </p:txBody>
      </p:sp>
      <p:sp>
        <p:nvSpPr>
          <p:cNvPr id="57" name="Freeform 5"/>
          <p:cNvSpPr>
            <a:spLocks noChangeAspect="1" noEditPoints="1"/>
          </p:cNvSpPr>
          <p:nvPr/>
        </p:nvSpPr>
        <p:spPr bwMode="auto">
          <a:xfrm>
            <a:off x="7214946" y="4290364"/>
            <a:ext cx="1122928" cy="86727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2" name="Title 1"/>
          <p:cNvSpPr>
            <a:spLocks noGrp="1"/>
          </p:cNvSpPr>
          <p:nvPr>
            <p:ph type="title"/>
          </p:nvPr>
        </p:nvSpPr>
        <p:spPr/>
        <p:txBody>
          <a:bodyPr/>
          <a:lstStyle/>
          <a:p>
            <a:r>
              <a:rPr lang="en-US" spc="0" dirty="0"/>
              <a:t>Virtual machine upgrades</a:t>
            </a:r>
            <a:br>
              <a:rPr lang="en-US" spc="0" dirty="0"/>
            </a:br>
            <a:r>
              <a:rPr lang="en-US" sz="3200" spc="0" dirty="0">
                <a:gradFill>
                  <a:gsLst>
                    <a:gs pos="1250">
                      <a:schemeClr val="tx1"/>
                    </a:gs>
                    <a:gs pos="100000">
                      <a:schemeClr val="tx1"/>
                    </a:gs>
                  </a:gsLst>
                  <a:lin ang="5400000" scaled="0"/>
                </a:gradFill>
              </a:rPr>
              <a:t>New virtual machine upgrade and servicing processes</a:t>
            </a:r>
          </a:p>
        </p:txBody>
      </p:sp>
      <p:sp>
        <p:nvSpPr>
          <p:cNvPr id="645" name="Rectangle 644"/>
          <p:cNvSpPr/>
          <p:nvPr/>
        </p:nvSpPr>
        <p:spPr>
          <a:xfrm>
            <a:off x="265642" y="1602436"/>
            <a:ext cx="5952596" cy="4957114"/>
          </a:xfrm>
          <a:prstGeom prst="rect">
            <a:avLst/>
          </a:prstGeom>
          <a:noFill/>
          <a:ln w="12700" cap="flat" cmpd="sng" algn="ctr">
            <a:noFill/>
            <a:prstDash val="solid"/>
            <a:miter lim="800000"/>
          </a:ln>
          <a:effectLst/>
        </p:spPr>
        <p:txBody>
          <a:bodyPr lIns="182880" tIns="182880" rIns="182880" bIns="9144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Compatibility mode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When a VM is migrated to a Windows Server Technical Preview host, it will remain in Windows Server 2012 R2 compatibility mode</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Upgrading a VM is separate from upgrading host</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VMs can be moved back to earlier versions until they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have been manually upgraded</a:t>
            </a:r>
          </a:p>
          <a:p>
            <a:r>
              <a:rPr lang="en-US" sz="1600" dirty="0">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Update-</a:t>
            </a:r>
            <a:r>
              <a:rPr lang="en-US" sz="1600" dirty="0" err="1">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VMVersion</a:t>
            </a:r>
            <a:r>
              <a:rPr lang="en-US" sz="1600" dirty="0">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 </a:t>
            </a:r>
            <a:r>
              <a:rPr lang="en-US" sz="1600" dirty="0" err="1">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vmname</a:t>
            </a:r>
            <a:br>
              <a:rPr lang="en-US" sz="2400" dirty="0">
                <a:solidFill>
                  <a:srgbClr val="0000FF"/>
                </a:solidFill>
                <a:latin typeface="Lucida Console" panose="020B0609040504020204" pitchFamily="49" charset="0"/>
              </a:rPr>
            </a:br>
            <a:endParaRPr lang="en-US" sz="800" dirty="0">
              <a:gradFill>
                <a:gsLst>
                  <a:gs pos="19048">
                    <a:srgbClr val="505050"/>
                  </a:gs>
                  <a:gs pos="65000">
                    <a:srgbClr val="505050"/>
                  </a:gs>
                </a:gsLst>
                <a:lin ang="5400000" scaled="0"/>
              </a:gradFill>
              <a:cs typeface="Segoe UI" pitchFamily="34" charset="0"/>
            </a:endParaRP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Once upgraded, VMs can take advantage of new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features of the underlying Hyper-V host</a:t>
            </a:r>
          </a:p>
          <a:p>
            <a:pPr marL="0" lvl="1" defTabSz="471584">
              <a:lnSpc>
                <a:spcPct val="90000"/>
              </a:lnSpc>
              <a:spcBef>
                <a:spcPts val="306"/>
              </a:spcBef>
              <a:spcAft>
                <a:spcPts val="612"/>
              </a:spcAft>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Servicing model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VM drivers (integration services) updated as necessary</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Updated VM drivers will be pushed directly to guest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operating system via Windows Update</a:t>
            </a:r>
          </a:p>
          <a:p>
            <a:pPr marL="0" lvl="1" defTabSz="471584">
              <a:lnSpc>
                <a:spcPct val="90000"/>
              </a:lnSpc>
              <a:spcBef>
                <a:spcPts val="306"/>
              </a:spcBef>
              <a:spcAft>
                <a:spcPts val="612"/>
              </a:spcAft>
              <a:buClr>
                <a:srgbClr val="EFEFEF"/>
              </a:buClr>
            </a:pPr>
            <a:endParaRPr lang="en-US" sz="2000" dirty="0">
              <a:gradFill>
                <a:gsLst>
                  <a:gs pos="19048">
                    <a:srgbClr val="505050"/>
                  </a:gs>
                  <a:gs pos="65000">
                    <a:srgbClr val="505050"/>
                  </a:gs>
                </a:gsLst>
                <a:lin ang="5400000" scaled="0"/>
              </a:gradFill>
              <a:cs typeface="Segoe UI" pitchFamily="34" charset="0"/>
            </a:endParaRPr>
          </a:p>
        </p:txBody>
      </p:sp>
      <p:sp>
        <p:nvSpPr>
          <p:cNvPr id="5" name="TextBox 4"/>
          <p:cNvSpPr txBox="1"/>
          <p:nvPr/>
        </p:nvSpPr>
        <p:spPr>
          <a:xfrm>
            <a:off x="6815475" y="5232338"/>
            <a:ext cx="2134815" cy="1043363"/>
          </a:xfrm>
          <a:prstGeom prst="rect">
            <a:avLst/>
          </a:prstGeom>
          <a:noFill/>
        </p:spPr>
        <p:txBody>
          <a:bodyPr wrap="none" lIns="182880" tIns="146304" rIns="182880" bIns="146304" rtlCol="0">
            <a:spAutoFit/>
          </a:bodyPr>
          <a:lstStyle/>
          <a:p>
            <a:pPr algn="ctr">
              <a:lnSpc>
                <a:spcPct val="90000"/>
              </a:lnSpc>
              <a:spcAft>
                <a:spcPts val="600"/>
              </a:spcAft>
            </a:pP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Windows Server</a:t>
            </a:r>
            <a:b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b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2012 R2</a:t>
            </a:r>
            <a:b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b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Hyper-V</a:t>
            </a:r>
          </a:p>
        </p:txBody>
      </p:sp>
      <p:sp>
        <p:nvSpPr>
          <p:cNvPr id="18" name="TextBox 17"/>
          <p:cNvSpPr txBox="1"/>
          <p:nvPr/>
        </p:nvSpPr>
        <p:spPr>
          <a:xfrm>
            <a:off x="9735597" y="5237382"/>
            <a:ext cx="2284151" cy="1043363"/>
          </a:xfrm>
          <a:prstGeom prst="rect">
            <a:avLst/>
          </a:prstGeom>
          <a:noFill/>
        </p:spPr>
        <p:txBody>
          <a:bodyPr wrap="none" lIns="182880" tIns="146304" rIns="182880" bIns="146304" rtlCol="0">
            <a:spAutoFit/>
          </a:bodyPr>
          <a:lstStyle/>
          <a:p>
            <a:pPr algn="ctr">
              <a:lnSpc>
                <a:spcPct val="90000"/>
              </a:lnSpc>
              <a:spcAft>
                <a:spcPts val="600"/>
              </a:spcAft>
            </a:pP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Windows Server</a:t>
            </a:r>
            <a:b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b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Technical Preview</a:t>
            </a:r>
            <a:b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br>
            <a:r>
              <a:rPr lang="en-US" dirty="0">
                <a:gradFill>
                  <a:gsLst>
                    <a:gs pos="2917">
                      <a:srgbClr val="505050"/>
                    </a:gs>
                    <a:gs pos="30000">
                      <a:srgbClr val="505050"/>
                    </a:gs>
                  </a:gsLst>
                  <a:lin ang="5400000" scaled="0"/>
                </a:gradFill>
                <a:latin typeface="Segoe UI Semibold" panose="020B0702040204020203" pitchFamily="34" charset="0"/>
                <a:cs typeface="Segoe UI Semibold" panose="020B0702040204020203" pitchFamily="34" charset="0"/>
              </a:rPr>
              <a:t>Hyper-V</a:t>
            </a:r>
          </a:p>
        </p:txBody>
      </p:sp>
      <p:sp>
        <p:nvSpPr>
          <p:cNvPr id="47" name="TextBox 46"/>
          <p:cNvSpPr txBox="1"/>
          <p:nvPr/>
        </p:nvSpPr>
        <p:spPr>
          <a:xfrm>
            <a:off x="7460065" y="1984050"/>
            <a:ext cx="3838551" cy="1043363"/>
          </a:xfrm>
          <a:prstGeom prst="rect">
            <a:avLst/>
          </a:prstGeom>
          <a:solidFill>
            <a:schemeClr val="bg1"/>
          </a:solidFill>
        </p:spPr>
        <p:txBody>
          <a:bodyPr wrap="none" lIns="182880" tIns="146304" rIns="182880" bIns="146304" rtlCol="0">
            <a:spAutoFit/>
          </a:bodyPr>
          <a:lstStyle/>
          <a:p>
            <a:pPr algn="ctr">
              <a:lnSpc>
                <a:spcPct val="90000"/>
              </a:lnSpc>
              <a:spcAft>
                <a:spcPts val="600"/>
              </a:spcAft>
            </a:pPr>
            <a:r>
              <a:rPr lang="en-US" dirty="0">
                <a:gradFill>
                  <a:gsLst>
                    <a:gs pos="2917">
                      <a:srgbClr val="505050"/>
                    </a:gs>
                    <a:gs pos="30000">
                      <a:srgbClr val="505050"/>
                    </a:gs>
                  </a:gsLst>
                  <a:lin ang="5400000" scaled="0"/>
                </a:gradFill>
              </a:rPr>
              <a:t>Windows Server Technical Preview</a:t>
            </a:r>
            <a:br>
              <a:rPr lang="en-US" dirty="0">
                <a:gradFill>
                  <a:gsLst>
                    <a:gs pos="2917">
                      <a:srgbClr val="505050"/>
                    </a:gs>
                    <a:gs pos="30000">
                      <a:srgbClr val="505050"/>
                    </a:gs>
                  </a:gsLst>
                  <a:lin ang="5400000" scaled="0"/>
                </a:gradFill>
              </a:rPr>
            </a:br>
            <a:r>
              <a:rPr lang="en-US" dirty="0">
                <a:gradFill>
                  <a:gsLst>
                    <a:gs pos="2917">
                      <a:srgbClr val="505050"/>
                    </a:gs>
                    <a:gs pos="30000">
                      <a:srgbClr val="505050"/>
                    </a:gs>
                  </a:gsLst>
                  <a:lin ang="5400000" scaled="0"/>
                </a:gradFill>
              </a:rPr>
              <a:t>supports previous version VMs</a:t>
            </a:r>
            <a:br>
              <a:rPr lang="en-US" dirty="0">
                <a:gradFill>
                  <a:gsLst>
                    <a:gs pos="2917">
                      <a:srgbClr val="505050"/>
                    </a:gs>
                    <a:gs pos="30000">
                      <a:srgbClr val="505050"/>
                    </a:gs>
                  </a:gsLst>
                  <a:lin ang="5400000" scaled="0"/>
                </a:gradFill>
              </a:rPr>
            </a:br>
            <a:r>
              <a:rPr lang="en-US" dirty="0">
                <a:gradFill>
                  <a:gsLst>
                    <a:gs pos="2917">
                      <a:srgbClr val="505050"/>
                    </a:gs>
                    <a:gs pos="30000">
                      <a:srgbClr val="505050"/>
                    </a:gs>
                  </a:gsLst>
                  <a:lin ang="5400000" scaled="0"/>
                </a:gradFill>
              </a:rPr>
              <a:t>in compatibility mode</a:t>
            </a:r>
          </a:p>
        </p:txBody>
      </p:sp>
      <p:sp>
        <p:nvSpPr>
          <p:cNvPr id="58" name="TextBox 57"/>
          <p:cNvSpPr txBox="1"/>
          <p:nvPr/>
        </p:nvSpPr>
        <p:spPr>
          <a:xfrm>
            <a:off x="7035082" y="1984050"/>
            <a:ext cx="4790607" cy="987963"/>
          </a:xfrm>
          <a:prstGeom prst="rect">
            <a:avLst/>
          </a:prstGeom>
          <a:solidFill>
            <a:schemeClr val="bg1"/>
          </a:solidFill>
        </p:spPr>
        <p:txBody>
          <a:bodyPr wrap="none" lIns="182880" tIns="146304" rIns="182880" bIns="146304" rtlCol="0">
            <a:spAutoFit/>
          </a:bodyPr>
          <a:lstStyle/>
          <a:p>
            <a:pPr algn="ctr">
              <a:lnSpc>
                <a:spcPct val="90000"/>
              </a:lnSpc>
              <a:spcAft>
                <a:spcPts val="600"/>
              </a:spcAft>
            </a:pPr>
            <a:r>
              <a:rPr lang="en-US" sz="1600" dirty="0">
                <a:gradFill>
                  <a:gsLst>
                    <a:gs pos="19048">
                      <a:schemeClr val="tx1"/>
                    </a:gs>
                    <a:gs pos="65000">
                      <a:schemeClr val="tx1"/>
                    </a:gs>
                  </a:gsLst>
                  <a:lin ang="5400000" scaled="0"/>
                </a:gradFill>
                <a:cs typeface="Segoe UI" pitchFamily="34" charset="0"/>
              </a:rPr>
              <a:t>By running </a:t>
            </a:r>
            <a:r>
              <a:rPr lang="en-US" sz="1600" dirty="0">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Update-</a:t>
            </a:r>
            <a:r>
              <a:rPr lang="en-US" sz="1600" dirty="0" err="1">
                <a:gradFill>
                  <a:gsLst>
                    <a:gs pos="19048">
                      <a:schemeClr val="accent5">
                        <a:lumMod val="75000"/>
                        <a:lumOff val="25000"/>
                      </a:schemeClr>
                    </a:gs>
                    <a:gs pos="69000">
                      <a:schemeClr val="accent5">
                        <a:lumMod val="75000"/>
                        <a:lumOff val="25000"/>
                      </a:schemeClr>
                    </a:gs>
                  </a:gsLst>
                  <a:lin ang="5400000" scaled="0"/>
                </a:gradFill>
                <a:latin typeface="Lucida Console" panose="020B0609040504020204" pitchFamily="49" charset="0"/>
              </a:rPr>
              <a:t>VMVersion</a:t>
            </a:r>
            <a:r>
              <a:rPr lang="en-US" dirty="0">
                <a:gradFill>
                  <a:gsLst>
                    <a:gs pos="2917">
                      <a:srgbClr val="505050"/>
                    </a:gs>
                    <a:gs pos="30000">
                      <a:srgbClr val="505050"/>
                    </a:gs>
                  </a:gsLst>
                  <a:lin ang="5400000" scaled="0"/>
                </a:gradFill>
              </a:rPr>
              <a:t>,</a:t>
            </a:r>
            <a:br>
              <a:rPr lang="en-US" dirty="0">
                <a:gradFill>
                  <a:gsLst>
                    <a:gs pos="2917">
                      <a:srgbClr val="505050"/>
                    </a:gs>
                    <a:gs pos="30000">
                      <a:srgbClr val="505050"/>
                    </a:gs>
                  </a:gsLst>
                  <a:lin ang="5400000" scaled="0"/>
                </a:gradFill>
              </a:rPr>
            </a:br>
            <a:r>
              <a:rPr lang="en-US" sz="1600" dirty="0">
                <a:gradFill>
                  <a:gsLst>
                    <a:gs pos="19048">
                      <a:schemeClr val="tx1"/>
                    </a:gs>
                    <a:gs pos="65000">
                      <a:schemeClr val="tx1"/>
                    </a:gs>
                  </a:gsLst>
                  <a:lin ang="5400000" scaled="0"/>
                </a:gradFill>
                <a:cs typeface="Segoe UI" pitchFamily="34" charset="0"/>
              </a:rPr>
              <a:t>VM will be upgraded to newest hardware version</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and can use the new Hyper-V features</a:t>
            </a:r>
          </a:p>
        </p:txBody>
      </p:sp>
      <p:grpSp>
        <p:nvGrpSpPr>
          <p:cNvPr id="7" name="Group 6"/>
          <p:cNvGrpSpPr/>
          <p:nvPr/>
        </p:nvGrpSpPr>
        <p:grpSpPr>
          <a:xfrm>
            <a:off x="6555849" y="3448056"/>
            <a:ext cx="546493" cy="726413"/>
            <a:chOff x="6461795" y="4284424"/>
            <a:chExt cx="480633" cy="638870"/>
          </a:xfrm>
        </p:grpSpPr>
        <p:grpSp>
          <p:nvGrpSpPr>
            <p:cNvPr id="59" name="Group 58"/>
            <p:cNvGrpSpPr/>
            <p:nvPr/>
          </p:nvGrpSpPr>
          <p:grpSpPr>
            <a:xfrm>
              <a:off x="6461795" y="4484377"/>
              <a:ext cx="480633" cy="438917"/>
              <a:chOff x="7225183" y="4826255"/>
              <a:chExt cx="420688" cy="384175"/>
            </a:xfrm>
          </p:grpSpPr>
          <p:sp>
            <p:nvSpPr>
              <p:cNvPr id="60" name="Rectangle 59"/>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1" name="Group 60"/>
              <p:cNvGrpSpPr/>
              <p:nvPr/>
            </p:nvGrpSpPr>
            <p:grpSpPr>
              <a:xfrm>
                <a:off x="7225183" y="4826255"/>
                <a:ext cx="420688" cy="384175"/>
                <a:chOff x="7225183" y="4826255"/>
                <a:chExt cx="420688" cy="384175"/>
              </a:xfrm>
              <a:solidFill>
                <a:schemeClr val="accent4"/>
              </a:solidFill>
            </p:grpSpPr>
            <p:sp>
              <p:nvSpPr>
                <p:cNvPr id="62"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3"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4"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65"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66" name="Text To Outline"/>
            <p:cNvSpPr/>
            <p:nvPr/>
          </p:nvSpPr>
          <p:spPr bwMode="auto">
            <a:xfrm>
              <a:off x="6578791" y="4284424"/>
              <a:ext cx="236922" cy="161395"/>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gradFill flip="none" rotWithShape="1">
              <a:gsLst>
                <a:gs pos="2917">
                  <a:srgbClr val="00188F"/>
                </a:gs>
                <a:gs pos="30000">
                  <a:srgbClr val="00188F"/>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95" name="Group 94"/>
          <p:cNvGrpSpPr/>
          <p:nvPr/>
        </p:nvGrpSpPr>
        <p:grpSpPr>
          <a:xfrm>
            <a:off x="7165449" y="3448056"/>
            <a:ext cx="546493" cy="726413"/>
            <a:chOff x="6461795" y="4284424"/>
            <a:chExt cx="480633" cy="638870"/>
          </a:xfrm>
        </p:grpSpPr>
        <p:grpSp>
          <p:nvGrpSpPr>
            <p:cNvPr id="96" name="Group 95"/>
            <p:cNvGrpSpPr/>
            <p:nvPr/>
          </p:nvGrpSpPr>
          <p:grpSpPr>
            <a:xfrm>
              <a:off x="6461795" y="4484377"/>
              <a:ext cx="480633" cy="438917"/>
              <a:chOff x="7225183" y="4826255"/>
              <a:chExt cx="420688" cy="384175"/>
            </a:xfrm>
          </p:grpSpPr>
          <p:sp>
            <p:nvSpPr>
              <p:cNvPr id="98" name="Rectangle 97"/>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99" name="Group 98"/>
              <p:cNvGrpSpPr/>
              <p:nvPr/>
            </p:nvGrpSpPr>
            <p:grpSpPr>
              <a:xfrm>
                <a:off x="7225183" y="4826255"/>
                <a:ext cx="420688" cy="384175"/>
                <a:chOff x="7225183" y="4826255"/>
                <a:chExt cx="420688" cy="384175"/>
              </a:xfrm>
              <a:solidFill>
                <a:schemeClr val="accent4"/>
              </a:solidFill>
            </p:grpSpPr>
            <p:sp>
              <p:nvSpPr>
                <p:cNvPr id="100"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1"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2"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03"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97" name="Text To Outline"/>
            <p:cNvSpPr/>
            <p:nvPr/>
          </p:nvSpPr>
          <p:spPr bwMode="auto">
            <a:xfrm>
              <a:off x="6578791" y="4284424"/>
              <a:ext cx="236922" cy="161395"/>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gradFill flip="none" rotWithShape="1">
              <a:gsLst>
                <a:gs pos="2917">
                  <a:srgbClr val="00188F"/>
                </a:gs>
                <a:gs pos="30000">
                  <a:srgbClr val="00188F"/>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04" name="Group 103"/>
          <p:cNvGrpSpPr/>
          <p:nvPr/>
        </p:nvGrpSpPr>
        <p:grpSpPr>
          <a:xfrm>
            <a:off x="7775049" y="3448056"/>
            <a:ext cx="546493" cy="726413"/>
            <a:chOff x="6461795" y="4284424"/>
            <a:chExt cx="480633" cy="638870"/>
          </a:xfrm>
        </p:grpSpPr>
        <p:grpSp>
          <p:nvGrpSpPr>
            <p:cNvPr id="105" name="Group 104"/>
            <p:cNvGrpSpPr/>
            <p:nvPr/>
          </p:nvGrpSpPr>
          <p:grpSpPr>
            <a:xfrm>
              <a:off x="6461795" y="4484377"/>
              <a:ext cx="480633" cy="438917"/>
              <a:chOff x="7225183" y="4826255"/>
              <a:chExt cx="420688" cy="384175"/>
            </a:xfrm>
          </p:grpSpPr>
          <p:sp>
            <p:nvSpPr>
              <p:cNvPr id="107" name="Rectangle 106"/>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08" name="Group 107"/>
              <p:cNvGrpSpPr/>
              <p:nvPr/>
            </p:nvGrpSpPr>
            <p:grpSpPr>
              <a:xfrm>
                <a:off x="7225183" y="4826255"/>
                <a:ext cx="420688" cy="384175"/>
                <a:chOff x="7225183" y="4826255"/>
                <a:chExt cx="420688" cy="384175"/>
              </a:xfrm>
              <a:solidFill>
                <a:schemeClr val="accent4"/>
              </a:solidFill>
            </p:grpSpPr>
            <p:sp>
              <p:nvSpPr>
                <p:cNvPr id="109"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0"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1"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2"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06" name="Text To Outline"/>
            <p:cNvSpPr/>
            <p:nvPr/>
          </p:nvSpPr>
          <p:spPr bwMode="auto">
            <a:xfrm>
              <a:off x="6578791" y="4284424"/>
              <a:ext cx="236922" cy="161395"/>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gradFill flip="none" rotWithShape="1">
              <a:gsLst>
                <a:gs pos="2917">
                  <a:srgbClr val="00188F"/>
                </a:gs>
                <a:gs pos="30000">
                  <a:srgbClr val="00188F"/>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13" name="Group 112"/>
          <p:cNvGrpSpPr/>
          <p:nvPr/>
        </p:nvGrpSpPr>
        <p:grpSpPr>
          <a:xfrm>
            <a:off x="8384649" y="3448056"/>
            <a:ext cx="546493" cy="726413"/>
            <a:chOff x="6461795" y="4284424"/>
            <a:chExt cx="480633" cy="638870"/>
          </a:xfrm>
        </p:grpSpPr>
        <p:grpSp>
          <p:nvGrpSpPr>
            <p:cNvPr id="114" name="Group 113"/>
            <p:cNvGrpSpPr/>
            <p:nvPr/>
          </p:nvGrpSpPr>
          <p:grpSpPr>
            <a:xfrm>
              <a:off x="6461795" y="4484377"/>
              <a:ext cx="480633" cy="438917"/>
              <a:chOff x="7225183" y="4826255"/>
              <a:chExt cx="420688" cy="384175"/>
            </a:xfrm>
          </p:grpSpPr>
          <p:sp>
            <p:nvSpPr>
              <p:cNvPr id="116" name="Rectangle 11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17" name="Group 116"/>
              <p:cNvGrpSpPr/>
              <p:nvPr/>
            </p:nvGrpSpPr>
            <p:grpSpPr>
              <a:xfrm>
                <a:off x="7225183" y="4826255"/>
                <a:ext cx="420688" cy="384175"/>
                <a:chOff x="7225183" y="4826255"/>
                <a:chExt cx="420688" cy="384175"/>
              </a:xfrm>
              <a:solidFill>
                <a:schemeClr val="accent4"/>
              </a:solidFill>
            </p:grpSpPr>
            <p:sp>
              <p:nvSpPr>
                <p:cNvPr id="11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1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15" name="Text To Outline"/>
            <p:cNvSpPr/>
            <p:nvPr/>
          </p:nvSpPr>
          <p:spPr bwMode="auto">
            <a:xfrm>
              <a:off x="6578791" y="4284424"/>
              <a:ext cx="236922" cy="161395"/>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gradFill flip="none" rotWithShape="1">
              <a:gsLst>
                <a:gs pos="2917">
                  <a:srgbClr val="00188F"/>
                </a:gs>
                <a:gs pos="30000">
                  <a:srgbClr val="00188F"/>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24" name="Group 123"/>
          <p:cNvGrpSpPr/>
          <p:nvPr/>
        </p:nvGrpSpPr>
        <p:grpSpPr>
          <a:xfrm>
            <a:off x="9614463" y="3675408"/>
            <a:ext cx="546493" cy="499061"/>
            <a:chOff x="7225183" y="4826255"/>
            <a:chExt cx="420688" cy="384175"/>
          </a:xfrm>
        </p:grpSpPr>
        <p:sp>
          <p:nvSpPr>
            <p:cNvPr id="126" name="Rectangle 125"/>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7" name="Group 126"/>
            <p:cNvGrpSpPr/>
            <p:nvPr/>
          </p:nvGrpSpPr>
          <p:grpSpPr>
            <a:xfrm>
              <a:off x="7225183" y="4826255"/>
              <a:ext cx="420688" cy="384175"/>
              <a:chOff x="7225183" y="4826255"/>
              <a:chExt cx="420688" cy="384175"/>
            </a:xfrm>
            <a:solidFill>
              <a:schemeClr val="accent4"/>
            </a:solidFill>
          </p:grpSpPr>
          <p:sp>
            <p:nvSpPr>
              <p:cNvPr id="128"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29"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0"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1"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33" name="Group 132"/>
          <p:cNvGrpSpPr/>
          <p:nvPr/>
        </p:nvGrpSpPr>
        <p:grpSpPr>
          <a:xfrm>
            <a:off x="10224063" y="3675408"/>
            <a:ext cx="546493" cy="499061"/>
            <a:chOff x="7225183" y="4826255"/>
            <a:chExt cx="420688" cy="384175"/>
          </a:xfrm>
        </p:grpSpPr>
        <p:sp>
          <p:nvSpPr>
            <p:cNvPr id="135" name="Rectangle 134"/>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36" name="Group 135"/>
            <p:cNvGrpSpPr/>
            <p:nvPr/>
          </p:nvGrpSpPr>
          <p:grpSpPr>
            <a:xfrm>
              <a:off x="7225183" y="4826255"/>
              <a:ext cx="420688" cy="384175"/>
              <a:chOff x="7225183" y="4826255"/>
              <a:chExt cx="420688" cy="384175"/>
            </a:xfrm>
            <a:solidFill>
              <a:schemeClr val="accent4"/>
            </a:solidFill>
          </p:grpSpPr>
          <p:sp>
            <p:nvSpPr>
              <p:cNvPr id="137"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8"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39"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0"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grpSp>
        <p:nvGrpSpPr>
          <p:cNvPr id="142" name="Group 141"/>
          <p:cNvGrpSpPr/>
          <p:nvPr/>
        </p:nvGrpSpPr>
        <p:grpSpPr>
          <a:xfrm>
            <a:off x="10833663" y="3675408"/>
            <a:ext cx="546493" cy="499061"/>
            <a:chOff x="7225183" y="4826255"/>
            <a:chExt cx="420688" cy="384175"/>
          </a:xfrm>
        </p:grpSpPr>
        <p:sp>
          <p:nvSpPr>
            <p:cNvPr id="144" name="Rectangle 143"/>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45" name="Group 144"/>
            <p:cNvGrpSpPr/>
            <p:nvPr/>
          </p:nvGrpSpPr>
          <p:grpSpPr>
            <a:xfrm>
              <a:off x="7225183" y="4826255"/>
              <a:ext cx="420688" cy="384175"/>
              <a:chOff x="7225183" y="4826255"/>
              <a:chExt cx="420688" cy="384175"/>
            </a:xfrm>
            <a:solidFill>
              <a:schemeClr val="accent4"/>
            </a:solidFill>
          </p:grpSpPr>
          <p:sp>
            <p:nvSpPr>
              <p:cNvPr id="146"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7"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8"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49"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43" name="Text To Outline"/>
          <p:cNvSpPr/>
          <p:nvPr/>
        </p:nvSpPr>
        <p:spPr bwMode="auto">
          <a:xfrm>
            <a:off x="10966691" y="3448056"/>
            <a:ext cx="269387" cy="183511"/>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51" name="Group 150"/>
          <p:cNvGrpSpPr/>
          <p:nvPr/>
        </p:nvGrpSpPr>
        <p:grpSpPr>
          <a:xfrm>
            <a:off x="11443263" y="3675408"/>
            <a:ext cx="546493" cy="499061"/>
            <a:chOff x="7225183" y="4826255"/>
            <a:chExt cx="420688" cy="384175"/>
          </a:xfrm>
        </p:grpSpPr>
        <p:sp>
          <p:nvSpPr>
            <p:cNvPr id="153" name="Rectangle 152"/>
            <p:cNvSpPr/>
            <p:nvPr/>
          </p:nvSpPr>
          <p:spPr bwMode="auto">
            <a:xfrm>
              <a:off x="7255669" y="4857750"/>
              <a:ext cx="364331" cy="24765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54" name="Group 153"/>
            <p:cNvGrpSpPr/>
            <p:nvPr/>
          </p:nvGrpSpPr>
          <p:grpSpPr>
            <a:xfrm>
              <a:off x="7225183" y="4826255"/>
              <a:ext cx="420688" cy="384175"/>
              <a:chOff x="7225183" y="4826255"/>
              <a:chExt cx="420688" cy="384175"/>
            </a:xfrm>
            <a:solidFill>
              <a:schemeClr val="accent4"/>
            </a:solidFill>
          </p:grpSpPr>
          <p:sp>
            <p:nvSpPr>
              <p:cNvPr id="155" name="Freeform 5"/>
              <p:cNvSpPr>
                <a:spLocks noEditPoints="1"/>
              </p:cNvSpPr>
              <p:nvPr/>
            </p:nvSpPr>
            <p:spPr bwMode="auto">
              <a:xfrm>
                <a:off x="7225183" y="4826255"/>
                <a:ext cx="420688" cy="384175"/>
              </a:xfrm>
              <a:custGeom>
                <a:avLst/>
                <a:gdLst>
                  <a:gd name="T0" fmla="*/ 563 w 599"/>
                  <a:gd name="T1" fmla="*/ 0 h 553"/>
                  <a:gd name="T2" fmla="*/ 33 w 599"/>
                  <a:gd name="T3" fmla="*/ 0 h 553"/>
                  <a:gd name="T4" fmla="*/ 0 w 599"/>
                  <a:gd name="T5" fmla="*/ 34 h 553"/>
                  <a:gd name="T6" fmla="*/ 0 w 599"/>
                  <a:gd name="T7" fmla="*/ 404 h 553"/>
                  <a:gd name="T8" fmla="*/ 33 w 599"/>
                  <a:gd name="T9" fmla="*/ 438 h 553"/>
                  <a:gd name="T10" fmla="*/ 214 w 599"/>
                  <a:gd name="T11" fmla="*/ 438 h 553"/>
                  <a:gd name="T12" fmla="*/ 93 w 599"/>
                  <a:gd name="T13" fmla="*/ 517 h 553"/>
                  <a:gd name="T14" fmla="*/ 93 w 599"/>
                  <a:gd name="T15" fmla="*/ 553 h 553"/>
                  <a:gd name="T16" fmla="*/ 484 w 599"/>
                  <a:gd name="T17" fmla="*/ 553 h 553"/>
                  <a:gd name="T18" fmla="*/ 484 w 599"/>
                  <a:gd name="T19" fmla="*/ 517 h 553"/>
                  <a:gd name="T20" fmla="*/ 377 w 599"/>
                  <a:gd name="T21" fmla="*/ 438 h 553"/>
                  <a:gd name="T22" fmla="*/ 563 w 599"/>
                  <a:gd name="T23" fmla="*/ 438 h 553"/>
                  <a:gd name="T24" fmla="*/ 599 w 599"/>
                  <a:gd name="T25" fmla="*/ 404 h 553"/>
                  <a:gd name="T26" fmla="*/ 599 w 599"/>
                  <a:gd name="T27" fmla="*/ 34 h 553"/>
                  <a:gd name="T28" fmla="*/ 563 w 599"/>
                  <a:gd name="T29" fmla="*/ 0 h 553"/>
                  <a:gd name="T30" fmla="*/ 553 w 599"/>
                  <a:gd name="T31" fmla="*/ 47 h 553"/>
                  <a:gd name="T32" fmla="*/ 553 w 599"/>
                  <a:gd name="T33" fmla="*/ 392 h 553"/>
                  <a:gd name="T34" fmla="*/ 47 w 599"/>
                  <a:gd name="T35" fmla="*/ 392 h 553"/>
                  <a:gd name="T36" fmla="*/ 47 w 599"/>
                  <a:gd name="T37" fmla="*/ 47 h 553"/>
                  <a:gd name="T38" fmla="*/ 554 w 599"/>
                  <a:gd name="T39" fmla="*/ 46 h 553"/>
                  <a:gd name="T40" fmla="*/ 553 w 599"/>
                  <a:gd name="T41"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9" h="553">
                    <a:moveTo>
                      <a:pt x="563" y="0"/>
                    </a:moveTo>
                    <a:lnTo>
                      <a:pt x="33" y="0"/>
                    </a:lnTo>
                    <a:cubicBezTo>
                      <a:pt x="15" y="0"/>
                      <a:pt x="0" y="17"/>
                      <a:pt x="0" y="34"/>
                    </a:cubicBezTo>
                    <a:lnTo>
                      <a:pt x="0" y="404"/>
                    </a:lnTo>
                    <a:cubicBezTo>
                      <a:pt x="0" y="422"/>
                      <a:pt x="15" y="438"/>
                      <a:pt x="33" y="438"/>
                    </a:cubicBezTo>
                    <a:lnTo>
                      <a:pt x="214" y="438"/>
                    </a:lnTo>
                    <a:cubicBezTo>
                      <a:pt x="234" y="507"/>
                      <a:pt x="208" y="517"/>
                      <a:pt x="93" y="517"/>
                    </a:cubicBezTo>
                    <a:lnTo>
                      <a:pt x="93" y="553"/>
                    </a:lnTo>
                    <a:lnTo>
                      <a:pt x="484" y="553"/>
                    </a:lnTo>
                    <a:lnTo>
                      <a:pt x="484" y="517"/>
                    </a:lnTo>
                    <a:cubicBezTo>
                      <a:pt x="369" y="517"/>
                      <a:pt x="357" y="507"/>
                      <a:pt x="377" y="438"/>
                    </a:cubicBezTo>
                    <a:lnTo>
                      <a:pt x="563" y="438"/>
                    </a:lnTo>
                    <a:cubicBezTo>
                      <a:pt x="581" y="438"/>
                      <a:pt x="599" y="422"/>
                      <a:pt x="599" y="404"/>
                    </a:cubicBezTo>
                    <a:lnTo>
                      <a:pt x="599" y="34"/>
                    </a:lnTo>
                    <a:cubicBezTo>
                      <a:pt x="599" y="17"/>
                      <a:pt x="581" y="0"/>
                      <a:pt x="563" y="0"/>
                    </a:cubicBezTo>
                    <a:close/>
                    <a:moveTo>
                      <a:pt x="553" y="47"/>
                    </a:moveTo>
                    <a:lnTo>
                      <a:pt x="553" y="392"/>
                    </a:lnTo>
                    <a:lnTo>
                      <a:pt x="47" y="392"/>
                    </a:lnTo>
                    <a:lnTo>
                      <a:pt x="47" y="47"/>
                    </a:lnTo>
                    <a:lnTo>
                      <a:pt x="554" y="46"/>
                    </a:lnTo>
                    <a:lnTo>
                      <a:pt x="553" y="47"/>
                    </a:lnTo>
                    <a:close/>
                  </a:path>
                </a:pathLst>
              </a:custGeom>
              <a:solidFill>
                <a:srgbClr val="0018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6" name="Freeform 6"/>
              <p:cNvSpPr>
                <a:spLocks/>
              </p:cNvSpPr>
              <p:nvPr/>
            </p:nvSpPr>
            <p:spPr bwMode="auto">
              <a:xfrm>
                <a:off x="7366470" y="4896105"/>
                <a:ext cx="130175" cy="74613"/>
              </a:xfrm>
              <a:custGeom>
                <a:avLst/>
                <a:gdLst>
                  <a:gd name="T0" fmla="*/ 82 w 82"/>
                  <a:gd name="T1" fmla="*/ 23 h 47"/>
                  <a:gd name="T2" fmla="*/ 41 w 82"/>
                  <a:gd name="T3" fmla="*/ 0 h 47"/>
                  <a:gd name="T4" fmla="*/ 0 w 82"/>
                  <a:gd name="T5" fmla="*/ 23 h 47"/>
                  <a:gd name="T6" fmla="*/ 0 w 82"/>
                  <a:gd name="T7" fmla="*/ 24 h 47"/>
                  <a:gd name="T8" fmla="*/ 41 w 82"/>
                  <a:gd name="T9" fmla="*/ 47 h 47"/>
                  <a:gd name="T10" fmla="*/ 82 w 82"/>
                  <a:gd name="T11" fmla="*/ 24 h 47"/>
                  <a:gd name="T12" fmla="*/ 82 w 8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82" h="47">
                    <a:moveTo>
                      <a:pt x="82" y="23"/>
                    </a:moveTo>
                    <a:lnTo>
                      <a:pt x="41" y="0"/>
                    </a:lnTo>
                    <a:lnTo>
                      <a:pt x="0" y="23"/>
                    </a:lnTo>
                    <a:lnTo>
                      <a:pt x="0" y="24"/>
                    </a:lnTo>
                    <a:lnTo>
                      <a:pt x="41" y="47"/>
                    </a:lnTo>
                    <a:lnTo>
                      <a:pt x="82" y="24"/>
                    </a:lnTo>
                    <a:lnTo>
                      <a:pt x="82"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7" name="Freeform 7"/>
              <p:cNvSpPr>
                <a:spLocks/>
              </p:cNvSpPr>
              <p:nvPr/>
            </p:nvSpPr>
            <p:spPr bwMode="auto">
              <a:xfrm>
                <a:off x="7437908" y="4945317"/>
                <a:ext cx="65088" cy="111125"/>
              </a:xfrm>
              <a:custGeom>
                <a:avLst/>
                <a:gdLst>
                  <a:gd name="T0" fmla="*/ 0 w 41"/>
                  <a:gd name="T1" fmla="*/ 23 h 70"/>
                  <a:gd name="T2" fmla="*/ 0 w 41"/>
                  <a:gd name="T3" fmla="*/ 70 h 70"/>
                  <a:gd name="T4" fmla="*/ 41 w 41"/>
                  <a:gd name="T5" fmla="*/ 47 h 70"/>
                  <a:gd name="T6" fmla="*/ 41 w 41"/>
                  <a:gd name="T7" fmla="*/ 0 h 70"/>
                  <a:gd name="T8" fmla="*/ 0 w 41"/>
                  <a:gd name="T9" fmla="*/ 23 h 70"/>
                </a:gdLst>
                <a:ahLst/>
                <a:cxnLst>
                  <a:cxn ang="0">
                    <a:pos x="T0" y="T1"/>
                  </a:cxn>
                  <a:cxn ang="0">
                    <a:pos x="T2" y="T3"/>
                  </a:cxn>
                  <a:cxn ang="0">
                    <a:pos x="T4" y="T5"/>
                  </a:cxn>
                  <a:cxn ang="0">
                    <a:pos x="T6" y="T7"/>
                  </a:cxn>
                  <a:cxn ang="0">
                    <a:pos x="T8" y="T9"/>
                  </a:cxn>
                </a:cxnLst>
                <a:rect l="0" t="0" r="r" b="b"/>
                <a:pathLst>
                  <a:path w="41" h="70">
                    <a:moveTo>
                      <a:pt x="0" y="23"/>
                    </a:moveTo>
                    <a:lnTo>
                      <a:pt x="0" y="70"/>
                    </a:lnTo>
                    <a:lnTo>
                      <a:pt x="41" y="47"/>
                    </a:lnTo>
                    <a:lnTo>
                      <a:pt x="41" y="0"/>
                    </a:lnTo>
                    <a:lnTo>
                      <a:pt x="0"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8" name="Freeform 8"/>
              <p:cNvSpPr>
                <a:spLocks/>
              </p:cNvSpPr>
              <p:nvPr/>
            </p:nvSpPr>
            <p:spPr bwMode="auto">
              <a:xfrm>
                <a:off x="7360120" y="4945317"/>
                <a:ext cx="65088" cy="111125"/>
              </a:xfrm>
              <a:custGeom>
                <a:avLst/>
                <a:gdLst>
                  <a:gd name="T0" fmla="*/ 41 w 41"/>
                  <a:gd name="T1" fmla="*/ 23 h 70"/>
                  <a:gd name="T2" fmla="*/ 0 w 41"/>
                  <a:gd name="T3" fmla="*/ 0 h 70"/>
                  <a:gd name="T4" fmla="*/ 0 w 41"/>
                  <a:gd name="T5" fmla="*/ 47 h 70"/>
                  <a:gd name="T6" fmla="*/ 41 w 41"/>
                  <a:gd name="T7" fmla="*/ 70 h 70"/>
                  <a:gd name="T8" fmla="*/ 41 w 41"/>
                  <a:gd name="T9" fmla="*/ 23 h 70"/>
                </a:gdLst>
                <a:ahLst/>
                <a:cxnLst>
                  <a:cxn ang="0">
                    <a:pos x="T0" y="T1"/>
                  </a:cxn>
                  <a:cxn ang="0">
                    <a:pos x="T2" y="T3"/>
                  </a:cxn>
                  <a:cxn ang="0">
                    <a:pos x="T4" y="T5"/>
                  </a:cxn>
                  <a:cxn ang="0">
                    <a:pos x="T6" y="T7"/>
                  </a:cxn>
                  <a:cxn ang="0">
                    <a:pos x="T8" y="T9"/>
                  </a:cxn>
                </a:cxnLst>
                <a:rect l="0" t="0" r="r" b="b"/>
                <a:pathLst>
                  <a:path w="41" h="70">
                    <a:moveTo>
                      <a:pt x="41" y="23"/>
                    </a:moveTo>
                    <a:lnTo>
                      <a:pt x="0" y="0"/>
                    </a:lnTo>
                    <a:lnTo>
                      <a:pt x="0" y="47"/>
                    </a:lnTo>
                    <a:lnTo>
                      <a:pt x="41" y="70"/>
                    </a:lnTo>
                    <a:lnTo>
                      <a:pt x="41" y="23"/>
                    </a:lnTo>
                    <a:close/>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grpSp>
      </p:grpSp>
      <p:sp>
        <p:nvSpPr>
          <p:cNvPr id="152" name="Text To Outline"/>
          <p:cNvSpPr/>
          <p:nvPr/>
        </p:nvSpPr>
        <p:spPr bwMode="auto">
          <a:xfrm>
            <a:off x="11576291" y="3448056"/>
            <a:ext cx="269387" cy="183511"/>
          </a:xfrm>
          <a:custGeom>
            <a:avLst/>
            <a:gdLst/>
            <a:ahLst/>
            <a:cxnLst/>
            <a:rect l="l" t="t" r="r" b="b"/>
            <a:pathLst>
              <a:path w="129495" h="88213">
                <a:moveTo>
                  <a:pt x="0" y="24789"/>
                </a:moveTo>
                <a:lnTo>
                  <a:pt x="20436" y="24789"/>
                </a:lnTo>
                <a:lnTo>
                  <a:pt x="31198" y="62940"/>
                </a:lnTo>
                <a:cubicBezTo>
                  <a:pt x="32407" y="67253"/>
                  <a:pt x="33113" y="70921"/>
                  <a:pt x="33314" y="73944"/>
                </a:cubicBezTo>
                <a:lnTo>
                  <a:pt x="33556" y="73944"/>
                </a:lnTo>
                <a:cubicBezTo>
                  <a:pt x="33838" y="71082"/>
                  <a:pt x="34584" y="67535"/>
                  <a:pt x="35793" y="63303"/>
                </a:cubicBezTo>
                <a:lnTo>
                  <a:pt x="46797" y="24789"/>
                </a:lnTo>
                <a:lnTo>
                  <a:pt x="66750" y="24789"/>
                </a:lnTo>
                <a:lnTo>
                  <a:pt x="43714" y="86701"/>
                </a:lnTo>
                <a:lnTo>
                  <a:pt x="21948" y="86701"/>
                </a:lnTo>
                <a:close/>
                <a:moveTo>
                  <a:pt x="79614" y="0"/>
                </a:moveTo>
                <a:lnTo>
                  <a:pt x="125504" y="0"/>
                </a:lnTo>
                <a:lnTo>
                  <a:pt x="125504" y="15599"/>
                </a:lnTo>
                <a:lnTo>
                  <a:pt x="94185" y="15599"/>
                </a:lnTo>
                <a:lnTo>
                  <a:pt x="92976" y="32951"/>
                </a:lnTo>
                <a:cubicBezTo>
                  <a:pt x="96079" y="32709"/>
                  <a:pt x="98760" y="32588"/>
                  <a:pt x="101017" y="32588"/>
                </a:cubicBezTo>
                <a:cubicBezTo>
                  <a:pt x="109925" y="32588"/>
                  <a:pt x="116898" y="34926"/>
                  <a:pt x="121937" y="39602"/>
                </a:cubicBezTo>
                <a:cubicBezTo>
                  <a:pt x="126975" y="44277"/>
                  <a:pt x="129495" y="50565"/>
                  <a:pt x="129495" y="58466"/>
                </a:cubicBezTo>
                <a:cubicBezTo>
                  <a:pt x="129495" y="67213"/>
                  <a:pt x="126492" y="74357"/>
                  <a:pt x="120486" y="79899"/>
                </a:cubicBezTo>
                <a:cubicBezTo>
                  <a:pt x="114480" y="85442"/>
                  <a:pt x="106338" y="88213"/>
                  <a:pt x="96059" y="88213"/>
                </a:cubicBezTo>
                <a:cubicBezTo>
                  <a:pt x="87716" y="88213"/>
                  <a:pt x="80702" y="86963"/>
                  <a:pt x="75019" y="84464"/>
                </a:cubicBezTo>
                <a:lnTo>
                  <a:pt x="75019" y="68140"/>
                </a:lnTo>
                <a:cubicBezTo>
                  <a:pt x="80944" y="71767"/>
                  <a:pt x="87252" y="73581"/>
                  <a:pt x="93943" y="73581"/>
                </a:cubicBezTo>
                <a:cubicBezTo>
                  <a:pt x="98982" y="73581"/>
                  <a:pt x="102922" y="72382"/>
                  <a:pt x="105763" y="69984"/>
                </a:cubicBezTo>
                <a:cubicBezTo>
                  <a:pt x="108605" y="67585"/>
                  <a:pt x="110026" y="64331"/>
                  <a:pt x="110026" y="60219"/>
                </a:cubicBezTo>
                <a:cubicBezTo>
                  <a:pt x="110026" y="51634"/>
                  <a:pt x="103960" y="47341"/>
                  <a:pt x="91827" y="47341"/>
                </a:cubicBezTo>
                <a:cubicBezTo>
                  <a:pt x="87353" y="47341"/>
                  <a:pt x="82194" y="47683"/>
                  <a:pt x="76349" y="48369"/>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60" name="TextBox 159"/>
          <p:cNvSpPr txBox="1"/>
          <p:nvPr/>
        </p:nvSpPr>
        <p:spPr>
          <a:xfrm>
            <a:off x="9747238" y="3412825"/>
            <a:ext cx="286938" cy="276999"/>
          </a:xfrm>
          <a:prstGeom prst="rect">
            <a:avLst/>
          </a:prstGeom>
          <a:noFill/>
        </p:spPr>
        <p:txBody>
          <a:bodyPr wrap="none" lIns="0" tIns="0" rIns="0" bIns="0" rtlCol="0">
            <a:spAutoFit/>
          </a:bodyPr>
          <a:lstStyle/>
          <a:p>
            <a:pPr>
              <a:lnSpc>
                <a:spcPct val="90000"/>
              </a:lnSpc>
              <a:spcAft>
                <a:spcPts val="600"/>
              </a:spcAft>
            </a:pPr>
            <a:r>
              <a:rPr lang="en-US" sz="2000" b="1" dirty="0">
                <a:gradFill>
                  <a:gsLst>
                    <a:gs pos="2917">
                      <a:srgbClr val="00188F"/>
                    </a:gs>
                    <a:gs pos="30000">
                      <a:srgbClr val="00188F"/>
                    </a:gs>
                  </a:gsLst>
                  <a:lin ang="5400000" scaled="0"/>
                </a:gradFill>
              </a:rPr>
              <a:t>v6</a:t>
            </a:r>
          </a:p>
        </p:txBody>
      </p:sp>
      <p:sp>
        <p:nvSpPr>
          <p:cNvPr id="161" name="TextBox 160"/>
          <p:cNvSpPr txBox="1"/>
          <p:nvPr/>
        </p:nvSpPr>
        <p:spPr>
          <a:xfrm>
            <a:off x="10966438" y="3412825"/>
            <a:ext cx="286938" cy="276999"/>
          </a:xfrm>
          <a:prstGeom prst="rect">
            <a:avLst/>
          </a:prstGeom>
          <a:noFill/>
        </p:spPr>
        <p:txBody>
          <a:bodyPr wrap="none" lIns="0" tIns="0" rIns="0" bIns="0" rtlCol="0">
            <a:spAutoFit/>
          </a:bodyPr>
          <a:lstStyle/>
          <a:p>
            <a:pPr>
              <a:lnSpc>
                <a:spcPct val="90000"/>
              </a:lnSpc>
              <a:spcAft>
                <a:spcPts val="600"/>
              </a:spcAft>
            </a:pPr>
            <a:r>
              <a:rPr lang="en-US" sz="2000" b="1" dirty="0">
                <a:gradFill>
                  <a:gsLst>
                    <a:gs pos="2917">
                      <a:srgbClr val="00188F"/>
                    </a:gs>
                    <a:gs pos="30000">
                      <a:srgbClr val="00188F"/>
                    </a:gs>
                  </a:gsLst>
                  <a:lin ang="5400000" scaled="0"/>
                </a:gradFill>
              </a:rPr>
              <a:t>v6</a:t>
            </a:r>
          </a:p>
        </p:txBody>
      </p:sp>
      <p:sp>
        <p:nvSpPr>
          <p:cNvPr id="162" name="TextBox 161"/>
          <p:cNvSpPr txBox="1"/>
          <p:nvPr/>
        </p:nvSpPr>
        <p:spPr>
          <a:xfrm>
            <a:off x="11576038" y="3412825"/>
            <a:ext cx="286938" cy="276999"/>
          </a:xfrm>
          <a:prstGeom prst="rect">
            <a:avLst/>
          </a:prstGeom>
          <a:noFill/>
        </p:spPr>
        <p:txBody>
          <a:bodyPr wrap="none" lIns="0" tIns="0" rIns="0" bIns="0" rtlCol="0">
            <a:spAutoFit/>
          </a:bodyPr>
          <a:lstStyle/>
          <a:p>
            <a:pPr>
              <a:lnSpc>
                <a:spcPct val="90000"/>
              </a:lnSpc>
              <a:spcAft>
                <a:spcPts val="600"/>
              </a:spcAft>
            </a:pPr>
            <a:r>
              <a:rPr lang="en-US" sz="2000" b="1" dirty="0">
                <a:gradFill>
                  <a:gsLst>
                    <a:gs pos="2917">
                      <a:srgbClr val="00188F"/>
                    </a:gs>
                    <a:gs pos="30000">
                      <a:srgbClr val="00188F"/>
                    </a:gs>
                  </a:gsLst>
                  <a:lin ang="5400000" scaled="0"/>
                </a:gradFill>
              </a:rPr>
              <a:t>v6</a:t>
            </a:r>
          </a:p>
        </p:txBody>
      </p:sp>
      <p:sp>
        <p:nvSpPr>
          <p:cNvPr id="163" name="Freeform 5"/>
          <p:cNvSpPr>
            <a:spLocks noChangeAspect="1" noEditPoints="1"/>
          </p:cNvSpPr>
          <p:nvPr/>
        </p:nvSpPr>
        <p:spPr bwMode="auto">
          <a:xfrm>
            <a:off x="10257228" y="4290364"/>
            <a:ext cx="1122928" cy="867271"/>
          </a:xfrm>
          <a:custGeom>
            <a:avLst/>
            <a:gdLst>
              <a:gd name="T0" fmla="*/ 1 w 187"/>
              <a:gd name="T1" fmla="*/ 102 h 143"/>
              <a:gd name="T2" fmla="*/ 6 w 187"/>
              <a:gd name="T3" fmla="*/ 84 h 143"/>
              <a:gd name="T4" fmla="*/ 21 w 187"/>
              <a:gd name="T5" fmla="*/ 32 h 143"/>
              <a:gd name="T6" fmla="*/ 29 w 187"/>
              <a:gd name="T7" fmla="*/ 1 h 143"/>
              <a:gd name="T8" fmla="*/ 31 w 187"/>
              <a:gd name="T9" fmla="*/ 0 h 143"/>
              <a:gd name="T10" fmla="*/ 36 w 187"/>
              <a:gd name="T11" fmla="*/ 0 h 143"/>
              <a:gd name="T12" fmla="*/ 86 w 187"/>
              <a:gd name="T13" fmla="*/ 0 h 143"/>
              <a:gd name="T14" fmla="*/ 114 w 187"/>
              <a:gd name="T15" fmla="*/ 0 h 143"/>
              <a:gd name="T16" fmla="*/ 156 w 187"/>
              <a:gd name="T17" fmla="*/ 0 h 143"/>
              <a:gd name="T18" fmla="*/ 157 w 187"/>
              <a:gd name="T19" fmla="*/ 0 h 143"/>
              <a:gd name="T20" fmla="*/ 158 w 187"/>
              <a:gd name="T21" fmla="*/ 1 h 143"/>
              <a:gd name="T22" fmla="*/ 163 w 187"/>
              <a:gd name="T23" fmla="*/ 20 h 143"/>
              <a:gd name="T24" fmla="*/ 178 w 187"/>
              <a:gd name="T25" fmla="*/ 72 h 143"/>
              <a:gd name="T26" fmla="*/ 186 w 187"/>
              <a:gd name="T27" fmla="*/ 102 h 143"/>
              <a:gd name="T28" fmla="*/ 184 w 187"/>
              <a:gd name="T29" fmla="*/ 105 h 143"/>
              <a:gd name="T30" fmla="*/ 163 w 187"/>
              <a:gd name="T31" fmla="*/ 105 h 143"/>
              <a:gd name="T32" fmla="*/ 109 w 187"/>
              <a:gd name="T33" fmla="*/ 105 h 143"/>
              <a:gd name="T34" fmla="*/ 88 w 187"/>
              <a:gd name="T35" fmla="*/ 105 h 143"/>
              <a:gd name="T36" fmla="*/ 38 w 187"/>
              <a:gd name="T37" fmla="*/ 105 h 143"/>
              <a:gd name="T38" fmla="*/ 3 w 187"/>
              <a:gd name="T39" fmla="*/ 105 h 143"/>
              <a:gd name="T40" fmla="*/ 1 w 187"/>
              <a:gd name="T41" fmla="*/ 102 h 143"/>
              <a:gd name="T42" fmla="*/ 186 w 187"/>
              <a:gd name="T43" fmla="*/ 112 h 143"/>
              <a:gd name="T44" fmla="*/ 186 w 187"/>
              <a:gd name="T45" fmla="*/ 141 h 143"/>
              <a:gd name="T46" fmla="*/ 186 w 187"/>
              <a:gd name="T47" fmla="*/ 142 h 143"/>
              <a:gd name="T48" fmla="*/ 184 w 187"/>
              <a:gd name="T49" fmla="*/ 143 h 143"/>
              <a:gd name="T50" fmla="*/ 172 w 187"/>
              <a:gd name="T51" fmla="*/ 143 h 143"/>
              <a:gd name="T52" fmla="*/ 128 w 187"/>
              <a:gd name="T53" fmla="*/ 143 h 143"/>
              <a:gd name="T54" fmla="*/ 72 w 187"/>
              <a:gd name="T55" fmla="*/ 143 h 143"/>
              <a:gd name="T56" fmla="*/ 24 w 187"/>
              <a:gd name="T57" fmla="*/ 143 h 143"/>
              <a:gd name="T58" fmla="*/ 3 w 187"/>
              <a:gd name="T59" fmla="*/ 143 h 143"/>
              <a:gd name="T60" fmla="*/ 1 w 187"/>
              <a:gd name="T61" fmla="*/ 141 h 143"/>
              <a:gd name="T62" fmla="*/ 1 w 187"/>
              <a:gd name="T63" fmla="*/ 112 h 143"/>
              <a:gd name="T64" fmla="*/ 3 w 187"/>
              <a:gd name="T65" fmla="*/ 110 h 143"/>
              <a:gd name="T66" fmla="*/ 15 w 187"/>
              <a:gd name="T67" fmla="*/ 110 h 143"/>
              <a:gd name="T68" fmla="*/ 59 w 187"/>
              <a:gd name="T69" fmla="*/ 110 h 143"/>
              <a:gd name="T70" fmla="*/ 115 w 187"/>
              <a:gd name="T71" fmla="*/ 110 h 143"/>
              <a:gd name="T72" fmla="*/ 164 w 187"/>
              <a:gd name="T73" fmla="*/ 110 h 143"/>
              <a:gd name="T74" fmla="*/ 184 w 187"/>
              <a:gd name="T75" fmla="*/ 110 h 143"/>
              <a:gd name="T76" fmla="*/ 186 w 187"/>
              <a:gd name="T77" fmla="*/ 112 h 143"/>
              <a:gd name="T78" fmla="*/ 25 w 187"/>
              <a:gd name="T79" fmla="*/ 126 h 143"/>
              <a:gd name="T80" fmla="*/ 19 w 187"/>
              <a:gd name="T81" fmla="*/ 120 h 143"/>
              <a:gd name="T82" fmla="*/ 13 w 187"/>
              <a:gd name="T83" fmla="*/ 126 h 143"/>
              <a:gd name="T84" fmla="*/ 19 w 187"/>
              <a:gd name="T85" fmla="*/ 132 h 143"/>
              <a:gd name="T86" fmla="*/ 25 w 187"/>
              <a:gd name="T87" fmla="*/ 126 h 143"/>
              <a:gd name="T88" fmla="*/ 152 w 187"/>
              <a:gd name="T89" fmla="*/ 126 h 143"/>
              <a:gd name="T90" fmla="*/ 149 w 187"/>
              <a:gd name="T91" fmla="*/ 123 h 143"/>
              <a:gd name="T92" fmla="*/ 38 w 187"/>
              <a:gd name="T93" fmla="*/ 123 h 143"/>
              <a:gd name="T94" fmla="*/ 35 w 187"/>
              <a:gd name="T95" fmla="*/ 126 h 143"/>
              <a:gd name="T96" fmla="*/ 38 w 187"/>
              <a:gd name="T97" fmla="*/ 129 h 143"/>
              <a:gd name="T98" fmla="*/ 149 w 187"/>
              <a:gd name="T99" fmla="*/ 129 h 143"/>
              <a:gd name="T100" fmla="*/ 152 w 187"/>
              <a:gd name="T101" fmla="*/ 126 h 143"/>
              <a:gd name="T102" fmla="*/ 174 w 187"/>
              <a:gd name="T103" fmla="*/ 126 h 143"/>
              <a:gd name="T104" fmla="*/ 168 w 187"/>
              <a:gd name="T105" fmla="*/ 120 h 143"/>
              <a:gd name="T106" fmla="*/ 162 w 187"/>
              <a:gd name="T107" fmla="*/ 126 h 143"/>
              <a:gd name="T108" fmla="*/ 168 w 187"/>
              <a:gd name="T109" fmla="*/ 132 h 143"/>
              <a:gd name="T110" fmla="*/ 174 w 187"/>
              <a:gd name="T111"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43">
                <a:moveTo>
                  <a:pt x="1" y="102"/>
                </a:moveTo>
                <a:cubicBezTo>
                  <a:pt x="3" y="96"/>
                  <a:pt x="5" y="90"/>
                  <a:pt x="6" y="84"/>
                </a:cubicBezTo>
                <a:cubicBezTo>
                  <a:pt x="11" y="66"/>
                  <a:pt x="16" y="49"/>
                  <a:pt x="21" y="32"/>
                </a:cubicBezTo>
                <a:cubicBezTo>
                  <a:pt x="24" y="22"/>
                  <a:pt x="26" y="12"/>
                  <a:pt x="29" y="1"/>
                </a:cubicBezTo>
                <a:cubicBezTo>
                  <a:pt x="30" y="0"/>
                  <a:pt x="31" y="0"/>
                  <a:pt x="31" y="0"/>
                </a:cubicBezTo>
                <a:cubicBezTo>
                  <a:pt x="33" y="0"/>
                  <a:pt x="34" y="0"/>
                  <a:pt x="36" y="0"/>
                </a:cubicBezTo>
                <a:cubicBezTo>
                  <a:pt x="53" y="0"/>
                  <a:pt x="70" y="0"/>
                  <a:pt x="86" y="0"/>
                </a:cubicBezTo>
                <a:cubicBezTo>
                  <a:pt x="95" y="0"/>
                  <a:pt x="105" y="0"/>
                  <a:pt x="114" y="0"/>
                </a:cubicBezTo>
                <a:cubicBezTo>
                  <a:pt x="128" y="0"/>
                  <a:pt x="142" y="0"/>
                  <a:pt x="156" y="0"/>
                </a:cubicBezTo>
                <a:cubicBezTo>
                  <a:pt x="157" y="0"/>
                  <a:pt x="157" y="0"/>
                  <a:pt x="157" y="0"/>
                </a:cubicBezTo>
                <a:cubicBezTo>
                  <a:pt x="158" y="0"/>
                  <a:pt x="158" y="1"/>
                  <a:pt x="158" y="1"/>
                </a:cubicBezTo>
                <a:cubicBezTo>
                  <a:pt x="159" y="8"/>
                  <a:pt x="161" y="14"/>
                  <a:pt x="163" y="20"/>
                </a:cubicBezTo>
                <a:cubicBezTo>
                  <a:pt x="168" y="38"/>
                  <a:pt x="173" y="55"/>
                  <a:pt x="178" y="72"/>
                </a:cubicBezTo>
                <a:cubicBezTo>
                  <a:pt x="181" y="83"/>
                  <a:pt x="183" y="92"/>
                  <a:pt x="186" y="102"/>
                </a:cubicBezTo>
                <a:cubicBezTo>
                  <a:pt x="187" y="104"/>
                  <a:pt x="185" y="105"/>
                  <a:pt x="184" y="105"/>
                </a:cubicBezTo>
                <a:cubicBezTo>
                  <a:pt x="177" y="105"/>
                  <a:pt x="170" y="105"/>
                  <a:pt x="163" y="105"/>
                </a:cubicBezTo>
                <a:cubicBezTo>
                  <a:pt x="145" y="105"/>
                  <a:pt x="126" y="105"/>
                  <a:pt x="109" y="105"/>
                </a:cubicBezTo>
                <a:cubicBezTo>
                  <a:pt x="101" y="105"/>
                  <a:pt x="95" y="105"/>
                  <a:pt x="88" y="105"/>
                </a:cubicBezTo>
                <a:cubicBezTo>
                  <a:pt x="71" y="105"/>
                  <a:pt x="54" y="105"/>
                  <a:pt x="38" y="105"/>
                </a:cubicBezTo>
                <a:cubicBezTo>
                  <a:pt x="26" y="105"/>
                  <a:pt x="14" y="105"/>
                  <a:pt x="3" y="105"/>
                </a:cubicBezTo>
                <a:cubicBezTo>
                  <a:pt x="2" y="105"/>
                  <a:pt x="0" y="104"/>
                  <a:pt x="1" y="102"/>
                </a:cubicBezTo>
                <a:close/>
                <a:moveTo>
                  <a:pt x="186" y="112"/>
                </a:moveTo>
                <a:cubicBezTo>
                  <a:pt x="186" y="122"/>
                  <a:pt x="186" y="131"/>
                  <a:pt x="186" y="141"/>
                </a:cubicBezTo>
                <a:cubicBezTo>
                  <a:pt x="186" y="141"/>
                  <a:pt x="186" y="142"/>
                  <a:pt x="186" y="142"/>
                </a:cubicBezTo>
                <a:cubicBezTo>
                  <a:pt x="185" y="143"/>
                  <a:pt x="185" y="143"/>
                  <a:pt x="184" y="143"/>
                </a:cubicBezTo>
                <a:cubicBezTo>
                  <a:pt x="180" y="143"/>
                  <a:pt x="176" y="143"/>
                  <a:pt x="172" y="143"/>
                </a:cubicBezTo>
                <a:cubicBezTo>
                  <a:pt x="158" y="143"/>
                  <a:pt x="143" y="143"/>
                  <a:pt x="128" y="143"/>
                </a:cubicBezTo>
                <a:cubicBezTo>
                  <a:pt x="109" y="143"/>
                  <a:pt x="91" y="143"/>
                  <a:pt x="72" y="143"/>
                </a:cubicBezTo>
                <a:cubicBezTo>
                  <a:pt x="56" y="143"/>
                  <a:pt x="40" y="143"/>
                  <a:pt x="24" y="143"/>
                </a:cubicBezTo>
                <a:cubicBezTo>
                  <a:pt x="17" y="143"/>
                  <a:pt x="10" y="143"/>
                  <a:pt x="3" y="143"/>
                </a:cubicBezTo>
                <a:cubicBezTo>
                  <a:pt x="2" y="143"/>
                  <a:pt x="1" y="142"/>
                  <a:pt x="1" y="141"/>
                </a:cubicBezTo>
                <a:cubicBezTo>
                  <a:pt x="1" y="131"/>
                  <a:pt x="1" y="122"/>
                  <a:pt x="1" y="112"/>
                </a:cubicBezTo>
                <a:cubicBezTo>
                  <a:pt x="1" y="110"/>
                  <a:pt x="2" y="110"/>
                  <a:pt x="3" y="110"/>
                </a:cubicBezTo>
                <a:cubicBezTo>
                  <a:pt x="7" y="110"/>
                  <a:pt x="11" y="110"/>
                  <a:pt x="15" y="110"/>
                </a:cubicBezTo>
                <a:cubicBezTo>
                  <a:pt x="30" y="110"/>
                  <a:pt x="44" y="110"/>
                  <a:pt x="59" y="110"/>
                </a:cubicBezTo>
                <a:cubicBezTo>
                  <a:pt x="78" y="110"/>
                  <a:pt x="96" y="110"/>
                  <a:pt x="115" y="110"/>
                </a:cubicBezTo>
                <a:cubicBezTo>
                  <a:pt x="131" y="110"/>
                  <a:pt x="147" y="110"/>
                  <a:pt x="164" y="110"/>
                </a:cubicBezTo>
                <a:cubicBezTo>
                  <a:pt x="170" y="110"/>
                  <a:pt x="177" y="110"/>
                  <a:pt x="184" y="110"/>
                </a:cubicBezTo>
                <a:cubicBezTo>
                  <a:pt x="185" y="110"/>
                  <a:pt x="186" y="110"/>
                  <a:pt x="186" y="112"/>
                </a:cubicBezTo>
                <a:close/>
                <a:moveTo>
                  <a:pt x="25" y="126"/>
                </a:moveTo>
                <a:cubicBezTo>
                  <a:pt x="25" y="123"/>
                  <a:pt x="22" y="120"/>
                  <a:pt x="19" y="120"/>
                </a:cubicBezTo>
                <a:cubicBezTo>
                  <a:pt x="16" y="120"/>
                  <a:pt x="13" y="123"/>
                  <a:pt x="13" y="126"/>
                </a:cubicBezTo>
                <a:cubicBezTo>
                  <a:pt x="13" y="130"/>
                  <a:pt x="16" y="132"/>
                  <a:pt x="19" y="132"/>
                </a:cubicBezTo>
                <a:cubicBezTo>
                  <a:pt x="22" y="132"/>
                  <a:pt x="25" y="130"/>
                  <a:pt x="25" y="126"/>
                </a:cubicBezTo>
                <a:close/>
                <a:moveTo>
                  <a:pt x="152" y="126"/>
                </a:moveTo>
                <a:cubicBezTo>
                  <a:pt x="152" y="125"/>
                  <a:pt x="151" y="123"/>
                  <a:pt x="149" y="123"/>
                </a:cubicBezTo>
                <a:cubicBezTo>
                  <a:pt x="38" y="123"/>
                  <a:pt x="38" y="123"/>
                  <a:pt x="38" y="123"/>
                </a:cubicBezTo>
                <a:cubicBezTo>
                  <a:pt x="37" y="123"/>
                  <a:pt x="35" y="125"/>
                  <a:pt x="35" y="126"/>
                </a:cubicBezTo>
                <a:cubicBezTo>
                  <a:pt x="35" y="128"/>
                  <a:pt x="37" y="129"/>
                  <a:pt x="38" y="129"/>
                </a:cubicBezTo>
                <a:cubicBezTo>
                  <a:pt x="149" y="129"/>
                  <a:pt x="149" y="129"/>
                  <a:pt x="149" y="129"/>
                </a:cubicBezTo>
                <a:cubicBezTo>
                  <a:pt x="151" y="129"/>
                  <a:pt x="152" y="128"/>
                  <a:pt x="152" y="126"/>
                </a:cubicBezTo>
                <a:close/>
                <a:moveTo>
                  <a:pt x="174" y="126"/>
                </a:moveTo>
                <a:cubicBezTo>
                  <a:pt x="174" y="123"/>
                  <a:pt x="172" y="120"/>
                  <a:pt x="168" y="120"/>
                </a:cubicBezTo>
                <a:cubicBezTo>
                  <a:pt x="165" y="120"/>
                  <a:pt x="162" y="123"/>
                  <a:pt x="162" y="126"/>
                </a:cubicBezTo>
                <a:cubicBezTo>
                  <a:pt x="162" y="130"/>
                  <a:pt x="165" y="132"/>
                  <a:pt x="168" y="132"/>
                </a:cubicBezTo>
                <a:cubicBezTo>
                  <a:pt x="172" y="132"/>
                  <a:pt x="174" y="130"/>
                  <a:pt x="174" y="126"/>
                </a:cubicBezTo>
                <a:close/>
              </a:path>
            </a:pathLst>
          </a:custGeom>
          <a:solidFill>
            <a:srgbClr val="505050"/>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Tree>
    <p:extLst>
      <p:ext uri="{BB962C8B-B14F-4D97-AF65-F5344CB8AC3E}">
        <p14:creationId xmlns:p14="http://schemas.microsoft.com/office/powerpoint/2010/main" val="41025219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1"/>
                                        </p:tgtEl>
                                        <p:attrNameLst>
                                          <p:attrName>style.visibility</p:attrName>
                                        </p:attrNameLst>
                                      </p:cBhvr>
                                      <p:to>
                                        <p:strVal val="visible"/>
                                      </p:to>
                                    </p:set>
                                    <p:animEffect transition="in" filter="fade">
                                      <p:cBhvr>
                                        <p:cTn id="10" dur="500"/>
                                        <p:tgtEl>
                                          <p:spTgt spid="16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2"/>
                                        </p:tgtEl>
                                        <p:attrNameLst>
                                          <p:attrName>style.visibility</p:attrName>
                                        </p:attrNameLst>
                                      </p:cBhvr>
                                      <p:to>
                                        <p:strVal val="visible"/>
                                      </p:to>
                                    </p:set>
                                    <p:animEffect transition="in" filter="fade">
                                      <p:cBhvr>
                                        <p:cTn id="13" dur="500"/>
                                        <p:tgtEl>
                                          <p:spTgt spid="162"/>
                                        </p:tgtEl>
                                      </p:cBhvr>
                                    </p:animEffect>
                                  </p:childTnLst>
                                </p:cTn>
                              </p:par>
                              <p:par>
                                <p:cTn id="14" presetID="10" presetClass="exit" presetSubtype="0" fill="hold" grpId="0" nodeType="withEffect">
                                  <p:stCondLst>
                                    <p:cond delay="0"/>
                                  </p:stCondLst>
                                  <p:childTnLst>
                                    <p:animEffect transition="out" filter="fade">
                                      <p:cBhvr>
                                        <p:cTn id="15" dur="500"/>
                                        <p:tgtEl>
                                          <p:spTgt spid="143"/>
                                        </p:tgtEl>
                                      </p:cBhvr>
                                    </p:animEffect>
                                    <p:set>
                                      <p:cBhvr>
                                        <p:cTn id="16" dur="1" fill="hold">
                                          <p:stCondLst>
                                            <p:cond delay="499"/>
                                          </p:stCondLst>
                                        </p:cTn>
                                        <p:tgtEl>
                                          <p:spTgt spid="143"/>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500"/>
                                        <p:tgtEl>
                                          <p:spTgt spid="152"/>
                                        </p:tgtEl>
                                      </p:cBhvr>
                                    </p:animEffect>
                                    <p:set>
                                      <p:cBhvr>
                                        <p:cTn id="19" dur="1" fill="hold">
                                          <p:stCondLst>
                                            <p:cond delay="499"/>
                                          </p:stCondLst>
                                        </p:cTn>
                                        <p:tgtEl>
                                          <p:spTgt spid="152"/>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45">
                                            <p:txEl>
                                              <p:pRg st="6" end="6"/>
                                            </p:txEl>
                                          </p:spTgt>
                                        </p:tgtEl>
                                        <p:attrNameLst>
                                          <p:attrName>style.visibility</p:attrName>
                                        </p:attrNameLst>
                                      </p:cBhvr>
                                      <p:to>
                                        <p:strVal val="visible"/>
                                      </p:to>
                                    </p:set>
                                    <p:animEffect transition="in" filter="fade">
                                      <p:cBhvr>
                                        <p:cTn id="24" dur="500"/>
                                        <p:tgtEl>
                                          <p:spTgt spid="64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645">
                                            <p:txEl>
                                              <p:pRg st="7" end="7"/>
                                            </p:txEl>
                                          </p:spTgt>
                                        </p:tgtEl>
                                        <p:attrNameLst>
                                          <p:attrName>style.visibility</p:attrName>
                                        </p:attrNameLst>
                                      </p:cBhvr>
                                      <p:to>
                                        <p:strVal val="visible"/>
                                      </p:to>
                                    </p:set>
                                    <p:animEffect transition="in" filter="fade">
                                      <p:cBhvr>
                                        <p:cTn id="29" dur="500"/>
                                        <p:tgtEl>
                                          <p:spTgt spid="645">
                                            <p:txEl>
                                              <p:pRg st="7" end="7"/>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645">
                                            <p:txEl>
                                              <p:pRg st="8" end="8"/>
                                            </p:txEl>
                                          </p:spTgt>
                                        </p:tgtEl>
                                        <p:attrNameLst>
                                          <p:attrName>style.visibility</p:attrName>
                                        </p:attrNameLst>
                                      </p:cBhvr>
                                      <p:to>
                                        <p:strVal val="visible"/>
                                      </p:to>
                                    </p:set>
                                    <p:animEffect transition="in" filter="fade">
                                      <p:cBhvr>
                                        <p:cTn id="32" dur="500"/>
                                        <p:tgtEl>
                                          <p:spTgt spid="64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143" grpId="0" animBg="1"/>
      <p:bldP spid="152" grpId="0" animBg="1"/>
      <p:bldP spid="161" grpId="0"/>
      <p:bldP spid="162" grpId="0"/>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lstStyle/>
          <a:p>
            <a:r>
              <a:rPr lang="en-US" sz="7200" dirty="0"/>
              <a:t>Appendix (4)</a:t>
            </a:r>
            <a:br>
              <a:rPr lang="en-US" sz="7200" dirty="0"/>
            </a:br>
            <a:r>
              <a:rPr lang="en-US" sz="5400" spc="-30" dirty="0"/>
              <a:t>Driving operational efficiencies</a:t>
            </a:r>
          </a:p>
        </p:txBody>
      </p:sp>
    </p:spTree>
    <p:extLst>
      <p:ext uri="{BB962C8B-B14F-4D97-AF65-F5344CB8AC3E}">
        <p14:creationId xmlns:p14="http://schemas.microsoft.com/office/powerpoint/2010/main" val="175763862"/>
      </p:ext>
    </p:extLst>
  </p:cSld>
  <p:clrMapOvr>
    <a:masterClrMapping/>
  </p:clrMapOvr>
  <p:transition spd="slow">
    <p:cover/>
  </p:transition>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Production Checkpoints</a:t>
            </a:r>
            <a:br>
              <a:rPr lang="en-US" dirty="0"/>
            </a:br>
            <a:r>
              <a:rPr lang="en-US" sz="3200" spc="0" dirty="0">
                <a:gradFill>
                  <a:gsLst>
                    <a:gs pos="1250">
                      <a:schemeClr val="tx1"/>
                    </a:gs>
                    <a:gs pos="100000">
                      <a:schemeClr val="tx1"/>
                    </a:gs>
                  </a:gsLst>
                  <a:lin ang="5400000" scaled="0"/>
                </a:gradFill>
              </a:rPr>
              <a:t>Fully supported for production environments</a:t>
            </a:r>
          </a:p>
        </p:txBody>
      </p:sp>
      <p:sp>
        <p:nvSpPr>
          <p:cNvPr id="645" name="Rectangle 644"/>
          <p:cNvSpPr/>
          <p:nvPr/>
        </p:nvSpPr>
        <p:spPr>
          <a:xfrm>
            <a:off x="275163" y="1601483"/>
            <a:ext cx="6400275" cy="3829618"/>
          </a:xfrm>
          <a:prstGeom prst="rect">
            <a:avLst/>
          </a:prstGeom>
          <a:noFill/>
          <a:ln w="12700" cap="flat" cmpd="sng" algn="ctr">
            <a:noFill/>
            <a:prstDash val="solid"/>
            <a:miter lim="800000"/>
          </a:ln>
          <a:effectLst/>
        </p:spPr>
        <p:txBody>
          <a:bodyPr lIns="182854" tIns="182854" rIns="182854" bIns="91427"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1" defTabSz="471584">
              <a:lnSpc>
                <a:spcPct val="90000"/>
              </a:lnSpc>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Full support for key workloads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Easily create “point in time” images of a virtual machine,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which can be restored later on in a way that is completely supported for all production workloads</a:t>
            </a:r>
          </a:p>
          <a:p>
            <a:pPr marL="0" lvl="1" defTabSz="471584">
              <a:lnSpc>
                <a:spcPct val="90000"/>
              </a:lnSpc>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VSS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Volume Snapshot Service (VSS) is used inside Windows virtual machines to create the production checkpoint instead of using saved state technology</a:t>
            </a:r>
          </a:p>
          <a:p>
            <a:pPr marL="0" lvl="1" defTabSz="471584">
              <a:lnSpc>
                <a:spcPct val="90000"/>
              </a:lnSpc>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Familiar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No change to user experience for taking/restoring a checkpoint</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Restoring a checkpoint is like restoring a clean backup of the server</a:t>
            </a:r>
          </a:p>
          <a:p>
            <a:pPr marL="0" lvl="1" defTabSz="471584">
              <a:lnSpc>
                <a:spcPct val="90000"/>
              </a:lnSpc>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Linux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Linux virtual machines flush their file system buffers to create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a file system consistent checkpoint</a:t>
            </a:r>
          </a:p>
          <a:p>
            <a:pPr marL="0" lvl="1" defTabSz="471584">
              <a:lnSpc>
                <a:spcPct val="90000"/>
              </a:lnSpc>
              <a:buClr>
                <a:srgbClr val="EFEFEF"/>
              </a:buClr>
            </a:pPr>
            <a:r>
              <a:rPr lang="en-US" sz="2700" dirty="0">
                <a:gradFill>
                  <a:gsLst>
                    <a:gs pos="1250">
                      <a:schemeClr val="accent2"/>
                    </a:gs>
                    <a:gs pos="100000">
                      <a:schemeClr val="accent2"/>
                    </a:gs>
                  </a:gsLst>
                  <a:lin ang="5400000" scaled="0"/>
                </a:gradFill>
                <a:latin typeface="Segoe UI Semilight" panose="020B0402040204020203" pitchFamily="34" charset="0"/>
                <a:ea typeface="MS PGothic" pitchFamily="34" charset="-128"/>
                <a:cs typeface="Segoe UI Semilight" panose="020B0402040204020203" pitchFamily="34" charset="0"/>
              </a:rPr>
              <a:t>Production as default </a:t>
            </a:r>
          </a:p>
          <a:p>
            <a:pPr marL="0" lvl="1" defTabSz="471584">
              <a:lnSpc>
                <a:spcPct val="90000"/>
              </a:lnSpc>
              <a:spcAft>
                <a:spcPts val="612"/>
              </a:spcAft>
              <a:buClr>
                <a:srgbClr val="EFEFEF"/>
              </a:buClr>
            </a:pPr>
            <a:r>
              <a:rPr lang="en-US" sz="1600" dirty="0">
                <a:gradFill>
                  <a:gsLst>
                    <a:gs pos="19048">
                      <a:schemeClr val="tx1"/>
                    </a:gs>
                    <a:gs pos="65000">
                      <a:schemeClr val="tx1"/>
                    </a:gs>
                  </a:gsLst>
                  <a:lin ang="5400000" scaled="0"/>
                </a:gradFill>
                <a:cs typeface="Segoe UI" pitchFamily="34" charset="0"/>
              </a:rPr>
              <a:t>New virtual machines will use production checkpoints with </a:t>
            </a:r>
            <a:br>
              <a:rPr lang="en-US" sz="1600" dirty="0">
                <a:gradFill>
                  <a:gsLst>
                    <a:gs pos="19048">
                      <a:schemeClr val="tx1"/>
                    </a:gs>
                    <a:gs pos="65000">
                      <a:schemeClr val="tx1"/>
                    </a:gs>
                  </a:gsLst>
                  <a:lin ang="5400000" scaled="0"/>
                </a:gradFill>
                <a:cs typeface="Segoe UI" pitchFamily="34" charset="0"/>
              </a:rPr>
            </a:br>
            <a:r>
              <a:rPr lang="en-US" sz="1600" dirty="0">
                <a:gradFill>
                  <a:gsLst>
                    <a:gs pos="19048">
                      <a:schemeClr val="tx1"/>
                    </a:gs>
                    <a:gs pos="65000">
                      <a:schemeClr val="tx1"/>
                    </a:gs>
                  </a:gsLst>
                  <a:lin ang="5400000" scaled="0"/>
                </a:gradFill>
                <a:cs typeface="Segoe UI" pitchFamily="34" charset="0"/>
              </a:rPr>
              <a:t>a fallback to standard checkpoints</a:t>
            </a:r>
          </a:p>
        </p:txBody>
      </p:sp>
      <p:pic>
        <p:nvPicPr>
          <p:cNvPr id="3" name="Picture 2"/>
          <p:cNvPicPr>
            <a:picLocks noChangeAspect="1"/>
          </p:cNvPicPr>
          <p:nvPr/>
        </p:nvPicPr>
        <p:blipFill>
          <a:blip r:embed="rId3"/>
          <a:stretch>
            <a:fillRect/>
          </a:stretch>
        </p:blipFill>
        <p:spPr>
          <a:xfrm>
            <a:off x="7227137" y="1851360"/>
            <a:ext cx="4934635" cy="4846320"/>
          </a:xfrm>
          <a:prstGeom prst="rect">
            <a:avLst/>
          </a:prstGeom>
          <a:ln>
            <a:solidFill>
              <a:schemeClr val="bg2">
                <a:lumMod val="75000"/>
              </a:schemeClr>
            </a:solidFill>
          </a:ln>
          <a:effectLst/>
        </p:spPr>
      </p:pic>
    </p:spTree>
    <p:extLst>
      <p:ext uri="{BB962C8B-B14F-4D97-AF65-F5344CB8AC3E}">
        <p14:creationId xmlns:p14="http://schemas.microsoft.com/office/powerpoint/2010/main" val="1667835130"/>
      </p:ext>
    </p:extLst>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PowerShell Direct</a:t>
            </a:r>
          </a:p>
        </p:txBody>
      </p:sp>
      <p:sp>
        <p:nvSpPr>
          <p:cNvPr id="9" name="Text Placeholder 1"/>
          <p:cNvSpPr txBox="1">
            <a:spLocks/>
          </p:cNvSpPr>
          <p:nvPr/>
        </p:nvSpPr>
        <p:spPr>
          <a:xfrm>
            <a:off x="274638" y="1577043"/>
            <a:ext cx="11887200" cy="4490460"/>
          </a:xfrm>
          <a:prstGeom prst="rect">
            <a:avLst/>
          </a:prstGeom>
        </p:spPr>
        <p:txBody>
          <a:bodyPr vert="horz" wrap="square" lIns="146304" tIns="91440" rIns="146304" bIns="91440" rtlCol="0">
            <a:spAutoFit/>
          </a:bodyPr>
          <a:lstStyle>
            <a:lvl1pPr marL="0" indent="0" algn="l" defTabSz="931863" rtl="0" eaLnBrk="1" fontAlgn="base" hangingPunct="1">
              <a:lnSpc>
                <a:spcPct val="90000"/>
              </a:lnSpc>
              <a:spcBef>
                <a:spcPct val="20000"/>
              </a:spcBef>
              <a:spcAft>
                <a:spcPct val="0"/>
              </a:spcAft>
              <a:buSzPct val="90000"/>
              <a:buFont typeface="Arial" pitchFamily="34" charset="0"/>
              <a:buNone/>
              <a:defRPr sz="4000" kern="1200">
                <a:gradFill>
                  <a:gsLst>
                    <a:gs pos="1250">
                      <a:schemeClr val="tx1"/>
                    </a:gs>
                    <a:gs pos="99000">
                      <a:schemeClr val="tx1"/>
                    </a:gs>
                  </a:gsLst>
                  <a:lin ang="5400000" scaled="0"/>
                </a:gradFill>
                <a:latin typeface="+mj-lt"/>
                <a:ea typeface="MS PGothic" pitchFamily="34" charset="-128"/>
                <a:cs typeface="+mn-cs"/>
              </a:defRPr>
            </a:lvl1pPr>
            <a:lvl2pPr marL="0" indent="0" algn="l" defTabSz="931863" rtl="0" eaLnBrk="1" fontAlgn="base" hangingPunct="1">
              <a:lnSpc>
                <a:spcPct val="90000"/>
              </a:lnSpc>
              <a:spcBef>
                <a:spcPct val="20000"/>
              </a:spcBef>
              <a:spcAft>
                <a:spcPct val="0"/>
              </a:spcAft>
              <a:buSzPct val="90000"/>
              <a:buFontTx/>
              <a:buNone/>
              <a:defRPr sz="2000" kern="1200">
                <a:gradFill>
                  <a:gsLst>
                    <a:gs pos="1250">
                      <a:schemeClr val="tx1"/>
                    </a:gs>
                    <a:gs pos="100000">
                      <a:schemeClr val="tx1"/>
                    </a:gs>
                  </a:gsLst>
                  <a:lin ang="5400000" scaled="0"/>
                </a:gradFill>
                <a:latin typeface="+mn-lt"/>
                <a:ea typeface="MS PGothic" pitchFamily="34" charset="-128"/>
                <a:cs typeface="+mn-cs"/>
              </a:defRPr>
            </a:lvl2pPr>
            <a:lvl3pPr marL="228600" indent="0" algn="l" defTabSz="931863" rtl="0" eaLnBrk="1" fontAlgn="base" hangingPunct="1">
              <a:lnSpc>
                <a:spcPct val="90000"/>
              </a:lnSpc>
              <a:spcBef>
                <a:spcPct val="20000"/>
              </a:spcBef>
              <a:spcAft>
                <a:spcPct val="0"/>
              </a:spcAft>
              <a:buSzPct val="90000"/>
              <a:buFont typeface="Arial" pitchFamily="34" charset="0"/>
              <a:buNone/>
              <a:defRPr sz="2000" kern="1200">
                <a:gradFill>
                  <a:gsLst>
                    <a:gs pos="1250">
                      <a:schemeClr val="tx1"/>
                    </a:gs>
                    <a:gs pos="100000">
                      <a:schemeClr val="tx1"/>
                    </a:gs>
                  </a:gsLst>
                  <a:lin ang="5400000" scaled="0"/>
                </a:gradFill>
                <a:latin typeface="+mn-lt"/>
                <a:ea typeface="MS PGothic" pitchFamily="34" charset="-128"/>
                <a:cs typeface="+mn-cs"/>
              </a:defRPr>
            </a:lvl3pPr>
            <a:lvl4pPr marL="4572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4pPr>
            <a:lvl5pPr marL="685800" indent="0" algn="l" defTabSz="931863" rtl="0" eaLnBrk="1" fontAlgn="base" hangingPunct="1">
              <a:lnSpc>
                <a:spcPct val="90000"/>
              </a:lnSpc>
              <a:spcBef>
                <a:spcPct val="20000"/>
              </a:spcBef>
              <a:spcAft>
                <a:spcPct val="0"/>
              </a:spcAft>
              <a:buSzPct val="90000"/>
              <a:buFont typeface="Arial" pitchFamily="34" charset="0"/>
              <a:buNone/>
              <a:defRPr kern="1200">
                <a:gradFill>
                  <a:gsLst>
                    <a:gs pos="1250">
                      <a:schemeClr val="tx1"/>
                    </a:gs>
                    <a:gs pos="100000">
                      <a:schemeClr val="tx1"/>
                    </a:gs>
                  </a:gsLst>
                  <a:lin ang="5400000" scaled="0"/>
                </a:gradFill>
                <a:latin typeface="+mn-lt"/>
                <a:ea typeface="MS PGothic" pitchFamily="34" charset="-128"/>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1200"/>
              </a:spcBef>
            </a:pPr>
            <a:r>
              <a:rPr lang="en-US" sz="3600" dirty="0"/>
              <a:t>Bridge the boundary between Hyper-V host and guest VM in a secure way to issue PS cmdlets and run scripts easily</a:t>
            </a:r>
          </a:p>
          <a:p>
            <a:pPr lvl="1"/>
            <a:r>
              <a:rPr lang="en-US" sz="1800" dirty="0"/>
              <a:t>Currently supports Windows 10/Windows Server 2016 guest on Windows 1 10/Windows Server 2016 host</a:t>
            </a:r>
          </a:p>
          <a:p>
            <a:pPr>
              <a:spcBef>
                <a:spcPts val="1200"/>
              </a:spcBef>
            </a:pPr>
            <a:r>
              <a:rPr lang="en-US" sz="3600" dirty="0"/>
              <a:t>No need to configure PS remoting or network connectivity</a:t>
            </a:r>
          </a:p>
          <a:p>
            <a:pPr>
              <a:spcBef>
                <a:spcPts val="1200"/>
              </a:spcBef>
            </a:pPr>
            <a:r>
              <a:rPr lang="en-US" sz="3600" dirty="0"/>
              <a:t>Just need the guest credentials</a:t>
            </a:r>
          </a:p>
          <a:p>
            <a:pPr>
              <a:spcBef>
                <a:spcPts val="1200"/>
              </a:spcBef>
            </a:pPr>
            <a:r>
              <a:rPr lang="en-US" sz="3600" dirty="0"/>
              <a:t>Can only connect to particular guest from that host</a:t>
            </a:r>
          </a:p>
          <a:p>
            <a:pPr lvl="0" defTabSz="932742" fontAlgn="auto">
              <a:lnSpc>
                <a:spcPct val="100000"/>
              </a:lnSpc>
              <a:spcBef>
                <a:spcPts val="0"/>
              </a:spcBef>
              <a:spcAft>
                <a:spcPts val="0"/>
              </a:spcAft>
              <a:buSzTx/>
            </a:pPr>
            <a:endParaRPr lang="en-US" sz="2000" dirty="0">
              <a:gradFill>
                <a:gsLst>
                  <a:gs pos="22772">
                    <a:srgbClr val="0072C6"/>
                  </a:gs>
                  <a:gs pos="77000">
                    <a:srgbClr val="0072C6"/>
                  </a:gs>
                </a:gsLst>
                <a:lin ang="5400000" scaled="0"/>
              </a:gradFill>
              <a:latin typeface="Lucida Console" panose="020B0609040504020204" pitchFamily="49" charset="0"/>
              <a:ea typeface="+mn-ea"/>
            </a:endParaRPr>
          </a:p>
          <a:p>
            <a:pPr lvl="0" defTabSz="932742" fontAlgn="auto">
              <a:lnSpc>
                <a:spcPct val="100000"/>
              </a:lnSpc>
              <a:spcBef>
                <a:spcPts val="0"/>
              </a:spcBef>
              <a:spcAft>
                <a:spcPts val="0"/>
              </a:spcAft>
              <a:buSzTx/>
            </a:pPr>
            <a:r>
              <a:rPr lang="en-US" sz="2400" dirty="0">
                <a:gradFill>
                  <a:gsLst>
                    <a:gs pos="22772">
                      <a:srgbClr val="0072C6"/>
                    </a:gs>
                    <a:gs pos="77000">
                      <a:srgbClr val="0072C6"/>
                    </a:gs>
                  </a:gsLst>
                  <a:lin ang="5400000" scaled="0"/>
                </a:gradFill>
                <a:latin typeface="Lucida Console" panose="020B0609040504020204" pitchFamily="49" charset="0"/>
                <a:ea typeface="+mn-ea"/>
              </a:rPr>
              <a:t>Enter-</a:t>
            </a:r>
            <a:r>
              <a:rPr lang="en-US" sz="2400" dirty="0" err="1">
                <a:gradFill>
                  <a:gsLst>
                    <a:gs pos="22772">
                      <a:srgbClr val="0072C6"/>
                    </a:gs>
                    <a:gs pos="77000">
                      <a:srgbClr val="0072C6"/>
                    </a:gs>
                  </a:gsLst>
                  <a:lin ang="5400000" scaled="0"/>
                </a:gradFill>
                <a:latin typeface="Lucida Console" panose="020B0609040504020204" pitchFamily="49" charset="0"/>
                <a:ea typeface="+mn-ea"/>
              </a:rPr>
              <a:t>PSSession</a:t>
            </a:r>
            <a:r>
              <a:rPr lang="en-US" sz="2400" dirty="0">
                <a:gradFill>
                  <a:gsLst>
                    <a:gs pos="22772">
                      <a:srgbClr val="0072C6"/>
                    </a:gs>
                    <a:gs pos="77000">
                      <a:srgbClr val="0072C6"/>
                    </a:gs>
                  </a:gsLst>
                  <a:lin ang="5400000" scaled="0"/>
                </a:gradFill>
                <a:latin typeface="Lucida Console" panose="020B0609040504020204" pitchFamily="49" charset="0"/>
                <a:ea typeface="+mn-ea"/>
              </a:rPr>
              <a:t> </a:t>
            </a:r>
            <a:r>
              <a:rPr lang="en-US" sz="2400" dirty="0">
                <a:gradFill>
                  <a:gsLst>
                    <a:gs pos="9901">
                      <a:srgbClr val="002050"/>
                    </a:gs>
                    <a:gs pos="22772">
                      <a:srgbClr val="002050"/>
                    </a:gs>
                  </a:gsLst>
                </a:gradFill>
                <a:latin typeface="Lucida Console" panose="020B0609040504020204" pitchFamily="49" charset="0"/>
                <a:ea typeface="+mn-ea"/>
              </a:rPr>
              <a:t>-</a:t>
            </a:r>
            <a:r>
              <a:rPr lang="en-US" sz="2400" dirty="0" err="1">
                <a:gradFill>
                  <a:gsLst>
                    <a:gs pos="9901">
                      <a:srgbClr val="002050"/>
                    </a:gs>
                    <a:gs pos="22772">
                      <a:srgbClr val="002050"/>
                    </a:gs>
                  </a:gsLst>
                </a:gradFill>
                <a:latin typeface="Lucida Console" panose="020B0609040504020204" pitchFamily="49" charset="0"/>
                <a:ea typeface="+mn-ea"/>
              </a:rPr>
              <a:t>VMName</a:t>
            </a:r>
            <a:r>
              <a:rPr lang="en-US" sz="2400" dirty="0">
                <a:gradFill>
                  <a:gsLst>
                    <a:gs pos="9901">
                      <a:srgbClr val="002050"/>
                    </a:gs>
                    <a:gs pos="22772">
                      <a:srgbClr val="002050"/>
                    </a:gs>
                  </a:gsLst>
                </a:gradFill>
                <a:latin typeface="Lucida Console" panose="020B0609040504020204" pitchFamily="49" charset="0"/>
                <a:ea typeface="+mn-ea"/>
              </a:rPr>
              <a:t> </a:t>
            </a:r>
            <a:r>
              <a:rPr lang="en-US" sz="2400" dirty="0" err="1">
                <a:gradFill>
                  <a:gsLst>
                    <a:gs pos="57426">
                      <a:srgbClr val="68217A"/>
                    </a:gs>
                    <a:gs pos="45000">
                      <a:srgbClr val="68217A"/>
                    </a:gs>
                  </a:gsLst>
                </a:gradFill>
                <a:latin typeface="Lucida Console" panose="020B0609040504020204" pitchFamily="49" charset="0"/>
                <a:ea typeface="+mn-ea"/>
              </a:rPr>
              <a:t>VMName</a:t>
            </a:r>
            <a:endParaRPr lang="en-US" sz="2400" dirty="0">
              <a:gradFill>
                <a:gsLst>
                  <a:gs pos="57426">
                    <a:srgbClr val="68217A"/>
                  </a:gs>
                  <a:gs pos="45000">
                    <a:srgbClr val="68217A"/>
                  </a:gs>
                </a:gsLst>
              </a:gradFill>
              <a:latin typeface="Lucida Console" panose="020B0609040504020204" pitchFamily="49" charset="0"/>
              <a:ea typeface="+mn-ea"/>
            </a:endParaRPr>
          </a:p>
          <a:p>
            <a:pPr lvl="0" defTabSz="932742" fontAlgn="auto">
              <a:lnSpc>
                <a:spcPct val="100000"/>
              </a:lnSpc>
              <a:spcBef>
                <a:spcPts val="0"/>
              </a:spcBef>
              <a:spcAft>
                <a:spcPts val="0"/>
              </a:spcAft>
              <a:buSzTx/>
            </a:pPr>
            <a:r>
              <a:rPr lang="en-US" sz="2400" dirty="0">
                <a:gradFill>
                  <a:gsLst>
                    <a:gs pos="22772">
                      <a:srgbClr val="0072C6"/>
                    </a:gs>
                    <a:gs pos="77000">
                      <a:srgbClr val="0072C6"/>
                    </a:gs>
                  </a:gsLst>
                  <a:lin ang="5400000" scaled="0"/>
                </a:gradFill>
                <a:latin typeface="Lucida Console" panose="020B0609040504020204" pitchFamily="49" charset="0"/>
                <a:ea typeface="+mn-ea"/>
              </a:rPr>
              <a:t>Invoke-Command -</a:t>
            </a:r>
            <a:r>
              <a:rPr lang="en-US" sz="2400" dirty="0" err="1">
                <a:gradFill>
                  <a:gsLst>
                    <a:gs pos="9901">
                      <a:srgbClr val="002050"/>
                    </a:gs>
                    <a:gs pos="22772">
                      <a:srgbClr val="002050"/>
                    </a:gs>
                  </a:gsLst>
                </a:gradFill>
                <a:latin typeface="Lucida Console" panose="020B0609040504020204" pitchFamily="49" charset="0"/>
                <a:ea typeface="+mn-ea"/>
              </a:rPr>
              <a:t>VMName</a:t>
            </a:r>
            <a:r>
              <a:rPr lang="en-US" sz="2400" dirty="0">
                <a:gradFill>
                  <a:gsLst>
                    <a:gs pos="22772">
                      <a:srgbClr val="0072C6"/>
                    </a:gs>
                    <a:gs pos="77000">
                      <a:srgbClr val="0072C6"/>
                    </a:gs>
                  </a:gsLst>
                  <a:lin ang="5400000" scaled="0"/>
                </a:gradFill>
                <a:latin typeface="Lucida Console" panose="020B0609040504020204" pitchFamily="49" charset="0"/>
                <a:ea typeface="+mn-ea"/>
              </a:rPr>
              <a:t> </a:t>
            </a:r>
            <a:r>
              <a:rPr lang="en-US" sz="2400" dirty="0" err="1">
                <a:gradFill>
                  <a:gsLst>
                    <a:gs pos="57426">
                      <a:srgbClr val="68217A"/>
                    </a:gs>
                    <a:gs pos="45000">
                      <a:srgbClr val="68217A"/>
                    </a:gs>
                  </a:gsLst>
                </a:gradFill>
                <a:latin typeface="Lucida Console" panose="020B0609040504020204" pitchFamily="49" charset="0"/>
                <a:ea typeface="+mn-ea"/>
              </a:rPr>
              <a:t>VMName</a:t>
            </a:r>
            <a:r>
              <a:rPr lang="en-US" sz="2400" dirty="0">
                <a:gradFill>
                  <a:gsLst>
                    <a:gs pos="57426">
                      <a:srgbClr val="68217A"/>
                    </a:gs>
                    <a:gs pos="45000">
                      <a:srgbClr val="68217A"/>
                    </a:gs>
                  </a:gsLst>
                </a:gradFill>
                <a:latin typeface="Lucida Console" panose="020B0609040504020204" pitchFamily="49" charset="0"/>
                <a:ea typeface="+mn-ea"/>
              </a:rPr>
              <a:t> </a:t>
            </a:r>
            <a:r>
              <a:rPr lang="en-US" sz="2400" dirty="0">
                <a:gradFill>
                  <a:gsLst>
                    <a:gs pos="22772">
                      <a:srgbClr val="0072C6"/>
                    </a:gs>
                    <a:gs pos="77000">
                      <a:srgbClr val="0072C6"/>
                    </a:gs>
                  </a:gsLst>
                  <a:lin ang="5400000" scaled="0"/>
                </a:gradFill>
                <a:latin typeface="Lucida Console" panose="020B0609040504020204" pitchFamily="49" charset="0"/>
                <a:ea typeface="+mn-ea"/>
              </a:rPr>
              <a:t>-</a:t>
            </a:r>
            <a:r>
              <a:rPr lang="en-US" sz="2400" dirty="0" err="1">
                <a:gradFill>
                  <a:gsLst>
                    <a:gs pos="9901">
                      <a:srgbClr val="002050"/>
                    </a:gs>
                    <a:gs pos="22772">
                      <a:srgbClr val="002050"/>
                    </a:gs>
                  </a:gsLst>
                </a:gradFill>
                <a:latin typeface="Lucida Console" panose="020B0609040504020204" pitchFamily="49" charset="0"/>
                <a:ea typeface="+mn-ea"/>
              </a:rPr>
              <a:t>ScriptBlock</a:t>
            </a:r>
            <a:r>
              <a:rPr lang="en-US" sz="2400" dirty="0">
                <a:gradFill>
                  <a:gsLst>
                    <a:gs pos="9901">
                      <a:srgbClr val="002050"/>
                    </a:gs>
                    <a:gs pos="22772">
                      <a:srgbClr val="002050"/>
                    </a:gs>
                  </a:gsLst>
                </a:gradFill>
                <a:latin typeface="Lucida Console" panose="020B0609040504020204" pitchFamily="49" charset="0"/>
                <a:ea typeface="+mn-ea"/>
              </a:rPr>
              <a:t> {</a:t>
            </a:r>
            <a:r>
              <a:rPr lang="en-US" sz="2400" dirty="0">
                <a:gradFill>
                  <a:gsLst>
                    <a:gs pos="22772">
                      <a:srgbClr val="0072C6"/>
                    </a:gs>
                    <a:gs pos="77000">
                      <a:srgbClr val="0072C6"/>
                    </a:gs>
                  </a:gsLst>
                  <a:lin ang="5400000" scaled="0"/>
                </a:gradFill>
                <a:latin typeface="Lucida Console" panose="020B0609040504020204" pitchFamily="49" charset="0"/>
                <a:ea typeface="+mn-ea"/>
              </a:rPr>
              <a:t> Fancy Script </a:t>
            </a:r>
            <a:r>
              <a:rPr lang="en-US" sz="2400" dirty="0">
                <a:gradFill>
                  <a:gsLst>
                    <a:gs pos="9901">
                      <a:srgbClr val="002050"/>
                    </a:gs>
                    <a:gs pos="22772">
                      <a:srgbClr val="002050"/>
                    </a:gs>
                  </a:gsLst>
                </a:gradFill>
                <a:latin typeface="Lucida Console" panose="020B0609040504020204" pitchFamily="49" charset="0"/>
                <a:ea typeface="+mn-ea"/>
              </a:rPr>
              <a:t>} </a:t>
            </a:r>
          </a:p>
        </p:txBody>
      </p:sp>
    </p:spTree>
    <p:extLst>
      <p:ext uri="{BB962C8B-B14F-4D97-AF65-F5344CB8AC3E}">
        <p14:creationId xmlns:p14="http://schemas.microsoft.com/office/powerpoint/2010/main" val="18161714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10000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decel="100000" fill="hold" grpId="0"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decel="100000" fill="hold" grpId="0" nodeType="click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 calcmode="lin" valueType="num">
                                      <p:cBhvr additive="base">
                                        <p:cTn id="29"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decel="100000" fill="hold" grpId="0" nodeType="clickEffect">
                                  <p:stCondLst>
                                    <p:cond delay="0"/>
                                  </p:stCondLst>
                                  <p:childTnLst>
                                    <p:set>
                                      <p:cBhvr>
                                        <p:cTn id="34" dur="1" fill="hold">
                                          <p:stCondLst>
                                            <p:cond delay="0"/>
                                          </p:stCondLst>
                                        </p:cTn>
                                        <p:tgtEl>
                                          <p:spTgt spid="9">
                                            <p:txEl>
                                              <p:pRg st="6" end="6"/>
                                            </p:txEl>
                                          </p:spTgt>
                                        </p:tgtEl>
                                        <p:attrNameLst>
                                          <p:attrName>style.visibility</p:attrName>
                                        </p:attrNameLst>
                                      </p:cBhvr>
                                      <p:to>
                                        <p:strVal val="visible"/>
                                      </p:to>
                                    </p:set>
                                    <p:anim calcmode="lin" valueType="num">
                                      <p:cBhvr additive="base">
                                        <p:cTn id="35"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9">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100"/>
                                  </p:stCondLst>
                                  <p:childTnLst>
                                    <p:set>
                                      <p:cBhvr>
                                        <p:cTn id="38" dur="1" fill="hold">
                                          <p:stCondLst>
                                            <p:cond delay="0"/>
                                          </p:stCondLst>
                                        </p:cTn>
                                        <p:tgtEl>
                                          <p:spTgt spid="9">
                                            <p:txEl>
                                              <p:pRg st="7" end="7"/>
                                            </p:txEl>
                                          </p:spTgt>
                                        </p:tgtEl>
                                        <p:attrNameLst>
                                          <p:attrName>style.visibility</p:attrName>
                                        </p:attrNameLst>
                                      </p:cBhvr>
                                      <p:to>
                                        <p:strVal val="visible"/>
                                      </p:to>
                                    </p:set>
                                    <p:anim calcmode="lin" valueType="num">
                                      <p:cBhvr additive="base">
                                        <p:cTn id="39"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9">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Hyper-V Manager improvements</a:t>
            </a:r>
          </a:p>
        </p:txBody>
      </p:sp>
      <p:sp>
        <p:nvSpPr>
          <p:cNvPr id="2" name="Text Placeholder 1"/>
          <p:cNvSpPr>
            <a:spLocks noGrp="1"/>
          </p:cNvSpPr>
          <p:nvPr>
            <p:ph type="body" sz="quarter" idx="4294967295"/>
          </p:nvPr>
        </p:nvSpPr>
        <p:spPr>
          <a:xfrm>
            <a:off x="274638" y="1212850"/>
            <a:ext cx="11612562" cy="1071062"/>
          </a:xfrm>
        </p:spPr>
        <p:txBody>
          <a:bodyPr/>
          <a:lstStyle/>
          <a:p>
            <a:pPr marL="0" indent="0">
              <a:buNone/>
            </a:pPr>
            <a:r>
              <a:rPr lang="en-US" sz="3200" dirty="0">
                <a:gradFill>
                  <a:gsLst>
                    <a:gs pos="94690">
                      <a:schemeClr val="tx1"/>
                    </a:gs>
                    <a:gs pos="88000">
                      <a:schemeClr val="tx1"/>
                    </a:gs>
                  </a:gsLst>
                  <a:lin ang="5400000" scaled="0"/>
                </a:gradFill>
              </a:rPr>
              <a:t>Multiple improvements to make it easier to remotely </a:t>
            </a:r>
            <a:br>
              <a:rPr lang="en-US" sz="3200" dirty="0">
                <a:gradFill>
                  <a:gsLst>
                    <a:gs pos="94690">
                      <a:schemeClr val="tx1"/>
                    </a:gs>
                    <a:gs pos="88000">
                      <a:schemeClr val="tx1"/>
                    </a:gs>
                  </a:gsLst>
                  <a:lin ang="5400000" scaled="0"/>
                </a:gradFill>
              </a:rPr>
            </a:br>
            <a:r>
              <a:rPr lang="en-US" sz="3200" dirty="0">
                <a:gradFill>
                  <a:gsLst>
                    <a:gs pos="94690">
                      <a:schemeClr val="tx1"/>
                    </a:gs>
                    <a:gs pos="88000">
                      <a:schemeClr val="tx1"/>
                    </a:gs>
                  </a:gsLst>
                  <a:lin ang="5400000" scaled="0"/>
                </a:gradFill>
              </a:rPr>
              <a:t>manage and troubleshoot Hyper-V servers:</a:t>
            </a:r>
          </a:p>
        </p:txBody>
      </p:sp>
      <p:grpSp>
        <p:nvGrpSpPr>
          <p:cNvPr id="35" name="Group 34"/>
          <p:cNvGrpSpPr/>
          <p:nvPr/>
        </p:nvGrpSpPr>
        <p:grpSpPr>
          <a:xfrm>
            <a:off x="8229600" y="2399994"/>
            <a:ext cx="3931920" cy="3931920"/>
            <a:chOff x="8229600" y="2399994"/>
            <a:chExt cx="3931920" cy="3931920"/>
          </a:xfrm>
        </p:grpSpPr>
        <p:sp>
          <p:nvSpPr>
            <p:cNvPr id="10" name="Rectangle 9"/>
            <p:cNvSpPr/>
            <p:nvPr/>
          </p:nvSpPr>
          <p:spPr bwMode="auto">
            <a:xfrm>
              <a:off x="8229600" y="2399994"/>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73736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3600" dirty="0">
                  <a:solidFill>
                    <a:schemeClr val="tx1"/>
                  </a:solidFill>
                  <a:latin typeface="Segoe UI Semilight" panose="020B0402040204020203" pitchFamily="34" charset="0"/>
                  <a:cs typeface="Segoe UI Semilight" panose="020B0402040204020203" pitchFamily="34" charset="0"/>
                </a:rPr>
                <a:t>Connecting </a:t>
              </a:r>
              <a:br>
                <a:rPr lang="en-US" sz="3600" dirty="0">
                  <a:solidFill>
                    <a:schemeClr val="tx1"/>
                  </a:solidFill>
                  <a:latin typeface="Segoe UI Semilight" panose="020B0402040204020203" pitchFamily="34" charset="0"/>
                  <a:cs typeface="Segoe UI Semilight" panose="020B0402040204020203" pitchFamily="34" charset="0"/>
                </a:rPr>
              </a:br>
              <a:r>
                <a:rPr lang="en-US" sz="3600" dirty="0">
                  <a:solidFill>
                    <a:schemeClr val="tx1"/>
                  </a:solidFill>
                  <a:latin typeface="Segoe UI Semilight" panose="020B0402040204020203" pitchFamily="34" charset="0"/>
                  <a:cs typeface="Segoe UI Semilight" panose="020B0402040204020203" pitchFamily="34" charset="0"/>
                </a:rPr>
                <a:t>via Windows Remote Management</a:t>
              </a:r>
            </a:p>
          </p:txBody>
        </p:sp>
        <p:grpSp>
          <p:nvGrpSpPr>
            <p:cNvPr id="29" name="Group 28"/>
            <p:cNvGrpSpPr/>
            <p:nvPr/>
          </p:nvGrpSpPr>
          <p:grpSpPr>
            <a:xfrm>
              <a:off x="8687091" y="2784643"/>
              <a:ext cx="640080" cy="669687"/>
              <a:chOff x="8687091" y="2784643"/>
              <a:chExt cx="640080" cy="669687"/>
            </a:xfrm>
          </p:grpSpPr>
          <p:sp>
            <p:nvSpPr>
              <p:cNvPr id="25" name="Freeform 580"/>
              <p:cNvSpPr>
                <a:spLocks noChangeAspect="1" noEditPoints="1"/>
              </p:cNvSpPr>
              <p:nvPr/>
            </p:nvSpPr>
            <p:spPr bwMode="auto">
              <a:xfrm>
                <a:off x="8687091" y="3134628"/>
                <a:ext cx="640080" cy="319702"/>
              </a:xfrm>
              <a:custGeom>
                <a:avLst/>
                <a:gdLst>
                  <a:gd name="T0" fmla="*/ 300 w 400"/>
                  <a:gd name="T1" fmla="*/ 200 h 200"/>
                  <a:gd name="T2" fmla="*/ 400 w 400"/>
                  <a:gd name="T3" fmla="*/ 100 h 200"/>
                  <a:gd name="T4" fmla="*/ 300 w 400"/>
                  <a:gd name="T5" fmla="*/ 0 h 200"/>
                  <a:gd name="T6" fmla="*/ 300 w 400"/>
                  <a:gd name="T7" fmla="*/ 45 h 200"/>
                  <a:gd name="T8" fmla="*/ 355 w 400"/>
                  <a:gd name="T9" fmla="*/ 100 h 200"/>
                  <a:gd name="T10" fmla="*/ 300 w 400"/>
                  <a:gd name="T11" fmla="*/ 155 h 200"/>
                  <a:gd name="T12" fmla="*/ 300 w 400"/>
                  <a:gd name="T13" fmla="*/ 200 h 200"/>
                  <a:gd name="T14" fmla="*/ 100 w 400"/>
                  <a:gd name="T15" fmla="*/ 0 h 200"/>
                  <a:gd name="T16" fmla="*/ 0 w 400"/>
                  <a:gd name="T17" fmla="*/ 100 h 200"/>
                  <a:gd name="T18" fmla="*/ 100 w 400"/>
                  <a:gd name="T19" fmla="*/ 200 h 200"/>
                  <a:gd name="T20" fmla="*/ 100 w 400"/>
                  <a:gd name="T21" fmla="*/ 155 h 200"/>
                  <a:gd name="T22" fmla="*/ 45 w 400"/>
                  <a:gd name="T23" fmla="*/ 100 h 200"/>
                  <a:gd name="T24" fmla="*/ 100 w 400"/>
                  <a:gd name="T25" fmla="*/ 45 h 200"/>
                  <a:gd name="T26" fmla="*/ 100 w 400"/>
                  <a:gd name="T27" fmla="*/ 0 h 200"/>
                  <a:gd name="T28" fmla="*/ 200 w 400"/>
                  <a:gd name="T29" fmla="*/ 80 h 200"/>
                  <a:gd name="T30" fmla="*/ 224 w 400"/>
                  <a:gd name="T31" fmla="*/ 104 h 200"/>
                  <a:gd name="T32" fmla="*/ 200 w 400"/>
                  <a:gd name="T33" fmla="*/ 128 h 200"/>
                  <a:gd name="T34" fmla="*/ 176 w 400"/>
                  <a:gd name="T35" fmla="*/ 104 h 200"/>
                  <a:gd name="T36" fmla="*/ 200 w 400"/>
                  <a:gd name="T37" fmla="*/ 80 h 200"/>
                  <a:gd name="T38" fmla="*/ 128 w 400"/>
                  <a:gd name="T39" fmla="*/ 80 h 200"/>
                  <a:gd name="T40" fmla="*/ 152 w 400"/>
                  <a:gd name="T41" fmla="*/ 104 h 200"/>
                  <a:gd name="T42" fmla="*/ 128 w 400"/>
                  <a:gd name="T43" fmla="*/ 128 h 200"/>
                  <a:gd name="T44" fmla="*/ 104 w 400"/>
                  <a:gd name="T45" fmla="*/ 104 h 200"/>
                  <a:gd name="T46" fmla="*/ 128 w 400"/>
                  <a:gd name="T47" fmla="*/ 80 h 200"/>
                  <a:gd name="T48" fmla="*/ 272 w 400"/>
                  <a:gd name="T49" fmla="*/ 80 h 200"/>
                  <a:gd name="T50" fmla="*/ 296 w 400"/>
                  <a:gd name="T51" fmla="*/ 104 h 200"/>
                  <a:gd name="T52" fmla="*/ 272 w 400"/>
                  <a:gd name="T53" fmla="*/ 128 h 200"/>
                  <a:gd name="T54" fmla="*/ 248 w 400"/>
                  <a:gd name="T55" fmla="*/ 104 h 200"/>
                  <a:gd name="T56" fmla="*/ 272 w 400"/>
                  <a:gd name="T5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00">
                    <a:moveTo>
                      <a:pt x="300" y="200"/>
                    </a:moveTo>
                    <a:cubicBezTo>
                      <a:pt x="400" y="100"/>
                      <a:pt x="400" y="100"/>
                      <a:pt x="400" y="100"/>
                    </a:cubicBezTo>
                    <a:cubicBezTo>
                      <a:pt x="300" y="0"/>
                      <a:pt x="300" y="0"/>
                      <a:pt x="300" y="0"/>
                    </a:cubicBezTo>
                    <a:cubicBezTo>
                      <a:pt x="300" y="45"/>
                      <a:pt x="300" y="45"/>
                      <a:pt x="300" y="45"/>
                    </a:cubicBezTo>
                    <a:cubicBezTo>
                      <a:pt x="355" y="100"/>
                      <a:pt x="355" y="100"/>
                      <a:pt x="355" y="100"/>
                    </a:cubicBezTo>
                    <a:cubicBezTo>
                      <a:pt x="300" y="155"/>
                      <a:pt x="300" y="155"/>
                      <a:pt x="300" y="155"/>
                    </a:cubicBezTo>
                    <a:lnTo>
                      <a:pt x="300" y="200"/>
                    </a:lnTo>
                    <a:close/>
                    <a:moveTo>
                      <a:pt x="100" y="0"/>
                    </a:moveTo>
                    <a:cubicBezTo>
                      <a:pt x="0" y="100"/>
                      <a:pt x="0" y="100"/>
                      <a:pt x="0" y="100"/>
                    </a:cubicBezTo>
                    <a:cubicBezTo>
                      <a:pt x="100" y="200"/>
                      <a:pt x="100" y="200"/>
                      <a:pt x="100" y="200"/>
                    </a:cubicBezTo>
                    <a:cubicBezTo>
                      <a:pt x="100" y="155"/>
                      <a:pt x="100" y="155"/>
                      <a:pt x="100" y="155"/>
                    </a:cubicBezTo>
                    <a:cubicBezTo>
                      <a:pt x="45" y="100"/>
                      <a:pt x="45" y="100"/>
                      <a:pt x="45" y="100"/>
                    </a:cubicBezTo>
                    <a:cubicBezTo>
                      <a:pt x="100" y="45"/>
                      <a:pt x="100" y="45"/>
                      <a:pt x="100" y="45"/>
                    </a:cubicBezTo>
                    <a:lnTo>
                      <a:pt x="100" y="0"/>
                    </a:lnTo>
                    <a:close/>
                    <a:moveTo>
                      <a:pt x="200" y="80"/>
                    </a:moveTo>
                    <a:cubicBezTo>
                      <a:pt x="213" y="80"/>
                      <a:pt x="224" y="91"/>
                      <a:pt x="224" y="104"/>
                    </a:cubicBezTo>
                    <a:cubicBezTo>
                      <a:pt x="224" y="117"/>
                      <a:pt x="213" y="128"/>
                      <a:pt x="200" y="128"/>
                    </a:cubicBezTo>
                    <a:cubicBezTo>
                      <a:pt x="187" y="128"/>
                      <a:pt x="176" y="117"/>
                      <a:pt x="176" y="104"/>
                    </a:cubicBezTo>
                    <a:cubicBezTo>
                      <a:pt x="176" y="91"/>
                      <a:pt x="187" y="80"/>
                      <a:pt x="200" y="80"/>
                    </a:cubicBezTo>
                    <a:close/>
                    <a:moveTo>
                      <a:pt x="128" y="80"/>
                    </a:moveTo>
                    <a:cubicBezTo>
                      <a:pt x="141" y="80"/>
                      <a:pt x="152" y="91"/>
                      <a:pt x="152" y="104"/>
                    </a:cubicBezTo>
                    <a:cubicBezTo>
                      <a:pt x="152" y="117"/>
                      <a:pt x="141" y="128"/>
                      <a:pt x="128" y="128"/>
                    </a:cubicBezTo>
                    <a:cubicBezTo>
                      <a:pt x="115" y="128"/>
                      <a:pt x="104" y="117"/>
                      <a:pt x="104" y="104"/>
                    </a:cubicBezTo>
                    <a:cubicBezTo>
                      <a:pt x="104" y="91"/>
                      <a:pt x="115" y="80"/>
                      <a:pt x="128" y="80"/>
                    </a:cubicBezTo>
                    <a:close/>
                    <a:moveTo>
                      <a:pt x="272" y="80"/>
                    </a:moveTo>
                    <a:cubicBezTo>
                      <a:pt x="285" y="80"/>
                      <a:pt x="296" y="91"/>
                      <a:pt x="296" y="104"/>
                    </a:cubicBezTo>
                    <a:cubicBezTo>
                      <a:pt x="296" y="117"/>
                      <a:pt x="285" y="128"/>
                      <a:pt x="272" y="128"/>
                    </a:cubicBezTo>
                    <a:cubicBezTo>
                      <a:pt x="259" y="128"/>
                      <a:pt x="248" y="117"/>
                      <a:pt x="248" y="104"/>
                    </a:cubicBezTo>
                    <a:cubicBezTo>
                      <a:pt x="248" y="91"/>
                      <a:pt x="259" y="80"/>
                      <a:pt x="272" y="8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p:cNvSpPr>
              <p:nvPr/>
            </p:nvSpPr>
            <p:spPr bwMode="auto">
              <a:xfrm>
                <a:off x="8869971" y="2784643"/>
                <a:ext cx="274320" cy="274320"/>
              </a:xfrm>
              <a:custGeom>
                <a:avLst/>
                <a:gdLst>
                  <a:gd name="connsiteX0" fmla="*/ 1441450 w 3251200"/>
                  <a:gd name="connsiteY0" fmla="*/ 1655763 h 3251201"/>
                  <a:gd name="connsiteX1" fmla="*/ 3251200 w 3251200"/>
                  <a:gd name="connsiteY1" fmla="*/ 1655763 h 3251201"/>
                  <a:gd name="connsiteX2" fmla="*/ 3251200 w 3251200"/>
                  <a:gd name="connsiteY2" fmla="*/ 3251201 h 3251201"/>
                  <a:gd name="connsiteX3" fmla="*/ 1441450 w 3251200"/>
                  <a:gd name="connsiteY3" fmla="*/ 2998789 h 3251201"/>
                  <a:gd name="connsiteX4" fmla="*/ 0 w 3251200"/>
                  <a:gd name="connsiteY4" fmla="*/ 1655763 h 3251201"/>
                  <a:gd name="connsiteX5" fmla="*/ 1389063 w 3251200"/>
                  <a:gd name="connsiteY5" fmla="*/ 1655763 h 3251201"/>
                  <a:gd name="connsiteX6" fmla="*/ 1389063 w 3251200"/>
                  <a:gd name="connsiteY6" fmla="*/ 2990851 h 3251201"/>
                  <a:gd name="connsiteX7" fmla="*/ 0 w 3251200"/>
                  <a:gd name="connsiteY7" fmla="*/ 2798764 h 3251201"/>
                  <a:gd name="connsiteX8" fmla="*/ 1389063 w 3251200"/>
                  <a:gd name="connsiteY8" fmla="*/ 263525 h 3251201"/>
                  <a:gd name="connsiteX9" fmla="*/ 1389063 w 3251200"/>
                  <a:gd name="connsiteY9" fmla="*/ 1601788 h 3251201"/>
                  <a:gd name="connsiteX10" fmla="*/ 0 w 3251200"/>
                  <a:gd name="connsiteY10" fmla="*/ 1601788 h 3251201"/>
                  <a:gd name="connsiteX11" fmla="*/ 0 w 3251200"/>
                  <a:gd name="connsiteY11" fmla="*/ 454025 h 3251201"/>
                  <a:gd name="connsiteX12" fmla="*/ 3251200 w 3251200"/>
                  <a:gd name="connsiteY12" fmla="*/ 0 h 3251201"/>
                  <a:gd name="connsiteX13" fmla="*/ 3251200 w 3251200"/>
                  <a:gd name="connsiteY13" fmla="*/ 1601788 h 3251201"/>
                  <a:gd name="connsiteX14" fmla="*/ 1441450 w 3251200"/>
                  <a:gd name="connsiteY14" fmla="*/ 1601788 h 3251201"/>
                  <a:gd name="connsiteX15" fmla="*/ 1441450 w 3251200"/>
                  <a:gd name="connsiteY15" fmla="*/ 255588 h 325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1200" h="3251201">
                    <a:moveTo>
                      <a:pt x="1441450" y="1655763"/>
                    </a:moveTo>
                    <a:lnTo>
                      <a:pt x="3251200" y="1655763"/>
                    </a:lnTo>
                    <a:lnTo>
                      <a:pt x="3251200" y="3251201"/>
                    </a:lnTo>
                    <a:lnTo>
                      <a:pt x="1441450" y="2998789"/>
                    </a:lnTo>
                    <a:close/>
                    <a:moveTo>
                      <a:pt x="0" y="1655763"/>
                    </a:moveTo>
                    <a:lnTo>
                      <a:pt x="1389063" y="1655763"/>
                    </a:lnTo>
                    <a:lnTo>
                      <a:pt x="1389063" y="2990851"/>
                    </a:lnTo>
                    <a:lnTo>
                      <a:pt x="0" y="2798764"/>
                    </a:lnTo>
                    <a:close/>
                    <a:moveTo>
                      <a:pt x="1389063" y="263525"/>
                    </a:moveTo>
                    <a:lnTo>
                      <a:pt x="1389063" y="1601788"/>
                    </a:lnTo>
                    <a:lnTo>
                      <a:pt x="0" y="1601788"/>
                    </a:lnTo>
                    <a:lnTo>
                      <a:pt x="0" y="454025"/>
                    </a:lnTo>
                    <a:close/>
                    <a:moveTo>
                      <a:pt x="3251200" y="0"/>
                    </a:moveTo>
                    <a:lnTo>
                      <a:pt x="3251200" y="1601788"/>
                    </a:lnTo>
                    <a:lnTo>
                      <a:pt x="1441450" y="1601788"/>
                    </a:lnTo>
                    <a:lnTo>
                      <a:pt x="1441450" y="255588"/>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grpSp>
        <p:nvGrpSpPr>
          <p:cNvPr id="34" name="Group 33"/>
          <p:cNvGrpSpPr/>
          <p:nvPr/>
        </p:nvGrpSpPr>
        <p:grpSpPr>
          <a:xfrm>
            <a:off x="4252119" y="2399994"/>
            <a:ext cx="3931920" cy="3931920"/>
            <a:chOff x="4252119" y="2399994"/>
            <a:chExt cx="3931920" cy="3931920"/>
          </a:xfrm>
        </p:grpSpPr>
        <p:sp>
          <p:nvSpPr>
            <p:cNvPr id="11" name="Rectangle 10"/>
            <p:cNvSpPr/>
            <p:nvPr/>
          </p:nvSpPr>
          <p:spPr bwMode="auto">
            <a:xfrm>
              <a:off x="4252119" y="2399994"/>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73736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3600" dirty="0">
                  <a:solidFill>
                    <a:schemeClr val="tx1"/>
                  </a:solidFill>
                  <a:latin typeface="Segoe UI Semilight" panose="020B0402040204020203" pitchFamily="34" charset="0"/>
                  <a:cs typeface="Segoe UI Semilight" panose="020B0402040204020203" pitchFamily="34" charset="0"/>
                </a:rPr>
                <a:t>Connecting via </a:t>
              </a:r>
              <a:br>
                <a:rPr lang="en-US" sz="3600" dirty="0">
                  <a:solidFill>
                    <a:schemeClr val="tx1"/>
                  </a:solidFill>
                  <a:latin typeface="Segoe UI Semilight" panose="020B0402040204020203" pitchFamily="34" charset="0"/>
                  <a:cs typeface="Segoe UI Semilight" panose="020B0402040204020203" pitchFamily="34" charset="0"/>
                </a:rPr>
              </a:br>
              <a:r>
                <a:rPr lang="en-US" sz="3600" dirty="0">
                  <a:solidFill>
                    <a:schemeClr val="tx1"/>
                  </a:solidFill>
                  <a:latin typeface="Segoe UI Semilight" panose="020B0402040204020203" pitchFamily="34" charset="0"/>
                  <a:cs typeface="Segoe UI Semilight" panose="020B0402040204020203" pitchFamily="34" charset="0"/>
                </a:rPr>
                <a:t>IP address</a:t>
              </a:r>
            </a:p>
          </p:txBody>
        </p:sp>
        <p:grpSp>
          <p:nvGrpSpPr>
            <p:cNvPr id="31" name="Group 30"/>
            <p:cNvGrpSpPr/>
            <p:nvPr/>
          </p:nvGrpSpPr>
          <p:grpSpPr>
            <a:xfrm>
              <a:off x="4709160" y="2799107"/>
              <a:ext cx="640080" cy="655223"/>
              <a:chOff x="4709160" y="2799107"/>
              <a:chExt cx="640080" cy="655223"/>
            </a:xfrm>
          </p:grpSpPr>
          <p:sp>
            <p:nvSpPr>
              <p:cNvPr id="16" name="Freeform 580"/>
              <p:cNvSpPr>
                <a:spLocks noChangeAspect="1" noEditPoints="1"/>
              </p:cNvSpPr>
              <p:nvPr/>
            </p:nvSpPr>
            <p:spPr bwMode="auto">
              <a:xfrm>
                <a:off x="4709160" y="3134628"/>
                <a:ext cx="640080" cy="319702"/>
              </a:xfrm>
              <a:custGeom>
                <a:avLst/>
                <a:gdLst>
                  <a:gd name="T0" fmla="*/ 300 w 400"/>
                  <a:gd name="T1" fmla="*/ 200 h 200"/>
                  <a:gd name="T2" fmla="*/ 400 w 400"/>
                  <a:gd name="T3" fmla="*/ 100 h 200"/>
                  <a:gd name="T4" fmla="*/ 300 w 400"/>
                  <a:gd name="T5" fmla="*/ 0 h 200"/>
                  <a:gd name="T6" fmla="*/ 300 w 400"/>
                  <a:gd name="T7" fmla="*/ 45 h 200"/>
                  <a:gd name="T8" fmla="*/ 355 w 400"/>
                  <a:gd name="T9" fmla="*/ 100 h 200"/>
                  <a:gd name="T10" fmla="*/ 300 w 400"/>
                  <a:gd name="T11" fmla="*/ 155 h 200"/>
                  <a:gd name="T12" fmla="*/ 300 w 400"/>
                  <a:gd name="T13" fmla="*/ 200 h 200"/>
                  <a:gd name="T14" fmla="*/ 100 w 400"/>
                  <a:gd name="T15" fmla="*/ 0 h 200"/>
                  <a:gd name="T16" fmla="*/ 0 w 400"/>
                  <a:gd name="T17" fmla="*/ 100 h 200"/>
                  <a:gd name="T18" fmla="*/ 100 w 400"/>
                  <a:gd name="T19" fmla="*/ 200 h 200"/>
                  <a:gd name="T20" fmla="*/ 100 w 400"/>
                  <a:gd name="T21" fmla="*/ 155 h 200"/>
                  <a:gd name="T22" fmla="*/ 45 w 400"/>
                  <a:gd name="T23" fmla="*/ 100 h 200"/>
                  <a:gd name="T24" fmla="*/ 100 w 400"/>
                  <a:gd name="T25" fmla="*/ 45 h 200"/>
                  <a:gd name="T26" fmla="*/ 100 w 400"/>
                  <a:gd name="T27" fmla="*/ 0 h 200"/>
                  <a:gd name="T28" fmla="*/ 200 w 400"/>
                  <a:gd name="T29" fmla="*/ 80 h 200"/>
                  <a:gd name="T30" fmla="*/ 224 w 400"/>
                  <a:gd name="T31" fmla="*/ 104 h 200"/>
                  <a:gd name="T32" fmla="*/ 200 w 400"/>
                  <a:gd name="T33" fmla="*/ 128 h 200"/>
                  <a:gd name="T34" fmla="*/ 176 w 400"/>
                  <a:gd name="T35" fmla="*/ 104 h 200"/>
                  <a:gd name="T36" fmla="*/ 200 w 400"/>
                  <a:gd name="T37" fmla="*/ 80 h 200"/>
                  <a:gd name="T38" fmla="*/ 128 w 400"/>
                  <a:gd name="T39" fmla="*/ 80 h 200"/>
                  <a:gd name="T40" fmla="*/ 152 w 400"/>
                  <a:gd name="T41" fmla="*/ 104 h 200"/>
                  <a:gd name="T42" fmla="*/ 128 w 400"/>
                  <a:gd name="T43" fmla="*/ 128 h 200"/>
                  <a:gd name="T44" fmla="*/ 104 w 400"/>
                  <a:gd name="T45" fmla="*/ 104 h 200"/>
                  <a:gd name="T46" fmla="*/ 128 w 400"/>
                  <a:gd name="T47" fmla="*/ 80 h 200"/>
                  <a:gd name="T48" fmla="*/ 272 w 400"/>
                  <a:gd name="T49" fmla="*/ 80 h 200"/>
                  <a:gd name="T50" fmla="*/ 296 w 400"/>
                  <a:gd name="T51" fmla="*/ 104 h 200"/>
                  <a:gd name="T52" fmla="*/ 272 w 400"/>
                  <a:gd name="T53" fmla="*/ 128 h 200"/>
                  <a:gd name="T54" fmla="*/ 248 w 400"/>
                  <a:gd name="T55" fmla="*/ 104 h 200"/>
                  <a:gd name="T56" fmla="*/ 272 w 400"/>
                  <a:gd name="T5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00">
                    <a:moveTo>
                      <a:pt x="300" y="200"/>
                    </a:moveTo>
                    <a:cubicBezTo>
                      <a:pt x="400" y="100"/>
                      <a:pt x="400" y="100"/>
                      <a:pt x="400" y="100"/>
                    </a:cubicBezTo>
                    <a:cubicBezTo>
                      <a:pt x="300" y="0"/>
                      <a:pt x="300" y="0"/>
                      <a:pt x="300" y="0"/>
                    </a:cubicBezTo>
                    <a:cubicBezTo>
                      <a:pt x="300" y="45"/>
                      <a:pt x="300" y="45"/>
                      <a:pt x="300" y="45"/>
                    </a:cubicBezTo>
                    <a:cubicBezTo>
                      <a:pt x="355" y="100"/>
                      <a:pt x="355" y="100"/>
                      <a:pt x="355" y="100"/>
                    </a:cubicBezTo>
                    <a:cubicBezTo>
                      <a:pt x="300" y="155"/>
                      <a:pt x="300" y="155"/>
                      <a:pt x="300" y="155"/>
                    </a:cubicBezTo>
                    <a:lnTo>
                      <a:pt x="300" y="200"/>
                    </a:lnTo>
                    <a:close/>
                    <a:moveTo>
                      <a:pt x="100" y="0"/>
                    </a:moveTo>
                    <a:cubicBezTo>
                      <a:pt x="0" y="100"/>
                      <a:pt x="0" y="100"/>
                      <a:pt x="0" y="100"/>
                    </a:cubicBezTo>
                    <a:cubicBezTo>
                      <a:pt x="100" y="200"/>
                      <a:pt x="100" y="200"/>
                      <a:pt x="100" y="200"/>
                    </a:cubicBezTo>
                    <a:cubicBezTo>
                      <a:pt x="100" y="155"/>
                      <a:pt x="100" y="155"/>
                      <a:pt x="100" y="155"/>
                    </a:cubicBezTo>
                    <a:cubicBezTo>
                      <a:pt x="45" y="100"/>
                      <a:pt x="45" y="100"/>
                      <a:pt x="45" y="100"/>
                    </a:cubicBezTo>
                    <a:cubicBezTo>
                      <a:pt x="100" y="45"/>
                      <a:pt x="100" y="45"/>
                      <a:pt x="100" y="45"/>
                    </a:cubicBezTo>
                    <a:lnTo>
                      <a:pt x="100" y="0"/>
                    </a:lnTo>
                    <a:close/>
                    <a:moveTo>
                      <a:pt x="200" y="80"/>
                    </a:moveTo>
                    <a:cubicBezTo>
                      <a:pt x="213" y="80"/>
                      <a:pt x="224" y="91"/>
                      <a:pt x="224" y="104"/>
                    </a:cubicBezTo>
                    <a:cubicBezTo>
                      <a:pt x="224" y="117"/>
                      <a:pt x="213" y="128"/>
                      <a:pt x="200" y="128"/>
                    </a:cubicBezTo>
                    <a:cubicBezTo>
                      <a:pt x="187" y="128"/>
                      <a:pt x="176" y="117"/>
                      <a:pt x="176" y="104"/>
                    </a:cubicBezTo>
                    <a:cubicBezTo>
                      <a:pt x="176" y="91"/>
                      <a:pt x="187" y="80"/>
                      <a:pt x="200" y="80"/>
                    </a:cubicBezTo>
                    <a:close/>
                    <a:moveTo>
                      <a:pt x="128" y="80"/>
                    </a:moveTo>
                    <a:cubicBezTo>
                      <a:pt x="141" y="80"/>
                      <a:pt x="152" y="91"/>
                      <a:pt x="152" y="104"/>
                    </a:cubicBezTo>
                    <a:cubicBezTo>
                      <a:pt x="152" y="117"/>
                      <a:pt x="141" y="128"/>
                      <a:pt x="128" y="128"/>
                    </a:cubicBezTo>
                    <a:cubicBezTo>
                      <a:pt x="115" y="128"/>
                      <a:pt x="104" y="117"/>
                      <a:pt x="104" y="104"/>
                    </a:cubicBezTo>
                    <a:cubicBezTo>
                      <a:pt x="104" y="91"/>
                      <a:pt x="115" y="80"/>
                      <a:pt x="128" y="80"/>
                    </a:cubicBezTo>
                    <a:close/>
                    <a:moveTo>
                      <a:pt x="272" y="80"/>
                    </a:moveTo>
                    <a:cubicBezTo>
                      <a:pt x="285" y="80"/>
                      <a:pt x="296" y="91"/>
                      <a:pt x="296" y="104"/>
                    </a:cubicBezTo>
                    <a:cubicBezTo>
                      <a:pt x="296" y="117"/>
                      <a:pt x="285" y="128"/>
                      <a:pt x="272" y="128"/>
                    </a:cubicBezTo>
                    <a:cubicBezTo>
                      <a:pt x="259" y="128"/>
                      <a:pt x="248" y="117"/>
                      <a:pt x="248" y="104"/>
                    </a:cubicBezTo>
                    <a:cubicBezTo>
                      <a:pt x="248" y="91"/>
                      <a:pt x="259" y="80"/>
                      <a:pt x="272" y="8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TextBox 29"/>
              <p:cNvSpPr txBox="1"/>
              <p:nvPr/>
            </p:nvSpPr>
            <p:spPr>
              <a:xfrm>
                <a:off x="4885731" y="2799107"/>
                <a:ext cx="286938" cy="332399"/>
              </a:xfrm>
              <a:prstGeom prst="rect">
                <a:avLst/>
              </a:prstGeom>
              <a:noFill/>
            </p:spPr>
            <p:txBody>
              <a:bodyPr wrap="none" lIns="0" tIns="0" rIns="0" bIns="0" rtlCol="0">
                <a:spAutoFit/>
              </a:bodyPr>
              <a:lstStyle/>
              <a:p>
                <a:pPr algn="ctr">
                  <a:lnSpc>
                    <a:spcPct val="90000"/>
                  </a:lnSpc>
                  <a:spcAft>
                    <a:spcPts val="600"/>
                  </a:spcAft>
                </a:pPr>
                <a:r>
                  <a:rPr lang="en-US" sz="2400" b="1" dirty="0">
                    <a:gradFill>
                      <a:gsLst>
                        <a:gs pos="2917">
                          <a:schemeClr val="accent2"/>
                        </a:gs>
                        <a:gs pos="30000">
                          <a:schemeClr val="accent2"/>
                        </a:gs>
                      </a:gsLst>
                      <a:lin ang="5400000" scaled="0"/>
                    </a:gradFill>
                  </a:rPr>
                  <a:t>IP</a:t>
                </a:r>
              </a:p>
            </p:txBody>
          </p:sp>
        </p:grpSp>
      </p:grpSp>
      <p:grpSp>
        <p:nvGrpSpPr>
          <p:cNvPr id="33" name="Group 32"/>
          <p:cNvGrpSpPr/>
          <p:nvPr/>
        </p:nvGrpSpPr>
        <p:grpSpPr>
          <a:xfrm>
            <a:off x="274638" y="2399994"/>
            <a:ext cx="3931920" cy="3931920"/>
            <a:chOff x="274638" y="2399994"/>
            <a:chExt cx="3931920" cy="3931920"/>
          </a:xfrm>
        </p:grpSpPr>
        <p:sp>
          <p:nvSpPr>
            <p:cNvPr id="12" name="Rectangle 11"/>
            <p:cNvSpPr/>
            <p:nvPr/>
          </p:nvSpPr>
          <p:spPr bwMode="auto">
            <a:xfrm>
              <a:off x="274638" y="2399994"/>
              <a:ext cx="3931920" cy="393192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737360" rIns="182880" bIns="146304" numCol="1" spcCol="0" rtlCol="0" fromWordArt="0" anchor="t" anchorCtr="0" forceAA="0" compatLnSpc="1">
              <a:prstTxWarp prst="textNoShape">
                <a:avLst/>
              </a:prstTxWarp>
              <a:noAutofit/>
            </a:bodyPr>
            <a:lstStyle/>
            <a:p>
              <a:pPr indent="-466371" fontAlgn="base">
                <a:lnSpc>
                  <a:spcPct val="90000"/>
                </a:lnSpc>
                <a:spcBef>
                  <a:spcPts val="600"/>
                </a:spcBef>
                <a:spcAft>
                  <a:spcPct val="0"/>
                </a:spcAft>
                <a:buSzPct val="90000"/>
              </a:pPr>
              <a:r>
                <a:rPr lang="en-US" sz="3600" dirty="0">
                  <a:solidFill>
                    <a:schemeClr val="tx1"/>
                  </a:solidFill>
                  <a:latin typeface="Segoe UI Semilight" panose="020B0402040204020203" pitchFamily="34" charset="0"/>
                  <a:cs typeface="Segoe UI Semilight" panose="020B0402040204020203" pitchFamily="34" charset="0"/>
                </a:rPr>
                <a:t>Support for alternate credentials</a:t>
              </a:r>
            </a:p>
          </p:txBody>
        </p:sp>
        <p:sp>
          <p:nvSpPr>
            <p:cNvPr id="32" name="Freeform 164"/>
            <p:cNvSpPr>
              <a:spLocks noEditPoints="1"/>
            </p:cNvSpPr>
            <p:nvPr/>
          </p:nvSpPr>
          <p:spPr bwMode="black">
            <a:xfrm>
              <a:off x="640458" y="2765758"/>
              <a:ext cx="451378" cy="731520"/>
            </a:xfrm>
            <a:custGeom>
              <a:avLst/>
              <a:gdLst>
                <a:gd name="T0" fmla="*/ 221 w 288"/>
                <a:gd name="T1" fmla="*/ 373 h 399"/>
                <a:gd name="T2" fmla="*/ 194 w 288"/>
                <a:gd name="T3" fmla="*/ 350 h 399"/>
                <a:gd name="T4" fmla="*/ 137 w 288"/>
                <a:gd name="T5" fmla="*/ 150 h 399"/>
                <a:gd name="T6" fmla="*/ 165 w 288"/>
                <a:gd name="T7" fmla="*/ 398 h 399"/>
                <a:gd name="T8" fmla="*/ 94 w 288"/>
                <a:gd name="T9" fmla="*/ 325 h 399"/>
                <a:gd name="T10" fmla="*/ 192 w 288"/>
                <a:gd name="T11" fmla="*/ 269 h 399"/>
                <a:gd name="T12" fmla="*/ 223 w 288"/>
                <a:gd name="T13" fmla="*/ 371 h 399"/>
                <a:gd name="T14" fmla="*/ 135 w 288"/>
                <a:gd name="T15" fmla="*/ 170 h 399"/>
                <a:gd name="T16" fmla="*/ 179 w 288"/>
                <a:gd name="T17" fmla="*/ 395 h 399"/>
                <a:gd name="T18" fmla="*/ 135 w 288"/>
                <a:gd name="T19" fmla="*/ 324 h 399"/>
                <a:gd name="T20" fmla="*/ 154 w 288"/>
                <a:gd name="T21" fmla="*/ 308 h 399"/>
                <a:gd name="T22" fmla="*/ 208 w 288"/>
                <a:gd name="T23" fmla="*/ 382 h 399"/>
                <a:gd name="T24" fmla="*/ 85 w 288"/>
                <a:gd name="T25" fmla="*/ 380 h 399"/>
                <a:gd name="T26" fmla="*/ 143 w 288"/>
                <a:gd name="T27" fmla="*/ 82 h 399"/>
                <a:gd name="T28" fmla="*/ 228 w 288"/>
                <a:gd name="T29" fmla="*/ 288 h 399"/>
                <a:gd name="T30" fmla="*/ 253 w 288"/>
                <a:gd name="T31" fmla="*/ 340 h 399"/>
                <a:gd name="T32" fmla="*/ 247 w 288"/>
                <a:gd name="T33" fmla="*/ 233 h 399"/>
                <a:gd name="T34" fmla="*/ 20 w 288"/>
                <a:gd name="T35" fmla="*/ 263 h 399"/>
                <a:gd name="T36" fmla="*/ 85 w 288"/>
                <a:gd name="T37" fmla="*/ 380 h 399"/>
                <a:gd name="T38" fmla="*/ 219 w 288"/>
                <a:gd name="T39" fmla="*/ 242 h 399"/>
                <a:gd name="T40" fmla="*/ 56 w 288"/>
                <a:gd name="T41" fmla="*/ 305 h 399"/>
                <a:gd name="T42" fmla="*/ 129 w 288"/>
                <a:gd name="T43" fmla="*/ 397 h 399"/>
                <a:gd name="T44" fmla="*/ 137 w 288"/>
                <a:gd name="T45" fmla="*/ 115 h 399"/>
                <a:gd name="T46" fmla="*/ 210 w 288"/>
                <a:gd name="T47" fmla="*/ 334 h 399"/>
                <a:gd name="T48" fmla="*/ 239 w 288"/>
                <a:gd name="T49" fmla="*/ 357 h 399"/>
                <a:gd name="T50" fmla="*/ 0 w 288"/>
                <a:gd name="T51" fmla="*/ 202 h 399"/>
                <a:gd name="T52" fmla="*/ 144 w 288"/>
                <a:gd name="T53" fmla="*/ 51 h 399"/>
                <a:gd name="T54" fmla="*/ 252 w 288"/>
                <a:gd name="T55" fmla="*/ 298 h 399"/>
                <a:gd name="T56" fmla="*/ 266 w 288"/>
                <a:gd name="T57" fmla="*/ 320 h 399"/>
                <a:gd name="T58" fmla="*/ 277 w 288"/>
                <a:gd name="T59" fmla="*/ 221 h 399"/>
                <a:gd name="T60" fmla="*/ 3 w 288"/>
                <a:gd name="T61" fmla="*/ 162 h 399"/>
                <a:gd name="T62" fmla="*/ 0 w 288"/>
                <a:gd name="T63" fmla="*/ 202 h 399"/>
                <a:gd name="T64" fmla="*/ 145 w 288"/>
                <a:gd name="T65" fmla="*/ 0 h 399"/>
                <a:gd name="T66" fmla="*/ 144 w 288"/>
                <a:gd name="T67" fmla="*/ 18 h 399"/>
                <a:gd name="T68" fmla="*/ 142 w 288"/>
                <a:gd name="T69" fmla="*/ 308 h 399"/>
                <a:gd name="T70" fmla="*/ 137 w 288"/>
                <a:gd name="T71" fmla="*/ 201 h 399"/>
                <a:gd name="T72" fmla="*/ 130 w 288"/>
                <a:gd name="T73" fmla="*/ 208 h 399"/>
                <a:gd name="T74" fmla="*/ 142 w 288"/>
                <a:gd name="T75" fmla="*/ 30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399">
                  <a:moveTo>
                    <a:pt x="223" y="371"/>
                  </a:moveTo>
                  <a:cubicBezTo>
                    <a:pt x="221" y="373"/>
                    <a:pt x="221" y="373"/>
                    <a:pt x="221" y="373"/>
                  </a:cubicBezTo>
                  <a:cubicBezTo>
                    <a:pt x="220" y="374"/>
                    <a:pt x="218" y="375"/>
                    <a:pt x="217" y="376"/>
                  </a:cubicBezTo>
                  <a:cubicBezTo>
                    <a:pt x="215" y="374"/>
                    <a:pt x="205" y="366"/>
                    <a:pt x="194" y="350"/>
                  </a:cubicBezTo>
                  <a:cubicBezTo>
                    <a:pt x="181" y="332"/>
                    <a:pt x="177" y="299"/>
                    <a:pt x="180" y="268"/>
                  </a:cubicBezTo>
                  <a:cubicBezTo>
                    <a:pt x="186" y="212"/>
                    <a:pt x="180" y="148"/>
                    <a:pt x="137" y="150"/>
                  </a:cubicBezTo>
                  <a:cubicBezTo>
                    <a:pt x="90" y="152"/>
                    <a:pt x="69" y="245"/>
                    <a:pt x="106" y="319"/>
                  </a:cubicBezTo>
                  <a:cubicBezTo>
                    <a:pt x="125" y="357"/>
                    <a:pt x="150" y="384"/>
                    <a:pt x="165" y="398"/>
                  </a:cubicBezTo>
                  <a:cubicBezTo>
                    <a:pt x="161" y="398"/>
                    <a:pt x="157" y="399"/>
                    <a:pt x="153" y="399"/>
                  </a:cubicBezTo>
                  <a:cubicBezTo>
                    <a:pt x="137" y="384"/>
                    <a:pt x="115" y="364"/>
                    <a:pt x="94" y="325"/>
                  </a:cubicBezTo>
                  <a:cubicBezTo>
                    <a:pt x="46" y="236"/>
                    <a:pt x="82" y="134"/>
                    <a:pt x="137" y="134"/>
                  </a:cubicBezTo>
                  <a:cubicBezTo>
                    <a:pt x="195" y="134"/>
                    <a:pt x="201" y="201"/>
                    <a:pt x="192" y="269"/>
                  </a:cubicBezTo>
                  <a:cubicBezTo>
                    <a:pt x="188" y="301"/>
                    <a:pt x="191" y="329"/>
                    <a:pt x="202" y="346"/>
                  </a:cubicBezTo>
                  <a:cubicBezTo>
                    <a:pt x="213" y="363"/>
                    <a:pt x="224" y="370"/>
                    <a:pt x="223" y="371"/>
                  </a:cubicBezTo>
                  <a:close/>
                  <a:moveTo>
                    <a:pt x="166" y="306"/>
                  </a:moveTo>
                  <a:cubicBezTo>
                    <a:pt x="163" y="275"/>
                    <a:pt x="185" y="172"/>
                    <a:pt x="135" y="170"/>
                  </a:cubicBezTo>
                  <a:cubicBezTo>
                    <a:pt x="104" y="169"/>
                    <a:pt x="77" y="248"/>
                    <a:pt x="125" y="329"/>
                  </a:cubicBezTo>
                  <a:cubicBezTo>
                    <a:pt x="143" y="361"/>
                    <a:pt x="166" y="383"/>
                    <a:pt x="179" y="395"/>
                  </a:cubicBezTo>
                  <a:cubicBezTo>
                    <a:pt x="182" y="394"/>
                    <a:pt x="185" y="393"/>
                    <a:pt x="188" y="392"/>
                  </a:cubicBezTo>
                  <a:cubicBezTo>
                    <a:pt x="177" y="381"/>
                    <a:pt x="153" y="358"/>
                    <a:pt x="135" y="324"/>
                  </a:cubicBezTo>
                  <a:cubicBezTo>
                    <a:pt x="101" y="266"/>
                    <a:pt x="110" y="186"/>
                    <a:pt x="135" y="186"/>
                  </a:cubicBezTo>
                  <a:cubicBezTo>
                    <a:pt x="168" y="186"/>
                    <a:pt x="149" y="268"/>
                    <a:pt x="154" y="308"/>
                  </a:cubicBezTo>
                  <a:cubicBezTo>
                    <a:pt x="160" y="352"/>
                    <a:pt x="187" y="377"/>
                    <a:pt x="200" y="386"/>
                  </a:cubicBezTo>
                  <a:cubicBezTo>
                    <a:pt x="203" y="385"/>
                    <a:pt x="205" y="384"/>
                    <a:pt x="208" y="382"/>
                  </a:cubicBezTo>
                  <a:cubicBezTo>
                    <a:pt x="199" y="375"/>
                    <a:pt x="170" y="350"/>
                    <a:pt x="166" y="306"/>
                  </a:cubicBezTo>
                  <a:close/>
                  <a:moveTo>
                    <a:pt x="85" y="380"/>
                  </a:moveTo>
                  <a:cubicBezTo>
                    <a:pt x="65" y="357"/>
                    <a:pt x="36" y="313"/>
                    <a:pt x="31" y="261"/>
                  </a:cubicBezTo>
                  <a:cubicBezTo>
                    <a:pt x="25" y="164"/>
                    <a:pt x="66" y="82"/>
                    <a:pt x="143" y="82"/>
                  </a:cubicBezTo>
                  <a:cubicBezTo>
                    <a:pt x="213" y="82"/>
                    <a:pt x="241" y="157"/>
                    <a:pt x="235" y="231"/>
                  </a:cubicBezTo>
                  <a:cubicBezTo>
                    <a:pt x="234" y="251"/>
                    <a:pt x="228" y="269"/>
                    <a:pt x="228" y="288"/>
                  </a:cubicBezTo>
                  <a:cubicBezTo>
                    <a:pt x="227" y="320"/>
                    <a:pt x="236" y="334"/>
                    <a:pt x="248" y="347"/>
                  </a:cubicBezTo>
                  <a:cubicBezTo>
                    <a:pt x="250" y="345"/>
                    <a:pt x="251" y="343"/>
                    <a:pt x="253" y="340"/>
                  </a:cubicBezTo>
                  <a:cubicBezTo>
                    <a:pt x="246" y="330"/>
                    <a:pt x="237" y="313"/>
                    <a:pt x="238" y="289"/>
                  </a:cubicBezTo>
                  <a:cubicBezTo>
                    <a:pt x="239" y="273"/>
                    <a:pt x="243" y="254"/>
                    <a:pt x="247" y="233"/>
                  </a:cubicBezTo>
                  <a:cubicBezTo>
                    <a:pt x="257" y="169"/>
                    <a:pt x="233" y="66"/>
                    <a:pt x="143" y="65"/>
                  </a:cubicBezTo>
                  <a:cubicBezTo>
                    <a:pt x="77" y="64"/>
                    <a:pt x="7" y="129"/>
                    <a:pt x="20" y="263"/>
                  </a:cubicBezTo>
                  <a:cubicBezTo>
                    <a:pt x="24" y="299"/>
                    <a:pt x="39" y="330"/>
                    <a:pt x="54" y="354"/>
                  </a:cubicBezTo>
                  <a:cubicBezTo>
                    <a:pt x="64" y="365"/>
                    <a:pt x="74" y="373"/>
                    <a:pt x="85" y="380"/>
                  </a:cubicBezTo>
                  <a:close/>
                  <a:moveTo>
                    <a:pt x="219" y="331"/>
                  </a:moveTo>
                  <a:cubicBezTo>
                    <a:pt x="211" y="309"/>
                    <a:pt x="212" y="277"/>
                    <a:pt x="219" y="242"/>
                  </a:cubicBezTo>
                  <a:cubicBezTo>
                    <a:pt x="228" y="183"/>
                    <a:pt x="216" y="99"/>
                    <a:pt x="137" y="99"/>
                  </a:cubicBezTo>
                  <a:cubicBezTo>
                    <a:pt x="73" y="99"/>
                    <a:pt x="16" y="198"/>
                    <a:pt x="56" y="305"/>
                  </a:cubicBezTo>
                  <a:cubicBezTo>
                    <a:pt x="72" y="346"/>
                    <a:pt x="96" y="376"/>
                    <a:pt x="113" y="393"/>
                  </a:cubicBezTo>
                  <a:cubicBezTo>
                    <a:pt x="118" y="395"/>
                    <a:pt x="123" y="396"/>
                    <a:pt x="129" y="397"/>
                  </a:cubicBezTo>
                  <a:cubicBezTo>
                    <a:pt x="113" y="382"/>
                    <a:pt x="84" y="348"/>
                    <a:pt x="67" y="300"/>
                  </a:cubicBezTo>
                  <a:cubicBezTo>
                    <a:pt x="37" y="213"/>
                    <a:pt x="79" y="116"/>
                    <a:pt x="137" y="115"/>
                  </a:cubicBezTo>
                  <a:cubicBezTo>
                    <a:pt x="189" y="114"/>
                    <a:pt x="216" y="168"/>
                    <a:pt x="208" y="239"/>
                  </a:cubicBezTo>
                  <a:cubicBezTo>
                    <a:pt x="201" y="274"/>
                    <a:pt x="200" y="310"/>
                    <a:pt x="210" y="334"/>
                  </a:cubicBezTo>
                  <a:cubicBezTo>
                    <a:pt x="217" y="351"/>
                    <a:pt x="228" y="359"/>
                    <a:pt x="233" y="363"/>
                  </a:cubicBezTo>
                  <a:cubicBezTo>
                    <a:pt x="235" y="361"/>
                    <a:pt x="237" y="359"/>
                    <a:pt x="239" y="357"/>
                  </a:cubicBezTo>
                  <a:cubicBezTo>
                    <a:pt x="235" y="354"/>
                    <a:pt x="225" y="347"/>
                    <a:pt x="219" y="331"/>
                  </a:cubicBezTo>
                  <a:close/>
                  <a:moveTo>
                    <a:pt x="0" y="202"/>
                  </a:moveTo>
                  <a:cubicBezTo>
                    <a:pt x="0" y="217"/>
                    <a:pt x="1" y="231"/>
                    <a:pt x="4" y="245"/>
                  </a:cubicBezTo>
                  <a:cubicBezTo>
                    <a:pt x="6" y="146"/>
                    <a:pt x="40" y="49"/>
                    <a:pt x="144" y="51"/>
                  </a:cubicBezTo>
                  <a:cubicBezTo>
                    <a:pt x="230" y="51"/>
                    <a:pt x="271" y="143"/>
                    <a:pt x="262" y="219"/>
                  </a:cubicBezTo>
                  <a:cubicBezTo>
                    <a:pt x="259" y="248"/>
                    <a:pt x="252" y="276"/>
                    <a:pt x="252" y="298"/>
                  </a:cubicBezTo>
                  <a:cubicBezTo>
                    <a:pt x="252" y="315"/>
                    <a:pt x="258" y="326"/>
                    <a:pt x="260" y="330"/>
                  </a:cubicBezTo>
                  <a:cubicBezTo>
                    <a:pt x="262" y="327"/>
                    <a:pt x="264" y="323"/>
                    <a:pt x="266" y="320"/>
                  </a:cubicBezTo>
                  <a:cubicBezTo>
                    <a:pt x="263" y="314"/>
                    <a:pt x="261" y="308"/>
                    <a:pt x="262" y="298"/>
                  </a:cubicBezTo>
                  <a:cubicBezTo>
                    <a:pt x="262" y="279"/>
                    <a:pt x="272" y="252"/>
                    <a:pt x="277" y="221"/>
                  </a:cubicBezTo>
                  <a:cubicBezTo>
                    <a:pt x="288" y="144"/>
                    <a:pt x="247" y="31"/>
                    <a:pt x="144" y="31"/>
                  </a:cubicBezTo>
                  <a:cubicBezTo>
                    <a:pt x="62" y="32"/>
                    <a:pt x="18" y="92"/>
                    <a:pt x="3" y="162"/>
                  </a:cubicBezTo>
                  <a:cubicBezTo>
                    <a:pt x="1" y="175"/>
                    <a:pt x="0" y="188"/>
                    <a:pt x="0" y="201"/>
                  </a:cubicBezTo>
                  <a:cubicBezTo>
                    <a:pt x="0" y="201"/>
                    <a:pt x="0" y="202"/>
                    <a:pt x="0" y="202"/>
                  </a:cubicBezTo>
                  <a:close/>
                  <a:moveTo>
                    <a:pt x="262" y="75"/>
                  </a:moveTo>
                  <a:cubicBezTo>
                    <a:pt x="244" y="44"/>
                    <a:pt x="206" y="0"/>
                    <a:pt x="145" y="0"/>
                  </a:cubicBezTo>
                  <a:cubicBezTo>
                    <a:pt x="108" y="0"/>
                    <a:pt x="80" y="18"/>
                    <a:pt x="58" y="40"/>
                  </a:cubicBezTo>
                  <a:cubicBezTo>
                    <a:pt x="60" y="39"/>
                    <a:pt x="91" y="18"/>
                    <a:pt x="144" y="18"/>
                  </a:cubicBezTo>
                  <a:cubicBezTo>
                    <a:pt x="220" y="18"/>
                    <a:pt x="262" y="75"/>
                    <a:pt x="262" y="75"/>
                  </a:cubicBezTo>
                  <a:close/>
                  <a:moveTo>
                    <a:pt x="142" y="308"/>
                  </a:moveTo>
                  <a:cubicBezTo>
                    <a:pt x="140" y="294"/>
                    <a:pt x="141" y="277"/>
                    <a:pt x="142" y="260"/>
                  </a:cubicBezTo>
                  <a:cubicBezTo>
                    <a:pt x="143" y="238"/>
                    <a:pt x="144" y="209"/>
                    <a:pt x="137" y="201"/>
                  </a:cubicBezTo>
                  <a:cubicBezTo>
                    <a:pt x="137" y="201"/>
                    <a:pt x="137" y="201"/>
                    <a:pt x="135" y="201"/>
                  </a:cubicBezTo>
                  <a:cubicBezTo>
                    <a:pt x="135" y="201"/>
                    <a:pt x="132" y="202"/>
                    <a:pt x="130" y="208"/>
                  </a:cubicBezTo>
                  <a:cubicBezTo>
                    <a:pt x="122" y="227"/>
                    <a:pt x="122" y="271"/>
                    <a:pt x="141" y="308"/>
                  </a:cubicBezTo>
                  <a:cubicBezTo>
                    <a:pt x="141" y="309"/>
                    <a:pt x="142" y="309"/>
                    <a:pt x="142" y="308"/>
                  </a:cubicBezTo>
                  <a:close/>
                </a:path>
              </a:pathLst>
            </a:custGeom>
            <a:solidFill>
              <a:schemeClr val="accent2"/>
            </a:solidFill>
            <a:ln>
              <a:noFill/>
            </a:ln>
            <a:extLst/>
          </p:spPr>
          <p:txBody>
            <a:bodyPr vert="horz" wrap="square" lIns="82305" tIns="41153" rIns="82305" bIns="41153" numCol="1" anchor="t" anchorCtr="0" compatLnSpc="1">
              <a:prstTxWarp prst="textNoShape">
                <a:avLst/>
              </a:prstTxWarp>
            </a:bodyPr>
            <a:lstStyle/>
            <a:p>
              <a:endParaRPr lang="en-US" sz="1600"/>
            </a:p>
          </p:txBody>
        </p:sp>
      </p:grpSp>
    </p:spTree>
    <p:extLst>
      <p:ext uri="{BB962C8B-B14F-4D97-AF65-F5344CB8AC3E}">
        <p14:creationId xmlns:p14="http://schemas.microsoft.com/office/powerpoint/2010/main" val="42287351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1888787" cy="917575"/>
          </a:xfrm>
        </p:spPr>
        <p:txBody>
          <a:bodyPr/>
          <a:lstStyle/>
          <a:p>
            <a:r>
              <a:rPr lang="en-US" dirty="0" err="1"/>
              <a:t>ReFS</a:t>
            </a:r>
            <a:r>
              <a:rPr lang="en-US" dirty="0"/>
              <a:t> accelerated VHDX operations</a:t>
            </a:r>
          </a:p>
        </p:txBody>
      </p:sp>
      <p:sp>
        <p:nvSpPr>
          <p:cNvPr id="2" name="Text Placeholder 1"/>
          <p:cNvSpPr>
            <a:spLocks noGrp="1"/>
          </p:cNvSpPr>
          <p:nvPr>
            <p:ph type="body" sz="quarter" idx="4294967295"/>
          </p:nvPr>
        </p:nvSpPr>
        <p:spPr>
          <a:xfrm>
            <a:off x="274638" y="1211264"/>
            <a:ext cx="11612562" cy="627864"/>
          </a:xfrm>
        </p:spPr>
        <p:txBody>
          <a:bodyPr/>
          <a:lstStyle/>
          <a:p>
            <a:pPr marL="0" indent="0">
              <a:spcBef>
                <a:spcPts val="1000"/>
              </a:spcBef>
              <a:spcAft>
                <a:spcPts val="1200"/>
              </a:spcAft>
              <a:buNone/>
            </a:pPr>
            <a:r>
              <a:rPr lang="en-US" sz="3200" dirty="0">
                <a:gradFill>
                  <a:gsLst>
                    <a:gs pos="94690">
                      <a:schemeClr val="tx1"/>
                    </a:gs>
                    <a:gs pos="88000">
                      <a:schemeClr val="tx1"/>
                    </a:gs>
                  </a:gsLst>
                  <a:lin ang="5400000" scaled="0"/>
                </a:gradFill>
              </a:rPr>
              <a:t>Resilient File System:</a:t>
            </a:r>
            <a:endParaRPr lang="en-US" sz="1800" dirty="0">
              <a:gradFill>
                <a:gsLst>
                  <a:gs pos="2655">
                    <a:schemeClr val="tx1"/>
                  </a:gs>
                  <a:gs pos="31000">
                    <a:schemeClr val="tx1"/>
                  </a:gs>
                </a:gsLst>
                <a:lin ang="5400000" scaled="0"/>
              </a:gradFill>
              <a:cs typeface="Segoe UI" pitchFamily="34" charset="0"/>
            </a:endParaRPr>
          </a:p>
        </p:txBody>
      </p:sp>
      <p:sp>
        <p:nvSpPr>
          <p:cNvPr id="6" name="Rectangle 5"/>
          <p:cNvSpPr/>
          <p:nvPr/>
        </p:nvSpPr>
        <p:spPr bwMode="auto">
          <a:xfrm>
            <a:off x="274320" y="1942799"/>
            <a:ext cx="7452360" cy="41148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indent="-466371" fontAlgn="base">
              <a:lnSpc>
                <a:spcPct val="90000"/>
              </a:lnSpc>
              <a:spcBef>
                <a:spcPts val="1500"/>
              </a:spcBef>
              <a:spcAft>
                <a:spcPct val="0"/>
              </a:spcAft>
              <a:buSzPct val="90000"/>
            </a:pPr>
            <a:r>
              <a:rPr lang="en-US" sz="2800" dirty="0">
                <a:gradFill>
                  <a:gsLst>
                    <a:gs pos="95050">
                      <a:schemeClr val="accent2"/>
                    </a:gs>
                    <a:gs pos="64000">
                      <a:schemeClr val="accent2"/>
                    </a:gs>
                  </a:gsLst>
                  <a:lin ang="5400000" scaled="0"/>
                </a:gradFill>
                <a:latin typeface="Segoe UI Semilight" panose="020B0402040204020203" pitchFamily="34" charset="0"/>
                <a:cs typeface="Segoe UI Semilight" panose="020B0402040204020203" pitchFamily="34" charset="0"/>
              </a:rPr>
              <a:t>Maximizes data availability, despite errors that would historically cause data loss or downtime</a:t>
            </a:r>
          </a:p>
          <a:p>
            <a:pPr marL="0" lvl="1" defTabSz="931863" fontAlgn="base">
              <a:lnSpc>
                <a:spcPct val="90000"/>
              </a:lnSpc>
              <a:spcBef>
                <a:spcPts val="1200"/>
              </a:spcBef>
              <a:spcAft>
                <a:spcPct val="0"/>
              </a:spcAft>
              <a:buSzPct val="90000"/>
            </a:pPr>
            <a:r>
              <a:rPr lang="en-US" sz="2000" spc="30" dirty="0">
                <a:gradFill>
                  <a:gsLst>
                    <a:gs pos="1250">
                      <a:schemeClr val="tx1"/>
                    </a:gs>
                    <a:gs pos="100000">
                      <a:schemeClr val="tx1"/>
                    </a:gs>
                  </a:gsLst>
                  <a:lin ang="5400000" scaled="0"/>
                </a:gradFill>
                <a:ea typeface="MS PGothic" pitchFamily="34" charset="-128"/>
              </a:rPr>
              <a:t>Rapid recovery from file system corruption without affecting availability</a:t>
            </a:r>
          </a:p>
          <a:p>
            <a:pPr marL="0" lvl="1" defTabSz="931863" fontAlgn="base">
              <a:lnSpc>
                <a:spcPct val="90000"/>
              </a:lnSpc>
              <a:spcBef>
                <a:spcPts val="1200"/>
              </a:spcBef>
              <a:spcAft>
                <a:spcPct val="0"/>
              </a:spcAft>
              <a:buSzPct val="90000"/>
            </a:pPr>
            <a:r>
              <a:rPr lang="en-US" sz="2000" spc="30" dirty="0">
                <a:gradFill>
                  <a:gsLst>
                    <a:gs pos="1250">
                      <a:schemeClr val="tx1"/>
                    </a:gs>
                    <a:gs pos="100000">
                      <a:schemeClr val="tx1"/>
                    </a:gs>
                  </a:gsLst>
                  <a:lin ang="5400000" scaled="0"/>
                </a:gradFill>
                <a:ea typeface="MS PGothic" pitchFamily="34" charset="-128"/>
              </a:rPr>
              <a:t>Resilient against power outage corruption</a:t>
            </a:r>
          </a:p>
          <a:p>
            <a:pPr marL="0" lvl="1" defTabSz="931863" fontAlgn="base">
              <a:lnSpc>
                <a:spcPct val="90000"/>
              </a:lnSpc>
              <a:spcBef>
                <a:spcPts val="1200"/>
              </a:spcBef>
              <a:spcAft>
                <a:spcPct val="0"/>
              </a:spcAft>
              <a:buSzPct val="90000"/>
            </a:pPr>
            <a:r>
              <a:rPr lang="en-US" sz="2000" spc="30" dirty="0">
                <a:gradFill>
                  <a:gsLst>
                    <a:gs pos="1250">
                      <a:schemeClr val="tx1"/>
                    </a:gs>
                    <a:gs pos="100000">
                      <a:schemeClr val="tx1"/>
                    </a:gs>
                  </a:gsLst>
                  <a:lin ang="5400000" scaled="0"/>
                </a:gradFill>
                <a:ea typeface="MS PGothic" pitchFamily="34" charset="-128"/>
              </a:rPr>
              <a:t>Periodic checksum validation of file system metadata</a:t>
            </a:r>
          </a:p>
          <a:p>
            <a:pPr marL="0" lvl="1" defTabSz="931863" fontAlgn="base">
              <a:lnSpc>
                <a:spcPct val="90000"/>
              </a:lnSpc>
              <a:spcBef>
                <a:spcPts val="1200"/>
              </a:spcBef>
              <a:spcAft>
                <a:spcPct val="0"/>
              </a:spcAft>
              <a:buSzPct val="90000"/>
            </a:pPr>
            <a:r>
              <a:rPr lang="en-US" sz="2000" spc="30" dirty="0">
                <a:gradFill>
                  <a:gsLst>
                    <a:gs pos="1250">
                      <a:schemeClr val="tx1"/>
                    </a:gs>
                    <a:gs pos="100000">
                      <a:schemeClr val="tx1"/>
                    </a:gs>
                  </a:gsLst>
                  <a:lin ang="5400000" scaled="0"/>
                </a:gradFill>
                <a:ea typeface="MS PGothic" pitchFamily="34" charset="-128"/>
              </a:rPr>
              <a:t>Improved data integrity protection</a:t>
            </a:r>
          </a:p>
          <a:p>
            <a:pPr marL="0" lvl="1" defTabSz="931863" fontAlgn="base">
              <a:lnSpc>
                <a:spcPct val="90000"/>
              </a:lnSpc>
              <a:spcBef>
                <a:spcPts val="1200"/>
              </a:spcBef>
              <a:spcAft>
                <a:spcPct val="0"/>
              </a:spcAft>
              <a:buSzPct val="90000"/>
            </a:pPr>
            <a:r>
              <a:rPr lang="en-US" sz="2000" spc="30" dirty="0" err="1">
                <a:gradFill>
                  <a:gsLst>
                    <a:gs pos="1250">
                      <a:schemeClr val="tx1"/>
                    </a:gs>
                    <a:gs pos="100000">
                      <a:schemeClr val="tx1"/>
                    </a:gs>
                  </a:gsLst>
                  <a:lin ang="5400000" scaled="0"/>
                </a:gradFill>
                <a:ea typeface="MS PGothic" pitchFamily="34" charset="-128"/>
              </a:rPr>
              <a:t>ReFS</a:t>
            </a:r>
            <a:r>
              <a:rPr lang="en-US" sz="2000" spc="30" dirty="0">
                <a:gradFill>
                  <a:gsLst>
                    <a:gs pos="1250">
                      <a:schemeClr val="tx1"/>
                    </a:gs>
                    <a:gs pos="100000">
                      <a:schemeClr val="tx1"/>
                    </a:gs>
                  </a:gsLst>
                  <a:lin ang="5400000" scaled="0"/>
                </a:gradFill>
                <a:ea typeface="MS PGothic" pitchFamily="34" charset="-128"/>
              </a:rPr>
              <a:t> remains online during subdirectory reconstruction and </a:t>
            </a:r>
            <a:r>
              <a:rPr lang="en-US" sz="2000" spc="30" dirty="0" err="1">
                <a:gradFill>
                  <a:gsLst>
                    <a:gs pos="1250">
                      <a:schemeClr val="tx1"/>
                    </a:gs>
                    <a:gs pos="100000">
                      <a:schemeClr val="tx1"/>
                    </a:gs>
                  </a:gsLst>
                  <a:lin ang="5400000" scaled="0"/>
                </a:gradFill>
                <a:ea typeface="MS PGothic" pitchFamily="34" charset="-128"/>
              </a:rPr>
              <a:t>nows</a:t>
            </a:r>
            <a:r>
              <a:rPr lang="en-US" sz="2000" spc="30" dirty="0">
                <a:gradFill>
                  <a:gsLst>
                    <a:gs pos="1250">
                      <a:schemeClr val="tx1"/>
                    </a:gs>
                    <a:gs pos="100000">
                      <a:schemeClr val="tx1"/>
                    </a:gs>
                  </a:gsLst>
                  <a:lin ang="5400000" scaled="0"/>
                </a:gradFill>
                <a:ea typeface="MS PGothic" pitchFamily="34" charset="-128"/>
              </a:rPr>
              <a:t> where orphaned subdirectories exist and automatically reconstructs them</a:t>
            </a:r>
          </a:p>
        </p:txBody>
      </p:sp>
      <p:sp>
        <p:nvSpPr>
          <p:cNvPr id="7" name="Rectangle 6"/>
          <p:cNvSpPr/>
          <p:nvPr/>
        </p:nvSpPr>
        <p:spPr bwMode="auto">
          <a:xfrm>
            <a:off x="7818120" y="1942799"/>
            <a:ext cx="4343400" cy="41148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indent="-466371" fontAlgn="base">
              <a:lnSpc>
                <a:spcPct val="90000"/>
              </a:lnSpc>
              <a:spcBef>
                <a:spcPts val="1500"/>
              </a:spcBef>
              <a:spcAft>
                <a:spcPct val="0"/>
              </a:spcAft>
              <a:buSzPct val="90000"/>
            </a:pPr>
            <a:r>
              <a:rPr lang="en-US" sz="2800" dirty="0">
                <a:gradFill>
                  <a:gsLst>
                    <a:gs pos="95050">
                      <a:schemeClr val="accent2"/>
                    </a:gs>
                    <a:gs pos="64000">
                      <a:schemeClr val="accent2"/>
                    </a:gs>
                  </a:gsLst>
                  <a:lin ang="5400000" scaled="0"/>
                </a:gradFill>
                <a:latin typeface="Segoe UI Semilight" panose="020B0402040204020203" pitchFamily="34" charset="0"/>
                <a:cs typeface="Segoe UI Semilight" panose="020B0402040204020203" pitchFamily="34" charset="0"/>
              </a:rPr>
              <a:t>Taking advantage of an intelligent file system for… </a:t>
            </a:r>
          </a:p>
          <a:p>
            <a:pPr marL="0" lvl="1" defTabSz="931863" fontAlgn="base">
              <a:lnSpc>
                <a:spcPct val="90000"/>
              </a:lnSpc>
              <a:spcBef>
                <a:spcPts val="1200"/>
              </a:spcBef>
              <a:spcAft>
                <a:spcPct val="0"/>
              </a:spcAft>
              <a:buSzPct val="90000"/>
            </a:pPr>
            <a:r>
              <a:rPr lang="en-US" spc="30" dirty="0">
                <a:gradFill>
                  <a:gsLst>
                    <a:gs pos="1250">
                      <a:schemeClr val="tx1"/>
                    </a:gs>
                    <a:gs pos="100000">
                      <a:schemeClr val="tx1"/>
                    </a:gs>
                  </a:gsLst>
                  <a:lin ang="5400000" scaled="0"/>
                </a:gradFill>
                <a:ea typeface="MS PGothic" pitchFamily="34" charset="-128"/>
              </a:rPr>
              <a:t>Instant fixed disk creation</a:t>
            </a:r>
          </a:p>
          <a:p>
            <a:pPr marL="0" lvl="1" defTabSz="931863" fontAlgn="base">
              <a:lnSpc>
                <a:spcPct val="90000"/>
              </a:lnSpc>
              <a:spcBef>
                <a:spcPts val="1200"/>
              </a:spcBef>
              <a:spcAft>
                <a:spcPct val="0"/>
              </a:spcAft>
              <a:buSzPct val="90000"/>
            </a:pPr>
            <a:r>
              <a:rPr lang="en-US" spc="30" dirty="0">
                <a:gradFill>
                  <a:gsLst>
                    <a:gs pos="1250">
                      <a:schemeClr val="tx1"/>
                    </a:gs>
                    <a:gs pos="100000">
                      <a:schemeClr val="tx1"/>
                    </a:gs>
                  </a:gsLst>
                  <a:lin ang="5400000" scaled="0"/>
                </a:gradFill>
                <a:ea typeface="MS PGothic" pitchFamily="34" charset="-128"/>
              </a:rPr>
              <a:t>Instant disk merge operations</a:t>
            </a:r>
          </a:p>
        </p:txBody>
      </p:sp>
    </p:spTree>
    <p:extLst>
      <p:ext uri="{BB962C8B-B14F-4D97-AF65-F5344CB8AC3E}">
        <p14:creationId xmlns:p14="http://schemas.microsoft.com/office/powerpoint/2010/main" val="1520291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theme/theme1.xml><?xml version="1.0" encoding="utf-8"?>
<a:theme xmlns:a="http://schemas.openxmlformats.org/drawingml/2006/main" name="1_MSVID_White_16x9_2012-08-18">
  <a:themeElements>
    <a:clrScheme name="Server and Cloud">
      <a:dk1>
        <a:srgbClr val="505050"/>
      </a:dk1>
      <a:lt1>
        <a:srgbClr val="FFFFFF"/>
      </a:lt1>
      <a:dk2>
        <a:srgbClr val="008272"/>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ITIS_Cloud_PPT_Template_v02.pptx" id="{060202FD-3765-4667-8AA4-695A7E649179}" vid="{C7D36D94-1E60-4F46-974C-7942FC86E7F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5BD6423AB6AEED4FB857D1BFBB40325D" ma:contentTypeVersion="2" ma:contentTypeDescription="Create a new document." ma:contentTypeScope="" ma:versionID="321ca5cf66bd7a2d23152605e0e7f4ee">
  <xsd:schema xmlns:xsd="http://www.w3.org/2001/XMLSchema" xmlns:xs="http://www.w3.org/2001/XMLSchema" xmlns:p="http://schemas.microsoft.com/office/2006/metadata/properties" xmlns:ns2="9cbcdbd8-24a2-41b9-9eb9-2e600d6b6fa2" targetNamespace="http://schemas.microsoft.com/office/2006/metadata/properties" ma:root="true" ma:fieldsID="2a4234b78b93f68b919f1aa1fbb28471" ns2:_="">
    <xsd:import namespace="9cbcdbd8-24a2-41b9-9eb9-2e600d6b6fa2"/>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cbcdbd8-24a2-41b9-9eb9-2e600d6b6fa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B660BF9-1305-4E94-965B-EBBF8689DAC5}">
  <ds:schemaRefs>
    <ds:schemaRef ds:uri="http://purl.org/dc/dcmitype/"/>
    <ds:schemaRef ds:uri="http://schemas.microsoft.com/office/infopath/2007/PartnerControls"/>
    <ds:schemaRef ds:uri="http://schemas.microsoft.com/office/2006/documentManagement/types"/>
    <ds:schemaRef ds:uri="http://purl.org/dc/elements/1.1/"/>
    <ds:schemaRef ds:uri="http://schemas.microsoft.com/office/2006/metadata/properties"/>
    <ds:schemaRef ds:uri="http://schemas.microsoft.com/sharepoint/v4"/>
    <ds:schemaRef ds:uri="http://purl.org/dc/terms/"/>
    <ds:schemaRef ds:uri="http://schemas.openxmlformats.org/package/2006/metadata/core-properties"/>
    <ds:schemaRef ds:uri="c7d759ad-c71d-4e7a-8896-957c2805ad24"/>
    <ds:schemaRef ds:uri="http://www.w3.org/XML/1998/namespace"/>
  </ds:schemaRefs>
</ds:datastoreItem>
</file>

<file path=customXml/itemProps2.xml><?xml version="1.0" encoding="utf-8"?>
<ds:datastoreItem xmlns:ds="http://schemas.openxmlformats.org/officeDocument/2006/customXml" ds:itemID="{056ACFC8-16AC-4668-9D95-16CB36A43C1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cbcdbd8-24a2-41b9-9eb9-2e600d6b6fa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04667D23-1044-4BCF-9AA3-38D6B572A31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One_Marketing_Template_Purple_16x9</Template>
  <TotalTime>0</TotalTime>
  <Words>20416</Words>
  <Application>Microsoft Office PowerPoint</Application>
  <PresentationFormat>Custom</PresentationFormat>
  <Paragraphs>2965</Paragraphs>
  <Slides>173</Slides>
  <Notes>126</Notes>
  <HiddenSlides>104</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173</vt:i4>
      </vt:variant>
    </vt:vector>
  </HeadingPairs>
  <TitlesOfParts>
    <vt:vector size="188" baseType="lpstr">
      <vt:lpstr>MS PGothic</vt:lpstr>
      <vt:lpstr>MS PGothic</vt:lpstr>
      <vt:lpstr>Arial</vt:lpstr>
      <vt:lpstr>Arial Black</vt:lpstr>
      <vt:lpstr>Calibri</vt:lpstr>
      <vt:lpstr>Cambria Math</vt:lpstr>
      <vt:lpstr>Consolas</vt:lpstr>
      <vt:lpstr>Lucida Console</vt:lpstr>
      <vt:lpstr>Segoe UI</vt:lpstr>
      <vt:lpstr>Segoe UI Light</vt:lpstr>
      <vt:lpstr>Segoe UI Semibold</vt:lpstr>
      <vt:lpstr>Segoe UI Semilight</vt:lpstr>
      <vt:lpstr>Times New Roman</vt:lpstr>
      <vt:lpstr>Wingdings</vt:lpstr>
      <vt:lpstr>1_MSVID_White_16x9_2012-08-18</vt:lpstr>
      <vt:lpstr>PowerPoint Presentation</vt:lpstr>
      <vt:lpstr>PowerPoint Presentation</vt:lpstr>
      <vt:lpstr>System Requirements</vt:lpstr>
      <vt:lpstr>Class name: ITI - What’s new in Hybrid IT Infrastructure </vt:lpstr>
      <vt:lpstr>Story.. A Cab/Taxi Company</vt:lpstr>
      <vt:lpstr>Another SHORT Story… A Software Company</vt:lpstr>
      <vt:lpstr>CEO Satya Nadella: “Microsoft Loves Linux”</vt:lpstr>
      <vt:lpstr>Module agenda</vt:lpstr>
      <vt:lpstr>Shielded Virtual Machine</vt:lpstr>
      <vt:lpstr>The story so far…</vt:lpstr>
      <vt:lpstr>A leader in Gartner  magic quadrants</vt:lpstr>
      <vt:lpstr>Emerging security threats Rising number of organizations suffering from breaches</vt:lpstr>
      <vt:lpstr>A privileged fabric</vt:lpstr>
      <vt:lpstr>So what is a “Shielded Virtual Machine”?</vt:lpstr>
      <vt:lpstr>Step 1: How things look today</vt:lpstr>
      <vt:lpstr>Step 1: Encrypt VM-state and data</vt:lpstr>
      <vt:lpstr>Step 2: Decryption keys controlled by external system</vt:lpstr>
      <vt:lpstr>Shielded VM</vt:lpstr>
      <vt:lpstr>Architectures</vt:lpstr>
      <vt:lpstr>Demo Shielded Virtual Machines</vt:lpstr>
      <vt:lpstr>… much more…</vt:lpstr>
      <vt:lpstr>Lab Exploring Hyper-V in Windows Server 2016</vt:lpstr>
      <vt:lpstr>Introducing Containers</vt:lpstr>
      <vt:lpstr>Containers A new approach to build, ship, deploy, and instantiate applications</vt:lpstr>
      <vt:lpstr>Containers Isolated runtime environment for hosted applications</vt:lpstr>
      <vt:lpstr>Containers How do they differ from virtual machines?</vt:lpstr>
      <vt:lpstr>Container use cases</vt:lpstr>
      <vt:lpstr>Container ecosystem</vt:lpstr>
      <vt:lpstr>Microsoft’s Container runtimes</vt:lpstr>
      <vt:lpstr>Modern app dev, flexible isolation</vt:lpstr>
      <vt:lpstr>Lab Containers with PowerShell</vt:lpstr>
      <vt:lpstr>Introducing Nano Server</vt:lpstr>
      <vt:lpstr>Customer voice</vt:lpstr>
      <vt:lpstr>PowerPoint Presentation</vt:lpstr>
      <vt:lpstr>PowerPoint Presentation</vt:lpstr>
      <vt:lpstr>The next step in the journey…</vt:lpstr>
      <vt:lpstr>Nano Server</vt:lpstr>
      <vt:lpstr>Nano Server Quick Start</vt:lpstr>
      <vt:lpstr>The end result…</vt:lpstr>
      <vt:lpstr>Nano Server Recovery Console</vt:lpstr>
      <vt:lpstr>Nano Server roles and features</vt:lpstr>
      <vt:lpstr>Nano Server roles and features</vt:lpstr>
      <vt:lpstr>Remotely managing Nano Server</vt:lpstr>
      <vt:lpstr>Remote Server Management Tool</vt:lpstr>
      <vt:lpstr>PowerPoint Presentation</vt:lpstr>
      <vt:lpstr>Example: Azure Certification Jump Start 70-534 Architecting Microsoft Azure Solutions </vt:lpstr>
      <vt:lpstr>Lab Getting started with Nano Server</vt:lpstr>
      <vt:lpstr>Software-Defined Storage (SDS)</vt:lpstr>
      <vt:lpstr>Industry trends</vt:lpstr>
      <vt:lpstr>What is a SAN, really?</vt:lpstr>
      <vt:lpstr>What about Microsoft and storage?</vt:lpstr>
      <vt:lpstr>Windows Server 2012 R2 architecture</vt:lpstr>
      <vt:lpstr>Windows Server 2016—new architecture</vt:lpstr>
      <vt:lpstr>Storage Spaces Direct</vt:lpstr>
      <vt:lpstr>Windows Server 2016—new architecture</vt:lpstr>
      <vt:lpstr>Lab Deploying Storage Spaces Direct</vt:lpstr>
      <vt:lpstr>Storage Quality of Service (QoS)  Control and monitor storage performance </vt:lpstr>
      <vt:lpstr>Deduplication in Windows Server 2016</vt:lpstr>
      <vt:lpstr>Storage Replica  Protection of key data and workloads</vt:lpstr>
      <vt:lpstr>Optional Lab Exploring Software-defined Storage in Windows Server 2016</vt:lpstr>
      <vt:lpstr>Software-Defined Networking</vt:lpstr>
      <vt:lpstr>The story so far…</vt:lpstr>
      <vt:lpstr>The story so far…host networking</vt:lpstr>
      <vt:lpstr>The story so far…switch management</vt:lpstr>
      <vt:lpstr>The story so far…virtual networks</vt:lpstr>
      <vt:lpstr>The story so far…gateways</vt:lpstr>
      <vt:lpstr>Lab Exploring Network Virtualization</vt:lpstr>
      <vt:lpstr>Switch-Embedded Teaming (SET)</vt:lpstr>
      <vt:lpstr>Network Controller</vt:lpstr>
      <vt:lpstr>Network Controller overview</vt:lpstr>
      <vt:lpstr>Network Function Virtualization</vt:lpstr>
      <vt:lpstr>Software Load Balancer (SLB)</vt:lpstr>
      <vt:lpstr>Datacenter Firewall</vt:lpstr>
      <vt:lpstr>Datacenter Firewall</vt:lpstr>
      <vt:lpstr>Resources</vt:lpstr>
      <vt:lpstr>Resources</vt:lpstr>
      <vt:lpstr>Lab environment</vt:lpstr>
      <vt:lpstr>aka.ms/fundofazurebook</vt:lpstr>
      <vt:lpstr>PowerPoint Presentation</vt:lpstr>
      <vt:lpstr>PowerPoint Presentation</vt:lpstr>
      <vt:lpstr>Appendix (1) Shielded VMs</vt:lpstr>
      <vt:lpstr>Building block #1: Generation 2 VMs</vt:lpstr>
      <vt:lpstr>Building block #2: Guarded Fabric</vt:lpstr>
      <vt:lpstr>Building blocks: Attestation</vt:lpstr>
      <vt:lpstr>Configuring attestation</vt:lpstr>
      <vt:lpstr>Appendix (2) Availability</vt:lpstr>
      <vt:lpstr>Failover Clustering Integrated solution, enhanced in Windows Server Technical Preview</vt:lpstr>
      <vt:lpstr>Failover clustering Integrated solution, enhanced in Windows Server Technical Preview</vt:lpstr>
      <vt:lpstr>Guest clustering with Shared VHDX Not bound to underlying storage topology</vt:lpstr>
      <vt:lpstr>Memory management Complete flexibility for optimal host utilization</vt:lpstr>
      <vt:lpstr>Virtualization and networking Virtual network adaptor enhancements</vt:lpstr>
      <vt:lpstr>Appendix (3) Rolling Upgrades</vt:lpstr>
      <vt:lpstr>Cluster OS rolling upgrades Upgrade cluster nodes without downtime to key workloads</vt:lpstr>
      <vt:lpstr>Virtual machine upgrades New virtual machine upgrade and servicing processes</vt:lpstr>
      <vt:lpstr>Appendix (4) Driving operational efficiencies</vt:lpstr>
      <vt:lpstr>Production Checkpoints Fully supported for production environments</vt:lpstr>
      <vt:lpstr>PowerShell Direct</vt:lpstr>
      <vt:lpstr>Hyper-V Manager improvements</vt:lpstr>
      <vt:lpstr>ReFS accelerated VHDX operations</vt:lpstr>
      <vt:lpstr>Appendix (5) Containers</vt:lpstr>
      <vt:lpstr>Why containers? Applications are fueling innovation in today’s cloud-mobile world</vt:lpstr>
      <vt:lpstr>Container runtime</vt:lpstr>
      <vt:lpstr>Container runtime</vt:lpstr>
      <vt:lpstr>Container runtime</vt:lpstr>
      <vt:lpstr>Container runtime</vt:lpstr>
      <vt:lpstr>Image creation</vt:lpstr>
      <vt:lpstr>Image creation</vt:lpstr>
      <vt:lpstr>Image creation</vt:lpstr>
      <vt:lpstr>Image creation</vt:lpstr>
      <vt:lpstr>Image creation</vt:lpstr>
      <vt:lpstr>Image creation</vt:lpstr>
      <vt:lpstr>Image creation</vt:lpstr>
      <vt:lpstr>Image creation</vt:lpstr>
      <vt:lpstr>Image creation</vt:lpstr>
      <vt:lpstr>Image creation</vt:lpstr>
      <vt:lpstr>Image creation</vt:lpstr>
      <vt:lpstr>Docker integration Joint strategic investments to drive containers forward</vt:lpstr>
      <vt:lpstr>Docker integration Joint strategic investments to drive containers forward</vt:lpstr>
      <vt:lpstr>Development process using containers</vt:lpstr>
      <vt:lpstr>Development process using containers</vt:lpstr>
      <vt:lpstr>Development process using containers</vt:lpstr>
      <vt:lpstr>Development process using containers</vt:lpstr>
      <vt:lpstr>Development process using containers</vt:lpstr>
      <vt:lpstr>Development process using containers</vt:lpstr>
      <vt:lpstr>Development process using containers</vt:lpstr>
      <vt:lpstr>Development process using containers</vt:lpstr>
      <vt:lpstr>Development process using containers</vt:lpstr>
      <vt:lpstr>Development process using containers</vt:lpstr>
      <vt:lpstr>DevOps process with containers</vt:lpstr>
      <vt:lpstr>Container OS environments</vt:lpstr>
      <vt:lpstr>Container runtime</vt:lpstr>
      <vt:lpstr>Container runtime</vt:lpstr>
      <vt:lpstr>Container runtime</vt:lpstr>
      <vt:lpstr>The right tools for you</vt:lpstr>
      <vt:lpstr>Appendix (6) Nano Server</vt:lpstr>
      <vt:lpstr>Security impact – In the News…</vt:lpstr>
      <vt:lpstr>The story so far…</vt:lpstr>
      <vt:lpstr>The next step in the journey…</vt:lpstr>
      <vt:lpstr>Servicing improvements*</vt:lpstr>
      <vt:lpstr>Deployment improvements</vt:lpstr>
      <vt:lpstr>Nano Server Quick Start</vt:lpstr>
      <vt:lpstr>Nano Server customizations</vt:lpstr>
      <vt:lpstr>Core PowerShell on Nano Server</vt:lpstr>
      <vt:lpstr>Setup and Boot Event Collection</vt:lpstr>
      <vt:lpstr>Nano Server Recovery Console</vt:lpstr>
      <vt:lpstr>Nano Server resources and feedback</vt:lpstr>
      <vt:lpstr>Nano resources and feedback</vt:lpstr>
      <vt:lpstr>Appendix (7) Software-defined Storage</vt:lpstr>
      <vt:lpstr>Storage tiering for Spaces</vt:lpstr>
      <vt:lpstr>Storage Spaces reliability</vt:lpstr>
      <vt:lpstr>Storage Quality of Service (QoS)  Building blocks</vt:lpstr>
      <vt:lpstr>Responding to changing demand The policy process</vt:lpstr>
      <vt:lpstr>Storage QoS policies Understanding policies</vt:lpstr>
      <vt:lpstr>Types of Storage QoS policies</vt:lpstr>
      <vt:lpstr>Policies with PowerShell</vt:lpstr>
      <vt:lpstr>Storage QoS monitoring</vt:lpstr>
      <vt:lpstr>Storage Replica Synchronous and asynchronous modes </vt:lpstr>
      <vt:lpstr>Recommendations for synchronous</vt:lpstr>
      <vt:lpstr>PowerPoint Presentation</vt:lpstr>
      <vt:lpstr>Storage choice: Traditional SAN or Microsoft SDS </vt:lpstr>
      <vt:lpstr>Storage resources and feedback</vt:lpstr>
      <vt:lpstr>Appendix (8) Software-defined Networking</vt:lpstr>
      <vt:lpstr>Converged networking</vt:lpstr>
      <vt:lpstr>Converged networking with 10GbE</vt:lpstr>
      <vt:lpstr>Converged networking with 10GbE + RDMA</vt:lpstr>
      <vt:lpstr>Converged networking with 2016</vt:lpstr>
      <vt:lpstr>Switch creation</vt:lpstr>
      <vt:lpstr>Converged networking – RDMA</vt:lpstr>
      <vt:lpstr>PacketDirect (PD)</vt:lpstr>
      <vt:lpstr>PacketDirect (PD)</vt:lpstr>
      <vt:lpstr>New and improved</vt:lpstr>
      <vt:lpstr>Network Controller features</vt:lpstr>
      <vt:lpstr>Powerful platform for virtual appliances</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keywords/>
  <dc:description/>
  <cp:lastModifiedBy/>
  <cp:revision>1</cp:revision>
  <dcterms:created xsi:type="dcterms:W3CDTF">2015-09-18T17:54:09Z</dcterms:created>
  <dcterms:modified xsi:type="dcterms:W3CDTF">2016-04-05T12:59:28Z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0x0101005BD6423AB6AEED4FB857D1BFBB40325D</vt:lpwstr>
  </property>
</Properties>
</file>