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07" r:id="rId4"/>
    <p:sldMasterId id="2147484263" r:id="rId5"/>
  </p:sldMasterIdLst>
  <p:notesMasterIdLst>
    <p:notesMasterId r:id="rId35"/>
  </p:notesMasterIdLst>
  <p:handoutMasterIdLst>
    <p:handoutMasterId r:id="rId36"/>
  </p:handoutMasterIdLst>
  <p:sldIdLst>
    <p:sldId id="1261" r:id="rId6"/>
    <p:sldId id="1187" r:id="rId7"/>
    <p:sldId id="1237" r:id="rId8"/>
    <p:sldId id="1235" r:id="rId9"/>
    <p:sldId id="1236" r:id="rId10"/>
    <p:sldId id="1238" r:id="rId11"/>
    <p:sldId id="1239" r:id="rId12"/>
    <p:sldId id="1257" r:id="rId13"/>
    <p:sldId id="1258" r:id="rId14"/>
    <p:sldId id="1241" r:id="rId15"/>
    <p:sldId id="1242" r:id="rId16"/>
    <p:sldId id="1243" r:id="rId17"/>
    <p:sldId id="1255" r:id="rId18"/>
    <p:sldId id="1245" r:id="rId19"/>
    <p:sldId id="1263" r:id="rId20"/>
    <p:sldId id="1264" r:id="rId21"/>
    <p:sldId id="1265" r:id="rId22"/>
    <p:sldId id="1246" r:id="rId23"/>
    <p:sldId id="1247" r:id="rId24"/>
    <p:sldId id="1248" r:id="rId25"/>
    <p:sldId id="1249" r:id="rId26"/>
    <p:sldId id="1250" r:id="rId27"/>
    <p:sldId id="1251" r:id="rId28"/>
    <p:sldId id="1252" r:id="rId29"/>
    <p:sldId id="1253" r:id="rId30"/>
    <p:sldId id="1254" r:id="rId31"/>
    <p:sldId id="1231" r:id="rId32"/>
    <p:sldId id="1262" r:id="rId33"/>
    <p:sldId id="1259" r:id="rId34"/>
  </p:sldIdLst>
  <p:sldSz cx="12436475" cy="6994525"/>
  <p:notesSz cx="9309100" cy="70231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CBACEC-46C3-4AF2-96F4-8E53677E5908}">
          <p14:sldIdLst>
            <p14:sldId id="1261"/>
            <p14:sldId id="1187"/>
            <p14:sldId id="1237"/>
            <p14:sldId id="1235"/>
            <p14:sldId id="1236"/>
            <p14:sldId id="1238"/>
            <p14:sldId id="1239"/>
            <p14:sldId id="1257"/>
            <p14:sldId id="1258"/>
            <p14:sldId id="1241"/>
            <p14:sldId id="1242"/>
            <p14:sldId id="1243"/>
            <p14:sldId id="1255"/>
            <p14:sldId id="1245"/>
            <p14:sldId id="1263"/>
            <p14:sldId id="1264"/>
            <p14:sldId id="1265"/>
            <p14:sldId id="1246"/>
            <p14:sldId id="1247"/>
            <p14:sldId id="1248"/>
            <p14:sldId id="1249"/>
            <p14:sldId id="1250"/>
            <p14:sldId id="1251"/>
            <p14:sldId id="1252"/>
            <p14:sldId id="1253"/>
            <p14:sldId id="1254"/>
            <p14:sldId id="1231"/>
            <p14:sldId id="1262"/>
            <p14:sldId id="125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EE4"/>
    <a:srgbClr val="3FBDE5"/>
    <a:srgbClr val="FFB901"/>
    <a:srgbClr val="00BCF2"/>
    <a:srgbClr val="DC3C00"/>
    <a:srgbClr val="505050"/>
    <a:srgbClr val="0072C6"/>
    <a:srgbClr val="BA141A"/>
    <a:srgbClr val="737373"/>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1" autoAdjust="0"/>
    <p:restoredTop sz="60097" autoAdjust="0"/>
  </p:normalViewPr>
  <p:slideViewPr>
    <p:cSldViewPr snapToGrid="0" snapToObjects="1">
      <p:cViewPr varScale="1">
        <p:scale>
          <a:sx n="52" d="100"/>
          <a:sy n="52" d="100"/>
        </p:scale>
        <p:origin x="2045" y="48"/>
      </p:cViewPr>
      <p:guideLst/>
    </p:cSldViewPr>
  </p:slideViewPr>
  <p:outlineViewPr>
    <p:cViewPr>
      <p:scale>
        <a:sx n="33" d="100"/>
        <a:sy n="33" d="100"/>
      </p:scale>
      <p:origin x="0" y="-20190"/>
    </p:cViewPr>
  </p:outlineViewPr>
  <p:notesTextViewPr>
    <p:cViewPr>
      <p:scale>
        <a:sx n="100" d="100"/>
        <a:sy n="100" d="100"/>
      </p:scale>
      <p:origin x="0" y="0"/>
    </p:cViewPr>
  </p:notesTextViewPr>
  <p:sorterViewPr>
    <p:cViewPr varScale="1">
      <p:scale>
        <a:sx n="1" d="1"/>
        <a:sy n="1" d="1"/>
      </p:scale>
      <p:origin x="0" y="-6954"/>
    </p:cViewPr>
  </p:sorterViewPr>
  <p:notesViewPr>
    <p:cSldViewPr snapToGrid="0" snapToObjects="1" showGuides="1">
      <p:cViewPr varScale="1">
        <p:scale>
          <a:sx n="115" d="100"/>
          <a:sy n="115" d="100"/>
        </p:scale>
        <p:origin x="1488" y="102"/>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r>
              <a:rPr lang="en-US" dirty="0"/>
              <a:t>One Marketing Template</a:t>
            </a:r>
          </a:p>
          <a:p>
            <a:endParaRPr lang="en-US" dirty="0">
              <a:latin typeface="Segoe UI" pitchFamily="34" charset="0"/>
            </a:endParaRPr>
          </a:p>
        </p:txBody>
      </p:sp>
      <p:sp>
        <p:nvSpPr>
          <p:cNvPr id="7" name="Date Placeholder 6"/>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DE219B1A-AE41-483B-A766-69B9363DDA6A}" type="datetimeFigureOut">
              <a:rPr lang="en-US" smtClean="0">
                <a:latin typeface="Segoe UI" pitchFamily="34" charset="0"/>
              </a:rPr>
              <a:t>1/11/2016</a:t>
            </a:fld>
            <a:endParaRPr lang="en-US" dirty="0">
              <a:latin typeface="Segoe UI" pitchFamily="34" charset="0"/>
            </a:endParaRPr>
          </a:p>
        </p:txBody>
      </p:sp>
      <p:sp>
        <p:nvSpPr>
          <p:cNvPr id="8" name="Footer Placeholder 7"/>
          <p:cNvSpPr>
            <a:spLocks noGrp="1"/>
          </p:cNvSpPr>
          <p:nvPr>
            <p:ph type="ftr" sz="quarter" idx="2"/>
          </p:nvPr>
        </p:nvSpPr>
        <p:spPr>
          <a:xfrm>
            <a:off x="0" y="6670726"/>
            <a:ext cx="7866190" cy="255328"/>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7850674" y="6670726"/>
            <a:ext cx="1456271" cy="3511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atin typeface="Segoe UI" pitchFamily="34" charset="0"/>
              </a:defRPr>
            </a:lvl1pPr>
          </a:lstStyle>
          <a:p>
            <a:r>
              <a:rPr lang="en-US" dirty="0" smtClean="0"/>
              <a:t>One Marketing Template</a:t>
            </a:r>
          </a:p>
          <a:p>
            <a:endParaRPr lang="en-US" dirty="0"/>
          </a:p>
        </p:txBody>
      </p:sp>
      <p:sp>
        <p:nvSpPr>
          <p:cNvPr id="9" name="Slide Image Placeholder 8"/>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6671945"/>
            <a:ext cx="8036856" cy="273400"/>
          </a:xfrm>
          <a:prstGeom prst="rect">
            <a:avLst/>
          </a:prstGeom>
        </p:spPr>
        <p:txBody>
          <a:bodyPr vert="horz" lIns="93324" tIns="46662" rIns="93324" bIns="46662" rtlCol="0" anchor="b"/>
          <a:lstStyle>
            <a:lvl1pPr marL="583273" indent="0" algn="l">
              <a:defRPr sz="1200"/>
            </a:lvl1p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atin typeface="Segoe UI" pitchFamily="34" charset="0"/>
              </a:defRPr>
            </a:lvl1pPr>
          </a:lstStyle>
          <a:p>
            <a:fld id="{D51B1278-D92B-4AF3-A9C1-71DD298190CE}" type="datetimeFigureOut">
              <a:rPr lang="en-US" smtClean="0"/>
              <a:pPr/>
              <a:t>1/11/2016</a:t>
            </a:fld>
            <a:endParaRPr lang="en-US" dirty="0"/>
          </a:p>
        </p:txBody>
      </p:sp>
      <p:sp>
        <p:nvSpPr>
          <p:cNvPr id="12" name="Notes Placeholder 11"/>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8021340" y="6670726"/>
            <a:ext cx="1285605" cy="3511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One Marketing Template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2798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3273" marR="0" lvl="0" indent="0" algn="l" defTabSz="92798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D6E7FF-31A8-4898-8B67-71AE35B2AA65}"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0722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7402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9604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1/11/2016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319396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3C6634-C9C0-47B2-A6B6-63891A2ED36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00836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38583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6DBEFBF-D77C-4C63-BD21-CE40BE28ADBC}"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45902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54985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6C28F5-F10F-4273-9E63-2F69D762ABC9}"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5101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has a solution</a:t>
            </a:r>
            <a:r>
              <a:rPr lang="en-US" baseline="0" dirty="0" smtClean="0"/>
              <a:t> for this </a:t>
            </a:r>
          </a:p>
          <a:p>
            <a:endParaRPr lang="en-US" baseline="0" dirty="0" smtClean="0"/>
          </a:p>
          <a:p>
            <a:r>
              <a:rPr lang="en-US" baseline="0" dirty="0" smtClean="0"/>
              <a:t>[</a:t>
            </a:r>
            <a:r>
              <a:rPr lang="en-US" b="1" baseline="0" dirty="0" smtClean="0"/>
              <a:t>Click] </a:t>
            </a:r>
            <a:r>
              <a:rPr lang="en-US" b="0" baseline="0" dirty="0" smtClean="0"/>
              <a:t>Traditional</a:t>
            </a:r>
            <a:r>
              <a:rPr lang="en-US" baseline="0" dirty="0" smtClean="0"/>
              <a:t> identity and access management solutions providing sing-sign on to on-premises applications and directory services such as Active Directory and others are used from the vast majority of organizations and huge investments were made to deploy and maintain them.  These solutions are perfect for the on-premises world. </a:t>
            </a:r>
          </a:p>
          <a:p>
            <a:r>
              <a:rPr lang="en-US" baseline="0" dirty="0" smtClean="0"/>
              <a:t>[</a:t>
            </a:r>
            <a:r>
              <a:rPr lang="en-US" b="1" baseline="0" dirty="0" smtClean="0"/>
              <a:t>Click] T</a:t>
            </a:r>
            <a:r>
              <a:rPr lang="en-US" baseline="0" dirty="0" smtClean="0"/>
              <a:t>here are new pressing requirements to provide the same experience to cloud applications hosted in any public cloud. </a:t>
            </a:r>
          </a:p>
          <a:p>
            <a:r>
              <a:rPr lang="en-US" baseline="0" dirty="0" smtClean="0"/>
              <a:t>[</a:t>
            </a:r>
            <a:r>
              <a:rPr lang="en-US" b="1" baseline="0" dirty="0" smtClean="0"/>
              <a:t>Click</a:t>
            </a:r>
            <a:r>
              <a:rPr lang="en-US" baseline="0" dirty="0" smtClean="0"/>
              <a:t>] Azure Active Directory can be the solution to this new challenge by extending the reach of on-premises identities to the cloud in a secure and efficient way. </a:t>
            </a:r>
          </a:p>
          <a:p>
            <a:r>
              <a:rPr lang="en-US" baseline="0" dirty="0" smtClean="0"/>
              <a:t>[</a:t>
            </a:r>
            <a:r>
              <a:rPr lang="en-US" b="1" baseline="0" dirty="0" smtClean="0"/>
              <a:t>Click</a:t>
            </a:r>
            <a:r>
              <a:rPr lang="en-US" baseline="0" dirty="0" smtClean="0"/>
              <a:t>] In order to do that, one simple connection is needed from on-premises directories to Azure AD. </a:t>
            </a:r>
          </a:p>
          <a:p>
            <a:r>
              <a:rPr lang="en-US" baseline="0" dirty="0" smtClean="0"/>
              <a:t>[</a:t>
            </a:r>
            <a:r>
              <a:rPr lang="en-US" b="1" baseline="0" dirty="0" smtClean="0"/>
              <a:t>Click</a:t>
            </a:r>
            <a:r>
              <a:rPr lang="en-US" baseline="0" dirty="0" smtClean="0"/>
              <a:t>] and everything else will be handled by Azure AD. Secure single sign-on to thousands of SaaS applications hosted in any cloud by using the same credentials that exist on-premises</a:t>
            </a:r>
          </a:p>
          <a:p>
            <a:r>
              <a:rPr lang="en-US" baseline="0" dirty="0" smtClean="0"/>
              <a:t>[</a:t>
            </a:r>
            <a:r>
              <a:rPr lang="en-US" b="1" baseline="0" dirty="0" smtClean="0"/>
              <a:t>Click</a:t>
            </a:r>
            <a:r>
              <a:rPr lang="en-US" baseline="0" dirty="0" smtClean="0"/>
              <a:t>] And we don’t forget the users. Azure AD provides Self-service capabilities and easy access to all the application, consumer or business,  they need.</a:t>
            </a:r>
          </a:p>
          <a:p>
            <a:r>
              <a:rPr lang="en-US" baseline="0" dirty="0" smtClean="0"/>
              <a:t>in the cloud but on-premises too (Application Proxy)</a:t>
            </a:r>
          </a:p>
          <a:p>
            <a:endParaRPr lang="en-US" baseline="0" dirty="0" smtClean="0"/>
          </a:p>
          <a:p>
            <a:r>
              <a:rPr lang="en-US" b="1" u="sng" dirty="0" smtClean="0"/>
              <a:t>Azure Active Directory</a:t>
            </a:r>
          </a:p>
          <a:p>
            <a:r>
              <a:rPr lang="en-US" dirty="0" smtClean="0"/>
              <a:t>https://azure.microsoft.com/en-us/services/active-directory/</a:t>
            </a:r>
          </a:p>
          <a:p>
            <a:endParaRPr lang="en-US" baseline="0" dirty="0" smtClean="0"/>
          </a:p>
          <a:p>
            <a:r>
              <a:rPr lang="en-US" sz="900" b="1" kern="1200" dirty="0" smtClean="0">
                <a:solidFill>
                  <a:schemeClr val="tx1"/>
                </a:solidFill>
                <a:effectLst/>
                <a:latin typeface="Segoe UI Light" pitchFamily="34" charset="0"/>
                <a:ea typeface="+mn-ea"/>
                <a:cs typeface="+mn-cs"/>
              </a:rPr>
              <a:t>Active Directory Federation Services (AD FS) &amp; Azure Active Directory Sync (DirSync) Resources</a:t>
            </a:r>
          </a:p>
          <a:p>
            <a:r>
              <a:rPr lang="en-US" baseline="0" dirty="0" smtClean="0"/>
              <a:t>http://simon-may.com/adfs-dirsync-waad-resources/</a:t>
            </a:r>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02FFD1-F955-4D66-B1AF-2D5529D3CAA8}"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43355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Light" pitchFamily="34" charset="0"/>
                <a:ea typeface="+mn-ea"/>
                <a:cs typeface="+mn-cs"/>
              </a:rPr>
              <a:t>Active Directory Federation Services (AD FS) &amp; Azure Active Directory Sync (DirSync) Resources</a:t>
            </a:r>
          </a:p>
          <a:p>
            <a:r>
              <a:rPr lang="en-US" baseline="0" dirty="0" smtClean="0"/>
              <a:t>http://simon-may.com/adfs-dirsync-waad-resources/</a:t>
            </a:r>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B064D40-CD44-4A30-BDCC-300FAE329EA7}"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14304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99" rtl="0" eaLnBrk="1" fontAlgn="base" latinLnBrk="0" hangingPunct="1">
              <a:lnSpc>
                <a:spcPct val="90000"/>
              </a:lnSpc>
              <a:spcBef>
                <a:spcPct val="0"/>
              </a:spcBef>
              <a:spcAft>
                <a:spcPts val="1200"/>
              </a:spcAft>
              <a:buClrTx/>
              <a:buSzTx/>
              <a:buFont typeface="Arial" pitchFamily="34" charset="0"/>
              <a:buNone/>
              <a:tabLst/>
              <a:defRPr/>
            </a:pPr>
            <a:r>
              <a:rPr lang="en-US" b="1" u="sng" dirty="0" smtClean="0"/>
              <a:t>Authentication Scenarios for Azure AD</a:t>
            </a:r>
          </a:p>
          <a:p>
            <a:pPr marL="0" marR="0" indent="0" algn="l" defTabSz="914099" rtl="0" eaLnBrk="1" fontAlgn="base" latinLnBrk="0" hangingPunct="1">
              <a:lnSpc>
                <a:spcPct val="90000"/>
              </a:lnSpc>
              <a:spcBef>
                <a:spcPct val="0"/>
              </a:spcBef>
              <a:spcAft>
                <a:spcPts val="1200"/>
              </a:spcAft>
              <a:buClrTx/>
              <a:buSzTx/>
              <a:buFont typeface="Arial" pitchFamily="34" charset="0"/>
              <a:buNone/>
              <a:tabLst/>
              <a:defRPr/>
            </a:pPr>
            <a:r>
              <a:rPr lang="en-US" dirty="0" smtClean="0"/>
              <a:t>https://azure.microsoft.com/en-us/documentation/articles/active-directory-authentication-scenarios/</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37A1C93-0B81-4E26-B405-A4051D9B9783}"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62015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99" rtl="0" eaLnBrk="1" fontAlgn="base" latinLnBrk="0" hangingPunct="1">
              <a:lnSpc>
                <a:spcPct val="90000"/>
              </a:lnSpc>
              <a:spcBef>
                <a:spcPct val="0"/>
              </a:spcBef>
              <a:spcAft>
                <a:spcPts val="120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91B30C0-8B87-4B49-B831-4D66BD792695}"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83500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2400+</a:t>
            </a:r>
            <a:r>
              <a:rPr lang="en-US" baseline="0" dirty="0" smtClean="0"/>
              <a:t> apps are supported (Oct 2014)</a:t>
            </a:r>
          </a:p>
          <a:p>
            <a:endParaRPr lang="en-US" baseline="0" dirty="0" smtClean="0"/>
          </a:p>
          <a:p>
            <a:r>
              <a:rPr lang="en-US" b="1" dirty="0" smtClean="0"/>
              <a:t>Azure Active Directory application gallery: Federated SaaS apps</a:t>
            </a:r>
          </a:p>
          <a:p>
            <a:r>
              <a:rPr lang="en-US" dirty="0" smtClean="0"/>
              <a:t>http://social.technet.microsoft.com/wiki/contents/articles/20235.azure-active-directory-application-gallery-federated-saas-apps.aspx</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52A52A9-655C-4658-B9F8-9BBF9D7C6EA6}"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49893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b="1" u="sng" dirty="0" smtClean="0"/>
              <a:t>Cloud App Discovery</a:t>
            </a:r>
          </a:p>
          <a:p>
            <a:pPr fontAlgn="ctr"/>
            <a:r>
              <a:rPr lang="en-US" dirty="0" smtClean="0"/>
              <a:t>https://appdiscovery.azure.com/</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0937D3-31D8-4D1C-A416-840EA323EB45}"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425944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3724427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30548987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smtClean="0"/>
              <a:t>Click icon to add picture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14458928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smtClean="0"/>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1409230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25399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030813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87253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686974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340786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31518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08715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88332746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60367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53850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866246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smtClean="0"/>
              <a:t>Click to edit Master title style</a:t>
            </a:r>
            <a:endParaRPr lang="en-US" dirty="0"/>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en-US" dirty="0">
              <a:solidFill>
                <a:schemeClr val="bg1"/>
              </a:solidFill>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smtClean="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smtClean="0"/>
              <a:t>Segoe UI light 40pt</a:t>
            </a:r>
            <a:endParaRPr lang="en-US" dirty="0"/>
          </a:p>
        </p:txBody>
      </p:sp>
    </p:spTree>
    <p:extLst>
      <p:ext uri="{BB962C8B-B14F-4D97-AF65-F5344CB8AC3E}">
        <p14:creationId xmlns:p14="http://schemas.microsoft.com/office/powerpoint/2010/main" val="801852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166802966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13473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88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863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85025"/>
            <a:ext cx="12436475" cy="380489"/>
          </a:xfrm>
          <a:prstGeom prst="rect">
            <a:avLst/>
          </a:prstGeom>
        </p:spPr>
        <p:txBody>
          <a:bodyPr lIns="320040" tIns="53325" rIns="53325" bIns="53325">
            <a:noAutofit/>
          </a:bodyPr>
          <a:lstStyle>
            <a:lvl1pPr marL="0" indent="0">
              <a:buNone/>
              <a:defRPr sz="2856">
                <a:solidFill>
                  <a:schemeClr val="tx1"/>
                </a:solidFill>
                <a:latin typeface="Segoe UI Light" pitchFamily="34" charset="0"/>
              </a:defRPr>
            </a:lvl1pPr>
            <a:lvl2pPr marL="287150" indent="0">
              <a:buNone/>
              <a:defRPr/>
            </a:lvl2pPr>
            <a:lvl3pPr marL="599915" indent="0">
              <a:buNone/>
              <a:defRPr/>
            </a:lvl3pPr>
            <a:lvl4pPr marL="887067" indent="0">
              <a:buNone/>
              <a:defRPr/>
            </a:lvl4pPr>
            <a:lvl5pPr marL="1127033"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3879" y="1632059"/>
            <a:ext cx="12128723" cy="20958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4741220" y="6533389"/>
            <a:ext cx="2901844" cy="372394"/>
          </a:xfrm>
          <a:prstGeom prst="rect">
            <a:avLst/>
          </a:prstGeom>
        </p:spPr>
        <p:txBody>
          <a:bodyPr/>
          <a:lstStyle/>
          <a:p>
            <a:pPr defTabSz="932563"/>
            <a:fld id="{FAADACFB-7C71-4E89-89D2-7BBA40B7BFA9}" type="slidenum">
              <a:rPr lang="en-US" smtClean="0"/>
              <a:pPr defTabSz="932563"/>
              <a:t>‹#›</a:t>
            </a:fld>
            <a:endParaRPr lang="en-US" dirty="0"/>
          </a:p>
        </p:txBody>
      </p:sp>
      <p:sp>
        <p:nvSpPr>
          <p:cNvPr id="20" name="Footer Placeholder 19"/>
          <p:cNvSpPr>
            <a:spLocks noGrp="1"/>
          </p:cNvSpPr>
          <p:nvPr>
            <p:ph type="ftr" sz="quarter" idx="16"/>
          </p:nvPr>
        </p:nvSpPr>
        <p:spPr>
          <a:xfrm>
            <a:off x="3109120" y="6606832"/>
            <a:ext cx="8550077" cy="387694"/>
          </a:xfrm>
          <a:prstGeom prst="rect">
            <a:avLst/>
          </a:prstGeom>
        </p:spPr>
        <p:txBody>
          <a:bodyPr/>
          <a:lstStyle/>
          <a:p>
            <a:pPr defTabSz="932563"/>
            <a:endParaRPr lang="en-US" dirty="0"/>
          </a:p>
        </p:txBody>
      </p:sp>
    </p:spTree>
    <p:extLst>
      <p:ext uri="{BB962C8B-B14F-4D97-AF65-F5344CB8AC3E}">
        <p14:creationId xmlns:p14="http://schemas.microsoft.com/office/powerpoint/2010/main" val="419143778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859499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09878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326946593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415926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3310546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1280629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233775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5126082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0425297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smtClean="0"/>
              <a:t>Pull quote</a:t>
            </a:r>
            <a:endParaRPr lang="en-US" dirty="0"/>
          </a:p>
        </p:txBody>
      </p:sp>
    </p:spTree>
    <p:extLst>
      <p:ext uri="{BB962C8B-B14F-4D97-AF65-F5344CB8AC3E}">
        <p14:creationId xmlns:p14="http://schemas.microsoft.com/office/powerpoint/2010/main" val="8197553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35417885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smtClean="0"/>
              <a:t>Click icon to add picture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35698082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528798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smtClean="0"/>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957038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885706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89212238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315509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2899791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2049107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012157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145240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99241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60746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29244386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4169295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smtClean="0"/>
              <a:t>Click to edit Master title style</a:t>
            </a:r>
            <a:endParaRPr lang="en-US" dirty="0"/>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en-US" sz="4800" b="0" i="0" u="none" strike="noStrike" kern="1200" cap="none" spc="-102" normalizeH="0" baseline="0" noProof="0" dirty="0">
              <a:ln w="3175">
                <a:noFill/>
              </a:ln>
              <a:solidFill>
                <a:srgbClr val="FFFFFF"/>
              </a:solidFill>
              <a:effectLst/>
              <a:uLnTx/>
              <a:uFillTx/>
              <a:latin typeface="Segoe UI Light"/>
              <a:ea typeface="MS PGothic" pitchFamily="34" charset="-128"/>
              <a:cs typeface="Segoe UI" pitchFamily="34" charset="0"/>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smtClean="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smtClean="0"/>
              <a:t>Segoe UI light 40pt</a:t>
            </a:r>
            <a:endParaRPr lang="en-US" dirty="0"/>
          </a:p>
        </p:txBody>
      </p:sp>
    </p:spTree>
    <p:extLst>
      <p:ext uri="{BB962C8B-B14F-4D97-AF65-F5344CB8AC3E}">
        <p14:creationId xmlns:p14="http://schemas.microsoft.com/office/powerpoint/2010/main" val="158704062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235974685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47375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2498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77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41908486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32329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07305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smtClean="0"/>
              <a:t>Pull quote</a:t>
            </a:r>
            <a:endParaRPr lang="en-US" dirty="0"/>
          </a:p>
        </p:txBody>
      </p:sp>
    </p:spTree>
    <p:extLst>
      <p:ext uri="{BB962C8B-B14F-4D97-AF65-F5344CB8AC3E}">
        <p14:creationId xmlns:p14="http://schemas.microsoft.com/office/powerpoint/2010/main" val="2397374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7460438"/>
      </p:ext>
    </p:extLst>
  </p:cSld>
  <p:clrMap bg1="lt1" tx1="dk1" bg2="lt2" tx2="dk2" accent1="accent1" accent2="accent2" accent3="accent3" accent4="accent4" accent5="accent5" accent6="accent6" hlink="hlink" folHlink="folHlink"/>
  <p:sldLayoutIdLst>
    <p:sldLayoutId id="2147484262" r:id="rId1"/>
    <p:sldLayoutId id="2147484209" r:id="rId2"/>
    <p:sldLayoutId id="2147484210" r:id="rId3"/>
    <p:sldLayoutId id="2147484211" r:id="rId4"/>
    <p:sldLayoutId id="2147484260" r:id="rId5"/>
    <p:sldLayoutId id="2147484261" r:id="rId6"/>
    <p:sldLayoutId id="2147484212" r:id="rId7"/>
    <p:sldLayoutId id="2147484213" r:id="rId8"/>
    <p:sldLayoutId id="2147484254" r:id="rId9"/>
    <p:sldLayoutId id="2147484255" r:id="rId10"/>
    <p:sldLayoutId id="2147484257" r:id="rId11"/>
    <p:sldLayoutId id="2147484258"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 id="2147484259" r:id="rId23"/>
    <p:sldLayoutId id="2147484256" r:id="rId24"/>
    <p:sldLayoutId id="2147484224" r:id="rId25"/>
    <p:sldLayoutId id="2147484225" r:id="rId26"/>
    <p:sldLayoutId id="2147484226" r:id="rId27"/>
    <p:sldLayoutId id="2147484291" r:id="rId28"/>
  </p:sldLayoutIdLst>
  <p:transition>
    <p:fade/>
  </p:transition>
  <p:txStyles>
    <p:titleStyle>
      <a:lvl1pPr algn="l" defTabSz="931863" rtl="0" eaLnBrk="1" fontAlgn="base" hangingPunct="1">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219" userDrawn="1">
          <p15:clr>
            <a:srgbClr val="5ACBF0"/>
          </p15:clr>
        </p15:guide>
        <p15:guide id="6" orient="horz" pos="187" userDrawn="1">
          <p15:clr>
            <a:srgbClr val="5ACBF0"/>
          </p15:clr>
        </p15:guide>
        <p15:guide id="7" pos="173" userDrawn="1">
          <p15:clr>
            <a:srgbClr val="5ACBF0"/>
          </p15:clr>
        </p15:guide>
        <p15:guide id="8" pos="7661" userDrawn="1">
          <p15:clr>
            <a:srgbClr val="5ACBF0"/>
          </p15:clr>
        </p15:guide>
        <p15:guide id="9" pos="749" userDrawn="1">
          <p15:clr>
            <a:srgbClr val="A4A3A4"/>
          </p15:clr>
        </p15:guide>
        <p15:guide id="10" pos="1325" userDrawn="1">
          <p15:clr>
            <a:srgbClr val="A4A3A4"/>
          </p15:clr>
        </p15:guide>
        <p15:guide id="11" pos="1901" userDrawn="1">
          <p15:clr>
            <a:srgbClr val="A4A3A4"/>
          </p15:clr>
        </p15:guide>
        <p15:guide id="12" pos="2477" userDrawn="1">
          <p15:clr>
            <a:srgbClr val="A4A3A4"/>
          </p15:clr>
        </p15:guide>
        <p15:guide id="13" pos="3053" userDrawn="1">
          <p15:clr>
            <a:srgbClr val="A4A3A4"/>
          </p15:clr>
        </p15:guide>
        <p15:guide id="14" pos="3629" userDrawn="1">
          <p15:clr>
            <a:srgbClr val="A4A3A4"/>
          </p15:clr>
        </p15:guide>
        <p15:guide id="15" pos="4205" userDrawn="1">
          <p15:clr>
            <a:srgbClr val="A4A3A4"/>
          </p15:clr>
        </p15:guide>
        <p15:guide id="16" pos="4781" userDrawn="1">
          <p15:clr>
            <a:srgbClr val="A4A3A4"/>
          </p15:clr>
        </p15:guide>
        <p15:guide id="17" pos="5357" userDrawn="1">
          <p15:clr>
            <a:srgbClr val="A4A3A4"/>
          </p15:clr>
        </p15:guide>
        <p15:guide id="18" pos="5933" userDrawn="1">
          <p15:clr>
            <a:srgbClr val="A4A3A4"/>
          </p15:clr>
        </p15:guide>
        <p15:guide id="19" pos="6509" userDrawn="1">
          <p15:clr>
            <a:srgbClr val="A4A3A4"/>
          </p15:clr>
        </p15:guide>
        <p15:guide id="20" pos="7085" userDrawn="1">
          <p15:clr>
            <a:srgbClr val="A4A3A4"/>
          </p15:clr>
        </p15:guide>
        <p15:guide id="21" orient="horz" pos="1339" userDrawn="1">
          <p15:clr>
            <a:srgbClr val="A4A3A4"/>
          </p15:clr>
        </p15:guide>
        <p15:guide id="22" orient="horz" pos="763" userDrawn="1">
          <p15:clr>
            <a:srgbClr val="A4A3A4"/>
          </p15:clr>
        </p15:guide>
        <p15:guide id="23" orient="horz" pos="304" userDrawn="1">
          <p15:clr>
            <a:srgbClr val="F26B43"/>
          </p15:clr>
        </p15:guide>
        <p15:guide id="24" orient="horz" pos="2491" userDrawn="1">
          <p15:clr>
            <a:srgbClr val="A4A3A4"/>
          </p15:clr>
        </p15:guide>
        <p15:guide id="25" orient="horz" pos="3067" userDrawn="1">
          <p15:clr>
            <a:srgbClr val="A4A3A4"/>
          </p15:clr>
        </p15:guide>
        <p15:guide id="26" orient="horz" pos="3643" userDrawn="1">
          <p15:clr>
            <a:srgbClr val="A4A3A4"/>
          </p15:clr>
        </p15:guide>
        <p15:guide id="27" pos="288" userDrawn="1">
          <p15:clr>
            <a:srgbClr val="F26B43"/>
          </p15:clr>
        </p15:guide>
        <p15:guide id="28" pos="7544" userDrawn="1">
          <p15:clr>
            <a:srgbClr val="F26B43"/>
          </p15:clr>
        </p15:guide>
        <p15:guide id="29" orient="horz" pos="4104" userDrawn="1">
          <p15:clr>
            <a:srgbClr val="F26B43"/>
          </p15:clr>
        </p15:guide>
        <p15:guide id="30" orient="horz" pos="1915" userDrawn="1">
          <p15:clr>
            <a:srgbClr val="A4A3A4"/>
          </p15:clr>
        </p15:guide>
        <p15:guide id="31" orient="horz" pos="2203" userDrawn="1">
          <p15:clr>
            <a:srgbClr val="FDE53C"/>
          </p15:clr>
        </p15:guide>
        <p15:guide id="32" pos="3917" userDrawn="1">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8744494"/>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 id="2147484279" r:id="rId16"/>
    <p:sldLayoutId id="2147484280" r:id="rId17"/>
    <p:sldLayoutId id="2147484281" r:id="rId18"/>
    <p:sldLayoutId id="2147484282" r:id="rId19"/>
    <p:sldLayoutId id="2147484283" r:id="rId20"/>
    <p:sldLayoutId id="2147484284" r:id="rId21"/>
    <p:sldLayoutId id="2147484285" r:id="rId22"/>
    <p:sldLayoutId id="2147484286" r:id="rId23"/>
    <p:sldLayoutId id="2147484287" r:id="rId24"/>
    <p:sldLayoutId id="2147484288" r:id="rId25"/>
    <p:sldLayoutId id="2147484289" r:id="rId26"/>
    <p:sldLayoutId id="2147484290" r:id="rId27"/>
  </p:sldLayoutIdLst>
  <p:transition>
    <p:fade/>
  </p:transition>
  <p:txStyles>
    <p:titleStyle>
      <a:lvl1pPr algn="l" defTabSz="931863" rtl="0" eaLnBrk="1" fontAlgn="base" hangingPunct="1">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541">
          <p15:clr>
            <a:srgbClr val="F26B43"/>
          </p15:clr>
        </p15:guide>
        <p15:guide id="3" orient="horz" pos="4219">
          <p15:clr>
            <a:srgbClr val="5ACBF0"/>
          </p15:clr>
        </p15:guide>
        <p15:guide id="4" orient="horz" pos="283">
          <p15:clr>
            <a:srgbClr val="F26B43"/>
          </p15:clr>
        </p15:guide>
        <p15:guide id="5" orient="horz" pos="4123">
          <p15:clr>
            <a:srgbClr val="F26B43"/>
          </p15:clr>
        </p15:guide>
        <p15:guide id="6" orient="horz" pos="187">
          <p15:clr>
            <a:srgbClr val="5ACBF0"/>
          </p15:clr>
        </p15:guide>
        <p15:guide id="7" pos="173">
          <p15:clr>
            <a:srgbClr val="5ACBF0"/>
          </p15:clr>
        </p15:guide>
        <p15:guide id="8" pos="7661">
          <p15:clr>
            <a:srgbClr val="5ACBF0"/>
          </p15:clr>
        </p15:guide>
        <p15:guide id="9" pos="749">
          <p15:clr>
            <a:srgbClr val="A4A3A4"/>
          </p15:clr>
        </p15:guide>
        <p15:guide id="10" pos="1325">
          <p15:clr>
            <a:srgbClr val="A4A3A4"/>
          </p15:clr>
        </p15:guide>
        <p15:guide id="11" pos="1901">
          <p15:clr>
            <a:srgbClr val="A4A3A4"/>
          </p15:clr>
        </p15:guide>
        <p15:guide id="12" pos="2477">
          <p15:clr>
            <a:srgbClr val="A4A3A4"/>
          </p15:clr>
        </p15:guide>
        <p15:guide id="13" pos="3053">
          <p15:clr>
            <a:srgbClr val="A4A3A4"/>
          </p15:clr>
        </p15:guide>
        <p15:guide id="14" pos="3629">
          <p15:clr>
            <a:srgbClr val="A4A3A4"/>
          </p15:clr>
        </p15:guide>
        <p15:guide id="15" pos="4205">
          <p15:clr>
            <a:srgbClr val="A4A3A4"/>
          </p15:clr>
        </p15:guide>
        <p15:guide id="16" pos="4781">
          <p15:clr>
            <a:srgbClr val="A4A3A4"/>
          </p15:clr>
        </p15:guide>
        <p15:guide id="17" pos="5357">
          <p15:clr>
            <a:srgbClr val="A4A3A4"/>
          </p15:clr>
        </p15:guide>
        <p15:guide id="18" pos="5933">
          <p15:clr>
            <a:srgbClr val="A4A3A4"/>
          </p15:clr>
        </p15:guide>
        <p15:guide id="19" pos="6509">
          <p15:clr>
            <a:srgbClr val="A4A3A4"/>
          </p15:clr>
        </p15:guide>
        <p15:guide id="20" pos="7085">
          <p15:clr>
            <a:srgbClr val="A4A3A4"/>
          </p15:clr>
        </p15:guide>
        <p15:guide id="21" orient="horz" pos="1339">
          <p15:clr>
            <a:srgbClr val="A4A3A4"/>
          </p15:clr>
        </p15:guide>
        <p15:guide id="22" orient="horz" pos="763">
          <p15:clr>
            <a:srgbClr val="A4A3A4"/>
          </p15:clr>
        </p15:guide>
        <p15:guide id="23" orient="horz" pos="1915">
          <p15:clr>
            <a:srgbClr val="A4A3A4"/>
          </p15:clr>
        </p15:guide>
        <p15:guide id="24" orient="horz" pos="2491">
          <p15:clr>
            <a:srgbClr val="A4A3A4"/>
          </p15:clr>
        </p15:guide>
        <p15:guide id="25" orient="horz" pos="3067">
          <p15:clr>
            <a:srgbClr val="A4A3A4"/>
          </p15:clr>
        </p15:guide>
        <p15:guide id="26" orient="horz" pos="3643">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6.emf"/><Relationship Id="rId5" Type="http://schemas.openxmlformats.org/officeDocument/2006/relationships/image" Target="../media/image26.png"/><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7.png"/><Relationship Id="rId7"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emf"/><Relationship Id="rId11" Type="http://schemas.openxmlformats.org/officeDocument/2006/relationships/image" Target="../media/image29.png"/><Relationship Id="rId5" Type="http://schemas.openxmlformats.org/officeDocument/2006/relationships/image" Target="../media/image17.emf"/><Relationship Id="rId10" Type="http://schemas.openxmlformats.org/officeDocument/2006/relationships/image" Target="../media/image28.png"/><Relationship Id="rId4" Type="http://schemas.openxmlformats.org/officeDocument/2006/relationships/image" Target="../media/image24.emf"/><Relationship Id="rId9"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2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aka.ms/itinnovation"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www.microsoftcloudroadshow.com/" TargetMode="External"/><Relationship Id="rId4" Type="http://schemas.openxmlformats.org/officeDocument/2006/relationships/hyperlink" Target="http://www.aka.ms/itinnovationresourc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6.e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8.emf"/><Relationship Id="rId11" Type="http://schemas.openxmlformats.org/officeDocument/2006/relationships/image" Target="../media/image13.emf"/><Relationship Id="rId5" Type="http://schemas.microsoft.com/office/2007/relationships/hdphoto" Target="../media/hdphoto1.wdp"/><Relationship Id="rId10" Type="http://schemas.openxmlformats.org/officeDocument/2006/relationships/image" Target="../media/image12.emf"/><Relationship Id="rId4" Type="http://schemas.openxmlformats.org/officeDocument/2006/relationships/image" Target="../media/image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2.xml"/><Relationship Id="rId6" Type="http://schemas.openxmlformats.org/officeDocument/2006/relationships/image" Target="../media/image22.emf"/><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image" Target="../media/image20.png"/><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2.xml"/><Relationship Id="rId6" Type="http://schemas.openxmlformats.org/officeDocument/2006/relationships/image" Target="../media/image23.emf"/><Relationship Id="rId11" Type="http://schemas.openxmlformats.org/officeDocument/2006/relationships/image" Target="../media/image25.png"/><Relationship Id="rId5" Type="http://schemas.openxmlformats.org/officeDocument/2006/relationships/image" Target="../media/image22.emf"/><Relationship Id="rId10" Type="http://schemas.openxmlformats.org/officeDocument/2006/relationships/image" Target="../media/image16.emf"/><Relationship Id="rId4" Type="http://schemas.openxmlformats.org/officeDocument/2006/relationships/image" Target="../media/image21.png"/><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mtClean="0"/>
              <a:t>Speaker Name</a:t>
            </a:r>
            <a:endParaRPr lang="en-US" dirty="0"/>
          </a:p>
        </p:txBody>
      </p:sp>
      <p:sp>
        <p:nvSpPr>
          <p:cNvPr id="3" name="Title 2"/>
          <p:cNvSpPr>
            <a:spLocks noGrp="1"/>
          </p:cNvSpPr>
          <p:nvPr>
            <p:ph type="title"/>
          </p:nvPr>
        </p:nvSpPr>
        <p:spPr/>
        <p:txBody>
          <a:bodyPr/>
          <a:lstStyle/>
          <a:p>
            <a:r>
              <a:rPr lang="en-US" smtClean="0"/>
              <a:t>Presentation title</a:t>
            </a:r>
            <a:endParaRPr lang="en-US" dirty="0"/>
          </a:p>
        </p:txBody>
      </p:sp>
      <p:sp>
        <p:nvSpPr>
          <p:cNvPr id="4" name="Rectangle 3"/>
          <p:cNvSpPr/>
          <p:nvPr/>
        </p:nvSpPr>
        <p:spPr bwMode="auto">
          <a:xfrm>
            <a:off x="7551174" y="0"/>
            <a:ext cx="4885301" cy="6994525"/>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ectangle 4"/>
          <p:cNvSpPr/>
          <p:nvPr/>
        </p:nvSpPr>
        <p:spPr bwMode="auto">
          <a:xfrm>
            <a:off x="-1" y="1388992"/>
            <a:ext cx="12436475" cy="4834827"/>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Rectangle 9"/>
          <p:cNvSpPr/>
          <p:nvPr/>
        </p:nvSpPr>
        <p:spPr bwMode="auto">
          <a:xfrm>
            <a:off x="7828901" y="2061639"/>
            <a:ext cx="4607573" cy="69969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sp>
        <p:nvSpPr>
          <p:cNvPr id="9" name="TextBox 8"/>
          <p:cNvSpPr txBox="1"/>
          <p:nvPr/>
        </p:nvSpPr>
        <p:spPr>
          <a:xfrm>
            <a:off x="5797620" y="5563819"/>
            <a:ext cx="26316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#InnovateIT</a:t>
            </a:r>
          </a:p>
        </p:txBody>
      </p:sp>
      <p:sp>
        <p:nvSpPr>
          <p:cNvPr id="7" name="TextBox 6"/>
          <p:cNvSpPr txBox="1"/>
          <p:nvPr/>
        </p:nvSpPr>
        <p:spPr>
          <a:xfrm>
            <a:off x="648929" y="1764137"/>
            <a:ext cx="8123596" cy="4114973"/>
          </a:xfrm>
          <a:prstGeom prst="rect">
            <a:avLst/>
          </a:prstGeom>
          <a:noFill/>
        </p:spPr>
        <p:txBody>
          <a:bodyPr wrap="square" lIns="182880" tIns="146304" rIns="182880" bIns="146304" rtlCol="0">
            <a:spAutoFit/>
          </a:bodyPr>
          <a:lstStyle/>
          <a:p>
            <a:pPr lvl="0">
              <a:lnSpc>
                <a:spcPct val="90000"/>
              </a:lnSpc>
              <a:spcAft>
                <a:spcPts val="600"/>
              </a:spcAft>
              <a:defRPr/>
            </a:pPr>
            <a:r>
              <a:rPr lang="en-US" sz="4800" dirty="0">
                <a:gradFill>
                  <a:gsLst>
                    <a:gs pos="1250">
                      <a:srgbClr val="FFFFFF"/>
                    </a:gs>
                    <a:gs pos="100000">
                      <a:srgbClr val="FFFFFF"/>
                    </a:gs>
                  </a:gsLst>
                  <a:lin ang="5400000" scaled="0"/>
                </a:gradFill>
                <a:latin typeface="Segoe UI Light"/>
              </a:rPr>
              <a:t>Designing identity solutions with Azure Active Directory</a:t>
            </a:r>
          </a:p>
          <a:p>
            <a:pPr lvl="0">
              <a:lnSpc>
                <a:spcPct val="90000"/>
              </a:lnSpc>
              <a:spcAft>
                <a:spcPts val="600"/>
              </a:spcAft>
            </a:pPr>
            <a:r>
              <a:rPr lang="en-US" sz="2400" dirty="0" smtClean="0">
                <a:gradFill>
                  <a:gsLst>
                    <a:gs pos="1250">
                      <a:srgbClr val="FFFFFF"/>
                    </a:gs>
                    <a:gs pos="100000">
                      <a:srgbClr val="FFFFFF"/>
                    </a:gs>
                  </a:gsLst>
                  <a:lin ang="5400000" scaled="0"/>
                </a:gradFill>
              </a:rPr>
              <a:t>IT Innovation Series</a:t>
            </a:r>
            <a:endParaRPr lang="en-US" sz="2400" dirty="0">
              <a:gradFill>
                <a:gsLst>
                  <a:gs pos="1250">
                    <a:srgbClr val="FFFFFF"/>
                  </a:gs>
                  <a:gs pos="100000">
                    <a:srgbClr val="FFFFFF"/>
                  </a:gs>
                </a:gsLst>
                <a:lin ang="5400000" scaled="0"/>
              </a:gradFill>
            </a:endParaRPr>
          </a:p>
          <a:p>
            <a:pPr marL="0" marR="0" lvl="0" indent="0" algn="l" defTabSz="932742"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smtClean="0">
              <a:ln>
                <a:noFill/>
              </a:ln>
              <a:solidFill>
                <a:srgbClr val="FFFFFF"/>
              </a:solidFill>
              <a:effectLst/>
              <a:uLnTx/>
              <a:uFillTx/>
              <a:latin typeface="Segoe UI Light"/>
              <a:ea typeface="+mn-ea"/>
              <a:cs typeface="+mn-cs"/>
            </a:endParaRPr>
          </a:p>
          <a:p>
            <a:pPr lvl="0">
              <a:lnSpc>
                <a:spcPct val="90000"/>
              </a:lnSpc>
              <a:spcAft>
                <a:spcPts val="600"/>
              </a:spcAft>
              <a:defRPr/>
            </a:pPr>
            <a:r>
              <a:rPr lang="en-US" sz="3200" dirty="0">
                <a:gradFill>
                  <a:gsLst>
                    <a:gs pos="1250">
                      <a:srgbClr val="FFFFFF"/>
                    </a:gs>
                    <a:gs pos="100000">
                      <a:srgbClr val="FFFFFF"/>
                    </a:gs>
                  </a:gsLst>
                  <a:lin ang="5400000" scaled="0"/>
                </a:gradFill>
              </a:rPr>
              <a:t>Dan Stolts, Chief Technology Strategist</a:t>
            </a:r>
          </a:p>
          <a:p>
            <a:pPr lvl="0">
              <a:lnSpc>
                <a:spcPct val="90000"/>
              </a:lnSpc>
              <a:spcAft>
                <a:spcPts val="600"/>
              </a:spcAft>
              <a:defRPr/>
            </a:pPr>
            <a:r>
              <a:rPr lang="en-US" sz="3200" dirty="0">
                <a:gradFill>
                  <a:gsLst>
                    <a:gs pos="1250">
                      <a:srgbClr val="FFFFFF"/>
                    </a:gs>
                    <a:gs pos="100000">
                      <a:srgbClr val="FFFFFF"/>
                    </a:gs>
                  </a:gsLst>
                  <a:lin ang="5400000" scaled="0"/>
                </a:gradFill>
              </a:rPr>
              <a:t>Twitter: @ITProGuru</a:t>
            </a:r>
          </a:p>
          <a:p>
            <a:pPr lvl="0">
              <a:lnSpc>
                <a:spcPct val="90000"/>
              </a:lnSpc>
              <a:spcAft>
                <a:spcPts val="600"/>
              </a:spcAft>
              <a:defRPr/>
            </a:pPr>
            <a:r>
              <a:rPr lang="en-US" sz="3200" dirty="0">
                <a:gradFill>
                  <a:gsLst>
                    <a:gs pos="1250">
                      <a:srgbClr val="FFFFFF"/>
                    </a:gs>
                    <a:gs pos="100000">
                      <a:srgbClr val="FFFFFF"/>
                    </a:gs>
                  </a:gsLst>
                  <a:lin ang="5400000" scaled="0"/>
                </a:gradFill>
              </a:rPr>
              <a:t>Blog: http://</a:t>
            </a:r>
            <a:r>
              <a:rPr lang="en-US" sz="3200" dirty="0" smtClean="0">
                <a:gradFill>
                  <a:gsLst>
                    <a:gs pos="1250">
                      <a:srgbClr val="FFFFFF"/>
                    </a:gs>
                    <a:gs pos="100000">
                      <a:srgbClr val="FFFFFF"/>
                    </a:gs>
                  </a:gsLst>
                  <a:lin ang="5400000" scaled="0"/>
                </a:gradFill>
              </a:rPr>
              <a:t>ITProGuru</a:t>
            </a:r>
            <a:endParaRPr lang="en-US" sz="3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4849965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0"/>
            <a:ext cx="4846651" cy="69945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2"/>
          <p:cNvSpPr txBox="1">
            <a:spLocks/>
          </p:cNvSpPr>
          <p:nvPr/>
        </p:nvSpPr>
        <p:spPr>
          <a:xfrm>
            <a:off x="274639" y="2125662"/>
            <a:ext cx="4297362" cy="4592637"/>
          </a:xfrm>
          <a:prstGeom prst="rect">
            <a:avLst/>
          </a:prstGeom>
        </p:spPr>
        <p:txBody>
          <a:bodyPr lIns="182880" tIns="146304" bIns="146304"/>
          <a:lst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2400" dirty="0"/>
              <a:t>Azure Active Directory Connect</a:t>
            </a:r>
          </a:p>
          <a:p>
            <a:pPr marL="228600" indent="-228600">
              <a:spcBef>
                <a:spcPts val="1200"/>
              </a:spcBef>
            </a:pPr>
            <a:r>
              <a:rPr lang="en-US" sz="1800" dirty="0">
                <a:latin typeface="+mn-lt"/>
              </a:rPr>
              <a:t>Consolidated deployment assistant for your identity bridge components</a:t>
            </a:r>
          </a:p>
          <a:p>
            <a:pPr marL="228600" indent="-228600">
              <a:spcBef>
                <a:spcPts val="1200"/>
              </a:spcBef>
            </a:pPr>
            <a:r>
              <a:rPr lang="en-US" sz="1800" dirty="0">
                <a:latin typeface="+mn-lt"/>
              </a:rPr>
              <a:t>All currently available sync engines </a:t>
            </a:r>
            <a:r>
              <a:rPr lang="en-US" sz="1800" dirty="0" smtClean="0">
                <a:latin typeface="+mn-lt"/>
              </a:rPr>
              <a:t/>
            </a:r>
            <a:br>
              <a:rPr lang="en-US" sz="1800" dirty="0" smtClean="0">
                <a:latin typeface="+mn-lt"/>
              </a:rPr>
            </a:br>
            <a:r>
              <a:rPr lang="en-US" sz="1800" dirty="0" smtClean="0">
                <a:latin typeface="+mn-lt"/>
              </a:rPr>
              <a:t>will </a:t>
            </a:r>
            <a:r>
              <a:rPr lang="en-US" sz="1800" dirty="0">
                <a:latin typeface="+mn-lt"/>
              </a:rPr>
              <a:t>be replaced by the </a:t>
            </a:r>
            <a:r>
              <a:rPr lang="en-US" sz="1800" dirty="0" smtClean="0">
                <a:latin typeface="+mn-lt"/>
              </a:rPr>
              <a:t>sync engine </a:t>
            </a:r>
            <a:r>
              <a:rPr lang="en-US" sz="1800" dirty="0">
                <a:latin typeface="+mn-lt"/>
              </a:rPr>
              <a:t>included in the Connect tool </a:t>
            </a:r>
          </a:p>
          <a:p>
            <a:pPr marL="228600" indent="-228600">
              <a:spcBef>
                <a:spcPts val="1200"/>
              </a:spcBef>
            </a:pPr>
            <a:r>
              <a:rPr lang="en-US" sz="1800" dirty="0">
                <a:latin typeface="+mn-lt"/>
              </a:rPr>
              <a:t>Assisted deployment of ADFS is available through Azure Active Directory Connect</a:t>
            </a:r>
          </a:p>
          <a:p>
            <a:pPr marL="228600" indent="-228600">
              <a:spcBef>
                <a:spcPts val="1200"/>
              </a:spcBef>
            </a:pPr>
            <a:r>
              <a:rPr lang="en-US" sz="1800" dirty="0">
                <a:latin typeface="+mn-lt"/>
              </a:rPr>
              <a:t>ADFS is an optional component </a:t>
            </a:r>
            <a:r>
              <a:rPr lang="en-US" sz="1800" dirty="0" smtClean="0">
                <a:latin typeface="+mn-lt"/>
              </a:rPr>
              <a:t/>
            </a:r>
            <a:br>
              <a:rPr lang="en-US" sz="1800" dirty="0" smtClean="0">
                <a:latin typeface="+mn-lt"/>
              </a:rPr>
            </a:br>
            <a:r>
              <a:rPr lang="en-US" sz="1800" dirty="0" smtClean="0">
                <a:latin typeface="+mn-lt"/>
              </a:rPr>
              <a:t>for </a:t>
            </a:r>
            <a:r>
              <a:rPr lang="en-US" sz="1800" dirty="0">
                <a:latin typeface="+mn-lt"/>
              </a:rPr>
              <a:t>authentication in </a:t>
            </a:r>
            <a:r>
              <a:rPr lang="en-US" sz="1800" dirty="0" smtClean="0">
                <a:latin typeface="+mn-lt"/>
              </a:rPr>
              <a:t>hybrid implementation</a:t>
            </a:r>
            <a:endParaRPr lang="en-US" sz="1800" dirty="0">
              <a:latin typeface="+mn-lt"/>
            </a:endParaRPr>
          </a:p>
          <a:p>
            <a:pPr marL="228600" lvl="1" indent="-228600">
              <a:spcBef>
                <a:spcPts val="1200"/>
              </a:spcBef>
            </a:pPr>
            <a:r>
              <a:rPr lang="en-US" sz="1800" dirty="0"/>
              <a:t>Password sync can replace ADFS </a:t>
            </a:r>
            <a:r>
              <a:rPr lang="en-US" sz="1800" dirty="0" smtClean="0"/>
              <a:t/>
            </a:r>
            <a:br>
              <a:rPr lang="en-US" sz="1800" dirty="0" smtClean="0"/>
            </a:br>
            <a:r>
              <a:rPr lang="en-US" sz="1800" dirty="0" smtClean="0"/>
              <a:t>for </a:t>
            </a:r>
            <a:r>
              <a:rPr lang="en-US" sz="1800" dirty="0"/>
              <a:t>more scenarios</a:t>
            </a:r>
          </a:p>
        </p:txBody>
      </p:sp>
      <p:sp>
        <p:nvSpPr>
          <p:cNvPr id="2" name="Title 1"/>
          <p:cNvSpPr>
            <a:spLocks noGrp="1"/>
          </p:cNvSpPr>
          <p:nvPr>
            <p:ph type="title"/>
          </p:nvPr>
        </p:nvSpPr>
        <p:spPr>
          <a:xfrm>
            <a:off x="274639" y="295275"/>
            <a:ext cx="4297362" cy="917575"/>
          </a:xfrm>
        </p:spPr>
        <p:txBody>
          <a:bodyPr/>
          <a:lstStyle/>
          <a:p>
            <a:r>
              <a:rPr lang="en-US" dirty="0" smtClean="0"/>
              <a:t>Making hybrid identity simple</a:t>
            </a:r>
            <a:endParaRPr lang="en-US" dirty="0"/>
          </a:p>
        </p:txBody>
      </p:sp>
      <p:sp>
        <p:nvSpPr>
          <p:cNvPr id="8" name="Rectangle 7"/>
          <p:cNvSpPr/>
          <p:nvPr/>
        </p:nvSpPr>
        <p:spPr bwMode="auto">
          <a:xfrm>
            <a:off x="5307024" y="1028701"/>
            <a:ext cx="3197214" cy="4952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778886" y="1028701"/>
            <a:ext cx="3197214" cy="4952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9110662" y="1596620"/>
            <a:ext cx="2533662" cy="3048000"/>
          </a:xfrm>
          <a:prstGeom prst="rect">
            <a:avLst/>
          </a:prstGeom>
          <a:solidFill>
            <a:schemeClr val="bg2">
              <a:lumMod val="10000"/>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lnSpc>
                <a:spcPct val="90000"/>
              </a:lnSpc>
              <a:spcAft>
                <a:spcPts val="600"/>
              </a:spcAft>
            </a:pPr>
            <a:r>
              <a:rPr lang="en-US" sz="2000" dirty="0">
                <a:gradFill>
                  <a:gsLst>
                    <a:gs pos="75455">
                      <a:schemeClr val="bg1"/>
                    </a:gs>
                    <a:gs pos="41000">
                      <a:schemeClr val="bg1"/>
                    </a:gs>
                  </a:gsLst>
                  <a:lin ang="5400000" scaled="0"/>
                </a:gradFill>
                <a:latin typeface="+mj-lt"/>
                <a:ea typeface="MS PGothic" pitchFamily="34" charset="-128"/>
              </a:rPr>
              <a:t>Azure Active Directory Connect</a:t>
            </a:r>
          </a:p>
        </p:txBody>
      </p:sp>
      <p:sp>
        <p:nvSpPr>
          <p:cNvPr id="10" name="Rectangle 9"/>
          <p:cNvSpPr/>
          <p:nvPr/>
        </p:nvSpPr>
        <p:spPr bwMode="auto">
          <a:xfrm>
            <a:off x="5307024" y="1028701"/>
            <a:ext cx="3197214" cy="18414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5638800" y="1577570"/>
            <a:ext cx="3965168" cy="3048001"/>
          </a:xfrm>
          <a:custGeom>
            <a:avLst/>
            <a:gdLst>
              <a:gd name="connsiteX0" fmla="*/ 0 w 3965168"/>
              <a:gd name="connsiteY0" fmla="*/ 0 h 3048001"/>
              <a:gd name="connsiteX1" fmla="*/ 2530876 w 3965168"/>
              <a:gd name="connsiteY1" fmla="*/ 0 h 3048001"/>
              <a:gd name="connsiteX2" fmla="*/ 2530876 w 3965168"/>
              <a:gd name="connsiteY2" fmla="*/ 1 h 3048001"/>
              <a:gd name="connsiteX3" fmla="*/ 3965168 w 3965168"/>
              <a:gd name="connsiteY3" fmla="*/ 1524001 h 3048001"/>
              <a:gd name="connsiteX4" fmla="*/ 2530876 w 3965168"/>
              <a:gd name="connsiteY4" fmla="*/ 3048001 h 3048001"/>
              <a:gd name="connsiteX5" fmla="*/ 2530876 w 3965168"/>
              <a:gd name="connsiteY5" fmla="*/ 3048000 h 3048001"/>
              <a:gd name="connsiteX6" fmla="*/ 0 w 3965168"/>
              <a:gd name="connsiteY6" fmla="*/ 3048000 h 3048001"/>
              <a:gd name="connsiteX7" fmla="*/ 0 w 3965168"/>
              <a:gd name="connsiteY7" fmla="*/ 0 h 30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5168" h="3048001">
                <a:moveTo>
                  <a:pt x="0" y="0"/>
                </a:moveTo>
                <a:lnTo>
                  <a:pt x="2530876" y="0"/>
                </a:lnTo>
                <a:lnTo>
                  <a:pt x="2530876" y="1"/>
                </a:lnTo>
                <a:lnTo>
                  <a:pt x="3965168" y="1524001"/>
                </a:lnTo>
                <a:lnTo>
                  <a:pt x="2530876" y="3048001"/>
                </a:lnTo>
                <a:lnTo>
                  <a:pt x="2530876" y="3048000"/>
                </a:lnTo>
                <a:lnTo>
                  <a:pt x="0" y="3048000"/>
                </a:lnTo>
                <a:lnTo>
                  <a:pt x="0" y="0"/>
                </a:lnTo>
                <a:close/>
              </a:path>
            </a:pathLst>
          </a:cu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1863" fontAlgn="base">
              <a:lnSpc>
                <a:spcPct val="90000"/>
              </a:lnSpc>
              <a:spcBef>
                <a:spcPts val="1224"/>
              </a:spcBef>
              <a:spcAft>
                <a:spcPct val="0"/>
              </a:spcAft>
              <a:buClr>
                <a:schemeClr val="tx1"/>
              </a:buClr>
              <a:buSzPct val="90000"/>
            </a:pPr>
            <a:endParaRPr lang="en-US" dirty="0" err="1">
              <a:gradFill>
                <a:gsLst>
                  <a:gs pos="80000">
                    <a:schemeClr val="bg1"/>
                  </a:gs>
                  <a:gs pos="29000">
                    <a:schemeClr val="bg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sp>
        <p:nvSpPr>
          <p:cNvPr id="11" name="Rectangle 10"/>
          <p:cNvSpPr/>
          <p:nvPr/>
        </p:nvSpPr>
        <p:spPr bwMode="auto">
          <a:xfrm>
            <a:off x="8778886" y="1028701"/>
            <a:ext cx="3197214" cy="18414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5708662" y="1661613"/>
            <a:ext cx="2393938" cy="93597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1863" fontAlgn="base">
              <a:lnSpc>
                <a:spcPct val="90000"/>
              </a:lnSpc>
              <a:spcBef>
                <a:spcPts val="1224"/>
              </a:spcBef>
              <a:spcAft>
                <a:spcPct val="0"/>
              </a:spcAft>
              <a:buClr>
                <a:schemeClr val="tx1"/>
              </a:buClr>
              <a:buSzPct val="90000"/>
            </a:pPr>
            <a:r>
              <a:rPr lang="en-US" sz="1600" dirty="0">
                <a:gradFill>
                  <a:gsLst>
                    <a:gs pos="97273">
                      <a:schemeClr val="tx1"/>
                    </a:gs>
                    <a:gs pos="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DirSync</a:t>
            </a:r>
          </a:p>
        </p:txBody>
      </p:sp>
      <p:sp>
        <p:nvSpPr>
          <p:cNvPr id="13" name="Rectangle 12"/>
          <p:cNvSpPr/>
          <p:nvPr/>
        </p:nvSpPr>
        <p:spPr bwMode="auto">
          <a:xfrm>
            <a:off x="5708662" y="2633584"/>
            <a:ext cx="2393938" cy="93597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1863" fontAlgn="base">
              <a:lnSpc>
                <a:spcPct val="90000"/>
              </a:lnSpc>
              <a:spcBef>
                <a:spcPts val="1224"/>
              </a:spcBef>
              <a:spcAft>
                <a:spcPct val="0"/>
              </a:spcAft>
              <a:buClr>
                <a:schemeClr val="tx1"/>
              </a:buClr>
              <a:buSzPct val="90000"/>
            </a:pPr>
            <a:r>
              <a:rPr lang="en-US" sz="1600" dirty="0">
                <a:gradFill>
                  <a:gsLst>
                    <a:gs pos="97273">
                      <a:schemeClr val="tx1"/>
                    </a:gs>
                    <a:gs pos="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Azure Active Directory Sync</a:t>
            </a:r>
          </a:p>
        </p:txBody>
      </p:sp>
      <p:sp>
        <p:nvSpPr>
          <p:cNvPr id="14" name="Rectangle 13"/>
          <p:cNvSpPr/>
          <p:nvPr/>
        </p:nvSpPr>
        <p:spPr bwMode="auto">
          <a:xfrm>
            <a:off x="5708662" y="3605554"/>
            <a:ext cx="2393938" cy="93597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1863" fontAlgn="base">
              <a:lnSpc>
                <a:spcPct val="90000"/>
              </a:lnSpc>
              <a:spcBef>
                <a:spcPts val="1224"/>
              </a:spcBef>
              <a:spcAft>
                <a:spcPct val="0"/>
              </a:spcAft>
              <a:buClr>
                <a:schemeClr val="tx1"/>
              </a:buClr>
              <a:buSzPct val="90000"/>
            </a:pPr>
            <a:r>
              <a:rPr lang="en-US" sz="1600" dirty="0" smtClean="0">
                <a:gradFill>
                  <a:gsLst>
                    <a:gs pos="97273">
                      <a:schemeClr val="tx1"/>
                    </a:gs>
                    <a:gs pos="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FIM + Azure </a:t>
            </a:r>
            <a:r>
              <a:rPr lang="en-US" sz="1600" dirty="0">
                <a:gradFill>
                  <a:gsLst>
                    <a:gs pos="97273">
                      <a:schemeClr val="tx1"/>
                    </a:gs>
                    <a:gs pos="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Active Directory Connector</a:t>
            </a:r>
          </a:p>
        </p:txBody>
      </p:sp>
      <p:sp>
        <p:nvSpPr>
          <p:cNvPr id="15" name="Rectangle 14"/>
          <p:cNvSpPr/>
          <p:nvPr/>
        </p:nvSpPr>
        <p:spPr bwMode="auto">
          <a:xfrm>
            <a:off x="5638800" y="4663669"/>
            <a:ext cx="2533662" cy="990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1863" fontAlgn="base">
              <a:lnSpc>
                <a:spcPct val="90000"/>
              </a:lnSpc>
              <a:spcBef>
                <a:spcPts val="1224"/>
              </a:spcBef>
              <a:spcAft>
                <a:spcPct val="0"/>
              </a:spcAft>
              <a:buClr>
                <a:schemeClr val="tx1"/>
              </a:buClr>
              <a:buSzPct val="90000"/>
            </a:pPr>
            <a:r>
              <a:rPr lang="en-US" sz="2000" dirty="0">
                <a:gradFill>
                  <a:gsLst>
                    <a:gs pos="75455">
                      <a:schemeClr val="bg1"/>
                    </a:gs>
                    <a:gs pos="41000">
                      <a:schemeClr val="bg1"/>
                    </a:gs>
                  </a:gsLst>
                  <a:lin ang="5400000" scaled="0"/>
                </a:gradFill>
                <a:latin typeface="+mj-lt"/>
                <a:ea typeface="MS PGothic" pitchFamily="34" charset="-128"/>
              </a:rPr>
              <a:t>ADFS</a:t>
            </a:r>
          </a:p>
        </p:txBody>
      </p:sp>
      <p:sp>
        <p:nvSpPr>
          <p:cNvPr id="16" name="Rectangle 15"/>
          <p:cNvSpPr/>
          <p:nvPr/>
        </p:nvSpPr>
        <p:spPr bwMode="auto">
          <a:xfrm>
            <a:off x="9110662" y="4663669"/>
            <a:ext cx="2533662" cy="990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1863" fontAlgn="base">
              <a:lnSpc>
                <a:spcPct val="90000"/>
              </a:lnSpc>
              <a:spcBef>
                <a:spcPts val="1224"/>
              </a:spcBef>
              <a:spcAft>
                <a:spcPct val="0"/>
              </a:spcAft>
              <a:buClr>
                <a:schemeClr val="tx1"/>
              </a:buClr>
              <a:buSzPct val="90000"/>
            </a:pPr>
            <a:r>
              <a:rPr lang="en-US" sz="2000" dirty="0">
                <a:gradFill>
                  <a:gsLst>
                    <a:gs pos="75455">
                      <a:schemeClr val="bg1"/>
                    </a:gs>
                    <a:gs pos="41000">
                      <a:schemeClr val="bg1"/>
                    </a:gs>
                  </a:gsLst>
                  <a:lin ang="5400000" scaled="0"/>
                </a:gradFill>
                <a:latin typeface="+mj-lt"/>
                <a:ea typeface="MS PGothic" pitchFamily="34" charset="-128"/>
              </a:rPr>
              <a:t>ADFS</a:t>
            </a:r>
          </a:p>
        </p:txBody>
      </p:sp>
      <p:sp>
        <p:nvSpPr>
          <p:cNvPr id="18" name="Rectangle 17"/>
          <p:cNvSpPr/>
          <p:nvPr/>
        </p:nvSpPr>
        <p:spPr bwMode="auto">
          <a:xfrm>
            <a:off x="9110662" y="2606269"/>
            <a:ext cx="2459038" cy="9906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1863" fontAlgn="base">
              <a:lnSpc>
                <a:spcPct val="90000"/>
              </a:lnSpc>
              <a:spcBef>
                <a:spcPts val="1224"/>
              </a:spcBef>
              <a:spcAft>
                <a:spcPct val="0"/>
              </a:spcAft>
              <a:buClr>
                <a:schemeClr val="tx1"/>
              </a:buClr>
              <a:buSzPct val="90000"/>
            </a:pPr>
            <a:r>
              <a:rPr lang="en-US" sz="1600" dirty="0">
                <a:gradFill>
                  <a:gsLst>
                    <a:gs pos="80000">
                      <a:schemeClr val="bg1"/>
                    </a:gs>
                    <a:gs pos="29000">
                      <a:schemeClr val="bg1"/>
                    </a:gs>
                  </a:gsLst>
                  <a:lin ang="5400000" scaled="0"/>
                </a:gradFill>
                <a:latin typeface="Segoe UI Semibold" panose="020B0702040204020203" pitchFamily="34" charset="0"/>
                <a:ea typeface="MS PGothic" pitchFamily="34" charset="-128"/>
                <a:cs typeface="Segoe UI Semibold" panose="020B0702040204020203" pitchFamily="34" charset="0"/>
              </a:rPr>
              <a:t>Sync E</a:t>
            </a:r>
            <a:r>
              <a:rPr lang="en-US" sz="1600" dirty="0" smtClean="0">
                <a:gradFill>
                  <a:gsLst>
                    <a:gs pos="80000">
                      <a:schemeClr val="bg1"/>
                    </a:gs>
                    <a:gs pos="29000">
                      <a:schemeClr val="bg1"/>
                    </a:gs>
                  </a:gsLst>
                  <a:lin ang="5400000" scaled="0"/>
                </a:gradFill>
                <a:latin typeface="Segoe UI Semibold" panose="020B0702040204020203" pitchFamily="34" charset="0"/>
                <a:ea typeface="MS PGothic" pitchFamily="34" charset="-128"/>
                <a:cs typeface="Segoe UI Semibold" panose="020B0702040204020203" pitchFamily="34" charset="0"/>
              </a:rPr>
              <a:t>ngine</a:t>
            </a:r>
            <a:endParaRPr lang="en-US" sz="1600" dirty="0">
              <a:gradFill>
                <a:gsLst>
                  <a:gs pos="80000">
                    <a:schemeClr val="bg1"/>
                  </a:gs>
                  <a:gs pos="29000">
                    <a:schemeClr val="bg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spTree>
    <p:extLst>
      <p:ext uri="{BB962C8B-B14F-4D97-AF65-F5344CB8AC3E}">
        <p14:creationId xmlns:p14="http://schemas.microsoft.com/office/powerpoint/2010/main" val="20103076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3954464"/>
            <a:ext cx="12436475" cy="304006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400" dirty="0" smtClean="0"/>
              <a:t>Delivering a seamless user authentication experience</a:t>
            </a:r>
            <a:endParaRPr lang="en-US" sz="4400" dirty="0"/>
          </a:p>
        </p:txBody>
      </p:sp>
      <p:grpSp>
        <p:nvGrpSpPr>
          <p:cNvPr id="7" name="Group 6"/>
          <p:cNvGrpSpPr/>
          <p:nvPr/>
        </p:nvGrpSpPr>
        <p:grpSpPr>
          <a:xfrm>
            <a:off x="393200" y="1450535"/>
            <a:ext cx="2634579" cy="1918880"/>
            <a:chOff x="5889872" y="4046668"/>
            <a:chExt cx="1771948" cy="1290588"/>
          </a:xfrm>
        </p:grpSpPr>
        <p:grpSp>
          <p:nvGrpSpPr>
            <p:cNvPr id="8" name="Group 7"/>
            <p:cNvGrpSpPr/>
            <p:nvPr/>
          </p:nvGrpSpPr>
          <p:grpSpPr>
            <a:xfrm>
              <a:off x="5889872" y="4046668"/>
              <a:ext cx="1771948" cy="862718"/>
              <a:chOff x="4050793" y="1303782"/>
              <a:chExt cx="3311270" cy="1612179"/>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6933" y="1303782"/>
                <a:ext cx="1679941" cy="1126787"/>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0793" y="1677082"/>
                <a:ext cx="1679941" cy="1126787"/>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2122" y="1677082"/>
                <a:ext cx="1679941" cy="1126787"/>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3732" y="1789174"/>
                <a:ext cx="1679941" cy="1126787"/>
              </a:xfrm>
              <a:prstGeom prst="rect">
                <a:avLst/>
              </a:prstGeom>
            </p:spPr>
          </p:pic>
        </p:gr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4073" y="5049164"/>
              <a:ext cx="1528778" cy="288092"/>
            </a:xfrm>
            <a:prstGeom prst="rect">
              <a:avLst/>
            </a:prstGeom>
            <a:noFill/>
            <a:ln>
              <a:noFill/>
            </a:ln>
          </p:spPr>
        </p:pic>
      </p:grpSp>
      <p:grpSp>
        <p:nvGrpSpPr>
          <p:cNvPr id="75" name="Group 74"/>
          <p:cNvGrpSpPr/>
          <p:nvPr/>
        </p:nvGrpSpPr>
        <p:grpSpPr>
          <a:xfrm>
            <a:off x="3590478" y="1603837"/>
            <a:ext cx="2716115" cy="1860177"/>
            <a:chOff x="3590478" y="1603837"/>
            <a:chExt cx="2716115" cy="1860177"/>
          </a:xfrm>
        </p:grpSpPr>
        <p:grpSp>
          <p:nvGrpSpPr>
            <p:cNvPr id="33" name="Group 32"/>
            <p:cNvGrpSpPr/>
            <p:nvPr/>
          </p:nvGrpSpPr>
          <p:grpSpPr>
            <a:xfrm>
              <a:off x="4226606" y="1603837"/>
              <a:ext cx="1240063" cy="1129410"/>
              <a:chOff x="5350103" y="1504109"/>
              <a:chExt cx="1240063" cy="1129410"/>
            </a:xfrm>
          </p:grpSpPr>
          <p:pic>
            <p:nvPicPr>
              <p:cNvPr id="24" name="Picture 23"/>
              <p:cNvPicPr>
                <a:picLocks noChangeAspect="1"/>
              </p:cNvPicPr>
              <p:nvPr/>
            </p:nvPicPr>
            <p:blipFill>
              <a:blip r:embed="rId5"/>
              <a:stretch>
                <a:fillRect/>
              </a:stretch>
            </p:blipFill>
            <p:spPr>
              <a:xfrm>
                <a:off x="5761038" y="1504109"/>
                <a:ext cx="829128" cy="1042506"/>
              </a:xfrm>
              <a:prstGeom prst="rect">
                <a:avLst/>
              </a:prstGeom>
            </p:spPr>
          </p:pic>
          <p:grpSp>
            <p:nvGrpSpPr>
              <p:cNvPr id="32" name="Group 31"/>
              <p:cNvGrpSpPr/>
              <p:nvPr/>
            </p:nvGrpSpPr>
            <p:grpSpPr>
              <a:xfrm>
                <a:off x="5350103" y="2092424"/>
                <a:ext cx="1088798" cy="541095"/>
                <a:chOff x="3932238" y="1509862"/>
                <a:chExt cx="1983435" cy="985700"/>
              </a:xfrm>
            </p:grpSpPr>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2238" y="1509862"/>
                  <a:ext cx="1336628" cy="896515"/>
                </a:xfrm>
                <a:prstGeom prst="rect">
                  <a:avLst/>
                </a:prstGeom>
              </p:spPr>
            </p:pic>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9045" y="1599047"/>
                  <a:ext cx="1336628" cy="896515"/>
                </a:xfrm>
                <a:prstGeom prst="rect">
                  <a:avLst/>
                </a:prstGeom>
              </p:spPr>
            </p:pic>
          </p:grpSp>
        </p:grpSp>
        <p:sp>
          <p:nvSpPr>
            <p:cNvPr id="34" name="TextBox 33"/>
            <p:cNvSpPr txBox="1"/>
            <p:nvPr/>
          </p:nvSpPr>
          <p:spPr>
            <a:xfrm>
              <a:off x="3590478" y="2873579"/>
              <a:ext cx="2716115" cy="590435"/>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1400" dirty="0">
                  <a:cs typeface="Segoe UI Semilight" panose="020B0402040204020203" pitchFamily="34" charset="0"/>
                </a:rPr>
                <a:t>Identity Synchronization with </a:t>
              </a:r>
              <a:r>
                <a:rPr lang="en-US" sz="1400" dirty="0">
                  <a:latin typeface="Segoe UI Semibold" panose="020B0702040204020203" pitchFamily="34" charset="0"/>
                  <a:cs typeface="Segoe UI Semibold" panose="020B0702040204020203" pitchFamily="34" charset="0"/>
                </a:rPr>
                <a:t>password (hash) sync</a:t>
              </a:r>
            </a:p>
          </p:txBody>
        </p:sp>
      </p:grpSp>
      <p:grpSp>
        <p:nvGrpSpPr>
          <p:cNvPr id="76" name="Group 75"/>
          <p:cNvGrpSpPr/>
          <p:nvPr/>
        </p:nvGrpSpPr>
        <p:grpSpPr>
          <a:xfrm>
            <a:off x="6798579" y="1585904"/>
            <a:ext cx="5421996" cy="2054039"/>
            <a:chOff x="6798579" y="1585904"/>
            <a:chExt cx="5421996" cy="2054039"/>
          </a:xfrm>
        </p:grpSpPr>
        <p:sp>
          <p:nvSpPr>
            <p:cNvPr id="35" name="TextBox 34"/>
            <p:cNvSpPr txBox="1"/>
            <p:nvPr/>
          </p:nvSpPr>
          <p:spPr>
            <a:xfrm>
              <a:off x="6798579" y="2873579"/>
              <a:ext cx="5421996" cy="766364"/>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sz="1400" dirty="0">
                  <a:cs typeface="Segoe UI Semilight" panose="020B0402040204020203" pitchFamily="34" charset="0"/>
                </a:rPr>
                <a:t>User attributes are synchronized using i</a:t>
              </a:r>
              <a:r>
                <a:rPr lang="en-US" sz="1400" dirty="0" smtClean="0">
                  <a:cs typeface="Segoe UI Semilight" panose="020B0402040204020203" pitchFamily="34" charset="0"/>
                </a:rPr>
                <a:t>dentity synchronization </a:t>
              </a:r>
              <a:r>
                <a:rPr lang="en-US" sz="1400" dirty="0">
                  <a:cs typeface="Segoe UI Semilight" panose="020B0402040204020203" pitchFamily="34" charset="0"/>
                </a:rPr>
                <a:t>services </a:t>
              </a:r>
              <a:r>
                <a:rPr lang="en-US" sz="1400" dirty="0">
                  <a:latin typeface="Segoe UI Semibold" panose="020B0702040204020203" pitchFamily="34" charset="0"/>
                  <a:cs typeface="Segoe UI Semibold" panose="020B0702040204020203" pitchFamily="34" charset="0"/>
                </a:rPr>
                <a:t>including a password hash</a:t>
              </a:r>
              <a:r>
                <a:rPr lang="en-US" sz="1400" dirty="0">
                  <a:cs typeface="Segoe UI Semilight" panose="020B0402040204020203" pitchFamily="34" charset="0"/>
                </a:rPr>
                <a:t>, </a:t>
              </a:r>
              <a:r>
                <a:rPr lang="en-US" sz="1400" dirty="0" smtClean="0">
                  <a:cs typeface="Segoe UI Semilight" panose="020B0402040204020203" pitchFamily="34" charset="0"/>
                </a:rPr>
                <a:t>authentication </a:t>
              </a:r>
              <a:r>
                <a:rPr lang="en-US" sz="1400" dirty="0">
                  <a:cs typeface="Segoe UI Semilight" panose="020B0402040204020203" pitchFamily="34" charset="0"/>
                </a:rPr>
                <a:t>is completed against </a:t>
              </a:r>
              <a:r>
                <a:rPr lang="en-US" sz="1400" dirty="0">
                  <a:latin typeface="Segoe UI Semibold" panose="020B0702040204020203" pitchFamily="34" charset="0"/>
                  <a:cs typeface="Segoe UI Semibold" panose="020B0702040204020203" pitchFamily="34" charset="0"/>
                </a:rPr>
                <a:t>Azure Active Directory</a:t>
              </a:r>
            </a:p>
          </p:txBody>
        </p:sp>
        <p:grpSp>
          <p:nvGrpSpPr>
            <p:cNvPr id="39" name="Group 38"/>
            <p:cNvGrpSpPr/>
            <p:nvPr/>
          </p:nvGrpSpPr>
          <p:grpSpPr>
            <a:xfrm>
              <a:off x="6922599" y="1585904"/>
              <a:ext cx="1620772" cy="1090472"/>
              <a:chOff x="8296169" y="1301824"/>
              <a:chExt cx="1762232" cy="1185648"/>
            </a:xfrm>
          </p:grpSpPr>
          <p:pic>
            <p:nvPicPr>
              <p:cNvPr id="37" name="Picture 3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6169" y="1301824"/>
                <a:ext cx="1762232" cy="1185648"/>
              </a:xfrm>
              <a:prstGeom prst="rect">
                <a:avLst/>
              </a:prstGeom>
            </p:spPr>
          </p:pic>
          <p:pic>
            <p:nvPicPr>
              <p:cNvPr id="38" name="Picture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92557" y="1520678"/>
                <a:ext cx="769454" cy="769454"/>
              </a:xfrm>
              <a:prstGeom prst="rect">
                <a:avLst/>
              </a:prstGeom>
            </p:spPr>
          </p:pic>
        </p:grpSp>
      </p:grpSp>
      <p:grpSp>
        <p:nvGrpSpPr>
          <p:cNvPr id="44" name="Group 43"/>
          <p:cNvGrpSpPr/>
          <p:nvPr/>
        </p:nvGrpSpPr>
        <p:grpSpPr>
          <a:xfrm>
            <a:off x="393200" y="4462677"/>
            <a:ext cx="2634579" cy="1918880"/>
            <a:chOff x="5889872" y="4046668"/>
            <a:chExt cx="1771948" cy="1290588"/>
          </a:xfrm>
        </p:grpSpPr>
        <p:grpSp>
          <p:nvGrpSpPr>
            <p:cNvPr id="45" name="Group 44"/>
            <p:cNvGrpSpPr/>
            <p:nvPr/>
          </p:nvGrpSpPr>
          <p:grpSpPr>
            <a:xfrm>
              <a:off x="5889872" y="4046668"/>
              <a:ext cx="1771948" cy="862718"/>
              <a:chOff x="4050793" y="1303782"/>
              <a:chExt cx="3311270" cy="1612179"/>
            </a:xfrm>
          </p:grpSpPr>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6933" y="1303782"/>
                <a:ext cx="1679941" cy="1126787"/>
              </a:xfrm>
              <a:prstGeom prst="rect">
                <a:avLst/>
              </a:prstGeom>
            </p:spPr>
          </p:pic>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0793" y="1677082"/>
                <a:ext cx="1679941" cy="1126787"/>
              </a:xfrm>
              <a:prstGeom prst="rect">
                <a:avLst/>
              </a:prstGeom>
            </p:spPr>
          </p:pic>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2122" y="1677082"/>
                <a:ext cx="1679941" cy="1126787"/>
              </a:xfrm>
              <a:prstGeom prst="rect">
                <a:avLst/>
              </a:prstGeom>
            </p:spPr>
          </p:pic>
          <p:pic>
            <p:nvPicPr>
              <p:cNvPr id="50" name="Pictur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3732" y="1789174"/>
                <a:ext cx="1679941" cy="1126787"/>
              </a:xfrm>
              <a:prstGeom prst="rect">
                <a:avLst/>
              </a:prstGeom>
            </p:spPr>
          </p:pic>
        </p:grpSp>
        <p:pic>
          <p:nvPicPr>
            <p:cNvPr id="46" name="Picture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4073" y="5049164"/>
              <a:ext cx="1528778" cy="288092"/>
            </a:xfrm>
            <a:prstGeom prst="rect">
              <a:avLst/>
            </a:prstGeom>
            <a:noFill/>
            <a:ln>
              <a:noFill/>
            </a:ln>
          </p:spPr>
        </p:pic>
      </p:grpSp>
      <p:grpSp>
        <p:nvGrpSpPr>
          <p:cNvPr id="77" name="Group 76"/>
          <p:cNvGrpSpPr/>
          <p:nvPr/>
        </p:nvGrpSpPr>
        <p:grpSpPr>
          <a:xfrm>
            <a:off x="3590478" y="4335398"/>
            <a:ext cx="2716115" cy="1061874"/>
            <a:chOff x="3590478" y="4335398"/>
            <a:chExt cx="2716115" cy="1061874"/>
          </a:xfrm>
        </p:grpSpPr>
        <p:grpSp>
          <p:nvGrpSpPr>
            <p:cNvPr id="51" name="Group 50"/>
            <p:cNvGrpSpPr/>
            <p:nvPr/>
          </p:nvGrpSpPr>
          <p:grpSpPr>
            <a:xfrm>
              <a:off x="4470401" y="4335398"/>
              <a:ext cx="752474" cy="685330"/>
              <a:chOff x="5350103" y="1504109"/>
              <a:chExt cx="1240063" cy="1129410"/>
            </a:xfrm>
          </p:grpSpPr>
          <p:pic>
            <p:nvPicPr>
              <p:cNvPr id="52" name="Picture 51"/>
              <p:cNvPicPr>
                <a:picLocks noChangeAspect="1"/>
              </p:cNvPicPr>
              <p:nvPr/>
            </p:nvPicPr>
            <p:blipFill>
              <a:blip r:embed="rId5"/>
              <a:stretch>
                <a:fillRect/>
              </a:stretch>
            </p:blipFill>
            <p:spPr>
              <a:xfrm>
                <a:off x="5761038" y="1504109"/>
                <a:ext cx="829128" cy="1042506"/>
              </a:xfrm>
              <a:prstGeom prst="rect">
                <a:avLst/>
              </a:prstGeom>
            </p:spPr>
          </p:pic>
          <p:grpSp>
            <p:nvGrpSpPr>
              <p:cNvPr id="53" name="Group 52"/>
              <p:cNvGrpSpPr/>
              <p:nvPr/>
            </p:nvGrpSpPr>
            <p:grpSpPr>
              <a:xfrm>
                <a:off x="5350103" y="2092424"/>
                <a:ext cx="1088798" cy="541095"/>
                <a:chOff x="3932238" y="1509862"/>
                <a:chExt cx="1983435" cy="985700"/>
              </a:xfrm>
            </p:grpSpPr>
            <p:pic>
              <p:nvPicPr>
                <p:cNvPr id="54" name="Picture 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2238" y="1509862"/>
                  <a:ext cx="1336628" cy="896515"/>
                </a:xfrm>
                <a:prstGeom prst="rect">
                  <a:avLst/>
                </a:prstGeom>
              </p:spPr>
            </p:pic>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9045" y="1599047"/>
                  <a:ext cx="1336628" cy="896515"/>
                </a:xfrm>
                <a:prstGeom prst="rect">
                  <a:avLst/>
                </a:prstGeom>
              </p:spPr>
            </p:pic>
          </p:grpSp>
        </p:grpSp>
        <p:sp>
          <p:nvSpPr>
            <p:cNvPr id="56" name="TextBox 55"/>
            <p:cNvSpPr txBox="1"/>
            <p:nvPr/>
          </p:nvSpPr>
          <p:spPr>
            <a:xfrm>
              <a:off x="3590478" y="5018707"/>
              <a:ext cx="2716115" cy="378565"/>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1400" dirty="0">
                  <a:cs typeface="Segoe UI Semilight" panose="020B0402040204020203" pitchFamily="34" charset="0"/>
                </a:rPr>
                <a:t>Identity </a:t>
              </a:r>
              <a:r>
                <a:rPr lang="en-US" sz="1400" dirty="0" smtClean="0">
                  <a:cs typeface="Segoe UI Semilight" panose="020B0402040204020203" pitchFamily="34" charset="0"/>
                </a:rPr>
                <a:t>Synchronization</a:t>
              </a:r>
              <a:endParaRPr lang="en-US" sz="1400" dirty="0">
                <a:latin typeface="Segoe UI Semibold" panose="020B0702040204020203" pitchFamily="34" charset="0"/>
                <a:cs typeface="Segoe UI Semibold" panose="020B0702040204020203" pitchFamily="34" charset="0"/>
              </a:endParaRPr>
            </a:p>
          </p:txBody>
        </p:sp>
      </p:grpSp>
      <p:grpSp>
        <p:nvGrpSpPr>
          <p:cNvPr id="79" name="Group 78"/>
          <p:cNvGrpSpPr/>
          <p:nvPr/>
        </p:nvGrpSpPr>
        <p:grpSpPr>
          <a:xfrm>
            <a:off x="6798579" y="4598046"/>
            <a:ext cx="5364846" cy="2054039"/>
            <a:chOff x="6798579" y="4598046"/>
            <a:chExt cx="5364846" cy="2054039"/>
          </a:xfrm>
        </p:grpSpPr>
        <p:sp>
          <p:nvSpPr>
            <p:cNvPr id="57" name="TextBox 56"/>
            <p:cNvSpPr txBox="1"/>
            <p:nvPr/>
          </p:nvSpPr>
          <p:spPr>
            <a:xfrm>
              <a:off x="6798579" y="5885721"/>
              <a:ext cx="5364846" cy="766364"/>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sz="1400" dirty="0">
                  <a:cs typeface="Segoe UI Semilight" panose="020B0402040204020203" pitchFamily="34" charset="0"/>
                </a:rPr>
                <a:t>User attributes are synchronized using </a:t>
              </a:r>
              <a:r>
                <a:rPr lang="en-US" sz="1400" dirty="0" smtClean="0">
                  <a:cs typeface="Segoe UI Semilight" panose="020B0402040204020203" pitchFamily="34" charset="0"/>
                </a:rPr>
                <a:t>identity synchronization </a:t>
              </a:r>
              <a:r>
                <a:rPr lang="en-US" sz="1400" dirty="0">
                  <a:cs typeface="Segoe UI Semilight" panose="020B0402040204020203" pitchFamily="34" charset="0"/>
                </a:rPr>
                <a:t>tools, </a:t>
              </a:r>
              <a:r>
                <a:rPr lang="en-US" sz="1400" dirty="0" smtClean="0">
                  <a:latin typeface="Segoe UI Semibold" panose="020B0702040204020203" pitchFamily="34" charset="0"/>
                  <a:cs typeface="Segoe UI Semibold" panose="020B0702040204020203" pitchFamily="34" charset="0"/>
                </a:rPr>
                <a:t>authentication is </a:t>
              </a:r>
              <a:r>
                <a:rPr lang="en-US" sz="1400" dirty="0">
                  <a:latin typeface="Segoe UI Semibold" panose="020B0702040204020203" pitchFamily="34" charset="0"/>
                  <a:cs typeface="Segoe UI Semibold" panose="020B0702040204020203" pitchFamily="34" charset="0"/>
                </a:rPr>
                <a:t>passed back through federation </a:t>
              </a:r>
              <a:r>
                <a:rPr lang="en-US" sz="1400" dirty="0">
                  <a:cs typeface="Segoe UI Semilight" panose="020B0402040204020203" pitchFamily="34" charset="0"/>
                </a:rPr>
                <a:t>and completed against </a:t>
              </a:r>
              <a:r>
                <a:rPr lang="en-US" sz="1400" dirty="0">
                  <a:latin typeface="Segoe UI Semibold" panose="020B0702040204020203" pitchFamily="34" charset="0"/>
                  <a:cs typeface="Segoe UI Semibold" panose="020B0702040204020203" pitchFamily="34" charset="0"/>
                </a:rPr>
                <a:t>Windows Server Active Directory</a:t>
              </a:r>
            </a:p>
          </p:txBody>
        </p:sp>
        <p:grpSp>
          <p:nvGrpSpPr>
            <p:cNvPr id="58" name="Group 57"/>
            <p:cNvGrpSpPr/>
            <p:nvPr/>
          </p:nvGrpSpPr>
          <p:grpSpPr>
            <a:xfrm>
              <a:off x="6922599" y="4598046"/>
              <a:ext cx="1620772" cy="1090472"/>
              <a:chOff x="8296169" y="1301824"/>
              <a:chExt cx="1762232" cy="1185648"/>
            </a:xfrm>
          </p:grpSpPr>
          <p:pic>
            <p:nvPicPr>
              <p:cNvPr id="59" name="Picture 5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6169" y="1301824"/>
                <a:ext cx="1762232" cy="1185648"/>
              </a:xfrm>
              <a:prstGeom prst="rect">
                <a:avLst/>
              </a:prstGeom>
            </p:spPr>
          </p:pic>
          <p:pic>
            <p:nvPicPr>
              <p:cNvPr id="60" name="Picture 5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92557" y="1520678"/>
                <a:ext cx="769454" cy="769454"/>
              </a:xfrm>
              <a:prstGeom prst="rect">
                <a:avLst/>
              </a:prstGeom>
            </p:spPr>
          </p:pic>
        </p:grpSp>
      </p:grpSp>
      <p:grpSp>
        <p:nvGrpSpPr>
          <p:cNvPr id="78" name="Group 77"/>
          <p:cNvGrpSpPr/>
          <p:nvPr/>
        </p:nvGrpSpPr>
        <p:grpSpPr>
          <a:xfrm>
            <a:off x="3590478" y="5586316"/>
            <a:ext cx="2716115" cy="1061874"/>
            <a:chOff x="3590478" y="5586316"/>
            <a:chExt cx="2716115" cy="1061874"/>
          </a:xfrm>
        </p:grpSpPr>
        <p:grpSp>
          <p:nvGrpSpPr>
            <p:cNvPr id="61" name="Group 60"/>
            <p:cNvGrpSpPr/>
            <p:nvPr/>
          </p:nvGrpSpPr>
          <p:grpSpPr>
            <a:xfrm>
              <a:off x="4470401" y="5586316"/>
              <a:ext cx="752474" cy="685330"/>
              <a:chOff x="5350103" y="1504109"/>
              <a:chExt cx="1240063" cy="1129410"/>
            </a:xfrm>
          </p:grpSpPr>
          <p:pic>
            <p:nvPicPr>
              <p:cNvPr id="62" name="Picture 61"/>
              <p:cNvPicPr>
                <a:picLocks noChangeAspect="1"/>
              </p:cNvPicPr>
              <p:nvPr/>
            </p:nvPicPr>
            <p:blipFill>
              <a:blip r:embed="rId5"/>
              <a:stretch>
                <a:fillRect/>
              </a:stretch>
            </p:blipFill>
            <p:spPr>
              <a:xfrm>
                <a:off x="5761038" y="1504109"/>
                <a:ext cx="829128" cy="1042506"/>
              </a:xfrm>
              <a:prstGeom prst="rect">
                <a:avLst/>
              </a:prstGeom>
            </p:spPr>
          </p:pic>
          <p:grpSp>
            <p:nvGrpSpPr>
              <p:cNvPr id="63" name="Group 62"/>
              <p:cNvGrpSpPr/>
              <p:nvPr/>
            </p:nvGrpSpPr>
            <p:grpSpPr>
              <a:xfrm>
                <a:off x="5350103" y="2092424"/>
                <a:ext cx="1088798" cy="541095"/>
                <a:chOff x="3932238" y="1509862"/>
                <a:chExt cx="1983435" cy="985700"/>
              </a:xfrm>
            </p:grpSpPr>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2238" y="1509862"/>
                  <a:ext cx="1336628" cy="896515"/>
                </a:xfrm>
                <a:prstGeom prst="rect">
                  <a:avLst/>
                </a:prstGeom>
              </p:spPr>
            </p:pic>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9045" y="1599047"/>
                  <a:ext cx="1336628" cy="896515"/>
                </a:xfrm>
                <a:prstGeom prst="rect">
                  <a:avLst/>
                </a:prstGeom>
              </p:spPr>
            </p:pic>
          </p:grpSp>
        </p:grpSp>
        <p:sp>
          <p:nvSpPr>
            <p:cNvPr id="66" name="TextBox 65"/>
            <p:cNvSpPr txBox="1"/>
            <p:nvPr/>
          </p:nvSpPr>
          <p:spPr>
            <a:xfrm>
              <a:off x="3590478" y="6269625"/>
              <a:ext cx="2716115" cy="378565"/>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1400" dirty="0" smtClean="0">
                  <a:cs typeface="Segoe UI Semilight" panose="020B0402040204020203" pitchFamily="34" charset="0"/>
                </a:rPr>
                <a:t>AD FS</a:t>
              </a:r>
              <a:endParaRPr lang="en-US" sz="1400" dirty="0">
                <a:latin typeface="Segoe UI Semibold" panose="020B0702040204020203" pitchFamily="34" charset="0"/>
                <a:cs typeface="Segoe UI Semibold" panose="020B0702040204020203" pitchFamily="34" charset="0"/>
              </a:endParaRPr>
            </a:p>
          </p:txBody>
        </p:sp>
      </p:grpSp>
      <p:cxnSp>
        <p:nvCxnSpPr>
          <p:cNvPr id="67" name="Straight Connector 66"/>
          <p:cNvCxnSpPr/>
          <p:nvPr/>
        </p:nvCxnSpPr>
        <p:spPr>
          <a:xfrm>
            <a:off x="3260979" y="2192152"/>
            <a:ext cx="788507" cy="0"/>
          </a:xfrm>
          <a:prstGeom prst="line">
            <a:avLst/>
          </a:prstGeom>
          <a:noFill/>
          <a:ln w="285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822886" y="2192152"/>
            <a:ext cx="788507" cy="0"/>
          </a:xfrm>
          <a:prstGeom prst="line">
            <a:avLst/>
          </a:prstGeom>
          <a:noFill/>
          <a:ln w="285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260979" y="4787227"/>
            <a:ext cx="788507" cy="365760"/>
          </a:xfrm>
          <a:prstGeom prst="line">
            <a:avLst/>
          </a:prstGeom>
          <a:noFill/>
          <a:ln w="285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822886" y="4787227"/>
            <a:ext cx="788507" cy="365760"/>
          </a:xfrm>
          <a:prstGeom prst="line">
            <a:avLst/>
          </a:prstGeom>
          <a:noFill/>
          <a:ln w="285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260979" y="5505638"/>
            <a:ext cx="788507" cy="365760"/>
          </a:xfrm>
          <a:prstGeom prst="line">
            <a:avLst/>
          </a:prstGeom>
          <a:noFill/>
          <a:ln w="28575">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822886" y="5505638"/>
            <a:ext cx="788507" cy="365760"/>
          </a:xfrm>
          <a:prstGeom prst="line">
            <a:avLst/>
          </a:prstGeom>
          <a:noFill/>
          <a:ln w="28575">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964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250"/>
                                        <p:tgtEl>
                                          <p:spTgt spid="6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250"/>
                                        <p:tgtEl>
                                          <p:spTgt spid="6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decel="10000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left)">
                                      <p:cBhvr>
                                        <p:cTn id="45" dur="500"/>
                                        <p:tgtEl>
                                          <p:spTgt spid="71"/>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right)">
                                      <p:cBhvr>
                                        <p:cTn id="53" dur="500"/>
                                        <p:tgtEl>
                                          <p:spTgt spid="73"/>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childTnLst>
                          </p:cTn>
                        </p:par>
                        <p:par>
                          <p:cTn id="58" fill="hold">
                            <p:stCondLst>
                              <p:cond delay="4000"/>
                            </p:stCondLst>
                            <p:childTnLst>
                              <p:par>
                                <p:cTn id="59" presetID="22" presetClass="entr" presetSubtype="2" fill="hold"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right)">
                                      <p:cBhvr>
                                        <p:cTn id="6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6417109" y="2630789"/>
            <a:ext cx="3411982" cy="2312565"/>
          </a:xfrm>
          <a:prstGeom prst="rect">
            <a:avLst/>
          </a:prstGeom>
          <a:solidFill>
            <a:schemeClr val="bg1">
              <a:lumMod val="95000"/>
            </a:schemeClr>
          </a:solidFill>
          <a:ln w="38100">
            <a:solidFill>
              <a:schemeClr val="accent1">
                <a:lumMod val="60000"/>
                <a:lumOff val="40000"/>
              </a:schemeClr>
            </a:solidFill>
            <a:miter lim="800000"/>
            <a:headEnd type="none" w="med" len="med"/>
            <a:tailEnd type="none" w="med" len="med"/>
          </a:ln>
          <a:effectLst/>
        </p:spPr>
      </p:pic>
      <p:sp>
        <p:nvSpPr>
          <p:cNvPr id="2" name="Title 1"/>
          <p:cNvSpPr>
            <a:spLocks noGrp="1"/>
          </p:cNvSpPr>
          <p:nvPr>
            <p:ph type="title"/>
          </p:nvPr>
        </p:nvSpPr>
        <p:spPr/>
        <p:txBody>
          <a:bodyPr/>
          <a:lstStyle/>
          <a:p>
            <a:r>
              <a:rPr lang="en-US" smtClean="0"/>
              <a:t>Your directory on the cloud </a:t>
            </a:r>
            <a:endParaRPr lang="en-US" dirty="0"/>
          </a:p>
        </p:txBody>
      </p:sp>
      <p:sp>
        <p:nvSpPr>
          <p:cNvPr id="4" name="Text Placeholder 3"/>
          <p:cNvSpPr>
            <a:spLocks noGrp="1"/>
          </p:cNvSpPr>
          <p:nvPr>
            <p:ph type="body" sz="quarter" idx="10"/>
          </p:nvPr>
        </p:nvSpPr>
        <p:spPr>
          <a:xfrm>
            <a:off x="274638" y="1212850"/>
            <a:ext cx="11887200" cy="1224951"/>
          </a:xfrm>
        </p:spPr>
        <p:txBody>
          <a:bodyPr numCol="2" spcCol="365760"/>
          <a:lstStyle/>
          <a:p>
            <a:r>
              <a:rPr lang="en-US" sz="3200" dirty="0" smtClean="0"/>
              <a:t>Connect and sync on-premises directories with Azure</a:t>
            </a:r>
          </a:p>
          <a:p>
            <a:r>
              <a:rPr lang="en-US" sz="3200" dirty="0" smtClean="0"/>
              <a:t>2400+ pre-integrated popular SaaS apps</a:t>
            </a:r>
            <a:endParaRPr lang="en-US" sz="3200" dirty="0"/>
          </a:p>
        </p:txBody>
      </p:sp>
      <p:grpSp>
        <p:nvGrpSpPr>
          <p:cNvPr id="52" name="Group 51"/>
          <p:cNvGrpSpPr/>
          <p:nvPr/>
        </p:nvGrpSpPr>
        <p:grpSpPr>
          <a:xfrm>
            <a:off x="6646868" y="4181287"/>
            <a:ext cx="2942961" cy="1987912"/>
            <a:chOff x="5079169" y="4315745"/>
            <a:chExt cx="2338242" cy="1579437"/>
          </a:xfrm>
        </p:grpSpPr>
        <p:pic>
          <p:nvPicPr>
            <p:cNvPr id="54" name="Picture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9169" y="4315745"/>
              <a:ext cx="2338242" cy="1579437"/>
            </a:xfrm>
            <a:prstGeom prst="rect">
              <a:avLst/>
            </a:prstGeom>
          </p:spPr>
        </p:pic>
        <p:pic>
          <p:nvPicPr>
            <p:cNvPr id="55" name="Picture 5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384" y="4743137"/>
              <a:ext cx="869145" cy="869145"/>
            </a:xfrm>
            <a:prstGeom prst="rect">
              <a:avLst/>
            </a:prstGeom>
          </p:spPr>
        </p:pic>
      </p:grpSp>
      <p:grpSp>
        <p:nvGrpSpPr>
          <p:cNvPr id="151" name="Group 150"/>
          <p:cNvGrpSpPr/>
          <p:nvPr/>
        </p:nvGrpSpPr>
        <p:grpSpPr>
          <a:xfrm>
            <a:off x="1331463" y="3072466"/>
            <a:ext cx="3081590" cy="3081590"/>
            <a:chOff x="1331463" y="3072466"/>
            <a:chExt cx="3081590" cy="3081590"/>
          </a:xfrm>
        </p:grpSpPr>
        <p:sp>
          <p:nvSpPr>
            <p:cNvPr id="38" name="Oval 37"/>
            <p:cNvSpPr/>
            <p:nvPr/>
          </p:nvSpPr>
          <p:spPr bwMode="auto">
            <a:xfrm>
              <a:off x="1331463" y="3072466"/>
              <a:ext cx="3081590" cy="3081590"/>
            </a:xfrm>
            <a:prstGeom prst="ellipse">
              <a:avLst/>
            </a:prstGeom>
            <a:solidFill>
              <a:schemeClr val="bg1">
                <a:lumMod val="95000"/>
              </a:schemeClr>
            </a:solidFill>
            <a:ln w="57150">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6885" y="4771181"/>
              <a:ext cx="2050180" cy="386348"/>
            </a:xfrm>
            <a:prstGeom prst="rect">
              <a:avLst/>
            </a:prstGeom>
            <a:noFill/>
            <a:ln>
              <a:noFill/>
            </a:ln>
          </p:spPr>
        </p:pic>
        <p:grpSp>
          <p:nvGrpSpPr>
            <p:cNvPr id="70" name="Group 69"/>
            <p:cNvGrpSpPr/>
            <p:nvPr/>
          </p:nvGrpSpPr>
          <p:grpSpPr>
            <a:xfrm>
              <a:off x="1708099" y="3407502"/>
              <a:ext cx="2328318" cy="1126843"/>
              <a:chOff x="1708099" y="3649239"/>
              <a:chExt cx="2328318" cy="1126843"/>
            </a:xfrm>
          </p:grpSpPr>
          <p:grpSp>
            <p:nvGrpSpPr>
              <p:cNvPr id="44" name="Group 43"/>
              <p:cNvGrpSpPr/>
              <p:nvPr/>
            </p:nvGrpSpPr>
            <p:grpSpPr>
              <a:xfrm>
                <a:off x="1708099" y="3649239"/>
                <a:ext cx="2328318" cy="1054784"/>
                <a:chOff x="4050793" y="1303782"/>
                <a:chExt cx="3311270" cy="1500087"/>
              </a:xfrm>
            </p:grpSpPr>
            <p:pic>
              <p:nvPicPr>
                <p:cNvPr id="46" name="Picture 4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6933" y="1303782"/>
                  <a:ext cx="1679941" cy="1126787"/>
                </a:xfrm>
                <a:prstGeom prst="rect">
                  <a:avLst/>
                </a:prstGeom>
              </p:spPr>
            </p:pic>
            <p:pic>
              <p:nvPicPr>
                <p:cNvPr id="47" name="Picture 4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50793" y="1677082"/>
                  <a:ext cx="1679941" cy="1126787"/>
                </a:xfrm>
                <a:prstGeom prst="rect">
                  <a:avLst/>
                </a:prstGeom>
              </p:spPr>
            </p:pic>
            <p:pic>
              <p:nvPicPr>
                <p:cNvPr id="48" name="Picture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82122" y="1677082"/>
                  <a:ext cx="1679941" cy="1126787"/>
                </a:xfrm>
                <a:prstGeom prst="rect">
                  <a:avLst/>
                </a:prstGeom>
              </p:spPr>
            </p:pic>
          </p:grpSp>
          <p:grpSp>
            <p:nvGrpSpPr>
              <p:cNvPr id="60" name="Group 59"/>
              <p:cNvGrpSpPr/>
              <p:nvPr/>
            </p:nvGrpSpPr>
            <p:grpSpPr>
              <a:xfrm>
                <a:off x="2519424" y="4101818"/>
                <a:ext cx="726220" cy="674264"/>
                <a:chOff x="7192001" y="4879921"/>
                <a:chExt cx="1417152" cy="1315766"/>
              </a:xfrm>
            </p:grpSpPr>
            <p:pic>
              <p:nvPicPr>
                <p:cNvPr id="62" name="Picture 6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92001" y="4879921"/>
                  <a:ext cx="790842" cy="1083454"/>
                </a:xfrm>
                <a:prstGeom prst="rect">
                  <a:avLst/>
                </a:prstGeom>
              </p:spPr>
            </p:pic>
            <p:pic>
              <p:nvPicPr>
                <p:cNvPr id="63" name="Picture 6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01511" y="5001792"/>
                  <a:ext cx="790842" cy="1083454"/>
                </a:xfrm>
                <a:prstGeom prst="rect">
                  <a:avLst/>
                </a:prstGeom>
              </p:spPr>
            </p:pic>
            <p:pic>
              <p:nvPicPr>
                <p:cNvPr id="64" name="Picture 6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18311" y="5112233"/>
                  <a:ext cx="790842" cy="1083454"/>
                </a:xfrm>
                <a:prstGeom prst="rect">
                  <a:avLst/>
                </a:prstGeom>
              </p:spPr>
            </p:pic>
          </p:grpSp>
        </p:grpSp>
        <p:sp>
          <p:nvSpPr>
            <p:cNvPr id="61" name="Rectangle 60"/>
            <p:cNvSpPr/>
            <p:nvPr/>
          </p:nvSpPr>
          <p:spPr>
            <a:xfrm>
              <a:off x="2065377" y="5175243"/>
              <a:ext cx="1613763" cy="612475"/>
            </a:xfrm>
            <a:prstGeom prst="rect">
              <a:avLst/>
            </a:prstGeom>
          </p:spPr>
          <p:txBody>
            <a:bodyPr wrap="square">
              <a:spAutoFit/>
            </a:bodyPr>
            <a:lstStyle/>
            <a:p>
              <a:pPr algn="ctr">
                <a:lnSpc>
                  <a:spcPct val="90000"/>
                </a:lnSpc>
                <a:spcBef>
                  <a:spcPts val="600"/>
                </a:spcBef>
              </a:pPr>
              <a:r>
                <a:rPr lang="en-US" dirty="0" smtClean="0">
                  <a:gradFill>
                    <a:gsLst>
                      <a:gs pos="32727">
                        <a:schemeClr val="accent1"/>
                      </a:gs>
                      <a:gs pos="71000">
                        <a:schemeClr val="accent1"/>
                      </a:gs>
                    </a:gsLst>
                    <a:lin ang="5400000" scaled="0"/>
                  </a:gradFill>
                  <a:latin typeface="Segoe UI Semibold" panose="020B0702040204020203" pitchFamily="34" charset="0"/>
                  <a:ea typeface="MS PGothic" pitchFamily="34" charset="-128"/>
                  <a:cs typeface="Segoe UI Semibold" panose="020B0702040204020203" pitchFamily="34" charset="0"/>
                </a:rPr>
                <a:t>+</a:t>
              </a:r>
            </a:p>
            <a:p>
              <a:pPr algn="ctr">
                <a:lnSpc>
                  <a:spcPct val="90000"/>
                </a:lnSpc>
                <a:spcBef>
                  <a:spcPts val="600"/>
                </a:spcBef>
              </a:pPr>
              <a:r>
                <a:rPr lang="en-US" sz="1400" dirty="0" smtClean="0">
                  <a:gradFill>
                    <a:gsLst>
                      <a:gs pos="32727">
                        <a:schemeClr val="accent1"/>
                      </a:gs>
                      <a:gs pos="71000">
                        <a:schemeClr val="accent1"/>
                      </a:gs>
                    </a:gsLst>
                    <a:lin ang="5400000" scaled="0"/>
                  </a:gradFill>
                  <a:latin typeface="Segoe UI Semibold" panose="020B0702040204020203" pitchFamily="34" charset="0"/>
                  <a:ea typeface="MS PGothic" pitchFamily="34" charset="-128"/>
                  <a:cs typeface="Segoe UI Semibold" panose="020B0702040204020203" pitchFamily="34" charset="0"/>
                </a:rPr>
                <a:t>Other directories</a:t>
              </a:r>
              <a:endParaRPr lang="en-US" sz="1400" dirty="0">
                <a:gradFill>
                  <a:gsLst>
                    <a:gs pos="32727">
                      <a:schemeClr val="accent1"/>
                    </a:gs>
                    <a:gs pos="71000">
                      <a:schemeClr val="accent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grpSp>
      <p:grpSp>
        <p:nvGrpSpPr>
          <p:cNvPr id="129" name="Group 128"/>
          <p:cNvGrpSpPr/>
          <p:nvPr/>
        </p:nvGrpSpPr>
        <p:grpSpPr>
          <a:xfrm>
            <a:off x="9598715" y="3708319"/>
            <a:ext cx="2075458" cy="1738887"/>
            <a:chOff x="8219011" y="4361240"/>
            <a:chExt cx="2075458" cy="1738887"/>
          </a:xfrm>
        </p:grpSpPr>
        <p:grpSp>
          <p:nvGrpSpPr>
            <p:cNvPr id="130" name="Group 129"/>
            <p:cNvGrpSpPr/>
            <p:nvPr/>
          </p:nvGrpSpPr>
          <p:grpSpPr>
            <a:xfrm>
              <a:off x="8219011" y="4361240"/>
              <a:ext cx="2075458" cy="1738887"/>
              <a:chOff x="8219011" y="4361240"/>
              <a:chExt cx="2075458" cy="1738887"/>
            </a:xfrm>
          </p:grpSpPr>
          <p:pic>
            <p:nvPicPr>
              <p:cNvPr id="139" name="Picture 13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58826" y="4361240"/>
                <a:ext cx="1995829" cy="1342815"/>
              </a:xfrm>
              <a:prstGeom prst="rect">
                <a:avLst/>
              </a:prstGeom>
            </p:spPr>
          </p:pic>
          <p:sp>
            <p:nvSpPr>
              <p:cNvPr id="140" name="TextBox 139"/>
              <p:cNvSpPr txBox="1"/>
              <p:nvPr/>
            </p:nvSpPr>
            <p:spPr>
              <a:xfrm>
                <a:off x="8219011" y="5823128"/>
                <a:ext cx="2075458" cy="276999"/>
              </a:xfrm>
              <a:prstGeom prst="rect">
                <a:avLst/>
              </a:prstGeom>
              <a:noFill/>
            </p:spPr>
            <p:txBody>
              <a:bodyPr wrap="square" lIns="0" tIns="0" rIns="0" bIns="0" rtlCol="0">
                <a:spAutoFit/>
              </a:bodyPr>
              <a:lstStyle/>
              <a:p>
                <a:pPr algn="ctr" defTabSz="1243038">
                  <a:lnSpc>
                    <a:spcPct val="90000"/>
                  </a:lnSpc>
                  <a:spcBef>
                    <a:spcPct val="20000"/>
                  </a:spcBef>
                  <a:buSzPct val="80000"/>
                </a:pPr>
                <a:r>
                  <a:rPr lang="en-US" sz="2000" dirty="0" smtClean="0">
                    <a:solidFill>
                      <a:schemeClr val="bg1"/>
                    </a:solidFill>
                    <a:latin typeface="Segoe UI Light" panose="020B0502040204020203" pitchFamily="34" charset="0"/>
                    <a:cs typeface="Segoe UI Light" panose="020B0502040204020203" pitchFamily="34" charset="0"/>
                  </a:rPr>
                  <a:t>SaaS apps</a:t>
                </a:r>
                <a:endParaRPr lang="en-US" sz="2000" dirty="0">
                  <a:solidFill>
                    <a:schemeClr val="bg1"/>
                  </a:solidFill>
                  <a:latin typeface="Segoe UI Light" panose="020B0502040204020203" pitchFamily="34" charset="0"/>
                  <a:cs typeface="Segoe UI Light" panose="020B0502040204020203" pitchFamily="34" charset="0"/>
                </a:endParaRPr>
              </a:p>
            </p:txBody>
          </p:sp>
        </p:grpSp>
        <p:grpSp>
          <p:nvGrpSpPr>
            <p:cNvPr id="131" name="Group 130"/>
            <p:cNvGrpSpPr/>
            <p:nvPr/>
          </p:nvGrpSpPr>
          <p:grpSpPr>
            <a:xfrm>
              <a:off x="8830986" y="4817880"/>
              <a:ext cx="948104" cy="559146"/>
              <a:chOff x="5478037" y="4750764"/>
              <a:chExt cx="1146761" cy="676304"/>
            </a:xfrm>
          </p:grpSpPr>
          <p:sp>
            <p:nvSpPr>
              <p:cNvPr id="132" name="Rectangle 131"/>
              <p:cNvSpPr/>
              <p:nvPr/>
            </p:nvSpPr>
            <p:spPr bwMode="auto">
              <a:xfrm>
                <a:off x="5498905" y="4790095"/>
                <a:ext cx="714058" cy="479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33" name="Group 132"/>
              <p:cNvGrpSpPr/>
              <p:nvPr/>
            </p:nvGrpSpPr>
            <p:grpSpPr>
              <a:xfrm>
                <a:off x="5478037" y="4750764"/>
                <a:ext cx="1146761" cy="676304"/>
                <a:chOff x="5478037" y="4750764"/>
                <a:chExt cx="1146761" cy="676304"/>
              </a:xfrm>
            </p:grpSpPr>
            <p:sp>
              <p:nvSpPr>
                <p:cNvPr id="134" name="Freeform 5"/>
                <p:cNvSpPr>
                  <a:spLocks noEditPoints="1"/>
                </p:cNvSpPr>
                <p:nvPr/>
              </p:nvSpPr>
              <p:spPr bwMode="auto">
                <a:xfrm>
                  <a:off x="5478037" y="4750764"/>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35" name="Picture 13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554460" y="4810800"/>
                  <a:ext cx="425042" cy="411480"/>
                </a:xfrm>
                <a:prstGeom prst="rect">
                  <a:avLst/>
                </a:prstGeom>
              </p:spPr>
            </p:pic>
            <p:sp>
              <p:nvSpPr>
                <p:cNvPr id="136" name="Rectangle 135"/>
                <p:cNvSpPr/>
                <p:nvPr/>
              </p:nvSpPr>
              <p:spPr bwMode="auto">
                <a:xfrm>
                  <a:off x="5873633" y="4919334"/>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37" name="Freeform 5"/>
                <p:cNvSpPr>
                  <a:spLocks noEditPoints="1"/>
                </p:cNvSpPr>
                <p:nvPr/>
              </p:nvSpPr>
              <p:spPr bwMode="auto">
                <a:xfrm>
                  <a:off x="5860291" y="489061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38" name="Picture 13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33148" y="4955552"/>
                  <a:ext cx="425042" cy="411480"/>
                </a:xfrm>
                <a:prstGeom prst="rect">
                  <a:avLst/>
                </a:prstGeom>
              </p:spPr>
            </p:pic>
          </p:grpSp>
        </p:grpSp>
      </p:grpSp>
      <p:grpSp>
        <p:nvGrpSpPr>
          <p:cNvPr id="141" name="Group 140"/>
          <p:cNvGrpSpPr/>
          <p:nvPr/>
        </p:nvGrpSpPr>
        <p:grpSpPr>
          <a:xfrm>
            <a:off x="10213984" y="4164959"/>
            <a:ext cx="948104" cy="559146"/>
            <a:chOff x="5478037" y="4750764"/>
            <a:chExt cx="1146761" cy="676304"/>
          </a:xfrm>
        </p:grpSpPr>
        <p:sp>
          <p:nvSpPr>
            <p:cNvPr id="142" name="Rectangle 141"/>
            <p:cNvSpPr/>
            <p:nvPr/>
          </p:nvSpPr>
          <p:spPr bwMode="auto">
            <a:xfrm>
              <a:off x="5498905" y="4790095"/>
              <a:ext cx="714058" cy="479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43" name="Group 142"/>
            <p:cNvGrpSpPr/>
            <p:nvPr/>
          </p:nvGrpSpPr>
          <p:grpSpPr>
            <a:xfrm>
              <a:off x="5478037" y="4750764"/>
              <a:ext cx="1146761" cy="676304"/>
              <a:chOff x="5478037" y="4750764"/>
              <a:chExt cx="1146761" cy="676304"/>
            </a:xfrm>
          </p:grpSpPr>
          <p:sp>
            <p:nvSpPr>
              <p:cNvPr id="144" name="Freeform 5"/>
              <p:cNvSpPr>
                <a:spLocks noEditPoints="1"/>
              </p:cNvSpPr>
              <p:nvPr/>
            </p:nvSpPr>
            <p:spPr bwMode="auto">
              <a:xfrm>
                <a:off x="5478037" y="4750764"/>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45" name="Picture 14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554460" y="4810800"/>
                <a:ext cx="425042" cy="411480"/>
              </a:xfrm>
              <a:prstGeom prst="rect">
                <a:avLst/>
              </a:prstGeom>
            </p:spPr>
          </p:pic>
          <p:sp>
            <p:nvSpPr>
              <p:cNvPr id="146" name="Rectangle 145"/>
              <p:cNvSpPr/>
              <p:nvPr/>
            </p:nvSpPr>
            <p:spPr bwMode="auto">
              <a:xfrm>
                <a:off x="5873633" y="4919334"/>
                <a:ext cx="723548" cy="48748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47" name="Freeform 5"/>
              <p:cNvSpPr>
                <a:spLocks noEditPoints="1"/>
              </p:cNvSpPr>
              <p:nvPr/>
            </p:nvSpPr>
            <p:spPr bwMode="auto">
              <a:xfrm>
                <a:off x="5860291" y="489061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pic>
            <p:nvPicPr>
              <p:cNvPr id="148" name="Picture 14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33148" y="4955552"/>
                <a:ext cx="425042" cy="411480"/>
              </a:xfrm>
              <a:prstGeom prst="rect">
                <a:avLst/>
              </a:prstGeom>
            </p:spPr>
          </p:pic>
        </p:grpSp>
      </p:grpSp>
      <p:cxnSp>
        <p:nvCxnSpPr>
          <p:cNvPr id="149" name="Straight Connector 148"/>
          <p:cNvCxnSpPr/>
          <p:nvPr/>
        </p:nvCxnSpPr>
        <p:spPr>
          <a:xfrm flipV="1">
            <a:off x="4864100" y="4844192"/>
            <a:ext cx="1085786" cy="7208"/>
          </a:xfrm>
          <a:prstGeom prst="line">
            <a:avLst/>
          </a:prstGeom>
          <a:noFill/>
          <a:ln w="444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83" name="Picture 182"/>
          <p:cNvPicPr>
            <a:picLocks noChangeAspect="1"/>
          </p:cNvPicPr>
          <p:nvPr/>
        </p:nvPicPr>
        <p:blipFill>
          <a:blip r:embed="rId11"/>
          <a:stretch>
            <a:fillRect/>
          </a:stretch>
        </p:blipFill>
        <p:spPr>
          <a:xfrm>
            <a:off x="1052742" y="2712099"/>
            <a:ext cx="1585097" cy="1097375"/>
          </a:xfrm>
          <a:prstGeom prst="rect">
            <a:avLst/>
          </a:prstGeom>
        </p:spPr>
      </p:pic>
    </p:spTree>
    <p:extLst>
      <p:ext uri="{BB962C8B-B14F-4D97-AF65-F5344CB8AC3E}">
        <p14:creationId xmlns:p14="http://schemas.microsoft.com/office/powerpoint/2010/main" val="3153938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wipe(left)">
                                      <p:cBhvr>
                                        <p:cTn id="14" dur="250"/>
                                        <p:tgtEl>
                                          <p:spTgt spid="149"/>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500"/>
                                        <p:tgtEl>
                                          <p:spTgt spid="129"/>
                                        </p:tgtEl>
                                      </p:cBhvr>
                                    </p:animEffect>
                                  </p:childTnLst>
                                </p:cTn>
                              </p:par>
                              <p:par>
                                <p:cTn id="22" presetID="10" presetClass="entr" presetSubtype="0"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fade">
                                      <p:cBhvr>
                                        <p:cTn id="24" dur="500"/>
                                        <p:tgtEl>
                                          <p:spTgt spid="1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0" presetClass="path" presetSubtype="0" accel="50000" decel="50000" fill="hold" nodeType="withEffect">
                                  <p:stCondLst>
                                    <p:cond delay="0"/>
                                  </p:stCondLst>
                                  <p:childTnLst>
                                    <p:animMotion origin="layout" path="M -1.12076E-6 2.95052E-6 L -0.16071 0.02133 " pathEditMode="relative" rAng="0" ptsTypes="AA">
                                      <p:cBhvr>
                                        <p:cTn id="31" dur="2000" fill="hold"/>
                                        <p:tgtEl>
                                          <p:spTgt spid="141"/>
                                        </p:tgtEl>
                                        <p:attrNameLst>
                                          <p:attrName>ppt_x</p:attrName>
                                          <p:attrName>ppt_y</p:attrName>
                                        </p:attrNameLst>
                                      </p:cBhvr>
                                      <p:rCtr x="-8042" y="1067"/>
                                    </p:animMotion>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ntr" presetSubtype="0" fill="hold" nodeType="withEffect">
                                  <p:stCondLst>
                                    <p:cond delay="0"/>
                                  </p:stCondLst>
                                  <p:childTnLst>
                                    <p:set>
                                      <p:cBhvr>
                                        <p:cTn id="37" dur="1" fill="hold">
                                          <p:stCondLst>
                                            <p:cond delay="0"/>
                                          </p:stCondLst>
                                        </p:cTn>
                                        <p:tgtEl>
                                          <p:spTgt spid="183"/>
                                        </p:tgtEl>
                                        <p:attrNameLst>
                                          <p:attrName>style.visibility</p:attrName>
                                        </p:attrNameLst>
                                      </p:cBhvr>
                                      <p:to>
                                        <p:strVal val="visible"/>
                                      </p:to>
                                    </p:set>
                                    <p:animEffect transition="in" filter="fade">
                                      <p:cBhvr>
                                        <p:cTn id="38"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Pre-integrated </a:t>
            </a:r>
            <a:r>
              <a:rPr lang="en-US" sz="4400" dirty="0"/>
              <a:t>SaaS apps in the application </a:t>
            </a:r>
            <a:r>
              <a:rPr lang="en-US" sz="4400" dirty="0" smtClean="0"/>
              <a:t>gallery</a:t>
            </a:r>
            <a:endParaRPr lang="en-US" sz="4400" dirty="0"/>
          </a:p>
        </p:txBody>
      </p:sp>
      <p:grpSp>
        <p:nvGrpSpPr>
          <p:cNvPr id="246" name="Group 245"/>
          <p:cNvGrpSpPr/>
          <p:nvPr/>
        </p:nvGrpSpPr>
        <p:grpSpPr>
          <a:xfrm>
            <a:off x="457200" y="1211263"/>
            <a:ext cx="11518900" cy="1293784"/>
            <a:chOff x="457200" y="1211263"/>
            <a:chExt cx="11518900" cy="1293784"/>
          </a:xfrm>
        </p:grpSpPr>
        <p:grpSp>
          <p:nvGrpSpPr>
            <p:cNvPr id="84" name="Group 83"/>
            <p:cNvGrpSpPr/>
            <p:nvPr/>
          </p:nvGrpSpPr>
          <p:grpSpPr>
            <a:xfrm>
              <a:off x="457200" y="1211263"/>
              <a:ext cx="914400" cy="906295"/>
              <a:chOff x="457200" y="1211263"/>
              <a:chExt cx="914400" cy="906295"/>
            </a:xfrm>
          </p:grpSpPr>
          <p:sp>
            <p:nvSpPr>
              <p:cNvPr id="34" name="Rectangle 33"/>
              <p:cNvSpPr/>
              <p:nvPr/>
            </p:nvSpPr>
            <p:spPr bwMode="auto">
              <a:xfrm>
                <a:off x="457200" y="1211263"/>
                <a:ext cx="914400" cy="906295"/>
              </a:xfrm>
              <a:prstGeom prst="rect">
                <a:avLst/>
              </a:prstGeom>
              <a:solidFill>
                <a:srgbClr val="FFB9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4" name="Picture 2" descr="https://oc2interactive.com/wp-content/uploads/2013/09/4682.Bing-logo-orange-RGB.jpg"/>
              <p:cNvPicPr>
                <a:picLocks noChangeAspect="1" noChangeArrowheads="1"/>
              </p:cNvPicPr>
              <p:nvPr/>
            </p:nvPicPr>
            <p:blipFill rotWithShape="1">
              <a:blip r:embed="rId3">
                <a:clrChange>
                  <a:clrFrom>
                    <a:srgbClr val="FFFFFF"/>
                  </a:clrFrom>
                  <a:clrTo>
                    <a:srgbClr val="FFFFFF">
                      <a:alpha val="0"/>
                    </a:srgbClr>
                  </a:clrTo>
                </a:clrChange>
                <a:lum bright="89000"/>
                <a:extLst>
                  <a:ext uri="{28A0092B-C50C-407E-A947-70E740481C1C}">
                    <a14:useLocalDpi xmlns:a14="http://schemas.microsoft.com/office/drawing/2010/main" val="0"/>
                  </a:ext>
                </a:extLst>
              </a:blip>
              <a:srcRect r="69201"/>
              <a:stretch/>
            </p:blipFill>
            <p:spPr bwMode="auto">
              <a:xfrm>
                <a:off x="780101" y="1496870"/>
                <a:ext cx="268599" cy="335080"/>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74"/>
            <p:cNvPicPr>
              <a:picLocks noChangeAspect="1"/>
            </p:cNvPicPr>
            <p:nvPr/>
          </p:nvPicPr>
          <p:blipFill rotWithShape="1">
            <a:blip r:embed="rId4" cstate="email">
              <a:extLst>
                <a:ext uri="{28A0092B-C50C-407E-A947-70E740481C1C}">
                  <a14:useLocalDpi xmlns:a14="http://schemas.microsoft.com/office/drawing/2010/main"/>
                </a:ext>
              </a:extLst>
            </a:blip>
            <a:srcRect l="27485" t="6522" r="54453" b="34730"/>
            <a:stretch/>
          </p:blipFill>
          <p:spPr>
            <a:xfrm>
              <a:off x="1635352" y="1211263"/>
              <a:ext cx="914400" cy="906295"/>
            </a:xfrm>
            <a:prstGeom prst="rect">
              <a:avLst/>
            </a:prstGeom>
          </p:spPr>
        </p:pic>
        <p:pic>
          <p:nvPicPr>
            <p:cNvPr id="76" name="Picture 75"/>
            <p:cNvPicPr>
              <a:picLocks noChangeAspect="1"/>
            </p:cNvPicPr>
            <p:nvPr/>
          </p:nvPicPr>
          <p:blipFill rotWithShape="1">
            <a:blip r:embed="rId4" cstate="email">
              <a:extLst>
                <a:ext uri="{28A0092B-C50C-407E-A947-70E740481C1C}">
                  <a14:useLocalDpi xmlns:a14="http://schemas.microsoft.com/office/drawing/2010/main"/>
                </a:ext>
              </a:extLst>
            </a:blip>
            <a:srcRect l="52508" t="6522" r="29430" b="34730"/>
            <a:stretch/>
          </p:blipFill>
          <p:spPr>
            <a:xfrm>
              <a:off x="2813504" y="1211263"/>
              <a:ext cx="914400" cy="906295"/>
            </a:xfrm>
            <a:prstGeom prst="rect">
              <a:avLst/>
            </a:prstGeom>
          </p:spPr>
        </p:pic>
        <p:pic>
          <p:nvPicPr>
            <p:cNvPr id="77" name="Picture 76"/>
            <p:cNvPicPr>
              <a:picLocks noChangeAspect="1"/>
            </p:cNvPicPr>
            <p:nvPr/>
          </p:nvPicPr>
          <p:blipFill rotWithShape="1">
            <a:blip r:embed="rId4" cstate="email">
              <a:extLst>
                <a:ext uri="{28A0092B-C50C-407E-A947-70E740481C1C}">
                  <a14:useLocalDpi xmlns:a14="http://schemas.microsoft.com/office/drawing/2010/main"/>
                </a:ext>
              </a:extLst>
            </a:blip>
            <a:srcRect l="77531" t="6522" r="4407" b="34730"/>
            <a:stretch/>
          </p:blipFill>
          <p:spPr>
            <a:xfrm>
              <a:off x="3991653" y="1211263"/>
              <a:ext cx="914400" cy="906295"/>
            </a:xfrm>
            <a:prstGeom prst="rect">
              <a:avLst/>
            </a:prstGeom>
          </p:spPr>
        </p:pic>
        <p:pic>
          <p:nvPicPr>
            <p:cNvPr id="78" name="Picture 77"/>
            <p:cNvPicPr>
              <a:picLocks noChangeAspect="1"/>
            </p:cNvPicPr>
            <p:nvPr/>
          </p:nvPicPr>
          <p:blipFill rotWithShape="1">
            <a:blip r:embed="rId5" cstate="email">
              <a:extLst>
                <a:ext uri="{28A0092B-C50C-407E-A947-70E740481C1C}">
                  <a14:useLocalDpi xmlns:a14="http://schemas.microsoft.com/office/drawing/2010/main"/>
                </a:ext>
              </a:extLst>
            </a:blip>
            <a:srcRect l="6566" t="7766" r="57373" b="30688"/>
            <a:stretch/>
          </p:blipFill>
          <p:spPr>
            <a:xfrm>
              <a:off x="5169802" y="1211263"/>
              <a:ext cx="914406" cy="906295"/>
            </a:xfrm>
            <a:prstGeom prst="rect">
              <a:avLst/>
            </a:prstGeom>
          </p:spPr>
        </p:pic>
        <p:pic>
          <p:nvPicPr>
            <p:cNvPr id="79" name="Picture 78"/>
            <p:cNvPicPr>
              <a:picLocks noChangeAspect="1"/>
            </p:cNvPicPr>
            <p:nvPr/>
          </p:nvPicPr>
          <p:blipFill rotWithShape="1">
            <a:blip r:embed="rId5" cstate="email">
              <a:extLst>
                <a:ext uri="{28A0092B-C50C-407E-A947-70E740481C1C}">
                  <a14:useLocalDpi xmlns:a14="http://schemas.microsoft.com/office/drawing/2010/main"/>
                </a:ext>
              </a:extLst>
            </a:blip>
            <a:srcRect l="56400" t="7766" r="7539" b="30688"/>
            <a:stretch/>
          </p:blipFill>
          <p:spPr>
            <a:xfrm>
              <a:off x="6347954" y="1211263"/>
              <a:ext cx="914406" cy="906295"/>
            </a:xfrm>
            <a:prstGeom prst="rect">
              <a:avLst/>
            </a:prstGeom>
          </p:spPr>
        </p:pic>
        <p:pic>
          <p:nvPicPr>
            <p:cNvPr id="80" name="Picture 79"/>
            <p:cNvPicPr>
              <a:picLocks noChangeAspect="1"/>
            </p:cNvPicPr>
            <p:nvPr/>
          </p:nvPicPr>
          <p:blipFill rotWithShape="1">
            <a:blip r:embed="rId6" cstate="email">
              <a:extLst>
                <a:ext uri="{28A0092B-C50C-407E-A947-70E740481C1C}">
                  <a14:useLocalDpi xmlns:a14="http://schemas.microsoft.com/office/drawing/2010/main"/>
                </a:ext>
              </a:extLst>
            </a:blip>
            <a:srcRect l="6305" t="7226" r="58053" b="26928"/>
            <a:stretch/>
          </p:blipFill>
          <p:spPr>
            <a:xfrm>
              <a:off x="7526112" y="1212851"/>
              <a:ext cx="914400" cy="904707"/>
            </a:xfrm>
            <a:prstGeom prst="rect">
              <a:avLst/>
            </a:prstGeom>
          </p:spPr>
        </p:pic>
        <p:pic>
          <p:nvPicPr>
            <p:cNvPr id="81" name="Picture 80"/>
            <p:cNvPicPr>
              <a:picLocks noChangeAspect="1"/>
            </p:cNvPicPr>
            <p:nvPr/>
          </p:nvPicPr>
          <p:blipFill rotWithShape="1">
            <a:blip r:embed="rId6" cstate="email">
              <a:extLst>
                <a:ext uri="{28A0092B-C50C-407E-A947-70E740481C1C}">
                  <a14:useLocalDpi xmlns:a14="http://schemas.microsoft.com/office/drawing/2010/main"/>
                </a:ext>
              </a:extLst>
            </a:blip>
            <a:srcRect l="55605" t="7149" r="9133" b="27706"/>
            <a:stretch/>
          </p:blipFill>
          <p:spPr>
            <a:xfrm>
              <a:off x="8704264" y="1212851"/>
              <a:ext cx="914400" cy="904707"/>
            </a:xfrm>
            <a:prstGeom prst="rect">
              <a:avLst/>
            </a:prstGeom>
          </p:spPr>
        </p:pic>
        <p:pic>
          <p:nvPicPr>
            <p:cNvPr id="82" name="Picture 81"/>
            <p:cNvPicPr>
              <a:picLocks noChangeAspect="1"/>
            </p:cNvPicPr>
            <p:nvPr/>
          </p:nvPicPr>
          <p:blipFill rotWithShape="1">
            <a:blip r:embed="rId7" cstate="email">
              <a:extLst>
                <a:ext uri="{28A0092B-C50C-407E-A947-70E740481C1C}">
                  <a14:useLocalDpi xmlns:a14="http://schemas.microsoft.com/office/drawing/2010/main"/>
                </a:ext>
              </a:extLst>
            </a:blip>
            <a:srcRect l="55527" t="7116" r="6850" b="27536"/>
            <a:stretch/>
          </p:blipFill>
          <p:spPr>
            <a:xfrm>
              <a:off x="11060565" y="1212851"/>
              <a:ext cx="915535" cy="904707"/>
            </a:xfrm>
            <a:prstGeom prst="rect">
              <a:avLst/>
            </a:prstGeom>
          </p:spPr>
        </p:pic>
        <p:pic>
          <p:nvPicPr>
            <p:cNvPr id="83" name="Picture 82"/>
            <p:cNvPicPr>
              <a:picLocks noChangeAspect="1"/>
            </p:cNvPicPr>
            <p:nvPr/>
          </p:nvPicPr>
          <p:blipFill rotWithShape="1">
            <a:blip r:embed="rId8" cstate="email">
              <a:extLst>
                <a:ext uri="{28A0092B-C50C-407E-A947-70E740481C1C}">
                  <a14:useLocalDpi xmlns:a14="http://schemas.microsoft.com/office/drawing/2010/main"/>
                </a:ext>
              </a:extLst>
            </a:blip>
            <a:srcRect l="7159" t="7486" r="12234" b="25994"/>
            <a:stretch/>
          </p:blipFill>
          <p:spPr>
            <a:xfrm>
              <a:off x="9882413" y="1212851"/>
              <a:ext cx="914403" cy="904707"/>
            </a:xfrm>
            <a:prstGeom prst="rect">
              <a:avLst/>
            </a:prstGeom>
          </p:spPr>
        </p:pic>
        <p:sp>
          <p:nvSpPr>
            <p:cNvPr id="101" name="TextBox 100"/>
            <p:cNvSpPr txBox="1"/>
            <p:nvPr/>
          </p:nvSpPr>
          <p:spPr>
            <a:xfrm>
              <a:off x="457200"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Microsoft Bing Ads</a:t>
              </a:r>
            </a:p>
            <a:p>
              <a:pPr>
                <a:lnSpc>
                  <a:spcPct val="90000"/>
                </a:lnSpc>
              </a:pPr>
              <a:r>
                <a:rPr lang="en-US" sz="700" dirty="0" smtClean="0">
                  <a:gradFill>
                    <a:gsLst>
                      <a:gs pos="2917">
                        <a:schemeClr val="tx1"/>
                      </a:gs>
                      <a:gs pos="30000">
                        <a:schemeClr val="tx1"/>
                      </a:gs>
                    </a:gsLst>
                    <a:lin ang="5400000" scaled="0"/>
                  </a:gradFill>
                </a:rPr>
                <a:t>By Microsoft Corp</a:t>
              </a:r>
            </a:p>
          </p:txBody>
        </p:sp>
        <p:sp>
          <p:nvSpPr>
            <p:cNvPr id="102" name="TextBox 101"/>
            <p:cNvSpPr txBox="1"/>
            <p:nvPr/>
          </p:nvSpPr>
          <p:spPr>
            <a:xfrm>
              <a:off x="1635352"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Microsoft Developer Network (MSDN)</a:t>
              </a:r>
            </a:p>
            <a:p>
              <a:pPr>
                <a:lnSpc>
                  <a:spcPct val="90000"/>
                </a:lnSpc>
              </a:pPr>
              <a:r>
                <a:rPr lang="en-US" sz="700" dirty="0" smtClean="0">
                  <a:gradFill>
                    <a:gsLst>
                      <a:gs pos="2917">
                        <a:schemeClr val="tx1"/>
                      </a:gs>
                      <a:gs pos="30000">
                        <a:schemeClr val="tx1"/>
                      </a:gs>
                    </a:gsLst>
                    <a:lin ang="5400000" scaled="0"/>
                  </a:gradFill>
                </a:rPr>
                <a:t>By Microsoft Corp</a:t>
              </a:r>
            </a:p>
          </p:txBody>
        </p:sp>
        <p:sp>
          <p:nvSpPr>
            <p:cNvPr id="103" name="TextBox 102"/>
            <p:cNvSpPr txBox="1"/>
            <p:nvPr/>
          </p:nvSpPr>
          <p:spPr>
            <a:xfrm>
              <a:off x="2813504"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Microsoft OneDrive</a:t>
              </a:r>
            </a:p>
            <a:p>
              <a:pPr>
                <a:lnSpc>
                  <a:spcPct val="90000"/>
                </a:lnSpc>
              </a:pPr>
              <a:r>
                <a:rPr lang="en-US" sz="700" dirty="0" smtClean="0">
                  <a:gradFill>
                    <a:gsLst>
                      <a:gs pos="2917">
                        <a:schemeClr val="tx1"/>
                      </a:gs>
                      <a:gs pos="30000">
                        <a:schemeClr val="tx1"/>
                      </a:gs>
                    </a:gsLst>
                    <a:lin ang="5400000" scaled="0"/>
                  </a:gradFill>
                </a:rPr>
                <a:t>By Microsoft Corp</a:t>
              </a:r>
            </a:p>
          </p:txBody>
        </p:sp>
        <p:sp>
          <p:nvSpPr>
            <p:cNvPr id="104" name="TextBox 103"/>
            <p:cNvSpPr txBox="1"/>
            <p:nvPr/>
          </p:nvSpPr>
          <p:spPr>
            <a:xfrm>
              <a:off x="3991653"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Office 365 Exchange</a:t>
              </a:r>
            </a:p>
            <a:p>
              <a:pPr>
                <a:lnSpc>
                  <a:spcPct val="90000"/>
                </a:lnSpc>
              </a:pPr>
              <a:r>
                <a:rPr lang="en-US" sz="700" dirty="0" smtClean="0">
                  <a:gradFill>
                    <a:gsLst>
                      <a:gs pos="2917">
                        <a:schemeClr val="tx1"/>
                      </a:gs>
                      <a:gs pos="30000">
                        <a:schemeClr val="tx1"/>
                      </a:gs>
                    </a:gsLst>
                    <a:lin ang="5400000" scaled="0"/>
                  </a:gradFill>
                </a:rPr>
                <a:t>By Microsoft Corp</a:t>
              </a:r>
            </a:p>
          </p:txBody>
        </p:sp>
        <p:sp>
          <p:nvSpPr>
            <p:cNvPr id="105" name="TextBox 104"/>
            <p:cNvSpPr txBox="1"/>
            <p:nvPr/>
          </p:nvSpPr>
          <p:spPr>
            <a:xfrm>
              <a:off x="5169802"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Dynamics CRM</a:t>
              </a:r>
            </a:p>
            <a:p>
              <a:pPr>
                <a:lnSpc>
                  <a:spcPct val="90000"/>
                </a:lnSpc>
              </a:pPr>
              <a:r>
                <a:rPr lang="en-US" sz="700" dirty="0" smtClean="0">
                  <a:gradFill>
                    <a:gsLst>
                      <a:gs pos="2917">
                        <a:schemeClr val="tx1"/>
                      </a:gs>
                      <a:gs pos="30000">
                        <a:schemeClr val="tx1"/>
                      </a:gs>
                    </a:gsLst>
                    <a:lin ang="5400000" scaled="0"/>
                  </a:gradFill>
                </a:rPr>
                <a:t>By Microsoft Corp</a:t>
              </a:r>
            </a:p>
          </p:txBody>
        </p:sp>
        <p:sp>
          <p:nvSpPr>
            <p:cNvPr id="106" name="TextBox 105"/>
            <p:cNvSpPr txBox="1"/>
            <p:nvPr/>
          </p:nvSpPr>
          <p:spPr>
            <a:xfrm>
              <a:off x="6347600"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Microsoft Account (Windows Live)</a:t>
              </a:r>
            </a:p>
            <a:p>
              <a:pPr>
                <a:lnSpc>
                  <a:spcPct val="90000"/>
                </a:lnSpc>
              </a:pPr>
              <a:r>
                <a:rPr lang="en-US" sz="700" dirty="0" smtClean="0">
                  <a:gradFill>
                    <a:gsLst>
                      <a:gs pos="2917">
                        <a:schemeClr val="tx1"/>
                      </a:gs>
                      <a:gs pos="30000">
                        <a:schemeClr val="tx1"/>
                      </a:gs>
                    </a:gsLst>
                    <a:lin ang="5400000" scaled="0"/>
                  </a:gradFill>
                </a:rPr>
                <a:t>By Microsoft Corp</a:t>
              </a:r>
            </a:p>
          </p:txBody>
        </p:sp>
        <p:sp>
          <p:nvSpPr>
            <p:cNvPr id="107" name="TextBox 106"/>
            <p:cNvSpPr txBox="1"/>
            <p:nvPr/>
          </p:nvSpPr>
          <p:spPr>
            <a:xfrm>
              <a:off x="7526112"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Skype</a:t>
              </a:r>
            </a:p>
            <a:p>
              <a:pPr>
                <a:lnSpc>
                  <a:spcPct val="90000"/>
                </a:lnSpc>
              </a:pPr>
              <a:r>
                <a:rPr lang="en-US" sz="700" dirty="0" smtClean="0">
                  <a:gradFill>
                    <a:gsLst>
                      <a:gs pos="2917">
                        <a:schemeClr val="tx1"/>
                      </a:gs>
                      <a:gs pos="30000">
                        <a:schemeClr val="tx1"/>
                      </a:gs>
                    </a:gsLst>
                    <a:lin ang="5400000" scaled="0"/>
                  </a:gradFill>
                </a:rPr>
                <a:t>By Microsoft Corp</a:t>
              </a:r>
            </a:p>
          </p:txBody>
        </p:sp>
        <p:sp>
          <p:nvSpPr>
            <p:cNvPr id="108" name="TextBox 107"/>
            <p:cNvSpPr txBox="1"/>
            <p:nvPr/>
          </p:nvSpPr>
          <p:spPr>
            <a:xfrm>
              <a:off x="8704264"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Yammer</a:t>
              </a:r>
            </a:p>
            <a:p>
              <a:pPr>
                <a:lnSpc>
                  <a:spcPct val="90000"/>
                </a:lnSpc>
              </a:pPr>
              <a:r>
                <a:rPr lang="en-US" sz="700" dirty="0" smtClean="0">
                  <a:gradFill>
                    <a:gsLst>
                      <a:gs pos="2917">
                        <a:schemeClr val="tx1"/>
                      </a:gs>
                      <a:gs pos="30000">
                        <a:schemeClr val="tx1"/>
                      </a:gs>
                    </a:gsLst>
                    <a:lin ang="5400000" scaled="0"/>
                  </a:gradFill>
                </a:rPr>
                <a:t>By Microsoft Corp</a:t>
              </a:r>
            </a:p>
          </p:txBody>
        </p:sp>
        <p:sp>
          <p:nvSpPr>
            <p:cNvPr id="109" name="TextBox 108"/>
            <p:cNvSpPr txBox="1"/>
            <p:nvPr/>
          </p:nvSpPr>
          <p:spPr>
            <a:xfrm>
              <a:off x="9881696" y="2212439"/>
              <a:ext cx="914400" cy="292608"/>
            </a:xfrm>
            <a:prstGeom prst="rect">
              <a:avLst/>
            </a:prstGeom>
            <a:noFill/>
          </p:spPr>
          <p:txBody>
            <a:bodyPr wrap="square" lIns="0" tIns="0" rIns="0" bIns="0" rtlCol="0">
              <a:noAutofit/>
            </a:bodyPr>
            <a:lstStyle/>
            <a:p>
              <a:pPr>
                <a:lnSpc>
                  <a:spcPct val="90000"/>
                </a:lnSpc>
              </a:pP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ServiceNow</a:t>
              </a:r>
              <a:endPar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smtClean="0">
                  <a:gradFill>
                    <a:gsLst>
                      <a:gs pos="2917">
                        <a:schemeClr val="tx1"/>
                      </a:gs>
                      <a:gs pos="30000">
                        <a:schemeClr val="tx1"/>
                      </a:gs>
                    </a:gsLst>
                    <a:lin ang="5400000" scaled="0"/>
                  </a:gradFill>
                </a:rPr>
                <a:t>By </a:t>
              </a:r>
              <a:r>
                <a:rPr lang="en-US" sz="700" dirty="0" err="1" smtClean="0">
                  <a:gradFill>
                    <a:gsLst>
                      <a:gs pos="2917">
                        <a:schemeClr val="tx1"/>
                      </a:gs>
                      <a:gs pos="30000">
                        <a:schemeClr val="tx1"/>
                      </a:gs>
                    </a:gsLst>
                    <a:lin ang="5400000" scaled="0"/>
                  </a:gradFill>
                </a:rPr>
                <a:t>ServiceNow</a:t>
              </a:r>
              <a:endParaRPr lang="en-US" sz="700" dirty="0" smtClean="0">
                <a:gradFill>
                  <a:gsLst>
                    <a:gs pos="2917">
                      <a:schemeClr val="tx1"/>
                    </a:gs>
                    <a:gs pos="30000">
                      <a:schemeClr val="tx1"/>
                    </a:gs>
                  </a:gsLst>
                  <a:lin ang="5400000" scaled="0"/>
                </a:gradFill>
              </a:endParaRPr>
            </a:p>
          </p:txBody>
        </p:sp>
        <p:sp>
          <p:nvSpPr>
            <p:cNvPr id="110" name="TextBox 109"/>
            <p:cNvSpPr txBox="1"/>
            <p:nvPr/>
          </p:nvSpPr>
          <p:spPr>
            <a:xfrm>
              <a:off x="11059128" y="221243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Box</a:t>
              </a:r>
            </a:p>
            <a:p>
              <a:pPr>
                <a:lnSpc>
                  <a:spcPct val="90000"/>
                </a:lnSpc>
              </a:pPr>
              <a:r>
                <a:rPr lang="en-US" sz="700" dirty="0" smtClean="0">
                  <a:gradFill>
                    <a:gsLst>
                      <a:gs pos="2917">
                        <a:schemeClr val="tx1"/>
                      </a:gs>
                      <a:gs pos="30000">
                        <a:schemeClr val="tx1"/>
                      </a:gs>
                    </a:gsLst>
                    <a:lin ang="5400000" scaled="0"/>
                  </a:gradFill>
                </a:rPr>
                <a:t>By Box</a:t>
              </a:r>
            </a:p>
          </p:txBody>
        </p:sp>
      </p:grpSp>
      <p:grpSp>
        <p:nvGrpSpPr>
          <p:cNvPr id="247" name="Group 246"/>
          <p:cNvGrpSpPr/>
          <p:nvPr/>
        </p:nvGrpSpPr>
        <p:grpSpPr>
          <a:xfrm>
            <a:off x="457200" y="2584861"/>
            <a:ext cx="11516328" cy="1293784"/>
            <a:chOff x="457200" y="2590333"/>
            <a:chExt cx="11516328" cy="1293784"/>
          </a:xfrm>
        </p:grpSpPr>
        <p:sp>
          <p:nvSpPr>
            <p:cNvPr id="120" name="TextBox 119"/>
            <p:cNvSpPr txBox="1"/>
            <p:nvPr/>
          </p:nvSpPr>
          <p:spPr>
            <a:xfrm>
              <a:off x="457200" y="359150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Salesforce</a:t>
              </a:r>
            </a:p>
            <a:p>
              <a:pPr>
                <a:lnSpc>
                  <a:spcPct val="90000"/>
                </a:lnSpc>
              </a:pPr>
              <a:r>
                <a:rPr lang="en-US" sz="700" dirty="0" smtClean="0">
                  <a:gradFill>
                    <a:gsLst>
                      <a:gs pos="2917">
                        <a:schemeClr val="tx1"/>
                      </a:gs>
                      <a:gs pos="30000">
                        <a:schemeClr val="tx1"/>
                      </a:gs>
                    </a:gsLst>
                    <a:lin ang="5400000" scaled="0"/>
                  </a:gradFill>
                </a:rPr>
                <a:t>By Salesforce.com</a:t>
              </a:r>
            </a:p>
          </p:txBody>
        </p:sp>
        <p:sp>
          <p:nvSpPr>
            <p:cNvPr id="121" name="TextBox 120"/>
            <p:cNvSpPr txBox="1"/>
            <p:nvPr/>
          </p:nvSpPr>
          <p:spPr>
            <a:xfrm>
              <a:off x="1635352" y="359150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Citrix GoToMeeting</a:t>
              </a:r>
            </a:p>
            <a:p>
              <a:pPr>
                <a:lnSpc>
                  <a:spcPct val="90000"/>
                </a:lnSpc>
              </a:pPr>
              <a:r>
                <a:rPr lang="en-US" sz="700" dirty="0" smtClean="0">
                  <a:gradFill>
                    <a:gsLst>
                      <a:gs pos="2917">
                        <a:schemeClr val="tx1"/>
                      </a:gs>
                      <a:gs pos="30000">
                        <a:schemeClr val="tx1"/>
                      </a:gs>
                    </a:gsLst>
                    <a:lin ang="5400000" scaled="0"/>
                  </a:gradFill>
                </a:rPr>
                <a:t>By Citrix</a:t>
              </a:r>
            </a:p>
          </p:txBody>
        </p:sp>
        <p:sp>
          <p:nvSpPr>
            <p:cNvPr id="122" name="TextBox 121"/>
            <p:cNvSpPr txBox="1"/>
            <p:nvPr/>
          </p:nvSpPr>
          <p:spPr>
            <a:xfrm>
              <a:off x="2813504" y="359150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NASDAQ Online</a:t>
              </a:r>
            </a:p>
            <a:p>
              <a:pPr>
                <a:lnSpc>
                  <a:spcPct val="90000"/>
                </a:lnSpc>
              </a:pPr>
              <a:r>
                <a:rPr lang="en-US" sz="700" dirty="0" smtClean="0">
                  <a:gradFill>
                    <a:gsLst>
                      <a:gs pos="2917">
                        <a:schemeClr val="tx1"/>
                      </a:gs>
                      <a:gs pos="30000">
                        <a:schemeClr val="tx1"/>
                      </a:gs>
                    </a:gsLst>
                    <a:lin ang="5400000" scaled="0"/>
                  </a:gradFill>
                </a:rPr>
                <a:t>By the NASDAQ CMX Group, Inc.</a:t>
              </a:r>
            </a:p>
          </p:txBody>
        </p:sp>
        <p:sp>
          <p:nvSpPr>
            <p:cNvPr id="123" name="TextBox 122"/>
            <p:cNvSpPr txBox="1"/>
            <p:nvPr/>
          </p:nvSpPr>
          <p:spPr>
            <a:xfrm>
              <a:off x="3991653" y="3591509"/>
              <a:ext cx="914400" cy="292608"/>
            </a:xfrm>
            <a:prstGeom prst="rect">
              <a:avLst/>
            </a:prstGeom>
            <a:noFill/>
          </p:spPr>
          <p:txBody>
            <a:bodyPr wrap="square" lIns="0" tIns="0" rIns="0" bIns="0" rtlCol="0">
              <a:noAutofit/>
            </a:bodyPr>
            <a:lstStyle/>
            <a:p>
              <a:pPr>
                <a:lnSpc>
                  <a:spcPct val="90000"/>
                </a:lnSpc>
              </a:pPr>
              <a:r>
                <a:rPr lang="en-US" sz="700" spc="-5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SAP Business Objectives BI </a:t>
              </a:r>
              <a:r>
                <a:rPr lang="en-US" sz="700" spc="-5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OnDemand</a:t>
              </a:r>
              <a:endParaRPr lang="en-US" sz="700" spc="-5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smtClean="0">
                  <a:gradFill>
                    <a:gsLst>
                      <a:gs pos="2917">
                        <a:schemeClr val="tx1"/>
                      </a:gs>
                      <a:gs pos="30000">
                        <a:schemeClr val="tx1"/>
                      </a:gs>
                    </a:gsLst>
                    <a:lin ang="5400000" scaled="0"/>
                  </a:gradFill>
                </a:rPr>
                <a:t>By SAP</a:t>
              </a:r>
            </a:p>
          </p:txBody>
        </p:sp>
        <p:sp>
          <p:nvSpPr>
            <p:cNvPr id="124" name="TextBox 123"/>
            <p:cNvSpPr txBox="1"/>
            <p:nvPr/>
          </p:nvSpPr>
          <p:spPr>
            <a:xfrm>
              <a:off x="5169802" y="359150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Concur</a:t>
              </a:r>
            </a:p>
            <a:p>
              <a:pPr>
                <a:lnSpc>
                  <a:spcPct val="90000"/>
                </a:lnSpc>
              </a:pPr>
              <a:r>
                <a:rPr lang="en-US" sz="700" dirty="0" smtClean="0">
                  <a:gradFill>
                    <a:gsLst>
                      <a:gs pos="2917">
                        <a:schemeClr val="tx1"/>
                      </a:gs>
                      <a:gs pos="30000">
                        <a:schemeClr val="tx1"/>
                      </a:gs>
                    </a:gsLst>
                    <a:lin ang="5400000" scaled="0"/>
                  </a:gradFill>
                </a:rPr>
                <a:t>By Concur</a:t>
              </a:r>
            </a:p>
          </p:txBody>
        </p:sp>
        <p:sp>
          <p:nvSpPr>
            <p:cNvPr id="125" name="TextBox 124"/>
            <p:cNvSpPr txBox="1"/>
            <p:nvPr/>
          </p:nvSpPr>
          <p:spPr>
            <a:xfrm>
              <a:off x="6347600" y="359150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Concur </a:t>
              </a: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Tripit</a:t>
              </a:r>
              <a:endPar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smtClean="0">
                  <a:gradFill>
                    <a:gsLst>
                      <a:gs pos="2917">
                        <a:schemeClr val="tx1"/>
                      </a:gs>
                      <a:gs pos="30000">
                        <a:schemeClr val="tx1"/>
                      </a:gs>
                    </a:gsLst>
                    <a:lin ang="5400000" scaled="0"/>
                  </a:gradFill>
                </a:rPr>
                <a:t>By </a:t>
              </a:r>
              <a:r>
                <a:rPr lang="en-US" sz="700" dirty="0" err="1" smtClean="0">
                  <a:gradFill>
                    <a:gsLst>
                      <a:gs pos="2917">
                        <a:schemeClr val="tx1"/>
                      </a:gs>
                      <a:gs pos="30000">
                        <a:schemeClr val="tx1"/>
                      </a:gs>
                    </a:gsLst>
                    <a:lin ang="5400000" scaled="0"/>
                  </a:gradFill>
                </a:rPr>
                <a:t>Tripit</a:t>
              </a:r>
              <a:endParaRPr lang="en-US" sz="700" dirty="0" smtClean="0">
                <a:gradFill>
                  <a:gsLst>
                    <a:gs pos="2917">
                      <a:schemeClr val="tx1"/>
                    </a:gs>
                    <a:gs pos="30000">
                      <a:schemeClr val="tx1"/>
                    </a:gs>
                  </a:gsLst>
                  <a:lin ang="5400000" scaled="0"/>
                </a:gradFill>
              </a:endParaRPr>
            </a:p>
          </p:txBody>
        </p:sp>
        <p:sp>
          <p:nvSpPr>
            <p:cNvPr id="126" name="TextBox 125"/>
            <p:cNvSpPr txBox="1"/>
            <p:nvPr/>
          </p:nvSpPr>
          <p:spPr>
            <a:xfrm>
              <a:off x="7526112" y="359150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DocuSign</a:t>
              </a:r>
            </a:p>
            <a:p>
              <a:pPr>
                <a:lnSpc>
                  <a:spcPct val="90000"/>
                </a:lnSpc>
              </a:pPr>
              <a:r>
                <a:rPr lang="en-US" sz="700" dirty="0" smtClean="0">
                  <a:gradFill>
                    <a:gsLst>
                      <a:gs pos="2917">
                        <a:schemeClr val="tx1"/>
                      </a:gs>
                      <a:gs pos="30000">
                        <a:schemeClr val="tx1"/>
                      </a:gs>
                    </a:gsLst>
                    <a:lin ang="5400000" scaled="0"/>
                  </a:gradFill>
                </a:rPr>
                <a:t>By DocuSign, Inc.</a:t>
              </a:r>
            </a:p>
          </p:txBody>
        </p:sp>
        <p:sp>
          <p:nvSpPr>
            <p:cNvPr id="127" name="TextBox 126"/>
            <p:cNvSpPr txBox="1"/>
            <p:nvPr/>
          </p:nvSpPr>
          <p:spPr>
            <a:xfrm>
              <a:off x="8704264" y="359150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Red Hat </a:t>
              </a: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OpenShift</a:t>
              </a:r>
              <a:endPar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smtClean="0">
                  <a:gradFill>
                    <a:gsLst>
                      <a:gs pos="2917">
                        <a:schemeClr val="tx1"/>
                      </a:gs>
                      <a:gs pos="30000">
                        <a:schemeClr val="tx1"/>
                      </a:gs>
                    </a:gsLst>
                    <a:lin ang="5400000" scaled="0"/>
                  </a:gradFill>
                </a:rPr>
                <a:t>By Red Hat, Inc.</a:t>
              </a:r>
            </a:p>
          </p:txBody>
        </p:sp>
        <p:sp>
          <p:nvSpPr>
            <p:cNvPr id="128" name="TextBox 127"/>
            <p:cNvSpPr txBox="1"/>
            <p:nvPr/>
          </p:nvSpPr>
          <p:spPr>
            <a:xfrm>
              <a:off x="9881696" y="3591509"/>
              <a:ext cx="914400" cy="292608"/>
            </a:xfrm>
            <a:prstGeom prst="rect">
              <a:avLst/>
            </a:prstGeom>
            <a:noFill/>
          </p:spPr>
          <p:txBody>
            <a:bodyPr wrap="square" lIns="0" tIns="0" rIns="0" bIns="0" rtlCol="0">
              <a:noAutofit/>
            </a:bodyPr>
            <a:lstStyle/>
            <a:p>
              <a:pPr>
                <a:lnSpc>
                  <a:spcPct val="90000"/>
                </a:lnSpc>
              </a:pP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Egnyte</a:t>
              </a:r>
              <a:endPar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smtClean="0">
                  <a:gradFill>
                    <a:gsLst>
                      <a:gs pos="2917">
                        <a:schemeClr val="tx1"/>
                      </a:gs>
                      <a:gs pos="30000">
                        <a:schemeClr val="tx1"/>
                      </a:gs>
                    </a:gsLst>
                    <a:lin ang="5400000" scaled="0"/>
                  </a:gradFill>
                </a:rPr>
                <a:t>By </a:t>
              </a:r>
              <a:r>
                <a:rPr lang="en-US" sz="700" dirty="0" err="1" smtClean="0">
                  <a:gradFill>
                    <a:gsLst>
                      <a:gs pos="2917">
                        <a:schemeClr val="tx1"/>
                      </a:gs>
                      <a:gs pos="30000">
                        <a:schemeClr val="tx1"/>
                      </a:gs>
                    </a:gsLst>
                    <a:lin ang="5400000" scaled="0"/>
                  </a:gradFill>
                </a:rPr>
                <a:t>Egnyte</a:t>
              </a:r>
              <a:r>
                <a:rPr lang="en-US" sz="700" dirty="0" smtClean="0">
                  <a:gradFill>
                    <a:gsLst>
                      <a:gs pos="2917">
                        <a:schemeClr val="tx1"/>
                      </a:gs>
                      <a:gs pos="30000">
                        <a:schemeClr val="tx1"/>
                      </a:gs>
                    </a:gsLst>
                    <a:lin ang="5400000" scaled="0"/>
                  </a:gradFill>
                </a:rPr>
                <a:t>, Inc.</a:t>
              </a:r>
            </a:p>
          </p:txBody>
        </p:sp>
        <p:sp>
          <p:nvSpPr>
            <p:cNvPr id="129" name="TextBox 128"/>
            <p:cNvSpPr txBox="1"/>
            <p:nvPr/>
          </p:nvSpPr>
          <p:spPr>
            <a:xfrm>
              <a:off x="11059128" y="3591509"/>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Evernote</a:t>
              </a:r>
            </a:p>
            <a:p>
              <a:pPr>
                <a:lnSpc>
                  <a:spcPct val="90000"/>
                </a:lnSpc>
              </a:pPr>
              <a:r>
                <a:rPr lang="en-US" sz="700" dirty="0" smtClean="0">
                  <a:gradFill>
                    <a:gsLst>
                      <a:gs pos="2917">
                        <a:schemeClr val="tx1"/>
                      </a:gs>
                      <a:gs pos="30000">
                        <a:schemeClr val="tx1"/>
                      </a:gs>
                    </a:gsLst>
                    <a:lin ang="5400000" scaled="0"/>
                  </a:gradFill>
                </a:rPr>
                <a:t>By Evernote Corp.</a:t>
              </a:r>
            </a:p>
          </p:txBody>
        </p:sp>
        <p:pic>
          <p:nvPicPr>
            <p:cNvPr id="139" name="Picture 138"/>
            <p:cNvPicPr>
              <a:picLocks noChangeAspect="1"/>
            </p:cNvPicPr>
            <p:nvPr/>
          </p:nvPicPr>
          <p:blipFill rotWithShape="1">
            <a:blip r:embed="rId9" cstate="email">
              <a:extLst>
                <a:ext uri="{28A0092B-C50C-407E-A947-70E740481C1C}">
                  <a14:useLocalDpi xmlns:a14="http://schemas.microsoft.com/office/drawing/2010/main"/>
                </a:ext>
              </a:extLst>
            </a:blip>
            <a:srcRect l="53634" t="6875" r="27851" b="34405"/>
            <a:stretch/>
          </p:blipFill>
          <p:spPr>
            <a:xfrm>
              <a:off x="5169085" y="2590333"/>
              <a:ext cx="915118" cy="906295"/>
            </a:xfrm>
            <a:prstGeom prst="rect">
              <a:avLst/>
            </a:prstGeom>
          </p:spPr>
        </p:pic>
        <p:pic>
          <p:nvPicPr>
            <p:cNvPr id="140" name="Picture 139"/>
            <p:cNvPicPr>
              <a:picLocks noChangeAspect="1"/>
            </p:cNvPicPr>
            <p:nvPr/>
          </p:nvPicPr>
          <p:blipFill rotWithShape="1">
            <a:blip r:embed="rId10" cstate="email">
              <a:extLst>
                <a:ext uri="{28A0092B-C50C-407E-A947-70E740481C1C}">
                  <a14:useLocalDpi xmlns:a14="http://schemas.microsoft.com/office/drawing/2010/main"/>
                </a:ext>
              </a:extLst>
            </a:blip>
            <a:srcRect l="6824" t="6707" r="57026" b="27197"/>
            <a:stretch/>
          </p:blipFill>
          <p:spPr>
            <a:xfrm>
              <a:off x="7526112" y="2590333"/>
              <a:ext cx="914400" cy="906295"/>
            </a:xfrm>
            <a:prstGeom prst="rect">
              <a:avLst/>
            </a:prstGeom>
          </p:spPr>
        </p:pic>
        <p:pic>
          <p:nvPicPr>
            <p:cNvPr id="141" name="Picture 140"/>
            <p:cNvPicPr>
              <a:picLocks noChangeAspect="1"/>
            </p:cNvPicPr>
            <p:nvPr/>
          </p:nvPicPr>
          <p:blipFill rotWithShape="1">
            <a:blip r:embed="rId11" cstate="email">
              <a:extLst>
                <a:ext uri="{28A0092B-C50C-407E-A947-70E740481C1C}">
                  <a14:useLocalDpi xmlns:a14="http://schemas.microsoft.com/office/drawing/2010/main"/>
                </a:ext>
              </a:extLst>
            </a:blip>
            <a:srcRect l="12734" t="7085" r="10308" b="24724"/>
            <a:stretch/>
          </p:blipFill>
          <p:spPr>
            <a:xfrm>
              <a:off x="9881694" y="2590333"/>
              <a:ext cx="914402" cy="906295"/>
            </a:xfrm>
            <a:prstGeom prst="rect">
              <a:avLst/>
            </a:prstGeom>
          </p:spPr>
        </p:pic>
        <p:pic>
          <p:nvPicPr>
            <p:cNvPr id="142" name="Picture 141"/>
            <p:cNvPicPr>
              <a:picLocks noChangeAspect="1"/>
            </p:cNvPicPr>
            <p:nvPr/>
          </p:nvPicPr>
          <p:blipFill rotWithShape="1">
            <a:blip r:embed="rId12" cstate="email">
              <a:extLst>
                <a:ext uri="{28A0092B-C50C-407E-A947-70E740481C1C}">
                  <a14:useLocalDpi xmlns:a14="http://schemas.microsoft.com/office/drawing/2010/main"/>
                </a:ext>
              </a:extLst>
            </a:blip>
            <a:srcRect l="7846" t="4984" r="8876" b="25545"/>
            <a:stretch/>
          </p:blipFill>
          <p:spPr>
            <a:xfrm>
              <a:off x="11060565" y="2590333"/>
              <a:ext cx="912963" cy="906295"/>
            </a:xfrm>
            <a:prstGeom prst="rect">
              <a:avLst/>
            </a:prstGeom>
          </p:spPr>
        </p:pic>
        <p:pic>
          <p:nvPicPr>
            <p:cNvPr id="143" name="Picture 142"/>
            <p:cNvPicPr>
              <a:picLocks noChangeAspect="1"/>
            </p:cNvPicPr>
            <p:nvPr/>
          </p:nvPicPr>
          <p:blipFill rotWithShape="1">
            <a:blip r:embed="rId13" cstate="email">
              <a:extLst>
                <a:ext uri="{28A0092B-C50C-407E-A947-70E740481C1C}">
                  <a14:useLocalDpi xmlns:a14="http://schemas.microsoft.com/office/drawing/2010/main"/>
                </a:ext>
              </a:extLst>
            </a:blip>
            <a:srcRect l="8299" t="6013" r="7843" b="27570"/>
            <a:stretch/>
          </p:blipFill>
          <p:spPr>
            <a:xfrm>
              <a:off x="457200" y="2590333"/>
              <a:ext cx="914400" cy="906295"/>
            </a:xfrm>
            <a:prstGeom prst="rect">
              <a:avLst/>
            </a:prstGeom>
          </p:spPr>
        </p:pic>
        <p:pic>
          <p:nvPicPr>
            <p:cNvPr id="144" name="Picture 143"/>
            <p:cNvPicPr>
              <a:picLocks noChangeAspect="1"/>
            </p:cNvPicPr>
            <p:nvPr/>
          </p:nvPicPr>
          <p:blipFill rotWithShape="1">
            <a:blip r:embed="rId14" cstate="email">
              <a:extLst>
                <a:ext uri="{28A0092B-C50C-407E-A947-70E740481C1C}">
                  <a14:useLocalDpi xmlns:a14="http://schemas.microsoft.com/office/drawing/2010/main"/>
                </a:ext>
              </a:extLst>
            </a:blip>
            <a:srcRect l="8634" t="4777" r="8879" b="24421"/>
            <a:stretch/>
          </p:blipFill>
          <p:spPr>
            <a:xfrm>
              <a:off x="1635351" y="2590333"/>
              <a:ext cx="914401" cy="906295"/>
            </a:xfrm>
            <a:prstGeom prst="rect">
              <a:avLst/>
            </a:prstGeom>
          </p:spPr>
        </p:pic>
        <p:pic>
          <p:nvPicPr>
            <p:cNvPr id="145" name="Picture 144"/>
            <p:cNvPicPr>
              <a:picLocks noChangeAspect="1"/>
            </p:cNvPicPr>
            <p:nvPr/>
          </p:nvPicPr>
          <p:blipFill rotWithShape="1">
            <a:blip r:embed="rId15" cstate="email">
              <a:extLst>
                <a:ext uri="{28A0092B-C50C-407E-A947-70E740481C1C}">
                  <a14:useLocalDpi xmlns:a14="http://schemas.microsoft.com/office/drawing/2010/main"/>
                </a:ext>
              </a:extLst>
            </a:blip>
            <a:srcRect l="5354" t="4845" r="11172" b="30253"/>
            <a:stretch/>
          </p:blipFill>
          <p:spPr>
            <a:xfrm>
              <a:off x="3990936" y="2590333"/>
              <a:ext cx="915117" cy="906295"/>
            </a:xfrm>
            <a:prstGeom prst="rect">
              <a:avLst/>
            </a:prstGeom>
          </p:spPr>
        </p:pic>
        <p:pic>
          <p:nvPicPr>
            <p:cNvPr id="146" name="Picture 145"/>
            <p:cNvPicPr>
              <a:picLocks noChangeAspect="1"/>
            </p:cNvPicPr>
            <p:nvPr/>
          </p:nvPicPr>
          <p:blipFill rotWithShape="1">
            <a:blip r:embed="rId16" cstate="email">
              <a:extLst>
                <a:ext uri="{28A0092B-C50C-407E-A947-70E740481C1C}">
                  <a14:useLocalDpi xmlns:a14="http://schemas.microsoft.com/office/drawing/2010/main"/>
                </a:ext>
              </a:extLst>
            </a:blip>
            <a:srcRect l="4654" t="5743" r="9047" b="31288"/>
            <a:stretch/>
          </p:blipFill>
          <p:spPr>
            <a:xfrm>
              <a:off x="2813504" y="2590333"/>
              <a:ext cx="914400" cy="906295"/>
            </a:xfrm>
            <a:prstGeom prst="rect">
              <a:avLst/>
            </a:prstGeom>
          </p:spPr>
        </p:pic>
        <p:pic>
          <p:nvPicPr>
            <p:cNvPr id="147" name="Picture 146"/>
            <p:cNvPicPr>
              <a:picLocks noChangeAspect="1"/>
            </p:cNvPicPr>
            <p:nvPr/>
          </p:nvPicPr>
          <p:blipFill rotWithShape="1">
            <a:blip r:embed="rId17" cstate="email">
              <a:extLst>
                <a:ext uri="{28A0092B-C50C-407E-A947-70E740481C1C}">
                  <a14:useLocalDpi xmlns:a14="http://schemas.microsoft.com/office/drawing/2010/main"/>
                </a:ext>
              </a:extLst>
            </a:blip>
            <a:srcRect l="4145" t="3165" r="6523" b="26033"/>
            <a:stretch/>
          </p:blipFill>
          <p:spPr>
            <a:xfrm>
              <a:off x="8704263" y="2590333"/>
              <a:ext cx="913683" cy="906295"/>
            </a:xfrm>
            <a:prstGeom prst="rect">
              <a:avLst/>
            </a:prstGeom>
          </p:spPr>
        </p:pic>
        <p:pic>
          <p:nvPicPr>
            <p:cNvPr id="148" name="Picture 147"/>
            <p:cNvPicPr>
              <a:picLocks noChangeAspect="1"/>
            </p:cNvPicPr>
            <p:nvPr/>
          </p:nvPicPr>
          <p:blipFill rotWithShape="1">
            <a:blip r:embed="rId9" cstate="email">
              <a:extLst>
                <a:ext uri="{28A0092B-C50C-407E-A947-70E740481C1C}">
                  <a14:useLocalDpi xmlns:a14="http://schemas.microsoft.com/office/drawing/2010/main"/>
                </a:ext>
              </a:extLst>
            </a:blip>
            <a:srcRect l="79458" t="6875" r="2027" b="34405"/>
            <a:stretch/>
          </p:blipFill>
          <p:spPr>
            <a:xfrm>
              <a:off x="6346882" y="2590333"/>
              <a:ext cx="915118" cy="906295"/>
            </a:xfrm>
            <a:prstGeom prst="rect">
              <a:avLst/>
            </a:prstGeom>
          </p:spPr>
        </p:pic>
      </p:grpSp>
      <p:grpSp>
        <p:nvGrpSpPr>
          <p:cNvPr id="248" name="Group 247"/>
          <p:cNvGrpSpPr/>
          <p:nvPr/>
        </p:nvGrpSpPr>
        <p:grpSpPr>
          <a:xfrm>
            <a:off x="457200" y="3958459"/>
            <a:ext cx="11516328" cy="1293784"/>
            <a:chOff x="457200" y="3952986"/>
            <a:chExt cx="11516328" cy="1293784"/>
          </a:xfrm>
        </p:grpSpPr>
        <p:sp>
          <p:nvSpPr>
            <p:cNvPr id="167" name="TextBox 166"/>
            <p:cNvSpPr txBox="1"/>
            <p:nvPr/>
          </p:nvSpPr>
          <p:spPr>
            <a:xfrm>
              <a:off x="457200" y="4954162"/>
              <a:ext cx="914400" cy="292608"/>
            </a:xfrm>
            <a:prstGeom prst="rect">
              <a:avLst/>
            </a:prstGeom>
            <a:noFill/>
          </p:spPr>
          <p:txBody>
            <a:bodyPr wrap="square" lIns="0" tIns="0" rIns="0" bIns="0" rtlCol="0">
              <a:noAutofit/>
            </a:bodyPr>
            <a:lstStyle/>
            <a:p>
              <a:pPr>
                <a:lnSpc>
                  <a:spcPct val="90000"/>
                </a:lnSpc>
              </a:pP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MarcomCentral</a:t>
              </a:r>
              <a:endPar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smtClean="0">
                  <a:gradFill>
                    <a:gsLst>
                      <a:gs pos="2917">
                        <a:schemeClr val="tx1"/>
                      </a:gs>
                      <a:gs pos="30000">
                        <a:schemeClr val="tx1"/>
                      </a:gs>
                    </a:gsLst>
                    <a:lin ang="5400000" scaled="0"/>
                  </a:gradFill>
                </a:rPr>
                <a:t>By PTI Marketing Tech</a:t>
              </a:r>
            </a:p>
          </p:txBody>
        </p:sp>
        <p:sp>
          <p:nvSpPr>
            <p:cNvPr id="168" name="TextBox 167"/>
            <p:cNvSpPr txBox="1"/>
            <p:nvPr/>
          </p:nvSpPr>
          <p:spPr>
            <a:xfrm>
              <a:off x="1635352" y="4954162"/>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McKesson </a:t>
              </a: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InterQual</a:t>
              </a: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 Online Learning</a:t>
              </a:r>
            </a:p>
            <a:p>
              <a:pPr>
                <a:lnSpc>
                  <a:spcPct val="90000"/>
                </a:lnSpc>
              </a:pPr>
              <a:r>
                <a:rPr lang="en-US" sz="700" dirty="0" smtClean="0">
                  <a:gradFill>
                    <a:gsLst>
                      <a:gs pos="2917">
                        <a:schemeClr val="tx1"/>
                      </a:gs>
                      <a:gs pos="30000">
                        <a:schemeClr val="tx1"/>
                      </a:gs>
                    </a:gsLst>
                    <a:lin ang="5400000" scaled="0"/>
                  </a:gradFill>
                </a:rPr>
                <a:t>By McKesson</a:t>
              </a:r>
            </a:p>
          </p:txBody>
        </p:sp>
        <p:sp>
          <p:nvSpPr>
            <p:cNvPr id="169" name="TextBox 168"/>
            <p:cNvSpPr txBox="1"/>
            <p:nvPr/>
          </p:nvSpPr>
          <p:spPr>
            <a:xfrm>
              <a:off x="2813504" y="4954162"/>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Oracle SRM</a:t>
              </a:r>
            </a:p>
            <a:p>
              <a:pPr>
                <a:lnSpc>
                  <a:spcPct val="90000"/>
                </a:lnSpc>
              </a:pPr>
              <a:r>
                <a:rPr lang="en-US" sz="700" dirty="0" smtClean="0">
                  <a:gradFill>
                    <a:gsLst>
                      <a:gs pos="2917">
                        <a:schemeClr val="tx1"/>
                      </a:gs>
                      <a:gs pos="30000">
                        <a:schemeClr val="tx1"/>
                      </a:gs>
                    </a:gsLst>
                    <a:lin ang="5400000" scaled="0"/>
                  </a:gradFill>
                </a:rPr>
                <a:t>By Oracle Corp.</a:t>
              </a:r>
            </a:p>
          </p:txBody>
        </p:sp>
        <p:sp>
          <p:nvSpPr>
            <p:cNvPr id="170" name="TextBox 169"/>
            <p:cNvSpPr txBox="1"/>
            <p:nvPr/>
          </p:nvSpPr>
          <p:spPr>
            <a:xfrm>
              <a:off x="3991653" y="4954162"/>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Oracle </a:t>
              </a: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Taleo</a:t>
              </a:r>
              <a:endPar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a:gradFill>
                    <a:gsLst>
                      <a:gs pos="2917">
                        <a:schemeClr val="tx1"/>
                      </a:gs>
                      <a:gs pos="30000">
                        <a:schemeClr val="tx1"/>
                      </a:gs>
                    </a:gsLst>
                    <a:lin ang="5400000" scaled="0"/>
                  </a:gradFill>
                </a:rPr>
                <a:t>By Oracle Corp.</a:t>
              </a:r>
            </a:p>
          </p:txBody>
        </p:sp>
        <p:sp>
          <p:nvSpPr>
            <p:cNvPr id="171" name="TextBox 170"/>
            <p:cNvSpPr txBox="1"/>
            <p:nvPr/>
          </p:nvSpPr>
          <p:spPr>
            <a:xfrm>
              <a:off x="5169802" y="4954162"/>
              <a:ext cx="914400" cy="292608"/>
            </a:xfrm>
            <a:prstGeom prst="rect">
              <a:avLst/>
            </a:prstGeom>
            <a:noFill/>
          </p:spPr>
          <p:txBody>
            <a:bodyPr wrap="square" lIns="0" tIns="0" rIns="0" bIns="0" rtlCol="0">
              <a:noAutofit/>
            </a:bodyPr>
            <a:lstStyle/>
            <a:p>
              <a:pPr>
                <a:lnSpc>
                  <a:spcPct val="90000"/>
                </a:lnSpc>
              </a:pP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ClearDB</a:t>
              </a:r>
              <a:endPar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smtClean="0">
                  <a:gradFill>
                    <a:gsLst>
                      <a:gs pos="2917">
                        <a:schemeClr val="tx1"/>
                      </a:gs>
                      <a:gs pos="30000">
                        <a:schemeClr val="tx1"/>
                      </a:gs>
                    </a:gsLst>
                    <a:lin ang="5400000" scaled="0"/>
                  </a:gradFill>
                </a:rPr>
                <a:t>By </a:t>
              </a:r>
              <a:r>
                <a:rPr lang="en-US" sz="700" dirty="0" err="1" smtClean="0">
                  <a:gradFill>
                    <a:gsLst>
                      <a:gs pos="2917">
                        <a:schemeClr val="tx1"/>
                      </a:gs>
                      <a:gs pos="30000">
                        <a:schemeClr val="tx1"/>
                      </a:gs>
                    </a:gsLst>
                    <a:lin ang="5400000" scaled="0"/>
                  </a:gradFill>
                </a:rPr>
                <a:t>SuccessBricks</a:t>
              </a:r>
              <a:r>
                <a:rPr lang="en-US" sz="700" dirty="0" smtClean="0">
                  <a:gradFill>
                    <a:gsLst>
                      <a:gs pos="2917">
                        <a:schemeClr val="tx1"/>
                      </a:gs>
                      <a:gs pos="30000">
                        <a:schemeClr val="tx1"/>
                      </a:gs>
                    </a:gsLst>
                    <a:lin ang="5400000" scaled="0"/>
                  </a:gradFill>
                </a:rPr>
                <a:t>, Inc.</a:t>
              </a:r>
            </a:p>
          </p:txBody>
        </p:sp>
        <p:sp>
          <p:nvSpPr>
            <p:cNvPr id="172" name="TextBox 171"/>
            <p:cNvSpPr txBox="1"/>
            <p:nvPr/>
          </p:nvSpPr>
          <p:spPr>
            <a:xfrm>
              <a:off x="6347600" y="4954162"/>
              <a:ext cx="914400" cy="292608"/>
            </a:xfrm>
            <a:prstGeom prst="rect">
              <a:avLst/>
            </a:prstGeom>
            <a:noFill/>
          </p:spPr>
          <p:txBody>
            <a:bodyPr wrap="square" lIns="0" tIns="0" rIns="0" bIns="0" rtlCol="0">
              <a:noAutofit/>
            </a:bodyPr>
            <a:lstStyle/>
            <a:p>
              <a:pPr>
                <a:lnSpc>
                  <a:spcPct val="90000"/>
                </a:lnSpc>
              </a:pP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SuccessFactors</a:t>
              </a:r>
              <a:endPar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a:p>
              <a:pPr>
                <a:lnSpc>
                  <a:spcPct val="90000"/>
                </a:lnSpc>
              </a:pPr>
              <a:r>
                <a:rPr lang="en-US" sz="700" dirty="0" smtClean="0">
                  <a:gradFill>
                    <a:gsLst>
                      <a:gs pos="2917">
                        <a:schemeClr val="tx1"/>
                      </a:gs>
                      <a:gs pos="30000">
                        <a:schemeClr val="tx1"/>
                      </a:gs>
                    </a:gsLst>
                    <a:lin ang="5400000" scaled="0"/>
                  </a:gradFill>
                </a:rPr>
                <a:t>By </a:t>
              </a:r>
              <a:r>
                <a:rPr lang="en-US" sz="700" dirty="0" err="1" smtClean="0">
                  <a:gradFill>
                    <a:gsLst>
                      <a:gs pos="2917">
                        <a:schemeClr val="tx1"/>
                      </a:gs>
                      <a:gs pos="30000">
                        <a:schemeClr val="tx1"/>
                      </a:gs>
                    </a:gsLst>
                    <a:lin ang="5400000" scaled="0"/>
                  </a:gradFill>
                </a:rPr>
                <a:t>SuccessFactors</a:t>
              </a:r>
              <a:r>
                <a:rPr lang="en-US" sz="700" dirty="0" smtClean="0">
                  <a:gradFill>
                    <a:gsLst>
                      <a:gs pos="2917">
                        <a:schemeClr val="tx1"/>
                      </a:gs>
                      <a:gs pos="30000">
                        <a:schemeClr val="tx1"/>
                      </a:gs>
                    </a:gsLst>
                    <a:lin ang="5400000" scaled="0"/>
                  </a:gradFill>
                </a:rPr>
                <a:t>, Inc. a SAP company</a:t>
              </a:r>
            </a:p>
          </p:txBody>
        </p:sp>
        <p:sp>
          <p:nvSpPr>
            <p:cNvPr id="173" name="TextBox 172"/>
            <p:cNvSpPr txBox="1"/>
            <p:nvPr/>
          </p:nvSpPr>
          <p:spPr>
            <a:xfrm>
              <a:off x="7526112" y="4954162"/>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American Express OPEN Small Business</a:t>
              </a:r>
            </a:p>
            <a:p>
              <a:pPr>
                <a:lnSpc>
                  <a:spcPct val="90000"/>
                </a:lnSpc>
              </a:pPr>
              <a:r>
                <a:rPr lang="en-US" sz="700" dirty="0" smtClean="0">
                  <a:gradFill>
                    <a:gsLst>
                      <a:gs pos="2917">
                        <a:schemeClr val="tx1"/>
                      </a:gs>
                      <a:gs pos="30000">
                        <a:schemeClr val="tx1"/>
                      </a:gs>
                    </a:gsLst>
                    <a:lin ang="5400000" scaled="0"/>
                  </a:gradFill>
                </a:rPr>
                <a:t>By American Express</a:t>
              </a:r>
            </a:p>
          </p:txBody>
        </p:sp>
        <p:sp>
          <p:nvSpPr>
            <p:cNvPr id="174" name="TextBox 173"/>
            <p:cNvSpPr txBox="1"/>
            <p:nvPr/>
          </p:nvSpPr>
          <p:spPr>
            <a:xfrm>
              <a:off x="8704264" y="4954162"/>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IBM Kenexa</a:t>
              </a:r>
            </a:p>
            <a:p>
              <a:pPr>
                <a:lnSpc>
                  <a:spcPct val="90000"/>
                </a:lnSpc>
              </a:pPr>
              <a:r>
                <a:rPr lang="en-US" sz="700" dirty="0" smtClean="0">
                  <a:gradFill>
                    <a:gsLst>
                      <a:gs pos="2917">
                        <a:schemeClr val="tx1"/>
                      </a:gs>
                      <a:gs pos="30000">
                        <a:schemeClr val="tx1"/>
                      </a:gs>
                    </a:gsLst>
                    <a:lin ang="5400000" scaled="0"/>
                  </a:gradFill>
                </a:rPr>
                <a:t>By IBM Corp.</a:t>
              </a:r>
            </a:p>
          </p:txBody>
        </p:sp>
        <p:sp>
          <p:nvSpPr>
            <p:cNvPr id="175" name="TextBox 174"/>
            <p:cNvSpPr txBox="1"/>
            <p:nvPr/>
          </p:nvSpPr>
          <p:spPr>
            <a:xfrm>
              <a:off x="9881696" y="4954162"/>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IBM </a:t>
              </a: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SmartCloud</a:t>
              </a: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 for Social Business</a:t>
              </a:r>
            </a:p>
            <a:p>
              <a:pPr>
                <a:lnSpc>
                  <a:spcPct val="90000"/>
                </a:lnSpc>
              </a:pPr>
              <a:r>
                <a:rPr lang="en-US" sz="700" dirty="0" smtClean="0">
                  <a:gradFill>
                    <a:gsLst>
                      <a:gs pos="2917">
                        <a:schemeClr val="tx1"/>
                      </a:gs>
                      <a:gs pos="30000">
                        <a:schemeClr val="tx1"/>
                      </a:gs>
                    </a:gsLst>
                    <a:lin ang="5400000" scaled="0"/>
                  </a:gradFill>
                </a:rPr>
                <a:t>By IBM Corp</a:t>
              </a:r>
            </a:p>
          </p:txBody>
        </p:sp>
        <p:sp>
          <p:nvSpPr>
            <p:cNvPr id="176" name="TextBox 175"/>
            <p:cNvSpPr txBox="1"/>
            <p:nvPr/>
          </p:nvSpPr>
          <p:spPr>
            <a:xfrm>
              <a:off x="11059128" y="4954162"/>
              <a:ext cx="914400" cy="292608"/>
            </a:xfrm>
            <a:prstGeom prst="rect">
              <a:avLst/>
            </a:prstGeom>
            <a:noFill/>
          </p:spPr>
          <p:txBody>
            <a:bodyPr wrap="square" lIns="0" tIns="0" rIns="0" bIns="0" rtlCol="0">
              <a:no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Workday</a:t>
              </a:r>
            </a:p>
            <a:p>
              <a:pPr>
                <a:lnSpc>
                  <a:spcPct val="90000"/>
                </a:lnSpc>
              </a:pPr>
              <a:r>
                <a:rPr lang="en-US" sz="700" dirty="0" smtClean="0">
                  <a:gradFill>
                    <a:gsLst>
                      <a:gs pos="2917">
                        <a:schemeClr val="tx1"/>
                      </a:gs>
                      <a:gs pos="30000">
                        <a:schemeClr val="tx1"/>
                      </a:gs>
                    </a:gsLst>
                    <a:lin ang="5400000" scaled="0"/>
                  </a:gradFill>
                </a:rPr>
                <a:t>By Workday</a:t>
              </a:r>
            </a:p>
          </p:txBody>
        </p:sp>
        <p:pic>
          <p:nvPicPr>
            <p:cNvPr id="178" name="Picture 177"/>
            <p:cNvPicPr>
              <a:picLocks noChangeAspect="1"/>
            </p:cNvPicPr>
            <p:nvPr/>
          </p:nvPicPr>
          <p:blipFill rotWithShape="1">
            <a:blip r:embed="rId18" cstate="email">
              <a:extLst>
                <a:ext uri="{28A0092B-C50C-407E-A947-70E740481C1C}">
                  <a14:useLocalDpi xmlns:a14="http://schemas.microsoft.com/office/drawing/2010/main"/>
                </a:ext>
              </a:extLst>
            </a:blip>
            <a:srcRect l="3204" t="4308" r="58691" b="29725"/>
            <a:stretch/>
          </p:blipFill>
          <p:spPr>
            <a:xfrm>
              <a:off x="457200" y="3952986"/>
              <a:ext cx="914400" cy="906295"/>
            </a:xfrm>
            <a:prstGeom prst="rect">
              <a:avLst/>
            </a:prstGeom>
          </p:spPr>
        </p:pic>
        <p:pic>
          <p:nvPicPr>
            <p:cNvPr id="179" name="Picture 178"/>
            <p:cNvPicPr>
              <a:picLocks noChangeAspect="1"/>
            </p:cNvPicPr>
            <p:nvPr/>
          </p:nvPicPr>
          <p:blipFill rotWithShape="1">
            <a:blip r:embed="rId19" cstate="email">
              <a:extLst>
                <a:ext uri="{28A0092B-C50C-407E-A947-70E740481C1C}">
                  <a14:useLocalDpi xmlns:a14="http://schemas.microsoft.com/office/drawing/2010/main"/>
                </a:ext>
              </a:extLst>
            </a:blip>
            <a:srcRect l="4057" t="5990" r="57741" b="24327"/>
            <a:stretch/>
          </p:blipFill>
          <p:spPr>
            <a:xfrm>
              <a:off x="2813503" y="3952986"/>
              <a:ext cx="914401" cy="906295"/>
            </a:xfrm>
            <a:prstGeom prst="rect">
              <a:avLst/>
            </a:prstGeom>
          </p:spPr>
        </p:pic>
        <p:pic>
          <p:nvPicPr>
            <p:cNvPr id="180" name="Picture 179"/>
            <p:cNvPicPr>
              <a:picLocks noChangeAspect="1"/>
            </p:cNvPicPr>
            <p:nvPr/>
          </p:nvPicPr>
          <p:blipFill rotWithShape="1">
            <a:blip r:embed="rId20" cstate="email">
              <a:extLst>
                <a:ext uri="{28A0092B-C50C-407E-A947-70E740481C1C}">
                  <a14:useLocalDpi xmlns:a14="http://schemas.microsoft.com/office/drawing/2010/main"/>
                </a:ext>
              </a:extLst>
            </a:blip>
            <a:srcRect l="4997" t="6578" r="57377" b="28323"/>
            <a:stretch/>
          </p:blipFill>
          <p:spPr>
            <a:xfrm>
              <a:off x="5169808" y="3952986"/>
              <a:ext cx="914394" cy="906295"/>
            </a:xfrm>
            <a:prstGeom prst="rect">
              <a:avLst/>
            </a:prstGeom>
          </p:spPr>
        </p:pic>
        <p:pic>
          <p:nvPicPr>
            <p:cNvPr id="181" name="Picture 180"/>
            <p:cNvPicPr>
              <a:picLocks noChangeAspect="1"/>
            </p:cNvPicPr>
            <p:nvPr/>
          </p:nvPicPr>
          <p:blipFill rotWithShape="1">
            <a:blip r:embed="rId21" cstate="email">
              <a:extLst>
                <a:ext uri="{28A0092B-C50C-407E-A947-70E740481C1C}">
                  <a14:useLocalDpi xmlns:a14="http://schemas.microsoft.com/office/drawing/2010/main"/>
                </a:ext>
              </a:extLst>
            </a:blip>
            <a:srcRect l="10614" t="2084" r="11768" b="65438"/>
            <a:stretch/>
          </p:blipFill>
          <p:spPr>
            <a:xfrm>
              <a:off x="7526112" y="3952986"/>
              <a:ext cx="914400" cy="906295"/>
            </a:xfrm>
            <a:prstGeom prst="rect">
              <a:avLst/>
            </a:prstGeom>
          </p:spPr>
        </p:pic>
        <p:pic>
          <p:nvPicPr>
            <p:cNvPr id="182" name="Picture 181"/>
            <p:cNvPicPr>
              <a:picLocks noChangeAspect="1"/>
            </p:cNvPicPr>
            <p:nvPr/>
          </p:nvPicPr>
          <p:blipFill rotWithShape="1">
            <a:blip r:embed="rId22" cstate="email">
              <a:extLst>
                <a:ext uri="{28A0092B-C50C-407E-A947-70E740481C1C}">
                  <a14:useLocalDpi xmlns:a14="http://schemas.microsoft.com/office/drawing/2010/main"/>
                </a:ext>
              </a:extLst>
            </a:blip>
            <a:srcRect l="4092" t="5592" r="58322" b="31169"/>
            <a:stretch/>
          </p:blipFill>
          <p:spPr>
            <a:xfrm>
              <a:off x="8704264" y="3952986"/>
              <a:ext cx="913682" cy="906295"/>
            </a:xfrm>
            <a:prstGeom prst="rect">
              <a:avLst/>
            </a:prstGeom>
          </p:spPr>
        </p:pic>
        <p:pic>
          <p:nvPicPr>
            <p:cNvPr id="183" name="Picture 182"/>
            <p:cNvPicPr>
              <a:picLocks noChangeAspect="1"/>
            </p:cNvPicPr>
            <p:nvPr/>
          </p:nvPicPr>
          <p:blipFill rotWithShape="1">
            <a:blip r:embed="rId23" cstate="email">
              <a:extLst>
                <a:ext uri="{28A0092B-C50C-407E-A947-70E740481C1C}">
                  <a14:useLocalDpi xmlns:a14="http://schemas.microsoft.com/office/drawing/2010/main"/>
                </a:ext>
              </a:extLst>
            </a:blip>
            <a:srcRect l="7406" t="7890" r="6664" b="25103"/>
            <a:stretch/>
          </p:blipFill>
          <p:spPr>
            <a:xfrm>
              <a:off x="11060564" y="3952986"/>
              <a:ext cx="912963" cy="904227"/>
            </a:xfrm>
            <a:prstGeom prst="rect">
              <a:avLst/>
            </a:prstGeom>
          </p:spPr>
        </p:pic>
        <p:pic>
          <p:nvPicPr>
            <p:cNvPr id="184" name="Picture 183"/>
            <p:cNvPicPr>
              <a:picLocks noChangeAspect="1"/>
            </p:cNvPicPr>
            <p:nvPr/>
          </p:nvPicPr>
          <p:blipFill rotWithShape="1">
            <a:blip r:embed="rId18" cstate="email">
              <a:extLst>
                <a:ext uri="{28A0092B-C50C-407E-A947-70E740481C1C}">
                  <a14:useLocalDpi xmlns:a14="http://schemas.microsoft.com/office/drawing/2010/main"/>
                </a:ext>
              </a:extLst>
            </a:blip>
            <a:srcRect l="56128" t="4308" r="5767" b="29725"/>
            <a:stretch/>
          </p:blipFill>
          <p:spPr>
            <a:xfrm>
              <a:off x="1635349" y="3952986"/>
              <a:ext cx="914400" cy="906295"/>
            </a:xfrm>
            <a:prstGeom prst="rect">
              <a:avLst/>
            </a:prstGeom>
          </p:spPr>
        </p:pic>
        <p:pic>
          <p:nvPicPr>
            <p:cNvPr id="185" name="Picture 184"/>
            <p:cNvPicPr>
              <a:picLocks noChangeAspect="1"/>
            </p:cNvPicPr>
            <p:nvPr/>
          </p:nvPicPr>
          <p:blipFill rotWithShape="1">
            <a:blip r:embed="rId19" cstate="email">
              <a:extLst>
                <a:ext uri="{28A0092B-C50C-407E-A947-70E740481C1C}">
                  <a14:useLocalDpi xmlns:a14="http://schemas.microsoft.com/office/drawing/2010/main"/>
                </a:ext>
              </a:extLst>
            </a:blip>
            <a:srcRect l="56850" t="5990" r="4948" b="24327"/>
            <a:stretch/>
          </p:blipFill>
          <p:spPr>
            <a:xfrm>
              <a:off x="3991656" y="3952986"/>
              <a:ext cx="914401" cy="906295"/>
            </a:xfrm>
            <a:prstGeom prst="rect">
              <a:avLst/>
            </a:prstGeom>
          </p:spPr>
        </p:pic>
        <p:pic>
          <p:nvPicPr>
            <p:cNvPr id="186" name="Picture 185"/>
            <p:cNvPicPr>
              <a:picLocks noChangeAspect="1"/>
            </p:cNvPicPr>
            <p:nvPr/>
          </p:nvPicPr>
          <p:blipFill rotWithShape="1">
            <a:blip r:embed="rId20" cstate="email">
              <a:extLst>
                <a:ext uri="{28A0092B-C50C-407E-A947-70E740481C1C}">
                  <a14:useLocalDpi xmlns:a14="http://schemas.microsoft.com/office/drawing/2010/main"/>
                </a:ext>
              </a:extLst>
            </a:blip>
            <a:srcRect l="56994" t="6578" r="5380" b="28323"/>
            <a:stretch/>
          </p:blipFill>
          <p:spPr>
            <a:xfrm>
              <a:off x="6347966" y="3952986"/>
              <a:ext cx="914394" cy="906295"/>
            </a:xfrm>
            <a:prstGeom prst="rect">
              <a:avLst/>
            </a:prstGeom>
          </p:spPr>
        </p:pic>
        <p:pic>
          <p:nvPicPr>
            <p:cNvPr id="187" name="Picture 186"/>
            <p:cNvPicPr>
              <a:picLocks noChangeAspect="1"/>
            </p:cNvPicPr>
            <p:nvPr/>
          </p:nvPicPr>
          <p:blipFill rotWithShape="1">
            <a:blip r:embed="rId22" cstate="email">
              <a:extLst>
                <a:ext uri="{28A0092B-C50C-407E-A947-70E740481C1C}">
                  <a14:useLocalDpi xmlns:a14="http://schemas.microsoft.com/office/drawing/2010/main"/>
                </a:ext>
              </a:extLst>
            </a:blip>
            <a:srcRect l="55813" t="5592" r="6601" b="31169"/>
            <a:stretch/>
          </p:blipFill>
          <p:spPr>
            <a:xfrm>
              <a:off x="9883134" y="3952986"/>
              <a:ext cx="913682" cy="906295"/>
            </a:xfrm>
            <a:prstGeom prst="rect">
              <a:avLst/>
            </a:prstGeom>
          </p:spPr>
        </p:pic>
      </p:grpSp>
      <p:grpSp>
        <p:nvGrpSpPr>
          <p:cNvPr id="249" name="Group 248"/>
          <p:cNvGrpSpPr/>
          <p:nvPr/>
        </p:nvGrpSpPr>
        <p:grpSpPr>
          <a:xfrm>
            <a:off x="457200" y="5332056"/>
            <a:ext cx="11516328" cy="1195076"/>
            <a:chOff x="457200" y="5332056"/>
            <a:chExt cx="11516328" cy="1195076"/>
          </a:xfrm>
        </p:grpSpPr>
        <p:sp>
          <p:nvSpPr>
            <p:cNvPr id="203" name="TextBox 202"/>
            <p:cNvSpPr txBox="1"/>
            <p:nvPr/>
          </p:nvSpPr>
          <p:spPr>
            <a:xfrm>
              <a:off x="457200"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Blogger</a:t>
              </a:r>
            </a:p>
            <a:p>
              <a:pPr>
                <a:lnSpc>
                  <a:spcPct val="90000"/>
                </a:lnSpc>
              </a:pPr>
              <a:r>
                <a:rPr lang="en-US" sz="700" dirty="0" smtClean="0">
                  <a:gradFill>
                    <a:gsLst>
                      <a:gs pos="2917">
                        <a:schemeClr val="tx1"/>
                      </a:gs>
                      <a:gs pos="30000">
                        <a:schemeClr val="tx1"/>
                      </a:gs>
                    </a:gsLst>
                    <a:lin ang="5400000" scaled="0"/>
                  </a:gradFill>
                </a:rPr>
                <a:t>By Google</a:t>
              </a:r>
            </a:p>
          </p:txBody>
        </p:sp>
        <p:sp>
          <p:nvSpPr>
            <p:cNvPr id="204" name="TextBox 203"/>
            <p:cNvSpPr txBox="1"/>
            <p:nvPr/>
          </p:nvSpPr>
          <p:spPr>
            <a:xfrm>
              <a:off x="1635352"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Google</a:t>
              </a:r>
            </a:p>
            <a:p>
              <a:pPr>
                <a:lnSpc>
                  <a:spcPct val="90000"/>
                </a:lnSpc>
              </a:pPr>
              <a:r>
                <a:rPr lang="en-US" sz="700" dirty="0" smtClean="0">
                  <a:gradFill>
                    <a:gsLst>
                      <a:gs pos="2917">
                        <a:schemeClr val="tx1"/>
                      </a:gs>
                      <a:gs pos="30000">
                        <a:schemeClr val="tx1"/>
                      </a:gs>
                    </a:gsLst>
                    <a:lin ang="5400000" scaled="0"/>
                  </a:gradFill>
                </a:rPr>
                <a:t>By Google</a:t>
              </a:r>
            </a:p>
          </p:txBody>
        </p:sp>
        <p:sp>
          <p:nvSpPr>
            <p:cNvPr id="205" name="TextBox 204"/>
            <p:cNvSpPr txBox="1"/>
            <p:nvPr/>
          </p:nvSpPr>
          <p:spPr>
            <a:xfrm>
              <a:off x="2813504"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Google app Engine</a:t>
              </a:r>
            </a:p>
            <a:p>
              <a:pPr>
                <a:lnSpc>
                  <a:spcPct val="90000"/>
                </a:lnSpc>
              </a:pPr>
              <a:r>
                <a:rPr lang="en-US" sz="700" dirty="0" smtClean="0">
                  <a:gradFill>
                    <a:gsLst>
                      <a:gs pos="2917">
                        <a:schemeClr val="tx1"/>
                      </a:gs>
                      <a:gs pos="30000">
                        <a:schemeClr val="tx1"/>
                      </a:gs>
                    </a:gsLst>
                    <a:lin ang="5400000" scaled="0"/>
                  </a:gradFill>
                </a:rPr>
                <a:t>By Google</a:t>
              </a:r>
            </a:p>
          </p:txBody>
        </p:sp>
        <p:sp>
          <p:nvSpPr>
            <p:cNvPr id="206" name="TextBox 205"/>
            <p:cNvSpPr txBox="1"/>
            <p:nvPr/>
          </p:nvSpPr>
          <p:spPr>
            <a:xfrm>
              <a:off x="3991653" y="6333233"/>
              <a:ext cx="914400" cy="193899"/>
            </a:xfrm>
            <a:prstGeom prst="rect">
              <a:avLst/>
            </a:prstGeom>
            <a:noFill/>
          </p:spPr>
          <p:txBody>
            <a:bodyPr wrap="square" lIns="0" tIns="0" rIns="0" bIns="0" rtlCol="0">
              <a:spAutoFit/>
            </a:bodyPr>
            <a:lstStyle/>
            <a:p>
              <a:pPr>
                <a:lnSpc>
                  <a:spcPct val="90000"/>
                </a:lnSpc>
              </a:pPr>
              <a:r>
                <a:rPr lang="en-US" sz="700" dirty="0" err="1"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DreamBox</a:t>
              </a: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 Learning</a:t>
              </a:r>
            </a:p>
            <a:p>
              <a:pPr>
                <a:lnSpc>
                  <a:spcPct val="90000"/>
                </a:lnSpc>
              </a:pPr>
              <a:r>
                <a:rPr lang="en-US" sz="700" dirty="0" smtClean="0">
                  <a:gradFill>
                    <a:gsLst>
                      <a:gs pos="2917">
                        <a:schemeClr val="tx1"/>
                      </a:gs>
                      <a:gs pos="30000">
                        <a:schemeClr val="tx1"/>
                      </a:gs>
                    </a:gsLst>
                    <a:lin ang="5400000" scaled="0"/>
                  </a:gradFill>
                </a:rPr>
                <a:t>By </a:t>
              </a:r>
              <a:r>
                <a:rPr lang="en-US" sz="700" dirty="0" err="1" smtClean="0">
                  <a:gradFill>
                    <a:gsLst>
                      <a:gs pos="2917">
                        <a:schemeClr val="tx1"/>
                      </a:gs>
                      <a:gs pos="30000">
                        <a:schemeClr val="tx1"/>
                      </a:gs>
                    </a:gsLst>
                    <a:lin ang="5400000" scaled="0"/>
                  </a:gradFill>
                </a:rPr>
                <a:t>DreamBox</a:t>
              </a:r>
              <a:r>
                <a:rPr lang="en-US" sz="700" dirty="0" smtClean="0">
                  <a:gradFill>
                    <a:gsLst>
                      <a:gs pos="2917">
                        <a:schemeClr val="tx1"/>
                      </a:gs>
                      <a:gs pos="30000">
                        <a:schemeClr val="tx1"/>
                      </a:gs>
                    </a:gsLst>
                    <a:lin ang="5400000" scaled="0"/>
                  </a:gradFill>
                </a:rPr>
                <a:t> Learning</a:t>
              </a:r>
              <a:endParaRPr lang="en-US" sz="700" dirty="0">
                <a:gradFill>
                  <a:gsLst>
                    <a:gs pos="2917">
                      <a:schemeClr val="tx1"/>
                    </a:gs>
                    <a:gs pos="30000">
                      <a:schemeClr val="tx1"/>
                    </a:gs>
                  </a:gsLst>
                  <a:lin ang="5400000" scaled="0"/>
                </a:gradFill>
              </a:endParaRPr>
            </a:p>
          </p:txBody>
        </p:sp>
        <p:sp>
          <p:nvSpPr>
            <p:cNvPr id="207" name="TextBox 206"/>
            <p:cNvSpPr txBox="1"/>
            <p:nvPr/>
          </p:nvSpPr>
          <p:spPr>
            <a:xfrm>
              <a:off x="5169802"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Dropbox for Business</a:t>
              </a:r>
            </a:p>
            <a:p>
              <a:pPr>
                <a:lnSpc>
                  <a:spcPct val="90000"/>
                </a:lnSpc>
              </a:pPr>
              <a:r>
                <a:rPr lang="en-US" sz="700" dirty="0" smtClean="0">
                  <a:gradFill>
                    <a:gsLst>
                      <a:gs pos="2917">
                        <a:schemeClr val="tx1"/>
                      </a:gs>
                      <a:gs pos="30000">
                        <a:schemeClr val="tx1"/>
                      </a:gs>
                    </a:gsLst>
                    <a:lin ang="5400000" scaled="0"/>
                  </a:gradFill>
                </a:rPr>
                <a:t>By Dropbox</a:t>
              </a:r>
            </a:p>
          </p:txBody>
        </p:sp>
        <p:sp>
          <p:nvSpPr>
            <p:cNvPr id="208" name="TextBox 207"/>
            <p:cNvSpPr txBox="1"/>
            <p:nvPr/>
          </p:nvSpPr>
          <p:spPr>
            <a:xfrm>
              <a:off x="6347600"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Facebook</a:t>
              </a:r>
            </a:p>
            <a:p>
              <a:pPr>
                <a:lnSpc>
                  <a:spcPct val="90000"/>
                </a:lnSpc>
              </a:pPr>
              <a:r>
                <a:rPr lang="en-US" sz="700" dirty="0" smtClean="0">
                  <a:gradFill>
                    <a:gsLst>
                      <a:gs pos="2917">
                        <a:schemeClr val="tx1"/>
                      </a:gs>
                      <a:gs pos="30000">
                        <a:schemeClr val="tx1"/>
                      </a:gs>
                    </a:gsLst>
                    <a:lin ang="5400000" scaled="0"/>
                  </a:gradFill>
                </a:rPr>
                <a:t>By Facebook</a:t>
              </a:r>
            </a:p>
          </p:txBody>
        </p:sp>
        <p:sp>
          <p:nvSpPr>
            <p:cNvPr id="209" name="TextBox 208"/>
            <p:cNvSpPr txBox="1"/>
            <p:nvPr/>
          </p:nvSpPr>
          <p:spPr>
            <a:xfrm>
              <a:off x="7526112"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AT&amp;T Business Direct</a:t>
              </a:r>
            </a:p>
            <a:p>
              <a:pPr>
                <a:lnSpc>
                  <a:spcPct val="90000"/>
                </a:lnSpc>
              </a:pPr>
              <a:r>
                <a:rPr lang="en-US" sz="700" dirty="0" smtClean="0">
                  <a:gradFill>
                    <a:gsLst>
                      <a:gs pos="2917">
                        <a:schemeClr val="tx1"/>
                      </a:gs>
                      <a:gs pos="30000">
                        <a:schemeClr val="tx1"/>
                      </a:gs>
                    </a:gsLst>
                    <a:lin ang="5400000" scaled="0"/>
                  </a:gradFill>
                </a:rPr>
                <a:t>By AT&amp;T</a:t>
              </a:r>
            </a:p>
          </p:txBody>
        </p:sp>
        <p:sp>
          <p:nvSpPr>
            <p:cNvPr id="210" name="TextBox 209"/>
            <p:cNvSpPr txBox="1"/>
            <p:nvPr/>
          </p:nvSpPr>
          <p:spPr>
            <a:xfrm>
              <a:off x="8704264"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Twitter</a:t>
              </a:r>
            </a:p>
            <a:p>
              <a:pPr>
                <a:lnSpc>
                  <a:spcPct val="90000"/>
                </a:lnSpc>
              </a:pPr>
              <a:r>
                <a:rPr lang="en-US" sz="700" dirty="0" smtClean="0">
                  <a:gradFill>
                    <a:gsLst>
                      <a:gs pos="2917">
                        <a:schemeClr val="tx1"/>
                      </a:gs>
                      <a:gs pos="30000">
                        <a:schemeClr val="tx1"/>
                      </a:gs>
                    </a:gsLst>
                    <a:lin ang="5400000" scaled="0"/>
                  </a:gradFill>
                </a:rPr>
                <a:t>By Twitter</a:t>
              </a:r>
            </a:p>
          </p:txBody>
        </p:sp>
        <p:sp>
          <p:nvSpPr>
            <p:cNvPr id="211" name="TextBox 210"/>
            <p:cNvSpPr txBox="1"/>
            <p:nvPr/>
          </p:nvSpPr>
          <p:spPr>
            <a:xfrm>
              <a:off x="9881696"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Amazon Web Services</a:t>
              </a:r>
            </a:p>
            <a:p>
              <a:pPr>
                <a:lnSpc>
                  <a:spcPct val="90000"/>
                </a:lnSpc>
              </a:pPr>
              <a:r>
                <a:rPr lang="en-US" sz="700" dirty="0" smtClean="0">
                  <a:gradFill>
                    <a:gsLst>
                      <a:gs pos="2917">
                        <a:schemeClr val="tx1"/>
                      </a:gs>
                      <a:gs pos="30000">
                        <a:schemeClr val="tx1"/>
                      </a:gs>
                    </a:gsLst>
                    <a:lin ang="5400000" scaled="0"/>
                  </a:gradFill>
                </a:rPr>
                <a:t>By Amazon</a:t>
              </a:r>
            </a:p>
          </p:txBody>
        </p:sp>
        <p:sp>
          <p:nvSpPr>
            <p:cNvPr id="212" name="TextBox 211"/>
            <p:cNvSpPr txBox="1"/>
            <p:nvPr/>
          </p:nvSpPr>
          <p:spPr>
            <a:xfrm>
              <a:off x="11059128" y="6333233"/>
              <a:ext cx="914400" cy="193899"/>
            </a:xfrm>
            <a:prstGeom prst="rect">
              <a:avLst/>
            </a:prstGeom>
            <a:noFill/>
          </p:spPr>
          <p:txBody>
            <a:bodyPr wrap="square" lIns="0" tIns="0" rIns="0" bIns="0" rtlCol="0">
              <a:spAutoFit/>
            </a:bodyPr>
            <a:lstStyle/>
            <a:p>
              <a:pPr>
                <a:lnSpc>
                  <a:spcPct val="90000"/>
                </a:lnSpc>
              </a:pPr>
              <a:r>
                <a:rPr lang="en-US" sz="700" dirty="0" smtClean="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Netflix</a:t>
              </a:r>
            </a:p>
            <a:p>
              <a:pPr>
                <a:lnSpc>
                  <a:spcPct val="90000"/>
                </a:lnSpc>
              </a:pPr>
              <a:r>
                <a:rPr lang="en-US" sz="700" dirty="0" smtClean="0">
                  <a:gradFill>
                    <a:gsLst>
                      <a:gs pos="2917">
                        <a:schemeClr val="tx1"/>
                      </a:gs>
                      <a:gs pos="30000">
                        <a:schemeClr val="tx1"/>
                      </a:gs>
                    </a:gsLst>
                    <a:lin ang="5400000" scaled="0"/>
                  </a:gradFill>
                </a:rPr>
                <a:t>By Netflix. Inc.</a:t>
              </a:r>
            </a:p>
          </p:txBody>
        </p:sp>
        <p:pic>
          <p:nvPicPr>
            <p:cNvPr id="224" name="Picture 223"/>
            <p:cNvPicPr>
              <a:picLocks noChangeAspect="1"/>
            </p:cNvPicPr>
            <p:nvPr/>
          </p:nvPicPr>
          <p:blipFill rotWithShape="1">
            <a:blip r:embed="rId24" cstate="email">
              <a:extLst>
                <a:ext uri="{28A0092B-C50C-407E-A947-70E740481C1C}">
                  <a14:useLocalDpi xmlns:a14="http://schemas.microsoft.com/office/drawing/2010/main"/>
                </a:ext>
              </a:extLst>
            </a:blip>
            <a:srcRect l="5882" t="5796" r="56959" b="29962"/>
            <a:stretch/>
          </p:blipFill>
          <p:spPr>
            <a:xfrm>
              <a:off x="3990936" y="5332056"/>
              <a:ext cx="915117" cy="906296"/>
            </a:xfrm>
            <a:prstGeom prst="rect">
              <a:avLst/>
            </a:prstGeom>
          </p:spPr>
        </p:pic>
        <p:pic>
          <p:nvPicPr>
            <p:cNvPr id="225" name="Picture 224"/>
            <p:cNvPicPr>
              <a:picLocks noChangeAspect="1"/>
            </p:cNvPicPr>
            <p:nvPr/>
          </p:nvPicPr>
          <p:blipFill rotWithShape="1">
            <a:blip r:embed="rId25" cstate="email">
              <a:extLst>
                <a:ext uri="{28A0092B-C50C-407E-A947-70E740481C1C}">
                  <a14:useLocalDpi xmlns:a14="http://schemas.microsoft.com/office/drawing/2010/main"/>
                </a:ext>
              </a:extLst>
            </a:blip>
            <a:srcRect l="1882" t="4758" r="72631" b="25921"/>
            <a:stretch/>
          </p:blipFill>
          <p:spPr>
            <a:xfrm>
              <a:off x="457200" y="5332056"/>
              <a:ext cx="914400" cy="906296"/>
            </a:xfrm>
            <a:prstGeom prst="rect">
              <a:avLst/>
            </a:prstGeom>
          </p:spPr>
        </p:pic>
        <p:pic>
          <p:nvPicPr>
            <p:cNvPr id="226" name="Picture 225"/>
            <p:cNvPicPr>
              <a:picLocks noChangeAspect="1"/>
            </p:cNvPicPr>
            <p:nvPr/>
          </p:nvPicPr>
          <p:blipFill rotWithShape="1">
            <a:blip r:embed="rId26" cstate="email">
              <a:extLst>
                <a:ext uri="{28A0092B-C50C-407E-A947-70E740481C1C}">
                  <a14:useLocalDpi xmlns:a14="http://schemas.microsoft.com/office/drawing/2010/main"/>
                </a:ext>
              </a:extLst>
            </a:blip>
            <a:srcRect l="8687" t="4475" r="8267" b="25221"/>
            <a:stretch/>
          </p:blipFill>
          <p:spPr>
            <a:xfrm>
              <a:off x="6347965" y="5332056"/>
              <a:ext cx="914035" cy="906296"/>
            </a:xfrm>
            <a:prstGeom prst="rect">
              <a:avLst/>
            </a:prstGeom>
          </p:spPr>
        </p:pic>
        <p:pic>
          <p:nvPicPr>
            <p:cNvPr id="227" name="Picture 226"/>
            <p:cNvPicPr>
              <a:picLocks noChangeAspect="1"/>
            </p:cNvPicPr>
            <p:nvPr/>
          </p:nvPicPr>
          <p:blipFill rotWithShape="1">
            <a:blip r:embed="rId27" cstate="email">
              <a:extLst>
                <a:ext uri="{28A0092B-C50C-407E-A947-70E740481C1C}">
                  <a14:useLocalDpi xmlns:a14="http://schemas.microsoft.com/office/drawing/2010/main"/>
                </a:ext>
              </a:extLst>
            </a:blip>
            <a:srcRect l="7154" t="5694" r="8904" b="25623"/>
            <a:stretch/>
          </p:blipFill>
          <p:spPr>
            <a:xfrm>
              <a:off x="8704263" y="5332056"/>
              <a:ext cx="913683" cy="906295"/>
            </a:xfrm>
            <a:prstGeom prst="rect">
              <a:avLst/>
            </a:prstGeom>
          </p:spPr>
        </p:pic>
        <p:pic>
          <p:nvPicPr>
            <p:cNvPr id="228" name="Picture 227"/>
            <p:cNvPicPr>
              <a:picLocks noChangeAspect="1"/>
            </p:cNvPicPr>
            <p:nvPr/>
          </p:nvPicPr>
          <p:blipFill rotWithShape="1">
            <a:blip r:embed="rId28" cstate="email">
              <a:extLst>
                <a:ext uri="{28A0092B-C50C-407E-A947-70E740481C1C}">
                  <a14:useLocalDpi xmlns:a14="http://schemas.microsoft.com/office/drawing/2010/main"/>
                </a:ext>
              </a:extLst>
            </a:blip>
            <a:srcRect l="8377" t="4829" r="5625" b="29803"/>
            <a:stretch/>
          </p:blipFill>
          <p:spPr>
            <a:xfrm>
              <a:off x="9881694" y="5332057"/>
              <a:ext cx="915122" cy="906296"/>
            </a:xfrm>
            <a:prstGeom prst="rect">
              <a:avLst/>
            </a:prstGeom>
          </p:spPr>
        </p:pic>
        <p:pic>
          <p:nvPicPr>
            <p:cNvPr id="229" name="Picture 228"/>
            <p:cNvPicPr>
              <a:picLocks noChangeAspect="1"/>
            </p:cNvPicPr>
            <p:nvPr/>
          </p:nvPicPr>
          <p:blipFill rotWithShape="1">
            <a:blip r:embed="rId29" cstate="email">
              <a:extLst>
                <a:ext uri="{28A0092B-C50C-407E-A947-70E740481C1C}">
                  <a14:useLocalDpi xmlns:a14="http://schemas.microsoft.com/office/drawing/2010/main"/>
                </a:ext>
              </a:extLst>
            </a:blip>
            <a:srcRect l="8818" t="5721" r="8689" b="25911"/>
            <a:stretch/>
          </p:blipFill>
          <p:spPr>
            <a:xfrm>
              <a:off x="11060566" y="5332057"/>
              <a:ext cx="912962" cy="906294"/>
            </a:xfrm>
            <a:prstGeom prst="rect">
              <a:avLst/>
            </a:prstGeom>
          </p:spPr>
        </p:pic>
        <p:pic>
          <p:nvPicPr>
            <p:cNvPr id="230" name="Picture 229"/>
            <p:cNvPicPr>
              <a:picLocks noChangeAspect="1"/>
            </p:cNvPicPr>
            <p:nvPr/>
          </p:nvPicPr>
          <p:blipFill rotWithShape="1">
            <a:blip r:embed="rId21" cstate="email">
              <a:extLst>
                <a:ext uri="{28A0092B-C50C-407E-A947-70E740481C1C}">
                  <a14:useLocalDpi xmlns:a14="http://schemas.microsoft.com/office/drawing/2010/main"/>
                </a:ext>
              </a:extLst>
            </a:blip>
            <a:srcRect l="9003" t="56629" r="13056" b="10757"/>
            <a:stretch/>
          </p:blipFill>
          <p:spPr>
            <a:xfrm>
              <a:off x="7526111" y="5332056"/>
              <a:ext cx="914401" cy="906296"/>
            </a:xfrm>
            <a:prstGeom prst="rect">
              <a:avLst/>
            </a:prstGeom>
          </p:spPr>
        </p:pic>
        <p:pic>
          <p:nvPicPr>
            <p:cNvPr id="231" name="Picture 230"/>
            <p:cNvPicPr>
              <a:picLocks noChangeAspect="1"/>
            </p:cNvPicPr>
            <p:nvPr/>
          </p:nvPicPr>
          <p:blipFill rotWithShape="1">
            <a:blip r:embed="rId25" cstate="email">
              <a:extLst>
                <a:ext uri="{28A0092B-C50C-407E-A947-70E740481C1C}">
                  <a14:useLocalDpi xmlns:a14="http://schemas.microsoft.com/office/drawing/2010/main"/>
                </a:ext>
              </a:extLst>
            </a:blip>
            <a:srcRect l="37059" t="4758" r="37454" b="25921"/>
            <a:stretch/>
          </p:blipFill>
          <p:spPr>
            <a:xfrm>
              <a:off x="1635352" y="5332056"/>
              <a:ext cx="914400" cy="906296"/>
            </a:xfrm>
            <a:prstGeom prst="rect">
              <a:avLst/>
            </a:prstGeom>
          </p:spPr>
        </p:pic>
        <p:pic>
          <p:nvPicPr>
            <p:cNvPr id="232" name="Picture 231"/>
            <p:cNvPicPr>
              <a:picLocks noChangeAspect="1"/>
            </p:cNvPicPr>
            <p:nvPr/>
          </p:nvPicPr>
          <p:blipFill rotWithShape="1">
            <a:blip r:embed="rId25" cstate="email">
              <a:extLst>
                <a:ext uri="{28A0092B-C50C-407E-A947-70E740481C1C}">
                  <a14:useLocalDpi xmlns:a14="http://schemas.microsoft.com/office/drawing/2010/main"/>
                </a:ext>
              </a:extLst>
            </a:blip>
            <a:srcRect l="72236" t="4758" r="2277" b="25921"/>
            <a:stretch/>
          </p:blipFill>
          <p:spPr>
            <a:xfrm>
              <a:off x="2813504" y="5332056"/>
              <a:ext cx="914400" cy="906296"/>
            </a:xfrm>
            <a:prstGeom prst="rect">
              <a:avLst/>
            </a:prstGeom>
          </p:spPr>
        </p:pic>
        <p:pic>
          <p:nvPicPr>
            <p:cNvPr id="233" name="Picture 232"/>
            <p:cNvPicPr>
              <a:picLocks noChangeAspect="1"/>
            </p:cNvPicPr>
            <p:nvPr/>
          </p:nvPicPr>
          <p:blipFill rotWithShape="1">
            <a:blip r:embed="rId24" cstate="email">
              <a:extLst>
                <a:ext uri="{28A0092B-C50C-407E-A947-70E740481C1C}">
                  <a14:useLocalDpi xmlns:a14="http://schemas.microsoft.com/office/drawing/2010/main"/>
                </a:ext>
              </a:extLst>
            </a:blip>
            <a:srcRect l="56935" t="5796" r="5906" b="29962"/>
            <a:stretch/>
          </p:blipFill>
          <p:spPr>
            <a:xfrm>
              <a:off x="5169808" y="5332056"/>
              <a:ext cx="915117" cy="906296"/>
            </a:xfrm>
            <a:prstGeom prst="rect">
              <a:avLst/>
            </a:prstGeom>
          </p:spPr>
        </p:pic>
      </p:grpSp>
    </p:spTree>
    <p:extLst>
      <p:ext uri="{BB962C8B-B14F-4D97-AF65-F5344CB8AC3E}">
        <p14:creationId xmlns:p14="http://schemas.microsoft.com/office/powerpoint/2010/main" val="26962962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3784870"/>
            <a:ext cx="12436475" cy="3209655"/>
            <a:chOff x="0" y="3784870"/>
            <a:chExt cx="12436475" cy="3209655"/>
          </a:xfrm>
        </p:grpSpPr>
        <p:sp>
          <p:nvSpPr>
            <p:cNvPr id="20" name="Rectangle 19"/>
            <p:cNvSpPr/>
            <p:nvPr/>
          </p:nvSpPr>
          <p:spPr bwMode="auto">
            <a:xfrm>
              <a:off x="0" y="3784870"/>
              <a:ext cx="12436475" cy="32096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364669" y="6356586"/>
              <a:ext cx="1936749" cy="246221"/>
            </a:xfrm>
            <a:prstGeom prst="rect">
              <a:avLst/>
            </a:prstGeom>
          </p:spPr>
          <p:txBody>
            <a:bodyPr wrap="none">
              <a:spAutoFit/>
            </a:bodyPr>
            <a:lstStyle/>
            <a:p>
              <a:r>
                <a:rPr lang="en-US" sz="1000" dirty="0">
                  <a:gradFill>
                    <a:gsLst>
                      <a:gs pos="94690">
                        <a:schemeClr val="tx1"/>
                      </a:gs>
                      <a:gs pos="88000">
                        <a:schemeClr val="tx1"/>
                      </a:gs>
                    </a:gsLst>
                    <a:lin ang="5400000" scaled="0"/>
                  </a:gradFill>
                  <a:ea typeface="MS PGothic" pitchFamily="34" charset="-128"/>
                </a:rPr>
                <a:t>Source: Help Net Security 2014</a:t>
              </a:r>
            </a:p>
          </p:txBody>
        </p:sp>
        <p:grpSp>
          <p:nvGrpSpPr>
            <p:cNvPr id="30" name="Group 29"/>
            <p:cNvGrpSpPr/>
            <p:nvPr/>
          </p:nvGrpSpPr>
          <p:grpSpPr>
            <a:xfrm>
              <a:off x="470508" y="4892267"/>
              <a:ext cx="281969" cy="281969"/>
              <a:chOff x="228600" y="1219200"/>
              <a:chExt cx="685800" cy="685800"/>
            </a:xfrm>
          </p:grpSpPr>
          <p:sp>
            <p:nvSpPr>
              <p:cNvPr id="31"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2" name="Oval 31"/>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3" name="Group 32"/>
            <p:cNvGrpSpPr/>
            <p:nvPr/>
          </p:nvGrpSpPr>
          <p:grpSpPr>
            <a:xfrm>
              <a:off x="470508" y="5316398"/>
              <a:ext cx="281969" cy="281969"/>
              <a:chOff x="228600" y="1219200"/>
              <a:chExt cx="685800" cy="685800"/>
            </a:xfrm>
          </p:grpSpPr>
          <p:sp>
            <p:nvSpPr>
              <p:cNvPr id="34"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5" name="Oval 34"/>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6" name="Group 35"/>
            <p:cNvGrpSpPr/>
            <p:nvPr/>
          </p:nvGrpSpPr>
          <p:grpSpPr>
            <a:xfrm>
              <a:off x="470508" y="5740529"/>
              <a:ext cx="281969" cy="281969"/>
              <a:chOff x="228600" y="1219200"/>
              <a:chExt cx="685800" cy="685800"/>
            </a:xfrm>
          </p:grpSpPr>
          <p:sp>
            <p:nvSpPr>
              <p:cNvPr id="3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8" name="Oval 37"/>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9" name="Text Placeholder 5"/>
            <p:cNvSpPr txBox="1">
              <a:spLocks/>
            </p:cNvSpPr>
            <p:nvPr/>
          </p:nvSpPr>
          <p:spPr>
            <a:xfrm>
              <a:off x="274639" y="4109066"/>
              <a:ext cx="7688681" cy="2031325"/>
            </a:xfrm>
            <a:prstGeom prst="rect">
              <a:avLst/>
            </a:prstGeom>
          </p:spPr>
          <p:txBody>
            <a:bodyPr vert="horz" wrap="square" lIns="146304" tIns="91440" rIns="146304" bIns="91440" rtlCol="0">
              <a:spAutoFit/>
            </a:bodyPr>
            <a:lstStyle>
              <a:lvl1pPr marL="0" indent="0" algn="l" defTabSz="931863" rtl="0" eaLnBrk="1" fontAlgn="base" hangingPunct="1">
                <a:lnSpc>
                  <a:spcPct val="90000"/>
                </a:lnSpc>
                <a:spcBef>
                  <a:spcPts val="1000"/>
                </a:spcBef>
                <a:spcAft>
                  <a:spcPts val="1200"/>
                </a:spcAft>
                <a:buSzPct val="90000"/>
                <a:buFont typeface="Arial" pitchFamily="34" charset="0"/>
                <a:buNone/>
                <a:defRPr sz="4000" kern="1200">
                  <a:gradFill>
                    <a:gsLst>
                      <a:gs pos="94690">
                        <a:schemeClr val="tx1"/>
                      </a:gs>
                      <a:gs pos="88000">
                        <a:schemeClr val="tx1"/>
                      </a:gs>
                    </a:gsLst>
                    <a:lin ang="5400000" scaled="0"/>
                  </a:gradFill>
                  <a:latin typeface="+mj-lt"/>
                  <a:ea typeface="MS PGothic" pitchFamily="34" charset="-128"/>
                  <a:cs typeface="+mn-cs"/>
                </a:defRPr>
              </a:lvl1pPr>
              <a:lvl2pPr marL="0" indent="0" algn="l" defTabSz="931863" rtl="0" eaLnBrk="1" fontAlgn="base" hangingPunct="1">
                <a:lnSpc>
                  <a:spcPct val="90000"/>
                </a:lnSpc>
                <a:spcBef>
                  <a:spcPct val="20000"/>
                </a:spcBef>
                <a:spcAft>
                  <a:spcPct val="0"/>
                </a:spcAft>
                <a:buSzPct val="90000"/>
                <a:buFontTx/>
                <a:buNone/>
                <a:defRPr sz="2000" kern="1200">
                  <a:gradFill>
                    <a:gsLst>
                      <a:gs pos="94690">
                        <a:schemeClr val="tx1"/>
                      </a:gs>
                      <a:gs pos="88000">
                        <a:schemeClr val="tx1"/>
                      </a:gs>
                    </a:gsLst>
                    <a:lin ang="5400000" scaled="0"/>
                  </a:gradFill>
                  <a:latin typeface="+mn-lt"/>
                  <a:ea typeface="MS PGothic" pitchFamily="34" charset="-128"/>
                  <a:cs typeface="+mn-cs"/>
                </a:defRPr>
              </a:lvl2pPr>
              <a:lvl3pPr marL="228600" indent="0" algn="l" defTabSz="931863" rtl="0" eaLnBrk="1" fontAlgn="base" hangingPunct="1">
                <a:lnSpc>
                  <a:spcPct val="90000"/>
                </a:lnSpc>
                <a:spcBef>
                  <a:spcPct val="20000"/>
                </a:spcBef>
                <a:spcAft>
                  <a:spcPct val="0"/>
                </a:spcAft>
                <a:buSzPct val="90000"/>
                <a:buFont typeface="Arial" pitchFamily="34" charset="0"/>
                <a:buNone/>
                <a:defRPr sz="2000" kern="1200">
                  <a:gradFill>
                    <a:gsLst>
                      <a:gs pos="94690">
                        <a:schemeClr val="tx1"/>
                      </a:gs>
                      <a:gs pos="88000">
                        <a:schemeClr val="tx1"/>
                      </a:gs>
                    </a:gsLst>
                    <a:lin ang="5400000" scaled="0"/>
                  </a:gradFill>
                  <a:latin typeface="+mn-lt"/>
                  <a:ea typeface="MS PGothic" pitchFamily="34" charset="-128"/>
                  <a:cs typeface="+mn-cs"/>
                </a:defRPr>
              </a:lvl3pPr>
              <a:lvl4pPr marL="457200" indent="0" algn="l" defTabSz="931863" rtl="0" eaLnBrk="1" fontAlgn="base" hangingPunct="1">
                <a:lnSpc>
                  <a:spcPct val="90000"/>
                </a:lnSpc>
                <a:spcBef>
                  <a:spcPct val="20000"/>
                </a:spcBef>
                <a:spcAft>
                  <a:spcPct val="0"/>
                </a:spcAft>
                <a:buSzPct val="90000"/>
                <a:buFont typeface="Arial" pitchFamily="34" charset="0"/>
                <a:buNone/>
                <a:defRPr kern="1200">
                  <a:gradFill>
                    <a:gsLst>
                      <a:gs pos="94690">
                        <a:schemeClr val="tx1"/>
                      </a:gs>
                      <a:gs pos="88000">
                        <a:schemeClr val="tx1"/>
                      </a:gs>
                    </a:gsLst>
                    <a:lin ang="5400000" scaled="0"/>
                  </a:gradFill>
                  <a:latin typeface="+mn-lt"/>
                  <a:ea typeface="MS PGothic" pitchFamily="34" charset="-128"/>
                  <a:cs typeface="+mn-cs"/>
                </a:defRPr>
              </a:lvl4pPr>
              <a:lvl5pPr marL="685800" indent="0" algn="l" defTabSz="931863" rtl="0" eaLnBrk="1" fontAlgn="base" hangingPunct="1">
                <a:lnSpc>
                  <a:spcPct val="90000"/>
                </a:lnSpc>
                <a:spcBef>
                  <a:spcPct val="20000"/>
                </a:spcBef>
                <a:spcAft>
                  <a:spcPct val="0"/>
                </a:spcAft>
                <a:buSzPct val="90000"/>
                <a:buFont typeface="Arial" pitchFamily="34" charset="0"/>
                <a:buNone/>
                <a:defRPr kern="1200">
                  <a:gradFill>
                    <a:gsLst>
                      <a:gs pos="94690">
                        <a:schemeClr val="tx1"/>
                      </a:gs>
                      <a:gs pos="88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Comprehensive reporting</a:t>
              </a:r>
            </a:p>
            <a:p>
              <a:pPr lvl="1" indent="514350">
                <a:spcBef>
                  <a:spcPts val="0"/>
                </a:spcBef>
              </a:pPr>
              <a:r>
                <a:rPr lang="en-US" dirty="0" smtClean="0"/>
                <a:t>SaaS app category</a:t>
              </a:r>
            </a:p>
            <a:p>
              <a:pPr lvl="1" indent="514350">
                <a:spcBef>
                  <a:spcPts val="1200"/>
                </a:spcBef>
              </a:pPr>
              <a:r>
                <a:rPr lang="en-US" dirty="0" smtClean="0"/>
                <a:t>Number of users</a:t>
              </a:r>
            </a:p>
            <a:p>
              <a:pPr lvl="1" indent="514350">
                <a:spcBef>
                  <a:spcPts val="1200"/>
                </a:spcBef>
              </a:pPr>
              <a:r>
                <a:rPr lang="en-US" dirty="0" smtClean="0"/>
                <a:t>Utilization volume</a:t>
              </a:r>
              <a:endParaRPr lang="en-US" dirty="0"/>
            </a:p>
          </p:txBody>
        </p:sp>
      </p:gr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566" t="119" r="606" b="1559"/>
          <a:stretch/>
        </p:blipFill>
        <p:spPr>
          <a:xfrm>
            <a:off x="8277727" y="306964"/>
            <a:ext cx="3884112" cy="3477906"/>
          </a:xfrm>
          <a:prstGeom prst="rect">
            <a:avLst/>
          </a:prstGeom>
          <a:noFill/>
          <a:ln>
            <a:noFill/>
          </a:ln>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l="-1" t="267" r="3089"/>
          <a:stretch/>
        </p:blipFill>
        <p:spPr>
          <a:xfrm>
            <a:off x="8277727" y="3784870"/>
            <a:ext cx="3885698" cy="2912793"/>
          </a:xfrm>
          <a:prstGeom prst="rect">
            <a:avLst/>
          </a:prstGeom>
          <a:noFill/>
          <a:ln>
            <a:noFill/>
          </a:ln>
        </p:spPr>
      </p:pic>
      <p:sp>
        <p:nvSpPr>
          <p:cNvPr id="2" name="Title 1"/>
          <p:cNvSpPr>
            <a:spLocks noGrp="1"/>
          </p:cNvSpPr>
          <p:nvPr>
            <p:ph type="title"/>
          </p:nvPr>
        </p:nvSpPr>
        <p:spPr>
          <a:xfrm>
            <a:off x="274639" y="295275"/>
            <a:ext cx="7142162" cy="917575"/>
          </a:xfrm>
        </p:spPr>
        <p:txBody>
          <a:bodyPr/>
          <a:lstStyle/>
          <a:p>
            <a:pPr>
              <a:spcBef>
                <a:spcPct val="20000"/>
              </a:spcBef>
              <a:buSzPct val="90000"/>
            </a:pPr>
            <a:r>
              <a:rPr lang="en-US" dirty="0" smtClean="0"/>
              <a:t>Reveal shadow IT:</a:t>
            </a:r>
            <a:br>
              <a:rPr lang="en-US" dirty="0" smtClean="0"/>
            </a:br>
            <a:r>
              <a:rPr lang="en-US" sz="3200" spc="0" dirty="0">
                <a:gradFill>
                  <a:gsLst>
                    <a:gs pos="1250">
                      <a:schemeClr val="tx1"/>
                    </a:gs>
                    <a:gs pos="100000">
                      <a:schemeClr val="tx1"/>
                    </a:gs>
                  </a:gsLst>
                  <a:lin ang="5400000" scaled="0"/>
                </a:gradFill>
                <a:cs typeface="+mn-cs"/>
              </a:rPr>
              <a:t>Discover all SaaS apps in use within your organization</a:t>
            </a:r>
          </a:p>
        </p:txBody>
      </p:sp>
      <p:sp>
        <p:nvSpPr>
          <p:cNvPr id="6" name="Text Placeholder 5"/>
          <p:cNvSpPr>
            <a:spLocks noGrp="1"/>
          </p:cNvSpPr>
          <p:nvPr>
            <p:ph type="body" sz="quarter" idx="10"/>
          </p:nvPr>
        </p:nvSpPr>
        <p:spPr>
          <a:xfrm>
            <a:off x="274638" y="2289213"/>
            <a:ext cx="7688681" cy="1181862"/>
          </a:xfrm>
        </p:spPr>
        <p:txBody>
          <a:bodyPr/>
          <a:lstStyle/>
          <a:p>
            <a:r>
              <a:rPr lang="en-US" dirty="0" smtClean="0"/>
              <a:t>Microsoft Azure Active Directory</a:t>
            </a:r>
            <a:br>
              <a:rPr lang="en-US" dirty="0" smtClean="0"/>
            </a:br>
            <a:r>
              <a:rPr lang="en-US" sz="3200" dirty="0">
                <a:ln w="3175">
                  <a:noFill/>
                </a:ln>
                <a:gradFill>
                  <a:gsLst>
                    <a:gs pos="1250">
                      <a:schemeClr val="tx1"/>
                    </a:gs>
                    <a:gs pos="100000">
                      <a:schemeClr val="tx1"/>
                    </a:gs>
                  </a:gsLst>
                  <a:lin ang="5400000" scaled="0"/>
                </a:gradFill>
              </a:rPr>
              <a:t>Cloud App </a:t>
            </a:r>
            <a:r>
              <a:rPr lang="en-US" sz="3200" dirty="0" smtClean="0">
                <a:ln w="3175">
                  <a:noFill/>
                </a:ln>
                <a:gradFill>
                  <a:gsLst>
                    <a:gs pos="1250">
                      <a:schemeClr val="tx1"/>
                    </a:gs>
                    <a:gs pos="100000">
                      <a:schemeClr val="tx1"/>
                    </a:gs>
                  </a:gsLst>
                  <a:lin ang="5400000" scaled="0"/>
                </a:gradFill>
              </a:rPr>
              <a:t>Discovery</a:t>
            </a:r>
            <a:endParaRPr lang="en-US" sz="3200" dirty="0">
              <a:ln w="3175">
                <a:noFill/>
              </a:ln>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3695579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decel="10000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6835" y="187349"/>
            <a:ext cx="10862397" cy="658623"/>
          </a:xfrm>
        </p:spPr>
        <p:txBody>
          <a:bodyPr vert="horz" wrap="square" lIns="466102" tIns="91401" rIns="146242" bIns="91401" rtlCol="0" anchor="t">
            <a:noAutofit/>
          </a:bodyPr>
          <a:lstStyle/>
          <a:p>
            <a:r>
              <a:rPr lang="en-US" sz="3672" b="1" dirty="0"/>
              <a:t>Azure AD Access &amp; Usage Reports</a:t>
            </a:r>
            <a:endParaRPr lang="en-US" sz="3672"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41" y="1059208"/>
            <a:ext cx="10164186" cy="5782510"/>
          </a:xfrm>
          <a:prstGeom prst="rect">
            <a:avLst/>
          </a:prstGeom>
        </p:spPr>
      </p:pic>
    </p:spTree>
    <p:extLst>
      <p:ext uri="{BB962C8B-B14F-4D97-AF65-F5344CB8AC3E}">
        <p14:creationId xmlns:p14="http://schemas.microsoft.com/office/powerpoint/2010/main" val="13446881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6834" y="187349"/>
            <a:ext cx="11859552" cy="658623"/>
          </a:xfrm>
        </p:spPr>
        <p:txBody>
          <a:bodyPr vert="horz" wrap="square" lIns="466102" tIns="91401" rIns="146242" bIns="91401" rtlCol="0" anchor="t">
            <a:noAutofit/>
          </a:bodyPr>
          <a:lstStyle/>
          <a:p>
            <a:r>
              <a:rPr lang="en-US" sz="3672" b="1" dirty="0"/>
              <a:t>Azure AD Access &amp; Usage Reports</a:t>
            </a:r>
            <a:endParaRPr lang="en-US" sz="3672"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04" y="1014512"/>
            <a:ext cx="9447459" cy="5949282"/>
          </a:xfrm>
          <a:prstGeom prst="rect">
            <a:avLst/>
          </a:prstGeom>
        </p:spPr>
      </p:pic>
    </p:spTree>
    <p:extLst>
      <p:ext uri="{BB962C8B-B14F-4D97-AF65-F5344CB8AC3E}">
        <p14:creationId xmlns:p14="http://schemas.microsoft.com/office/powerpoint/2010/main" val="34118938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1669" y="297318"/>
            <a:ext cx="11887878" cy="917444"/>
          </a:xfrm>
        </p:spPr>
        <p:txBody>
          <a:bodyPr/>
          <a:lstStyle/>
          <a:p>
            <a:r>
              <a:rPr lang="en-US" dirty="0" smtClean="0"/>
              <a:t>Other Cloud Capabilities</a:t>
            </a:r>
            <a:endParaRPr lang="en-US" dirty="0"/>
          </a:p>
        </p:txBody>
      </p:sp>
      <p:sp>
        <p:nvSpPr>
          <p:cNvPr id="20" name="Text Placeholder 5"/>
          <p:cNvSpPr txBox="1">
            <a:spLocks/>
          </p:cNvSpPr>
          <p:nvPr/>
        </p:nvSpPr>
        <p:spPr>
          <a:xfrm>
            <a:off x="275481" y="1211588"/>
            <a:ext cx="11885514" cy="551183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72" dirty="0">
                <a:solidFill>
                  <a:schemeClr val="bg2">
                    <a:lumMod val="10000"/>
                  </a:schemeClr>
                </a:solidFill>
              </a:rPr>
              <a:t>Customer approval for support activities</a:t>
            </a:r>
          </a:p>
          <a:p>
            <a:r>
              <a:rPr lang="en-US" sz="3672" dirty="0">
                <a:solidFill>
                  <a:schemeClr val="bg2">
                    <a:lumMod val="10000"/>
                  </a:schemeClr>
                </a:solidFill>
              </a:rPr>
              <a:t>Administrator activity APIs</a:t>
            </a:r>
          </a:p>
          <a:p>
            <a:r>
              <a:rPr lang="en-US" sz="3672" dirty="0">
                <a:solidFill>
                  <a:schemeClr val="bg2">
                    <a:lumMod val="10000"/>
                  </a:schemeClr>
                </a:solidFill>
              </a:rPr>
              <a:t>Security and anomaly reporting APIs</a:t>
            </a:r>
          </a:p>
          <a:p>
            <a:r>
              <a:rPr lang="en-US" sz="3672" dirty="0">
                <a:solidFill>
                  <a:schemeClr val="bg2">
                    <a:lumMod val="10000"/>
                  </a:schemeClr>
                </a:solidFill>
              </a:rPr>
              <a:t>Email detonation chambers and URL rewriting</a:t>
            </a:r>
          </a:p>
          <a:p>
            <a:r>
              <a:rPr lang="en-US" sz="3672" dirty="0">
                <a:solidFill>
                  <a:schemeClr val="bg2">
                    <a:lumMod val="10000"/>
                  </a:schemeClr>
                </a:solidFill>
              </a:rPr>
              <a:t>Multi-factor authentication everywhere</a:t>
            </a:r>
          </a:p>
          <a:p>
            <a:r>
              <a:rPr lang="en-US" sz="3672" dirty="0">
                <a:solidFill>
                  <a:schemeClr val="bg2">
                    <a:lumMod val="10000"/>
                  </a:schemeClr>
                </a:solidFill>
              </a:rPr>
              <a:t>Privileged identity management</a:t>
            </a:r>
          </a:p>
          <a:p>
            <a:r>
              <a:rPr lang="fi-FI" sz="3672" dirty="0">
                <a:solidFill>
                  <a:schemeClr val="bg2">
                    <a:lumMod val="10000"/>
                  </a:schemeClr>
                </a:solidFill>
              </a:rPr>
              <a:t>Encryption for data at rest and in-transit</a:t>
            </a:r>
          </a:p>
          <a:p>
            <a:r>
              <a:rPr lang="fi-FI" sz="3672" dirty="0">
                <a:solidFill>
                  <a:schemeClr val="bg2">
                    <a:lumMod val="10000"/>
                  </a:schemeClr>
                </a:solidFill>
              </a:rPr>
              <a:t>Ecryption key management services</a:t>
            </a:r>
          </a:p>
          <a:p>
            <a:r>
              <a:rPr lang="fi-FI" sz="3672" dirty="0">
                <a:solidFill>
                  <a:schemeClr val="bg2">
                    <a:lumMod val="10000"/>
                  </a:schemeClr>
                </a:solidFill>
              </a:rPr>
              <a:t>The list will continue to grow...</a:t>
            </a:r>
          </a:p>
        </p:txBody>
      </p:sp>
    </p:spTree>
    <p:extLst>
      <p:ext uri="{BB962C8B-B14F-4D97-AF65-F5344CB8AC3E}">
        <p14:creationId xmlns:p14="http://schemas.microsoft.com/office/powerpoint/2010/main" val="1803815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wipe(left)">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wipe(left)">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wipe(left)">
                                      <p:cBhvr>
                                        <p:cTn id="42" dur="500"/>
                                        <p:tgtEl>
                                          <p:spTgt spid="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8" end="8"/>
                                            </p:txEl>
                                          </p:spTgt>
                                        </p:tgtEl>
                                        <p:attrNameLst>
                                          <p:attrName>style.visibility</p:attrName>
                                        </p:attrNameLst>
                                      </p:cBhvr>
                                      <p:to>
                                        <p:strVal val="visible"/>
                                      </p:to>
                                    </p:set>
                                    <p:animEffect transition="in" filter="wipe(left)">
                                      <p:cBhvr>
                                        <p:cTn id="47" dur="500"/>
                                        <p:tgtEl>
                                          <p:spTgt spid="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Lab environment </a:t>
            </a:r>
            <a:br>
              <a:rPr lang="en-US" dirty="0" smtClean="0"/>
            </a:br>
            <a:r>
              <a:rPr lang="en-US" dirty="0" smtClean="0"/>
              <a:t>and exercises</a:t>
            </a:r>
            <a:endParaRPr lang="en-US" dirty="0"/>
          </a:p>
        </p:txBody>
      </p:sp>
    </p:spTree>
    <p:extLst>
      <p:ext uri="{BB962C8B-B14F-4D97-AF65-F5344CB8AC3E}">
        <p14:creationId xmlns:p14="http://schemas.microsoft.com/office/powerpoint/2010/main" val="36868536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3784870"/>
            <a:ext cx="12436475" cy="3209655"/>
            <a:chOff x="0" y="3784870"/>
            <a:chExt cx="12436475" cy="3209655"/>
          </a:xfrm>
        </p:grpSpPr>
        <p:sp>
          <p:nvSpPr>
            <p:cNvPr id="10" name="Rectangle 9"/>
            <p:cNvSpPr/>
            <p:nvPr/>
          </p:nvSpPr>
          <p:spPr bwMode="auto">
            <a:xfrm>
              <a:off x="0" y="3784870"/>
              <a:ext cx="12436475" cy="32096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333133" y="4344899"/>
              <a:ext cx="6216650" cy="2000548"/>
            </a:xfrm>
            <a:prstGeom prst="rect">
              <a:avLst/>
            </a:prstGeom>
          </p:spPr>
          <p:txBody>
            <a:bodyPr>
              <a:spAutoFit/>
            </a:bodyPr>
            <a:lstStyle/>
            <a:p>
              <a:pPr defTabSz="931863" fontAlgn="base">
                <a:lnSpc>
                  <a:spcPct val="90000"/>
                </a:lnSpc>
                <a:spcBef>
                  <a:spcPct val="20000"/>
                </a:spcBef>
                <a:spcAft>
                  <a:spcPct val="0"/>
                </a:spcAft>
                <a:buSzPct val="90000"/>
              </a:pPr>
              <a:r>
                <a:rPr lang="en-US" sz="4000" dirty="0">
                  <a:gradFill>
                    <a:gsLst>
                      <a:gs pos="1250">
                        <a:schemeClr val="tx1"/>
                      </a:gs>
                      <a:gs pos="99000">
                        <a:schemeClr val="tx1"/>
                      </a:gs>
                    </a:gsLst>
                    <a:lin ang="5400000" scaled="0"/>
                  </a:gradFill>
                  <a:latin typeface="+mj-lt"/>
                  <a:ea typeface="MS PGothic" pitchFamily="34" charset="-128"/>
                </a:rPr>
                <a:t>Lab URL:</a:t>
              </a:r>
            </a:p>
            <a:p>
              <a:pPr marL="0" lvl="1" defTabSz="931863" fontAlgn="base">
                <a:lnSpc>
                  <a:spcPct val="90000"/>
                </a:lnSpc>
                <a:spcBef>
                  <a:spcPct val="20000"/>
                </a:spcBef>
                <a:spcAft>
                  <a:spcPct val="0"/>
                </a:spcAft>
                <a:buSzPct val="90000"/>
              </a:pPr>
              <a:r>
                <a:rPr lang="en-US" sz="2000" dirty="0">
                  <a:gradFill>
                    <a:gsLst>
                      <a:gs pos="1250">
                        <a:schemeClr val="tx1"/>
                      </a:gs>
                      <a:gs pos="100000">
                        <a:schemeClr val="tx1"/>
                      </a:gs>
                    </a:gsLst>
                    <a:lin ang="5400000" scaled="0"/>
                  </a:gradFill>
                  <a:ea typeface="MS PGothic" pitchFamily="34" charset="-128"/>
                </a:rPr>
                <a:t>&lt;insert </a:t>
              </a:r>
              <a:r>
                <a:rPr lang="en-US" sz="2000" dirty="0" err="1">
                  <a:gradFill>
                    <a:gsLst>
                      <a:gs pos="1250">
                        <a:schemeClr val="tx1"/>
                      </a:gs>
                      <a:gs pos="100000">
                        <a:schemeClr val="tx1"/>
                      </a:gs>
                    </a:gsLst>
                    <a:lin ang="5400000" scaled="0"/>
                  </a:gradFill>
                  <a:ea typeface="MS PGothic" pitchFamily="34" charset="-128"/>
                </a:rPr>
                <a:t>url</a:t>
              </a:r>
              <a:r>
                <a:rPr lang="en-US" sz="2000" dirty="0">
                  <a:gradFill>
                    <a:gsLst>
                      <a:gs pos="1250">
                        <a:schemeClr val="tx1"/>
                      </a:gs>
                      <a:gs pos="100000">
                        <a:schemeClr val="tx1"/>
                      </a:gs>
                    </a:gsLst>
                    <a:lin ang="5400000" scaled="0"/>
                  </a:gradFill>
                  <a:ea typeface="MS PGothic" pitchFamily="34" charset="-128"/>
                </a:rPr>
                <a:t> here&gt;</a:t>
              </a:r>
            </a:p>
            <a:p>
              <a:pPr defTabSz="931863" fontAlgn="base">
                <a:lnSpc>
                  <a:spcPct val="90000"/>
                </a:lnSpc>
                <a:spcBef>
                  <a:spcPct val="20000"/>
                </a:spcBef>
                <a:spcAft>
                  <a:spcPct val="0"/>
                </a:spcAft>
                <a:buSzPct val="90000"/>
              </a:pPr>
              <a:r>
                <a:rPr lang="en-US" sz="4000" dirty="0">
                  <a:gradFill>
                    <a:gsLst>
                      <a:gs pos="1250">
                        <a:schemeClr val="tx1"/>
                      </a:gs>
                      <a:gs pos="99000">
                        <a:schemeClr val="tx1"/>
                      </a:gs>
                    </a:gsLst>
                    <a:lin ang="5400000" scaled="0"/>
                  </a:gradFill>
                  <a:latin typeface="+mj-lt"/>
                  <a:ea typeface="MS PGothic" pitchFamily="34" charset="-128"/>
                </a:rPr>
                <a:t>Password:</a:t>
              </a:r>
            </a:p>
            <a:p>
              <a:pPr marL="0" lvl="1" defTabSz="931863" fontAlgn="base">
                <a:lnSpc>
                  <a:spcPct val="90000"/>
                </a:lnSpc>
                <a:spcBef>
                  <a:spcPct val="20000"/>
                </a:spcBef>
                <a:spcAft>
                  <a:spcPct val="0"/>
                </a:spcAft>
                <a:buSzPct val="90000"/>
              </a:pPr>
              <a:r>
                <a:rPr lang="en-US" sz="2000" dirty="0">
                  <a:gradFill>
                    <a:gsLst>
                      <a:gs pos="1250">
                        <a:schemeClr val="tx1"/>
                      </a:gs>
                      <a:gs pos="100000">
                        <a:schemeClr val="tx1"/>
                      </a:gs>
                    </a:gsLst>
                    <a:lin ang="5400000" scaled="0"/>
                  </a:gradFill>
                  <a:ea typeface="MS PGothic" pitchFamily="34" charset="-128"/>
                </a:rPr>
                <a:t>Passw0rd!</a:t>
              </a:r>
            </a:p>
          </p:txBody>
        </p:sp>
      </p:grpSp>
      <p:sp>
        <p:nvSpPr>
          <p:cNvPr id="3" name="Title 2"/>
          <p:cNvSpPr>
            <a:spLocks noGrp="1"/>
          </p:cNvSpPr>
          <p:nvPr>
            <p:ph type="title"/>
          </p:nvPr>
        </p:nvSpPr>
        <p:spPr/>
        <p:txBody>
          <a:bodyPr/>
          <a:lstStyle/>
          <a:p>
            <a:r>
              <a:rPr lang="en-US" smtClean="0"/>
              <a:t>Lab environment</a:t>
            </a:r>
            <a:br>
              <a:rPr lang="en-US" smtClean="0"/>
            </a:br>
            <a:endParaRPr lang="en-US" dirty="0"/>
          </a:p>
        </p:txBody>
      </p:sp>
      <p:pic>
        <p:nvPicPr>
          <p:cNvPr id="4" name="Picture 3"/>
          <p:cNvPicPr>
            <a:picLocks noChangeAspect="1"/>
          </p:cNvPicPr>
          <p:nvPr/>
        </p:nvPicPr>
        <p:blipFill>
          <a:blip r:embed="rId2"/>
          <a:stretch>
            <a:fillRect/>
          </a:stretch>
        </p:blipFill>
        <p:spPr>
          <a:xfrm>
            <a:off x="6426200" y="488670"/>
            <a:ext cx="5575058" cy="6026430"/>
          </a:xfrm>
          <a:prstGeom prst="rect">
            <a:avLst/>
          </a:prstGeom>
          <a:noFill/>
          <a:ln>
            <a:noFill/>
          </a:ln>
        </p:spPr>
      </p:pic>
    </p:spTree>
    <p:extLst>
      <p:ext uri="{BB962C8B-B14F-4D97-AF65-F5344CB8AC3E}">
        <p14:creationId xmlns:p14="http://schemas.microsoft.com/office/powerpoint/2010/main" val="3969841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1189038" y="1528501"/>
            <a:ext cx="10972800" cy="3247043"/>
          </a:xfrm>
        </p:spPr>
        <p:txBody>
          <a:bodyPr/>
          <a:lstStyle/>
          <a:p>
            <a:r>
              <a:rPr lang="en-US" dirty="0" smtClean="0"/>
              <a:t>Scenario</a:t>
            </a:r>
          </a:p>
          <a:p>
            <a:r>
              <a:rPr lang="en-US" dirty="0" smtClean="0"/>
              <a:t>Objectives</a:t>
            </a:r>
          </a:p>
          <a:p>
            <a:r>
              <a:rPr lang="en-US" dirty="0" smtClean="0"/>
              <a:t>Technology overview</a:t>
            </a:r>
          </a:p>
          <a:p>
            <a:r>
              <a:rPr lang="en-US" dirty="0" smtClean="0"/>
              <a:t>Lab environment and exercises</a:t>
            </a:r>
            <a:endParaRPr lang="en-US" dirty="0"/>
          </a:p>
        </p:txBody>
      </p:sp>
      <p:grpSp>
        <p:nvGrpSpPr>
          <p:cNvPr id="6" name="Group 5"/>
          <p:cNvGrpSpPr/>
          <p:nvPr/>
        </p:nvGrpSpPr>
        <p:grpSpPr>
          <a:xfrm>
            <a:off x="461445" y="1622590"/>
            <a:ext cx="536743" cy="533400"/>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61445" y="2426465"/>
            <a:ext cx="536743" cy="533400"/>
            <a:chOff x="228600" y="1219200"/>
            <a:chExt cx="685800" cy="685800"/>
          </a:xfrm>
        </p:grpSpPr>
        <p:sp>
          <p:nvSpPr>
            <p:cNvPr id="1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61445" y="3267138"/>
            <a:ext cx="536743" cy="533400"/>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61445" y="4101564"/>
            <a:ext cx="536743" cy="533400"/>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27949094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p:cNvPicPr>
            <a:picLocks noChangeAspect="1"/>
          </p:cNvPicPr>
          <p:nvPr/>
        </p:nvPicPr>
        <p:blipFill>
          <a:blip r:embed="rId2"/>
          <a:stretch>
            <a:fillRect/>
          </a:stretch>
        </p:blipFill>
        <p:spPr>
          <a:xfrm>
            <a:off x="469100" y="1504109"/>
            <a:ext cx="829128" cy="1042506"/>
          </a:xfrm>
          <a:prstGeom prst="rect">
            <a:avLst/>
          </a:prstGeom>
        </p:spPr>
      </p:pic>
      <p:pic>
        <p:nvPicPr>
          <p:cNvPr id="213" name="Picture 212"/>
          <p:cNvPicPr>
            <a:picLocks noChangeAspect="1"/>
          </p:cNvPicPr>
          <p:nvPr/>
        </p:nvPicPr>
        <p:blipFill>
          <a:blip r:embed="rId2"/>
          <a:stretch>
            <a:fillRect/>
          </a:stretch>
        </p:blipFill>
        <p:spPr>
          <a:xfrm>
            <a:off x="469100" y="2827795"/>
            <a:ext cx="829128" cy="1042506"/>
          </a:xfrm>
          <a:prstGeom prst="rect">
            <a:avLst/>
          </a:prstGeom>
        </p:spPr>
      </p:pic>
      <p:pic>
        <p:nvPicPr>
          <p:cNvPr id="214" name="Picture 213"/>
          <p:cNvPicPr>
            <a:picLocks noChangeAspect="1"/>
          </p:cNvPicPr>
          <p:nvPr/>
        </p:nvPicPr>
        <p:blipFill>
          <a:blip r:embed="rId2"/>
          <a:stretch>
            <a:fillRect/>
          </a:stretch>
        </p:blipFill>
        <p:spPr>
          <a:xfrm>
            <a:off x="469100" y="4151481"/>
            <a:ext cx="829128" cy="1042506"/>
          </a:xfrm>
          <a:prstGeom prst="rect">
            <a:avLst/>
          </a:prstGeom>
        </p:spPr>
      </p:pic>
      <p:pic>
        <p:nvPicPr>
          <p:cNvPr id="215" name="Picture 214"/>
          <p:cNvPicPr>
            <a:picLocks noChangeAspect="1"/>
          </p:cNvPicPr>
          <p:nvPr/>
        </p:nvPicPr>
        <p:blipFill>
          <a:blip r:embed="rId2"/>
          <a:stretch>
            <a:fillRect/>
          </a:stretch>
        </p:blipFill>
        <p:spPr>
          <a:xfrm>
            <a:off x="469100" y="5475167"/>
            <a:ext cx="829128" cy="1042506"/>
          </a:xfrm>
          <a:prstGeom prst="rect">
            <a:avLst/>
          </a:prstGeom>
        </p:spPr>
      </p:pic>
      <p:sp>
        <p:nvSpPr>
          <p:cNvPr id="6" name="Title 5"/>
          <p:cNvSpPr>
            <a:spLocks noGrp="1"/>
          </p:cNvSpPr>
          <p:nvPr>
            <p:ph type="title"/>
          </p:nvPr>
        </p:nvSpPr>
        <p:spPr/>
        <p:txBody>
          <a:bodyPr/>
          <a:lstStyle/>
          <a:p>
            <a:r>
              <a:rPr lang="en-US" smtClean="0"/>
              <a:t>Azure Boot Camp virtual machines</a:t>
            </a:r>
            <a:endParaRPr lang="en-US" dirty="0"/>
          </a:p>
        </p:txBody>
      </p:sp>
      <p:sp>
        <p:nvSpPr>
          <p:cNvPr id="199" name="Text Placeholder 198"/>
          <p:cNvSpPr>
            <a:spLocks noGrp="1"/>
          </p:cNvSpPr>
          <p:nvPr>
            <p:ph type="body" sz="quarter" idx="10"/>
          </p:nvPr>
        </p:nvSpPr>
        <p:spPr>
          <a:xfrm>
            <a:off x="1646232" y="1597861"/>
            <a:ext cx="10515606" cy="5047536"/>
          </a:xfrm>
        </p:spPr>
        <p:txBody>
          <a:bodyPr/>
          <a:lstStyle/>
          <a:p>
            <a:pPr>
              <a:spcBef>
                <a:spcPts val="0"/>
              </a:spcBef>
              <a:spcAft>
                <a:spcPts val="600"/>
              </a:spcAft>
            </a:pPr>
            <a:r>
              <a:rPr lang="en-US" dirty="0" smtClean="0"/>
              <a:t>AZRCamp-Admin.contoso.com</a:t>
            </a:r>
          </a:p>
          <a:p>
            <a:pPr lvl="1">
              <a:spcBef>
                <a:spcPts val="0"/>
              </a:spcBef>
              <a:spcAft>
                <a:spcPts val="600"/>
              </a:spcAft>
            </a:pPr>
            <a:r>
              <a:rPr lang="en-US" dirty="0" smtClean="0"/>
              <a:t>(Windows 10; used for Azure Management)</a:t>
            </a:r>
          </a:p>
          <a:p>
            <a:pPr>
              <a:spcBef>
                <a:spcPts val="2700"/>
              </a:spcBef>
              <a:spcAft>
                <a:spcPts val="600"/>
              </a:spcAft>
            </a:pPr>
            <a:r>
              <a:rPr lang="en-US" dirty="0" smtClean="0"/>
              <a:t>AZRCamp-DC.contoso.com</a:t>
            </a:r>
          </a:p>
          <a:p>
            <a:pPr lvl="1">
              <a:spcBef>
                <a:spcPts val="0"/>
              </a:spcBef>
              <a:spcAft>
                <a:spcPts val="600"/>
              </a:spcAft>
            </a:pPr>
            <a:r>
              <a:rPr lang="en-US" dirty="0" smtClean="0"/>
              <a:t>(Windows Server 2012 R2; domain controller, DNS)</a:t>
            </a:r>
          </a:p>
          <a:p>
            <a:pPr>
              <a:spcBef>
                <a:spcPts val="2700"/>
              </a:spcBef>
              <a:spcAft>
                <a:spcPts val="600"/>
              </a:spcAft>
            </a:pPr>
            <a:r>
              <a:rPr lang="en-US" dirty="0" smtClean="0"/>
              <a:t>AZRCamp-Sync.contoso.com</a:t>
            </a:r>
          </a:p>
          <a:p>
            <a:pPr lvl="1">
              <a:spcBef>
                <a:spcPts val="0"/>
              </a:spcBef>
              <a:spcAft>
                <a:spcPts val="600"/>
              </a:spcAft>
            </a:pPr>
            <a:r>
              <a:rPr lang="en-US" dirty="0" smtClean="0"/>
              <a:t>(Used for synchronization in some labs)</a:t>
            </a:r>
          </a:p>
          <a:p>
            <a:pPr>
              <a:spcBef>
                <a:spcPts val="2700"/>
              </a:spcBef>
              <a:spcAft>
                <a:spcPts val="600"/>
              </a:spcAft>
            </a:pPr>
            <a:r>
              <a:rPr lang="en-US" dirty="0" err="1" smtClean="0"/>
              <a:t>AZRCamp</a:t>
            </a:r>
            <a:r>
              <a:rPr lang="en-US" dirty="0" smtClean="0"/>
              <a:t>-Edge</a:t>
            </a:r>
          </a:p>
          <a:p>
            <a:pPr lvl="1">
              <a:spcBef>
                <a:spcPts val="0"/>
              </a:spcBef>
              <a:spcAft>
                <a:spcPts val="600"/>
              </a:spcAft>
            </a:pPr>
            <a:r>
              <a:rPr lang="en-US" dirty="0" smtClean="0"/>
              <a:t>(Stand-alone Windows Server 2012 R2; RRAS)</a:t>
            </a:r>
            <a:endParaRPr lang="en-US" dirty="0"/>
          </a:p>
        </p:txBody>
      </p:sp>
      <p:pic>
        <p:nvPicPr>
          <p:cNvPr id="223" name="Picture 222"/>
          <p:cNvPicPr>
            <a:picLocks noChangeAspect="1"/>
          </p:cNvPicPr>
          <p:nvPr/>
        </p:nvPicPr>
        <p:blipFill>
          <a:blip r:embed="rId3"/>
          <a:stretch>
            <a:fillRect/>
          </a:stretch>
        </p:blipFill>
        <p:spPr>
          <a:xfrm>
            <a:off x="409379" y="3155171"/>
            <a:ext cx="2139630" cy="1439567"/>
          </a:xfrm>
          <a:prstGeom prst="rect">
            <a:avLst/>
          </a:prstGeom>
        </p:spPr>
      </p:pic>
      <p:sp>
        <p:nvSpPr>
          <p:cNvPr id="224" name="TextBox 223"/>
          <p:cNvSpPr txBox="1"/>
          <p:nvPr/>
        </p:nvSpPr>
        <p:spPr>
          <a:xfrm>
            <a:off x="906216" y="3615976"/>
            <a:ext cx="11459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1818">
                      <a:schemeClr val="bg1"/>
                    </a:gs>
                    <a:gs pos="75000">
                      <a:schemeClr val="bg1"/>
                    </a:gs>
                  </a:gsLst>
                  <a:lin ang="5400000" scaled="0"/>
                </a:gradFill>
                <a:latin typeface="Segoe UI Semilight" panose="020B0402040204020203" pitchFamily="34" charset="0"/>
                <a:cs typeface="Segoe UI Semilight" panose="020B0402040204020203" pitchFamily="34" charset="0"/>
              </a:rPr>
              <a:t>Azure</a:t>
            </a:r>
          </a:p>
        </p:txBody>
      </p:sp>
      <p:pic>
        <p:nvPicPr>
          <p:cNvPr id="221" name="Picture 220"/>
          <p:cNvPicPr>
            <a:picLocks noChangeAspect="1"/>
          </p:cNvPicPr>
          <p:nvPr/>
        </p:nvPicPr>
        <p:blipFill>
          <a:blip r:embed="rId3"/>
          <a:stretch>
            <a:fillRect/>
          </a:stretch>
        </p:blipFill>
        <p:spPr>
          <a:xfrm flipH="1">
            <a:off x="1850808" y="3825851"/>
            <a:ext cx="1098733" cy="739240"/>
          </a:xfrm>
          <a:prstGeom prst="rect">
            <a:avLst/>
          </a:prstGeom>
        </p:spPr>
      </p:pic>
      <p:grpSp>
        <p:nvGrpSpPr>
          <p:cNvPr id="236" name="Group 235"/>
          <p:cNvGrpSpPr/>
          <p:nvPr/>
        </p:nvGrpSpPr>
        <p:grpSpPr>
          <a:xfrm>
            <a:off x="2960688" y="2025362"/>
            <a:ext cx="427672" cy="3971058"/>
            <a:chOff x="2960688" y="2025362"/>
            <a:chExt cx="427672" cy="3971058"/>
          </a:xfrm>
        </p:grpSpPr>
        <p:cxnSp>
          <p:nvCxnSpPr>
            <p:cNvPr id="233" name="Elbow Connector 232"/>
            <p:cNvCxnSpPr/>
            <p:nvPr/>
          </p:nvCxnSpPr>
          <p:spPr>
            <a:xfrm rot="10800000" flipV="1">
              <a:off x="3375660" y="2025362"/>
              <a:ext cx="12700" cy="3971058"/>
            </a:xfrm>
            <a:prstGeom prst="bentConnector3">
              <a:avLst>
                <a:gd name="adj1" fmla="val 1800000"/>
              </a:avLst>
            </a:prstGeom>
            <a:noFill/>
            <a:ln w="28575">
              <a:solidFill>
                <a:schemeClr val="accent1"/>
              </a:solidFill>
              <a:miter lim="800000"/>
              <a:tailEnd type="none"/>
            </a:ln>
          </p:spPr>
        </p:cxnSp>
        <p:cxnSp>
          <p:nvCxnSpPr>
            <p:cNvPr id="235" name="Straight Connector 234"/>
            <p:cNvCxnSpPr/>
            <p:nvPr/>
          </p:nvCxnSpPr>
          <p:spPr>
            <a:xfrm flipH="1">
              <a:off x="2960688" y="4010891"/>
              <a:ext cx="207396" cy="0"/>
            </a:xfrm>
            <a:prstGeom prst="line">
              <a:avLst/>
            </a:prstGeom>
            <a:noFill/>
            <a:ln w="28575">
              <a:solidFill>
                <a:schemeClr val="accent1"/>
              </a:solidFill>
              <a:miter lim="800000"/>
              <a:tailEnd type="triangle"/>
            </a:ln>
          </p:spPr>
        </p:cxnSp>
      </p:grpSp>
    </p:spTree>
    <p:extLst>
      <p:ext uri="{BB962C8B-B14F-4D97-AF65-F5344CB8AC3E}">
        <p14:creationId xmlns:p14="http://schemas.microsoft.com/office/powerpoint/2010/main" val="3466787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par>
                                <p:cTn id="8" presetID="10" presetClass="entr" presetSubtype="0" fill="hold" nodeType="withEffect">
                                  <p:stCondLst>
                                    <p:cond delay="0"/>
                                  </p:stCondLst>
                                  <p:childTnLst>
                                    <p:set>
                                      <p:cBhvr>
                                        <p:cTn id="9" dur="1" fill="hold">
                                          <p:stCondLst>
                                            <p:cond delay="0"/>
                                          </p:stCondLst>
                                        </p:cTn>
                                        <p:tgtEl>
                                          <p:spTgt spid="199">
                                            <p:txEl>
                                              <p:pRg st="0" end="0"/>
                                            </p:txEl>
                                          </p:spTgt>
                                        </p:tgtEl>
                                        <p:attrNameLst>
                                          <p:attrName>style.visibility</p:attrName>
                                        </p:attrNameLst>
                                      </p:cBhvr>
                                      <p:to>
                                        <p:strVal val="visible"/>
                                      </p:to>
                                    </p:set>
                                    <p:animEffect transition="in" filter="fade">
                                      <p:cBhvr>
                                        <p:cTn id="10" dur="500"/>
                                        <p:tgtEl>
                                          <p:spTgt spid="19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9">
                                            <p:txEl>
                                              <p:pRg st="1" end="1"/>
                                            </p:txEl>
                                          </p:spTgt>
                                        </p:tgtEl>
                                        <p:attrNameLst>
                                          <p:attrName>style.visibility</p:attrName>
                                        </p:attrNameLst>
                                      </p:cBhvr>
                                      <p:to>
                                        <p:strVal val="visible"/>
                                      </p:to>
                                    </p:set>
                                    <p:animEffect transition="in" filter="fade">
                                      <p:cBhvr>
                                        <p:cTn id="13" dur="500"/>
                                        <p:tgtEl>
                                          <p:spTgt spid="19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fade">
                                      <p:cBhvr>
                                        <p:cTn id="18" dur="500"/>
                                        <p:tgtEl>
                                          <p:spTgt spid="213"/>
                                        </p:tgtEl>
                                      </p:cBhvr>
                                    </p:animEffect>
                                  </p:childTnLst>
                                </p:cTn>
                              </p:par>
                              <p:par>
                                <p:cTn id="19" presetID="10" presetClass="entr" presetSubtype="0" fill="hold" nodeType="withEffect">
                                  <p:stCondLst>
                                    <p:cond delay="0"/>
                                  </p:stCondLst>
                                  <p:childTnLst>
                                    <p:set>
                                      <p:cBhvr>
                                        <p:cTn id="20" dur="1" fill="hold">
                                          <p:stCondLst>
                                            <p:cond delay="0"/>
                                          </p:stCondLst>
                                        </p:cTn>
                                        <p:tgtEl>
                                          <p:spTgt spid="199">
                                            <p:txEl>
                                              <p:pRg st="2" end="2"/>
                                            </p:txEl>
                                          </p:spTgt>
                                        </p:tgtEl>
                                        <p:attrNameLst>
                                          <p:attrName>style.visibility</p:attrName>
                                        </p:attrNameLst>
                                      </p:cBhvr>
                                      <p:to>
                                        <p:strVal val="visible"/>
                                      </p:to>
                                    </p:set>
                                    <p:animEffect transition="in" filter="fade">
                                      <p:cBhvr>
                                        <p:cTn id="21" dur="500"/>
                                        <p:tgtEl>
                                          <p:spTgt spid="199">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9">
                                            <p:txEl>
                                              <p:pRg st="3" end="3"/>
                                            </p:txEl>
                                          </p:spTgt>
                                        </p:tgtEl>
                                        <p:attrNameLst>
                                          <p:attrName>style.visibility</p:attrName>
                                        </p:attrNameLst>
                                      </p:cBhvr>
                                      <p:to>
                                        <p:strVal val="visible"/>
                                      </p:to>
                                    </p:set>
                                    <p:animEffect transition="in" filter="fade">
                                      <p:cBhvr>
                                        <p:cTn id="24" dur="500"/>
                                        <p:tgtEl>
                                          <p:spTgt spid="19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4"/>
                                        </p:tgtEl>
                                        <p:attrNameLst>
                                          <p:attrName>style.visibility</p:attrName>
                                        </p:attrNameLst>
                                      </p:cBhvr>
                                      <p:to>
                                        <p:strVal val="visible"/>
                                      </p:to>
                                    </p:set>
                                    <p:animEffect transition="in" filter="fade">
                                      <p:cBhvr>
                                        <p:cTn id="29" dur="500"/>
                                        <p:tgtEl>
                                          <p:spTgt spid="214"/>
                                        </p:tgtEl>
                                      </p:cBhvr>
                                    </p:animEffect>
                                  </p:childTnLst>
                                </p:cTn>
                              </p:par>
                              <p:par>
                                <p:cTn id="30" presetID="10" presetClass="entr" presetSubtype="0" fill="hold" nodeType="withEffect">
                                  <p:stCondLst>
                                    <p:cond delay="0"/>
                                  </p:stCondLst>
                                  <p:childTnLst>
                                    <p:set>
                                      <p:cBhvr>
                                        <p:cTn id="31" dur="1" fill="hold">
                                          <p:stCondLst>
                                            <p:cond delay="0"/>
                                          </p:stCondLst>
                                        </p:cTn>
                                        <p:tgtEl>
                                          <p:spTgt spid="199">
                                            <p:txEl>
                                              <p:pRg st="4" end="4"/>
                                            </p:txEl>
                                          </p:spTgt>
                                        </p:tgtEl>
                                        <p:attrNameLst>
                                          <p:attrName>style.visibility</p:attrName>
                                        </p:attrNameLst>
                                      </p:cBhvr>
                                      <p:to>
                                        <p:strVal val="visible"/>
                                      </p:to>
                                    </p:set>
                                    <p:animEffect transition="in" filter="fade">
                                      <p:cBhvr>
                                        <p:cTn id="32" dur="500"/>
                                        <p:tgtEl>
                                          <p:spTgt spid="199">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9">
                                            <p:txEl>
                                              <p:pRg st="5" end="5"/>
                                            </p:txEl>
                                          </p:spTgt>
                                        </p:tgtEl>
                                        <p:attrNameLst>
                                          <p:attrName>style.visibility</p:attrName>
                                        </p:attrNameLst>
                                      </p:cBhvr>
                                      <p:to>
                                        <p:strVal val="visible"/>
                                      </p:to>
                                    </p:set>
                                    <p:animEffect transition="in" filter="fade">
                                      <p:cBhvr>
                                        <p:cTn id="35" dur="500"/>
                                        <p:tgtEl>
                                          <p:spTgt spid="1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5"/>
                                        </p:tgtEl>
                                        <p:attrNameLst>
                                          <p:attrName>style.visibility</p:attrName>
                                        </p:attrNameLst>
                                      </p:cBhvr>
                                      <p:to>
                                        <p:strVal val="visible"/>
                                      </p:to>
                                    </p:set>
                                    <p:animEffect transition="in" filter="fade">
                                      <p:cBhvr>
                                        <p:cTn id="40" dur="500"/>
                                        <p:tgtEl>
                                          <p:spTgt spid="215"/>
                                        </p:tgtEl>
                                      </p:cBhvr>
                                    </p:animEffect>
                                  </p:childTnLst>
                                </p:cTn>
                              </p:par>
                              <p:par>
                                <p:cTn id="41" presetID="10" presetClass="entr" presetSubtype="0" fill="hold" nodeType="withEffect">
                                  <p:stCondLst>
                                    <p:cond delay="0"/>
                                  </p:stCondLst>
                                  <p:childTnLst>
                                    <p:set>
                                      <p:cBhvr>
                                        <p:cTn id="42" dur="1" fill="hold">
                                          <p:stCondLst>
                                            <p:cond delay="0"/>
                                          </p:stCondLst>
                                        </p:cTn>
                                        <p:tgtEl>
                                          <p:spTgt spid="199">
                                            <p:txEl>
                                              <p:pRg st="6" end="6"/>
                                            </p:txEl>
                                          </p:spTgt>
                                        </p:tgtEl>
                                        <p:attrNameLst>
                                          <p:attrName>style.visibility</p:attrName>
                                        </p:attrNameLst>
                                      </p:cBhvr>
                                      <p:to>
                                        <p:strVal val="visible"/>
                                      </p:to>
                                    </p:set>
                                    <p:animEffect transition="in" filter="fade">
                                      <p:cBhvr>
                                        <p:cTn id="43" dur="500"/>
                                        <p:tgtEl>
                                          <p:spTgt spid="199">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99">
                                            <p:txEl>
                                              <p:pRg st="7" end="7"/>
                                            </p:txEl>
                                          </p:spTgt>
                                        </p:tgtEl>
                                        <p:attrNameLst>
                                          <p:attrName>style.visibility</p:attrName>
                                        </p:attrNameLst>
                                      </p:cBhvr>
                                      <p:to>
                                        <p:strVal val="visible"/>
                                      </p:to>
                                    </p:set>
                                    <p:animEffect transition="in" filter="fade">
                                      <p:cBhvr>
                                        <p:cTn id="46" dur="500"/>
                                        <p:tgtEl>
                                          <p:spTgt spid="199">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 0 L 0.25 0 E" pathEditMode="relative" ptsTypes="">
                                      <p:cBhvr>
                                        <p:cTn id="50" dur="1000" fill="hold"/>
                                        <p:tgtEl>
                                          <p:spTgt spid="212"/>
                                        </p:tgtEl>
                                        <p:attrNameLst>
                                          <p:attrName>ppt_x</p:attrName>
                                          <p:attrName>ppt_y</p:attrName>
                                        </p:attrNameLst>
                                      </p:cBhvr>
                                    </p:animMotion>
                                  </p:childTnLst>
                                </p:cTn>
                              </p:par>
                              <p:par>
                                <p:cTn id="51" presetID="63" presetClass="path" presetSubtype="0" accel="50000" decel="50000" fill="hold" nodeType="withEffect">
                                  <p:stCondLst>
                                    <p:cond delay="0"/>
                                  </p:stCondLst>
                                  <p:childTnLst>
                                    <p:animMotion origin="layout" path="M 0 0 L 0.25 0 E" pathEditMode="relative" ptsTypes="">
                                      <p:cBhvr>
                                        <p:cTn id="52" dur="1000" fill="hold"/>
                                        <p:tgtEl>
                                          <p:spTgt spid="213"/>
                                        </p:tgtEl>
                                        <p:attrNameLst>
                                          <p:attrName>ppt_x</p:attrName>
                                          <p:attrName>ppt_y</p:attrName>
                                        </p:attrNameLst>
                                      </p:cBhvr>
                                    </p:animMotion>
                                  </p:childTnLst>
                                </p:cTn>
                              </p:par>
                              <p:par>
                                <p:cTn id="53" presetID="63" presetClass="path" presetSubtype="0" accel="50000" decel="50000" fill="hold" nodeType="withEffect">
                                  <p:stCondLst>
                                    <p:cond delay="0"/>
                                  </p:stCondLst>
                                  <p:childTnLst>
                                    <p:animMotion origin="layout" path="M 0 0 L 0.25 0 E" pathEditMode="relative" ptsTypes="">
                                      <p:cBhvr>
                                        <p:cTn id="54" dur="1000" fill="hold"/>
                                        <p:tgtEl>
                                          <p:spTgt spid="214"/>
                                        </p:tgtEl>
                                        <p:attrNameLst>
                                          <p:attrName>ppt_x</p:attrName>
                                          <p:attrName>ppt_y</p:attrName>
                                        </p:attrNameLst>
                                      </p:cBhvr>
                                    </p:animMotion>
                                  </p:childTnLst>
                                </p:cTn>
                              </p:par>
                              <p:par>
                                <p:cTn id="55" presetID="63" presetClass="path" presetSubtype="0" accel="50000" decel="50000" fill="hold" nodeType="withEffect">
                                  <p:stCondLst>
                                    <p:cond delay="0"/>
                                  </p:stCondLst>
                                  <p:childTnLst>
                                    <p:animMotion origin="layout" path="M 0 0 L 0.25 0 E" pathEditMode="relative" ptsTypes="">
                                      <p:cBhvr>
                                        <p:cTn id="56" dur="1000" fill="hold"/>
                                        <p:tgtEl>
                                          <p:spTgt spid="215"/>
                                        </p:tgtEl>
                                        <p:attrNameLst>
                                          <p:attrName>ppt_x</p:attrName>
                                          <p:attrName>ppt_y</p:attrName>
                                        </p:attrNameLst>
                                      </p:cBhvr>
                                    </p:animMotion>
                                  </p:childTnLst>
                                </p:cTn>
                              </p:par>
                              <p:par>
                                <p:cTn id="57" presetID="63" presetClass="path" presetSubtype="0" accel="50000" decel="50000" fill="hold" grpId="0" nodeType="withEffect">
                                  <p:stCondLst>
                                    <p:cond delay="0"/>
                                  </p:stCondLst>
                                  <p:childTnLst>
                                    <p:animMotion origin="layout" path="M 0 0 L 0.25 0 E" pathEditMode="relative" ptsTypes="">
                                      <p:cBhvr>
                                        <p:cTn id="58" dur="1000" fill="hold"/>
                                        <p:tgtEl>
                                          <p:spTgt spid="199">
                                            <p:txEl>
                                              <p:pRg st="0" end="0"/>
                                            </p:txEl>
                                          </p:spTgt>
                                        </p:tgtEl>
                                        <p:attrNameLst>
                                          <p:attrName>ppt_x</p:attrName>
                                          <p:attrName>ppt_y</p:attrName>
                                        </p:attrNameLst>
                                      </p:cBhvr>
                                    </p:animMotion>
                                  </p:childTnLst>
                                </p:cTn>
                              </p:par>
                              <p:par>
                                <p:cTn id="59" presetID="63" presetClass="path" presetSubtype="0" accel="50000" decel="50000" fill="hold" grpId="0" nodeType="withEffect">
                                  <p:stCondLst>
                                    <p:cond delay="0"/>
                                  </p:stCondLst>
                                  <p:childTnLst>
                                    <p:animMotion origin="layout" path="M 0 0 L 0.25 0 E" pathEditMode="relative" ptsTypes="">
                                      <p:cBhvr>
                                        <p:cTn id="60" dur="1000" fill="hold"/>
                                        <p:tgtEl>
                                          <p:spTgt spid="199">
                                            <p:txEl>
                                              <p:pRg st="1" end="1"/>
                                            </p:txEl>
                                          </p:spTgt>
                                        </p:tgtEl>
                                        <p:attrNameLst>
                                          <p:attrName>ppt_x</p:attrName>
                                          <p:attrName>ppt_y</p:attrName>
                                        </p:attrNameLst>
                                      </p:cBhvr>
                                    </p:animMotion>
                                  </p:childTnLst>
                                </p:cTn>
                              </p:par>
                              <p:par>
                                <p:cTn id="61" presetID="63" presetClass="path" presetSubtype="0" accel="50000" decel="50000" fill="hold" grpId="0" nodeType="withEffect">
                                  <p:stCondLst>
                                    <p:cond delay="0"/>
                                  </p:stCondLst>
                                  <p:childTnLst>
                                    <p:animMotion origin="layout" path="M 0 0 L 0.25 0 E" pathEditMode="relative" ptsTypes="">
                                      <p:cBhvr>
                                        <p:cTn id="62" dur="1000" fill="hold"/>
                                        <p:tgtEl>
                                          <p:spTgt spid="199">
                                            <p:txEl>
                                              <p:pRg st="2" end="2"/>
                                            </p:txEl>
                                          </p:spTgt>
                                        </p:tgtEl>
                                        <p:attrNameLst>
                                          <p:attrName>ppt_x</p:attrName>
                                          <p:attrName>ppt_y</p:attrName>
                                        </p:attrNameLst>
                                      </p:cBhvr>
                                    </p:animMotion>
                                  </p:childTnLst>
                                </p:cTn>
                              </p:par>
                              <p:par>
                                <p:cTn id="63" presetID="63" presetClass="path" presetSubtype="0" accel="50000" decel="50000" fill="hold" grpId="0" nodeType="withEffect">
                                  <p:stCondLst>
                                    <p:cond delay="0"/>
                                  </p:stCondLst>
                                  <p:childTnLst>
                                    <p:animMotion origin="layout" path="M 0 0 L 0.25 0 E" pathEditMode="relative" ptsTypes="">
                                      <p:cBhvr>
                                        <p:cTn id="64" dur="1000" fill="hold"/>
                                        <p:tgtEl>
                                          <p:spTgt spid="199">
                                            <p:txEl>
                                              <p:pRg st="3" end="3"/>
                                            </p:txEl>
                                          </p:spTgt>
                                        </p:tgtEl>
                                        <p:attrNameLst>
                                          <p:attrName>ppt_x</p:attrName>
                                          <p:attrName>ppt_y</p:attrName>
                                        </p:attrNameLst>
                                      </p:cBhvr>
                                    </p:animMotion>
                                  </p:childTnLst>
                                </p:cTn>
                              </p:par>
                              <p:par>
                                <p:cTn id="65" presetID="63" presetClass="path" presetSubtype="0" accel="50000" decel="50000" fill="hold" grpId="0" nodeType="withEffect">
                                  <p:stCondLst>
                                    <p:cond delay="0"/>
                                  </p:stCondLst>
                                  <p:childTnLst>
                                    <p:animMotion origin="layout" path="M 0 0 L 0.25 0 E" pathEditMode="relative" ptsTypes="">
                                      <p:cBhvr>
                                        <p:cTn id="66" dur="1000" fill="hold"/>
                                        <p:tgtEl>
                                          <p:spTgt spid="199">
                                            <p:txEl>
                                              <p:pRg st="4" end="4"/>
                                            </p:txEl>
                                          </p:spTgt>
                                        </p:tgtEl>
                                        <p:attrNameLst>
                                          <p:attrName>ppt_x</p:attrName>
                                          <p:attrName>ppt_y</p:attrName>
                                        </p:attrNameLst>
                                      </p:cBhvr>
                                    </p:animMotion>
                                  </p:childTnLst>
                                </p:cTn>
                              </p:par>
                              <p:par>
                                <p:cTn id="67" presetID="63" presetClass="path" presetSubtype="0" accel="50000" decel="50000" fill="hold" grpId="0" nodeType="withEffect">
                                  <p:stCondLst>
                                    <p:cond delay="0"/>
                                  </p:stCondLst>
                                  <p:childTnLst>
                                    <p:animMotion origin="layout" path="M 0 0 L 0.25 0 E" pathEditMode="relative" ptsTypes="">
                                      <p:cBhvr>
                                        <p:cTn id="68" dur="1000" fill="hold"/>
                                        <p:tgtEl>
                                          <p:spTgt spid="199">
                                            <p:txEl>
                                              <p:pRg st="5" end="5"/>
                                            </p:txEl>
                                          </p:spTgt>
                                        </p:tgtEl>
                                        <p:attrNameLst>
                                          <p:attrName>ppt_x</p:attrName>
                                          <p:attrName>ppt_y</p:attrName>
                                        </p:attrNameLst>
                                      </p:cBhvr>
                                    </p:animMotion>
                                  </p:childTnLst>
                                </p:cTn>
                              </p:par>
                              <p:par>
                                <p:cTn id="69" presetID="63" presetClass="path" presetSubtype="0" accel="50000" decel="50000" fill="hold" grpId="0" nodeType="withEffect">
                                  <p:stCondLst>
                                    <p:cond delay="0"/>
                                  </p:stCondLst>
                                  <p:childTnLst>
                                    <p:animMotion origin="layout" path="M 0 0 L 0.25 0 E" pathEditMode="relative" ptsTypes="">
                                      <p:cBhvr>
                                        <p:cTn id="70" dur="1000" fill="hold"/>
                                        <p:tgtEl>
                                          <p:spTgt spid="199">
                                            <p:txEl>
                                              <p:pRg st="6" end="6"/>
                                            </p:txEl>
                                          </p:spTgt>
                                        </p:tgtEl>
                                        <p:attrNameLst>
                                          <p:attrName>ppt_x</p:attrName>
                                          <p:attrName>ppt_y</p:attrName>
                                        </p:attrNameLst>
                                      </p:cBhvr>
                                    </p:animMotion>
                                  </p:childTnLst>
                                </p:cTn>
                              </p:par>
                              <p:par>
                                <p:cTn id="71" presetID="63" presetClass="path" presetSubtype="0" accel="50000" decel="50000" fill="hold" grpId="0" nodeType="withEffect">
                                  <p:stCondLst>
                                    <p:cond delay="0"/>
                                  </p:stCondLst>
                                  <p:childTnLst>
                                    <p:animMotion origin="layout" path="M 0 0 L 0.25 0 E" pathEditMode="relative" ptsTypes="">
                                      <p:cBhvr>
                                        <p:cTn id="72" dur="1000" fill="hold"/>
                                        <p:tgtEl>
                                          <p:spTgt spid="199">
                                            <p:txEl>
                                              <p:pRg st="7" end="7"/>
                                            </p:txEl>
                                          </p:spTgt>
                                        </p:tgtEl>
                                        <p:attrNameLst>
                                          <p:attrName>ppt_x</p:attrName>
                                          <p:attrName>ppt_y</p:attrName>
                                        </p:attrNameLst>
                                      </p:cBhvr>
                                    </p:animMotion>
                                  </p:childTnLst>
                                </p:cTn>
                              </p:par>
                              <p:par>
                                <p:cTn id="73" presetID="10" presetClass="entr" presetSubtype="0" fill="hold" nodeType="withEffect">
                                  <p:stCondLst>
                                    <p:cond delay="1250"/>
                                  </p:stCondLst>
                                  <p:childTnLst>
                                    <p:set>
                                      <p:cBhvr>
                                        <p:cTn id="74" dur="1" fill="hold">
                                          <p:stCondLst>
                                            <p:cond delay="0"/>
                                          </p:stCondLst>
                                        </p:cTn>
                                        <p:tgtEl>
                                          <p:spTgt spid="223"/>
                                        </p:tgtEl>
                                        <p:attrNameLst>
                                          <p:attrName>style.visibility</p:attrName>
                                        </p:attrNameLst>
                                      </p:cBhvr>
                                      <p:to>
                                        <p:strVal val="visible"/>
                                      </p:to>
                                    </p:set>
                                    <p:animEffect transition="in" filter="fade">
                                      <p:cBhvr>
                                        <p:cTn id="75" dur="500"/>
                                        <p:tgtEl>
                                          <p:spTgt spid="223"/>
                                        </p:tgtEl>
                                      </p:cBhvr>
                                    </p:animEffect>
                                  </p:childTnLst>
                                </p:cTn>
                              </p:par>
                              <p:par>
                                <p:cTn id="76" presetID="42" presetClass="path" presetSubtype="0" accel="50000" decel="50000" fill="hold" nodeType="withEffect">
                                  <p:stCondLst>
                                    <p:cond delay="750"/>
                                  </p:stCondLst>
                                  <p:childTnLst>
                                    <p:animMotion origin="layout" path="M 1.40158E-6 2.75079E-6 L 1.40158E-6 0.25011 " pathEditMode="relative" rAng="0" ptsTypes="AA">
                                      <p:cBhvr>
                                        <p:cTn id="77" dur="1000" spd="-100000" fill="hold"/>
                                        <p:tgtEl>
                                          <p:spTgt spid="223"/>
                                        </p:tgtEl>
                                        <p:attrNameLst>
                                          <p:attrName>ppt_x</p:attrName>
                                          <p:attrName>ppt_y</p:attrName>
                                        </p:attrNameLst>
                                      </p:cBhvr>
                                      <p:rCtr x="0" y="12506"/>
                                    </p:animMotion>
                                  </p:childTnLst>
                                </p:cTn>
                              </p:par>
                              <p:par>
                                <p:cTn id="78" presetID="10" presetClass="entr" presetSubtype="0" fill="hold" nodeType="withEffect">
                                  <p:stCondLst>
                                    <p:cond delay="1350"/>
                                  </p:stCondLst>
                                  <p:childTnLst>
                                    <p:set>
                                      <p:cBhvr>
                                        <p:cTn id="79" dur="1" fill="hold">
                                          <p:stCondLst>
                                            <p:cond delay="0"/>
                                          </p:stCondLst>
                                        </p:cTn>
                                        <p:tgtEl>
                                          <p:spTgt spid="221"/>
                                        </p:tgtEl>
                                        <p:attrNameLst>
                                          <p:attrName>style.visibility</p:attrName>
                                        </p:attrNameLst>
                                      </p:cBhvr>
                                      <p:to>
                                        <p:strVal val="visible"/>
                                      </p:to>
                                    </p:set>
                                    <p:animEffect transition="in" filter="fade">
                                      <p:cBhvr>
                                        <p:cTn id="80" dur="500"/>
                                        <p:tgtEl>
                                          <p:spTgt spid="221"/>
                                        </p:tgtEl>
                                      </p:cBhvr>
                                    </p:animEffect>
                                  </p:childTnLst>
                                </p:cTn>
                              </p:par>
                              <p:par>
                                <p:cTn id="81" presetID="42" presetClass="path" presetSubtype="0" accel="50000" decel="50000" fill="hold" nodeType="withEffect">
                                  <p:stCondLst>
                                    <p:cond delay="850"/>
                                  </p:stCondLst>
                                  <p:childTnLst>
                                    <p:animMotion origin="layout" path="M -4.85065E-6 -3.82206E-6 L -4.85065E-6 0.25012 " pathEditMode="relative" rAng="0" ptsTypes="AA">
                                      <p:cBhvr>
                                        <p:cTn id="82" dur="1000" spd="-100000" fill="hold"/>
                                        <p:tgtEl>
                                          <p:spTgt spid="221"/>
                                        </p:tgtEl>
                                        <p:attrNameLst>
                                          <p:attrName>ppt_x</p:attrName>
                                          <p:attrName>ppt_y</p:attrName>
                                        </p:attrNameLst>
                                      </p:cBhvr>
                                      <p:rCtr x="0" y="12506"/>
                                    </p:animMotion>
                                  </p:childTnLst>
                                </p:cTn>
                              </p:par>
                              <p:par>
                                <p:cTn id="83" presetID="10" presetClass="entr" presetSubtype="0" fill="hold" grpId="0" nodeType="withEffect">
                                  <p:stCondLst>
                                    <p:cond delay="1250"/>
                                  </p:stCondLst>
                                  <p:childTnLst>
                                    <p:set>
                                      <p:cBhvr>
                                        <p:cTn id="84" dur="1" fill="hold">
                                          <p:stCondLst>
                                            <p:cond delay="0"/>
                                          </p:stCondLst>
                                        </p:cTn>
                                        <p:tgtEl>
                                          <p:spTgt spid="224"/>
                                        </p:tgtEl>
                                        <p:attrNameLst>
                                          <p:attrName>style.visibility</p:attrName>
                                        </p:attrNameLst>
                                      </p:cBhvr>
                                      <p:to>
                                        <p:strVal val="visible"/>
                                      </p:to>
                                    </p:set>
                                    <p:animEffect transition="in" filter="fade">
                                      <p:cBhvr>
                                        <p:cTn id="85" dur="500"/>
                                        <p:tgtEl>
                                          <p:spTgt spid="224"/>
                                        </p:tgtEl>
                                      </p:cBhvr>
                                    </p:animEffect>
                                  </p:childTnLst>
                                </p:cTn>
                              </p:par>
                              <p:par>
                                <p:cTn id="86" presetID="42" presetClass="path" presetSubtype="0" accel="50000" decel="50000" fill="hold" grpId="1" nodeType="withEffect">
                                  <p:stCondLst>
                                    <p:cond delay="750"/>
                                  </p:stCondLst>
                                  <p:childTnLst>
                                    <p:animMotion origin="layout" path="M 1.40158E-6 -3.99909E-6 L 1.40158E-6 0.25012 " pathEditMode="relative" rAng="0" ptsTypes="AA">
                                      <p:cBhvr>
                                        <p:cTn id="87" dur="1000" spd="-100000" fill="hold"/>
                                        <p:tgtEl>
                                          <p:spTgt spid="224"/>
                                        </p:tgtEl>
                                        <p:attrNameLst>
                                          <p:attrName>ppt_x</p:attrName>
                                          <p:attrName>ppt_y</p:attrName>
                                        </p:attrNameLst>
                                      </p:cBhvr>
                                      <p:rCtr x="0" y="12506"/>
                                    </p:animMotion>
                                  </p:childTnLst>
                                </p:cTn>
                              </p:par>
                              <p:par>
                                <p:cTn id="88" presetID="10" presetClass="entr" presetSubtype="0" fill="hold" nodeType="withEffect">
                                  <p:stCondLst>
                                    <p:cond delay="1500"/>
                                  </p:stCondLst>
                                  <p:childTnLst>
                                    <p:set>
                                      <p:cBhvr>
                                        <p:cTn id="89" dur="1" fill="hold">
                                          <p:stCondLst>
                                            <p:cond delay="0"/>
                                          </p:stCondLst>
                                        </p:cTn>
                                        <p:tgtEl>
                                          <p:spTgt spid="236"/>
                                        </p:tgtEl>
                                        <p:attrNameLst>
                                          <p:attrName>style.visibility</p:attrName>
                                        </p:attrNameLst>
                                      </p:cBhvr>
                                      <p:to>
                                        <p:strVal val="visible"/>
                                      </p:to>
                                    </p:set>
                                    <p:animEffect transition="in" filter="fade">
                                      <p:cBhvr>
                                        <p:cTn id="90"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bldP spid="224" grpId="0"/>
      <p:bldP spid="22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Installing and configuring Azure AD Sync</a:t>
            </a:r>
            <a:endParaRPr lang="en-US" dirty="0"/>
          </a:p>
        </p:txBody>
      </p:sp>
      <p:sp>
        <p:nvSpPr>
          <p:cNvPr id="4" name="Text Placeholder 3"/>
          <p:cNvSpPr>
            <a:spLocks noGrp="1"/>
          </p:cNvSpPr>
          <p:nvPr>
            <p:ph type="body" sz="quarter" idx="10"/>
          </p:nvPr>
        </p:nvSpPr>
        <p:spPr>
          <a:xfrm>
            <a:off x="1104426" y="1459593"/>
            <a:ext cx="11057411" cy="2179058"/>
          </a:xfrm>
        </p:spPr>
        <p:txBody>
          <a:bodyPr/>
          <a:lstStyle/>
          <a:p>
            <a:r>
              <a:rPr lang="en-US" dirty="0" smtClean="0"/>
              <a:t>Create a DirSync Account in Azure AD</a:t>
            </a:r>
          </a:p>
          <a:p>
            <a:r>
              <a:rPr lang="en-US" dirty="0" smtClean="0"/>
              <a:t>Install Azure AD Connect</a:t>
            </a:r>
          </a:p>
          <a:p>
            <a:r>
              <a:rPr lang="en-US" dirty="0" smtClean="0"/>
              <a:t>Confirm Azure AD Connect Synchronization</a:t>
            </a:r>
            <a:endParaRPr lang="en-US" dirty="0"/>
          </a:p>
        </p:txBody>
      </p:sp>
      <p:grpSp>
        <p:nvGrpSpPr>
          <p:cNvPr id="7" name="Group 6"/>
          <p:cNvGrpSpPr/>
          <p:nvPr/>
        </p:nvGrpSpPr>
        <p:grpSpPr>
          <a:xfrm>
            <a:off x="461445" y="1550019"/>
            <a:ext cx="536743" cy="533400"/>
            <a:chOff x="228600" y="1219200"/>
            <a:chExt cx="685800" cy="685800"/>
          </a:xfrm>
        </p:grpSpPr>
        <p:sp>
          <p:nvSpPr>
            <p:cNvPr id="8"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9" name="Oval 8"/>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461445" y="2353894"/>
            <a:ext cx="536743" cy="533400"/>
            <a:chOff x="228600" y="1219200"/>
            <a:chExt cx="685800" cy="685800"/>
          </a:xfrm>
        </p:grpSpPr>
        <p:sp>
          <p:nvSpPr>
            <p:cNvPr id="11"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2" name="Oval 11"/>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461445" y="3194567"/>
            <a:ext cx="536743" cy="533400"/>
            <a:chOff x="228600" y="1219200"/>
            <a:chExt cx="685800" cy="685800"/>
          </a:xfrm>
        </p:grpSpPr>
        <p:sp>
          <p:nvSpPr>
            <p:cNvPr id="14"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5" name="Oval 14"/>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2116350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single sign-on with a </a:t>
            </a:r>
            <a:br>
              <a:rPr lang="en-US" dirty="0" smtClean="0"/>
            </a:br>
            <a:r>
              <a:rPr lang="en-US" dirty="0" smtClean="0"/>
              <a:t>3</a:t>
            </a:r>
            <a:r>
              <a:rPr lang="en-US" baseline="30000" dirty="0" smtClean="0"/>
              <a:t>rd</a:t>
            </a:r>
            <a:r>
              <a:rPr lang="en-US" dirty="0" smtClean="0"/>
              <a:t>-party provider and Azure AD</a:t>
            </a:r>
            <a:endParaRPr lang="en-US" dirty="0"/>
          </a:p>
        </p:txBody>
      </p:sp>
      <p:sp>
        <p:nvSpPr>
          <p:cNvPr id="3" name="Text Placeholder 2"/>
          <p:cNvSpPr>
            <a:spLocks noGrp="1"/>
          </p:cNvSpPr>
          <p:nvPr>
            <p:ph type="body" sz="quarter" idx="10"/>
          </p:nvPr>
        </p:nvSpPr>
        <p:spPr>
          <a:xfrm>
            <a:off x="1104426" y="2112734"/>
            <a:ext cx="11057411" cy="1574790"/>
          </a:xfrm>
        </p:spPr>
        <p:txBody>
          <a:bodyPr/>
          <a:lstStyle/>
          <a:p>
            <a:r>
              <a:rPr lang="en-US" dirty="0" smtClean="0"/>
              <a:t>Add 3</a:t>
            </a:r>
            <a:r>
              <a:rPr lang="en-US" baseline="30000" dirty="0" smtClean="0"/>
              <a:t>rd</a:t>
            </a:r>
            <a:r>
              <a:rPr lang="en-US" dirty="0" smtClean="0"/>
              <a:t>-party providers to Azure AD</a:t>
            </a:r>
          </a:p>
          <a:p>
            <a:r>
              <a:rPr lang="en-US" dirty="0" smtClean="0"/>
              <a:t>Test 3</a:t>
            </a:r>
            <a:r>
              <a:rPr lang="en-US" baseline="30000" dirty="0" smtClean="0"/>
              <a:t>rd</a:t>
            </a:r>
            <a:r>
              <a:rPr lang="en-US" dirty="0" smtClean="0"/>
              <a:t>-party single sign-on</a:t>
            </a:r>
            <a:endParaRPr lang="en-US" dirty="0"/>
          </a:p>
        </p:txBody>
      </p:sp>
      <p:grpSp>
        <p:nvGrpSpPr>
          <p:cNvPr id="6" name="Group 5"/>
          <p:cNvGrpSpPr/>
          <p:nvPr/>
        </p:nvGrpSpPr>
        <p:grpSpPr>
          <a:xfrm>
            <a:off x="461445" y="2210252"/>
            <a:ext cx="536743" cy="533400"/>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61445" y="3014127"/>
            <a:ext cx="536743" cy="533400"/>
            <a:chOff x="228600" y="1219200"/>
            <a:chExt cx="685800" cy="685800"/>
          </a:xfrm>
        </p:grpSpPr>
        <p:sp>
          <p:nvSpPr>
            <p:cNvPr id="1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1373830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App Discovery</a:t>
            </a:r>
            <a:endParaRPr lang="en-US" dirty="0"/>
          </a:p>
        </p:txBody>
      </p:sp>
      <p:sp>
        <p:nvSpPr>
          <p:cNvPr id="3" name="Text Placeholder 2"/>
          <p:cNvSpPr>
            <a:spLocks noGrp="1"/>
          </p:cNvSpPr>
          <p:nvPr>
            <p:ph type="body" sz="quarter" idx="10"/>
          </p:nvPr>
        </p:nvSpPr>
        <p:spPr>
          <a:xfrm>
            <a:off x="1104427" y="1459590"/>
            <a:ext cx="11057411" cy="3247043"/>
          </a:xfrm>
        </p:spPr>
        <p:txBody>
          <a:bodyPr/>
          <a:lstStyle/>
          <a:p>
            <a:r>
              <a:rPr lang="en-US" dirty="0" smtClean="0"/>
              <a:t>Enable Azure AD Premium Trial</a:t>
            </a:r>
          </a:p>
          <a:p>
            <a:r>
              <a:rPr lang="en-US" dirty="0" smtClean="0"/>
              <a:t>Enable Azure Cloud App Discovery</a:t>
            </a:r>
          </a:p>
          <a:p>
            <a:r>
              <a:rPr lang="en-US" dirty="0" smtClean="0"/>
              <a:t>Configure Cloud App Discovery &amp; generate data</a:t>
            </a:r>
          </a:p>
          <a:p>
            <a:r>
              <a:rPr lang="en-US" dirty="0" smtClean="0"/>
              <a:t>Explore the Cloud App Discovery report</a:t>
            </a:r>
            <a:endParaRPr lang="en-US" dirty="0"/>
          </a:p>
        </p:txBody>
      </p:sp>
      <p:grpSp>
        <p:nvGrpSpPr>
          <p:cNvPr id="6" name="Group 5"/>
          <p:cNvGrpSpPr/>
          <p:nvPr/>
        </p:nvGrpSpPr>
        <p:grpSpPr>
          <a:xfrm>
            <a:off x="461445" y="1558836"/>
            <a:ext cx="536743" cy="533400"/>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61445" y="2362711"/>
            <a:ext cx="536743" cy="533400"/>
            <a:chOff x="228600" y="1219200"/>
            <a:chExt cx="685800" cy="685800"/>
          </a:xfrm>
        </p:grpSpPr>
        <p:sp>
          <p:nvSpPr>
            <p:cNvPr id="1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61445" y="3203384"/>
            <a:ext cx="536743" cy="533400"/>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61445" y="4037810"/>
            <a:ext cx="536743" cy="533400"/>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877941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 the Azure environment</a:t>
            </a:r>
            <a:endParaRPr lang="en-US" dirty="0"/>
          </a:p>
        </p:txBody>
      </p:sp>
      <p:sp>
        <p:nvSpPr>
          <p:cNvPr id="7" name="Rectangle 6"/>
          <p:cNvSpPr/>
          <p:nvPr/>
        </p:nvSpPr>
        <p:spPr bwMode="auto">
          <a:xfrm>
            <a:off x="0" y="2895600"/>
            <a:ext cx="12436475" cy="40989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365760" rIns="182880" bIns="146304" numCol="1" spcCol="0" rtlCol="0" fromWordArt="0" anchor="t" anchorCtr="0" forceAA="0" compatLnSpc="1">
            <a:prstTxWarp prst="textNoShape">
              <a:avLst/>
            </a:prstTxWarp>
            <a:noAutofit/>
          </a:bodyPr>
          <a:lstStyle/>
          <a:p>
            <a:pPr defTabSz="931863" fontAlgn="base">
              <a:lnSpc>
                <a:spcPct val="90000"/>
              </a:lnSpc>
              <a:spcBef>
                <a:spcPts val="1000"/>
              </a:spcBef>
              <a:spcAft>
                <a:spcPts val="1200"/>
              </a:spcAft>
              <a:buSzPct val="90000"/>
            </a:pPr>
            <a:r>
              <a:rPr lang="en-US" sz="4000" dirty="0">
                <a:gradFill>
                  <a:gsLst>
                    <a:gs pos="14545">
                      <a:schemeClr val="bg1"/>
                    </a:gs>
                    <a:gs pos="100000">
                      <a:schemeClr val="bg1"/>
                    </a:gs>
                  </a:gsLst>
                  <a:lin ang="5400000" scaled="0"/>
                </a:gradFill>
                <a:latin typeface="+mj-lt"/>
                <a:ea typeface="MS PGothic" pitchFamily="34" charset="-128"/>
              </a:rPr>
              <a:t>Remove resource groups from Azure environment</a:t>
            </a:r>
          </a:p>
        </p:txBody>
      </p:sp>
      <p:sp>
        <p:nvSpPr>
          <p:cNvPr id="8" name="TextBox 7"/>
          <p:cNvSpPr txBox="1"/>
          <p:nvPr/>
        </p:nvSpPr>
        <p:spPr>
          <a:xfrm>
            <a:off x="274638" y="4179912"/>
            <a:ext cx="11701462" cy="1143001"/>
          </a:xfrm>
          <a:prstGeom prst="rect">
            <a:avLst/>
          </a:prstGeom>
          <a:solidFill>
            <a:schemeClr val="accent2">
              <a:lumMod val="75000"/>
              <a:alpha val="55000"/>
            </a:schemeClr>
          </a:solidFill>
        </p:spPr>
        <p:txBody>
          <a:bodyPr vert="horz" wrap="square" lIns="182880" tIns="182880" rIns="182880" bIns="182880" rtlCol="0" anchor="ctr">
            <a:no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marL="349724" indent="-349724">
              <a:lnSpc>
                <a:spcPct val="115000"/>
              </a:lnSpc>
              <a:spcAft>
                <a:spcPts val="1020"/>
              </a:spcAft>
              <a:buClr>
                <a:schemeClr val="bg1"/>
              </a:buClr>
              <a:buFont typeface="Segoe UI Symbol" panose="020B0502040204020203" pitchFamily="34" charset="0"/>
              <a:buChar char="↪"/>
              <a:tabLst>
                <a:tab pos="233149" algn="l"/>
                <a:tab pos="466298" algn="l"/>
              </a:tabLst>
            </a:pPr>
            <a:r>
              <a:rPr lang="en-NZ" sz="4000" dirty="0">
                <a:gradFill>
                  <a:gsLst>
                    <a:gs pos="34545">
                      <a:schemeClr val="bg1"/>
                    </a:gs>
                    <a:gs pos="67000">
                      <a:schemeClr val="bg1"/>
                    </a:gs>
                  </a:gsLst>
                  <a:lin ang="5400000" scaled="0"/>
                </a:gradFill>
                <a:latin typeface="Courier New" panose="02070309020205020404" pitchFamily="49" charset="0"/>
                <a:ea typeface="Calibri" panose="020F0502020204030204" pitchFamily="34" charset="0"/>
              </a:rPr>
              <a:t>.\RGCleanup.ps1</a:t>
            </a:r>
            <a:endParaRPr lang="en-US" sz="4000" dirty="0">
              <a:gradFill>
                <a:gsLst>
                  <a:gs pos="34545">
                    <a:schemeClr val="bg1"/>
                  </a:gs>
                  <a:gs pos="67000">
                    <a:schemeClr val="bg1"/>
                  </a:gs>
                </a:gsLst>
                <a:lin ang="5400000" scaled="0"/>
              </a:gradFill>
              <a:latin typeface="Courier New" panose="02070309020205020404" pitchFamily="49" charset="0"/>
              <a:ea typeface="Calibri" panose="020F0502020204030204" pitchFamily="34" charset="0"/>
            </a:endParaRPr>
          </a:p>
        </p:txBody>
      </p:sp>
    </p:spTree>
    <p:extLst>
      <p:ext uri="{BB962C8B-B14F-4D97-AF65-F5344CB8AC3E}">
        <p14:creationId xmlns:p14="http://schemas.microsoft.com/office/powerpoint/2010/main" val="3045912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674127303"/>
      </p:ext>
    </p:extLst>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review: Session objectives &amp; takeaways</a:t>
            </a:r>
            <a:endParaRPr lang="en-US" dirty="0"/>
          </a:p>
        </p:txBody>
      </p:sp>
      <p:sp>
        <p:nvSpPr>
          <p:cNvPr id="4" name="Text Placeholder 3"/>
          <p:cNvSpPr>
            <a:spLocks noGrp="1"/>
          </p:cNvSpPr>
          <p:nvPr>
            <p:ph type="body" sz="quarter" idx="10"/>
          </p:nvPr>
        </p:nvSpPr>
        <p:spPr>
          <a:xfrm>
            <a:off x="274638" y="1212850"/>
            <a:ext cx="11887200" cy="2523768"/>
          </a:xfrm>
        </p:spPr>
        <p:txBody>
          <a:bodyPr/>
          <a:lstStyle/>
          <a:p>
            <a:r>
              <a:rPr lang="en-US" dirty="0" smtClean="0"/>
              <a:t>You now know how to:</a:t>
            </a:r>
          </a:p>
          <a:p>
            <a:pPr lvl="1" indent="514350">
              <a:spcBef>
                <a:spcPts val="0"/>
              </a:spcBef>
            </a:pPr>
            <a:r>
              <a:rPr lang="en-US" dirty="0"/>
              <a:t>Install and configure Azure AD Connect</a:t>
            </a:r>
          </a:p>
          <a:p>
            <a:pPr lvl="1" indent="514350">
              <a:spcBef>
                <a:spcPts val="1200"/>
              </a:spcBef>
            </a:pPr>
            <a:r>
              <a:rPr lang="en-US" dirty="0"/>
              <a:t>Use Azure AD Connect to integrate Azure AD with your on-premises AD</a:t>
            </a:r>
          </a:p>
          <a:p>
            <a:pPr lvl="1" indent="514350">
              <a:spcBef>
                <a:spcPts val="1200"/>
              </a:spcBef>
            </a:pPr>
            <a:r>
              <a:rPr lang="en-US" dirty="0"/>
              <a:t>Use Azure AD to authenticate with SaaS services </a:t>
            </a:r>
          </a:p>
          <a:p>
            <a:pPr lvl="1" indent="514350">
              <a:spcBef>
                <a:spcPts val="1200"/>
              </a:spcBef>
            </a:pPr>
            <a:r>
              <a:rPr lang="en-US" dirty="0"/>
              <a:t>Perform Cloud AD Discovery of which SaaS services are being used</a:t>
            </a:r>
          </a:p>
        </p:txBody>
      </p:sp>
      <p:grpSp>
        <p:nvGrpSpPr>
          <p:cNvPr id="7" name="Group 6"/>
          <p:cNvGrpSpPr/>
          <p:nvPr/>
        </p:nvGrpSpPr>
        <p:grpSpPr>
          <a:xfrm>
            <a:off x="470508" y="1988502"/>
            <a:ext cx="281969" cy="281969"/>
            <a:chOff x="228600" y="1219200"/>
            <a:chExt cx="685800" cy="685800"/>
          </a:xfrm>
        </p:grpSpPr>
        <p:sp>
          <p:nvSpPr>
            <p:cNvPr id="8"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9" name="Oval 8"/>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470508" y="2412633"/>
            <a:ext cx="281969" cy="281969"/>
            <a:chOff x="228600" y="1219200"/>
            <a:chExt cx="685800" cy="685800"/>
          </a:xfrm>
        </p:grpSpPr>
        <p:sp>
          <p:nvSpPr>
            <p:cNvPr id="11"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2" name="Oval 11"/>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470508" y="2836764"/>
            <a:ext cx="281969" cy="281969"/>
            <a:chOff x="228600" y="1219200"/>
            <a:chExt cx="685800" cy="685800"/>
          </a:xfrm>
        </p:grpSpPr>
        <p:sp>
          <p:nvSpPr>
            <p:cNvPr id="14"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5" name="Oval 14"/>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a:off x="470508" y="3260896"/>
            <a:ext cx="281969" cy="281969"/>
            <a:chOff x="228600" y="1219200"/>
            <a:chExt cx="685800" cy="685800"/>
          </a:xfrm>
        </p:grpSpPr>
        <p:sp>
          <p:nvSpPr>
            <p:cNvPr id="1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8" name="Oval 17"/>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7000303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dirty="0" smtClean="0">
                <a:gradFill>
                  <a:gsLst>
                    <a:gs pos="100000">
                      <a:schemeClr val="accent2"/>
                    </a:gs>
                    <a:gs pos="0">
                      <a:schemeClr val="accent2"/>
                    </a:gs>
                  </a:gsLst>
                  <a:lin ang="5400000" scaled="0"/>
                </a:gradFill>
              </a:rPr>
              <a:t>Demo</a:t>
            </a:r>
            <a:endParaRPr lang="en-US" dirty="0">
              <a:gradFill>
                <a:gsLst>
                  <a:gs pos="100000">
                    <a:schemeClr val="accent2"/>
                  </a:gs>
                  <a:gs pos="0">
                    <a:schemeClr val="accent2"/>
                  </a:gs>
                </a:gsLst>
                <a:lin ang="5400000" scaled="0"/>
              </a:gra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247501908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4690">
                      <a:srgbClr val="DC3C00"/>
                    </a:gs>
                    <a:gs pos="86000">
                      <a:srgbClr val="DC3C00"/>
                    </a:gs>
                  </a:gsLst>
                  <a:lin ang="5400000" scaled="0"/>
                </a:gradFill>
              </a:rPr>
              <a:t>Resources</a:t>
            </a:r>
            <a:endParaRPr lang="en-US" dirty="0"/>
          </a:p>
        </p:txBody>
      </p:sp>
      <p:sp>
        <p:nvSpPr>
          <p:cNvPr id="5" name="Text Placeholder 4"/>
          <p:cNvSpPr>
            <a:spLocks noGrp="1"/>
          </p:cNvSpPr>
          <p:nvPr>
            <p:ph type="body" sz="quarter" idx="10"/>
          </p:nvPr>
        </p:nvSpPr>
        <p:spPr>
          <a:xfrm>
            <a:off x="1075266" y="1393444"/>
            <a:ext cx="11086571" cy="6161687"/>
          </a:xfrm>
        </p:spPr>
        <p:txBody>
          <a:bodyPr/>
          <a:lstStyle/>
          <a:p>
            <a:pPr>
              <a:spcAft>
                <a:spcPts val="0"/>
              </a:spcAft>
            </a:pPr>
            <a:r>
              <a:rPr lang="en-US" sz="3200" dirty="0"/>
              <a:t>Register for another IT Innovation Series event </a:t>
            </a:r>
            <a:br>
              <a:rPr lang="en-US" sz="3200" dirty="0"/>
            </a:br>
            <a:r>
              <a:rPr lang="en-US" sz="1800" dirty="0">
                <a:latin typeface="+mn-lt"/>
              </a:rPr>
              <a:t>Further topics: Windows Server 2016, Windows 10 and more.</a:t>
            </a:r>
          </a:p>
          <a:p>
            <a:pPr marL="749300" indent="-292100">
              <a:spcBef>
                <a:spcPts val="600"/>
              </a:spcBef>
              <a:spcAft>
                <a:spcPts val="600"/>
              </a:spcAft>
            </a:pPr>
            <a:r>
              <a:rPr lang="en-US" sz="3200" b="1" dirty="0">
                <a:hlinkClick r:id="rId3"/>
              </a:rPr>
              <a:t>aka.ms/</a:t>
            </a:r>
            <a:r>
              <a:rPr lang="en-US" sz="3200" b="1" dirty="0" err="1">
                <a:hlinkClick r:id="rId3"/>
              </a:rPr>
              <a:t>ITInnovation</a:t>
            </a:r>
            <a:endParaRPr lang="en-US" sz="3200" b="1" dirty="0"/>
          </a:p>
          <a:p>
            <a:pPr indent="-292100">
              <a:lnSpc>
                <a:spcPct val="100000"/>
              </a:lnSpc>
              <a:spcBef>
                <a:spcPts val="600"/>
              </a:spcBef>
              <a:spcAft>
                <a:spcPts val="600"/>
              </a:spcAft>
            </a:pPr>
            <a:endParaRPr lang="en-US" sz="800" dirty="0" smtClean="0"/>
          </a:p>
          <a:p>
            <a:pPr indent="-292100">
              <a:lnSpc>
                <a:spcPct val="100000"/>
              </a:lnSpc>
              <a:spcBef>
                <a:spcPts val="600"/>
              </a:spcBef>
              <a:spcAft>
                <a:spcPts val="600"/>
              </a:spcAft>
            </a:pPr>
            <a:r>
              <a:rPr lang="en-US" sz="3200" dirty="0" smtClean="0"/>
              <a:t>Continue </a:t>
            </a:r>
            <a:r>
              <a:rPr lang="en-US" sz="3200" dirty="0"/>
              <a:t>your learning</a:t>
            </a:r>
            <a:r>
              <a:rPr lang="en-US" sz="4400" dirty="0"/>
              <a:t/>
            </a:r>
            <a:br>
              <a:rPr lang="en-US" sz="4400" dirty="0"/>
            </a:br>
            <a:r>
              <a:rPr lang="en-US" sz="1800" dirty="0">
                <a:latin typeface="+mn-lt"/>
              </a:rPr>
              <a:t>Download this presentation, access online training and demos, try Azure for free. </a:t>
            </a:r>
            <a:endParaRPr lang="en-US" sz="1800" dirty="0" smtClean="0">
              <a:latin typeface="+mn-lt"/>
            </a:endParaRPr>
          </a:p>
          <a:p>
            <a:pPr marL="749300" indent="-292100">
              <a:spcBef>
                <a:spcPts val="600"/>
              </a:spcBef>
              <a:spcAft>
                <a:spcPts val="600"/>
              </a:spcAft>
            </a:pPr>
            <a:r>
              <a:rPr lang="en-US" sz="3200" b="1" dirty="0">
                <a:hlinkClick r:id="rId4"/>
              </a:rPr>
              <a:t>aka.ms/</a:t>
            </a:r>
            <a:r>
              <a:rPr lang="en-US" sz="3200" b="1" dirty="0" err="1">
                <a:hlinkClick r:id="rId4"/>
              </a:rPr>
              <a:t>ITInnovationResources</a:t>
            </a:r>
            <a:endParaRPr lang="en-US" sz="3200" b="1" dirty="0"/>
          </a:p>
          <a:p>
            <a:pPr>
              <a:spcBef>
                <a:spcPts val="0"/>
              </a:spcBef>
              <a:spcAft>
                <a:spcPts val="0"/>
              </a:spcAft>
            </a:pPr>
            <a:endParaRPr lang="en-US" sz="3200" dirty="0" smtClean="0"/>
          </a:p>
          <a:p>
            <a:pPr>
              <a:spcBef>
                <a:spcPts val="0"/>
              </a:spcBef>
              <a:spcAft>
                <a:spcPts val="0"/>
              </a:spcAft>
            </a:pPr>
            <a:r>
              <a:rPr lang="en-US" sz="3200" dirty="0"/>
              <a:t>Know someone who wants to learn more about </a:t>
            </a:r>
          </a:p>
          <a:p>
            <a:pPr>
              <a:spcBef>
                <a:spcPts val="0"/>
              </a:spcBef>
              <a:spcAft>
                <a:spcPts val="0"/>
              </a:spcAft>
            </a:pPr>
            <a:r>
              <a:rPr lang="en-US" sz="3200" dirty="0"/>
              <a:t>the Cloud?</a:t>
            </a:r>
            <a:r>
              <a:rPr lang="en-US" sz="4800" dirty="0"/>
              <a:t/>
            </a:r>
            <a:br>
              <a:rPr lang="en-US" sz="4800" dirty="0"/>
            </a:br>
            <a:r>
              <a:rPr lang="en-US" sz="1800" dirty="0">
                <a:latin typeface="+mn-lt"/>
              </a:rPr>
              <a:t>Tell them to get started at the Microsoft Cloud Roadshow</a:t>
            </a:r>
            <a:r>
              <a:rPr lang="en-US" sz="1800" dirty="0"/>
              <a:t>.</a:t>
            </a:r>
          </a:p>
          <a:p>
            <a:pPr marL="749300" indent="-292100">
              <a:spcBef>
                <a:spcPts val="600"/>
              </a:spcBef>
              <a:spcAft>
                <a:spcPts val="600"/>
              </a:spcAft>
            </a:pPr>
            <a:r>
              <a:rPr lang="en-US" sz="3200" b="1" dirty="0" smtClean="0">
                <a:hlinkClick r:id="rId5"/>
              </a:rPr>
              <a:t>www.microsoftcloudroadshow.com</a:t>
            </a:r>
            <a:r>
              <a:rPr lang="en-US" sz="3200" b="1" dirty="0" smtClean="0"/>
              <a:t>  </a:t>
            </a:r>
            <a:endParaRPr lang="en-US" sz="3200" b="1" dirty="0"/>
          </a:p>
          <a:p>
            <a:pPr marL="749300" indent="-292100">
              <a:spcBef>
                <a:spcPts val="600"/>
              </a:spcBef>
              <a:spcAft>
                <a:spcPts val="600"/>
              </a:spcAft>
            </a:pPr>
            <a:endParaRPr lang="en-US" sz="3200" b="1" dirty="0"/>
          </a:p>
        </p:txBody>
      </p:sp>
      <p:grpSp>
        <p:nvGrpSpPr>
          <p:cNvPr id="6" name="Group 5"/>
          <p:cNvGrpSpPr/>
          <p:nvPr/>
        </p:nvGrpSpPr>
        <p:grpSpPr>
          <a:xfrm>
            <a:off x="494433" y="1502027"/>
            <a:ext cx="470768" cy="467836"/>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94433" y="3195775"/>
            <a:ext cx="470768" cy="467836"/>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94433" y="4992303"/>
            <a:ext cx="470768" cy="467836"/>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204193863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274638" y="6079032"/>
            <a:ext cx="10894869"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2917">
                      <a:schemeClr val="tx1"/>
                    </a:gs>
                    <a:gs pos="100000">
                      <a:schemeClr val="tx1"/>
                    </a:gs>
                  </a:gsLst>
                  <a:lin ang="5400000" scaled="0"/>
                </a:gradFill>
                <a:cs typeface="Segoe UI" pitchFamily="34" charset="0"/>
              </a:rPr>
              <a:t>© </a:t>
            </a:r>
            <a:r>
              <a:rPr lang="en-US" sz="700" dirty="0" smtClean="0">
                <a:gradFill>
                  <a:gsLst>
                    <a:gs pos="2917">
                      <a:schemeClr val="tx1"/>
                    </a:gs>
                    <a:gs pos="100000">
                      <a:schemeClr val="tx1"/>
                    </a:gs>
                  </a:gsLst>
                  <a:lin ang="5400000" scaled="0"/>
                </a:gradFill>
                <a:cs typeface="Segoe UI" pitchFamily="34" charset="0"/>
              </a:rPr>
              <a:t>2015 </a:t>
            </a:r>
            <a:r>
              <a:rPr lang="en-US" sz="700" dirty="0">
                <a:gradFill>
                  <a:gsLst>
                    <a:gs pos="2917">
                      <a:schemeClr val="tx1"/>
                    </a:gs>
                    <a:gs pos="100000">
                      <a:schemeClr val="tx1"/>
                    </a:gs>
                  </a:gsLst>
                  <a:lin ang="5400000" scaled="0"/>
                </a:gradFill>
                <a:cs typeface="Segoe UI" pitchFamily="34" charset="0"/>
              </a:rPr>
              <a:t>Microsoft Corporation. All rights reserved. Microsoft, </a:t>
            </a:r>
            <a:r>
              <a:rPr lang="en-US" sz="700" dirty="0" smtClean="0">
                <a:gradFill>
                  <a:gsLst>
                    <a:gs pos="2917">
                      <a:schemeClr val="tx1"/>
                    </a:gs>
                    <a:gs pos="100000">
                      <a:schemeClr val="tx1"/>
                    </a:gs>
                  </a:gsLst>
                  <a:lin ang="5400000" scaled="0"/>
                </a:gradFill>
                <a:cs typeface="Segoe UI" pitchFamily="34" charset="0"/>
              </a:rPr>
              <a:t>Windows </a:t>
            </a:r>
            <a:r>
              <a:rPr lang="en-US" sz="700" dirty="0">
                <a:gradFill>
                  <a:gsLst>
                    <a:gs pos="2917">
                      <a:schemeClr val="tx1"/>
                    </a:gs>
                    <a:gs pos="100000">
                      <a:schemeClr val="tx1"/>
                    </a:gs>
                  </a:gsLst>
                  <a:lin ang="5400000" scaled="0"/>
                </a:gradFill>
                <a:cs typeface="Segoe UI" pitchFamily="34" charset="0"/>
              </a:rPr>
              <a:t>and other product names are or may be registered trademarks and/or trademarks in the U.S. and/or other countries.</a:t>
            </a:r>
          </a:p>
          <a:p>
            <a:pPr defTabSz="932290" eaLnBrk="0" hangingPunct="0"/>
            <a:r>
              <a:rPr lang="en-US" sz="700" dirty="0">
                <a:gradFill>
                  <a:gsLst>
                    <a:gs pos="2917">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invGray">
          <a:xfrm>
            <a:off x="468602" y="3064335"/>
            <a:ext cx="3810002" cy="814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0668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4846652" cy="69945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gradFill>
                  <a:gsLst>
                    <a:gs pos="4425">
                      <a:schemeClr val="accent2"/>
                    </a:gs>
                    <a:gs pos="39000">
                      <a:schemeClr val="accent2"/>
                    </a:gs>
                  </a:gsLst>
                  <a:lin ang="5400000" scaled="0"/>
                </a:gradFill>
              </a:rPr>
              <a:t>Scenario</a:t>
            </a:r>
            <a:endParaRPr lang="en-US" dirty="0">
              <a:gradFill>
                <a:gsLst>
                  <a:gs pos="4425">
                    <a:schemeClr val="accent2"/>
                  </a:gs>
                  <a:gs pos="39000">
                    <a:schemeClr val="accent2"/>
                  </a:gs>
                </a:gsLst>
                <a:lin ang="5400000" scaled="0"/>
              </a:gradFill>
            </a:endParaRPr>
          </a:p>
        </p:txBody>
      </p:sp>
      <p:sp>
        <p:nvSpPr>
          <p:cNvPr id="3" name="Text Placeholder 2"/>
          <p:cNvSpPr>
            <a:spLocks noGrp="1"/>
          </p:cNvSpPr>
          <p:nvPr>
            <p:ph type="body" sz="quarter" idx="10"/>
          </p:nvPr>
        </p:nvSpPr>
        <p:spPr>
          <a:xfrm>
            <a:off x="274639" y="1212849"/>
            <a:ext cx="4572013" cy="2843855"/>
          </a:xfrm>
        </p:spPr>
        <p:txBody>
          <a:bodyPr/>
          <a:lstStyle/>
          <a:p>
            <a:pPr>
              <a:spcBef>
                <a:spcPts val="1800"/>
              </a:spcBef>
            </a:pPr>
            <a:r>
              <a:rPr lang="en-US" sz="2400" dirty="0"/>
              <a:t>Contoso, Inc. has been using Azure primarily to provide Infrastructure as a </a:t>
            </a:r>
            <a:r>
              <a:rPr lang="en-US" sz="2400" dirty="0" smtClean="0"/>
              <a:t>Service </a:t>
            </a:r>
            <a:r>
              <a:rPr lang="en-US" sz="2400" dirty="0"/>
              <a:t>and Platform as a </a:t>
            </a:r>
            <a:r>
              <a:rPr lang="en-US" sz="2400" dirty="0" smtClean="0"/>
              <a:t>Service. </a:t>
            </a:r>
            <a:r>
              <a:rPr lang="en-US" sz="2400" dirty="0"/>
              <a:t>It has not been leveraging any security </a:t>
            </a:r>
            <a:r>
              <a:rPr lang="en-US" sz="2400" dirty="0" smtClean="0"/>
              <a:t/>
            </a:r>
            <a:br>
              <a:rPr lang="en-US" sz="2400" dirty="0" smtClean="0"/>
            </a:br>
            <a:r>
              <a:rPr lang="en-US" sz="2400" dirty="0" smtClean="0"/>
              <a:t>and </a:t>
            </a:r>
            <a:r>
              <a:rPr lang="en-US" sz="2400" dirty="0"/>
              <a:t>identity services, such as Azure Active Directory, that are also available in </a:t>
            </a:r>
            <a:r>
              <a:rPr lang="en-US" sz="2400" dirty="0" smtClean="0"/>
              <a:t>Azure</a:t>
            </a:r>
            <a:endParaRPr lang="en-US" sz="2400" dirty="0"/>
          </a:p>
        </p:txBody>
      </p:sp>
      <p:sp>
        <p:nvSpPr>
          <p:cNvPr id="4" name="Text Placeholder 3"/>
          <p:cNvSpPr>
            <a:spLocks noGrp="1"/>
          </p:cNvSpPr>
          <p:nvPr>
            <p:ph type="body" sz="quarter" idx="11"/>
          </p:nvPr>
        </p:nvSpPr>
        <p:spPr>
          <a:xfrm>
            <a:off x="5119704" y="1297891"/>
            <a:ext cx="7042134" cy="5078313"/>
          </a:xfrm>
        </p:spPr>
        <p:txBody>
          <a:bodyPr/>
          <a:lstStyle/>
          <a:p>
            <a:pPr lvl="1">
              <a:spcBef>
                <a:spcPts val="1800"/>
              </a:spcBef>
            </a:pPr>
            <a:r>
              <a:rPr lang="en-US" sz="1600" dirty="0"/>
              <a:t>One of the management challenges that Contoso is facing is caused by its increasing reliance on applications that are built, hosted, and maintained </a:t>
            </a:r>
            <a:r>
              <a:rPr lang="en-US" sz="1600" dirty="0" smtClean="0"/>
              <a:t/>
            </a:r>
            <a:br>
              <a:rPr lang="en-US" sz="1600" dirty="0" smtClean="0"/>
            </a:br>
            <a:r>
              <a:rPr lang="en-US" sz="1600" dirty="0" smtClean="0"/>
              <a:t>by 3</a:t>
            </a:r>
            <a:r>
              <a:rPr lang="en-US" sz="1600" baseline="30000" dirty="0" smtClean="0"/>
              <a:t>rd</a:t>
            </a:r>
            <a:r>
              <a:rPr lang="en-US" sz="1600" dirty="0" smtClean="0"/>
              <a:t>-party </a:t>
            </a:r>
            <a:r>
              <a:rPr lang="en-US" sz="1600" dirty="0"/>
              <a:t>vendors, commonly known as Software as a Service (SaaS) applications. For example, Contoso recently migrated from an on-premises </a:t>
            </a:r>
            <a:r>
              <a:rPr lang="en-US" sz="1600" dirty="0" smtClean="0"/>
              <a:t>Customer Relationship Management (</a:t>
            </a:r>
            <a:r>
              <a:rPr lang="en-US" sz="1600" dirty="0"/>
              <a:t>CRM) solution to a cloud-based solution. This is just one example among many SaaS applications that Contoso is increasingly reliant on. </a:t>
            </a:r>
          </a:p>
          <a:p>
            <a:pPr lvl="1">
              <a:spcBef>
                <a:spcPts val="1800"/>
              </a:spcBef>
            </a:pPr>
            <a:r>
              <a:rPr lang="en-US" sz="1600" dirty="0"/>
              <a:t>These SaaS applications have provided significant benefits to Contoso in the form of reduced costs and greater agility in managing public relations through social media. However, there has been a management cost. Managing account passwords for sanctioned SaaS applications is proving difficult. Additionally, there is an increasing and unauthorized use of consumer SaaS applications. The extent of this use is unknown at the present time.</a:t>
            </a:r>
          </a:p>
          <a:p>
            <a:pPr lvl="1">
              <a:spcBef>
                <a:spcPts val="1800"/>
              </a:spcBef>
            </a:pPr>
            <a:r>
              <a:rPr lang="en-US" sz="1600" dirty="0"/>
              <a:t>Management has asked you to explore how Azure AD might benefit the organization by providing single sign capabilities for SaaS applications. Additionally, you have a mandate to explore how Cloud App Discovery, which is part of Azure Active Directory Premium, can assist Contoso in discovering consumer cloud applications that are currently in use and </a:t>
            </a:r>
            <a:r>
              <a:rPr lang="en-US" sz="1600" dirty="0" smtClean="0"/>
              <a:t/>
            </a:r>
            <a:br>
              <a:rPr lang="en-US" sz="1600" dirty="0" smtClean="0"/>
            </a:br>
            <a:r>
              <a:rPr lang="en-US" sz="1600" dirty="0" smtClean="0"/>
              <a:t>that </a:t>
            </a:r>
            <a:r>
              <a:rPr lang="en-US" sz="1600" dirty="0"/>
              <a:t>can be potentially integrated with Azure AD single </a:t>
            </a:r>
            <a:r>
              <a:rPr lang="en-US" sz="1600" dirty="0" smtClean="0"/>
              <a:t>sign-on</a:t>
            </a:r>
            <a:r>
              <a:rPr lang="en-US" sz="1600" dirty="0"/>
              <a:t>. </a:t>
            </a:r>
          </a:p>
        </p:txBody>
      </p:sp>
    </p:spTree>
    <p:extLst>
      <p:ext uri="{BB962C8B-B14F-4D97-AF65-F5344CB8AC3E}">
        <p14:creationId xmlns:p14="http://schemas.microsoft.com/office/powerpoint/2010/main" val="18952625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mtClean="0"/>
              <a:t>Objectives</a:t>
            </a:r>
            <a:endParaRPr lang="en-US" dirty="0"/>
          </a:p>
        </p:txBody>
      </p:sp>
      <p:sp>
        <p:nvSpPr>
          <p:cNvPr id="19" name="Text Placeholder 18"/>
          <p:cNvSpPr>
            <a:spLocks noGrp="1"/>
          </p:cNvSpPr>
          <p:nvPr>
            <p:ph type="body" sz="quarter" idx="10"/>
          </p:nvPr>
        </p:nvSpPr>
        <p:spPr>
          <a:xfrm>
            <a:off x="274638" y="1212850"/>
            <a:ext cx="11887200" cy="3852337"/>
          </a:xfrm>
        </p:spPr>
        <p:txBody>
          <a:bodyPr/>
          <a:lstStyle/>
          <a:p>
            <a:r>
              <a:rPr lang="en-US" dirty="0" smtClean="0"/>
              <a:t>This lab is intended for IT professionals who need to design and manage Azure Active Directory solutions </a:t>
            </a:r>
          </a:p>
          <a:p>
            <a:r>
              <a:rPr lang="en-US" dirty="0" smtClean="0"/>
              <a:t>You will:</a:t>
            </a:r>
          </a:p>
          <a:p>
            <a:pPr lvl="1" indent="514350">
              <a:spcBef>
                <a:spcPts val="0"/>
              </a:spcBef>
            </a:pPr>
            <a:r>
              <a:rPr lang="en-US" dirty="0" smtClean="0"/>
              <a:t>Install and configure Azure AD Connect</a:t>
            </a:r>
          </a:p>
          <a:p>
            <a:pPr lvl="1" indent="514350">
              <a:spcBef>
                <a:spcPts val="1200"/>
              </a:spcBef>
            </a:pPr>
            <a:r>
              <a:rPr lang="en-US" dirty="0" smtClean="0"/>
              <a:t>Use Azure AD Connect to integrate Azure AD with your on-premises AD</a:t>
            </a:r>
          </a:p>
          <a:p>
            <a:pPr lvl="1" indent="514350">
              <a:spcBef>
                <a:spcPts val="1200"/>
              </a:spcBef>
            </a:pPr>
            <a:r>
              <a:rPr lang="en-US" dirty="0" smtClean="0"/>
              <a:t>Use Azure AD to authenticate with SaaS services </a:t>
            </a:r>
          </a:p>
          <a:p>
            <a:pPr lvl="1" indent="514350">
              <a:spcBef>
                <a:spcPts val="1200"/>
              </a:spcBef>
            </a:pPr>
            <a:r>
              <a:rPr lang="en-US" dirty="0" smtClean="0"/>
              <a:t>Perform Cloud AD Discovery of which SaaS services are being used</a:t>
            </a:r>
            <a:endParaRPr lang="en-US" dirty="0"/>
          </a:p>
        </p:txBody>
      </p:sp>
      <p:grpSp>
        <p:nvGrpSpPr>
          <p:cNvPr id="24" name="Group 23"/>
          <p:cNvGrpSpPr/>
          <p:nvPr/>
        </p:nvGrpSpPr>
        <p:grpSpPr>
          <a:xfrm>
            <a:off x="470508" y="3372802"/>
            <a:ext cx="281969" cy="281969"/>
            <a:chOff x="228600" y="1219200"/>
            <a:chExt cx="685800" cy="685800"/>
          </a:xfrm>
        </p:grpSpPr>
        <p:sp>
          <p:nvSpPr>
            <p:cNvPr id="25"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6" name="Oval 25"/>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p:cNvGrpSpPr/>
          <p:nvPr/>
        </p:nvGrpSpPr>
        <p:grpSpPr>
          <a:xfrm>
            <a:off x="470508" y="3796933"/>
            <a:ext cx="281969" cy="281969"/>
            <a:chOff x="228600" y="1219200"/>
            <a:chExt cx="685800" cy="685800"/>
          </a:xfrm>
        </p:grpSpPr>
        <p:sp>
          <p:nvSpPr>
            <p:cNvPr id="28"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9" name="Oval 28"/>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4" name="Group 33"/>
          <p:cNvGrpSpPr/>
          <p:nvPr/>
        </p:nvGrpSpPr>
        <p:grpSpPr>
          <a:xfrm>
            <a:off x="470508" y="4221064"/>
            <a:ext cx="281969" cy="281969"/>
            <a:chOff x="228600" y="1219200"/>
            <a:chExt cx="685800" cy="685800"/>
          </a:xfrm>
        </p:grpSpPr>
        <p:sp>
          <p:nvSpPr>
            <p:cNvPr id="35"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6" name="Oval 35"/>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7" name="Group 36"/>
          <p:cNvGrpSpPr/>
          <p:nvPr/>
        </p:nvGrpSpPr>
        <p:grpSpPr>
          <a:xfrm>
            <a:off x="470508" y="4645196"/>
            <a:ext cx="281969" cy="281969"/>
            <a:chOff x="228600" y="1219200"/>
            <a:chExt cx="685800" cy="685800"/>
          </a:xfrm>
        </p:grpSpPr>
        <p:sp>
          <p:nvSpPr>
            <p:cNvPr id="38"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9" name="Oval 38"/>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8418576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Technology </a:t>
            </a:r>
            <a:br>
              <a:rPr lang="en-US" dirty="0" smtClean="0"/>
            </a:br>
            <a:r>
              <a:rPr lang="en-US" dirty="0" smtClean="0"/>
              <a:t>overview</a:t>
            </a:r>
            <a:endParaRPr lang="en-US" dirty="0"/>
          </a:p>
        </p:txBody>
      </p:sp>
    </p:spTree>
    <p:extLst>
      <p:ext uri="{BB962C8B-B14F-4D97-AF65-F5344CB8AC3E}">
        <p14:creationId xmlns:p14="http://schemas.microsoft.com/office/powerpoint/2010/main" val="35743632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Identity as the control plane</a:t>
            </a:r>
            <a:endParaRPr lang="en-US" dirty="0"/>
          </a:p>
        </p:txBody>
      </p:sp>
      <p:cxnSp>
        <p:nvCxnSpPr>
          <p:cNvPr id="164" name="Straight Connector 163"/>
          <p:cNvCxnSpPr/>
          <p:nvPr/>
        </p:nvCxnSpPr>
        <p:spPr>
          <a:xfrm>
            <a:off x="3927673" y="4677623"/>
            <a:ext cx="1391087" cy="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927673" y="5221144"/>
            <a:ext cx="1044929" cy="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7657873" y="4677623"/>
            <a:ext cx="988628" cy="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657873" y="5221144"/>
            <a:ext cx="876155" cy="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3467585" y="1615758"/>
            <a:ext cx="1823447" cy="683264"/>
          </a:xfrm>
          <a:prstGeom prst="rect">
            <a:avLst/>
          </a:prstGeom>
        </p:spPr>
        <p:txBody>
          <a:bodyPr vert="horz" wrap="square" lIns="146304" tIns="91440" rIns="146304" bIns="91440" rtlCol="0" anchor="ctr">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1800" dirty="0" smtClean="0">
                <a:latin typeface="Segoe UI Semibold" panose="020B0702040204020203" pitchFamily="34" charset="0"/>
                <a:cs typeface="Segoe UI Semibold" panose="020B0702040204020203" pitchFamily="34" charset="0"/>
              </a:rPr>
              <a:t>Simple connection</a:t>
            </a:r>
            <a:endParaRPr lang="en-US" sz="1800" dirty="0">
              <a:latin typeface="Segoe UI Semibold" panose="020B0702040204020203" pitchFamily="34" charset="0"/>
              <a:cs typeface="Segoe UI Semibold" panose="020B0702040204020203" pitchFamily="34" charset="0"/>
            </a:endParaRPr>
          </a:p>
        </p:txBody>
      </p:sp>
      <p:sp>
        <p:nvSpPr>
          <p:cNvPr id="275" name="Freeform 131"/>
          <p:cNvSpPr>
            <a:spLocks/>
          </p:cNvSpPr>
          <p:nvPr/>
        </p:nvSpPr>
        <p:spPr bwMode="black">
          <a:xfrm>
            <a:off x="4440638" y="2750204"/>
            <a:ext cx="551323" cy="353684"/>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solidFill>
            <a:schemeClr val="bg1">
              <a:lumMod val="65000"/>
            </a:schemeClr>
          </a:solidFill>
          <a:ln>
            <a:noFill/>
          </a:ln>
        </p:spPr>
        <p:txBody>
          <a:bodyPr vert="horz" wrap="square" lIns="82293" tIns="41147" rIns="82293" bIns="41147" numCol="1" anchor="t" anchorCtr="0" compatLnSpc="1">
            <a:prstTxWarp prst="textNoShape">
              <a:avLst/>
            </a:prstTxWarp>
          </a:bodyPr>
          <a:lstStyle/>
          <a:p>
            <a:pPr defTabSz="931596" fontAlgn="base">
              <a:spcBef>
                <a:spcPct val="0"/>
              </a:spcBef>
              <a:spcAft>
                <a:spcPct val="0"/>
              </a:spcAft>
            </a:pPr>
            <a:endParaRPr lang="en-US" sz="1599">
              <a:solidFill>
                <a:srgbClr val="505050"/>
              </a:solidFill>
              <a:ea typeface="ＭＳ Ｐゴシック" charset="0"/>
            </a:endParaRPr>
          </a:p>
        </p:txBody>
      </p:sp>
      <p:sp>
        <p:nvSpPr>
          <p:cNvPr id="276" name="Freeform 132"/>
          <p:cNvSpPr>
            <a:spLocks/>
          </p:cNvSpPr>
          <p:nvPr/>
        </p:nvSpPr>
        <p:spPr bwMode="black">
          <a:xfrm>
            <a:off x="3766656" y="2748513"/>
            <a:ext cx="566818" cy="378211"/>
          </a:xfrm>
          <a:custGeom>
            <a:avLst/>
            <a:gdLst>
              <a:gd name="T0" fmla="*/ 156 w 439"/>
              <a:gd name="T1" fmla="*/ 0 h 293"/>
              <a:gd name="T2" fmla="*/ 113 w 439"/>
              <a:gd name="T3" fmla="*/ 57 h 293"/>
              <a:gd name="T4" fmla="*/ 111 w 439"/>
              <a:gd name="T5" fmla="*/ 57 h 293"/>
              <a:gd name="T6" fmla="*/ 111 w 439"/>
              <a:gd name="T7" fmla="*/ 59 h 293"/>
              <a:gd name="T8" fmla="*/ 111 w 439"/>
              <a:gd name="T9" fmla="*/ 61 h 293"/>
              <a:gd name="T10" fmla="*/ 111 w 439"/>
              <a:gd name="T11" fmla="*/ 61 h 293"/>
              <a:gd name="T12" fmla="*/ 111 w 439"/>
              <a:gd name="T13" fmla="*/ 123 h 293"/>
              <a:gd name="T14" fmla="*/ 0 w 439"/>
              <a:gd name="T15" fmla="*/ 123 h 293"/>
              <a:gd name="T16" fmla="*/ 0 w 439"/>
              <a:gd name="T17" fmla="*/ 161 h 293"/>
              <a:gd name="T18" fmla="*/ 111 w 439"/>
              <a:gd name="T19" fmla="*/ 161 h 293"/>
              <a:gd name="T20" fmla="*/ 111 w 439"/>
              <a:gd name="T21" fmla="*/ 234 h 293"/>
              <a:gd name="T22" fmla="*/ 111 w 439"/>
              <a:gd name="T23" fmla="*/ 234 h 293"/>
              <a:gd name="T24" fmla="*/ 111 w 439"/>
              <a:gd name="T25" fmla="*/ 234 h 293"/>
              <a:gd name="T26" fmla="*/ 111 w 439"/>
              <a:gd name="T27" fmla="*/ 239 h 293"/>
              <a:gd name="T28" fmla="*/ 115 w 439"/>
              <a:gd name="T29" fmla="*/ 239 h 293"/>
              <a:gd name="T30" fmla="*/ 156 w 439"/>
              <a:gd name="T31" fmla="*/ 293 h 293"/>
              <a:gd name="T32" fmla="*/ 439 w 439"/>
              <a:gd name="T33" fmla="*/ 293 h 293"/>
              <a:gd name="T34" fmla="*/ 437 w 439"/>
              <a:gd name="T35" fmla="*/ 239 h 293"/>
              <a:gd name="T36" fmla="*/ 437 w 439"/>
              <a:gd name="T37" fmla="*/ 239 h 293"/>
              <a:gd name="T38" fmla="*/ 437 w 439"/>
              <a:gd name="T39" fmla="*/ 57 h 293"/>
              <a:gd name="T40" fmla="*/ 437 w 439"/>
              <a:gd name="T41" fmla="*/ 57 h 293"/>
              <a:gd name="T42" fmla="*/ 439 w 439"/>
              <a:gd name="T43" fmla="*/ 0 h 293"/>
              <a:gd name="T44" fmla="*/ 156 w 439"/>
              <a:gd name="T4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93">
                <a:moveTo>
                  <a:pt x="156" y="0"/>
                </a:moveTo>
                <a:lnTo>
                  <a:pt x="113" y="57"/>
                </a:lnTo>
                <a:lnTo>
                  <a:pt x="111" y="57"/>
                </a:lnTo>
                <a:lnTo>
                  <a:pt x="111" y="59"/>
                </a:lnTo>
                <a:lnTo>
                  <a:pt x="111" y="61"/>
                </a:lnTo>
                <a:lnTo>
                  <a:pt x="111" y="61"/>
                </a:lnTo>
                <a:lnTo>
                  <a:pt x="111" y="123"/>
                </a:lnTo>
                <a:lnTo>
                  <a:pt x="0" y="123"/>
                </a:lnTo>
                <a:lnTo>
                  <a:pt x="0" y="161"/>
                </a:lnTo>
                <a:lnTo>
                  <a:pt x="111" y="161"/>
                </a:lnTo>
                <a:lnTo>
                  <a:pt x="111" y="234"/>
                </a:lnTo>
                <a:lnTo>
                  <a:pt x="111" y="234"/>
                </a:lnTo>
                <a:lnTo>
                  <a:pt x="111" y="234"/>
                </a:lnTo>
                <a:lnTo>
                  <a:pt x="111" y="239"/>
                </a:lnTo>
                <a:lnTo>
                  <a:pt x="115" y="239"/>
                </a:lnTo>
                <a:lnTo>
                  <a:pt x="156" y="293"/>
                </a:lnTo>
                <a:lnTo>
                  <a:pt x="439" y="293"/>
                </a:lnTo>
                <a:lnTo>
                  <a:pt x="437" y="239"/>
                </a:lnTo>
                <a:lnTo>
                  <a:pt x="437" y="239"/>
                </a:lnTo>
                <a:lnTo>
                  <a:pt x="437" y="57"/>
                </a:lnTo>
                <a:lnTo>
                  <a:pt x="437" y="57"/>
                </a:lnTo>
                <a:lnTo>
                  <a:pt x="439" y="0"/>
                </a:lnTo>
                <a:lnTo>
                  <a:pt x="156" y="0"/>
                </a:lnTo>
                <a:close/>
              </a:path>
            </a:pathLst>
          </a:custGeom>
          <a:solidFill>
            <a:srgbClr val="7F7F7F"/>
          </a:solidFill>
          <a:ln>
            <a:noFill/>
          </a:ln>
        </p:spPr>
        <p:txBody>
          <a:bodyPr vert="horz" wrap="square" lIns="82293" tIns="41147" rIns="82293" bIns="41147" numCol="1" anchor="t" anchorCtr="0" compatLnSpc="1">
            <a:prstTxWarp prst="textNoShape">
              <a:avLst/>
            </a:prstTxWarp>
          </a:bodyPr>
          <a:lstStyle/>
          <a:p>
            <a:pPr defTabSz="931596" fontAlgn="base">
              <a:spcBef>
                <a:spcPct val="0"/>
              </a:spcBef>
              <a:spcAft>
                <a:spcPct val="0"/>
              </a:spcAft>
            </a:pPr>
            <a:endParaRPr lang="en-US" sz="1599">
              <a:solidFill>
                <a:srgbClr val="505050"/>
              </a:solidFill>
              <a:ea typeface="ＭＳ Ｐゴシック" charset="0"/>
            </a:endParaRPr>
          </a:p>
        </p:txBody>
      </p:sp>
      <p:grpSp>
        <p:nvGrpSpPr>
          <p:cNvPr id="318" name="Group 317"/>
          <p:cNvGrpSpPr/>
          <p:nvPr/>
        </p:nvGrpSpPr>
        <p:grpSpPr>
          <a:xfrm>
            <a:off x="5294299" y="1740408"/>
            <a:ext cx="1823447" cy="1518946"/>
            <a:chOff x="5294299" y="1740408"/>
            <a:chExt cx="1823447" cy="1518946"/>
          </a:xfrm>
        </p:grpSpPr>
        <p:sp>
          <p:nvSpPr>
            <p:cNvPr id="266" name="TextBox 265"/>
            <p:cNvSpPr txBox="1"/>
            <p:nvPr/>
          </p:nvSpPr>
          <p:spPr>
            <a:xfrm>
              <a:off x="5294299" y="1740408"/>
              <a:ext cx="1823447" cy="433965"/>
            </a:xfrm>
            <a:prstGeom prst="rect">
              <a:avLst/>
            </a:prstGeom>
          </p:spPr>
          <p:txBody>
            <a:bodyPr vert="horz" wrap="square" lIns="146304" tIns="91440" rIns="146304" bIns="91440" rtlCol="0" anchor="ctr">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1800" dirty="0" smtClean="0">
                  <a:latin typeface="Segoe UI Semibold" panose="020B0702040204020203" pitchFamily="34" charset="0"/>
                  <a:cs typeface="Segoe UI Semibold" panose="020B0702040204020203" pitchFamily="34" charset="0"/>
                </a:rPr>
                <a:t>Self-service</a:t>
              </a:r>
              <a:endParaRPr lang="en-US" sz="1800" dirty="0">
                <a:latin typeface="Segoe UI Semibold" panose="020B0702040204020203" pitchFamily="34" charset="0"/>
                <a:cs typeface="Segoe UI Semibold" panose="020B0702040204020203" pitchFamily="34" charset="0"/>
              </a:endParaRPr>
            </a:p>
          </p:txBody>
        </p:sp>
        <p:grpSp>
          <p:nvGrpSpPr>
            <p:cNvPr id="291" name="Group 290"/>
            <p:cNvGrpSpPr/>
            <p:nvPr/>
          </p:nvGrpSpPr>
          <p:grpSpPr>
            <a:xfrm>
              <a:off x="5416986" y="2532333"/>
              <a:ext cx="1578072" cy="727021"/>
              <a:chOff x="5376029" y="2520116"/>
              <a:chExt cx="1578072" cy="727021"/>
            </a:xfrm>
          </p:grpSpPr>
          <p:grpSp>
            <p:nvGrpSpPr>
              <p:cNvPr id="288" name="Group 287"/>
              <p:cNvGrpSpPr/>
              <p:nvPr/>
            </p:nvGrpSpPr>
            <p:grpSpPr>
              <a:xfrm>
                <a:off x="6029185" y="2520116"/>
                <a:ext cx="429267" cy="598080"/>
                <a:chOff x="6993567" y="2662187"/>
                <a:chExt cx="1001250" cy="1395000"/>
              </a:xfrm>
            </p:grpSpPr>
            <p:pic>
              <p:nvPicPr>
                <p:cNvPr id="289" name="Picture 2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3567" y="2662187"/>
                  <a:ext cx="1001250" cy="1395000"/>
                </a:xfrm>
                <a:prstGeom prst="rect">
                  <a:avLst/>
                </a:prstGeom>
              </p:spPr>
            </p:pic>
            <p:pic>
              <p:nvPicPr>
                <p:cNvPr id="290" name="Picture 289"/>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7384442" y="3231644"/>
                  <a:ext cx="219500" cy="256087"/>
                </a:xfrm>
                <a:prstGeom prst="rect">
                  <a:avLst/>
                </a:prstGeom>
                <a:noFill/>
                <a:ln>
                  <a:noFill/>
                </a:ln>
              </p:spPr>
            </p:pic>
          </p:grpSp>
          <p:grpSp>
            <p:nvGrpSpPr>
              <p:cNvPr id="285" name="Group 284"/>
              <p:cNvGrpSpPr/>
              <p:nvPr/>
            </p:nvGrpSpPr>
            <p:grpSpPr>
              <a:xfrm>
                <a:off x="5376029" y="2762290"/>
                <a:ext cx="935062" cy="484847"/>
                <a:chOff x="5338516" y="3496630"/>
                <a:chExt cx="935062" cy="484847"/>
              </a:xfrm>
            </p:grpSpPr>
            <p:pic>
              <p:nvPicPr>
                <p:cNvPr id="286" name="Picture 28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8516" y="3496630"/>
                  <a:ext cx="935062" cy="484847"/>
                </a:xfrm>
                <a:prstGeom prst="rect">
                  <a:avLst/>
                </a:prstGeom>
              </p:spPr>
            </p:pic>
            <p:pic>
              <p:nvPicPr>
                <p:cNvPr id="287" name="Picture 286"/>
                <p:cNvPicPr>
                  <a:picLocks noChangeAspect="1"/>
                </p:cNvPicPr>
                <p:nvPr/>
              </p:nvPicPr>
              <p:blipFill rotWithShape="1">
                <a:blip r:embed="rId7"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5682480" y="3607222"/>
                  <a:ext cx="219500" cy="256087"/>
                </a:xfrm>
                <a:prstGeom prst="rect">
                  <a:avLst/>
                </a:prstGeom>
                <a:noFill/>
                <a:ln>
                  <a:noFill/>
                </a:ln>
              </p:spPr>
            </p:pic>
          </p:grpSp>
          <p:grpSp>
            <p:nvGrpSpPr>
              <p:cNvPr id="277" name="Group 276"/>
              <p:cNvGrpSpPr/>
              <p:nvPr/>
            </p:nvGrpSpPr>
            <p:grpSpPr>
              <a:xfrm>
                <a:off x="6334299" y="2882989"/>
                <a:ext cx="619802" cy="364148"/>
                <a:chOff x="5206395" y="-1116208"/>
                <a:chExt cx="1575473" cy="925627"/>
              </a:xfrm>
            </p:grpSpPr>
            <p:sp>
              <p:nvSpPr>
                <p:cNvPr id="278" name="Rectangle 277"/>
                <p:cNvSpPr/>
                <p:nvPr/>
              </p:nvSpPr>
              <p:spPr bwMode="auto">
                <a:xfrm>
                  <a:off x="6348324" y="-1093792"/>
                  <a:ext cx="393363" cy="778103"/>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279" name="Group 278"/>
                <p:cNvGrpSpPr/>
                <p:nvPr/>
              </p:nvGrpSpPr>
              <p:grpSpPr>
                <a:xfrm>
                  <a:off x="5206395" y="-1116208"/>
                  <a:ext cx="1575473" cy="925627"/>
                  <a:chOff x="5206396" y="-1645228"/>
                  <a:chExt cx="2119013" cy="1244967"/>
                </a:xfrm>
              </p:grpSpPr>
              <p:sp>
                <p:nvSpPr>
                  <p:cNvPr id="280" name="Freeform 5"/>
                  <p:cNvSpPr>
                    <a:spLocks noChangeAspect="1" noEditPoints="1"/>
                  </p:cNvSpPr>
                  <p:nvPr/>
                </p:nvSpPr>
                <p:spPr bwMode="auto">
                  <a:xfrm>
                    <a:off x="6690557" y="-1645228"/>
                    <a:ext cx="634852" cy="1220267"/>
                  </a:xfrm>
                  <a:custGeom>
                    <a:avLst/>
                    <a:gdLst>
                      <a:gd name="T0" fmla="*/ 179 w 192"/>
                      <a:gd name="T1" fmla="*/ 0 h 370"/>
                      <a:gd name="T2" fmla="*/ 12 w 192"/>
                      <a:gd name="T3" fmla="*/ 0 h 370"/>
                      <a:gd name="T4" fmla="*/ 0 w 192"/>
                      <a:gd name="T5" fmla="*/ 13 h 370"/>
                      <a:gd name="T6" fmla="*/ 0 w 192"/>
                      <a:gd name="T7" fmla="*/ 358 h 370"/>
                      <a:gd name="T8" fmla="*/ 12 w 192"/>
                      <a:gd name="T9" fmla="*/ 370 h 370"/>
                      <a:gd name="T10" fmla="*/ 179 w 192"/>
                      <a:gd name="T11" fmla="*/ 370 h 370"/>
                      <a:gd name="T12" fmla="*/ 192 w 192"/>
                      <a:gd name="T13" fmla="*/ 358 h 370"/>
                      <a:gd name="T14" fmla="*/ 192 w 192"/>
                      <a:gd name="T15" fmla="*/ 13 h 370"/>
                      <a:gd name="T16" fmla="*/ 179 w 192"/>
                      <a:gd name="T17" fmla="*/ 0 h 370"/>
                      <a:gd name="T18" fmla="*/ 94 w 192"/>
                      <a:gd name="T19" fmla="*/ 353 h 370"/>
                      <a:gd name="T20" fmla="*/ 86 w 192"/>
                      <a:gd name="T21" fmla="*/ 352 h 370"/>
                      <a:gd name="T22" fmla="*/ 86 w 192"/>
                      <a:gd name="T23" fmla="*/ 345 h 370"/>
                      <a:gd name="T24" fmla="*/ 94 w 192"/>
                      <a:gd name="T25" fmla="*/ 345 h 370"/>
                      <a:gd name="T26" fmla="*/ 94 w 192"/>
                      <a:gd name="T27" fmla="*/ 353 h 370"/>
                      <a:gd name="T28" fmla="*/ 94 w 192"/>
                      <a:gd name="T29" fmla="*/ 344 h 370"/>
                      <a:gd name="T30" fmla="*/ 86 w 192"/>
                      <a:gd name="T31" fmla="*/ 344 h 370"/>
                      <a:gd name="T32" fmla="*/ 86 w 192"/>
                      <a:gd name="T33" fmla="*/ 337 h 370"/>
                      <a:gd name="T34" fmla="*/ 94 w 192"/>
                      <a:gd name="T35" fmla="*/ 336 h 370"/>
                      <a:gd name="T36" fmla="*/ 94 w 192"/>
                      <a:gd name="T37" fmla="*/ 344 h 370"/>
                      <a:gd name="T38" fmla="*/ 106 w 192"/>
                      <a:gd name="T39" fmla="*/ 355 h 370"/>
                      <a:gd name="T40" fmla="*/ 95 w 192"/>
                      <a:gd name="T41" fmla="*/ 353 h 370"/>
                      <a:gd name="T42" fmla="*/ 95 w 192"/>
                      <a:gd name="T43" fmla="*/ 345 h 370"/>
                      <a:gd name="T44" fmla="*/ 106 w 192"/>
                      <a:gd name="T45" fmla="*/ 345 h 370"/>
                      <a:gd name="T46" fmla="*/ 106 w 192"/>
                      <a:gd name="T47" fmla="*/ 355 h 370"/>
                      <a:gd name="T48" fmla="*/ 106 w 192"/>
                      <a:gd name="T49" fmla="*/ 344 h 370"/>
                      <a:gd name="T50" fmla="*/ 95 w 192"/>
                      <a:gd name="T51" fmla="*/ 344 h 370"/>
                      <a:gd name="T52" fmla="*/ 95 w 192"/>
                      <a:gd name="T53" fmla="*/ 336 h 370"/>
                      <a:gd name="T54" fmla="*/ 106 w 192"/>
                      <a:gd name="T55" fmla="*/ 334 h 370"/>
                      <a:gd name="T56" fmla="*/ 106 w 192"/>
                      <a:gd name="T57" fmla="*/ 344 h 370"/>
                      <a:gd name="T58" fmla="*/ 175 w 192"/>
                      <a:gd name="T59" fmla="*/ 320 h 370"/>
                      <a:gd name="T60" fmla="*/ 18 w 192"/>
                      <a:gd name="T61" fmla="*/ 320 h 370"/>
                      <a:gd name="T62" fmla="*/ 18 w 192"/>
                      <a:gd name="T63" fmla="*/ 30 h 370"/>
                      <a:gd name="T64" fmla="*/ 175 w 192"/>
                      <a:gd name="T65" fmla="*/ 30 h 370"/>
                      <a:gd name="T66" fmla="*/ 175 w 192"/>
                      <a:gd name="T67" fmla="*/ 32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70">
                        <a:moveTo>
                          <a:pt x="179" y="0"/>
                        </a:moveTo>
                        <a:cubicBezTo>
                          <a:pt x="12" y="0"/>
                          <a:pt x="12" y="0"/>
                          <a:pt x="12" y="0"/>
                        </a:cubicBezTo>
                        <a:cubicBezTo>
                          <a:pt x="5" y="0"/>
                          <a:pt x="0" y="6"/>
                          <a:pt x="0" y="13"/>
                        </a:cubicBezTo>
                        <a:cubicBezTo>
                          <a:pt x="0" y="358"/>
                          <a:pt x="0" y="358"/>
                          <a:pt x="0" y="358"/>
                        </a:cubicBezTo>
                        <a:cubicBezTo>
                          <a:pt x="0" y="364"/>
                          <a:pt x="5" y="370"/>
                          <a:pt x="12" y="370"/>
                        </a:cubicBezTo>
                        <a:cubicBezTo>
                          <a:pt x="179" y="370"/>
                          <a:pt x="179" y="370"/>
                          <a:pt x="179" y="370"/>
                        </a:cubicBezTo>
                        <a:cubicBezTo>
                          <a:pt x="187" y="370"/>
                          <a:pt x="192" y="364"/>
                          <a:pt x="192" y="358"/>
                        </a:cubicBezTo>
                        <a:cubicBezTo>
                          <a:pt x="192" y="13"/>
                          <a:pt x="192" y="13"/>
                          <a:pt x="192" y="13"/>
                        </a:cubicBezTo>
                        <a:cubicBezTo>
                          <a:pt x="192" y="6"/>
                          <a:pt x="187" y="0"/>
                          <a:pt x="179" y="0"/>
                        </a:cubicBezTo>
                        <a:close/>
                        <a:moveTo>
                          <a:pt x="94" y="353"/>
                        </a:moveTo>
                        <a:cubicBezTo>
                          <a:pt x="86" y="352"/>
                          <a:pt x="86" y="352"/>
                          <a:pt x="86" y="352"/>
                        </a:cubicBezTo>
                        <a:cubicBezTo>
                          <a:pt x="86" y="345"/>
                          <a:pt x="86" y="345"/>
                          <a:pt x="86" y="345"/>
                        </a:cubicBezTo>
                        <a:cubicBezTo>
                          <a:pt x="94" y="345"/>
                          <a:pt x="94" y="345"/>
                          <a:pt x="94" y="345"/>
                        </a:cubicBezTo>
                        <a:lnTo>
                          <a:pt x="94" y="353"/>
                        </a:lnTo>
                        <a:close/>
                        <a:moveTo>
                          <a:pt x="94" y="344"/>
                        </a:moveTo>
                        <a:cubicBezTo>
                          <a:pt x="86" y="344"/>
                          <a:pt x="86" y="344"/>
                          <a:pt x="86" y="344"/>
                        </a:cubicBezTo>
                        <a:cubicBezTo>
                          <a:pt x="86" y="337"/>
                          <a:pt x="86" y="337"/>
                          <a:pt x="86" y="337"/>
                        </a:cubicBezTo>
                        <a:cubicBezTo>
                          <a:pt x="94" y="336"/>
                          <a:pt x="94" y="336"/>
                          <a:pt x="94" y="336"/>
                        </a:cubicBezTo>
                        <a:lnTo>
                          <a:pt x="94" y="344"/>
                        </a:lnTo>
                        <a:close/>
                        <a:moveTo>
                          <a:pt x="106" y="355"/>
                        </a:moveTo>
                        <a:cubicBezTo>
                          <a:pt x="95" y="353"/>
                          <a:pt x="95" y="353"/>
                          <a:pt x="95" y="353"/>
                        </a:cubicBezTo>
                        <a:cubicBezTo>
                          <a:pt x="95" y="345"/>
                          <a:pt x="95" y="345"/>
                          <a:pt x="95" y="345"/>
                        </a:cubicBezTo>
                        <a:cubicBezTo>
                          <a:pt x="106" y="345"/>
                          <a:pt x="106" y="345"/>
                          <a:pt x="106" y="345"/>
                        </a:cubicBezTo>
                        <a:lnTo>
                          <a:pt x="106" y="355"/>
                        </a:lnTo>
                        <a:close/>
                        <a:moveTo>
                          <a:pt x="106" y="344"/>
                        </a:moveTo>
                        <a:cubicBezTo>
                          <a:pt x="95" y="344"/>
                          <a:pt x="95" y="344"/>
                          <a:pt x="95" y="344"/>
                        </a:cubicBezTo>
                        <a:cubicBezTo>
                          <a:pt x="95" y="336"/>
                          <a:pt x="95" y="336"/>
                          <a:pt x="95" y="336"/>
                        </a:cubicBezTo>
                        <a:cubicBezTo>
                          <a:pt x="106" y="334"/>
                          <a:pt x="106" y="334"/>
                          <a:pt x="106" y="334"/>
                        </a:cubicBezTo>
                        <a:lnTo>
                          <a:pt x="106" y="344"/>
                        </a:lnTo>
                        <a:close/>
                        <a:moveTo>
                          <a:pt x="175" y="320"/>
                        </a:moveTo>
                        <a:cubicBezTo>
                          <a:pt x="18" y="320"/>
                          <a:pt x="18" y="320"/>
                          <a:pt x="18" y="320"/>
                        </a:cubicBezTo>
                        <a:cubicBezTo>
                          <a:pt x="18" y="58"/>
                          <a:pt x="18" y="30"/>
                          <a:pt x="18" y="30"/>
                        </a:cubicBezTo>
                        <a:cubicBezTo>
                          <a:pt x="175" y="30"/>
                          <a:pt x="175" y="30"/>
                          <a:pt x="175" y="30"/>
                        </a:cubicBezTo>
                        <a:lnTo>
                          <a:pt x="175" y="320"/>
                        </a:lnTo>
                        <a:close/>
                      </a:path>
                    </a:pathLst>
                  </a:custGeom>
                  <a:solidFill>
                    <a:schemeClr val="bg2">
                      <a:lumMod val="75000"/>
                    </a:schemeClr>
                  </a:solidFill>
                  <a:ln>
                    <a:noFill/>
                  </a:ln>
                </p:spPr>
                <p:txBody>
                  <a:bodyPr/>
                  <a:lstStyle/>
                  <a:p>
                    <a:pPr defTabSz="932509">
                      <a:defRPr/>
                    </a:pPr>
                    <a:endParaRPr lang="en-US" sz="1836" dirty="0">
                      <a:solidFill>
                        <a:srgbClr val="505050"/>
                      </a:solidFill>
                      <a:ea typeface="ＭＳ Ｐゴシック" charset="0"/>
                    </a:endParaRPr>
                  </a:p>
                </p:txBody>
              </p:sp>
              <p:pic>
                <p:nvPicPr>
                  <p:cNvPr id="281" name="Picture 28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06396" y="-1645228"/>
                    <a:ext cx="1460260" cy="1244967"/>
                  </a:xfrm>
                  <a:prstGeom prst="rect">
                    <a:avLst/>
                  </a:prstGeom>
                </p:spPr>
              </p:pic>
              <p:pic>
                <p:nvPicPr>
                  <p:cNvPr id="282" name="Picture 281"/>
                  <p:cNvPicPr>
                    <a:picLocks noChangeAspect="1"/>
                  </p:cNvPicPr>
                  <p:nvPr/>
                </p:nvPicPr>
                <p:blipFill rotWithShape="1">
                  <a:blip r:embed="rId7"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6842329" y="-1265818"/>
                    <a:ext cx="338493" cy="394914"/>
                  </a:xfrm>
                  <a:prstGeom prst="rect">
                    <a:avLst/>
                  </a:prstGeom>
                  <a:noFill/>
                  <a:ln>
                    <a:noFill/>
                  </a:ln>
                </p:spPr>
              </p:pic>
              <p:pic>
                <p:nvPicPr>
                  <p:cNvPr id="283" name="Picture 282"/>
                  <p:cNvPicPr>
                    <a:picLocks noChangeAspect="1"/>
                  </p:cNvPicPr>
                  <p:nvPr/>
                </p:nvPicPr>
                <p:blipFill rotWithShape="1">
                  <a:blip r:embed="rId7"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6158969" y="-1265818"/>
                    <a:ext cx="338493" cy="394914"/>
                  </a:xfrm>
                  <a:prstGeom prst="rect">
                    <a:avLst/>
                  </a:prstGeom>
                  <a:noFill/>
                  <a:ln>
                    <a:noFill/>
                  </a:ln>
                </p:spPr>
              </p:pic>
              <p:pic>
                <p:nvPicPr>
                  <p:cNvPr id="284" name="Picture 283"/>
                  <p:cNvPicPr>
                    <a:picLocks noChangeAspect="1"/>
                  </p:cNvPicPr>
                  <p:nvPr/>
                </p:nvPicPr>
                <p:blipFill rotWithShape="1">
                  <a:blip r:embed="rId7"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5397275" y="-1265818"/>
                    <a:ext cx="338493" cy="394914"/>
                  </a:xfrm>
                  <a:prstGeom prst="rect">
                    <a:avLst/>
                  </a:prstGeom>
                  <a:noFill/>
                  <a:ln>
                    <a:noFill/>
                  </a:ln>
                </p:spPr>
              </p:pic>
            </p:grpSp>
          </p:grpSp>
        </p:grpSp>
      </p:grpSp>
      <p:grpSp>
        <p:nvGrpSpPr>
          <p:cNvPr id="317" name="Group 316"/>
          <p:cNvGrpSpPr/>
          <p:nvPr/>
        </p:nvGrpSpPr>
        <p:grpSpPr>
          <a:xfrm>
            <a:off x="7121013" y="1615759"/>
            <a:ext cx="1823447" cy="1769715"/>
            <a:chOff x="7121013" y="1615759"/>
            <a:chExt cx="1823447" cy="1769715"/>
          </a:xfrm>
        </p:grpSpPr>
        <p:sp>
          <p:nvSpPr>
            <p:cNvPr id="267" name="TextBox 266"/>
            <p:cNvSpPr txBox="1"/>
            <p:nvPr/>
          </p:nvSpPr>
          <p:spPr>
            <a:xfrm>
              <a:off x="7121013" y="1615759"/>
              <a:ext cx="1823447" cy="683264"/>
            </a:xfrm>
            <a:prstGeom prst="rect">
              <a:avLst/>
            </a:prstGeom>
          </p:spPr>
          <p:txBody>
            <a:bodyPr vert="horz" wrap="square" lIns="146304" tIns="91440" rIns="146304" bIns="91440" rtlCol="0" anchor="ctr">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1800" dirty="0" smtClean="0">
                  <a:latin typeface="Segoe UI Semibold" panose="020B0702040204020203" pitchFamily="34" charset="0"/>
                  <a:cs typeface="Segoe UI Semibold" panose="020B0702040204020203" pitchFamily="34" charset="0"/>
                </a:rPr>
                <a:t>Single </a:t>
              </a:r>
              <a:br>
                <a:rPr lang="en-US" sz="1800" dirty="0" smtClean="0">
                  <a:latin typeface="Segoe UI Semibold" panose="020B0702040204020203" pitchFamily="34" charset="0"/>
                  <a:cs typeface="Segoe UI Semibold" panose="020B0702040204020203" pitchFamily="34" charset="0"/>
                </a:rPr>
              </a:br>
              <a:r>
                <a:rPr lang="en-US" sz="1800" dirty="0" smtClean="0">
                  <a:latin typeface="Segoe UI Semibold" panose="020B0702040204020203" pitchFamily="34" charset="0"/>
                  <a:cs typeface="Segoe UI Semibold" panose="020B0702040204020203" pitchFamily="34" charset="0"/>
                </a:rPr>
                <a:t>sign-on</a:t>
              </a:r>
              <a:endParaRPr lang="en-US" sz="1800" dirty="0">
                <a:latin typeface="Segoe UI Semibold" panose="020B0702040204020203" pitchFamily="34" charset="0"/>
                <a:cs typeface="Segoe UI Semibold" panose="020B0702040204020203" pitchFamily="34" charset="0"/>
              </a:endParaRPr>
            </a:p>
          </p:txBody>
        </p:sp>
        <p:sp>
          <p:nvSpPr>
            <p:cNvPr id="292" name="Rectangle 291"/>
            <p:cNvSpPr/>
            <p:nvPr/>
          </p:nvSpPr>
          <p:spPr bwMode="auto">
            <a:xfrm>
              <a:off x="7329410" y="2532333"/>
              <a:ext cx="1406652" cy="406265"/>
            </a:xfrm>
            <a:prstGeom prst="rect">
              <a:avLst/>
            </a:prstGeom>
            <a:solidFill>
              <a:schemeClr val="bg1">
                <a:lumMod val="95000"/>
              </a:schemeClr>
            </a:solidFill>
          </p:spPr>
          <p:txBody>
            <a:bodyPr vert="horz" wrap="square" lIns="146304" tIns="91440" rIns="146304" bIns="91440" rtlCol="0" anchor="ctr">
              <a:noAutofit/>
            </a:bodyPr>
            <a:lstStyle/>
            <a:p>
              <a:pPr defTabSz="931863" fontAlgn="base">
                <a:lnSpc>
                  <a:spcPct val="90000"/>
                </a:lnSpc>
                <a:spcBef>
                  <a:spcPts val="1224"/>
                </a:spcBef>
                <a:spcAft>
                  <a:spcPct val="0"/>
                </a:spcAft>
                <a:buClr>
                  <a:schemeClr val="tx1"/>
                </a:buClr>
                <a:buSzPct val="90000"/>
                <a:buFont typeface="Wingdings" pitchFamily="2" charset="2"/>
                <a:buNone/>
              </a:pPr>
              <a:r>
                <a:rPr lang="en-US" sz="1400" dirty="0" smtClean="0">
                  <a:gradFill>
                    <a:gsLst>
                      <a:gs pos="1250">
                        <a:schemeClr val="tx1"/>
                      </a:gs>
                      <a:gs pos="100000">
                        <a:schemeClr val="tx1"/>
                      </a:gs>
                    </a:gsLst>
                    <a:lin ang="5400000" scaled="0"/>
                  </a:gradFill>
                  <a:ea typeface="MS PGothic" pitchFamily="34" charset="-128"/>
                </a:rPr>
                <a:t>Username</a:t>
              </a:r>
              <a:endParaRPr lang="en-US" sz="1400" dirty="0">
                <a:gradFill>
                  <a:gsLst>
                    <a:gs pos="1250">
                      <a:schemeClr val="tx1"/>
                    </a:gs>
                    <a:gs pos="100000">
                      <a:schemeClr val="tx1"/>
                    </a:gs>
                  </a:gsLst>
                  <a:lin ang="5400000" scaled="0"/>
                </a:gradFill>
                <a:ea typeface="MS PGothic" pitchFamily="34" charset="-128"/>
              </a:endParaRPr>
            </a:p>
          </p:txBody>
        </p:sp>
        <p:sp>
          <p:nvSpPr>
            <p:cNvPr id="293" name="Rectangle 292"/>
            <p:cNvSpPr/>
            <p:nvPr/>
          </p:nvSpPr>
          <p:spPr bwMode="auto">
            <a:xfrm>
              <a:off x="7329410" y="2979209"/>
              <a:ext cx="1406652" cy="406265"/>
            </a:xfrm>
            <a:prstGeom prst="rect">
              <a:avLst/>
            </a:prstGeom>
            <a:solidFill>
              <a:schemeClr val="bg1">
                <a:lumMod val="75000"/>
              </a:schemeClr>
            </a:solidFill>
          </p:spPr>
          <p:txBody>
            <a:bodyPr vert="horz" wrap="square" lIns="146304" tIns="182880" rIns="146304" bIns="91440" rtlCol="0" anchor="ctr">
              <a:noAutofit/>
            </a:bodyPr>
            <a:lstStyle/>
            <a:p>
              <a:pPr defTabSz="931863" fontAlgn="base">
                <a:lnSpc>
                  <a:spcPct val="90000"/>
                </a:lnSpc>
                <a:spcBef>
                  <a:spcPts val="1224"/>
                </a:spcBef>
                <a:spcAft>
                  <a:spcPct val="0"/>
                </a:spcAft>
                <a:buClr>
                  <a:schemeClr val="tx1"/>
                </a:buClr>
                <a:buSzPct val="90000"/>
                <a:buFont typeface="Wingdings" pitchFamily="2" charset="2"/>
                <a:buNone/>
              </a:pPr>
              <a:r>
                <a:rPr lang="en-US" sz="1600" dirty="0" smtClean="0">
                  <a:gradFill>
                    <a:gsLst>
                      <a:gs pos="14545">
                        <a:schemeClr val="bg1"/>
                      </a:gs>
                      <a:gs pos="57000">
                        <a:schemeClr val="bg1"/>
                      </a:gs>
                    </a:gsLst>
                    <a:lin ang="5400000" scaled="0"/>
                  </a:gradFill>
                  <a:ea typeface="MS PGothic" pitchFamily="34" charset="-128"/>
                </a:rPr>
                <a:t>************</a:t>
              </a:r>
              <a:endParaRPr lang="en-US" sz="1600" dirty="0">
                <a:gradFill>
                  <a:gsLst>
                    <a:gs pos="14545">
                      <a:schemeClr val="bg1"/>
                    </a:gs>
                    <a:gs pos="57000">
                      <a:schemeClr val="bg1"/>
                    </a:gs>
                  </a:gsLst>
                  <a:lin ang="5400000" scaled="0"/>
                </a:gradFill>
                <a:ea typeface="MS PGothic" pitchFamily="34" charset="-128"/>
              </a:endParaRPr>
            </a:p>
          </p:txBody>
        </p:sp>
      </p:grpSp>
      <p:grpSp>
        <p:nvGrpSpPr>
          <p:cNvPr id="309" name="Group 308"/>
          <p:cNvGrpSpPr/>
          <p:nvPr/>
        </p:nvGrpSpPr>
        <p:grpSpPr>
          <a:xfrm>
            <a:off x="457201" y="4258823"/>
            <a:ext cx="3842096" cy="2417574"/>
            <a:chOff x="457201" y="4258823"/>
            <a:chExt cx="3842096" cy="2417574"/>
          </a:xfrm>
        </p:grpSpPr>
        <p:sp>
          <p:nvSpPr>
            <p:cNvPr id="75" name="TextBox 74"/>
            <p:cNvSpPr txBox="1"/>
            <p:nvPr/>
          </p:nvSpPr>
          <p:spPr>
            <a:xfrm>
              <a:off x="457201" y="6159332"/>
              <a:ext cx="3842096" cy="517065"/>
            </a:xfrm>
            <a:prstGeom prst="rect">
              <a:avLst/>
            </a:prstGeom>
          </p:spPr>
          <p:txBody>
            <a:bodyPr vert="horz" wrap="square" lIns="146304" tIns="91440" rIns="146304" bIns="91440" rtlCol="0" anchor="b">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2400" dirty="0" smtClean="0">
                  <a:latin typeface="Segoe UI Semilight" panose="020B0402040204020203" pitchFamily="34" charset="0"/>
                  <a:cs typeface="Segoe UI Semilight" panose="020B0402040204020203" pitchFamily="34" charset="0"/>
                </a:rPr>
                <a:t>On-premises</a:t>
              </a:r>
              <a:endParaRPr lang="en-US" sz="2400" dirty="0">
                <a:latin typeface="Segoe UI Semilight" panose="020B0402040204020203" pitchFamily="34" charset="0"/>
                <a:cs typeface="Segoe UI Semilight" panose="020B0402040204020203" pitchFamily="34" charset="0"/>
              </a:endParaRPr>
            </a:p>
          </p:txBody>
        </p:sp>
        <p:pic>
          <p:nvPicPr>
            <p:cNvPr id="298" name="Picture 297"/>
            <p:cNvPicPr>
              <a:picLocks noChangeAspect="1"/>
            </p:cNvPicPr>
            <p:nvPr/>
          </p:nvPicPr>
          <p:blipFill>
            <a:blip r:embed="rId9"/>
            <a:stretch>
              <a:fillRect/>
            </a:stretch>
          </p:blipFill>
          <p:spPr>
            <a:xfrm>
              <a:off x="985909" y="4258823"/>
              <a:ext cx="2773920" cy="1828959"/>
            </a:xfrm>
            <a:prstGeom prst="rect">
              <a:avLst/>
            </a:prstGeom>
          </p:spPr>
        </p:pic>
      </p:grpSp>
      <p:grpSp>
        <p:nvGrpSpPr>
          <p:cNvPr id="305" name="Group 304"/>
          <p:cNvGrpSpPr/>
          <p:nvPr/>
        </p:nvGrpSpPr>
        <p:grpSpPr>
          <a:xfrm>
            <a:off x="466574" y="1487928"/>
            <a:ext cx="2926080" cy="2663861"/>
            <a:chOff x="466574" y="1487928"/>
            <a:chExt cx="2926080" cy="2663861"/>
          </a:xfrm>
        </p:grpSpPr>
        <p:grpSp>
          <p:nvGrpSpPr>
            <p:cNvPr id="302" name="Group 301"/>
            <p:cNvGrpSpPr/>
            <p:nvPr/>
          </p:nvGrpSpPr>
          <p:grpSpPr>
            <a:xfrm>
              <a:off x="466574" y="1487928"/>
              <a:ext cx="2926080" cy="2663861"/>
              <a:chOff x="466574" y="1487928"/>
              <a:chExt cx="2926080" cy="2663861"/>
            </a:xfrm>
          </p:grpSpPr>
          <p:sp>
            <p:nvSpPr>
              <p:cNvPr id="303" name="Isosceles Triangle 302"/>
              <p:cNvSpPr/>
              <p:nvPr/>
            </p:nvSpPr>
            <p:spPr bwMode="auto">
              <a:xfrm rot="5400000" flipH="1">
                <a:off x="2903125" y="3662260"/>
                <a:ext cx="465064" cy="513993"/>
              </a:xfrm>
              <a:prstGeom prst="triangle">
                <a:avLst>
                  <a:gd name="adj" fmla="val 10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466574" y="1487928"/>
                <a:ext cx="2926080" cy="219456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9" name="Rectangle 48"/>
            <p:cNvSpPr/>
            <p:nvPr/>
          </p:nvSpPr>
          <p:spPr>
            <a:xfrm>
              <a:off x="1373890" y="1881230"/>
              <a:ext cx="1866997" cy="627864"/>
            </a:xfrm>
            <a:prstGeom prst="rect">
              <a:avLst/>
            </a:prstGeom>
          </p:spPr>
          <p:txBody>
            <a:bodyPr vert="horz" wrap="square" lIns="146304" tIns="91440" rIns="146304" bIns="91440" rtlCol="0">
              <a:spAutoFit/>
            </a:bodyPr>
            <a:lstStyle/>
            <a:p>
              <a:pPr defTabSz="931863" fontAlgn="base">
                <a:lnSpc>
                  <a:spcPct val="90000"/>
                </a:lnSpc>
                <a:spcBef>
                  <a:spcPts val="1224"/>
                </a:spcBef>
                <a:spcAft>
                  <a:spcPct val="0"/>
                </a:spcAft>
                <a:buClr>
                  <a:schemeClr val="tx1"/>
                </a:buClr>
                <a:buSzPct val="90000"/>
                <a:buFont typeface="Wingdings" pitchFamily="2" charset="2"/>
                <a:buNone/>
              </a:pPr>
              <a:r>
                <a:rPr lang="en-US" sz="1600" dirty="0">
                  <a:gradFill>
                    <a:gsLst>
                      <a:gs pos="1250">
                        <a:schemeClr val="tx1"/>
                      </a:gs>
                      <a:gs pos="100000">
                        <a:schemeClr val="tx1"/>
                      </a:gs>
                    </a:gsLst>
                    <a:lin ang="5400000" scaled="0"/>
                  </a:gradFill>
                  <a:ea typeface="MS PGothic" pitchFamily="34" charset="-128"/>
                </a:rPr>
                <a:t>Windows </a:t>
              </a:r>
              <a:r>
                <a:rPr lang="en-US" sz="1600" dirty="0" smtClean="0">
                  <a:gradFill>
                    <a:gsLst>
                      <a:gs pos="1250">
                        <a:schemeClr val="tx1"/>
                      </a:gs>
                      <a:gs pos="100000">
                        <a:schemeClr val="tx1"/>
                      </a:gs>
                    </a:gsLst>
                    <a:lin ang="5400000" scaled="0"/>
                  </a:gradFill>
                  <a:ea typeface="MS PGothic" pitchFamily="34" charset="-128"/>
                </a:rPr>
                <a:t>Server</a:t>
              </a:r>
              <a:br>
                <a:rPr lang="en-US" sz="1600" dirty="0" smtClean="0">
                  <a:gradFill>
                    <a:gsLst>
                      <a:gs pos="1250">
                        <a:schemeClr val="tx1"/>
                      </a:gs>
                      <a:gs pos="100000">
                        <a:schemeClr val="tx1"/>
                      </a:gs>
                    </a:gsLst>
                    <a:lin ang="5400000" scaled="0"/>
                  </a:gradFill>
                  <a:ea typeface="MS PGothic" pitchFamily="34" charset="-128"/>
                </a:rPr>
              </a:br>
              <a:r>
                <a:rPr lang="en-US" sz="1600" dirty="0" smtClean="0">
                  <a:gradFill>
                    <a:gsLst>
                      <a:gs pos="1250">
                        <a:schemeClr val="tx1"/>
                      </a:gs>
                      <a:gs pos="100000">
                        <a:schemeClr val="tx1"/>
                      </a:gs>
                    </a:gsLst>
                    <a:lin ang="5400000" scaled="0"/>
                  </a:gradFill>
                  <a:ea typeface="MS PGothic" pitchFamily="34" charset="-128"/>
                </a:rPr>
                <a:t>active directory</a:t>
              </a:r>
              <a:endParaRPr lang="en-US" sz="1600" dirty="0">
                <a:gradFill>
                  <a:gsLst>
                    <a:gs pos="1250">
                      <a:schemeClr val="tx1"/>
                    </a:gs>
                    <a:gs pos="100000">
                      <a:schemeClr val="tx1"/>
                    </a:gs>
                  </a:gsLst>
                  <a:lin ang="5400000" scaled="0"/>
                </a:gradFill>
                <a:ea typeface="MS PGothic" pitchFamily="34" charset="-128"/>
              </a:endParaRPr>
            </a:p>
          </p:txBody>
        </p:sp>
        <p:pic>
          <p:nvPicPr>
            <p:cNvPr id="46" name="Picture 4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8295" y="2004770"/>
              <a:ext cx="575228" cy="380785"/>
            </a:xfrm>
            <a:prstGeom prst="rect">
              <a:avLst/>
            </a:prstGeom>
          </p:spPr>
        </p:pic>
        <p:pic>
          <p:nvPicPr>
            <p:cNvPr id="47" name="Picture 4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5011" y="2737805"/>
              <a:ext cx="366507" cy="513929"/>
            </a:xfrm>
            <a:prstGeom prst="rect">
              <a:avLst/>
            </a:prstGeom>
          </p:spPr>
        </p:pic>
        <p:sp>
          <p:nvSpPr>
            <p:cNvPr id="67" name="TextBox 66"/>
            <p:cNvSpPr txBox="1"/>
            <p:nvPr/>
          </p:nvSpPr>
          <p:spPr>
            <a:xfrm>
              <a:off x="1373890" y="2763062"/>
              <a:ext cx="1808463" cy="406265"/>
            </a:xfrm>
            <a:prstGeom prst="rect">
              <a:avLst/>
            </a:prstGeom>
          </p:spPr>
          <p:txBody>
            <a:bodyPr vert="horz" wrap="square" lIns="146304" tIns="91440" rIns="146304" bIns="91440" rtlCol="0">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dirty="0"/>
                <a:t>Other </a:t>
              </a:r>
              <a:r>
                <a:rPr lang="en-US" dirty="0" smtClean="0"/>
                <a:t>directories</a:t>
              </a:r>
              <a:endParaRPr lang="en-US" dirty="0"/>
            </a:p>
          </p:txBody>
        </p:sp>
      </p:grpSp>
      <p:grpSp>
        <p:nvGrpSpPr>
          <p:cNvPr id="308" name="Group 307"/>
          <p:cNvGrpSpPr/>
          <p:nvPr/>
        </p:nvGrpSpPr>
        <p:grpSpPr>
          <a:xfrm>
            <a:off x="8126617" y="1729147"/>
            <a:ext cx="3842096" cy="4947250"/>
            <a:chOff x="8126617" y="1729147"/>
            <a:chExt cx="3842096" cy="4947250"/>
          </a:xfrm>
        </p:grpSpPr>
        <p:sp>
          <p:nvSpPr>
            <p:cNvPr id="95" name="TextBox 94"/>
            <p:cNvSpPr txBox="1"/>
            <p:nvPr/>
          </p:nvSpPr>
          <p:spPr>
            <a:xfrm>
              <a:off x="8126617" y="6159332"/>
              <a:ext cx="3842096" cy="517065"/>
            </a:xfrm>
            <a:prstGeom prst="rect">
              <a:avLst/>
            </a:prstGeom>
          </p:spPr>
          <p:txBody>
            <a:bodyPr vert="horz" wrap="square" lIns="146304" tIns="91440" rIns="146304" bIns="91440" rtlCol="0" anchor="b">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2400" dirty="0" smtClean="0">
                  <a:latin typeface="Segoe UI Semilight" panose="020B0402040204020203" pitchFamily="34" charset="0"/>
                  <a:cs typeface="Segoe UI Semilight" panose="020B0402040204020203" pitchFamily="34" charset="0"/>
                </a:rPr>
                <a:t>Cloud</a:t>
              </a:r>
              <a:endParaRPr lang="en-US" sz="2400" dirty="0">
                <a:latin typeface="Segoe UI Semilight" panose="020B0402040204020203" pitchFamily="34" charset="0"/>
                <a:cs typeface="Segoe UI Semilight" panose="020B0402040204020203" pitchFamily="34" charset="0"/>
              </a:endParaRPr>
            </a:p>
          </p:txBody>
        </p:sp>
        <p:grpSp>
          <p:nvGrpSpPr>
            <p:cNvPr id="307" name="Group 306"/>
            <p:cNvGrpSpPr/>
            <p:nvPr/>
          </p:nvGrpSpPr>
          <p:grpSpPr>
            <a:xfrm>
              <a:off x="8534028" y="1729147"/>
              <a:ext cx="3067373" cy="4317080"/>
              <a:chOff x="8534028" y="1729147"/>
              <a:chExt cx="3067373" cy="4317080"/>
            </a:xfrm>
          </p:grpSpPr>
          <p:grpSp>
            <p:nvGrpSpPr>
              <p:cNvPr id="187" name="Group 186"/>
              <p:cNvGrpSpPr/>
              <p:nvPr/>
            </p:nvGrpSpPr>
            <p:grpSpPr>
              <a:xfrm>
                <a:off x="10087555" y="2201829"/>
                <a:ext cx="779824" cy="779821"/>
                <a:chOff x="1118970" y="4536088"/>
                <a:chExt cx="779824" cy="779821"/>
              </a:xfrm>
            </p:grpSpPr>
            <p:sp>
              <p:nvSpPr>
                <p:cNvPr id="188" name="Oval 7"/>
                <p:cNvSpPr>
                  <a:spLocks noChangeArrowheads="1"/>
                </p:cNvSpPr>
                <p:nvPr/>
              </p:nvSpPr>
              <p:spPr bwMode="auto">
                <a:xfrm>
                  <a:off x="1118970" y="4536088"/>
                  <a:ext cx="779824" cy="779821"/>
                </a:xfrm>
                <a:prstGeom prst="ellipse">
                  <a:avLst/>
                </a:prstGeom>
                <a:solidFill>
                  <a:srgbClr val="FFB900">
                    <a:alpha val="85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nvGrpSpPr>
                <p:cNvPr id="189" name="Group 188"/>
                <p:cNvGrpSpPr/>
                <p:nvPr/>
              </p:nvGrpSpPr>
              <p:grpSpPr>
                <a:xfrm>
                  <a:off x="1300778" y="4688599"/>
                  <a:ext cx="416209" cy="474799"/>
                  <a:chOff x="1288277" y="4650261"/>
                  <a:chExt cx="416209" cy="474799"/>
                </a:xfrm>
              </p:grpSpPr>
              <p:sp>
                <p:nvSpPr>
                  <p:cNvPr id="190" name="Freeform 8"/>
                  <p:cNvSpPr>
                    <a:spLocks/>
                  </p:cNvSpPr>
                  <p:nvPr/>
                </p:nvSpPr>
                <p:spPr bwMode="auto">
                  <a:xfrm>
                    <a:off x="1288277" y="4768958"/>
                    <a:ext cx="208855" cy="35610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191" name="Freeform 10"/>
                  <p:cNvSpPr>
                    <a:spLocks/>
                  </p:cNvSpPr>
                  <p:nvPr/>
                </p:nvSpPr>
                <p:spPr bwMode="auto">
                  <a:xfrm>
                    <a:off x="1497134" y="4768958"/>
                    <a:ext cx="207352" cy="35610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192" name="Freeform 11"/>
                  <p:cNvSpPr>
                    <a:spLocks/>
                  </p:cNvSpPr>
                  <p:nvPr/>
                </p:nvSpPr>
                <p:spPr bwMode="auto">
                  <a:xfrm>
                    <a:off x="1289777" y="4650261"/>
                    <a:ext cx="414704" cy="238904"/>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grpSp>
          <p:grpSp>
            <p:nvGrpSpPr>
              <p:cNvPr id="193" name="Group 192"/>
              <p:cNvGrpSpPr/>
              <p:nvPr/>
            </p:nvGrpSpPr>
            <p:grpSpPr>
              <a:xfrm>
                <a:off x="9547996" y="3024052"/>
                <a:ext cx="617315" cy="616120"/>
                <a:chOff x="1095194" y="4042797"/>
                <a:chExt cx="617315" cy="616120"/>
              </a:xfrm>
            </p:grpSpPr>
            <p:sp>
              <p:nvSpPr>
                <p:cNvPr id="194" name="Oval 12"/>
                <p:cNvSpPr>
                  <a:spLocks noChangeArrowheads="1"/>
                </p:cNvSpPr>
                <p:nvPr/>
              </p:nvSpPr>
              <p:spPr bwMode="auto">
                <a:xfrm>
                  <a:off x="1095194" y="4042797"/>
                  <a:ext cx="617315" cy="616120"/>
                </a:xfrm>
                <a:prstGeom prst="ellipse">
                  <a:avLst/>
                </a:prstGeom>
                <a:solidFill>
                  <a:srgbClr val="00B294">
                    <a:alpha val="85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nvGrpSpPr>
                <p:cNvPr id="195" name="Group 194"/>
                <p:cNvGrpSpPr/>
                <p:nvPr/>
              </p:nvGrpSpPr>
              <p:grpSpPr>
                <a:xfrm>
                  <a:off x="1239115" y="4163910"/>
                  <a:ext cx="329473" cy="373894"/>
                  <a:chOff x="1201538" y="4150354"/>
                  <a:chExt cx="329473" cy="373894"/>
                </a:xfrm>
              </p:grpSpPr>
              <p:sp>
                <p:nvSpPr>
                  <p:cNvPr id="196" name="Freeform 13"/>
                  <p:cNvSpPr>
                    <a:spLocks/>
                  </p:cNvSpPr>
                  <p:nvPr/>
                </p:nvSpPr>
                <p:spPr bwMode="auto">
                  <a:xfrm>
                    <a:off x="1201538" y="4244733"/>
                    <a:ext cx="166520" cy="279515"/>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197" name="Freeform 14"/>
                  <p:cNvSpPr>
                    <a:spLocks/>
                  </p:cNvSpPr>
                  <p:nvPr/>
                </p:nvSpPr>
                <p:spPr bwMode="auto">
                  <a:xfrm>
                    <a:off x="1366870" y="4244321"/>
                    <a:ext cx="164141" cy="279512"/>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198" name="Freeform 15"/>
                  <p:cNvSpPr>
                    <a:spLocks/>
                  </p:cNvSpPr>
                  <p:nvPr/>
                </p:nvSpPr>
                <p:spPr bwMode="auto">
                  <a:xfrm>
                    <a:off x="1201538" y="4150354"/>
                    <a:ext cx="329473" cy="187927"/>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grpSp>
          <p:grpSp>
            <p:nvGrpSpPr>
              <p:cNvPr id="199" name="Group 198"/>
              <p:cNvGrpSpPr/>
              <p:nvPr/>
            </p:nvGrpSpPr>
            <p:grpSpPr>
              <a:xfrm>
                <a:off x="10410855" y="2871127"/>
                <a:ext cx="477821" cy="477816"/>
                <a:chOff x="1543013" y="4317793"/>
                <a:chExt cx="477821" cy="477816"/>
              </a:xfrm>
            </p:grpSpPr>
            <p:sp>
              <p:nvSpPr>
                <p:cNvPr id="200" name="Freeform 16"/>
                <p:cNvSpPr>
                  <a:spLocks/>
                </p:cNvSpPr>
                <p:nvPr/>
              </p:nvSpPr>
              <p:spPr bwMode="auto">
                <a:xfrm>
                  <a:off x="1543013" y="4317793"/>
                  <a:ext cx="477821" cy="477816"/>
                </a:xfrm>
                <a:prstGeom prst="ellipse">
                  <a:avLst/>
                </a:prstGeom>
                <a:solidFill>
                  <a:srgbClr val="5364BE">
                    <a:alpha val="7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nvGrpSpPr>
                <p:cNvPr id="201" name="Group 200"/>
                <p:cNvGrpSpPr/>
                <p:nvPr/>
              </p:nvGrpSpPr>
              <p:grpSpPr>
                <a:xfrm>
                  <a:off x="1652666" y="4414064"/>
                  <a:ext cx="256135" cy="287656"/>
                  <a:chOff x="1654006" y="4388797"/>
                  <a:chExt cx="256135" cy="287656"/>
                </a:xfrm>
              </p:grpSpPr>
              <p:sp>
                <p:nvSpPr>
                  <p:cNvPr id="202" name="Freeform 19"/>
                  <p:cNvSpPr>
                    <a:spLocks/>
                  </p:cNvSpPr>
                  <p:nvPr/>
                </p:nvSpPr>
                <p:spPr bwMode="auto">
                  <a:xfrm>
                    <a:off x="1654626" y="4458761"/>
                    <a:ext cx="128219" cy="217692"/>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03" name="Freeform 20"/>
                  <p:cNvSpPr>
                    <a:spLocks/>
                  </p:cNvSpPr>
                  <p:nvPr/>
                </p:nvSpPr>
                <p:spPr bwMode="auto">
                  <a:xfrm>
                    <a:off x="1782845" y="4458761"/>
                    <a:ext cx="127296" cy="217692"/>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04" name="Freeform 21"/>
                  <p:cNvSpPr>
                    <a:spLocks/>
                  </p:cNvSpPr>
                  <p:nvPr/>
                </p:nvSpPr>
                <p:spPr bwMode="auto">
                  <a:xfrm>
                    <a:off x="1654006" y="4388797"/>
                    <a:ext cx="255514" cy="144822"/>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grpSp>
          <p:grpSp>
            <p:nvGrpSpPr>
              <p:cNvPr id="205" name="Group 204"/>
              <p:cNvGrpSpPr/>
              <p:nvPr/>
            </p:nvGrpSpPr>
            <p:grpSpPr>
              <a:xfrm>
                <a:off x="9074646" y="1772632"/>
                <a:ext cx="583225" cy="412680"/>
                <a:chOff x="2653417" y="4708071"/>
                <a:chExt cx="583225" cy="412680"/>
              </a:xfrm>
            </p:grpSpPr>
            <p:sp>
              <p:nvSpPr>
                <p:cNvPr id="206" name="Rectangle 205"/>
                <p:cNvSpPr/>
                <p:nvPr/>
              </p:nvSpPr>
              <p:spPr bwMode="auto">
                <a:xfrm>
                  <a:off x="2653417" y="4764049"/>
                  <a:ext cx="583225" cy="356702"/>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0" rIns="0" bIns="46630" anchor="ctr"/>
                <a:lstStyle/>
                <a:p>
                  <a:pPr algn="ctr" defTabSz="932293"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207" name="icon GEARS"/>
                <p:cNvSpPr>
                  <a:spLocks noEditPoints="1"/>
                </p:cNvSpPr>
                <p:nvPr/>
              </p:nvSpPr>
              <p:spPr bwMode="auto">
                <a:xfrm>
                  <a:off x="2783602" y="4807623"/>
                  <a:ext cx="322855" cy="269555"/>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FF8C00"/>
                </a:solidFill>
                <a:ln>
                  <a:noFill/>
                </a:ln>
                <a:extLst/>
              </p:spPr>
              <p:txBody>
                <a:bodyPr/>
                <a:lstStyle/>
                <a:p>
                  <a:pPr defTabSz="931596" fontAlgn="base">
                    <a:spcBef>
                      <a:spcPct val="0"/>
                    </a:spcBef>
                    <a:spcAft>
                      <a:spcPct val="0"/>
                    </a:spcAft>
                  </a:pPr>
                  <a:endParaRPr lang="en-US" sz="2000">
                    <a:solidFill>
                      <a:srgbClr val="505050"/>
                    </a:solidFill>
                    <a:ea typeface="ＭＳ Ｐゴシック" charset="0"/>
                  </a:endParaRPr>
                </a:p>
              </p:txBody>
            </p:sp>
            <p:sp>
              <p:nvSpPr>
                <p:cNvPr id="208" name="Rectangle 207"/>
                <p:cNvSpPr/>
                <p:nvPr/>
              </p:nvSpPr>
              <p:spPr bwMode="auto">
                <a:xfrm>
                  <a:off x="2653417" y="4708071"/>
                  <a:ext cx="583225" cy="62888"/>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0" rIns="0" bIns="46630" anchor="ct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17" name="Group 216"/>
              <p:cNvGrpSpPr/>
              <p:nvPr/>
            </p:nvGrpSpPr>
            <p:grpSpPr>
              <a:xfrm>
                <a:off x="11018176" y="2635607"/>
                <a:ext cx="583225" cy="412680"/>
                <a:chOff x="11288159" y="2301897"/>
                <a:chExt cx="583225" cy="412680"/>
              </a:xfrm>
            </p:grpSpPr>
            <p:sp>
              <p:nvSpPr>
                <p:cNvPr id="210" name="Rectangle 209"/>
                <p:cNvSpPr/>
                <p:nvPr/>
              </p:nvSpPr>
              <p:spPr bwMode="auto">
                <a:xfrm>
                  <a:off x="11288159" y="2357875"/>
                  <a:ext cx="583225" cy="356702"/>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0" rIns="0" bIns="46630" anchor="ctr"/>
                <a:lstStyle/>
                <a:p>
                  <a:pPr algn="ctr" defTabSz="932293"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211" name="icon GEARS"/>
                <p:cNvSpPr>
                  <a:spLocks noEditPoints="1"/>
                </p:cNvSpPr>
                <p:nvPr/>
              </p:nvSpPr>
              <p:spPr bwMode="auto">
                <a:xfrm>
                  <a:off x="11418344" y="2401449"/>
                  <a:ext cx="322855" cy="269555"/>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tx2"/>
                </a:solidFill>
                <a:ln>
                  <a:noFill/>
                </a:ln>
                <a:extLst/>
              </p:spPr>
              <p:txBody>
                <a:bodyPr/>
                <a:lstStyle/>
                <a:p>
                  <a:pPr defTabSz="931596" fontAlgn="base">
                    <a:spcBef>
                      <a:spcPct val="0"/>
                    </a:spcBef>
                    <a:spcAft>
                      <a:spcPct val="0"/>
                    </a:spcAft>
                  </a:pPr>
                  <a:endParaRPr lang="en-US" sz="2000">
                    <a:solidFill>
                      <a:srgbClr val="505050"/>
                    </a:solidFill>
                    <a:ea typeface="ＭＳ Ｐゴシック" charset="0"/>
                  </a:endParaRPr>
                </a:p>
              </p:txBody>
            </p:sp>
            <p:sp>
              <p:nvSpPr>
                <p:cNvPr id="212" name="Rectangle 211"/>
                <p:cNvSpPr/>
                <p:nvPr/>
              </p:nvSpPr>
              <p:spPr bwMode="auto">
                <a:xfrm>
                  <a:off x="11288159" y="2301897"/>
                  <a:ext cx="583225" cy="62888"/>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0" rIns="0" bIns="46630" anchor="ct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18" name="Group 217"/>
              <p:cNvGrpSpPr/>
              <p:nvPr/>
            </p:nvGrpSpPr>
            <p:grpSpPr>
              <a:xfrm>
                <a:off x="9133873" y="3434405"/>
                <a:ext cx="583225" cy="412680"/>
                <a:chOff x="9133873" y="3434405"/>
                <a:chExt cx="583225" cy="412680"/>
              </a:xfrm>
            </p:grpSpPr>
            <p:sp>
              <p:nvSpPr>
                <p:cNvPr id="214" name="Rectangle 213"/>
                <p:cNvSpPr/>
                <p:nvPr/>
              </p:nvSpPr>
              <p:spPr bwMode="auto">
                <a:xfrm>
                  <a:off x="9133873" y="3490383"/>
                  <a:ext cx="583225" cy="356702"/>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0" rIns="0" bIns="46630" anchor="ctr"/>
                <a:lstStyle/>
                <a:p>
                  <a:pPr algn="ctr" defTabSz="932293"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215" name="icon GEARS"/>
                <p:cNvSpPr>
                  <a:spLocks noEditPoints="1"/>
                </p:cNvSpPr>
                <p:nvPr/>
              </p:nvSpPr>
              <p:spPr bwMode="auto">
                <a:xfrm>
                  <a:off x="9264058" y="3533957"/>
                  <a:ext cx="322855" cy="269555"/>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accent4"/>
                </a:solidFill>
                <a:ln>
                  <a:noFill/>
                </a:ln>
                <a:extLst/>
              </p:spPr>
              <p:txBody>
                <a:bodyPr/>
                <a:lstStyle/>
                <a:p>
                  <a:pPr defTabSz="931596" fontAlgn="base">
                    <a:spcBef>
                      <a:spcPct val="0"/>
                    </a:spcBef>
                    <a:spcAft>
                      <a:spcPct val="0"/>
                    </a:spcAft>
                  </a:pPr>
                  <a:endParaRPr lang="en-US" sz="2000">
                    <a:solidFill>
                      <a:srgbClr val="505050"/>
                    </a:solidFill>
                    <a:ea typeface="ＭＳ Ｐゴシック" charset="0"/>
                  </a:endParaRPr>
                </a:p>
              </p:txBody>
            </p:sp>
            <p:sp>
              <p:nvSpPr>
                <p:cNvPr id="216" name="Rectangle 215"/>
                <p:cNvSpPr/>
                <p:nvPr/>
              </p:nvSpPr>
              <p:spPr bwMode="auto">
                <a:xfrm>
                  <a:off x="9133873" y="3434405"/>
                  <a:ext cx="583225" cy="62888"/>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0" rIns="0" bIns="46630" anchor="ct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25" name="Group 224"/>
              <p:cNvGrpSpPr/>
              <p:nvPr/>
            </p:nvGrpSpPr>
            <p:grpSpPr>
              <a:xfrm>
                <a:off x="10903254" y="1980775"/>
                <a:ext cx="489458" cy="488511"/>
                <a:chOff x="1095194" y="4042797"/>
                <a:chExt cx="617315" cy="616120"/>
              </a:xfrm>
            </p:grpSpPr>
            <p:sp>
              <p:nvSpPr>
                <p:cNvPr id="226" name="Oval 12"/>
                <p:cNvSpPr>
                  <a:spLocks noChangeArrowheads="1"/>
                </p:cNvSpPr>
                <p:nvPr/>
              </p:nvSpPr>
              <p:spPr bwMode="auto">
                <a:xfrm>
                  <a:off x="1095194" y="4042797"/>
                  <a:ext cx="617315" cy="616120"/>
                </a:xfrm>
                <a:prstGeom prst="ellipse">
                  <a:avLst/>
                </a:prstGeom>
                <a:solidFill>
                  <a:srgbClr val="00B294">
                    <a:alpha val="85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nvGrpSpPr>
                <p:cNvPr id="227" name="Group 226"/>
                <p:cNvGrpSpPr/>
                <p:nvPr/>
              </p:nvGrpSpPr>
              <p:grpSpPr>
                <a:xfrm>
                  <a:off x="1239115" y="4163910"/>
                  <a:ext cx="329473" cy="373894"/>
                  <a:chOff x="1201538" y="4150354"/>
                  <a:chExt cx="329473" cy="373894"/>
                </a:xfrm>
              </p:grpSpPr>
              <p:sp>
                <p:nvSpPr>
                  <p:cNvPr id="228" name="Freeform 13"/>
                  <p:cNvSpPr>
                    <a:spLocks/>
                  </p:cNvSpPr>
                  <p:nvPr/>
                </p:nvSpPr>
                <p:spPr bwMode="auto">
                  <a:xfrm>
                    <a:off x="1201538" y="4244733"/>
                    <a:ext cx="166520" cy="279515"/>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29" name="Freeform 14"/>
                  <p:cNvSpPr>
                    <a:spLocks/>
                  </p:cNvSpPr>
                  <p:nvPr/>
                </p:nvSpPr>
                <p:spPr bwMode="auto">
                  <a:xfrm>
                    <a:off x="1366870" y="4244321"/>
                    <a:ext cx="164141" cy="279512"/>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30" name="Freeform 15"/>
                  <p:cNvSpPr>
                    <a:spLocks/>
                  </p:cNvSpPr>
                  <p:nvPr/>
                </p:nvSpPr>
                <p:spPr bwMode="auto">
                  <a:xfrm>
                    <a:off x="1201538" y="4150354"/>
                    <a:ext cx="329473" cy="187927"/>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grpSp>
          <p:grpSp>
            <p:nvGrpSpPr>
              <p:cNvPr id="231" name="Group 230"/>
              <p:cNvGrpSpPr/>
              <p:nvPr/>
            </p:nvGrpSpPr>
            <p:grpSpPr>
              <a:xfrm>
                <a:off x="9488770" y="1934706"/>
                <a:ext cx="718630" cy="718622"/>
                <a:chOff x="1543013" y="4317793"/>
                <a:chExt cx="477821" cy="477816"/>
              </a:xfrm>
            </p:grpSpPr>
            <p:sp>
              <p:nvSpPr>
                <p:cNvPr id="232" name="Freeform 16"/>
                <p:cNvSpPr>
                  <a:spLocks/>
                </p:cNvSpPr>
                <p:nvPr/>
              </p:nvSpPr>
              <p:spPr bwMode="auto">
                <a:xfrm>
                  <a:off x="1543013" y="4317793"/>
                  <a:ext cx="477821" cy="477816"/>
                </a:xfrm>
                <a:prstGeom prst="ellipse">
                  <a:avLst/>
                </a:prstGeom>
                <a:solidFill>
                  <a:srgbClr val="5364BE">
                    <a:alpha val="7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nvGrpSpPr>
                <p:cNvPr id="233" name="Group 232"/>
                <p:cNvGrpSpPr/>
                <p:nvPr/>
              </p:nvGrpSpPr>
              <p:grpSpPr>
                <a:xfrm>
                  <a:off x="1652666" y="4414064"/>
                  <a:ext cx="256135" cy="287656"/>
                  <a:chOff x="1654006" y="4388797"/>
                  <a:chExt cx="256135" cy="287656"/>
                </a:xfrm>
              </p:grpSpPr>
              <p:sp>
                <p:nvSpPr>
                  <p:cNvPr id="234" name="Freeform 19"/>
                  <p:cNvSpPr>
                    <a:spLocks/>
                  </p:cNvSpPr>
                  <p:nvPr/>
                </p:nvSpPr>
                <p:spPr bwMode="auto">
                  <a:xfrm>
                    <a:off x="1654626" y="4458761"/>
                    <a:ext cx="128219" cy="217692"/>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35" name="Freeform 20"/>
                  <p:cNvSpPr>
                    <a:spLocks/>
                  </p:cNvSpPr>
                  <p:nvPr/>
                </p:nvSpPr>
                <p:spPr bwMode="auto">
                  <a:xfrm>
                    <a:off x="1782845" y="4458761"/>
                    <a:ext cx="127296" cy="217692"/>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36" name="Freeform 21"/>
                  <p:cNvSpPr>
                    <a:spLocks/>
                  </p:cNvSpPr>
                  <p:nvPr/>
                </p:nvSpPr>
                <p:spPr bwMode="auto">
                  <a:xfrm>
                    <a:off x="1654006" y="4388797"/>
                    <a:ext cx="255514" cy="144822"/>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grpSp>
          <p:grpSp>
            <p:nvGrpSpPr>
              <p:cNvPr id="247" name="Group 246"/>
              <p:cNvGrpSpPr/>
              <p:nvPr/>
            </p:nvGrpSpPr>
            <p:grpSpPr>
              <a:xfrm>
                <a:off x="9971400" y="3427776"/>
                <a:ext cx="477849" cy="477847"/>
                <a:chOff x="1118970" y="4536088"/>
                <a:chExt cx="779824" cy="779821"/>
              </a:xfrm>
            </p:grpSpPr>
            <p:sp>
              <p:nvSpPr>
                <p:cNvPr id="248" name="Oval 7"/>
                <p:cNvSpPr>
                  <a:spLocks noChangeArrowheads="1"/>
                </p:cNvSpPr>
                <p:nvPr/>
              </p:nvSpPr>
              <p:spPr bwMode="auto">
                <a:xfrm>
                  <a:off x="1118970" y="4536088"/>
                  <a:ext cx="779824" cy="779821"/>
                </a:xfrm>
                <a:prstGeom prst="ellipse">
                  <a:avLst/>
                </a:prstGeom>
                <a:solidFill>
                  <a:srgbClr val="FFB900">
                    <a:alpha val="85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nvGrpSpPr>
                <p:cNvPr id="249" name="Group 248"/>
                <p:cNvGrpSpPr/>
                <p:nvPr/>
              </p:nvGrpSpPr>
              <p:grpSpPr>
                <a:xfrm>
                  <a:off x="1300778" y="4688599"/>
                  <a:ext cx="416209" cy="474799"/>
                  <a:chOff x="1288277" y="4650261"/>
                  <a:chExt cx="416209" cy="474799"/>
                </a:xfrm>
              </p:grpSpPr>
              <p:sp>
                <p:nvSpPr>
                  <p:cNvPr id="250" name="Freeform 8"/>
                  <p:cNvSpPr>
                    <a:spLocks/>
                  </p:cNvSpPr>
                  <p:nvPr/>
                </p:nvSpPr>
                <p:spPr bwMode="auto">
                  <a:xfrm>
                    <a:off x="1288277" y="4768958"/>
                    <a:ext cx="208855" cy="35610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51" name="Freeform 10"/>
                  <p:cNvSpPr>
                    <a:spLocks/>
                  </p:cNvSpPr>
                  <p:nvPr/>
                </p:nvSpPr>
                <p:spPr bwMode="auto">
                  <a:xfrm>
                    <a:off x="1497134" y="4768958"/>
                    <a:ext cx="207352" cy="35610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52" name="Freeform 11"/>
                  <p:cNvSpPr>
                    <a:spLocks/>
                  </p:cNvSpPr>
                  <p:nvPr/>
                </p:nvSpPr>
                <p:spPr bwMode="auto">
                  <a:xfrm>
                    <a:off x="1289777" y="4650261"/>
                    <a:ext cx="414704" cy="238904"/>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grpSp>
          <p:grpSp>
            <p:nvGrpSpPr>
              <p:cNvPr id="253" name="Group 252"/>
              <p:cNvGrpSpPr/>
              <p:nvPr/>
            </p:nvGrpSpPr>
            <p:grpSpPr>
              <a:xfrm>
                <a:off x="10641581" y="1729147"/>
                <a:ext cx="443414" cy="443409"/>
                <a:chOff x="1543013" y="4317793"/>
                <a:chExt cx="477821" cy="477816"/>
              </a:xfrm>
            </p:grpSpPr>
            <p:sp>
              <p:nvSpPr>
                <p:cNvPr id="254" name="Freeform 16"/>
                <p:cNvSpPr>
                  <a:spLocks/>
                </p:cNvSpPr>
                <p:nvPr/>
              </p:nvSpPr>
              <p:spPr bwMode="auto">
                <a:xfrm>
                  <a:off x="1543013" y="4317793"/>
                  <a:ext cx="477821" cy="477816"/>
                </a:xfrm>
                <a:prstGeom prst="ellipse">
                  <a:avLst/>
                </a:prstGeom>
                <a:solidFill>
                  <a:srgbClr val="5364BE">
                    <a:alpha val="7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nvGrpSpPr>
                <p:cNvPr id="255" name="Group 254"/>
                <p:cNvGrpSpPr/>
                <p:nvPr/>
              </p:nvGrpSpPr>
              <p:grpSpPr>
                <a:xfrm>
                  <a:off x="1652666" y="4414064"/>
                  <a:ext cx="256135" cy="287656"/>
                  <a:chOff x="1654006" y="4388797"/>
                  <a:chExt cx="256135" cy="287656"/>
                </a:xfrm>
              </p:grpSpPr>
              <p:sp>
                <p:nvSpPr>
                  <p:cNvPr id="256" name="Freeform 19"/>
                  <p:cNvSpPr>
                    <a:spLocks/>
                  </p:cNvSpPr>
                  <p:nvPr/>
                </p:nvSpPr>
                <p:spPr bwMode="auto">
                  <a:xfrm>
                    <a:off x="1654626" y="4458761"/>
                    <a:ext cx="128219" cy="217692"/>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57" name="Freeform 20"/>
                  <p:cNvSpPr>
                    <a:spLocks/>
                  </p:cNvSpPr>
                  <p:nvPr/>
                </p:nvSpPr>
                <p:spPr bwMode="auto">
                  <a:xfrm>
                    <a:off x="1782845" y="4458761"/>
                    <a:ext cx="127296" cy="217692"/>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58" name="Freeform 21"/>
                  <p:cNvSpPr>
                    <a:spLocks/>
                  </p:cNvSpPr>
                  <p:nvPr/>
                </p:nvSpPr>
                <p:spPr bwMode="auto">
                  <a:xfrm>
                    <a:off x="1654006" y="4388797"/>
                    <a:ext cx="255514" cy="144822"/>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grpSp>
          <p:grpSp>
            <p:nvGrpSpPr>
              <p:cNvPr id="259" name="Group 258"/>
              <p:cNvGrpSpPr/>
              <p:nvPr/>
            </p:nvGrpSpPr>
            <p:grpSpPr>
              <a:xfrm>
                <a:off x="10792375" y="3432145"/>
                <a:ext cx="617315" cy="616120"/>
                <a:chOff x="1095194" y="4042797"/>
                <a:chExt cx="617315" cy="616120"/>
              </a:xfrm>
            </p:grpSpPr>
            <p:sp>
              <p:nvSpPr>
                <p:cNvPr id="260" name="Oval 12"/>
                <p:cNvSpPr>
                  <a:spLocks noChangeArrowheads="1"/>
                </p:cNvSpPr>
                <p:nvPr/>
              </p:nvSpPr>
              <p:spPr bwMode="auto">
                <a:xfrm>
                  <a:off x="1095194" y="4042797"/>
                  <a:ext cx="617315" cy="616120"/>
                </a:xfrm>
                <a:prstGeom prst="ellipse">
                  <a:avLst/>
                </a:prstGeom>
                <a:solidFill>
                  <a:srgbClr val="00B294">
                    <a:alpha val="85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nvGrpSpPr>
                <p:cNvPr id="261" name="Group 260"/>
                <p:cNvGrpSpPr/>
                <p:nvPr/>
              </p:nvGrpSpPr>
              <p:grpSpPr>
                <a:xfrm>
                  <a:off x="1239115" y="4163910"/>
                  <a:ext cx="329473" cy="373894"/>
                  <a:chOff x="1201538" y="4150354"/>
                  <a:chExt cx="329473" cy="373894"/>
                </a:xfrm>
              </p:grpSpPr>
              <p:sp>
                <p:nvSpPr>
                  <p:cNvPr id="262" name="Freeform 13"/>
                  <p:cNvSpPr>
                    <a:spLocks/>
                  </p:cNvSpPr>
                  <p:nvPr/>
                </p:nvSpPr>
                <p:spPr bwMode="auto">
                  <a:xfrm>
                    <a:off x="1201538" y="4244733"/>
                    <a:ext cx="166520" cy="279515"/>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63" name="Freeform 14"/>
                  <p:cNvSpPr>
                    <a:spLocks/>
                  </p:cNvSpPr>
                  <p:nvPr/>
                </p:nvSpPr>
                <p:spPr bwMode="auto">
                  <a:xfrm>
                    <a:off x="1366870" y="4244321"/>
                    <a:ext cx="164141" cy="279512"/>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sp>
                <p:nvSpPr>
                  <p:cNvPr id="264" name="Freeform 15"/>
                  <p:cNvSpPr>
                    <a:spLocks/>
                  </p:cNvSpPr>
                  <p:nvPr/>
                </p:nvSpPr>
                <p:spPr bwMode="auto">
                  <a:xfrm>
                    <a:off x="1201538" y="4150354"/>
                    <a:ext cx="329473" cy="187927"/>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32509">
                      <a:defRPr/>
                    </a:pPr>
                    <a:endParaRPr lang="en-US" sz="1836">
                      <a:solidFill>
                        <a:srgbClr val="505050"/>
                      </a:solidFill>
                      <a:ea typeface="ＭＳ Ｐゴシック" charset="0"/>
                    </a:endParaRPr>
                  </a:p>
                </p:txBody>
              </p:sp>
            </p:grpSp>
          </p:grpSp>
          <p:pic>
            <p:nvPicPr>
              <p:cNvPr id="306" name="Picture 305"/>
              <p:cNvPicPr>
                <a:picLocks noChangeAspect="1"/>
              </p:cNvPicPr>
              <p:nvPr/>
            </p:nvPicPr>
            <p:blipFill>
              <a:blip r:embed="rId12"/>
              <a:stretch>
                <a:fillRect/>
              </a:stretch>
            </p:blipFill>
            <p:spPr>
              <a:xfrm>
                <a:off x="8534028" y="4034373"/>
                <a:ext cx="3048264" cy="2011854"/>
              </a:xfrm>
              <a:prstGeom prst="rect">
                <a:avLst/>
              </a:prstGeom>
            </p:spPr>
          </p:pic>
        </p:grpSp>
      </p:grpSp>
      <p:grpSp>
        <p:nvGrpSpPr>
          <p:cNvPr id="311" name="Group 310"/>
          <p:cNvGrpSpPr/>
          <p:nvPr/>
        </p:nvGrpSpPr>
        <p:grpSpPr>
          <a:xfrm>
            <a:off x="4291909" y="4264919"/>
            <a:ext cx="3842096" cy="2411478"/>
            <a:chOff x="4291909" y="4264919"/>
            <a:chExt cx="3842096" cy="2411478"/>
          </a:xfrm>
        </p:grpSpPr>
        <p:sp>
          <p:nvSpPr>
            <p:cNvPr id="94" name="TextBox 93"/>
            <p:cNvSpPr txBox="1"/>
            <p:nvPr/>
          </p:nvSpPr>
          <p:spPr>
            <a:xfrm>
              <a:off x="4291909" y="6159332"/>
              <a:ext cx="3842096" cy="517065"/>
            </a:xfrm>
            <a:prstGeom prst="rect">
              <a:avLst/>
            </a:prstGeom>
          </p:spPr>
          <p:txBody>
            <a:bodyPr vert="horz" wrap="square" lIns="146304" tIns="91440" rIns="146304" bIns="91440" rtlCol="0" anchor="b">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sz="2400" dirty="0" smtClean="0">
                  <a:latin typeface="Segoe UI Semilight" panose="020B0402040204020203" pitchFamily="34" charset="0"/>
                  <a:cs typeface="Segoe UI Semilight" panose="020B0402040204020203" pitchFamily="34" charset="0"/>
                </a:rPr>
                <a:t>Microsoft Azure AD</a:t>
              </a:r>
              <a:endParaRPr lang="en-US" sz="2400" dirty="0">
                <a:latin typeface="Segoe UI Semilight" panose="020B0402040204020203" pitchFamily="34" charset="0"/>
                <a:cs typeface="Segoe UI Semilight" panose="020B0402040204020203" pitchFamily="34" charset="0"/>
              </a:endParaRPr>
            </a:p>
          </p:txBody>
        </p:sp>
        <p:pic>
          <p:nvPicPr>
            <p:cNvPr id="310" name="Picture 309"/>
            <p:cNvPicPr>
              <a:picLocks noChangeAspect="1"/>
            </p:cNvPicPr>
            <p:nvPr/>
          </p:nvPicPr>
          <p:blipFill>
            <a:blip r:embed="rId13"/>
            <a:stretch>
              <a:fillRect/>
            </a:stretch>
          </p:blipFill>
          <p:spPr>
            <a:xfrm>
              <a:off x="5059687" y="4264919"/>
              <a:ext cx="2487384" cy="1822862"/>
            </a:xfrm>
            <a:prstGeom prst="rect">
              <a:avLst/>
            </a:prstGeom>
          </p:spPr>
        </p:pic>
      </p:grpSp>
      <p:sp>
        <p:nvSpPr>
          <p:cNvPr id="312" name="Rectangle 311"/>
          <p:cNvSpPr/>
          <p:nvPr/>
        </p:nvSpPr>
        <p:spPr bwMode="auto">
          <a:xfrm>
            <a:off x="3768122" y="2908787"/>
            <a:ext cx="182880" cy="45719"/>
          </a:xfrm>
          <a:prstGeom prst="rect">
            <a:avLst/>
          </a:prstGeom>
          <a:solidFill>
            <a:srgbClr val="7F7F7F"/>
          </a:solidFill>
          <a:ln>
            <a:noFill/>
          </a:ln>
        </p:spPr>
        <p:txBody>
          <a:bodyPr vert="horz" wrap="square" lIns="82293" tIns="41147" rIns="82293" bIns="41147" numCol="1" anchor="t" anchorCtr="0" compatLnSpc="1">
            <a:prstTxWarp prst="textNoShape">
              <a:avLst/>
            </a:prstTxWarp>
          </a:bodyPr>
          <a:lstStyle/>
          <a:p>
            <a:pPr defTabSz="931596" fontAlgn="base">
              <a:spcBef>
                <a:spcPct val="0"/>
              </a:spcBef>
              <a:spcAft>
                <a:spcPct val="0"/>
              </a:spcAft>
            </a:pPr>
            <a:endParaRPr lang="en-US" sz="1599" dirty="0" err="1">
              <a:solidFill>
                <a:srgbClr val="505050"/>
              </a:solidFill>
              <a:ea typeface="ＭＳ Ｐゴシック" charset="0"/>
            </a:endParaRPr>
          </a:p>
        </p:txBody>
      </p:sp>
      <p:sp>
        <p:nvSpPr>
          <p:cNvPr id="313" name="Rectangle 312"/>
          <p:cNvSpPr/>
          <p:nvPr/>
        </p:nvSpPr>
        <p:spPr bwMode="auto">
          <a:xfrm>
            <a:off x="4809081" y="2908787"/>
            <a:ext cx="182880" cy="45719"/>
          </a:xfrm>
          <a:prstGeom prst="rect">
            <a:avLst/>
          </a:prstGeom>
          <a:solidFill>
            <a:schemeClr val="bg1">
              <a:lumMod val="65000"/>
            </a:schemeClr>
          </a:solidFill>
          <a:ln>
            <a:noFill/>
          </a:ln>
        </p:spPr>
        <p:txBody>
          <a:bodyPr vert="horz" wrap="square" lIns="82293" tIns="41147" rIns="82293" bIns="41147" numCol="1" anchor="t" anchorCtr="0" compatLnSpc="1">
            <a:prstTxWarp prst="textNoShape">
              <a:avLst/>
            </a:prstTxWarp>
          </a:bodyPr>
          <a:lstStyle/>
          <a:p>
            <a:pPr defTabSz="931596" fontAlgn="base">
              <a:spcBef>
                <a:spcPct val="0"/>
              </a:spcBef>
              <a:spcAft>
                <a:spcPct val="0"/>
              </a:spcAft>
            </a:pPr>
            <a:endParaRPr lang="en-US" sz="1599" dirty="0" err="1">
              <a:solidFill>
                <a:srgbClr val="505050"/>
              </a:solidFill>
              <a:ea typeface="ＭＳ Ｐゴシック" charset="0"/>
            </a:endParaRPr>
          </a:p>
        </p:txBody>
      </p:sp>
    </p:spTree>
    <p:extLst>
      <p:ext uri="{BB962C8B-B14F-4D97-AF65-F5344CB8AC3E}">
        <p14:creationId xmlns:p14="http://schemas.microsoft.com/office/powerpoint/2010/main" val="1184126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par>
                                <p:cTn id="8" presetID="10" presetClass="entr" presetSubtype="0" fill="hold" nodeType="withEffect">
                                  <p:stCondLst>
                                    <p:cond delay="500"/>
                                  </p:stCondLst>
                                  <p:childTnLst>
                                    <p:set>
                                      <p:cBhvr>
                                        <p:cTn id="9" dur="1" fill="hold">
                                          <p:stCondLst>
                                            <p:cond delay="0"/>
                                          </p:stCondLst>
                                        </p:cTn>
                                        <p:tgtEl>
                                          <p:spTgt spid="305"/>
                                        </p:tgtEl>
                                        <p:attrNameLst>
                                          <p:attrName>style.visibility</p:attrName>
                                        </p:attrNameLst>
                                      </p:cBhvr>
                                      <p:to>
                                        <p:strVal val="visible"/>
                                      </p:to>
                                    </p:set>
                                    <p:animEffect transition="in" filter="fade">
                                      <p:cBhvr>
                                        <p:cTn id="10" dur="500"/>
                                        <p:tgtEl>
                                          <p:spTgt spid="3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fade">
                                      <p:cBhvr>
                                        <p:cTn id="15" dur="500"/>
                                        <p:tgtEl>
                                          <p:spTgt spid="30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1"/>
                                        </p:tgtEl>
                                        <p:attrNameLst>
                                          <p:attrName>style.visibility</p:attrName>
                                        </p:attrNameLst>
                                      </p:cBhvr>
                                      <p:to>
                                        <p:strVal val="visible"/>
                                      </p:to>
                                    </p:set>
                                    <p:animEffect transition="in" filter="fade">
                                      <p:cBhvr>
                                        <p:cTn id="20" dur="500"/>
                                        <p:tgtEl>
                                          <p:spTgt spid="3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barn(outVertical)">
                                      <p:cBhvr>
                                        <p:cTn id="25" dur="500"/>
                                        <p:tgtEl>
                                          <p:spTgt spid="165"/>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75"/>
                                        </p:tgtEl>
                                        <p:attrNameLst>
                                          <p:attrName>style.visibility</p:attrName>
                                        </p:attrNameLst>
                                      </p:cBhvr>
                                      <p:to>
                                        <p:strVal val="visible"/>
                                      </p:to>
                                    </p:set>
                                    <p:animEffect transition="in" filter="fade">
                                      <p:cBhvr>
                                        <p:cTn id="28" dur="500"/>
                                        <p:tgtEl>
                                          <p:spTgt spid="27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76"/>
                                        </p:tgtEl>
                                        <p:attrNameLst>
                                          <p:attrName>style.visibility</p:attrName>
                                        </p:attrNameLst>
                                      </p:cBhvr>
                                      <p:to>
                                        <p:strVal val="visible"/>
                                      </p:to>
                                    </p:set>
                                    <p:animEffect transition="in" filter="fade">
                                      <p:cBhvr>
                                        <p:cTn id="31" dur="500"/>
                                        <p:tgtEl>
                                          <p:spTgt spid="276"/>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12"/>
                                        </p:tgtEl>
                                        <p:attrNameLst>
                                          <p:attrName>style.visibility</p:attrName>
                                        </p:attrNameLst>
                                      </p:cBhvr>
                                      <p:to>
                                        <p:strVal val="visible"/>
                                      </p:to>
                                    </p:set>
                                    <p:animEffect transition="in" filter="fade">
                                      <p:cBhvr>
                                        <p:cTn id="34" dur="500"/>
                                        <p:tgtEl>
                                          <p:spTgt spid="3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13"/>
                                        </p:tgtEl>
                                        <p:attrNameLst>
                                          <p:attrName>style.visibility</p:attrName>
                                        </p:attrNameLst>
                                      </p:cBhvr>
                                      <p:to>
                                        <p:strVal val="visible"/>
                                      </p:to>
                                    </p:set>
                                    <p:animEffect transition="in" filter="fade">
                                      <p:cBhvr>
                                        <p:cTn id="37" dur="500"/>
                                        <p:tgtEl>
                                          <p:spTgt spid="313"/>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65"/>
                                        </p:tgtEl>
                                        <p:attrNameLst>
                                          <p:attrName>style.visibility</p:attrName>
                                        </p:attrNameLst>
                                      </p:cBhvr>
                                      <p:to>
                                        <p:strVal val="visible"/>
                                      </p:to>
                                    </p:set>
                                    <p:animEffect transition="in" filter="fade">
                                      <p:cBhvr>
                                        <p:cTn id="40" dur="500"/>
                                        <p:tgtEl>
                                          <p:spTgt spid="265"/>
                                        </p:tgtEl>
                                      </p:cBhvr>
                                    </p:animEffect>
                                  </p:childTnLst>
                                </p:cTn>
                              </p:par>
                              <p:par>
                                <p:cTn id="41" presetID="35" presetClass="path" presetSubtype="0" accel="44000" decel="56000" fill="hold" grpId="1" nodeType="withEffect">
                                  <p:stCondLst>
                                    <p:cond delay="1000"/>
                                  </p:stCondLst>
                                  <p:childTnLst>
                                    <p:animMotion origin="layout" path="M -4.31963E-6 -3.2365E-6 L -0.01085 4.98411E-6 " pathEditMode="relative" rAng="0" ptsTypes="AA">
                                      <p:cBhvr>
                                        <p:cTn id="42" dur="500" fill="hold"/>
                                        <p:tgtEl>
                                          <p:spTgt spid="275"/>
                                        </p:tgtEl>
                                        <p:attrNameLst>
                                          <p:attrName>ppt_x</p:attrName>
                                          <p:attrName>ppt_y</p:attrName>
                                        </p:attrNameLst>
                                      </p:cBhvr>
                                      <p:rCtr x="-52300" y="6800"/>
                                    </p:animMotion>
                                  </p:childTnLst>
                                </p:cTn>
                              </p:par>
                              <p:par>
                                <p:cTn id="43" presetID="63" presetClass="path" presetSubtype="0" accel="44000" decel="56000" fill="hold" grpId="1" nodeType="withEffect">
                                  <p:stCondLst>
                                    <p:cond delay="1000"/>
                                  </p:stCondLst>
                                  <p:childTnLst>
                                    <p:animMotion origin="layout" path="M -1.86112E-6 -1.97912E-6 L 0.01072 4.98411E-6 " pathEditMode="relative" rAng="0" ptsTypes="AA">
                                      <p:cBhvr>
                                        <p:cTn id="44" dur="500" fill="hold"/>
                                        <p:tgtEl>
                                          <p:spTgt spid="276"/>
                                        </p:tgtEl>
                                        <p:attrNameLst>
                                          <p:attrName>ppt_x</p:attrName>
                                          <p:attrName>ppt_y</p:attrName>
                                        </p:attrNameLst>
                                      </p:cBhvr>
                                      <p:rCtr x="63800" y="-2300"/>
                                    </p:animMotion>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83"/>
                                        </p:tgtEl>
                                        <p:attrNameLst>
                                          <p:attrName>style.visibility</p:attrName>
                                        </p:attrNameLst>
                                      </p:cBhvr>
                                      <p:to>
                                        <p:strVal val="visible"/>
                                      </p:to>
                                    </p:set>
                                    <p:animEffect transition="in" filter="barn(outVertical)">
                                      <p:cBhvr>
                                        <p:cTn id="49" dur="500"/>
                                        <p:tgtEl>
                                          <p:spTgt spid="183"/>
                                        </p:tgtEl>
                                      </p:cBhvr>
                                    </p:animEffect>
                                  </p:childTnLst>
                                </p:cTn>
                              </p:par>
                              <p:par>
                                <p:cTn id="50" presetID="10" presetClass="entr" presetSubtype="0" fill="hold" nodeType="withEffect">
                                  <p:stCondLst>
                                    <p:cond delay="500"/>
                                  </p:stCondLst>
                                  <p:childTnLst>
                                    <p:set>
                                      <p:cBhvr>
                                        <p:cTn id="51" dur="1" fill="hold">
                                          <p:stCondLst>
                                            <p:cond delay="0"/>
                                          </p:stCondLst>
                                        </p:cTn>
                                        <p:tgtEl>
                                          <p:spTgt spid="317"/>
                                        </p:tgtEl>
                                        <p:attrNameLst>
                                          <p:attrName>style.visibility</p:attrName>
                                        </p:attrNameLst>
                                      </p:cBhvr>
                                      <p:to>
                                        <p:strVal val="visible"/>
                                      </p:to>
                                    </p:set>
                                    <p:animEffect transition="in" filter="fade">
                                      <p:cBhvr>
                                        <p:cTn id="52" dur="500"/>
                                        <p:tgtEl>
                                          <p:spTgt spid="3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nodeType="clickEffect">
                                  <p:stCondLst>
                                    <p:cond delay="0"/>
                                  </p:stCondLst>
                                  <p:childTnLst>
                                    <p:set>
                                      <p:cBhvr>
                                        <p:cTn id="56" dur="1" fill="hold">
                                          <p:stCondLst>
                                            <p:cond delay="0"/>
                                          </p:stCondLst>
                                        </p:cTn>
                                        <p:tgtEl>
                                          <p:spTgt spid="182"/>
                                        </p:tgtEl>
                                        <p:attrNameLst>
                                          <p:attrName>style.visibility</p:attrName>
                                        </p:attrNameLst>
                                      </p:cBhvr>
                                      <p:to>
                                        <p:strVal val="visible"/>
                                      </p:to>
                                    </p:set>
                                    <p:animEffect transition="in" filter="barn(outVertical)">
                                      <p:cBhvr>
                                        <p:cTn id="57" dur="500"/>
                                        <p:tgtEl>
                                          <p:spTgt spid="182"/>
                                        </p:tgtEl>
                                      </p:cBhvr>
                                    </p:animEffect>
                                  </p:childTnLst>
                                </p:cTn>
                              </p:par>
                              <p:par>
                                <p:cTn id="58" presetID="16" presetClass="entr" presetSubtype="37" fill="hold" nodeType="with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barn(outVertical)">
                                      <p:cBhvr>
                                        <p:cTn id="60" dur="500"/>
                                        <p:tgtEl>
                                          <p:spTgt spid="164"/>
                                        </p:tgtEl>
                                      </p:cBhvr>
                                    </p:animEffect>
                                  </p:childTnLst>
                                </p:cTn>
                              </p:par>
                              <p:par>
                                <p:cTn id="61" presetID="10" presetClass="entr" presetSubtype="0" fill="hold" nodeType="withEffect">
                                  <p:stCondLst>
                                    <p:cond delay="500"/>
                                  </p:stCondLst>
                                  <p:childTnLst>
                                    <p:set>
                                      <p:cBhvr>
                                        <p:cTn id="62" dur="1" fill="hold">
                                          <p:stCondLst>
                                            <p:cond delay="0"/>
                                          </p:stCondLst>
                                        </p:cTn>
                                        <p:tgtEl>
                                          <p:spTgt spid="318"/>
                                        </p:tgtEl>
                                        <p:attrNameLst>
                                          <p:attrName>style.visibility</p:attrName>
                                        </p:attrNameLst>
                                      </p:cBhvr>
                                      <p:to>
                                        <p:strVal val="visible"/>
                                      </p:to>
                                    </p:set>
                                    <p:animEffect transition="in" filter="fade">
                                      <p:cBhvr>
                                        <p:cTn id="63"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P spid="275" grpId="0" animBg="1"/>
      <p:bldP spid="275" grpId="1" animBg="1"/>
      <p:bldP spid="276" grpId="0" animBg="1"/>
      <p:bldP spid="276" grpId="1" animBg="1"/>
      <p:bldP spid="312" grpId="0" animBg="1"/>
      <p:bldP spid="3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4232536"/>
            <a:ext cx="12436475" cy="276199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365760" rIns="182880" bIns="146304" numCol="1" spcCol="0" rtlCol="0" fromWordArt="0" anchor="t" anchorCtr="0" forceAA="0" compatLnSpc="1">
            <a:prstTxWarp prst="textNoShape">
              <a:avLst/>
            </a:prstTxWarp>
            <a:noAutofit/>
          </a:bodyPr>
          <a:lstStyle/>
          <a:p>
            <a:pPr defTabSz="931863" fontAlgn="base">
              <a:lnSpc>
                <a:spcPct val="90000"/>
              </a:lnSpc>
              <a:spcBef>
                <a:spcPts val="1000"/>
              </a:spcBef>
              <a:spcAft>
                <a:spcPts val="1200"/>
              </a:spcAft>
              <a:buSzPct val="90000"/>
            </a:pPr>
            <a:r>
              <a:rPr lang="en-US" sz="4000" dirty="0" smtClean="0">
                <a:gradFill>
                  <a:gsLst>
                    <a:gs pos="14545">
                      <a:schemeClr val="bg1"/>
                    </a:gs>
                    <a:gs pos="100000">
                      <a:schemeClr val="bg1"/>
                    </a:gs>
                  </a:gsLst>
                  <a:lin ang="5400000" scaled="0"/>
                </a:gradFill>
                <a:latin typeface="+mj-lt"/>
                <a:ea typeface="MS PGothic" pitchFamily="34" charset="-128"/>
              </a:rPr>
              <a:t>Available </a:t>
            </a:r>
            <a:r>
              <a:rPr lang="en-US" sz="4000" dirty="0">
                <a:gradFill>
                  <a:gsLst>
                    <a:gs pos="14545">
                      <a:schemeClr val="bg1"/>
                    </a:gs>
                    <a:gs pos="100000">
                      <a:schemeClr val="bg1"/>
                    </a:gs>
                  </a:gsLst>
                  <a:lin ang="5400000" scaled="0"/>
                </a:gradFill>
                <a:latin typeface="+mj-lt"/>
                <a:ea typeface="MS PGothic" pitchFamily="34" charset="-128"/>
              </a:rPr>
              <a:t>in 3 editions:</a:t>
            </a:r>
          </a:p>
        </p:txBody>
      </p:sp>
      <p:sp>
        <p:nvSpPr>
          <p:cNvPr id="3" name="Title 2"/>
          <p:cNvSpPr>
            <a:spLocks noGrp="1"/>
          </p:cNvSpPr>
          <p:nvPr>
            <p:ph type="title"/>
          </p:nvPr>
        </p:nvSpPr>
        <p:spPr/>
        <p:txBody>
          <a:bodyPr/>
          <a:lstStyle/>
          <a:p>
            <a:r>
              <a:rPr lang="en-US" smtClean="0"/>
              <a:t>What is Azure Active Directory?</a:t>
            </a:r>
            <a:endParaRPr lang="en-US" dirty="0"/>
          </a:p>
        </p:txBody>
      </p:sp>
      <p:sp>
        <p:nvSpPr>
          <p:cNvPr id="4" name="Text Placeholder 3"/>
          <p:cNvSpPr>
            <a:spLocks noGrp="1"/>
          </p:cNvSpPr>
          <p:nvPr>
            <p:ph type="body" sz="quarter" idx="10"/>
          </p:nvPr>
        </p:nvSpPr>
        <p:spPr>
          <a:xfrm>
            <a:off x="274638" y="1212850"/>
            <a:ext cx="8243904" cy="2354491"/>
          </a:xfrm>
        </p:spPr>
        <p:txBody>
          <a:bodyPr/>
          <a:lstStyle/>
          <a:p>
            <a:r>
              <a:rPr lang="en-US" dirty="0" smtClean="0"/>
              <a:t>A comprehensive identity and access </a:t>
            </a:r>
            <a:br>
              <a:rPr lang="en-US" dirty="0" smtClean="0"/>
            </a:br>
            <a:r>
              <a:rPr lang="en-US" dirty="0" smtClean="0"/>
              <a:t>management cloud solution  </a:t>
            </a:r>
          </a:p>
          <a:p>
            <a:pPr lvl="1">
              <a:spcBef>
                <a:spcPts val="600"/>
              </a:spcBef>
            </a:pPr>
            <a:r>
              <a:rPr lang="en-US" dirty="0" smtClean="0"/>
              <a:t>It combines directory services, advanced identity </a:t>
            </a:r>
            <a:br>
              <a:rPr lang="en-US" dirty="0" smtClean="0"/>
            </a:br>
            <a:r>
              <a:rPr lang="en-US" dirty="0" smtClean="0"/>
              <a:t>governance, application access management and </a:t>
            </a:r>
            <a:br>
              <a:rPr lang="en-US" dirty="0" smtClean="0"/>
            </a:br>
            <a:r>
              <a:rPr lang="en-US" dirty="0" smtClean="0"/>
              <a:t>a rich standards-based platform for developers</a:t>
            </a:r>
          </a:p>
        </p:txBody>
      </p:sp>
      <p:pic>
        <p:nvPicPr>
          <p:cNvPr id="11" name="Picture 10"/>
          <p:cNvPicPr>
            <a:picLocks noChangeAspect="1"/>
          </p:cNvPicPr>
          <p:nvPr/>
        </p:nvPicPr>
        <p:blipFill>
          <a:blip r:embed="rId2"/>
          <a:stretch>
            <a:fillRect/>
          </a:stretch>
        </p:blipFill>
        <p:spPr>
          <a:xfrm>
            <a:off x="10227590" y="2674431"/>
            <a:ext cx="1497775" cy="1007720"/>
          </a:xfrm>
          <a:prstGeom prst="rect">
            <a:avLst/>
          </a:prstGeom>
        </p:spPr>
      </p:pic>
      <p:pic>
        <p:nvPicPr>
          <p:cNvPr id="7" name="Picture 6"/>
          <p:cNvPicPr>
            <a:picLocks noChangeAspect="1"/>
          </p:cNvPicPr>
          <p:nvPr/>
        </p:nvPicPr>
        <p:blipFill>
          <a:blip r:embed="rId2"/>
          <a:stretch>
            <a:fillRect/>
          </a:stretch>
        </p:blipFill>
        <p:spPr>
          <a:xfrm>
            <a:off x="9233710" y="1426900"/>
            <a:ext cx="2136986" cy="1437788"/>
          </a:xfrm>
          <a:prstGeom prst="rect">
            <a:avLst/>
          </a:prstGeom>
        </p:spPr>
      </p:pic>
      <p:pic>
        <p:nvPicPr>
          <p:cNvPr id="8" name="Picture 7"/>
          <p:cNvPicPr>
            <a:picLocks noChangeAspect="1"/>
          </p:cNvPicPr>
          <p:nvPr/>
        </p:nvPicPr>
        <p:blipFill>
          <a:blip r:embed="rId2"/>
          <a:stretch>
            <a:fillRect/>
          </a:stretch>
        </p:blipFill>
        <p:spPr>
          <a:xfrm>
            <a:off x="8305792" y="2181909"/>
            <a:ext cx="2136986" cy="1437788"/>
          </a:xfrm>
          <a:prstGeom prst="rect">
            <a:avLst/>
          </a:prstGeom>
        </p:spPr>
      </p:pic>
      <p:pic>
        <p:nvPicPr>
          <p:cNvPr id="9" name="Picture 8"/>
          <p:cNvPicPr>
            <a:picLocks noChangeAspect="1"/>
          </p:cNvPicPr>
          <p:nvPr/>
        </p:nvPicPr>
        <p:blipFill>
          <a:blip r:embed="rId3"/>
          <a:stretch>
            <a:fillRect/>
          </a:stretch>
        </p:blipFill>
        <p:spPr>
          <a:xfrm>
            <a:off x="9282695" y="1939915"/>
            <a:ext cx="1752194" cy="1752194"/>
          </a:xfrm>
          <a:prstGeom prst="rect">
            <a:avLst/>
          </a:prstGeom>
        </p:spPr>
      </p:pic>
      <p:grpSp>
        <p:nvGrpSpPr>
          <p:cNvPr id="13" name="Group 12"/>
          <p:cNvGrpSpPr/>
          <p:nvPr/>
        </p:nvGrpSpPr>
        <p:grpSpPr>
          <a:xfrm>
            <a:off x="6656069" y="2675801"/>
            <a:ext cx="690635" cy="690635"/>
            <a:chOff x="228600" y="1219200"/>
            <a:chExt cx="685800" cy="685800"/>
          </a:xfrm>
        </p:grpSpPr>
        <p:sp>
          <p:nvSpPr>
            <p:cNvPr id="14"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w="6350">
              <a:solidFill>
                <a:schemeClr val="bg1"/>
              </a:solidFill>
              <a:miter lim="800000"/>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5" name="Oval 14"/>
            <p:cNvSpPr/>
            <p:nvPr/>
          </p:nvSpPr>
          <p:spPr bwMode="auto">
            <a:xfrm>
              <a:off x="228600" y="1219200"/>
              <a:ext cx="685800" cy="685800"/>
            </a:xfrm>
            <a:prstGeom prst="ellipse">
              <a:avLst/>
            </a:prstGeom>
            <a:noFill/>
            <a:ln w="254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6" name="TextBox 15"/>
          <p:cNvSpPr txBox="1"/>
          <p:nvPr/>
        </p:nvSpPr>
        <p:spPr>
          <a:xfrm>
            <a:off x="274638" y="5554662"/>
            <a:ext cx="3854777" cy="1143001"/>
          </a:xfrm>
          <a:prstGeom prst="rect">
            <a:avLst/>
          </a:prstGeom>
          <a:solidFill>
            <a:schemeClr val="accent2">
              <a:lumMod val="75000"/>
              <a:alpha val="55000"/>
            </a:schemeClr>
          </a:solidFill>
        </p:spPr>
        <p:txBody>
          <a:bodyPr vert="horz" wrap="square" lIns="182880" tIns="182880" rIns="182880" bIns="182880" rtlCol="0" anchor="ctr">
            <a:no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sz="4000" dirty="0">
                <a:gradFill>
                  <a:gsLst>
                    <a:gs pos="80000">
                      <a:schemeClr val="bg1"/>
                    </a:gs>
                    <a:gs pos="29000">
                      <a:schemeClr val="bg1"/>
                    </a:gs>
                  </a:gsLst>
                  <a:lin ang="5400000" scaled="0"/>
                </a:gradFill>
                <a:latin typeface="+mj-lt"/>
              </a:rPr>
              <a:t>Free</a:t>
            </a:r>
          </a:p>
        </p:txBody>
      </p:sp>
      <p:sp>
        <p:nvSpPr>
          <p:cNvPr id="17" name="TextBox 16"/>
          <p:cNvSpPr txBox="1"/>
          <p:nvPr/>
        </p:nvSpPr>
        <p:spPr>
          <a:xfrm>
            <a:off x="4197981" y="5554662"/>
            <a:ext cx="3854777" cy="1143001"/>
          </a:xfrm>
          <a:prstGeom prst="rect">
            <a:avLst/>
          </a:prstGeom>
          <a:solidFill>
            <a:schemeClr val="accent2">
              <a:lumMod val="75000"/>
              <a:alpha val="55000"/>
            </a:schemeClr>
          </a:solidFill>
        </p:spPr>
        <p:txBody>
          <a:bodyPr vert="horz" wrap="square" lIns="182880" tIns="182880" rIns="182880" bIns="182880" rtlCol="0" anchor="ctr">
            <a:no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sz="4000" dirty="0" smtClean="0">
                <a:gradFill>
                  <a:gsLst>
                    <a:gs pos="80000">
                      <a:schemeClr val="bg1"/>
                    </a:gs>
                    <a:gs pos="29000">
                      <a:schemeClr val="bg1"/>
                    </a:gs>
                  </a:gsLst>
                  <a:lin ang="5400000" scaled="0"/>
                </a:gradFill>
                <a:latin typeface="+mj-lt"/>
              </a:rPr>
              <a:t>Basic</a:t>
            </a:r>
            <a:endParaRPr lang="en-US" sz="4000" dirty="0">
              <a:gradFill>
                <a:gsLst>
                  <a:gs pos="80000">
                    <a:schemeClr val="bg1"/>
                  </a:gs>
                  <a:gs pos="29000">
                    <a:schemeClr val="bg1"/>
                  </a:gs>
                </a:gsLst>
                <a:lin ang="5400000" scaled="0"/>
              </a:gradFill>
              <a:latin typeface="+mj-lt"/>
            </a:endParaRPr>
          </a:p>
        </p:txBody>
      </p:sp>
      <p:sp>
        <p:nvSpPr>
          <p:cNvPr id="18" name="TextBox 17"/>
          <p:cNvSpPr txBox="1"/>
          <p:nvPr/>
        </p:nvSpPr>
        <p:spPr>
          <a:xfrm>
            <a:off x="8121323" y="5554662"/>
            <a:ext cx="3854777" cy="1143001"/>
          </a:xfrm>
          <a:prstGeom prst="rect">
            <a:avLst/>
          </a:prstGeom>
          <a:solidFill>
            <a:schemeClr val="accent2">
              <a:lumMod val="75000"/>
              <a:alpha val="55000"/>
            </a:schemeClr>
          </a:solidFill>
        </p:spPr>
        <p:txBody>
          <a:bodyPr vert="horz" wrap="square" lIns="182880" tIns="182880" rIns="182880" bIns="182880" rtlCol="0" anchor="ctr">
            <a:no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sz="4000" dirty="0" smtClean="0">
                <a:gradFill>
                  <a:gsLst>
                    <a:gs pos="80000">
                      <a:schemeClr val="bg1"/>
                    </a:gs>
                    <a:gs pos="29000">
                      <a:schemeClr val="bg1"/>
                    </a:gs>
                  </a:gsLst>
                  <a:lin ang="5400000" scaled="0"/>
                </a:gradFill>
                <a:latin typeface="+mj-lt"/>
              </a:rPr>
              <a:t>Premium</a:t>
            </a:r>
            <a:endParaRPr lang="en-US" sz="4000" dirty="0">
              <a:gradFill>
                <a:gsLst>
                  <a:gs pos="80000">
                    <a:schemeClr val="bg1"/>
                  </a:gs>
                  <a:gs pos="29000">
                    <a:schemeClr val="bg1"/>
                  </a:gs>
                </a:gsLst>
                <a:lin ang="5400000" scaled="0"/>
              </a:gradFill>
              <a:latin typeface="+mj-lt"/>
            </a:endParaRPr>
          </a:p>
        </p:txBody>
      </p:sp>
    </p:spTree>
    <p:extLst>
      <p:ext uri="{BB962C8B-B14F-4D97-AF65-F5344CB8AC3E}">
        <p14:creationId xmlns:p14="http://schemas.microsoft.com/office/powerpoint/2010/main" val="1919001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42" presetClass="path" presetSubtype="0" accel="50000" decel="50000" fill="hold" nodeType="withEffect">
                                  <p:stCondLst>
                                    <p:cond delay="0"/>
                                  </p:stCondLst>
                                  <p:childTnLst>
                                    <p:animMotion origin="layout" path="M 4.36303E-6 -1.82478E-6 L 4.36303E-6 0.25012 " pathEditMode="relative" rAng="0" ptsTypes="AA">
                                      <p:cBhvr>
                                        <p:cTn id="12" dur="1000" spd="-100000" fill="hold"/>
                                        <p:tgtEl>
                                          <p:spTgt spid="8"/>
                                        </p:tgtEl>
                                        <p:attrNameLst>
                                          <p:attrName>ppt_x</p:attrName>
                                          <p:attrName>ppt_y</p:attrName>
                                        </p:attrNameLst>
                                      </p:cBhvr>
                                      <p:rCtr x="0" y="12506"/>
                                    </p:animMotion>
                                  </p:childTnLst>
                                </p:cTn>
                              </p:par>
                              <p:par>
                                <p:cTn id="13" presetID="10" presetClass="entr" presetSubtype="0" fill="hold" nodeType="withEffect">
                                  <p:stCondLst>
                                    <p:cond delay="5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42" presetClass="path" presetSubtype="0" accel="50000" decel="50000" fill="hold" nodeType="withEffect">
                                  <p:stCondLst>
                                    <p:cond delay="50"/>
                                  </p:stCondLst>
                                  <p:childTnLst>
                                    <p:animMotion origin="layout" path="M -1.32755E-7 -4.28961E-6 L -1.32755E-7 0.25012 " pathEditMode="relative" rAng="0" ptsTypes="AA">
                                      <p:cBhvr>
                                        <p:cTn id="17" dur="1000" spd="-100000" fill="hold"/>
                                        <p:tgtEl>
                                          <p:spTgt spid="7"/>
                                        </p:tgtEl>
                                        <p:attrNameLst>
                                          <p:attrName>ppt_x</p:attrName>
                                          <p:attrName>ppt_y</p:attrName>
                                        </p:attrNameLst>
                                      </p:cBhvr>
                                      <p:rCtr x="0" y="12506"/>
                                    </p:animMotion>
                                  </p:childTnLst>
                                </p:cTn>
                              </p:par>
                              <p:par>
                                <p:cTn id="18" presetID="10" presetClass="entr" presetSubtype="0" fill="hold" nodeType="withEffect">
                                  <p:stCondLst>
                                    <p:cond delay="6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42" presetClass="path" presetSubtype="0" accel="50000" decel="50000" fill="hold" nodeType="withEffect">
                                  <p:stCondLst>
                                    <p:cond delay="100"/>
                                  </p:stCondLst>
                                  <p:childTnLst>
                                    <p:animMotion origin="layout" path="M -3.18611E-6 -3.90377E-7 L -3.18611E-6 0.25011 " pathEditMode="relative" rAng="0" ptsTypes="AA">
                                      <p:cBhvr>
                                        <p:cTn id="22" dur="1000" spd="-100000" fill="hold"/>
                                        <p:tgtEl>
                                          <p:spTgt spid="11"/>
                                        </p:tgtEl>
                                        <p:attrNameLst>
                                          <p:attrName>ppt_x</p:attrName>
                                          <p:attrName>ppt_y</p:attrName>
                                        </p:attrNameLst>
                                      </p:cBhvr>
                                      <p:rCtr x="0" y="12506"/>
                                    </p:animMotion>
                                  </p:childTnLst>
                                </p:cTn>
                              </p:par>
                              <p:par>
                                <p:cTn id="23" presetID="10" presetClass="entr" presetSubtype="0" fill="hold" nodeType="with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42" presetClass="path" presetSubtype="0" accel="50000" decel="50000" fill="hold" nodeType="withEffect">
                                  <p:stCondLst>
                                    <p:cond delay="0"/>
                                  </p:stCondLst>
                                  <p:childTnLst>
                                    <p:animMotion origin="layout" path="M -4.10008E-6 -2.77349E-6 L -4.10008E-6 0.25012 " pathEditMode="relative" rAng="0" ptsTypes="AA">
                                      <p:cBhvr>
                                        <p:cTn id="27" dur="1000" spd="-100000" fill="hold"/>
                                        <p:tgtEl>
                                          <p:spTgt spid="9"/>
                                        </p:tgtEl>
                                        <p:attrNameLst>
                                          <p:attrName>ppt_x</p:attrName>
                                          <p:attrName>ppt_y</p:attrName>
                                        </p:attrNameLst>
                                      </p:cBhvr>
                                      <p:rCtr x="0" y="12506"/>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35" presetClass="path" presetSubtype="0" accel="50000" decel="50000" fill="hold" nodeType="withEffect">
                                  <p:stCondLst>
                                    <p:cond delay="0"/>
                                  </p:stCondLst>
                                  <p:childTnLst>
                                    <p:animMotion origin="layout" path="M -8.14399E-7 -1.03041E-6 L -0.09854 -1.03041E-6 " pathEditMode="relative" rAng="0" ptsTypes="AA">
                                      <p:cBhvr>
                                        <p:cTn id="37" dur="750" spd="-100000" fill="hold"/>
                                        <p:tgtEl>
                                          <p:spTgt spid="13"/>
                                        </p:tgtEl>
                                        <p:attrNameLst>
                                          <p:attrName>ppt_x</p:attrName>
                                          <p:attrName>ppt_y</p:attrName>
                                        </p:attrNameLst>
                                      </p:cBhvr>
                                      <p:rCtr x="-4927" y="0"/>
                                    </p:animMotion>
                                  </p:childTnLst>
                                </p:cTn>
                              </p:par>
                            </p:childTnLst>
                          </p:cTn>
                        </p:par>
                      </p:childTnLst>
                    </p:cTn>
                  </p:par>
                  <p:par>
                    <p:cTn id="38" fill="hold">
                      <p:stCondLst>
                        <p:cond delay="indefinite"/>
                      </p:stCondLst>
                      <p:childTnLst>
                        <p:par>
                          <p:cTn id="39" fill="hold">
                            <p:stCondLst>
                              <p:cond delay="0"/>
                            </p:stCondLst>
                            <p:childTnLst>
                              <p:par>
                                <p:cTn id="40" presetID="2" presetClass="entr" presetSubtype="4" decel="10000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 name="Group 241"/>
          <p:cNvGrpSpPr/>
          <p:nvPr/>
        </p:nvGrpSpPr>
        <p:grpSpPr>
          <a:xfrm>
            <a:off x="5402939" y="3715467"/>
            <a:ext cx="2723921" cy="2854948"/>
            <a:chOff x="5402939" y="3715467"/>
            <a:chExt cx="2723921" cy="2854948"/>
          </a:xfrm>
        </p:grpSpPr>
        <p:grpSp>
          <p:nvGrpSpPr>
            <p:cNvPr id="200" name="Group 199"/>
            <p:cNvGrpSpPr/>
            <p:nvPr/>
          </p:nvGrpSpPr>
          <p:grpSpPr>
            <a:xfrm>
              <a:off x="5688203" y="3715467"/>
              <a:ext cx="2149272" cy="2149272"/>
              <a:chOff x="9432642" y="3715467"/>
              <a:chExt cx="2149272" cy="2149272"/>
            </a:xfrm>
          </p:grpSpPr>
          <p:sp>
            <p:nvSpPr>
              <p:cNvPr id="201" name="Oval 200"/>
              <p:cNvSpPr/>
              <p:nvPr/>
            </p:nvSpPr>
            <p:spPr bwMode="auto">
              <a:xfrm>
                <a:off x="9432642" y="3715467"/>
                <a:ext cx="2149272" cy="2149272"/>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2" name="Group 201"/>
              <p:cNvGrpSpPr/>
              <p:nvPr/>
            </p:nvGrpSpPr>
            <p:grpSpPr>
              <a:xfrm>
                <a:off x="10032612" y="4088139"/>
                <a:ext cx="949332" cy="881415"/>
                <a:chOff x="7192001" y="4879921"/>
                <a:chExt cx="1417152" cy="1315766"/>
              </a:xfrm>
            </p:grpSpPr>
            <p:pic>
              <p:nvPicPr>
                <p:cNvPr id="204" name="Picture 20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2001" y="4879921"/>
                  <a:ext cx="790842" cy="1083454"/>
                </a:xfrm>
                <a:prstGeom prst="rect">
                  <a:avLst/>
                </a:prstGeom>
              </p:spPr>
            </p:pic>
            <p:pic>
              <p:nvPicPr>
                <p:cNvPr id="205" name="Picture 20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1511" y="5001792"/>
                  <a:ext cx="790842" cy="1083454"/>
                </a:xfrm>
                <a:prstGeom prst="rect">
                  <a:avLst/>
                </a:prstGeom>
              </p:spPr>
            </p:pic>
            <p:pic>
              <p:nvPicPr>
                <p:cNvPr id="206" name="Picture 20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8311" y="5112233"/>
                  <a:ext cx="790842" cy="1083454"/>
                </a:xfrm>
                <a:prstGeom prst="rect">
                  <a:avLst/>
                </a:prstGeom>
              </p:spPr>
            </p:pic>
          </p:grpSp>
          <p:sp>
            <p:nvSpPr>
              <p:cNvPr id="203" name="Rectangle 202"/>
              <p:cNvSpPr/>
              <p:nvPr/>
            </p:nvSpPr>
            <p:spPr>
              <a:xfrm>
                <a:off x="9925095" y="5032899"/>
                <a:ext cx="1159484" cy="535531"/>
              </a:xfrm>
              <a:prstGeom prst="rect">
                <a:avLst/>
              </a:prstGeom>
            </p:spPr>
            <p:txBody>
              <a:bodyPr wrap="none">
                <a:spAutoFit/>
              </a:bodyPr>
              <a:lstStyle/>
              <a:p>
                <a:pPr algn="ctr">
                  <a:lnSpc>
                    <a:spcPct val="90000"/>
                  </a:lnSpc>
                </a:pPr>
                <a: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Other </a:t>
                </a:r>
                <a:b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br>
                <a: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directories</a:t>
                </a:r>
                <a:endParaRPr lang="en-US" sz="1600" dirty="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grpSp>
        <p:sp>
          <p:nvSpPr>
            <p:cNvPr id="207" name="Rectangle 206"/>
            <p:cNvSpPr/>
            <p:nvPr/>
          </p:nvSpPr>
          <p:spPr>
            <a:xfrm>
              <a:off x="5402939" y="6145683"/>
              <a:ext cx="2723921" cy="424732"/>
            </a:xfrm>
            <a:prstGeom prst="rect">
              <a:avLst/>
            </a:prstGeom>
          </p:spPr>
          <p:txBody>
            <a:bodyPr wrap="square">
              <a:spAutoFit/>
            </a:bodyPr>
            <a:lstStyle/>
            <a:p>
              <a:pPr algn="ctr" defTabSz="931863" fontAlgn="base">
                <a:lnSpc>
                  <a:spcPct val="90000"/>
                </a:lnSpc>
                <a:spcBef>
                  <a:spcPts val="1224"/>
                </a:spcBef>
                <a:spcAft>
                  <a:spcPct val="0"/>
                </a:spcAft>
                <a:buClr>
                  <a:schemeClr val="tx1"/>
                </a:buClr>
                <a:buSzPct val="90000"/>
              </a:pPr>
              <a: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t>(PowerShell / SQL (ODBC / LDAP v3 </a:t>
              </a:r>
              <a:b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br>
              <a: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t>/ Web Services (SOAP, JAVA, REST)</a:t>
              </a:r>
            </a:p>
          </p:txBody>
        </p:sp>
      </p:grpSp>
      <p:sp>
        <p:nvSpPr>
          <p:cNvPr id="9" name="Rectangle 8"/>
          <p:cNvSpPr/>
          <p:nvPr/>
        </p:nvSpPr>
        <p:spPr bwMode="auto">
          <a:xfrm>
            <a:off x="-1" y="0"/>
            <a:ext cx="4846651" cy="69945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39" y="295275"/>
            <a:ext cx="4572014" cy="917575"/>
          </a:xfrm>
        </p:spPr>
        <p:txBody>
          <a:bodyPr/>
          <a:lstStyle/>
          <a:p>
            <a:r>
              <a:rPr lang="en-US" dirty="0"/>
              <a:t>Your directory on the cloud</a:t>
            </a:r>
          </a:p>
        </p:txBody>
      </p:sp>
      <p:sp>
        <p:nvSpPr>
          <p:cNvPr id="11" name="Text Placeholder 2"/>
          <p:cNvSpPr txBox="1">
            <a:spLocks/>
          </p:cNvSpPr>
          <p:nvPr/>
        </p:nvSpPr>
        <p:spPr>
          <a:xfrm>
            <a:off x="274639" y="2125663"/>
            <a:ext cx="4426805" cy="2793526"/>
          </a:xfrm>
          <a:prstGeom prst="rect">
            <a:avLst/>
          </a:prstGeom>
        </p:spPr>
        <p:txBody>
          <a:bodyPr lIns="182880" tIns="146304" rIns="182880" bIns="146304"/>
          <a:lst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US" sz="2400" dirty="0"/>
              <a:t>Connect and sync on-premises directories with Azure</a:t>
            </a:r>
          </a:p>
        </p:txBody>
      </p:sp>
      <p:grpSp>
        <p:nvGrpSpPr>
          <p:cNvPr id="43" name="Group 42"/>
          <p:cNvGrpSpPr/>
          <p:nvPr/>
        </p:nvGrpSpPr>
        <p:grpSpPr>
          <a:xfrm>
            <a:off x="-13" y="4132799"/>
            <a:ext cx="3953202" cy="2903789"/>
            <a:chOff x="-14" y="4132799"/>
            <a:chExt cx="4081087" cy="2997726"/>
          </a:xfrm>
        </p:grpSpPr>
        <p:sp>
          <p:nvSpPr>
            <p:cNvPr id="40" name="Freeform 39"/>
            <p:cNvSpPr/>
            <p:nvPr/>
          </p:nvSpPr>
          <p:spPr bwMode="auto">
            <a:xfrm>
              <a:off x="-14" y="4182258"/>
              <a:ext cx="4081087" cy="2948267"/>
            </a:xfrm>
            <a:custGeom>
              <a:avLst/>
              <a:gdLst>
                <a:gd name="connsiteX0" fmla="*/ 1613616 w 4081087"/>
                <a:gd name="connsiteY0" fmla="*/ 0 h 2948267"/>
                <a:gd name="connsiteX1" fmla="*/ 4081087 w 4081087"/>
                <a:gd name="connsiteY1" fmla="*/ 2467471 h 2948267"/>
                <a:gd name="connsiteX2" fmla="*/ 4068347 w 4081087"/>
                <a:gd name="connsiteY2" fmla="*/ 2719757 h 2948267"/>
                <a:gd name="connsiteX3" fmla="*/ 4033473 w 4081087"/>
                <a:gd name="connsiteY3" fmla="*/ 2948267 h 2948267"/>
                <a:gd name="connsiteX4" fmla="*/ 0 w 4081087"/>
                <a:gd name="connsiteY4" fmla="*/ 2948267 h 2948267"/>
                <a:gd name="connsiteX5" fmla="*/ 0 w 4081087"/>
                <a:gd name="connsiteY5" fmla="*/ 603510 h 2948267"/>
                <a:gd name="connsiteX6" fmla="*/ 44076 w 4081087"/>
                <a:gd name="connsiteY6" fmla="*/ 563451 h 2948267"/>
                <a:gd name="connsiteX7" fmla="*/ 1613616 w 4081087"/>
                <a:gd name="connsiteY7" fmla="*/ 0 h 294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087" h="2948267">
                  <a:moveTo>
                    <a:pt x="1613616" y="0"/>
                  </a:moveTo>
                  <a:cubicBezTo>
                    <a:pt x="2976363" y="0"/>
                    <a:pt x="4081087" y="1104725"/>
                    <a:pt x="4081087" y="2467471"/>
                  </a:cubicBezTo>
                  <a:cubicBezTo>
                    <a:pt x="4081087" y="2552643"/>
                    <a:pt x="4076772" y="2636806"/>
                    <a:pt x="4068347" y="2719757"/>
                  </a:cubicBezTo>
                  <a:lnTo>
                    <a:pt x="4033473" y="2948267"/>
                  </a:lnTo>
                  <a:lnTo>
                    <a:pt x="0" y="2948267"/>
                  </a:lnTo>
                  <a:lnTo>
                    <a:pt x="0" y="603510"/>
                  </a:lnTo>
                  <a:lnTo>
                    <a:pt x="44076" y="563451"/>
                  </a:lnTo>
                  <a:cubicBezTo>
                    <a:pt x="470600" y="211452"/>
                    <a:pt x="1017415" y="0"/>
                    <a:pt x="1613616" y="0"/>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rotWithShape="1">
            <a:blip r:embed="rId3"/>
            <a:srcRect l="7179"/>
            <a:stretch/>
          </p:blipFill>
          <p:spPr>
            <a:xfrm>
              <a:off x="-14" y="4132799"/>
              <a:ext cx="3547941" cy="2997725"/>
            </a:xfrm>
            <a:prstGeom prst="rect">
              <a:avLst/>
            </a:prstGeom>
          </p:spPr>
        </p:pic>
      </p:grpSp>
      <p:grpSp>
        <p:nvGrpSpPr>
          <p:cNvPr id="37" name="Group 36"/>
          <p:cNvGrpSpPr/>
          <p:nvPr/>
        </p:nvGrpSpPr>
        <p:grpSpPr>
          <a:xfrm>
            <a:off x="2126327" y="3287471"/>
            <a:ext cx="649078" cy="649078"/>
            <a:chOff x="5030439" y="4053551"/>
            <a:chExt cx="457200" cy="457200"/>
          </a:xfrm>
        </p:grpSpPr>
        <p:sp>
          <p:nvSpPr>
            <p:cNvPr id="16" name="Oval 15"/>
            <p:cNvSpPr/>
            <p:nvPr/>
          </p:nvSpPr>
          <p:spPr bwMode="auto">
            <a:xfrm>
              <a:off x="5030439" y="4053551"/>
              <a:ext cx="457200" cy="457200"/>
            </a:xfrm>
            <a:prstGeom prst="ellips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p:cNvGrpSpPr/>
            <p:nvPr/>
          </p:nvGrpSpPr>
          <p:grpSpPr>
            <a:xfrm>
              <a:off x="5176629" y="4155668"/>
              <a:ext cx="164822" cy="252966"/>
              <a:chOff x="3959225" y="30163"/>
              <a:chExt cx="4518025" cy="6934201"/>
            </a:xfrm>
          </p:grpSpPr>
          <p:sp>
            <p:nvSpPr>
              <p:cNvPr id="21" name="Freeform 6"/>
              <p:cNvSpPr>
                <a:spLocks/>
              </p:cNvSpPr>
              <p:nvPr/>
            </p:nvSpPr>
            <p:spPr bwMode="auto">
              <a:xfrm>
                <a:off x="4530725" y="30163"/>
                <a:ext cx="3379788" cy="3629025"/>
              </a:xfrm>
              <a:custGeom>
                <a:avLst/>
                <a:gdLst>
                  <a:gd name="T0" fmla="*/ 899 w 899"/>
                  <a:gd name="T1" fmla="*/ 966 h 966"/>
                  <a:gd name="T2" fmla="*/ 714 w 899"/>
                  <a:gd name="T3" fmla="*/ 966 h 966"/>
                  <a:gd name="T4" fmla="*/ 714 w 899"/>
                  <a:gd name="T5" fmla="*/ 383 h 966"/>
                  <a:gd name="T6" fmla="*/ 642 w 899"/>
                  <a:gd name="T7" fmla="*/ 240 h 966"/>
                  <a:gd name="T8" fmla="*/ 454 w 899"/>
                  <a:gd name="T9" fmla="*/ 186 h 966"/>
                  <a:gd name="T10" fmla="*/ 185 w 899"/>
                  <a:gd name="T11" fmla="*/ 370 h 966"/>
                  <a:gd name="T12" fmla="*/ 185 w 899"/>
                  <a:gd name="T13" fmla="*/ 742 h 966"/>
                  <a:gd name="T14" fmla="*/ 0 w 899"/>
                  <a:gd name="T15" fmla="*/ 742 h 966"/>
                  <a:gd name="T16" fmla="*/ 0 w 899"/>
                  <a:gd name="T17" fmla="*/ 370 h 966"/>
                  <a:gd name="T18" fmla="*/ 153 w 899"/>
                  <a:gd name="T19" fmla="*/ 86 h 966"/>
                  <a:gd name="T20" fmla="*/ 454 w 899"/>
                  <a:gd name="T21" fmla="*/ 0 h 966"/>
                  <a:gd name="T22" fmla="*/ 751 w 899"/>
                  <a:gd name="T23" fmla="*/ 89 h 966"/>
                  <a:gd name="T24" fmla="*/ 899 w 899"/>
                  <a:gd name="T25" fmla="*/ 383 h 966"/>
                  <a:gd name="T26" fmla="*/ 899 w 899"/>
                  <a:gd name="T27" fmla="*/ 966 h 966"/>
                  <a:gd name="T28" fmla="*/ 899 w 899"/>
                  <a:gd name="T29" fmla="*/ 966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9" h="966">
                    <a:moveTo>
                      <a:pt x="899" y="966"/>
                    </a:moveTo>
                    <a:cubicBezTo>
                      <a:pt x="714" y="966"/>
                      <a:pt x="714" y="966"/>
                      <a:pt x="714" y="966"/>
                    </a:cubicBezTo>
                    <a:cubicBezTo>
                      <a:pt x="714" y="383"/>
                      <a:pt x="714" y="383"/>
                      <a:pt x="714" y="383"/>
                    </a:cubicBezTo>
                    <a:cubicBezTo>
                      <a:pt x="714" y="321"/>
                      <a:pt x="691" y="274"/>
                      <a:pt x="642" y="240"/>
                    </a:cubicBezTo>
                    <a:cubicBezTo>
                      <a:pt x="595" y="204"/>
                      <a:pt x="526" y="186"/>
                      <a:pt x="454" y="186"/>
                    </a:cubicBezTo>
                    <a:cubicBezTo>
                      <a:pt x="345" y="186"/>
                      <a:pt x="185" y="235"/>
                      <a:pt x="185" y="370"/>
                    </a:cubicBezTo>
                    <a:cubicBezTo>
                      <a:pt x="185" y="742"/>
                      <a:pt x="185" y="742"/>
                      <a:pt x="185" y="742"/>
                    </a:cubicBezTo>
                    <a:cubicBezTo>
                      <a:pt x="0" y="742"/>
                      <a:pt x="0" y="742"/>
                      <a:pt x="0" y="742"/>
                    </a:cubicBezTo>
                    <a:cubicBezTo>
                      <a:pt x="0" y="370"/>
                      <a:pt x="0" y="370"/>
                      <a:pt x="0" y="370"/>
                    </a:cubicBezTo>
                    <a:cubicBezTo>
                      <a:pt x="0" y="256"/>
                      <a:pt x="55" y="154"/>
                      <a:pt x="153" y="86"/>
                    </a:cubicBezTo>
                    <a:cubicBezTo>
                      <a:pt x="233" y="30"/>
                      <a:pt x="340" y="0"/>
                      <a:pt x="454" y="0"/>
                    </a:cubicBezTo>
                    <a:cubicBezTo>
                      <a:pt x="565" y="0"/>
                      <a:pt x="671" y="30"/>
                      <a:pt x="751" y="89"/>
                    </a:cubicBezTo>
                    <a:cubicBezTo>
                      <a:pt x="848" y="157"/>
                      <a:pt x="899" y="263"/>
                      <a:pt x="899" y="383"/>
                    </a:cubicBezTo>
                    <a:cubicBezTo>
                      <a:pt x="899" y="966"/>
                      <a:pt x="899" y="966"/>
                      <a:pt x="899" y="966"/>
                    </a:cubicBezTo>
                    <a:cubicBezTo>
                      <a:pt x="899" y="966"/>
                      <a:pt x="899" y="966"/>
                      <a:pt x="899" y="966"/>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a:off x="3959225" y="3362326"/>
                <a:ext cx="4518025" cy="3602038"/>
              </a:xfrm>
              <a:custGeom>
                <a:avLst/>
                <a:gdLst>
                  <a:gd name="T0" fmla="*/ 1202 w 1202"/>
                  <a:gd name="T1" fmla="*/ 848 h 959"/>
                  <a:gd name="T2" fmla="*/ 1091 w 1202"/>
                  <a:gd name="T3" fmla="*/ 959 h 959"/>
                  <a:gd name="T4" fmla="*/ 112 w 1202"/>
                  <a:gd name="T5" fmla="*/ 959 h 959"/>
                  <a:gd name="T6" fmla="*/ 0 w 1202"/>
                  <a:gd name="T7" fmla="*/ 848 h 959"/>
                  <a:gd name="T8" fmla="*/ 0 w 1202"/>
                  <a:gd name="T9" fmla="*/ 111 h 959"/>
                  <a:gd name="T10" fmla="*/ 112 w 1202"/>
                  <a:gd name="T11" fmla="*/ 0 h 959"/>
                  <a:gd name="T12" fmla="*/ 1091 w 1202"/>
                  <a:gd name="T13" fmla="*/ 0 h 959"/>
                  <a:gd name="T14" fmla="*/ 1202 w 1202"/>
                  <a:gd name="T15" fmla="*/ 111 h 959"/>
                  <a:gd name="T16" fmla="*/ 1202 w 1202"/>
                  <a:gd name="T17" fmla="*/ 848 h 959"/>
                  <a:gd name="T18" fmla="*/ 1202 w 1202"/>
                  <a:gd name="T19" fmla="*/ 84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2" h="959">
                    <a:moveTo>
                      <a:pt x="1202" y="848"/>
                    </a:moveTo>
                    <a:cubicBezTo>
                      <a:pt x="1202" y="910"/>
                      <a:pt x="1152" y="959"/>
                      <a:pt x="1091" y="959"/>
                    </a:cubicBezTo>
                    <a:cubicBezTo>
                      <a:pt x="112" y="959"/>
                      <a:pt x="112" y="959"/>
                      <a:pt x="112" y="959"/>
                    </a:cubicBezTo>
                    <a:cubicBezTo>
                      <a:pt x="49" y="959"/>
                      <a:pt x="0" y="910"/>
                      <a:pt x="0" y="848"/>
                    </a:cubicBezTo>
                    <a:cubicBezTo>
                      <a:pt x="0" y="111"/>
                      <a:pt x="0" y="111"/>
                      <a:pt x="0" y="111"/>
                    </a:cubicBezTo>
                    <a:cubicBezTo>
                      <a:pt x="0" y="49"/>
                      <a:pt x="49" y="0"/>
                      <a:pt x="112" y="0"/>
                    </a:cubicBezTo>
                    <a:cubicBezTo>
                      <a:pt x="1091" y="0"/>
                      <a:pt x="1091" y="0"/>
                      <a:pt x="1091" y="0"/>
                    </a:cubicBezTo>
                    <a:cubicBezTo>
                      <a:pt x="1152" y="0"/>
                      <a:pt x="1202" y="49"/>
                      <a:pt x="1202" y="111"/>
                    </a:cubicBezTo>
                    <a:cubicBezTo>
                      <a:pt x="1202" y="848"/>
                      <a:pt x="1202" y="848"/>
                      <a:pt x="1202" y="848"/>
                    </a:cubicBezTo>
                    <a:cubicBezTo>
                      <a:pt x="1202" y="848"/>
                      <a:pt x="1202" y="848"/>
                      <a:pt x="1202" y="84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6" name="Group 35"/>
          <p:cNvGrpSpPr/>
          <p:nvPr/>
        </p:nvGrpSpPr>
        <p:grpSpPr>
          <a:xfrm>
            <a:off x="3018155" y="3685360"/>
            <a:ext cx="649078" cy="649078"/>
            <a:chOff x="5659023" y="3777738"/>
            <a:chExt cx="457200" cy="457200"/>
          </a:xfrm>
        </p:grpSpPr>
        <p:sp>
          <p:nvSpPr>
            <p:cNvPr id="18" name="Oval 17"/>
            <p:cNvSpPr/>
            <p:nvPr/>
          </p:nvSpPr>
          <p:spPr bwMode="auto">
            <a:xfrm>
              <a:off x="5659023" y="3777738"/>
              <a:ext cx="457200" cy="457200"/>
            </a:xfrm>
            <a:prstGeom prst="ellips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4"/>
            <a:stretch>
              <a:fillRect/>
            </a:stretch>
          </p:blipFill>
          <p:spPr>
            <a:xfrm>
              <a:off x="5785878" y="3882213"/>
              <a:ext cx="184440" cy="248251"/>
            </a:xfrm>
            <a:prstGeom prst="rect">
              <a:avLst/>
            </a:prstGeom>
          </p:spPr>
        </p:pic>
      </p:grpSp>
      <p:grpSp>
        <p:nvGrpSpPr>
          <p:cNvPr id="35" name="Group 34"/>
          <p:cNvGrpSpPr/>
          <p:nvPr/>
        </p:nvGrpSpPr>
        <p:grpSpPr>
          <a:xfrm>
            <a:off x="3781077" y="4431784"/>
            <a:ext cx="649078" cy="649078"/>
            <a:chOff x="6287607" y="3777738"/>
            <a:chExt cx="457200" cy="457200"/>
          </a:xfrm>
        </p:grpSpPr>
        <p:sp>
          <p:nvSpPr>
            <p:cNvPr id="19" name="Oval 18"/>
            <p:cNvSpPr/>
            <p:nvPr/>
          </p:nvSpPr>
          <p:spPr bwMode="auto">
            <a:xfrm>
              <a:off x="6287607" y="3777738"/>
              <a:ext cx="457200" cy="457200"/>
            </a:xfrm>
            <a:prstGeom prst="ellips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6389790" y="3898523"/>
              <a:ext cx="241371" cy="215630"/>
              <a:chOff x="6389790" y="3900904"/>
              <a:chExt cx="241371" cy="215630"/>
            </a:xfrm>
          </p:grpSpPr>
          <p:grpSp>
            <p:nvGrpSpPr>
              <p:cNvPr id="25" name="Group 24"/>
              <p:cNvGrpSpPr/>
              <p:nvPr/>
            </p:nvGrpSpPr>
            <p:grpSpPr>
              <a:xfrm>
                <a:off x="6389790" y="3900904"/>
                <a:ext cx="202406" cy="131609"/>
                <a:chOff x="6955631" y="3473604"/>
                <a:chExt cx="202406" cy="131609"/>
              </a:xfrm>
            </p:grpSpPr>
            <p:sp>
              <p:nvSpPr>
                <p:cNvPr id="28" name="Rectangle 27"/>
                <p:cNvSpPr/>
                <p:nvPr/>
              </p:nvSpPr>
              <p:spPr bwMode="auto">
                <a:xfrm>
                  <a:off x="6955631" y="3473604"/>
                  <a:ext cx="202406" cy="131609"/>
                </a:xfrm>
                <a:prstGeom prst="rect">
                  <a:avLst/>
                </a:prstGeom>
                <a:solidFill>
                  <a:schemeClr val="bg1">
                    <a:lumMod val="95000"/>
                  </a:schemeClr>
                </a:solid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9" name="Straight Connector 28"/>
                <p:cNvCxnSpPr/>
                <p:nvPr/>
              </p:nvCxnSpPr>
              <p:spPr>
                <a:xfrm>
                  <a:off x="6965394" y="3506506"/>
                  <a:ext cx="1828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65394" y="3539408"/>
                  <a:ext cx="1828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61912" y="3572310"/>
                  <a:ext cx="1828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bwMode="auto">
                <a:xfrm>
                  <a:off x="6974680" y="3505200"/>
                  <a:ext cx="164307" cy="61913"/>
                </a:xfrm>
                <a:custGeom>
                  <a:avLst/>
                  <a:gdLst>
                    <a:gd name="connsiteX0" fmla="*/ 0 w 140494"/>
                    <a:gd name="connsiteY0" fmla="*/ 73819 h 73819"/>
                    <a:gd name="connsiteX1" fmla="*/ 50007 w 140494"/>
                    <a:gd name="connsiteY1" fmla="*/ 42863 h 73819"/>
                    <a:gd name="connsiteX2" fmla="*/ 78582 w 140494"/>
                    <a:gd name="connsiteY2" fmla="*/ 4763 h 73819"/>
                    <a:gd name="connsiteX3" fmla="*/ 111919 w 140494"/>
                    <a:gd name="connsiteY3" fmla="*/ 23813 h 73819"/>
                    <a:gd name="connsiteX4" fmla="*/ 140494 w 140494"/>
                    <a:gd name="connsiteY4" fmla="*/ 0 h 7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 h="73819">
                      <a:moveTo>
                        <a:pt x="0" y="73819"/>
                      </a:moveTo>
                      <a:lnTo>
                        <a:pt x="50007" y="42863"/>
                      </a:lnTo>
                      <a:lnTo>
                        <a:pt x="78582" y="4763"/>
                      </a:lnTo>
                      <a:lnTo>
                        <a:pt x="111919" y="23813"/>
                      </a:lnTo>
                      <a:lnTo>
                        <a:pt x="140494" y="0"/>
                      </a:lnTo>
                    </a:path>
                  </a:pathLst>
                </a:cu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6" name="Freeform 10"/>
              <p:cNvSpPr>
                <a:spLocks noEditPoints="1"/>
              </p:cNvSpPr>
              <p:nvPr/>
            </p:nvSpPr>
            <p:spPr bwMode="auto">
              <a:xfrm>
                <a:off x="6471706" y="3965593"/>
                <a:ext cx="159455" cy="150941"/>
              </a:xfrm>
              <a:custGeom>
                <a:avLst/>
                <a:gdLst>
                  <a:gd name="T0" fmla="*/ 1429 w 1773"/>
                  <a:gd name="T1" fmla="*/ 0 h 1678"/>
                  <a:gd name="T2" fmla="*/ 1436 w 1773"/>
                  <a:gd name="T3" fmla="*/ 286 h 1678"/>
                  <a:gd name="T4" fmla="*/ 1597 w 1773"/>
                  <a:gd name="T5" fmla="*/ 337 h 1678"/>
                  <a:gd name="T6" fmla="*/ 1282 w 1773"/>
                  <a:gd name="T7" fmla="*/ 345 h 1678"/>
                  <a:gd name="T8" fmla="*/ 1121 w 1773"/>
                  <a:gd name="T9" fmla="*/ 718 h 1678"/>
                  <a:gd name="T10" fmla="*/ 1319 w 1773"/>
                  <a:gd name="T11" fmla="*/ 938 h 1678"/>
                  <a:gd name="T12" fmla="*/ 1319 w 1773"/>
                  <a:gd name="T13" fmla="*/ 1458 h 1678"/>
                  <a:gd name="T14" fmla="*/ 1304 w 1773"/>
                  <a:gd name="T15" fmla="*/ 1656 h 1678"/>
                  <a:gd name="T16" fmla="*/ 1663 w 1773"/>
                  <a:gd name="T17" fmla="*/ 1033 h 1678"/>
                  <a:gd name="T18" fmla="*/ 1766 w 1773"/>
                  <a:gd name="T19" fmla="*/ 498 h 1678"/>
                  <a:gd name="T20" fmla="*/ 359 w 1773"/>
                  <a:gd name="T21" fmla="*/ 476 h 1678"/>
                  <a:gd name="T22" fmla="*/ 351 w 1773"/>
                  <a:gd name="T23" fmla="*/ 147 h 1678"/>
                  <a:gd name="T24" fmla="*/ 359 w 1773"/>
                  <a:gd name="T25" fmla="*/ 476 h 1678"/>
                  <a:gd name="T26" fmla="*/ 513 w 1773"/>
                  <a:gd name="T27" fmla="*/ 953 h 1678"/>
                  <a:gd name="T28" fmla="*/ 725 w 1773"/>
                  <a:gd name="T29" fmla="*/ 726 h 1678"/>
                  <a:gd name="T30" fmla="*/ 534 w 1773"/>
                  <a:gd name="T31" fmla="*/ 520 h 1678"/>
                  <a:gd name="T32" fmla="*/ 183 w 1773"/>
                  <a:gd name="T33" fmla="*/ 528 h 1678"/>
                  <a:gd name="T34" fmla="*/ 7 w 1773"/>
                  <a:gd name="T35" fmla="*/ 1173 h 1678"/>
                  <a:gd name="T36" fmla="*/ 175 w 1773"/>
                  <a:gd name="T37" fmla="*/ 1678 h 1678"/>
                  <a:gd name="T38" fmla="*/ 593 w 1773"/>
                  <a:gd name="T39" fmla="*/ 1554 h 1678"/>
                  <a:gd name="T40" fmla="*/ 520 w 1773"/>
                  <a:gd name="T41" fmla="*/ 1407 h 1678"/>
                  <a:gd name="T42" fmla="*/ 1069 w 1773"/>
                  <a:gd name="T43" fmla="*/ 542 h 1678"/>
                  <a:gd name="T44" fmla="*/ 747 w 1773"/>
                  <a:gd name="T45" fmla="*/ 542 h 1678"/>
                  <a:gd name="T46" fmla="*/ 1275 w 1773"/>
                  <a:gd name="T47" fmla="*/ 938 h 1678"/>
                  <a:gd name="T48" fmla="*/ 1084 w 1773"/>
                  <a:gd name="T49" fmla="*/ 755 h 1678"/>
                  <a:gd name="T50" fmla="*/ 732 w 1773"/>
                  <a:gd name="T51" fmla="*/ 762 h 1678"/>
                  <a:gd name="T52" fmla="*/ 549 w 1773"/>
                  <a:gd name="T53" fmla="*/ 953 h 1678"/>
                  <a:gd name="T54" fmla="*/ 600 w 1773"/>
                  <a:gd name="T55" fmla="*/ 1502 h 1678"/>
                  <a:gd name="T56" fmla="*/ 703 w 1773"/>
                  <a:gd name="T57" fmla="*/ 1671 h 1678"/>
                  <a:gd name="T58" fmla="*/ 1165 w 1773"/>
                  <a:gd name="T59" fmla="*/ 1532 h 1678"/>
                  <a:gd name="T60" fmla="*/ 1289 w 1773"/>
                  <a:gd name="T61" fmla="*/ 1392 h 1678"/>
                  <a:gd name="T62" fmla="*/ 1275 w 1773"/>
                  <a:gd name="T63" fmla="*/ 9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3" h="1678">
                    <a:moveTo>
                      <a:pt x="1289" y="147"/>
                    </a:moveTo>
                    <a:cubicBezTo>
                      <a:pt x="1289" y="66"/>
                      <a:pt x="1348" y="0"/>
                      <a:pt x="1429" y="0"/>
                    </a:cubicBezTo>
                    <a:cubicBezTo>
                      <a:pt x="1509" y="0"/>
                      <a:pt x="1575" y="59"/>
                      <a:pt x="1575" y="139"/>
                    </a:cubicBezTo>
                    <a:cubicBezTo>
                      <a:pt x="1582" y="220"/>
                      <a:pt x="1517" y="286"/>
                      <a:pt x="1436" y="286"/>
                    </a:cubicBezTo>
                    <a:cubicBezTo>
                      <a:pt x="1355" y="293"/>
                      <a:pt x="1289" y="227"/>
                      <a:pt x="1289" y="147"/>
                    </a:cubicBezTo>
                    <a:close/>
                    <a:moveTo>
                      <a:pt x="1597" y="337"/>
                    </a:moveTo>
                    <a:cubicBezTo>
                      <a:pt x="1436" y="337"/>
                      <a:pt x="1436" y="337"/>
                      <a:pt x="1436" y="337"/>
                    </a:cubicBezTo>
                    <a:cubicBezTo>
                      <a:pt x="1282" y="345"/>
                      <a:pt x="1282" y="345"/>
                      <a:pt x="1282" y="345"/>
                    </a:cubicBezTo>
                    <a:cubicBezTo>
                      <a:pt x="1157" y="345"/>
                      <a:pt x="1113" y="440"/>
                      <a:pt x="1113" y="513"/>
                    </a:cubicBezTo>
                    <a:cubicBezTo>
                      <a:pt x="1121" y="718"/>
                      <a:pt x="1121" y="718"/>
                      <a:pt x="1121" y="718"/>
                    </a:cubicBezTo>
                    <a:cubicBezTo>
                      <a:pt x="1121" y="718"/>
                      <a:pt x="1121" y="718"/>
                      <a:pt x="1128" y="718"/>
                    </a:cubicBezTo>
                    <a:cubicBezTo>
                      <a:pt x="1253" y="733"/>
                      <a:pt x="1311" y="843"/>
                      <a:pt x="1319" y="938"/>
                    </a:cubicBezTo>
                    <a:cubicBezTo>
                      <a:pt x="1326" y="1392"/>
                      <a:pt x="1326" y="1392"/>
                      <a:pt x="1326" y="1392"/>
                    </a:cubicBezTo>
                    <a:cubicBezTo>
                      <a:pt x="1326" y="1414"/>
                      <a:pt x="1326" y="1436"/>
                      <a:pt x="1319" y="1458"/>
                    </a:cubicBezTo>
                    <a:cubicBezTo>
                      <a:pt x="1311" y="1480"/>
                      <a:pt x="1297" y="1495"/>
                      <a:pt x="1289" y="1510"/>
                    </a:cubicBezTo>
                    <a:cubicBezTo>
                      <a:pt x="1304" y="1656"/>
                      <a:pt x="1304" y="1656"/>
                      <a:pt x="1304" y="1656"/>
                    </a:cubicBezTo>
                    <a:cubicBezTo>
                      <a:pt x="1626" y="1649"/>
                      <a:pt x="1626" y="1649"/>
                      <a:pt x="1626" y="1649"/>
                    </a:cubicBezTo>
                    <a:cubicBezTo>
                      <a:pt x="1663" y="1033"/>
                      <a:pt x="1663" y="1033"/>
                      <a:pt x="1663" y="1033"/>
                    </a:cubicBezTo>
                    <a:cubicBezTo>
                      <a:pt x="1663" y="1033"/>
                      <a:pt x="1773" y="1019"/>
                      <a:pt x="1773" y="902"/>
                    </a:cubicBezTo>
                    <a:cubicBezTo>
                      <a:pt x="1766" y="498"/>
                      <a:pt x="1766" y="498"/>
                      <a:pt x="1766" y="498"/>
                    </a:cubicBezTo>
                    <a:cubicBezTo>
                      <a:pt x="1766" y="425"/>
                      <a:pt x="1714" y="330"/>
                      <a:pt x="1597" y="337"/>
                    </a:cubicBezTo>
                    <a:close/>
                    <a:moveTo>
                      <a:pt x="359" y="476"/>
                    </a:moveTo>
                    <a:cubicBezTo>
                      <a:pt x="447" y="469"/>
                      <a:pt x="520" y="396"/>
                      <a:pt x="513" y="308"/>
                    </a:cubicBezTo>
                    <a:cubicBezTo>
                      <a:pt x="513" y="220"/>
                      <a:pt x="439" y="147"/>
                      <a:pt x="351" y="147"/>
                    </a:cubicBezTo>
                    <a:cubicBezTo>
                      <a:pt x="263" y="154"/>
                      <a:pt x="190" y="227"/>
                      <a:pt x="190" y="315"/>
                    </a:cubicBezTo>
                    <a:cubicBezTo>
                      <a:pt x="197" y="403"/>
                      <a:pt x="271" y="476"/>
                      <a:pt x="359" y="476"/>
                    </a:cubicBezTo>
                    <a:close/>
                    <a:moveTo>
                      <a:pt x="520" y="1407"/>
                    </a:moveTo>
                    <a:cubicBezTo>
                      <a:pt x="513" y="953"/>
                      <a:pt x="513" y="953"/>
                      <a:pt x="513" y="953"/>
                    </a:cubicBezTo>
                    <a:cubicBezTo>
                      <a:pt x="513" y="843"/>
                      <a:pt x="586" y="733"/>
                      <a:pt x="725" y="726"/>
                    </a:cubicBezTo>
                    <a:cubicBezTo>
                      <a:pt x="725" y="726"/>
                      <a:pt x="725" y="726"/>
                      <a:pt x="725" y="726"/>
                    </a:cubicBezTo>
                    <a:cubicBezTo>
                      <a:pt x="725" y="711"/>
                      <a:pt x="725" y="711"/>
                      <a:pt x="725" y="711"/>
                    </a:cubicBezTo>
                    <a:cubicBezTo>
                      <a:pt x="725" y="630"/>
                      <a:pt x="666" y="520"/>
                      <a:pt x="534" y="520"/>
                    </a:cubicBezTo>
                    <a:cubicBezTo>
                      <a:pt x="359" y="528"/>
                      <a:pt x="359" y="528"/>
                      <a:pt x="359" y="528"/>
                    </a:cubicBezTo>
                    <a:cubicBezTo>
                      <a:pt x="183" y="528"/>
                      <a:pt x="183" y="528"/>
                      <a:pt x="183" y="528"/>
                    </a:cubicBezTo>
                    <a:cubicBezTo>
                      <a:pt x="51" y="535"/>
                      <a:pt x="0" y="645"/>
                      <a:pt x="0" y="726"/>
                    </a:cubicBezTo>
                    <a:cubicBezTo>
                      <a:pt x="7" y="1173"/>
                      <a:pt x="7" y="1173"/>
                      <a:pt x="7" y="1173"/>
                    </a:cubicBezTo>
                    <a:cubicBezTo>
                      <a:pt x="14" y="1305"/>
                      <a:pt x="131" y="1312"/>
                      <a:pt x="131" y="1312"/>
                    </a:cubicBezTo>
                    <a:cubicBezTo>
                      <a:pt x="175" y="1678"/>
                      <a:pt x="175" y="1678"/>
                      <a:pt x="175" y="1678"/>
                    </a:cubicBezTo>
                    <a:cubicBezTo>
                      <a:pt x="586" y="1671"/>
                      <a:pt x="586" y="1671"/>
                      <a:pt x="586" y="1671"/>
                    </a:cubicBezTo>
                    <a:cubicBezTo>
                      <a:pt x="593" y="1554"/>
                      <a:pt x="593" y="1554"/>
                      <a:pt x="593" y="1554"/>
                    </a:cubicBezTo>
                    <a:cubicBezTo>
                      <a:pt x="586" y="1546"/>
                      <a:pt x="578" y="1539"/>
                      <a:pt x="571" y="1532"/>
                    </a:cubicBezTo>
                    <a:cubicBezTo>
                      <a:pt x="542" y="1502"/>
                      <a:pt x="527" y="1458"/>
                      <a:pt x="520" y="1407"/>
                    </a:cubicBezTo>
                    <a:close/>
                    <a:moveTo>
                      <a:pt x="908" y="704"/>
                    </a:moveTo>
                    <a:cubicBezTo>
                      <a:pt x="996" y="704"/>
                      <a:pt x="1069" y="630"/>
                      <a:pt x="1069" y="542"/>
                    </a:cubicBezTo>
                    <a:cubicBezTo>
                      <a:pt x="1069" y="447"/>
                      <a:pt x="989" y="381"/>
                      <a:pt x="901" y="381"/>
                    </a:cubicBezTo>
                    <a:cubicBezTo>
                      <a:pt x="813" y="381"/>
                      <a:pt x="740" y="455"/>
                      <a:pt x="747" y="542"/>
                    </a:cubicBezTo>
                    <a:cubicBezTo>
                      <a:pt x="747" y="638"/>
                      <a:pt x="820" y="704"/>
                      <a:pt x="908" y="704"/>
                    </a:cubicBezTo>
                    <a:close/>
                    <a:moveTo>
                      <a:pt x="1275" y="938"/>
                    </a:moveTo>
                    <a:cubicBezTo>
                      <a:pt x="1275" y="865"/>
                      <a:pt x="1231" y="770"/>
                      <a:pt x="1121" y="755"/>
                    </a:cubicBezTo>
                    <a:cubicBezTo>
                      <a:pt x="1106" y="755"/>
                      <a:pt x="1099" y="755"/>
                      <a:pt x="1084" y="755"/>
                    </a:cubicBezTo>
                    <a:cubicBezTo>
                      <a:pt x="908" y="755"/>
                      <a:pt x="908" y="755"/>
                      <a:pt x="908" y="755"/>
                    </a:cubicBezTo>
                    <a:cubicBezTo>
                      <a:pt x="732" y="762"/>
                      <a:pt x="732" y="762"/>
                      <a:pt x="732" y="762"/>
                    </a:cubicBezTo>
                    <a:cubicBezTo>
                      <a:pt x="732" y="762"/>
                      <a:pt x="732" y="762"/>
                      <a:pt x="725" y="762"/>
                    </a:cubicBezTo>
                    <a:cubicBezTo>
                      <a:pt x="600" y="770"/>
                      <a:pt x="549" y="872"/>
                      <a:pt x="549" y="953"/>
                    </a:cubicBezTo>
                    <a:cubicBezTo>
                      <a:pt x="564" y="1407"/>
                      <a:pt x="564" y="1407"/>
                      <a:pt x="564" y="1407"/>
                    </a:cubicBezTo>
                    <a:cubicBezTo>
                      <a:pt x="564" y="1451"/>
                      <a:pt x="578" y="1480"/>
                      <a:pt x="600" y="1502"/>
                    </a:cubicBezTo>
                    <a:cubicBezTo>
                      <a:pt x="637" y="1539"/>
                      <a:pt x="688" y="1539"/>
                      <a:pt x="688" y="1539"/>
                    </a:cubicBezTo>
                    <a:cubicBezTo>
                      <a:pt x="703" y="1671"/>
                      <a:pt x="703" y="1671"/>
                      <a:pt x="703" y="1671"/>
                    </a:cubicBezTo>
                    <a:cubicBezTo>
                      <a:pt x="1157" y="1656"/>
                      <a:pt x="1157" y="1656"/>
                      <a:pt x="1157" y="1656"/>
                    </a:cubicBezTo>
                    <a:cubicBezTo>
                      <a:pt x="1165" y="1532"/>
                      <a:pt x="1165" y="1532"/>
                      <a:pt x="1165" y="1532"/>
                    </a:cubicBezTo>
                    <a:cubicBezTo>
                      <a:pt x="1165" y="1532"/>
                      <a:pt x="1253" y="1524"/>
                      <a:pt x="1282" y="1444"/>
                    </a:cubicBezTo>
                    <a:cubicBezTo>
                      <a:pt x="1282" y="1429"/>
                      <a:pt x="1289" y="1414"/>
                      <a:pt x="1289" y="1392"/>
                    </a:cubicBezTo>
                    <a:cubicBezTo>
                      <a:pt x="1275" y="938"/>
                      <a:pt x="1275" y="938"/>
                      <a:pt x="1275" y="938"/>
                    </a:cubicBezTo>
                    <a:cubicBezTo>
                      <a:pt x="1275" y="938"/>
                      <a:pt x="1275" y="938"/>
                      <a:pt x="1275" y="938"/>
                    </a:cubicBezTo>
                    <a:close/>
                  </a:path>
                </a:pathLst>
              </a:custGeom>
              <a:solidFill>
                <a:schemeClr val="bg1">
                  <a:lumMod val="50000"/>
                </a:schemeClr>
              </a:solidFill>
              <a:ln w="28575">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p:nvSpPr>
            <p:spPr bwMode="auto">
              <a:xfrm>
                <a:off x="6471706" y="3960831"/>
                <a:ext cx="159455" cy="150941"/>
              </a:xfrm>
              <a:custGeom>
                <a:avLst/>
                <a:gdLst>
                  <a:gd name="T0" fmla="*/ 1429 w 1773"/>
                  <a:gd name="T1" fmla="*/ 0 h 1678"/>
                  <a:gd name="T2" fmla="*/ 1436 w 1773"/>
                  <a:gd name="T3" fmla="*/ 286 h 1678"/>
                  <a:gd name="T4" fmla="*/ 1597 w 1773"/>
                  <a:gd name="T5" fmla="*/ 337 h 1678"/>
                  <a:gd name="T6" fmla="*/ 1282 w 1773"/>
                  <a:gd name="T7" fmla="*/ 345 h 1678"/>
                  <a:gd name="T8" fmla="*/ 1121 w 1773"/>
                  <a:gd name="T9" fmla="*/ 718 h 1678"/>
                  <a:gd name="T10" fmla="*/ 1319 w 1773"/>
                  <a:gd name="T11" fmla="*/ 938 h 1678"/>
                  <a:gd name="T12" fmla="*/ 1319 w 1773"/>
                  <a:gd name="T13" fmla="*/ 1458 h 1678"/>
                  <a:gd name="T14" fmla="*/ 1304 w 1773"/>
                  <a:gd name="T15" fmla="*/ 1656 h 1678"/>
                  <a:gd name="T16" fmla="*/ 1663 w 1773"/>
                  <a:gd name="T17" fmla="*/ 1033 h 1678"/>
                  <a:gd name="T18" fmla="*/ 1766 w 1773"/>
                  <a:gd name="T19" fmla="*/ 498 h 1678"/>
                  <a:gd name="T20" fmla="*/ 359 w 1773"/>
                  <a:gd name="T21" fmla="*/ 476 h 1678"/>
                  <a:gd name="T22" fmla="*/ 351 w 1773"/>
                  <a:gd name="T23" fmla="*/ 147 h 1678"/>
                  <a:gd name="T24" fmla="*/ 359 w 1773"/>
                  <a:gd name="T25" fmla="*/ 476 h 1678"/>
                  <a:gd name="T26" fmla="*/ 513 w 1773"/>
                  <a:gd name="T27" fmla="*/ 953 h 1678"/>
                  <a:gd name="T28" fmla="*/ 725 w 1773"/>
                  <a:gd name="T29" fmla="*/ 726 h 1678"/>
                  <a:gd name="T30" fmla="*/ 534 w 1773"/>
                  <a:gd name="T31" fmla="*/ 520 h 1678"/>
                  <a:gd name="T32" fmla="*/ 183 w 1773"/>
                  <a:gd name="T33" fmla="*/ 528 h 1678"/>
                  <a:gd name="T34" fmla="*/ 7 w 1773"/>
                  <a:gd name="T35" fmla="*/ 1173 h 1678"/>
                  <a:gd name="T36" fmla="*/ 175 w 1773"/>
                  <a:gd name="T37" fmla="*/ 1678 h 1678"/>
                  <a:gd name="T38" fmla="*/ 593 w 1773"/>
                  <a:gd name="T39" fmla="*/ 1554 h 1678"/>
                  <a:gd name="T40" fmla="*/ 520 w 1773"/>
                  <a:gd name="T41" fmla="*/ 1407 h 1678"/>
                  <a:gd name="T42" fmla="*/ 1069 w 1773"/>
                  <a:gd name="T43" fmla="*/ 542 h 1678"/>
                  <a:gd name="T44" fmla="*/ 747 w 1773"/>
                  <a:gd name="T45" fmla="*/ 542 h 1678"/>
                  <a:gd name="T46" fmla="*/ 1275 w 1773"/>
                  <a:gd name="T47" fmla="*/ 938 h 1678"/>
                  <a:gd name="T48" fmla="*/ 1084 w 1773"/>
                  <a:gd name="T49" fmla="*/ 755 h 1678"/>
                  <a:gd name="T50" fmla="*/ 732 w 1773"/>
                  <a:gd name="T51" fmla="*/ 762 h 1678"/>
                  <a:gd name="T52" fmla="*/ 549 w 1773"/>
                  <a:gd name="T53" fmla="*/ 953 h 1678"/>
                  <a:gd name="T54" fmla="*/ 600 w 1773"/>
                  <a:gd name="T55" fmla="*/ 1502 h 1678"/>
                  <a:gd name="T56" fmla="*/ 703 w 1773"/>
                  <a:gd name="T57" fmla="*/ 1671 h 1678"/>
                  <a:gd name="T58" fmla="*/ 1165 w 1773"/>
                  <a:gd name="T59" fmla="*/ 1532 h 1678"/>
                  <a:gd name="T60" fmla="*/ 1289 w 1773"/>
                  <a:gd name="T61" fmla="*/ 1392 h 1678"/>
                  <a:gd name="T62" fmla="*/ 1275 w 1773"/>
                  <a:gd name="T63" fmla="*/ 9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3" h="1678">
                    <a:moveTo>
                      <a:pt x="1289" y="147"/>
                    </a:moveTo>
                    <a:cubicBezTo>
                      <a:pt x="1289" y="66"/>
                      <a:pt x="1348" y="0"/>
                      <a:pt x="1429" y="0"/>
                    </a:cubicBezTo>
                    <a:cubicBezTo>
                      <a:pt x="1509" y="0"/>
                      <a:pt x="1575" y="59"/>
                      <a:pt x="1575" y="139"/>
                    </a:cubicBezTo>
                    <a:cubicBezTo>
                      <a:pt x="1582" y="220"/>
                      <a:pt x="1517" y="286"/>
                      <a:pt x="1436" y="286"/>
                    </a:cubicBezTo>
                    <a:cubicBezTo>
                      <a:pt x="1355" y="293"/>
                      <a:pt x="1289" y="227"/>
                      <a:pt x="1289" y="147"/>
                    </a:cubicBezTo>
                    <a:close/>
                    <a:moveTo>
                      <a:pt x="1597" y="337"/>
                    </a:moveTo>
                    <a:cubicBezTo>
                      <a:pt x="1436" y="337"/>
                      <a:pt x="1436" y="337"/>
                      <a:pt x="1436" y="337"/>
                    </a:cubicBezTo>
                    <a:cubicBezTo>
                      <a:pt x="1282" y="345"/>
                      <a:pt x="1282" y="345"/>
                      <a:pt x="1282" y="345"/>
                    </a:cubicBezTo>
                    <a:cubicBezTo>
                      <a:pt x="1157" y="345"/>
                      <a:pt x="1113" y="440"/>
                      <a:pt x="1113" y="513"/>
                    </a:cubicBezTo>
                    <a:cubicBezTo>
                      <a:pt x="1121" y="718"/>
                      <a:pt x="1121" y="718"/>
                      <a:pt x="1121" y="718"/>
                    </a:cubicBezTo>
                    <a:cubicBezTo>
                      <a:pt x="1121" y="718"/>
                      <a:pt x="1121" y="718"/>
                      <a:pt x="1128" y="718"/>
                    </a:cubicBezTo>
                    <a:cubicBezTo>
                      <a:pt x="1253" y="733"/>
                      <a:pt x="1311" y="843"/>
                      <a:pt x="1319" y="938"/>
                    </a:cubicBezTo>
                    <a:cubicBezTo>
                      <a:pt x="1326" y="1392"/>
                      <a:pt x="1326" y="1392"/>
                      <a:pt x="1326" y="1392"/>
                    </a:cubicBezTo>
                    <a:cubicBezTo>
                      <a:pt x="1326" y="1414"/>
                      <a:pt x="1326" y="1436"/>
                      <a:pt x="1319" y="1458"/>
                    </a:cubicBezTo>
                    <a:cubicBezTo>
                      <a:pt x="1311" y="1480"/>
                      <a:pt x="1297" y="1495"/>
                      <a:pt x="1289" y="1510"/>
                    </a:cubicBezTo>
                    <a:cubicBezTo>
                      <a:pt x="1304" y="1656"/>
                      <a:pt x="1304" y="1656"/>
                      <a:pt x="1304" y="1656"/>
                    </a:cubicBezTo>
                    <a:cubicBezTo>
                      <a:pt x="1626" y="1649"/>
                      <a:pt x="1626" y="1649"/>
                      <a:pt x="1626" y="1649"/>
                    </a:cubicBezTo>
                    <a:cubicBezTo>
                      <a:pt x="1663" y="1033"/>
                      <a:pt x="1663" y="1033"/>
                      <a:pt x="1663" y="1033"/>
                    </a:cubicBezTo>
                    <a:cubicBezTo>
                      <a:pt x="1663" y="1033"/>
                      <a:pt x="1773" y="1019"/>
                      <a:pt x="1773" y="902"/>
                    </a:cubicBezTo>
                    <a:cubicBezTo>
                      <a:pt x="1766" y="498"/>
                      <a:pt x="1766" y="498"/>
                      <a:pt x="1766" y="498"/>
                    </a:cubicBezTo>
                    <a:cubicBezTo>
                      <a:pt x="1766" y="425"/>
                      <a:pt x="1714" y="330"/>
                      <a:pt x="1597" y="337"/>
                    </a:cubicBezTo>
                    <a:close/>
                    <a:moveTo>
                      <a:pt x="359" y="476"/>
                    </a:moveTo>
                    <a:cubicBezTo>
                      <a:pt x="447" y="469"/>
                      <a:pt x="520" y="396"/>
                      <a:pt x="513" y="308"/>
                    </a:cubicBezTo>
                    <a:cubicBezTo>
                      <a:pt x="513" y="220"/>
                      <a:pt x="439" y="147"/>
                      <a:pt x="351" y="147"/>
                    </a:cubicBezTo>
                    <a:cubicBezTo>
                      <a:pt x="263" y="154"/>
                      <a:pt x="190" y="227"/>
                      <a:pt x="190" y="315"/>
                    </a:cubicBezTo>
                    <a:cubicBezTo>
                      <a:pt x="197" y="403"/>
                      <a:pt x="271" y="476"/>
                      <a:pt x="359" y="476"/>
                    </a:cubicBezTo>
                    <a:close/>
                    <a:moveTo>
                      <a:pt x="520" y="1407"/>
                    </a:moveTo>
                    <a:cubicBezTo>
                      <a:pt x="513" y="953"/>
                      <a:pt x="513" y="953"/>
                      <a:pt x="513" y="953"/>
                    </a:cubicBezTo>
                    <a:cubicBezTo>
                      <a:pt x="513" y="843"/>
                      <a:pt x="586" y="733"/>
                      <a:pt x="725" y="726"/>
                    </a:cubicBezTo>
                    <a:cubicBezTo>
                      <a:pt x="725" y="726"/>
                      <a:pt x="725" y="726"/>
                      <a:pt x="725" y="726"/>
                    </a:cubicBezTo>
                    <a:cubicBezTo>
                      <a:pt x="725" y="711"/>
                      <a:pt x="725" y="711"/>
                      <a:pt x="725" y="711"/>
                    </a:cubicBezTo>
                    <a:cubicBezTo>
                      <a:pt x="725" y="630"/>
                      <a:pt x="666" y="520"/>
                      <a:pt x="534" y="520"/>
                    </a:cubicBezTo>
                    <a:cubicBezTo>
                      <a:pt x="359" y="528"/>
                      <a:pt x="359" y="528"/>
                      <a:pt x="359" y="528"/>
                    </a:cubicBezTo>
                    <a:cubicBezTo>
                      <a:pt x="183" y="528"/>
                      <a:pt x="183" y="528"/>
                      <a:pt x="183" y="528"/>
                    </a:cubicBezTo>
                    <a:cubicBezTo>
                      <a:pt x="51" y="535"/>
                      <a:pt x="0" y="645"/>
                      <a:pt x="0" y="726"/>
                    </a:cubicBezTo>
                    <a:cubicBezTo>
                      <a:pt x="7" y="1173"/>
                      <a:pt x="7" y="1173"/>
                      <a:pt x="7" y="1173"/>
                    </a:cubicBezTo>
                    <a:cubicBezTo>
                      <a:pt x="14" y="1305"/>
                      <a:pt x="131" y="1312"/>
                      <a:pt x="131" y="1312"/>
                    </a:cubicBezTo>
                    <a:cubicBezTo>
                      <a:pt x="175" y="1678"/>
                      <a:pt x="175" y="1678"/>
                      <a:pt x="175" y="1678"/>
                    </a:cubicBezTo>
                    <a:cubicBezTo>
                      <a:pt x="586" y="1671"/>
                      <a:pt x="586" y="1671"/>
                      <a:pt x="586" y="1671"/>
                    </a:cubicBezTo>
                    <a:cubicBezTo>
                      <a:pt x="593" y="1554"/>
                      <a:pt x="593" y="1554"/>
                      <a:pt x="593" y="1554"/>
                    </a:cubicBezTo>
                    <a:cubicBezTo>
                      <a:pt x="586" y="1546"/>
                      <a:pt x="578" y="1539"/>
                      <a:pt x="571" y="1532"/>
                    </a:cubicBezTo>
                    <a:cubicBezTo>
                      <a:pt x="542" y="1502"/>
                      <a:pt x="527" y="1458"/>
                      <a:pt x="520" y="1407"/>
                    </a:cubicBezTo>
                    <a:close/>
                    <a:moveTo>
                      <a:pt x="908" y="704"/>
                    </a:moveTo>
                    <a:cubicBezTo>
                      <a:pt x="996" y="704"/>
                      <a:pt x="1069" y="630"/>
                      <a:pt x="1069" y="542"/>
                    </a:cubicBezTo>
                    <a:cubicBezTo>
                      <a:pt x="1069" y="447"/>
                      <a:pt x="989" y="381"/>
                      <a:pt x="901" y="381"/>
                    </a:cubicBezTo>
                    <a:cubicBezTo>
                      <a:pt x="813" y="381"/>
                      <a:pt x="740" y="455"/>
                      <a:pt x="747" y="542"/>
                    </a:cubicBezTo>
                    <a:cubicBezTo>
                      <a:pt x="747" y="638"/>
                      <a:pt x="820" y="704"/>
                      <a:pt x="908" y="704"/>
                    </a:cubicBezTo>
                    <a:close/>
                    <a:moveTo>
                      <a:pt x="1275" y="938"/>
                    </a:moveTo>
                    <a:cubicBezTo>
                      <a:pt x="1275" y="865"/>
                      <a:pt x="1231" y="770"/>
                      <a:pt x="1121" y="755"/>
                    </a:cubicBezTo>
                    <a:cubicBezTo>
                      <a:pt x="1106" y="755"/>
                      <a:pt x="1099" y="755"/>
                      <a:pt x="1084" y="755"/>
                    </a:cubicBezTo>
                    <a:cubicBezTo>
                      <a:pt x="908" y="755"/>
                      <a:pt x="908" y="755"/>
                      <a:pt x="908" y="755"/>
                    </a:cubicBezTo>
                    <a:cubicBezTo>
                      <a:pt x="732" y="762"/>
                      <a:pt x="732" y="762"/>
                      <a:pt x="732" y="762"/>
                    </a:cubicBezTo>
                    <a:cubicBezTo>
                      <a:pt x="732" y="762"/>
                      <a:pt x="732" y="762"/>
                      <a:pt x="725" y="762"/>
                    </a:cubicBezTo>
                    <a:cubicBezTo>
                      <a:pt x="600" y="770"/>
                      <a:pt x="549" y="872"/>
                      <a:pt x="549" y="953"/>
                    </a:cubicBezTo>
                    <a:cubicBezTo>
                      <a:pt x="564" y="1407"/>
                      <a:pt x="564" y="1407"/>
                      <a:pt x="564" y="1407"/>
                    </a:cubicBezTo>
                    <a:cubicBezTo>
                      <a:pt x="564" y="1451"/>
                      <a:pt x="578" y="1480"/>
                      <a:pt x="600" y="1502"/>
                    </a:cubicBezTo>
                    <a:cubicBezTo>
                      <a:pt x="637" y="1539"/>
                      <a:pt x="688" y="1539"/>
                      <a:pt x="688" y="1539"/>
                    </a:cubicBezTo>
                    <a:cubicBezTo>
                      <a:pt x="703" y="1671"/>
                      <a:pt x="703" y="1671"/>
                      <a:pt x="703" y="1671"/>
                    </a:cubicBezTo>
                    <a:cubicBezTo>
                      <a:pt x="1157" y="1656"/>
                      <a:pt x="1157" y="1656"/>
                      <a:pt x="1157" y="1656"/>
                    </a:cubicBezTo>
                    <a:cubicBezTo>
                      <a:pt x="1165" y="1532"/>
                      <a:pt x="1165" y="1532"/>
                      <a:pt x="1165" y="1532"/>
                    </a:cubicBezTo>
                    <a:cubicBezTo>
                      <a:pt x="1165" y="1532"/>
                      <a:pt x="1253" y="1524"/>
                      <a:pt x="1282" y="1444"/>
                    </a:cubicBezTo>
                    <a:cubicBezTo>
                      <a:pt x="1282" y="1429"/>
                      <a:pt x="1289" y="1414"/>
                      <a:pt x="1289" y="1392"/>
                    </a:cubicBezTo>
                    <a:cubicBezTo>
                      <a:pt x="1275" y="938"/>
                      <a:pt x="1275" y="938"/>
                      <a:pt x="1275" y="938"/>
                    </a:cubicBezTo>
                    <a:cubicBezTo>
                      <a:pt x="1275" y="938"/>
                      <a:pt x="1275" y="938"/>
                      <a:pt x="1275" y="938"/>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p:cNvGrpSpPr/>
          <p:nvPr/>
        </p:nvGrpSpPr>
        <p:grpSpPr>
          <a:xfrm>
            <a:off x="1131639" y="3164136"/>
            <a:ext cx="649078" cy="649078"/>
            <a:chOff x="6916192" y="4053551"/>
            <a:chExt cx="457200" cy="457200"/>
          </a:xfrm>
        </p:grpSpPr>
        <p:sp>
          <p:nvSpPr>
            <p:cNvPr id="17" name="Oval 16"/>
            <p:cNvSpPr/>
            <p:nvPr/>
          </p:nvSpPr>
          <p:spPr bwMode="auto">
            <a:xfrm flipH="1">
              <a:off x="6916192" y="4053551"/>
              <a:ext cx="457200" cy="457200"/>
            </a:xfrm>
            <a:prstGeom prst="ellips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10360" t="22609" r="68281" b="22597"/>
            <a:stretch/>
          </p:blipFill>
          <p:spPr>
            <a:xfrm>
              <a:off x="7053873" y="4174355"/>
              <a:ext cx="181838" cy="215593"/>
            </a:xfrm>
            <a:prstGeom prst="rect">
              <a:avLst/>
            </a:prstGeom>
          </p:spPr>
        </p:pic>
      </p:grpSp>
      <p:grpSp>
        <p:nvGrpSpPr>
          <p:cNvPr id="208" name="Group 207"/>
          <p:cNvGrpSpPr/>
          <p:nvPr/>
        </p:nvGrpSpPr>
        <p:grpSpPr>
          <a:xfrm>
            <a:off x="9432642" y="3715467"/>
            <a:ext cx="2149272" cy="2149272"/>
            <a:chOff x="8044812" y="3715467"/>
            <a:chExt cx="2149272" cy="2149272"/>
          </a:xfrm>
        </p:grpSpPr>
        <p:sp>
          <p:nvSpPr>
            <p:cNvPr id="63" name="Oval 62"/>
            <p:cNvSpPr/>
            <p:nvPr/>
          </p:nvSpPr>
          <p:spPr bwMode="auto">
            <a:xfrm>
              <a:off x="8044812" y="3715467"/>
              <a:ext cx="2149272" cy="2149272"/>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8233474" y="4090719"/>
              <a:ext cx="1771948" cy="1290588"/>
              <a:chOff x="5889872" y="4046668"/>
              <a:chExt cx="1771948" cy="1290588"/>
            </a:xfrm>
          </p:grpSpPr>
          <p:grpSp>
            <p:nvGrpSpPr>
              <p:cNvPr id="45" name="Group 44"/>
              <p:cNvGrpSpPr/>
              <p:nvPr/>
            </p:nvGrpSpPr>
            <p:grpSpPr>
              <a:xfrm>
                <a:off x="5889872" y="4046668"/>
                <a:ext cx="1771948" cy="862718"/>
                <a:chOff x="4050793" y="1303782"/>
                <a:chExt cx="3311270" cy="1612179"/>
              </a:xfrm>
            </p:grpSpPr>
            <p:pic>
              <p:nvPicPr>
                <p:cNvPr id="47" name="Picture 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6933" y="1303782"/>
                  <a:ext cx="1679941" cy="1126787"/>
                </a:xfrm>
                <a:prstGeom prst="rect">
                  <a:avLst/>
                </a:prstGeom>
              </p:spPr>
            </p:pic>
            <p:pic>
              <p:nvPicPr>
                <p:cNvPr id="48" name="Picture 4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50793" y="1677082"/>
                  <a:ext cx="1679941" cy="1126787"/>
                </a:xfrm>
                <a:prstGeom prst="rect">
                  <a:avLst/>
                </a:prstGeom>
              </p:spPr>
            </p:pic>
            <p:pic>
              <p:nvPicPr>
                <p:cNvPr id="49" name="Picture 4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82122" y="1677082"/>
                  <a:ext cx="1679941" cy="1126787"/>
                </a:xfrm>
                <a:prstGeom prst="rect">
                  <a:avLst/>
                </a:prstGeom>
              </p:spPr>
            </p:pic>
            <p:pic>
              <p:nvPicPr>
                <p:cNvPr id="50" name="Picture 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3732" y="1789174"/>
                  <a:ext cx="1679941" cy="1126787"/>
                </a:xfrm>
                <a:prstGeom prst="rect">
                  <a:avLst/>
                </a:prstGeom>
              </p:spPr>
            </p:pic>
          </p:grpSp>
          <p:pic>
            <p:nvPicPr>
              <p:cNvPr id="46" name="Picture 4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4073" y="5049164"/>
                <a:ext cx="1528778" cy="288092"/>
              </a:xfrm>
              <a:prstGeom prst="rect">
                <a:avLst/>
              </a:prstGeom>
              <a:noFill/>
              <a:ln>
                <a:noFill/>
              </a:ln>
            </p:spPr>
          </p:pic>
        </p:grpSp>
      </p:grpSp>
      <p:grpSp>
        <p:nvGrpSpPr>
          <p:cNvPr id="243" name="Group 242"/>
          <p:cNvGrpSpPr/>
          <p:nvPr/>
        </p:nvGrpSpPr>
        <p:grpSpPr>
          <a:xfrm>
            <a:off x="5286110" y="1324532"/>
            <a:ext cx="2178699" cy="1225083"/>
            <a:chOff x="5286110" y="1324532"/>
            <a:chExt cx="2178699" cy="1225083"/>
          </a:xfrm>
        </p:grpSpPr>
        <p:sp>
          <p:nvSpPr>
            <p:cNvPr id="69" name="TextBox 68"/>
            <p:cNvSpPr txBox="1"/>
            <p:nvPr/>
          </p:nvSpPr>
          <p:spPr>
            <a:xfrm>
              <a:off x="5286110" y="1700152"/>
              <a:ext cx="2178699" cy="849463"/>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dirty="0">
                  <a:latin typeface="Segoe UI Semibold" panose="020B0702040204020203" pitchFamily="34" charset="0"/>
                  <a:cs typeface="Segoe UI Semibold" panose="020B0702040204020203" pitchFamily="34" charset="0"/>
                </a:rPr>
                <a:t>Azure Active </a:t>
              </a:r>
              <a:r>
                <a:rPr lang="en-US" dirty="0" smtClean="0">
                  <a:latin typeface="Segoe UI Semibold" panose="020B0702040204020203" pitchFamily="34" charset="0"/>
                  <a:cs typeface="Segoe UI Semibold" panose="020B0702040204020203" pitchFamily="34" charset="0"/>
                </a:rPr>
                <a:t/>
              </a:r>
              <a:br>
                <a:rPr lang="en-US" dirty="0" smtClean="0">
                  <a:latin typeface="Segoe UI Semibold" panose="020B0702040204020203" pitchFamily="34" charset="0"/>
                  <a:cs typeface="Segoe UI Semibold" panose="020B0702040204020203" pitchFamily="34" charset="0"/>
                </a:rPr>
              </a:br>
              <a:r>
                <a:rPr lang="en-US" dirty="0" smtClean="0">
                  <a:latin typeface="Segoe UI Semibold" panose="020B0702040204020203" pitchFamily="34" charset="0"/>
                  <a:cs typeface="Segoe UI Semibold" panose="020B0702040204020203" pitchFamily="34" charset="0"/>
                </a:rPr>
                <a:t>Directory Connect </a:t>
              </a:r>
              <a:br>
                <a:rPr lang="en-US" dirty="0" smtClean="0">
                  <a:latin typeface="Segoe UI Semibold" panose="020B0702040204020203" pitchFamily="34" charset="0"/>
                  <a:cs typeface="Segoe UI Semibold" panose="020B0702040204020203" pitchFamily="34" charset="0"/>
                </a:rPr>
              </a:br>
              <a:r>
                <a:rPr lang="en-US" dirty="0" smtClean="0">
                  <a:latin typeface="Segoe UI Semibold" panose="020B0702040204020203" pitchFamily="34" charset="0"/>
                  <a:cs typeface="Segoe UI Semibold" panose="020B0702040204020203" pitchFamily="34" charset="0"/>
                </a:rPr>
                <a:t>and </a:t>
              </a:r>
              <a:r>
                <a:rPr lang="en-US" dirty="0">
                  <a:latin typeface="Segoe UI Semibold" panose="020B0702040204020203" pitchFamily="34" charset="0"/>
                  <a:cs typeface="Segoe UI Semibold" panose="020B0702040204020203" pitchFamily="34" charset="0"/>
                </a:rPr>
                <a:t>Connect Health</a:t>
              </a:r>
            </a:p>
          </p:txBody>
        </p:sp>
        <p:grpSp>
          <p:nvGrpSpPr>
            <p:cNvPr id="75" name="Group 74"/>
            <p:cNvGrpSpPr/>
            <p:nvPr/>
          </p:nvGrpSpPr>
          <p:grpSpPr>
            <a:xfrm>
              <a:off x="5454385" y="1324532"/>
              <a:ext cx="261514" cy="261514"/>
              <a:chOff x="13048343" y="2352598"/>
              <a:chExt cx="358838" cy="358838"/>
            </a:xfrm>
          </p:grpSpPr>
          <p:cxnSp>
            <p:nvCxnSpPr>
              <p:cNvPr id="71" name="Straight Connector 70"/>
              <p:cNvCxnSpPr/>
              <p:nvPr/>
            </p:nvCxnSpPr>
            <p:spPr>
              <a:xfrm>
                <a:off x="13097005" y="2401260"/>
                <a:ext cx="261514" cy="261514"/>
              </a:xfrm>
              <a:prstGeom prst="line">
                <a:avLst/>
              </a:prstGeom>
              <a:ln w="381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3097005" y="2401260"/>
                <a:ext cx="261514" cy="261514"/>
              </a:xfrm>
              <a:prstGeom prst="line">
                <a:avLst/>
              </a:prstGeom>
              <a:ln w="381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3048343" y="2532017"/>
                <a:ext cx="358838" cy="0"/>
              </a:xfrm>
              <a:prstGeom prst="line">
                <a:avLst/>
              </a:prstGeom>
              <a:ln w="381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a:off x="13048343" y="2532017"/>
                <a:ext cx="358838" cy="0"/>
              </a:xfrm>
              <a:prstGeom prst="line">
                <a:avLst/>
              </a:prstGeom>
              <a:ln w="381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5" name="Straight Connector 4"/>
          <p:cNvCxnSpPr/>
          <p:nvPr/>
        </p:nvCxnSpPr>
        <p:spPr>
          <a:xfrm flipH="1">
            <a:off x="7503656" y="3037136"/>
            <a:ext cx="439252" cy="62744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392521" y="3037136"/>
            <a:ext cx="439252" cy="62744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92922" y="4790103"/>
            <a:ext cx="1097280" cy="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a:off x="7566926" y="836026"/>
            <a:ext cx="2149272" cy="2149272"/>
            <a:chOff x="7566926" y="836026"/>
            <a:chExt cx="2149272" cy="2149272"/>
          </a:xfrm>
        </p:grpSpPr>
        <p:sp>
          <p:nvSpPr>
            <p:cNvPr id="86" name="Oval 85"/>
            <p:cNvSpPr/>
            <p:nvPr/>
          </p:nvSpPr>
          <p:spPr bwMode="auto">
            <a:xfrm>
              <a:off x="7566926" y="836026"/>
              <a:ext cx="2149272" cy="2149272"/>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7986724" y="1153202"/>
              <a:ext cx="1309676" cy="884660"/>
              <a:chOff x="5079169" y="4315745"/>
              <a:chExt cx="2338242" cy="1579437"/>
            </a:xfrm>
          </p:grpSpPr>
          <p:pic>
            <p:nvPicPr>
              <p:cNvPr id="60" name="Picture 5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79169" y="4315745"/>
                <a:ext cx="2338242" cy="1579437"/>
              </a:xfrm>
              <a:prstGeom prst="rect">
                <a:avLst/>
              </a:prstGeom>
            </p:spPr>
          </p:pic>
          <p:pic>
            <p:nvPicPr>
              <p:cNvPr id="61" name="Picture 6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1384" y="4743137"/>
                <a:ext cx="869145" cy="869145"/>
              </a:xfrm>
              <a:prstGeom prst="rect">
                <a:avLst/>
              </a:prstGeom>
            </p:spPr>
          </p:pic>
        </p:grpSp>
        <p:sp>
          <p:nvSpPr>
            <p:cNvPr id="38" name="Rectangle 37"/>
            <p:cNvSpPr/>
            <p:nvPr/>
          </p:nvSpPr>
          <p:spPr>
            <a:xfrm>
              <a:off x="7939383" y="2187237"/>
              <a:ext cx="1404359" cy="535531"/>
            </a:xfrm>
            <a:prstGeom prst="rect">
              <a:avLst/>
            </a:prstGeom>
          </p:spPr>
          <p:txBody>
            <a:bodyPr wrap="none">
              <a:spAutoFit/>
            </a:bodyPr>
            <a:lstStyle/>
            <a:p>
              <a:pPr algn="ctr">
                <a:lnSpc>
                  <a:spcPct val="90000"/>
                </a:lnSpc>
              </a:pPr>
              <a:r>
                <a:rPr lang="en-US" sz="1600" dirty="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Azure Active </a:t>
              </a:r>
              <a: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
              </a:r>
              <a:b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br>
              <a: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Directory </a:t>
              </a:r>
              <a:endParaRPr lang="en-US" sz="1600" dirty="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grpSp>
      <p:cxnSp>
        <p:nvCxnSpPr>
          <p:cNvPr id="79" name="Straight Connector 78"/>
          <p:cNvCxnSpPr/>
          <p:nvPr/>
        </p:nvCxnSpPr>
        <p:spPr>
          <a:xfrm>
            <a:off x="5940672" y="1470192"/>
            <a:ext cx="1425328" cy="0"/>
          </a:xfrm>
          <a:prstGeom prst="line">
            <a:avLst/>
          </a:prstGeom>
          <a:noFill/>
          <a:ln w="2857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8289455" y="4331095"/>
            <a:ext cx="704213" cy="406265"/>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dirty="0" smtClean="0">
                <a:gradFill>
                  <a:gsLst>
                    <a:gs pos="19091">
                      <a:schemeClr val="accent2"/>
                    </a:gs>
                    <a:gs pos="53000">
                      <a:schemeClr val="accent2"/>
                    </a:gs>
                  </a:gsLst>
                  <a:lin ang="5400000" scaled="0"/>
                </a:gradFill>
                <a:latin typeface="Segoe UI Semibold" panose="020B0702040204020203" pitchFamily="34" charset="0"/>
                <a:cs typeface="Segoe UI Semibold" panose="020B0702040204020203" pitchFamily="34" charset="0"/>
              </a:rPr>
              <a:t>MIN</a:t>
            </a:r>
            <a:endParaRPr lang="en-US" dirty="0">
              <a:gradFill>
                <a:gsLst>
                  <a:gs pos="19091">
                    <a:schemeClr val="accent2"/>
                  </a:gs>
                  <a:gs pos="53000">
                    <a:schemeClr val="accent2"/>
                  </a:gs>
                </a:gsLst>
                <a:lin ang="5400000" scaled="0"/>
              </a:gradFill>
              <a:latin typeface="Segoe UI Semibold" panose="020B0702040204020203" pitchFamily="34" charset="0"/>
              <a:cs typeface="Segoe UI Semibold" panose="020B0702040204020203" pitchFamily="34" charset="0"/>
            </a:endParaRPr>
          </a:p>
        </p:txBody>
      </p:sp>
      <p:cxnSp>
        <p:nvCxnSpPr>
          <p:cNvPr id="190" name="Straight Connector 189"/>
          <p:cNvCxnSpPr/>
          <p:nvPr/>
        </p:nvCxnSpPr>
        <p:spPr>
          <a:xfrm>
            <a:off x="9925094" y="1470192"/>
            <a:ext cx="1035006" cy="0"/>
          </a:xfrm>
          <a:prstGeom prst="line">
            <a:avLst/>
          </a:prstGeom>
          <a:noFill/>
          <a:ln w="2857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a:off x="10955310" y="1117308"/>
            <a:ext cx="1140800" cy="1369137"/>
            <a:chOff x="11047139" y="1068305"/>
            <a:chExt cx="1140800" cy="1369137"/>
          </a:xfrm>
        </p:grpSpPr>
        <p:grpSp>
          <p:nvGrpSpPr>
            <p:cNvPr id="211" name="Group 210"/>
            <p:cNvGrpSpPr/>
            <p:nvPr/>
          </p:nvGrpSpPr>
          <p:grpSpPr>
            <a:xfrm>
              <a:off x="11270739" y="1068305"/>
              <a:ext cx="458826" cy="479923"/>
              <a:chOff x="12024770" y="776937"/>
              <a:chExt cx="1812132" cy="1895452"/>
            </a:xfrm>
          </p:grpSpPr>
          <p:sp>
            <p:nvSpPr>
              <p:cNvPr id="220" name="Oval 219"/>
              <p:cNvSpPr/>
              <p:nvPr/>
            </p:nvSpPr>
            <p:spPr bwMode="auto">
              <a:xfrm>
                <a:off x="12024770" y="776937"/>
                <a:ext cx="1812132" cy="1812132"/>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err="1">
                  <a:solidFill>
                    <a:schemeClr val="tx1"/>
                  </a:solidFill>
                </a:endParaRPr>
              </a:p>
            </p:txBody>
          </p:sp>
          <p:sp>
            <p:nvSpPr>
              <p:cNvPr id="221" name="Freeform 220"/>
              <p:cNvSpPr>
                <a:spLocks/>
              </p:cNvSpPr>
              <p:nvPr/>
            </p:nvSpPr>
            <p:spPr bwMode="auto">
              <a:xfrm>
                <a:off x="12276541" y="1823032"/>
                <a:ext cx="1252538" cy="766037"/>
              </a:xfrm>
              <a:custGeom>
                <a:avLst/>
                <a:gdLst>
                  <a:gd name="connsiteX0" fmla="*/ 306439 w 1252538"/>
                  <a:gd name="connsiteY0" fmla="*/ 167 h 766037"/>
                  <a:gd name="connsiteX1" fmla="*/ 320198 w 1252538"/>
                  <a:gd name="connsiteY1" fmla="*/ 1180 h 766037"/>
                  <a:gd name="connsiteX2" fmla="*/ 1007681 w 1252538"/>
                  <a:gd name="connsiteY2" fmla="*/ 1180 h 766037"/>
                  <a:gd name="connsiteX3" fmla="*/ 1252538 w 1252538"/>
                  <a:gd name="connsiteY3" fmla="*/ 422309 h 766037"/>
                  <a:gd name="connsiteX4" fmla="*/ 1252538 w 1252538"/>
                  <a:gd name="connsiteY4" fmla="*/ 523270 h 766037"/>
                  <a:gd name="connsiteX5" fmla="*/ 1252538 w 1252538"/>
                  <a:gd name="connsiteY5" fmla="*/ 535674 h 766037"/>
                  <a:gd name="connsiteX6" fmla="*/ 1160885 w 1252538"/>
                  <a:gd name="connsiteY6" fmla="*/ 611295 h 766037"/>
                  <a:gd name="connsiteX7" fmla="*/ 654295 w 1252538"/>
                  <a:gd name="connsiteY7" fmla="*/ 766037 h 766037"/>
                  <a:gd name="connsiteX8" fmla="*/ 13610 w 1252538"/>
                  <a:gd name="connsiteY8" fmla="*/ 500656 h 766037"/>
                  <a:gd name="connsiteX9" fmla="*/ 0 w 1252538"/>
                  <a:gd name="connsiteY9" fmla="*/ 484161 h 766037"/>
                  <a:gd name="connsiteX10" fmla="*/ 0 w 1252538"/>
                  <a:gd name="connsiteY10" fmla="*/ 406595 h 766037"/>
                  <a:gd name="connsiteX11" fmla="*/ 306439 w 1252538"/>
                  <a:gd name="connsiteY11" fmla="*/ 167 h 76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2538" h="766037">
                    <a:moveTo>
                      <a:pt x="306439" y="167"/>
                    </a:moveTo>
                    <a:cubicBezTo>
                      <a:pt x="315195" y="493"/>
                      <a:pt x="320198" y="1180"/>
                      <a:pt x="320198" y="1180"/>
                    </a:cubicBezTo>
                    <a:cubicBezTo>
                      <a:pt x="320198" y="1180"/>
                      <a:pt x="320198" y="1180"/>
                      <a:pt x="1007681" y="1180"/>
                    </a:cubicBezTo>
                    <a:cubicBezTo>
                      <a:pt x="1073604" y="10608"/>
                      <a:pt x="1252538" y="67177"/>
                      <a:pt x="1252538" y="422309"/>
                    </a:cubicBezTo>
                    <a:cubicBezTo>
                      <a:pt x="1252538" y="422309"/>
                      <a:pt x="1252538" y="422309"/>
                      <a:pt x="1252538" y="523270"/>
                    </a:cubicBezTo>
                    <a:lnTo>
                      <a:pt x="1252538" y="535674"/>
                    </a:lnTo>
                    <a:lnTo>
                      <a:pt x="1160885" y="611295"/>
                    </a:lnTo>
                    <a:cubicBezTo>
                      <a:pt x="1016276" y="708991"/>
                      <a:pt x="841947" y="766037"/>
                      <a:pt x="654295" y="766037"/>
                    </a:cubicBezTo>
                    <a:cubicBezTo>
                      <a:pt x="404092" y="766037"/>
                      <a:pt x="177575" y="664622"/>
                      <a:pt x="13610" y="500656"/>
                    </a:cubicBezTo>
                    <a:lnTo>
                      <a:pt x="0" y="484161"/>
                    </a:lnTo>
                    <a:lnTo>
                      <a:pt x="0" y="406595"/>
                    </a:lnTo>
                    <a:cubicBezTo>
                      <a:pt x="0" y="13358"/>
                      <a:pt x="245152" y="-2110"/>
                      <a:pt x="306439" y="167"/>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2" name="Freeform 221"/>
              <p:cNvSpPr>
                <a:spLocks/>
              </p:cNvSpPr>
              <p:nvPr/>
            </p:nvSpPr>
            <p:spPr bwMode="auto">
              <a:xfrm>
                <a:off x="12806765" y="1446838"/>
                <a:ext cx="311150" cy="461963"/>
              </a:xfrm>
              <a:custGeom>
                <a:avLst/>
                <a:gdLst>
                  <a:gd name="connsiteX0" fmla="*/ 213719 w 311150"/>
                  <a:gd name="connsiteY0" fmla="*/ 0 h 461963"/>
                  <a:gd name="connsiteX1" fmla="*/ 311150 w 311150"/>
                  <a:gd name="connsiteY1" fmla="*/ 34634 h 461963"/>
                  <a:gd name="connsiteX2" fmla="*/ 213719 w 311150"/>
                  <a:gd name="connsiteY2" fmla="*/ 207804 h 461963"/>
                  <a:gd name="connsiteX3" fmla="*/ 216862 w 311150"/>
                  <a:gd name="connsiteY3" fmla="*/ 377825 h 461963"/>
                  <a:gd name="connsiteX4" fmla="*/ 215900 w 311150"/>
                  <a:gd name="connsiteY4" fmla="*/ 377825 h 461963"/>
                  <a:gd name="connsiteX5" fmla="*/ 215900 w 311150"/>
                  <a:gd name="connsiteY5" fmla="*/ 377825 h 461963"/>
                  <a:gd name="connsiteX6" fmla="*/ 119063 w 311150"/>
                  <a:gd name="connsiteY6" fmla="*/ 461963 h 461963"/>
                  <a:gd name="connsiteX7" fmla="*/ 34925 w 311150"/>
                  <a:gd name="connsiteY7" fmla="*/ 452438 h 461963"/>
                  <a:gd name="connsiteX8" fmla="*/ 3175 w 311150"/>
                  <a:gd name="connsiteY8" fmla="*/ 377825 h 461963"/>
                  <a:gd name="connsiteX9" fmla="*/ 3175 w 311150"/>
                  <a:gd name="connsiteY9" fmla="*/ 377825 h 461963"/>
                  <a:gd name="connsiteX10" fmla="*/ 3143 w 311150"/>
                  <a:gd name="connsiteY10" fmla="*/ 377825 h 461963"/>
                  <a:gd name="connsiteX11" fmla="*/ 0 w 311150"/>
                  <a:gd name="connsiteY11" fmla="*/ 81862 h 461963"/>
                  <a:gd name="connsiteX12" fmla="*/ 179147 w 311150"/>
                  <a:gd name="connsiteY12" fmla="*/ 81862 h 461963"/>
                  <a:gd name="connsiteX13" fmla="*/ 213719 w 311150"/>
                  <a:gd name="connsiteY13" fmla="*/ 0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150" h="461963">
                    <a:moveTo>
                      <a:pt x="213719" y="0"/>
                    </a:moveTo>
                    <a:cubicBezTo>
                      <a:pt x="213719" y="0"/>
                      <a:pt x="213719" y="0"/>
                      <a:pt x="311150" y="34634"/>
                    </a:cubicBezTo>
                    <a:cubicBezTo>
                      <a:pt x="232577" y="59822"/>
                      <a:pt x="216862" y="154278"/>
                      <a:pt x="213719" y="207804"/>
                    </a:cubicBezTo>
                    <a:cubicBezTo>
                      <a:pt x="213719" y="207804"/>
                      <a:pt x="213719" y="207804"/>
                      <a:pt x="216862" y="377825"/>
                    </a:cubicBezTo>
                    <a:lnTo>
                      <a:pt x="215900" y="377825"/>
                    </a:lnTo>
                    <a:lnTo>
                      <a:pt x="215900" y="377825"/>
                    </a:lnTo>
                    <a:lnTo>
                      <a:pt x="119063" y="461963"/>
                    </a:lnTo>
                    <a:lnTo>
                      <a:pt x="34925" y="452438"/>
                    </a:lnTo>
                    <a:lnTo>
                      <a:pt x="3175" y="377825"/>
                    </a:lnTo>
                    <a:lnTo>
                      <a:pt x="3175" y="377825"/>
                    </a:lnTo>
                    <a:lnTo>
                      <a:pt x="3143" y="377825"/>
                    </a:lnTo>
                    <a:cubicBezTo>
                      <a:pt x="3143" y="377825"/>
                      <a:pt x="3143" y="377825"/>
                      <a:pt x="0" y="81862"/>
                    </a:cubicBezTo>
                    <a:cubicBezTo>
                      <a:pt x="0" y="81862"/>
                      <a:pt x="0" y="81862"/>
                      <a:pt x="179147" y="81862"/>
                    </a:cubicBezTo>
                    <a:cubicBezTo>
                      <a:pt x="179147" y="81862"/>
                      <a:pt x="179147" y="81862"/>
                      <a:pt x="213719" y="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3" name="Freeform 48"/>
              <p:cNvSpPr>
                <a:spLocks/>
              </p:cNvSpPr>
              <p:nvPr/>
            </p:nvSpPr>
            <p:spPr bwMode="auto">
              <a:xfrm>
                <a:off x="12809941" y="1777038"/>
                <a:ext cx="212725" cy="131763"/>
              </a:xfrm>
              <a:custGeom>
                <a:avLst/>
                <a:gdLst>
                  <a:gd name="T0" fmla="*/ 134 w 134"/>
                  <a:gd name="T1" fmla="*/ 30 h 83"/>
                  <a:gd name="T2" fmla="*/ 73 w 134"/>
                  <a:gd name="T3" fmla="*/ 83 h 83"/>
                  <a:gd name="T4" fmla="*/ 20 w 134"/>
                  <a:gd name="T5" fmla="*/ 77 h 83"/>
                  <a:gd name="T6" fmla="*/ 0 w 134"/>
                  <a:gd name="T7" fmla="*/ 30 h 83"/>
                  <a:gd name="T8" fmla="*/ 67 w 134"/>
                  <a:gd name="T9" fmla="*/ 0 h 83"/>
                  <a:gd name="T10" fmla="*/ 134 w 134"/>
                  <a:gd name="T11" fmla="*/ 30 h 83"/>
                </a:gdLst>
                <a:ahLst/>
                <a:cxnLst>
                  <a:cxn ang="0">
                    <a:pos x="T0" y="T1"/>
                  </a:cxn>
                  <a:cxn ang="0">
                    <a:pos x="T2" y="T3"/>
                  </a:cxn>
                  <a:cxn ang="0">
                    <a:pos x="T4" y="T5"/>
                  </a:cxn>
                  <a:cxn ang="0">
                    <a:pos x="T6" y="T7"/>
                  </a:cxn>
                  <a:cxn ang="0">
                    <a:pos x="T8" y="T9"/>
                  </a:cxn>
                  <a:cxn ang="0">
                    <a:pos x="T10" y="T11"/>
                  </a:cxn>
                </a:cxnLst>
                <a:rect l="0" t="0" r="r" b="b"/>
                <a:pathLst>
                  <a:path w="134" h="83">
                    <a:moveTo>
                      <a:pt x="134" y="30"/>
                    </a:moveTo>
                    <a:lnTo>
                      <a:pt x="73" y="83"/>
                    </a:lnTo>
                    <a:lnTo>
                      <a:pt x="20" y="77"/>
                    </a:lnTo>
                    <a:lnTo>
                      <a:pt x="0" y="30"/>
                    </a:lnTo>
                    <a:lnTo>
                      <a:pt x="67" y="0"/>
                    </a:lnTo>
                    <a:lnTo>
                      <a:pt x="13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52"/>
              <p:cNvSpPr>
                <a:spLocks/>
              </p:cNvSpPr>
              <p:nvPr/>
            </p:nvSpPr>
            <p:spPr bwMode="auto">
              <a:xfrm>
                <a:off x="12813116" y="1905626"/>
                <a:ext cx="209550" cy="766763"/>
              </a:xfrm>
              <a:custGeom>
                <a:avLst/>
                <a:gdLst>
                  <a:gd name="T0" fmla="*/ 132 w 132"/>
                  <a:gd name="T1" fmla="*/ 0 h 483"/>
                  <a:gd name="T2" fmla="*/ 75 w 132"/>
                  <a:gd name="T3" fmla="*/ 0 h 483"/>
                  <a:gd name="T4" fmla="*/ 47 w 132"/>
                  <a:gd name="T5" fmla="*/ 0 h 483"/>
                  <a:gd name="T6" fmla="*/ 0 w 132"/>
                  <a:gd name="T7" fmla="*/ 0 h 483"/>
                  <a:gd name="T8" fmla="*/ 69 w 132"/>
                  <a:gd name="T9" fmla="*/ 483 h 483"/>
                  <a:gd name="T10" fmla="*/ 132 w 132"/>
                  <a:gd name="T11" fmla="*/ 0 h 483"/>
                </a:gdLst>
                <a:ahLst/>
                <a:cxnLst>
                  <a:cxn ang="0">
                    <a:pos x="T0" y="T1"/>
                  </a:cxn>
                  <a:cxn ang="0">
                    <a:pos x="T2" y="T3"/>
                  </a:cxn>
                  <a:cxn ang="0">
                    <a:pos x="T4" y="T5"/>
                  </a:cxn>
                  <a:cxn ang="0">
                    <a:pos x="T6" y="T7"/>
                  </a:cxn>
                  <a:cxn ang="0">
                    <a:pos x="T8" y="T9"/>
                  </a:cxn>
                  <a:cxn ang="0">
                    <a:pos x="T10" y="T11"/>
                  </a:cxn>
                </a:cxnLst>
                <a:rect l="0" t="0" r="r" b="b"/>
                <a:pathLst>
                  <a:path w="132" h="483">
                    <a:moveTo>
                      <a:pt x="132" y="0"/>
                    </a:moveTo>
                    <a:lnTo>
                      <a:pt x="75" y="0"/>
                    </a:lnTo>
                    <a:lnTo>
                      <a:pt x="47" y="0"/>
                    </a:lnTo>
                    <a:lnTo>
                      <a:pt x="0" y="0"/>
                    </a:lnTo>
                    <a:lnTo>
                      <a:pt x="69" y="483"/>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24"/>
              <p:cNvSpPr/>
              <p:nvPr/>
            </p:nvSpPr>
            <p:spPr bwMode="auto">
              <a:xfrm>
                <a:off x="12813116" y="1905627"/>
                <a:ext cx="209550" cy="683443"/>
              </a:xfrm>
              <a:custGeom>
                <a:avLst/>
                <a:gdLst>
                  <a:gd name="connsiteX0" fmla="*/ 0 w 209550"/>
                  <a:gd name="connsiteY0" fmla="*/ 0 h 683443"/>
                  <a:gd name="connsiteX1" fmla="*/ 74612 w 209550"/>
                  <a:gd name="connsiteY1" fmla="*/ 0 h 683443"/>
                  <a:gd name="connsiteX2" fmla="*/ 119062 w 209550"/>
                  <a:gd name="connsiteY2" fmla="*/ 0 h 683443"/>
                  <a:gd name="connsiteX3" fmla="*/ 209550 w 209550"/>
                  <a:gd name="connsiteY3" fmla="*/ 0 h 683443"/>
                  <a:gd name="connsiteX4" fmla="*/ 120424 w 209550"/>
                  <a:gd name="connsiteY4" fmla="*/ 683307 h 683443"/>
                  <a:gd name="connsiteX5" fmla="*/ 117720 w 209550"/>
                  <a:gd name="connsiteY5" fmla="*/ 683443 h 683443"/>
                  <a:gd name="connsiteX6" fmla="*/ 97489 w 209550"/>
                  <a:gd name="connsiteY6" fmla="*/ 682422 h 683443"/>
                  <a:gd name="connsiteX7" fmla="*/ 0 w 209550"/>
                  <a:gd name="connsiteY7" fmla="*/ 0 h 68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683443">
                    <a:moveTo>
                      <a:pt x="0" y="0"/>
                    </a:moveTo>
                    <a:lnTo>
                      <a:pt x="74612" y="0"/>
                    </a:lnTo>
                    <a:lnTo>
                      <a:pt x="119062" y="0"/>
                    </a:lnTo>
                    <a:lnTo>
                      <a:pt x="209550" y="0"/>
                    </a:lnTo>
                    <a:lnTo>
                      <a:pt x="120424" y="683307"/>
                    </a:lnTo>
                    <a:lnTo>
                      <a:pt x="117720" y="683443"/>
                    </a:lnTo>
                    <a:lnTo>
                      <a:pt x="97489" y="682422"/>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err="1"/>
              </a:p>
            </p:txBody>
          </p:sp>
          <p:sp>
            <p:nvSpPr>
              <p:cNvPr id="226" name="Freeform 53"/>
              <p:cNvSpPr>
                <a:spLocks/>
              </p:cNvSpPr>
              <p:nvPr/>
            </p:nvSpPr>
            <p:spPr bwMode="auto">
              <a:xfrm>
                <a:off x="12865504" y="1905626"/>
                <a:ext cx="104775" cy="144463"/>
              </a:xfrm>
              <a:custGeom>
                <a:avLst/>
                <a:gdLst>
                  <a:gd name="T0" fmla="*/ 0 w 66"/>
                  <a:gd name="T1" fmla="*/ 58 h 91"/>
                  <a:gd name="T2" fmla="*/ 8 w 66"/>
                  <a:gd name="T3" fmla="*/ 91 h 91"/>
                  <a:gd name="T4" fmla="*/ 52 w 66"/>
                  <a:gd name="T5" fmla="*/ 91 h 91"/>
                  <a:gd name="T6" fmla="*/ 66 w 66"/>
                  <a:gd name="T7" fmla="*/ 42 h 91"/>
                  <a:gd name="T8" fmla="*/ 32 w 66"/>
                  <a:gd name="T9" fmla="*/ 0 h 91"/>
                  <a:gd name="T10" fmla="*/ 0 w 66"/>
                  <a:gd name="T11" fmla="*/ 58 h 91"/>
                </a:gdLst>
                <a:ahLst/>
                <a:cxnLst>
                  <a:cxn ang="0">
                    <a:pos x="T0" y="T1"/>
                  </a:cxn>
                  <a:cxn ang="0">
                    <a:pos x="T2" y="T3"/>
                  </a:cxn>
                  <a:cxn ang="0">
                    <a:pos x="T4" y="T5"/>
                  </a:cxn>
                  <a:cxn ang="0">
                    <a:pos x="T6" y="T7"/>
                  </a:cxn>
                  <a:cxn ang="0">
                    <a:pos x="T8" y="T9"/>
                  </a:cxn>
                  <a:cxn ang="0">
                    <a:pos x="T10" y="T11"/>
                  </a:cxn>
                </a:cxnLst>
                <a:rect l="0" t="0" r="r" b="b"/>
                <a:pathLst>
                  <a:path w="66" h="91">
                    <a:moveTo>
                      <a:pt x="0" y="58"/>
                    </a:moveTo>
                    <a:lnTo>
                      <a:pt x="8" y="91"/>
                    </a:lnTo>
                    <a:lnTo>
                      <a:pt x="52" y="91"/>
                    </a:lnTo>
                    <a:lnTo>
                      <a:pt x="66" y="42"/>
                    </a:lnTo>
                    <a:lnTo>
                      <a:pt x="32" y="0"/>
                    </a:lnTo>
                    <a:lnTo>
                      <a:pt x="0" y="58"/>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55"/>
              <p:cNvSpPr>
                <a:spLocks/>
              </p:cNvSpPr>
              <p:nvPr/>
            </p:nvSpPr>
            <p:spPr bwMode="auto">
              <a:xfrm>
                <a:off x="12813116" y="1824663"/>
                <a:ext cx="106363" cy="200025"/>
              </a:xfrm>
              <a:custGeom>
                <a:avLst/>
                <a:gdLst>
                  <a:gd name="T0" fmla="*/ 67 w 67"/>
                  <a:gd name="T1" fmla="*/ 51 h 126"/>
                  <a:gd name="T2" fmla="*/ 24 w 67"/>
                  <a:gd name="T3" fmla="*/ 126 h 126"/>
                  <a:gd name="T4" fmla="*/ 0 w 67"/>
                  <a:gd name="T5" fmla="*/ 51 h 126"/>
                  <a:gd name="T6" fmla="*/ 0 w 67"/>
                  <a:gd name="T7" fmla="*/ 0 h 126"/>
                  <a:gd name="T8" fmla="*/ 67 w 67"/>
                  <a:gd name="T9" fmla="*/ 51 h 126"/>
                </a:gdLst>
                <a:ahLst/>
                <a:cxnLst>
                  <a:cxn ang="0">
                    <a:pos x="T0" y="T1"/>
                  </a:cxn>
                  <a:cxn ang="0">
                    <a:pos x="T2" y="T3"/>
                  </a:cxn>
                  <a:cxn ang="0">
                    <a:pos x="T4" y="T5"/>
                  </a:cxn>
                  <a:cxn ang="0">
                    <a:pos x="T6" y="T7"/>
                  </a:cxn>
                  <a:cxn ang="0">
                    <a:pos x="T8" y="T9"/>
                  </a:cxn>
                </a:cxnLst>
                <a:rect l="0" t="0" r="r" b="b"/>
                <a:pathLst>
                  <a:path w="67" h="126">
                    <a:moveTo>
                      <a:pt x="67" y="51"/>
                    </a:moveTo>
                    <a:lnTo>
                      <a:pt x="24" y="126"/>
                    </a:lnTo>
                    <a:lnTo>
                      <a:pt x="0" y="51"/>
                    </a:lnTo>
                    <a:lnTo>
                      <a:pt x="0" y="0"/>
                    </a:lnTo>
                    <a:lnTo>
                      <a:pt x="6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56"/>
              <p:cNvSpPr>
                <a:spLocks/>
              </p:cNvSpPr>
              <p:nvPr/>
            </p:nvSpPr>
            <p:spPr bwMode="auto">
              <a:xfrm>
                <a:off x="12916304" y="1824663"/>
                <a:ext cx="106363" cy="200025"/>
              </a:xfrm>
              <a:custGeom>
                <a:avLst/>
                <a:gdLst>
                  <a:gd name="T0" fmla="*/ 0 w 67"/>
                  <a:gd name="T1" fmla="*/ 51 h 126"/>
                  <a:gd name="T2" fmla="*/ 46 w 67"/>
                  <a:gd name="T3" fmla="*/ 126 h 126"/>
                  <a:gd name="T4" fmla="*/ 67 w 67"/>
                  <a:gd name="T5" fmla="*/ 51 h 126"/>
                  <a:gd name="T6" fmla="*/ 67 w 67"/>
                  <a:gd name="T7" fmla="*/ 0 h 126"/>
                  <a:gd name="T8" fmla="*/ 0 w 67"/>
                  <a:gd name="T9" fmla="*/ 51 h 126"/>
                </a:gdLst>
                <a:ahLst/>
                <a:cxnLst>
                  <a:cxn ang="0">
                    <a:pos x="T0" y="T1"/>
                  </a:cxn>
                  <a:cxn ang="0">
                    <a:pos x="T2" y="T3"/>
                  </a:cxn>
                  <a:cxn ang="0">
                    <a:pos x="T4" y="T5"/>
                  </a:cxn>
                  <a:cxn ang="0">
                    <a:pos x="T6" y="T7"/>
                  </a:cxn>
                  <a:cxn ang="0">
                    <a:pos x="T8" y="T9"/>
                  </a:cxn>
                </a:cxnLst>
                <a:rect l="0" t="0" r="r" b="b"/>
                <a:pathLst>
                  <a:path w="67" h="126">
                    <a:moveTo>
                      <a:pt x="0" y="51"/>
                    </a:moveTo>
                    <a:lnTo>
                      <a:pt x="46" y="126"/>
                    </a:lnTo>
                    <a:lnTo>
                      <a:pt x="67" y="51"/>
                    </a:lnTo>
                    <a:lnTo>
                      <a:pt x="67" y="0"/>
                    </a:lnTo>
                    <a:lnTo>
                      <a:pt x="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57"/>
              <p:cNvSpPr>
                <a:spLocks/>
              </p:cNvSpPr>
              <p:nvPr/>
            </p:nvSpPr>
            <p:spPr bwMode="auto">
              <a:xfrm>
                <a:off x="13133791" y="2175501"/>
                <a:ext cx="125413" cy="88900"/>
              </a:xfrm>
              <a:custGeom>
                <a:avLst/>
                <a:gdLst>
                  <a:gd name="T0" fmla="*/ 0 w 79"/>
                  <a:gd name="T1" fmla="*/ 56 h 56"/>
                  <a:gd name="T2" fmla="*/ 41 w 79"/>
                  <a:gd name="T3" fmla="*/ 0 h 56"/>
                  <a:gd name="T4" fmla="*/ 79 w 79"/>
                  <a:gd name="T5" fmla="*/ 56 h 56"/>
                  <a:gd name="T6" fmla="*/ 0 w 79"/>
                  <a:gd name="T7" fmla="*/ 56 h 56"/>
                </a:gdLst>
                <a:ahLst/>
                <a:cxnLst>
                  <a:cxn ang="0">
                    <a:pos x="T0" y="T1"/>
                  </a:cxn>
                  <a:cxn ang="0">
                    <a:pos x="T2" y="T3"/>
                  </a:cxn>
                  <a:cxn ang="0">
                    <a:pos x="T4" y="T5"/>
                  </a:cxn>
                  <a:cxn ang="0">
                    <a:pos x="T6" y="T7"/>
                  </a:cxn>
                </a:cxnLst>
                <a:rect l="0" t="0" r="r" b="b"/>
                <a:pathLst>
                  <a:path w="79" h="56">
                    <a:moveTo>
                      <a:pt x="0" y="56"/>
                    </a:moveTo>
                    <a:lnTo>
                      <a:pt x="41" y="0"/>
                    </a:lnTo>
                    <a:lnTo>
                      <a:pt x="79" y="56"/>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58"/>
              <p:cNvSpPr>
                <a:spLocks/>
              </p:cNvSpPr>
              <p:nvPr/>
            </p:nvSpPr>
            <p:spPr bwMode="auto">
              <a:xfrm>
                <a:off x="13195704" y="2175501"/>
                <a:ext cx="125413" cy="88900"/>
              </a:xfrm>
              <a:custGeom>
                <a:avLst/>
                <a:gdLst>
                  <a:gd name="T0" fmla="*/ 0 w 79"/>
                  <a:gd name="T1" fmla="*/ 56 h 56"/>
                  <a:gd name="T2" fmla="*/ 42 w 79"/>
                  <a:gd name="T3" fmla="*/ 0 h 56"/>
                  <a:gd name="T4" fmla="*/ 79 w 79"/>
                  <a:gd name="T5" fmla="*/ 56 h 56"/>
                  <a:gd name="T6" fmla="*/ 0 w 79"/>
                  <a:gd name="T7" fmla="*/ 56 h 56"/>
                </a:gdLst>
                <a:ahLst/>
                <a:cxnLst>
                  <a:cxn ang="0">
                    <a:pos x="T0" y="T1"/>
                  </a:cxn>
                  <a:cxn ang="0">
                    <a:pos x="T2" y="T3"/>
                  </a:cxn>
                  <a:cxn ang="0">
                    <a:pos x="T4" y="T5"/>
                  </a:cxn>
                  <a:cxn ang="0">
                    <a:pos x="T6" y="T7"/>
                  </a:cxn>
                </a:cxnLst>
                <a:rect l="0" t="0" r="r" b="b"/>
                <a:pathLst>
                  <a:path w="79" h="56">
                    <a:moveTo>
                      <a:pt x="0" y="56"/>
                    </a:moveTo>
                    <a:lnTo>
                      <a:pt x="42" y="0"/>
                    </a:lnTo>
                    <a:lnTo>
                      <a:pt x="79" y="56"/>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1" name="Group 230"/>
              <p:cNvGrpSpPr/>
              <p:nvPr/>
            </p:nvGrpSpPr>
            <p:grpSpPr>
              <a:xfrm rot="20983769">
                <a:off x="12594041" y="836196"/>
                <a:ext cx="750888" cy="958851"/>
                <a:chOff x="10529888" y="320675"/>
                <a:chExt cx="750888" cy="958851"/>
              </a:xfrm>
            </p:grpSpPr>
            <p:sp>
              <p:nvSpPr>
                <p:cNvPr id="233" name="Freeform 59"/>
                <p:cNvSpPr>
                  <a:spLocks/>
                </p:cNvSpPr>
                <p:nvPr/>
              </p:nvSpPr>
              <p:spPr bwMode="auto">
                <a:xfrm>
                  <a:off x="11031538" y="852488"/>
                  <a:ext cx="47625" cy="46038"/>
                </a:xfrm>
                <a:custGeom>
                  <a:avLst/>
                  <a:gdLst>
                    <a:gd name="T0" fmla="*/ 14 w 15"/>
                    <a:gd name="T1" fmla="*/ 9 h 15"/>
                    <a:gd name="T2" fmla="*/ 6 w 15"/>
                    <a:gd name="T3" fmla="*/ 15 h 15"/>
                    <a:gd name="T4" fmla="*/ 0 w 15"/>
                    <a:gd name="T5" fmla="*/ 6 h 15"/>
                    <a:gd name="T6" fmla="*/ 9 w 15"/>
                    <a:gd name="T7" fmla="*/ 0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0"/>
                        <a:pt x="0" y="6"/>
                      </a:cubicBezTo>
                      <a:cubicBezTo>
                        <a:pt x="1" y="2"/>
                        <a:pt x="5" y="0"/>
                        <a:pt x="9" y="0"/>
                      </a:cubicBezTo>
                      <a:cubicBezTo>
                        <a:pt x="12" y="1"/>
                        <a:pt x="15" y="5"/>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60"/>
                <p:cNvSpPr>
                  <a:spLocks/>
                </p:cNvSpPr>
                <p:nvPr/>
              </p:nvSpPr>
              <p:spPr bwMode="auto">
                <a:xfrm>
                  <a:off x="11110913" y="776288"/>
                  <a:ext cx="134938" cy="255588"/>
                </a:xfrm>
                <a:custGeom>
                  <a:avLst/>
                  <a:gdLst>
                    <a:gd name="T0" fmla="*/ 69 w 85"/>
                    <a:gd name="T1" fmla="*/ 0 h 161"/>
                    <a:gd name="T2" fmla="*/ 85 w 85"/>
                    <a:gd name="T3" fmla="*/ 161 h 161"/>
                    <a:gd name="T4" fmla="*/ 0 w 85"/>
                    <a:gd name="T5" fmla="*/ 147 h 161"/>
                    <a:gd name="T6" fmla="*/ 69 w 85"/>
                    <a:gd name="T7" fmla="*/ 0 h 161"/>
                  </a:gdLst>
                  <a:ahLst/>
                  <a:cxnLst>
                    <a:cxn ang="0">
                      <a:pos x="T0" y="T1"/>
                    </a:cxn>
                    <a:cxn ang="0">
                      <a:pos x="T2" y="T3"/>
                    </a:cxn>
                    <a:cxn ang="0">
                      <a:pos x="T4" y="T5"/>
                    </a:cxn>
                    <a:cxn ang="0">
                      <a:pos x="T6" y="T7"/>
                    </a:cxn>
                  </a:cxnLst>
                  <a:rect l="0" t="0" r="r" b="b"/>
                  <a:pathLst>
                    <a:path w="85" h="161">
                      <a:moveTo>
                        <a:pt x="69" y="0"/>
                      </a:moveTo>
                      <a:lnTo>
                        <a:pt x="85" y="161"/>
                      </a:lnTo>
                      <a:lnTo>
                        <a:pt x="0" y="147"/>
                      </a:lnTo>
                      <a:lnTo>
                        <a:pt x="69" y="0"/>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61"/>
                <p:cNvSpPr>
                  <a:spLocks/>
                </p:cNvSpPr>
                <p:nvPr/>
              </p:nvSpPr>
              <p:spPr bwMode="auto">
                <a:xfrm>
                  <a:off x="10629900" y="512763"/>
                  <a:ext cx="625475" cy="766763"/>
                </a:xfrm>
                <a:custGeom>
                  <a:avLst/>
                  <a:gdLst>
                    <a:gd name="T0" fmla="*/ 23 w 199"/>
                    <a:gd name="T1" fmla="*/ 0 h 244"/>
                    <a:gd name="T2" fmla="*/ 1 w 199"/>
                    <a:gd name="T3" fmla="*/ 124 h 244"/>
                    <a:gd name="T4" fmla="*/ 1 w 199"/>
                    <a:gd name="T5" fmla="*/ 124 h 244"/>
                    <a:gd name="T6" fmla="*/ 0 w 199"/>
                    <a:gd name="T7" fmla="*/ 143 h 244"/>
                    <a:gd name="T8" fmla="*/ 32 w 199"/>
                    <a:gd name="T9" fmla="*/ 138 h 244"/>
                    <a:gd name="T10" fmla="*/ 48 w 199"/>
                    <a:gd name="T11" fmla="*/ 190 h 244"/>
                    <a:gd name="T12" fmla="*/ 161 w 199"/>
                    <a:gd name="T13" fmla="*/ 244 h 244"/>
                    <a:gd name="T14" fmla="*/ 170 w 199"/>
                    <a:gd name="T15" fmla="*/ 197 h 244"/>
                    <a:gd name="T16" fmla="*/ 185 w 199"/>
                    <a:gd name="T17" fmla="*/ 109 h 244"/>
                    <a:gd name="T18" fmla="*/ 199 w 199"/>
                    <a:gd name="T19" fmla="*/ 31 h 244"/>
                    <a:gd name="T20" fmla="*/ 23 w 199"/>
                    <a:gd name="T2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44">
                      <a:moveTo>
                        <a:pt x="23" y="0"/>
                      </a:moveTo>
                      <a:cubicBezTo>
                        <a:pt x="1" y="124"/>
                        <a:pt x="1" y="124"/>
                        <a:pt x="1" y="124"/>
                      </a:cubicBezTo>
                      <a:cubicBezTo>
                        <a:pt x="1" y="124"/>
                        <a:pt x="1" y="124"/>
                        <a:pt x="1" y="124"/>
                      </a:cubicBezTo>
                      <a:cubicBezTo>
                        <a:pt x="0" y="130"/>
                        <a:pt x="0" y="137"/>
                        <a:pt x="0" y="143"/>
                      </a:cubicBezTo>
                      <a:cubicBezTo>
                        <a:pt x="32" y="138"/>
                        <a:pt x="32" y="138"/>
                        <a:pt x="32" y="138"/>
                      </a:cubicBezTo>
                      <a:cubicBezTo>
                        <a:pt x="35" y="158"/>
                        <a:pt x="41" y="175"/>
                        <a:pt x="48" y="190"/>
                      </a:cubicBezTo>
                      <a:cubicBezTo>
                        <a:pt x="64" y="215"/>
                        <a:pt x="96" y="240"/>
                        <a:pt x="161" y="244"/>
                      </a:cubicBezTo>
                      <a:cubicBezTo>
                        <a:pt x="170" y="197"/>
                        <a:pt x="170" y="197"/>
                        <a:pt x="170" y="197"/>
                      </a:cubicBezTo>
                      <a:cubicBezTo>
                        <a:pt x="185" y="109"/>
                        <a:pt x="185" y="109"/>
                        <a:pt x="185" y="109"/>
                      </a:cubicBezTo>
                      <a:cubicBezTo>
                        <a:pt x="199" y="31"/>
                        <a:pt x="199" y="31"/>
                        <a:pt x="199" y="31"/>
                      </a:cubicBezTo>
                      <a:cubicBezTo>
                        <a:pt x="23" y="0"/>
                        <a:pt x="23" y="0"/>
                        <a:pt x="23" y="0"/>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62"/>
                <p:cNvSpPr>
                  <a:spLocks/>
                </p:cNvSpPr>
                <p:nvPr/>
              </p:nvSpPr>
              <p:spPr bwMode="auto">
                <a:xfrm>
                  <a:off x="11031538" y="852488"/>
                  <a:ext cx="47625" cy="46038"/>
                </a:xfrm>
                <a:custGeom>
                  <a:avLst/>
                  <a:gdLst>
                    <a:gd name="T0" fmla="*/ 14 w 15"/>
                    <a:gd name="T1" fmla="*/ 9 h 15"/>
                    <a:gd name="T2" fmla="*/ 6 w 15"/>
                    <a:gd name="T3" fmla="*/ 15 h 15"/>
                    <a:gd name="T4" fmla="*/ 0 w 15"/>
                    <a:gd name="T5" fmla="*/ 6 h 15"/>
                    <a:gd name="T6" fmla="*/ 9 w 15"/>
                    <a:gd name="T7" fmla="*/ 0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0"/>
                        <a:pt x="0" y="6"/>
                      </a:cubicBezTo>
                      <a:cubicBezTo>
                        <a:pt x="1" y="2"/>
                        <a:pt x="5" y="0"/>
                        <a:pt x="9" y="0"/>
                      </a:cubicBezTo>
                      <a:cubicBezTo>
                        <a:pt x="12" y="1"/>
                        <a:pt x="15" y="5"/>
                        <a:pt x="14" y="9"/>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63"/>
                <p:cNvSpPr>
                  <a:spLocks/>
                </p:cNvSpPr>
                <p:nvPr/>
              </p:nvSpPr>
              <p:spPr bwMode="auto">
                <a:xfrm>
                  <a:off x="10529888" y="320675"/>
                  <a:ext cx="750888" cy="785813"/>
                </a:xfrm>
                <a:custGeom>
                  <a:avLst/>
                  <a:gdLst>
                    <a:gd name="T0" fmla="*/ 144 w 239"/>
                    <a:gd name="T1" fmla="*/ 15 h 250"/>
                    <a:gd name="T2" fmla="*/ 109 w 239"/>
                    <a:gd name="T3" fmla="*/ 18 h 250"/>
                    <a:gd name="T4" fmla="*/ 79 w 239"/>
                    <a:gd name="T5" fmla="*/ 20 h 250"/>
                    <a:gd name="T6" fmla="*/ 57 w 239"/>
                    <a:gd name="T7" fmla="*/ 54 h 250"/>
                    <a:gd name="T8" fmla="*/ 13 w 239"/>
                    <a:gd name="T9" fmla="*/ 99 h 250"/>
                    <a:gd name="T10" fmla="*/ 25 w 239"/>
                    <a:gd name="T11" fmla="*/ 227 h 250"/>
                    <a:gd name="T12" fmla="*/ 25 w 239"/>
                    <a:gd name="T13" fmla="*/ 228 h 250"/>
                    <a:gd name="T14" fmla="*/ 25 w 239"/>
                    <a:gd name="T15" fmla="*/ 228 h 250"/>
                    <a:gd name="T16" fmla="*/ 75 w 239"/>
                    <a:gd name="T17" fmla="*/ 241 h 250"/>
                    <a:gd name="T18" fmla="*/ 67 w 239"/>
                    <a:gd name="T19" fmla="*/ 195 h 250"/>
                    <a:gd name="T20" fmla="*/ 67 w 239"/>
                    <a:gd name="T21" fmla="*/ 195 h 250"/>
                    <a:gd name="T22" fmla="*/ 96 w 239"/>
                    <a:gd name="T23" fmla="*/ 129 h 250"/>
                    <a:gd name="T24" fmla="*/ 96 w 239"/>
                    <a:gd name="T25" fmla="*/ 128 h 250"/>
                    <a:gd name="T26" fmla="*/ 100 w 239"/>
                    <a:gd name="T27" fmla="*/ 126 h 250"/>
                    <a:gd name="T28" fmla="*/ 149 w 239"/>
                    <a:gd name="T29" fmla="*/ 122 h 250"/>
                    <a:gd name="T30" fmla="*/ 230 w 239"/>
                    <a:gd name="T31" fmla="*/ 92 h 250"/>
                    <a:gd name="T32" fmla="*/ 231 w 239"/>
                    <a:gd name="T33" fmla="*/ 91 h 250"/>
                    <a:gd name="T34" fmla="*/ 231 w 239"/>
                    <a:gd name="T35" fmla="*/ 90 h 250"/>
                    <a:gd name="T36" fmla="*/ 231 w 239"/>
                    <a:gd name="T37" fmla="*/ 90 h 250"/>
                    <a:gd name="T38" fmla="*/ 231 w 239"/>
                    <a:gd name="T39" fmla="*/ 90 h 250"/>
                    <a:gd name="T40" fmla="*/ 144 w 239"/>
                    <a:gd name="T41" fmla="*/ 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250">
                      <a:moveTo>
                        <a:pt x="144" y="15"/>
                      </a:moveTo>
                      <a:cubicBezTo>
                        <a:pt x="132" y="19"/>
                        <a:pt x="123" y="20"/>
                        <a:pt x="109" y="18"/>
                      </a:cubicBezTo>
                      <a:cubicBezTo>
                        <a:pt x="98" y="16"/>
                        <a:pt x="90" y="16"/>
                        <a:pt x="79" y="20"/>
                      </a:cubicBezTo>
                      <a:cubicBezTo>
                        <a:pt x="69" y="23"/>
                        <a:pt x="59" y="39"/>
                        <a:pt x="57" y="54"/>
                      </a:cubicBezTo>
                      <a:cubicBezTo>
                        <a:pt x="27" y="61"/>
                        <a:pt x="13" y="99"/>
                        <a:pt x="13" y="99"/>
                      </a:cubicBezTo>
                      <a:cubicBezTo>
                        <a:pt x="0" y="173"/>
                        <a:pt x="9" y="210"/>
                        <a:pt x="25" y="227"/>
                      </a:cubicBezTo>
                      <a:cubicBezTo>
                        <a:pt x="25" y="228"/>
                        <a:pt x="25" y="228"/>
                        <a:pt x="25" y="228"/>
                      </a:cubicBezTo>
                      <a:cubicBezTo>
                        <a:pt x="25" y="228"/>
                        <a:pt x="25" y="228"/>
                        <a:pt x="25" y="228"/>
                      </a:cubicBezTo>
                      <a:cubicBezTo>
                        <a:pt x="45" y="250"/>
                        <a:pt x="75" y="241"/>
                        <a:pt x="75" y="241"/>
                      </a:cubicBezTo>
                      <a:cubicBezTo>
                        <a:pt x="71" y="230"/>
                        <a:pt x="67" y="195"/>
                        <a:pt x="67" y="195"/>
                      </a:cubicBezTo>
                      <a:cubicBezTo>
                        <a:pt x="67" y="195"/>
                        <a:pt x="67" y="195"/>
                        <a:pt x="67" y="195"/>
                      </a:cubicBezTo>
                      <a:cubicBezTo>
                        <a:pt x="89" y="165"/>
                        <a:pt x="96" y="129"/>
                        <a:pt x="96" y="129"/>
                      </a:cubicBezTo>
                      <a:cubicBezTo>
                        <a:pt x="96" y="128"/>
                        <a:pt x="96" y="128"/>
                        <a:pt x="96" y="128"/>
                      </a:cubicBezTo>
                      <a:cubicBezTo>
                        <a:pt x="97" y="127"/>
                        <a:pt x="99" y="127"/>
                        <a:pt x="100" y="126"/>
                      </a:cubicBezTo>
                      <a:cubicBezTo>
                        <a:pt x="118" y="114"/>
                        <a:pt x="128" y="120"/>
                        <a:pt x="149" y="122"/>
                      </a:cubicBezTo>
                      <a:cubicBezTo>
                        <a:pt x="174" y="125"/>
                        <a:pt x="217" y="116"/>
                        <a:pt x="230" y="92"/>
                      </a:cubicBezTo>
                      <a:cubicBezTo>
                        <a:pt x="231" y="91"/>
                        <a:pt x="231" y="91"/>
                        <a:pt x="231" y="91"/>
                      </a:cubicBezTo>
                      <a:cubicBezTo>
                        <a:pt x="231" y="91"/>
                        <a:pt x="231" y="91"/>
                        <a:pt x="231" y="90"/>
                      </a:cubicBezTo>
                      <a:cubicBezTo>
                        <a:pt x="231" y="90"/>
                        <a:pt x="231" y="90"/>
                        <a:pt x="231" y="90"/>
                      </a:cubicBezTo>
                      <a:cubicBezTo>
                        <a:pt x="231" y="90"/>
                        <a:pt x="231" y="90"/>
                        <a:pt x="231" y="90"/>
                      </a:cubicBezTo>
                      <a:cubicBezTo>
                        <a:pt x="239" y="44"/>
                        <a:pt x="185" y="0"/>
                        <a:pt x="144" y="15"/>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5"/>
                <p:cNvSpPr>
                  <a:spLocks/>
                </p:cNvSpPr>
                <p:nvPr/>
              </p:nvSpPr>
              <p:spPr bwMode="auto">
                <a:xfrm>
                  <a:off x="10683875" y="714375"/>
                  <a:ext cx="153988" cy="241300"/>
                </a:xfrm>
                <a:custGeom>
                  <a:avLst/>
                  <a:gdLst>
                    <a:gd name="T0" fmla="*/ 49 w 49"/>
                    <a:gd name="T1" fmla="*/ 4 h 77"/>
                    <a:gd name="T2" fmla="*/ 4 w 49"/>
                    <a:gd name="T3" fmla="*/ 33 h 77"/>
                    <a:gd name="T4" fmla="*/ 34 w 49"/>
                    <a:gd name="T5" fmla="*/ 77 h 77"/>
                    <a:gd name="T6" fmla="*/ 49 w 49"/>
                    <a:gd name="T7" fmla="*/ 4 h 77"/>
                  </a:gdLst>
                  <a:ahLst/>
                  <a:cxnLst>
                    <a:cxn ang="0">
                      <a:pos x="T0" y="T1"/>
                    </a:cxn>
                    <a:cxn ang="0">
                      <a:pos x="T2" y="T3"/>
                    </a:cxn>
                    <a:cxn ang="0">
                      <a:pos x="T4" y="T5"/>
                    </a:cxn>
                    <a:cxn ang="0">
                      <a:pos x="T6" y="T7"/>
                    </a:cxn>
                  </a:cxnLst>
                  <a:rect l="0" t="0" r="r" b="b"/>
                  <a:pathLst>
                    <a:path w="49" h="77">
                      <a:moveTo>
                        <a:pt x="49" y="4"/>
                      </a:moveTo>
                      <a:cubicBezTo>
                        <a:pt x="28" y="0"/>
                        <a:pt x="9" y="13"/>
                        <a:pt x="4" y="33"/>
                      </a:cubicBezTo>
                      <a:cubicBezTo>
                        <a:pt x="0" y="54"/>
                        <a:pt x="13" y="73"/>
                        <a:pt x="34" y="77"/>
                      </a:cubicBezTo>
                      <a:cubicBezTo>
                        <a:pt x="49" y="4"/>
                        <a:pt x="49" y="4"/>
                        <a:pt x="49" y="4"/>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67"/>
                <p:cNvSpPr>
                  <a:spLocks/>
                </p:cNvSpPr>
                <p:nvPr/>
              </p:nvSpPr>
              <p:spPr bwMode="auto">
                <a:xfrm>
                  <a:off x="10748963" y="782638"/>
                  <a:ext cx="76200" cy="115888"/>
                </a:xfrm>
                <a:custGeom>
                  <a:avLst/>
                  <a:gdLst>
                    <a:gd name="T0" fmla="*/ 20 w 24"/>
                    <a:gd name="T1" fmla="*/ 0 h 37"/>
                    <a:gd name="T2" fmla="*/ 2 w 24"/>
                    <a:gd name="T3" fmla="*/ 15 h 37"/>
                    <a:gd name="T4" fmla="*/ 16 w 24"/>
                    <a:gd name="T5" fmla="*/ 37 h 37"/>
                    <a:gd name="T6" fmla="*/ 24 w 24"/>
                    <a:gd name="T7" fmla="*/ 1 h 37"/>
                    <a:gd name="T8" fmla="*/ 24 w 24"/>
                    <a:gd name="T9" fmla="*/ 0 h 37"/>
                    <a:gd name="T10" fmla="*/ 20 w 24"/>
                    <a:gd name="T11" fmla="*/ 0 h 37"/>
                  </a:gdLst>
                  <a:ahLst/>
                  <a:cxnLst>
                    <a:cxn ang="0">
                      <a:pos x="T0" y="T1"/>
                    </a:cxn>
                    <a:cxn ang="0">
                      <a:pos x="T2" y="T3"/>
                    </a:cxn>
                    <a:cxn ang="0">
                      <a:pos x="T4" y="T5"/>
                    </a:cxn>
                    <a:cxn ang="0">
                      <a:pos x="T6" y="T7"/>
                    </a:cxn>
                    <a:cxn ang="0">
                      <a:pos x="T8" y="T9"/>
                    </a:cxn>
                    <a:cxn ang="0">
                      <a:pos x="T10" y="T11"/>
                    </a:cxn>
                  </a:cxnLst>
                  <a:rect l="0" t="0" r="r" b="b"/>
                  <a:pathLst>
                    <a:path w="24" h="37">
                      <a:moveTo>
                        <a:pt x="20" y="0"/>
                      </a:moveTo>
                      <a:cubicBezTo>
                        <a:pt x="11" y="0"/>
                        <a:pt x="4" y="6"/>
                        <a:pt x="2" y="15"/>
                      </a:cubicBezTo>
                      <a:cubicBezTo>
                        <a:pt x="0" y="25"/>
                        <a:pt x="6" y="35"/>
                        <a:pt x="16" y="37"/>
                      </a:cubicBezTo>
                      <a:cubicBezTo>
                        <a:pt x="24" y="1"/>
                        <a:pt x="24" y="1"/>
                        <a:pt x="24" y="1"/>
                      </a:cubicBezTo>
                      <a:cubicBezTo>
                        <a:pt x="24" y="0"/>
                        <a:pt x="24" y="0"/>
                        <a:pt x="24" y="0"/>
                      </a:cubicBezTo>
                      <a:cubicBezTo>
                        <a:pt x="23" y="0"/>
                        <a:pt x="21" y="0"/>
                        <a:pt x="20"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2" name="Freeform 231"/>
              <p:cNvSpPr/>
              <p:nvPr/>
            </p:nvSpPr>
            <p:spPr bwMode="auto">
              <a:xfrm>
                <a:off x="12857566" y="2050089"/>
                <a:ext cx="122238" cy="538981"/>
              </a:xfrm>
              <a:custGeom>
                <a:avLst/>
                <a:gdLst>
                  <a:gd name="connsiteX0" fmla="*/ 20638 w 122238"/>
                  <a:gd name="connsiteY0" fmla="*/ 0 h 538981"/>
                  <a:gd name="connsiteX1" fmla="*/ 90488 w 122238"/>
                  <a:gd name="connsiteY1" fmla="*/ 0 h 538981"/>
                  <a:gd name="connsiteX2" fmla="*/ 122238 w 122238"/>
                  <a:gd name="connsiteY2" fmla="*/ 182563 h 538981"/>
                  <a:gd name="connsiteX3" fmla="*/ 75934 w 122238"/>
                  <a:gd name="connsiteY3" fmla="*/ 538847 h 538981"/>
                  <a:gd name="connsiteX4" fmla="*/ 73270 w 122238"/>
                  <a:gd name="connsiteY4" fmla="*/ 538981 h 538981"/>
                  <a:gd name="connsiteX5" fmla="*/ 53368 w 122238"/>
                  <a:gd name="connsiteY5" fmla="*/ 537976 h 538981"/>
                  <a:gd name="connsiteX6" fmla="*/ 0 w 122238"/>
                  <a:gd name="connsiteY6" fmla="*/ 153988 h 538981"/>
                  <a:gd name="connsiteX7" fmla="*/ 20638 w 122238"/>
                  <a:gd name="connsiteY7" fmla="*/ 0 h 53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38" h="538981">
                    <a:moveTo>
                      <a:pt x="20638" y="0"/>
                    </a:moveTo>
                    <a:lnTo>
                      <a:pt x="90488" y="0"/>
                    </a:lnTo>
                    <a:lnTo>
                      <a:pt x="122238" y="182563"/>
                    </a:lnTo>
                    <a:lnTo>
                      <a:pt x="75934" y="538847"/>
                    </a:lnTo>
                    <a:lnTo>
                      <a:pt x="73270" y="538981"/>
                    </a:lnTo>
                    <a:lnTo>
                      <a:pt x="53368" y="537976"/>
                    </a:lnTo>
                    <a:lnTo>
                      <a:pt x="0" y="153988"/>
                    </a:lnTo>
                    <a:lnTo>
                      <a:pt x="20638"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err="1"/>
              </a:p>
            </p:txBody>
          </p:sp>
        </p:grpSp>
        <p:grpSp>
          <p:nvGrpSpPr>
            <p:cNvPr id="212" name="Group 211"/>
            <p:cNvGrpSpPr/>
            <p:nvPr/>
          </p:nvGrpSpPr>
          <p:grpSpPr>
            <a:xfrm>
              <a:off x="11408426" y="1269954"/>
              <a:ext cx="651943" cy="466435"/>
              <a:chOff x="13673657" y="965847"/>
              <a:chExt cx="1445520" cy="1034203"/>
            </a:xfrm>
          </p:grpSpPr>
          <p:pic>
            <p:nvPicPr>
              <p:cNvPr id="218" name="Picture 217"/>
              <p:cNvPicPr>
                <a:picLocks noChangeAspect="1"/>
              </p:cNvPicPr>
              <p:nvPr/>
            </p:nvPicPr>
            <p:blipFill>
              <a:blip r:embed="rId10"/>
              <a:stretch>
                <a:fillRect/>
              </a:stretch>
            </p:blipFill>
            <p:spPr>
              <a:xfrm>
                <a:off x="14111297" y="965847"/>
                <a:ext cx="1007880" cy="678113"/>
              </a:xfrm>
              <a:prstGeom prst="rect">
                <a:avLst/>
              </a:prstGeom>
            </p:spPr>
          </p:pic>
          <p:pic>
            <p:nvPicPr>
              <p:cNvPr id="219" name="Picture 218"/>
              <p:cNvPicPr>
                <a:picLocks noChangeAspect="1"/>
              </p:cNvPicPr>
              <p:nvPr/>
            </p:nvPicPr>
            <p:blipFill>
              <a:blip r:embed="rId10"/>
              <a:stretch>
                <a:fillRect/>
              </a:stretch>
            </p:blipFill>
            <p:spPr>
              <a:xfrm>
                <a:off x="13673657" y="1321937"/>
                <a:ext cx="1007880" cy="678113"/>
              </a:xfrm>
              <a:prstGeom prst="rect">
                <a:avLst/>
              </a:prstGeom>
            </p:spPr>
          </p:pic>
        </p:grpSp>
        <p:pic>
          <p:nvPicPr>
            <p:cNvPr id="213" name="Picture 2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450894" y="2056336"/>
              <a:ext cx="677522" cy="381106"/>
            </a:xfrm>
            <a:prstGeom prst="rect">
              <a:avLst/>
            </a:prstGeom>
          </p:spPr>
        </p:pic>
        <p:sp>
          <p:nvSpPr>
            <p:cNvPr id="214" name="TextBox 213"/>
            <p:cNvSpPr txBox="1"/>
            <p:nvPr/>
          </p:nvSpPr>
          <p:spPr>
            <a:xfrm>
              <a:off x="11047139" y="1700152"/>
              <a:ext cx="1140800" cy="406265"/>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dirty="0" smtClean="0">
                  <a:latin typeface="Segoe UI Semibold" panose="020B0702040204020203" pitchFamily="34" charset="0"/>
                  <a:cs typeface="Segoe UI Semibold" panose="020B0702040204020203" pitchFamily="34" charset="0"/>
                </a:rPr>
                <a:t>HR Apps</a:t>
              </a:r>
              <a:endParaRPr lang="en-US" dirty="0">
                <a:latin typeface="Segoe UI Semibold" panose="020B0702040204020203" pitchFamily="34" charset="0"/>
                <a:cs typeface="Segoe UI Semibold" panose="020B0702040204020203" pitchFamily="34" charset="0"/>
              </a:endParaRPr>
            </a:p>
          </p:txBody>
        </p:sp>
        <p:grpSp>
          <p:nvGrpSpPr>
            <p:cNvPr id="215" name="Group 214"/>
            <p:cNvGrpSpPr/>
            <p:nvPr/>
          </p:nvGrpSpPr>
          <p:grpSpPr>
            <a:xfrm>
              <a:off x="11141385" y="2185220"/>
              <a:ext cx="128471" cy="128471"/>
              <a:chOff x="13048343" y="2352598"/>
              <a:chExt cx="358838" cy="358838"/>
            </a:xfrm>
          </p:grpSpPr>
          <p:cxnSp>
            <p:nvCxnSpPr>
              <p:cNvPr id="216" name="Straight Connector 215"/>
              <p:cNvCxnSpPr/>
              <p:nvPr/>
            </p:nvCxnSpPr>
            <p:spPr>
              <a:xfrm flipH="1">
                <a:off x="13048343" y="2532017"/>
                <a:ext cx="358838" cy="0"/>
              </a:xfrm>
              <a:prstGeom prst="line">
                <a:avLst/>
              </a:prstGeom>
              <a:ln w="381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a:off x="13048343" y="2532017"/>
                <a:ext cx="358838" cy="0"/>
              </a:xfrm>
              <a:prstGeom prst="line">
                <a:avLst/>
              </a:prstGeom>
              <a:ln w="381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92442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0"/>
                                  </p:stCondLst>
                                  <p:childTnLst>
                                    <p:set>
                                      <p:cBhvr>
                                        <p:cTn id="12" dur="1" fill="hold">
                                          <p:stCondLst>
                                            <p:cond delay="0"/>
                                          </p:stCondLst>
                                        </p:cTn>
                                        <p:tgtEl>
                                          <p:spTgt spid="242"/>
                                        </p:tgtEl>
                                        <p:attrNameLst>
                                          <p:attrName>style.visibility</p:attrName>
                                        </p:attrNameLst>
                                      </p:cBhvr>
                                      <p:to>
                                        <p:strVal val="visible"/>
                                      </p:to>
                                    </p:set>
                                    <p:animEffect transition="in" filter="fade">
                                      <p:cBhvr>
                                        <p:cTn id="13" dur="500"/>
                                        <p:tgtEl>
                                          <p:spTgt spid="24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barn(outHorizontal)">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5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out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barn(outVertical)">
                                      <p:cBhvr>
                                        <p:cTn id="36" dur="500"/>
                                        <p:tgtEl>
                                          <p:spTgt spid="79"/>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43"/>
                                        </p:tgtEl>
                                        <p:attrNameLst>
                                          <p:attrName>style.visibility</p:attrName>
                                        </p:attrNameLst>
                                      </p:cBhvr>
                                      <p:to>
                                        <p:strVal val="visible"/>
                                      </p:to>
                                    </p:set>
                                    <p:animEffect transition="in" filter="fade">
                                      <p:cBhvr>
                                        <p:cTn id="40" dur="500"/>
                                        <p:tgtEl>
                                          <p:spTgt spid="24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nodeType="clickEffect">
                                  <p:stCondLst>
                                    <p:cond delay="0"/>
                                  </p:stCondLst>
                                  <p:childTnLst>
                                    <p:set>
                                      <p:cBhvr>
                                        <p:cTn id="44" dur="1" fill="hold">
                                          <p:stCondLst>
                                            <p:cond delay="0"/>
                                          </p:stCondLst>
                                        </p:cTn>
                                        <p:tgtEl>
                                          <p:spTgt spid="190"/>
                                        </p:tgtEl>
                                        <p:attrNameLst>
                                          <p:attrName>style.visibility</p:attrName>
                                        </p:attrNameLst>
                                      </p:cBhvr>
                                      <p:to>
                                        <p:strVal val="visible"/>
                                      </p:to>
                                    </p:set>
                                    <p:animEffect transition="in" filter="barn(outVertical)">
                                      <p:cBhvr>
                                        <p:cTn id="45" dur="500"/>
                                        <p:tgtEl>
                                          <p:spTgt spid="190"/>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10"/>
                                        </p:tgtEl>
                                        <p:attrNameLst>
                                          <p:attrName>style.visibility</p:attrName>
                                        </p:attrNameLst>
                                      </p:cBhvr>
                                      <p:to>
                                        <p:strVal val="visible"/>
                                      </p:to>
                                    </p:set>
                                    <p:animEffect transition="in" filter="fade">
                                      <p:cBhvr>
                                        <p:cTn id="49"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0"/>
            <a:ext cx="4846651" cy="69945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39" y="295275"/>
            <a:ext cx="4572014" cy="917575"/>
          </a:xfrm>
        </p:spPr>
        <p:txBody>
          <a:bodyPr/>
          <a:lstStyle/>
          <a:p>
            <a:r>
              <a:rPr lang="en-US" dirty="0"/>
              <a:t>Your directory on the cloud</a:t>
            </a:r>
          </a:p>
        </p:txBody>
      </p:sp>
      <p:sp>
        <p:nvSpPr>
          <p:cNvPr id="11" name="Text Placeholder 2"/>
          <p:cNvSpPr txBox="1">
            <a:spLocks/>
          </p:cNvSpPr>
          <p:nvPr/>
        </p:nvSpPr>
        <p:spPr>
          <a:xfrm>
            <a:off x="274638" y="2125663"/>
            <a:ext cx="4385827" cy="2793526"/>
          </a:xfrm>
          <a:prstGeom prst="rect">
            <a:avLst/>
          </a:prstGeom>
        </p:spPr>
        <p:txBody>
          <a:bodyPr lIns="182880" tIns="146304" rIns="182880" bIns="146304"/>
          <a:lst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US" sz="2400" dirty="0"/>
              <a:t>Connect and sync on-premises directories with Azure</a:t>
            </a:r>
          </a:p>
        </p:txBody>
      </p:sp>
      <p:grpSp>
        <p:nvGrpSpPr>
          <p:cNvPr id="43" name="Group 42"/>
          <p:cNvGrpSpPr/>
          <p:nvPr/>
        </p:nvGrpSpPr>
        <p:grpSpPr>
          <a:xfrm>
            <a:off x="-13" y="4132799"/>
            <a:ext cx="3953202" cy="2903789"/>
            <a:chOff x="-14" y="4132799"/>
            <a:chExt cx="4081087" cy="2997726"/>
          </a:xfrm>
        </p:grpSpPr>
        <p:sp>
          <p:nvSpPr>
            <p:cNvPr id="40" name="Freeform 39"/>
            <p:cNvSpPr/>
            <p:nvPr/>
          </p:nvSpPr>
          <p:spPr bwMode="auto">
            <a:xfrm>
              <a:off x="-14" y="4182258"/>
              <a:ext cx="4081087" cy="2948267"/>
            </a:xfrm>
            <a:custGeom>
              <a:avLst/>
              <a:gdLst>
                <a:gd name="connsiteX0" fmla="*/ 1613616 w 4081087"/>
                <a:gd name="connsiteY0" fmla="*/ 0 h 2948267"/>
                <a:gd name="connsiteX1" fmla="*/ 4081087 w 4081087"/>
                <a:gd name="connsiteY1" fmla="*/ 2467471 h 2948267"/>
                <a:gd name="connsiteX2" fmla="*/ 4068347 w 4081087"/>
                <a:gd name="connsiteY2" fmla="*/ 2719757 h 2948267"/>
                <a:gd name="connsiteX3" fmla="*/ 4033473 w 4081087"/>
                <a:gd name="connsiteY3" fmla="*/ 2948267 h 2948267"/>
                <a:gd name="connsiteX4" fmla="*/ 0 w 4081087"/>
                <a:gd name="connsiteY4" fmla="*/ 2948267 h 2948267"/>
                <a:gd name="connsiteX5" fmla="*/ 0 w 4081087"/>
                <a:gd name="connsiteY5" fmla="*/ 603510 h 2948267"/>
                <a:gd name="connsiteX6" fmla="*/ 44076 w 4081087"/>
                <a:gd name="connsiteY6" fmla="*/ 563451 h 2948267"/>
                <a:gd name="connsiteX7" fmla="*/ 1613616 w 4081087"/>
                <a:gd name="connsiteY7" fmla="*/ 0 h 294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087" h="2948267">
                  <a:moveTo>
                    <a:pt x="1613616" y="0"/>
                  </a:moveTo>
                  <a:cubicBezTo>
                    <a:pt x="2976363" y="0"/>
                    <a:pt x="4081087" y="1104725"/>
                    <a:pt x="4081087" y="2467471"/>
                  </a:cubicBezTo>
                  <a:cubicBezTo>
                    <a:pt x="4081087" y="2552643"/>
                    <a:pt x="4076772" y="2636806"/>
                    <a:pt x="4068347" y="2719757"/>
                  </a:cubicBezTo>
                  <a:lnTo>
                    <a:pt x="4033473" y="2948267"/>
                  </a:lnTo>
                  <a:lnTo>
                    <a:pt x="0" y="2948267"/>
                  </a:lnTo>
                  <a:lnTo>
                    <a:pt x="0" y="603510"/>
                  </a:lnTo>
                  <a:lnTo>
                    <a:pt x="44076" y="563451"/>
                  </a:lnTo>
                  <a:cubicBezTo>
                    <a:pt x="470600" y="211452"/>
                    <a:pt x="1017415" y="0"/>
                    <a:pt x="1613616" y="0"/>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rotWithShape="1">
            <a:blip r:embed="rId2"/>
            <a:srcRect l="7179"/>
            <a:stretch/>
          </p:blipFill>
          <p:spPr>
            <a:xfrm>
              <a:off x="-14" y="4132799"/>
              <a:ext cx="3547941" cy="2997725"/>
            </a:xfrm>
            <a:prstGeom prst="rect">
              <a:avLst/>
            </a:prstGeom>
          </p:spPr>
        </p:pic>
      </p:grpSp>
      <p:grpSp>
        <p:nvGrpSpPr>
          <p:cNvPr id="37" name="Group 36"/>
          <p:cNvGrpSpPr/>
          <p:nvPr/>
        </p:nvGrpSpPr>
        <p:grpSpPr>
          <a:xfrm>
            <a:off x="2126327" y="3287471"/>
            <a:ext cx="649078" cy="649078"/>
            <a:chOff x="5030439" y="4053551"/>
            <a:chExt cx="457200" cy="457200"/>
          </a:xfrm>
        </p:grpSpPr>
        <p:sp>
          <p:nvSpPr>
            <p:cNvPr id="16" name="Oval 15"/>
            <p:cNvSpPr/>
            <p:nvPr/>
          </p:nvSpPr>
          <p:spPr bwMode="auto">
            <a:xfrm>
              <a:off x="5030439" y="4053551"/>
              <a:ext cx="457200" cy="457200"/>
            </a:xfrm>
            <a:prstGeom prst="ellips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p:cNvGrpSpPr/>
            <p:nvPr/>
          </p:nvGrpSpPr>
          <p:grpSpPr>
            <a:xfrm>
              <a:off x="5176629" y="4155668"/>
              <a:ext cx="164822" cy="252966"/>
              <a:chOff x="3959225" y="30163"/>
              <a:chExt cx="4518025" cy="6934201"/>
            </a:xfrm>
          </p:grpSpPr>
          <p:sp>
            <p:nvSpPr>
              <p:cNvPr id="21" name="Freeform 6"/>
              <p:cNvSpPr>
                <a:spLocks/>
              </p:cNvSpPr>
              <p:nvPr/>
            </p:nvSpPr>
            <p:spPr bwMode="auto">
              <a:xfrm>
                <a:off x="4530725" y="30163"/>
                <a:ext cx="3379788" cy="3629025"/>
              </a:xfrm>
              <a:custGeom>
                <a:avLst/>
                <a:gdLst>
                  <a:gd name="T0" fmla="*/ 899 w 899"/>
                  <a:gd name="T1" fmla="*/ 966 h 966"/>
                  <a:gd name="T2" fmla="*/ 714 w 899"/>
                  <a:gd name="T3" fmla="*/ 966 h 966"/>
                  <a:gd name="T4" fmla="*/ 714 w 899"/>
                  <a:gd name="T5" fmla="*/ 383 h 966"/>
                  <a:gd name="T6" fmla="*/ 642 w 899"/>
                  <a:gd name="T7" fmla="*/ 240 h 966"/>
                  <a:gd name="T8" fmla="*/ 454 w 899"/>
                  <a:gd name="T9" fmla="*/ 186 h 966"/>
                  <a:gd name="T10" fmla="*/ 185 w 899"/>
                  <a:gd name="T11" fmla="*/ 370 h 966"/>
                  <a:gd name="T12" fmla="*/ 185 w 899"/>
                  <a:gd name="T13" fmla="*/ 742 h 966"/>
                  <a:gd name="T14" fmla="*/ 0 w 899"/>
                  <a:gd name="T15" fmla="*/ 742 h 966"/>
                  <a:gd name="T16" fmla="*/ 0 w 899"/>
                  <a:gd name="T17" fmla="*/ 370 h 966"/>
                  <a:gd name="T18" fmla="*/ 153 w 899"/>
                  <a:gd name="T19" fmla="*/ 86 h 966"/>
                  <a:gd name="T20" fmla="*/ 454 w 899"/>
                  <a:gd name="T21" fmla="*/ 0 h 966"/>
                  <a:gd name="T22" fmla="*/ 751 w 899"/>
                  <a:gd name="T23" fmla="*/ 89 h 966"/>
                  <a:gd name="T24" fmla="*/ 899 w 899"/>
                  <a:gd name="T25" fmla="*/ 383 h 966"/>
                  <a:gd name="T26" fmla="*/ 899 w 899"/>
                  <a:gd name="T27" fmla="*/ 966 h 966"/>
                  <a:gd name="T28" fmla="*/ 899 w 899"/>
                  <a:gd name="T29" fmla="*/ 966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9" h="966">
                    <a:moveTo>
                      <a:pt x="899" y="966"/>
                    </a:moveTo>
                    <a:cubicBezTo>
                      <a:pt x="714" y="966"/>
                      <a:pt x="714" y="966"/>
                      <a:pt x="714" y="966"/>
                    </a:cubicBezTo>
                    <a:cubicBezTo>
                      <a:pt x="714" y="383"/>
                      <a:pt x="714" y="383"/>
                      <a:pt x="714" y="383"/>
                    </a:cubicBezTo>
                    <a:cubicBezTo>
                      <a:pt x="714" y="321"/>
                      <a:pt x="691" y="274"/>
                      <a:pt x="642" y="240"/>
                    </a:cubicBezTo>
                    <a:cubicBezTo>
                      <a:pt x="595" y="204"/>
                      <a:pt x="526" y="186"/>
                      <a:pt x="454" y="186"/>
                    </a:cubicBezTo>
                    <a:cubicBezTo>
                      <a:pt x="345" y="186"/>
                      <a:pt x="185" y="235"/>
                      <a:pt x="185" y="370"/>
                    </a:cubicBezTo>
                    <a:cubicBezTo>
                      <a:pt x="185" y="742"/>
                      <a:pt x="185" y="742"/>
                      <a:pt x="185" y="742"/>
                    </a:cubicBezTo>
                    <a:cubicBezTo>
                      <a:pt x="0" y="742"/>
                      <a:pt x="0" y="742"/>
                      <a:pt x="0" y="742"/>
                    </a:cubicBezTo>
                    <a:cubicBezTo>
                      <a:pt x="0" y="370"/>
                      <a:pt x="0" y="370"/>
                      <a:pt x="0" y="370"/>
                    </a:cubicBezTo>
                    <a:cubicBezTo>
                      <a:pt x="0" y="256"/>
                      <a:pt x="55" y="154"/>
                      <a:pt x="153" y="86"/>
                    </a:cubicBezTo>
                    <a:cubicBezTo>
                      <a:pt x="233" y="30"/>
                      <a:pt x="340" y="0"/>
                      <a:pt x="454" y="0"/>
                    </a:cubicBezTo>
                    <a:cubicBezTo>
                      <a:pt x="565" y="0"/>
                      <a:pt x="671" y="30"/>
                      <a:pt x="751" y="89"/>
                    </a:cubicBezTo>
                    <a:cubicBezTo>
                      <a:pt x="848" y="157"/>
                      <a:pt x="899" y="263"/>
                      <a:pt x="899" y="383"/>
                    </a:cubicBezTo>
                    <a:cubicBezTo>
                      <a:pt x="899" y="966"/>
                      <a:pt x="899" y="966"/>
                      <a:pt x="899" y="966"/>
                    </a:cubicBezTo>
                    <a:cubicBezTo>
                      <a:pt x="899" y="966"/>
                      <a:pt x="899" y="966"/>
                      <a:pt x="899" y="966"/>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a:off x="3959225" y="3362326"/>
                <a:ext cx="4518025" cy="3602038"/>
              </a:xfrm>
              <a:custGeom>
                <a:avLst/>
                <a:gdLst>
                  <a:gd name="T0" fmla="*/ 1202 w 1202"/>
                  <a:gd name="T1" fmla="*/ 848 h 959"/>
                  <a:gd name="T2" fmla="*/ 1091 w 1202"/>
                  <a:gd name="T3" fmla="*/ 959 h 959"/>
                  <a:gd name="T4" fmla="*/ 112 w 1202"/>
                  <a:gd name="T5" fmla="*/ 959 h 959"/>
                  <a:gd name="T6" fmla="*/ 0 w 1202"/>
                  <a:gd name="T7" fmla="*/ 848 h 959"/>
                  <a:gd name="T8" fmla="*/ 0 w 1202"/>
                  <a:gd name="T9" fmla="*/ 111 h 959"/>
                  <a:gd name="T10" fmla="*/ 112 w 1202"/>
                  <a:gd name="T11" fmla="*/ 0 h 959"/>
                  <a:gd name="T12" fmla="*/ 1091 w 1202"/>
                  <a:gd name="T13" fmla="*/ 0 h 959"/>
                  <a:gd name="T14" fmla="*/ 1202 w 1202"/>
                  <a:gd name="T15" fmla="*/ 111 h 959"/>
                  <a:gd name="T16" fmla="*/ 1202 w 1202"/>
                  <a:gd name="T17" fmla="*/ 848 h 959"/>
                  <a:gd name="T18" fmla="*/ 1202 w 1202"/>
                  <a:gd name="T19" fmla="*/ 84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2" h="959">
                    <a:moveTo>
                      <a:pt x="1202" y="848"/>
                    </a:moveTo>
                    <a:cubicBezTo>
                      <a:pt x="1202" y="910"/>
                      <a:pt x="1152" y="959"/>
                      <a:pt x="1091" y="959"/>
                    </a:cubicBezTo>
                    <a:cubicBezTo>
                      <a:pt x="112" y="959"/>
                      <a:pt x="112" y="959"/>
                      <a:pt x="112" y="959"/>
                    </a:cubicBezTo>
                    <a:cubicBezTo>
                      <a:pt x="49" y="959"/>
                      <a:pt x="0" y="910"/>
                      <a:pt x="0" y="848"/>
                    </a:cubicBezTo>
                    <a:cubicBezTo>
                      <a:pt x="0" y="111"/>
                      <a:pt x="0" y="111"/>
                      <a:pt x="0" y="111"/>
                    </a:cubicBezTo>
                    <a:cubicBezTo>
                      <a:pt x="0" y="49"/>
                      <a:pt x="49" y="0"/>
                      <a:pt x="112" y="0"/>
                    </a:cubicBezTo>
                    <a:cubicBezTo>
                      <a:pt x="1091" y="0"/>
                      <a:pt x="1091" y="0"/>
                      <a:pt x="1091" y="0"/>
                    </a:cubicBezTo>
                    <a:cubicBezTo>
                      <a:pt x="1152" y="0"/>
                      <a:pt x="1202" y="49"/>
                      <a:pt x="1202" y="111"/>
                    </a:cubicBezTo>
                    <a:cubicBezTo>
                      <a:pt x="1202" y="848"/>
                      <a:pt x="1202" y="848"/>
                      <a:pt x="1202" y="848"/>
                    </a:cubicBezTo>
                    <a:cubicBezTo>
                      <a:pt x="1202" y="848"/>
                      <a:pt x="1202" y="848"/>
                      <a:pt x="1202" y="84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6" name="Group 35"/>
          <p:cNvGrpSpPr/>
          <p:nvPr/>
        </p:nvGrpSpPr>
        <p:grpSpPr>
          <a:xfrm>
            <a:off x="3018155" y="3685360"/>
            <a:ext cx="649078" cy="649078"/>
            <a:chOff x="5659023" y="3777738"/>
            <a:chExt cx="457200" cy="457200"/>
          </a:xfrm>
        </p:grpSpPr>
        <p:sp>
          <p:nvSpPr>
            <p:cNvPr id="18" name="Oval 17"/>
            <p:cNvSpPr/>
            <p:nvPr/>
          </p:nvSpPr>
          <p:spPr bwMode="auto">
            <a:xfrm>
              <a:off x="5659023" y="3777738"/>
              <a:ext cx="457200" cy="457200"/>
            </a:xfrm>
            <a:prstGeom prst="ellips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3"/>
            <a:stretch>
              <a:fillRect/>
            </a:stretch>
          </p:blipFill>
          <p:spPr>
            <a:xfrm>
              <a:off x="5785878" y="3882213"/>
              <a:ext cx="184440" cy="248251"/>
            </a:xfrm>
            <a:prstGeom prst="rect">
              <a:avLst/>
            </a:prstGeom>
          </p:spPr>
        </p:pic>
      </p:grpSp>
      <p:grpSp>
        <p:nvGrpSpPr>
          <p:cNvPr id="35" name="Group 34"/>
          <p:cNvGrpSpPr/>
          <p:nvPr/>
        </p:nvGrpSpPr>
        <p:grpSpPr>
          <a:xfrm>
            <a:off x="3781077" y="4431784"/>
            <a:ext cx="649078" cy="649078"/>
            <a:chOff x="6287607" y="3777738"/>
            <a:chExt cx="457200" cy="457200"/>
          </a:xfrm>
        </p:grpSpPr>
        <p:sp>
          <p:nvSpPr>
            <p:cNvPr id="19" name="Oval 18"/>
            <p:cNvSpPr/>
            <p:nvPr/>
          </p:nvSpPr>
          <p:spPr bwMode="auto">
            <a:xfrm>
              <a:off x="6287607" y="3777738"/>
              <a:ext cx="457200" cy="457200"/>
            </a:xfrm>
            <a:prstGeom prst="ellips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6389790" y="3898523"/>
              <a:ext cx="241371" cy="215630"/>
              <a:chOff x="6389790" y="3900904"/>
              <a:chExt cx="241371" cy="215630"/>
            </a:xfrm>
          </p:grpSpPr>
          <p:grpSp>
            <p:nvGrpSpPr>
              <p:cNvPr id="25" name="Group 24"/>
              <p:cNvGrpSpPr/>
              <p:nvPr/>
            </p:nvGrpSpPr>
            <p:grpSpPr>
              <a:xfrm>
                <a:off x="6389790" y="3900904"/>
                <a:ext cx="202406" cy="131609"/>
                <a:chOff x="6955631" y="3473604"/>
                <a:chExt cx="202406" cy="131609"/>
              </a:xfrm>
            </p:grpSpPr>
            <p:sp>
              <p:nvSpPr>
                <p:cNvPr id="28" name="Rectangle 27"/>
                <p:cNvSpPr/>
                <p:nvPr/>
              </p:nvSpPr>
              <p:spPr bwMode="auto">
                <a:xfrm>
                  <a:off x="6955631" y="3473604"/>
                  <a:ext cx="202406" cy="131609"/>
                </a:xfrm>
                <a:prstGeom prst="rect">
                  <a:avLst/>
                </a:prstGeom>
                <a:solidFill>
                  <a:schemeClr val="bg1">
                    <a:lumMod val="95000"/>
                  </a:schemeClr>
                </a:solid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9" name="Straight Connector 28"/>
                <p:cNvCxnSpPr/>
                <p:nvPr/>
              </p:nvCxnSpPr>
              <p:spPr>
                <a:xfrm>
                  <a:off x="6965394" y="3506506"/>
                  <a:ext cx="1828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65394" y="3539408"/>
                  <a:ext cx="1828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61912" y="3572310"/>
                  <a:ext cx="1828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bwMode="auto">
                <a:xfrm>
                  <a:off x="6974680" y="3505200"/>
                  <a:ext cx="164307" cy="61913"/>
                </a:xfrm>
                <a:custGeom>
                  <a:avLst/>
                  <a:gdLst>
                    <a:gd name="connsiteX0" fmla="*/ 0 w 140494"/>
                    <a:gd name="connsiteY0" fmla="*/ 73819 h 73819"/>
                    <a:gd name="connsiteX1" fmla="*/ 50007 w 140494"/>
                    <a:gd name="connsiteY1" fmla="*/ 42863 h 73819"/>
                    <a:gd name="connsiteX2" fmla="*/ 78582 w 140494"/>
                    <a:gd name="connsiteY2" fmla="*/ 4763 h 73819"/>
                    <a:gd name="connsiteX3" fmla="*/ 111919 w 140494"/>
                    <a:gd name="connsiteY3" fmla="*/ 23813 h 73819"/>
                    <a:gd name="connsiteX4" fmla="*/ 140494 w 140494"/>
                    <a:gd name="connsiteY4" fmla="*/ 0 h 7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 h="73819">
                      <a:moveTo>
                        <a:pt x="0" y="73819"/>
                      </a:moveTo>
                      <a:lnTo>
                        <a:pt x="50007" y="42863"/>
                      </a:lnTo>
                      <a:lnTo>
                        <a:pt x="78582" y="4763"/>
                      </a:lnTo>
                      <a:lnTo>
                        <a:pt x="111919" y="23813"/>
                      </a:lnTo>
                      <a:lnTo>
                        <a:pt x="140494" y="0"/>
                      </a:lnTo>
                    </a:path>
                  </a:pathLst>
                </a:cu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6" name="Freeform 10"/>
              <p:cNvSpPr>
                <a:spLocks noEditPoints="1"/>
              </p:cNvSpPr>
              <p:nvPr/>
            </p:nvSpPr>
            <p:spPr bwMode="auto">
              <a:xfrm>
                <a:off x="6471706" y="3965593"/>
                <a:ext cx="159455" cy="150941"/>
              </a:xfrm>
              <a:custGeom>
                <a:avLst/>
                <a:gdLst>
                  <a:gd name="T0" fmla="*/ 1429 w 1773"/>
                  <a:gd name="T1" fmla="*/ 0 h 1678"/>
                  <a:gd name="T2" fmla="*/ 1436 w 1773"/>
                  <a:gd name="T3" fmla="*/ 286 h 1678"/>
                  <a:gd name="T4" fmla="*/ 1597 w 1773"/>
                  <a:gd name="T5" fmla="*/ 337 h 1678"/>
                  <a:gd name="T6" fmla="*/ 1282 w 1773"/>
                  <a:gd name="T7" fmla="*/ 345 h 1678"/>
                  <a:gd name="T8" fmla="*/ 1121 w 1773"/>
                  <a:gd name="T9" fmla="*/ 718 h 1678"/>
                  <a:gd name="T10" fmla="*/ 1319 w 1773"/>
                  <a:gd name="T11" fmla="*/ 938 h 1678"/>
                  <a:gd name="T12" fmla="*/ 1319 w 1773"/>
                  <a:gd name="T13" fmla="*/ 1458 h 1678"/>
                  <a:gd name="T14" fmla="*/ 1304 w 1773"/>
                  <a:gd name="T15" fmla="*/ 1656 h 1678"/>
                  <a:gd name="T16" fmla="*/ 1663 w 1773"/>
                  <a:gd name="T17" fmla="*/ 1033 h 1678"/>
                  <a:gd name="T18" fmla="*/ 1766 w 1773"/>
                  <a:gd name="T19" fmla="*/ 498 h 1678"/>
                  <a:gd name="T20" fmla="*/ 359 w 1773"/>
                  <a:gd name="T21" fmla="*/ 476 h 1678"/>
                  <a:gd name="T22" fmla="*/ 351 w 1773"/>
                  <a:gd name="T23" fmla="*/ 147 h 1678"/>
                  <a:gd name="T24" fmla="*/ 359 w 1773"/>
                  <a:gd name="T25" fmla="*/ 476 h 1678"/>
                  <a:gd name="T26" fmla="*/ 513 w 1773"/>
                  <a:gd name="T27" fmla="*/ 953 h 1678"/>
                  <a:gd name="T28" fmla="*/ 725 w 1773"/>
                  <a:gd name="T29" fmla="*/ 726 h 1678"/>
                  <a:gd name="T30" fmla="*/ 534 w 1773"/>
                  <a:gd name="T31" fmla="*/ 520 h 1678"/>
                  <a:gd name="T32" fmla="*/ 183 w 1773"/>
                  <a:gd name="T33" fmla="*/ 528 h 1678"/>
                  <a:gd name="T34" fmla="*/ 7 w 1773"/>
                  <a:gd name="T35" fmla="*/ 1173 h 1678"/>
                  <a:gd name="T36" fmla="*/ 175 w 1773"/>
                  <a:gd name="T37" fmla="*/ 1678 h 1678"/>
                  <a:gd name="T38" fmla="*/ 593 w 1773"/>
                  <a:gd name="T39" fmla="*/ 1554 h 1678"/>
                  <a:gd name="T40" fmla="*/ 520 w 1773"/>
                  <a:gd name="T41" fmla="*/ 1407 h 1678"/>
                  <a:gd name="T42" fmla="*/ 1069 w 1773"/>
                  <a:gd name="T43" fmla="*/ 542 h 1678"/>
                  <a:gd name="T44" fmla="*/ 747 w 1773"/>
                  <a:gd name="T45" fmla="*/ 542 h 1678"/>
                  <a:gd name="T46" fmla="*/ 1275 w 1773"/>
                  <a:gd name="T47" fmla="*/ 938 h 1678"/>
                  <a:gd name="T48" fmla="*/ 1084 w 1773"/>
                  <a:gd name="T49" fmla="*/ 755 h 1678"/>
                  <a:gd name="T50" fmla="*/ 732 w 1773"/>
                  <a:gd name="T51" fmla="*/ 762 h 1678"/>
                  <a:gd name="T52" fmla="*/ 549 w 1773"/>
                  <a:gd name="T53" fmla="*/ 953 h 1678"/>
                  <a:gd name="T54" fmla="*/ 600 w 1773"/>
                  <a:gd name="T55" fmla="*/ 1502 h 1678"/>
                  <a:gd name="T56" fmla="*/ 703 w 1773"/>
                  <a:gd name="T57" fmla="*/ 1671 h 1678"/>
                  <a:gd name="T58" fmla="*/ 1165 w 1773"/>
                  <a:gd name="T59" fmla="*/ 1532 h 1678"/>
                  <a:gd name="T60" fmla="*/ 1289 w 1773"/>
                  <a:gd name="T61" fmla="*/ 1392 h 1678"/>
                  <a:gd name="T62" fmla="*/ 1275 w 1773"/>
                  <a:gd name="T63" fmla="*/ 9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3" h="1678">
                    <a:moveTo>
                      <a:pt x="1289" y="147"/>
                    </a:moveTo>
                    <a:cubicBezTo>
                      <a:pt x="1289" y="66"/>
                      <a:pt x="1348" y="0"/>
                      <a:pt x="1429" y="0"/>
                    </a:cubicBezTo>
                    <a:cubicBezTo>
                      <a:pt x="1509" y="0"/>
                      <a:pt x="1575" y="59"/>
                      <a:pt x="1575" y="139"/>
                    </a:cubicBezTo>
                    <a:cubicBezTo>
                      <a:pt x="1582" y="220"/>
                      <a:pt x="1517" y="286"/>
                      <a:pt x="1436" y="286"/>
                    </a:cubicBezTo>
                    <a:cubicBezTo>
                      <a:pt x="1355" y="293"/>
                      <a:pt x="1289" y="227"/>
                      <a:pt x="1289" y="147"/>
                    </a:cubicBezTo>
                    <a:close/>
                    <a:moveTo>
                      <a:pt x="1597" y="337"/>
                    </a:moveTo>
                    <a:cubicBezTo>
                      <a:pt x="1436" y="337"/>
                      <a:pt x="1436" y="337"/>
                      <a:pt x="1436" y="337"/>
                    </a:cubicBezTo>
                    <a:cubicBezTo>
                      <a:pt x="1282" y="345"/>
                      <a:pt x="1282" y="345"/>
                      <a:pt x="1282" y="345"/>
                    </a:cubicBezTo>
                    <a:cubicBezTo>
                      <a:pt x="1157" y="345"/>
                      <a:pt x="1113" y="440"/>
                      <a:pt x="1113" y="513"/>
                    </a:cubicBezTo>
                    <a:cubicBezTo>
                      <a:pt x="1121" y="718"/>
                      <a:pt x="1121" y="718"/>
                      <a:pt x="1121" y="718"/>
                    </a:cubicBezTo>
                    <a:cubicBezTo>
                      <a:pt x="1121" y="718"/>
                      <a:pt x="1121" y="718"/>
                      <a:pt x="1128" y="718"/>
                    </a:cubicBezTo>
                    <a:cubicBezTo>
                      <a:pt x="1253" y="733"/>
                      <a:pt x="1311" y="843"/>
                      <a:pt x="1319" y="938"/>
                    </a:cubicBezTo>
                    <a:cubicBezTo>
                      <a:pt x="1326" y="1392"/>
                      <a:pt x="1326" y="1392"/>
                      <a:pt x="1326" y="1392"/>
                    </a:cubicBezTo>
                    <a:cubicBezTo>
                      <a:pt x="1326" y="1414"/>
                      <a:pt x="1326" y="1436"/>
                      <a:pt x="1319" y="1458"/>
                    </a:cubicBezTo>
                    <a:cubicBezTo>
                      <a:pt x="1311" y="1480"/>
                      <a:pt x="1297" y="1495"/>
                      <a:pt x="1289" y="1510"/>
                    </a:cubicBezTo>
                    <a:cubicBezTo>
                      <a:pt x="1304" y="1656"/>
                      <a:pt x="1304" y="1656"/>
                      <a:pt x="1304" y="1656"/>
                    </a:cubicBezTo>
                    <a:cubicBezTo>
                      <a:pt x="1626" y="1649"/>
                      <a:pt x="1626" y="1649"/>
                      <a:pt x="1626" y="1649"/>
                    </a:cubicBezTo>
                    <a:cubicBezTo>
                      <a:pt x="1663" y="1033"/>
                      <a:pt x="1663" y="1033"/>
                      <a:pt x="1663" y="1033"/>
                    </a:cubicBezTo>
                    <a:cubicBezTo>
                      <a:pt x="1663" y="1033"/>
                      <a:pt x="1773" y="1019"/>
                      <a:pt x="1773" y="902"/>
                    </a:cubicBezTo>
                    <a:cubicBezTo>
                      <a:pt x="1766" y="498"/>
                      <a:pt x="1766" y="498"/>
                      <a:pt x="1766" y="498"/>
                    </a:cubicBezTo>
                    <a:cubicBezTo>
                      <a:pt x="1766" y="425"/>
                      <a:pt x="1714" y="330"/>
                      <a:pt x="1597" y="337"/>
                    </a:cubicBezTo>
                    <a:close/>
                    <a:moveTo>
                      <a:pt x="359" y="476"/>
                    </a:moveTo>
                    <a:cubicBezTo>
                      <a:pt x="447" y="469"/>
                      <a:pt x="520" y="396"/>
                      <a:pt x="513" y="308"/>
                    </a:cubicBezTo>
                    <a:cubicBezTo>
                      <a:pt x="513" y="220"/>
                      <a:pt x="439" y="147"/>
                      <a:pt x="351" y="147"/>
                    </a:cubicBezTo>
                    <a:cubicBezTo>
                      <a:pt x="263" y="154"/>
                      <a:pt x="190" y="227"/>
                      <a:pt x="190" y="315"/>
                    </a:cubicBezTo>
                    <a:cubicBezTo>
                      <a:pt x="197" y="403"/>
                      <a:pt x="271" y="476"/>
                      <a:pt x="359" y="476"/>
                    </a:cubicBezTo>
                    <a:close/>
                    <a:moveTo>
                      <a:pt x="520" y="1407"/>
                    </a:moveTo>
                    <a:cubicBezTo>
                      <a:pt x="513" y="953"/>
                      <a:pt x="513" y="953"/>
                      <a:pt x="513" y="953"/>
                    </a:cubicBezTo>
                    <a:cubicBezTo>
                      <a:pt x="513" y="843"/>
                      <a:pt x="586" y="733"/>
                      <a:pt x="725" y="726"/>
                    </a:cubicBezTo>
                    <a:cubicBezTo>
                      <a:pt x="725" y="726"/>
                      <a:pt x="725" y="726"/>
                      <a:pt x="725" y="726"/>
                    </a:cubicBezTo>
                    <a:cubicBezTo>
                      <a:pt x="725" y="711"/>
                      <a:pt x="725" y="711"/>
                      <a:pt x="725" y="711"/>
                    </a:cubicBezTo>
                    <a:cubicBezTo>
                      <a:pt x="725" y="630"/>
                      <a:pt x="666" y="520"/>
                      <a:pt x="534" y="520"/>
                    </a:cubicBezTo>
                    <a:cubicBezTo>
                      <a:pt x="359" y="528"/>
                      <a:pt x="359" y="528"/>
                      <a:pt x="359" y="528"/>
                    </a:cubicBezTo>
                    <a:cubicBezTo>
                      <a:pt x="183" y="528"/>
                      <a:pt x="183" y="528"/>
                      <a:pt x="183" y="528"/>
                    </a:cubicBezTo>
                    <a:cubicBezTo>
                      <a:pt x="51" y="535"/>
                      <a:pt x="0" y="645"/>
                      <a:pt x="0" y="726"/>
                    </a:cubicBezTo>
                    <a:cubicBezTo>
                      <a:pt x="7" y="1173"/>
                      <a:pt x="7" y="1173"/>
                      <a:pt x="7" y="1173"/>
                    </a:cubicBezTo>
                    <a:cubicBezTo>
                      <a:pt x="14" y="1305"/>
                      <a:pt x="131" y="1312"/>
                      <a:pt x="131" y="1312"/>
                    </a:cubicBezTo>
                    <a:cubicBezTo>
                      <a:pt x="175" y="1678"/>
                      <a:pt x="175" y="1678"/>
                      <a:pt x="175" y="1678"/>
                    </a:cubicBezTo>
                    <a:cubicBezTo>
                      <a:pt x="586" y="1671"/>
                      <a:pt x="586" y="1671"/>
                      <a:pt x="586" y="1671"/>
                    </a:cubicBezTo>
                    <a:cubicBezTo>
                      <a:pt x="593" y="1554"/>
                      <a:pt x="593" y="1554"/>
                      <a:pt x="593" y="1554"/>
                    </a:cubicBezTo>
                    <a:cubicBezTo>
                      <a:pt x="586" y="1546"/>
                      <a:pt x="578" y="1539"/>
                      <a:pt x="571" y="1532"/>
                    </a:cubicBezTo>
                    <a:cubicBezTo>
                      <a:pt x="542" y="1502"/>
                      <a:pt x="527" y="1458"/>
                      <a:pt x="520" y="1407"/>
                    </a:cubicBezTo>
                    <a:close/>
                    <a:moveTo>
                      <a:pt x="908" y="704"/>
                    </a:moveTo>
                    <a:cubicBezTo>
                      <a:pt x="996" y="704"/>
                      <a:pt x="1069" y="630"/>
                      <a:pt x="1069" y="542"/>
                    </a:cubicBezTo>
                    <a:cubicBezTo>
                      <a:pt x="1069" y="447"/>
                      <a:pt x="989" y="381"/>
                      <a:pt x="901" y="381"/>
                    </a:cubicBezTo>
                    <a:cubicBezTo>
                      <a:pt x="813" y="381"/>
                      <a:pt x="740" y="455"/>
                      <a:pt x="747" y="542"/>
                    </a:cubicBezTo>
                    <a:cubicBezTo>
                      <a:pt x="747" y="638"/>
                      <a:pt x="820" y="704"/>
                      <a:pt x="908" y="704"/>
                    </a:cubicBezTo>
                    <a:close/>
                    <a:moveTo>
                      <a:pt x="1275" y="938"/>
                    </a:moveTo>
                    <a:cubicBezTo>
                      <a:pt x="1275" y="865"/>
                      <a:pt x="1231" y="770"/>
                      <a:pt x="1121" y="755"/>
                    </a:cubicBezTo>
                    <a:cubicBezTo>
                      <a:pt x="1106" y="755"/>
                      <a:pt x="1099" y="755"/>
                      <a:pt x="1084" y="755"/>
                    </a:cubicBezTo>
                    <a:cubicBezTo>
                      <a:pt x="908" y="755"/>
                      <a:pt x="908" y="755"/>
                      <a:pt x="908" y="755"/>
                    </a:cubicBezTo>
                    <a:cubicBezTo>
                      <a:pt x="732" y="762"/>
                      <a:pt x="732" y="762"/>
                      <a:pt x="732" y="762"/>
                    </a:cubicBezTo>
                    <a:cubicBezTo>
                      <a:pt x="732" y="762"/>
                      <a:pt x="732" y="762"/>
                      <a:pt x="725" y="762"/>
                    </a:cubicBezTo>
                    <a:cubicBezTo>
                      <a:pt x="600" y="770"/>
                      <a:pt x="549" y="872"/>
                      <a:pt x="549" y="953"/>
                    </a:cubicBezTo>
                    <a:cubicBezTo>
                      <a:pt x="564" y="1407"/>
                      <a:pt x="564" y="1407"/>
                      <a:pt x="564" y="1407"/>
                    </a:cubicBezTo>
                    <a:cubicBezTo>
                      <a:pt x="564" y="1451"/>
                      <a:pt x="578" y="1480"/>
                      <a:pt x="600" y="1502"/>
                    </a:cubicBezTo>
                    <a:cubicBezTo>
                      <a:pt x="637" y="1539"/>
                      <a:pt x="688" y="1539"/>
                      <a:pt x="688" y="1539"/>
                    </a:cubicBezTo>
                    <a:cubicBezTo>
                      <a:pt x="703" y="1671"/>
                      <a:pt x="703" y="1671"/>
                      <a:pt x="703" y="1671"/>
                    </a:cubicBezTo>
                    <a:cubicBezTo>
                      <a:pt x="1157" y="1656"/>
                      <a:pt x="1157" y="1656"/>
                      <a:pt x="1157" y="1656"/>
                    </a:cubicBezTo>
                    <a:cubicBezTo>
                      <a:pt x="1165" y="1532"/>
                      <a:pt x="1165" y="1532"/>
                      <a:pt x="1165" y="1532"/>
                    </a:cubicBezTo>
                    <a:cubicBezTo>
                      <a:pt x="1165" y="1532"/>
                      <a:pt x="1253" y="1524"/>
                      <a:pt x="1282" y="1444"/>
                    </a:cubicBezTo>
                    <a:cubicBezTo>
                      <a:pt x="1282" y="1429"/>
                      <a:pt x="1289" y="1414"/>
                      <a:pt x="1289" y="1392"/>
                    </a:cubicBezTo>
                    <a:cubicBezTo>
                      <a:pt x="1275" y="938"/>
                      <a:pt x="1275" y="938"/>
                      <a:pt x="1275" y="938"/>
                    </a:cubicBezTo>
                    <a:cubicBezTo>
                      <a:pt x="1275" y="938"/>
                      <a:pt x="1275" y="938"/>
                      <a:pt x="1275" y="938"/>
                    </a:cubicBezTo>
                    <a:close/>
                  </a:path>
                </a:pathLst>
              </a:custGeom>
              <a:solidFill>
                <a:schemeClr val="bg1">
                  <a:lumMod val="50000"/>
                </a:schemeClr>
              </a:solidFill>
              <a:ln w="28575">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p:nvSpPr>
            <p:spPr bwMode="auto">
              <a:xfrm>
                <a:off x="6471706" y="3960831"/>
                <a:ext cx="159455" cy="150941"/>
              </a:xfrm>
              <a:custGeom>
                <a:avLst/>
                <a:gdLst>
                  <a:gd name="T0" fmla="*/ 1429 w 1773"/>
                  <a:gd name="T1" fmla="*/ 0 h 1678"/>
                  <a:gd name="T2" fmla="*/ 1436 w 1773"/>
                  <a:gd name="T3" fmla="*/ 286 h 1678"/>
                  <a:gd name="T4" fmla="*/ 1597 w 1773"/>
                  <a:gd name="T5" fmla="*/ 337 h 1678"/>
                  <a:gd name="T6" fmla="*/ 1282 w 1773"/>
                  <a:gd name="T7" fmla="*/ 345 h 1678"/>
                  <a:gd name="T8" fmla="*/ 1121 w 1773"/>
                  <a:gd name="T9" fmla="*/ 718 h 1678"/>
                  <a:gd name="T10" fmla="*/ 1319 w 1773"/>
                  <a:gd name="T11" fmla="*/ 938 h 1678"/>
                  <a:gd name="T12" fmla="*/ 1319 w 1773"/>
                  <a:gd name="T13" fmla="*/ 1458 h 1678"/>
                  <a:gd name="T14" fmla="*/ 1304 w 1773"/>
                  <a:gd name="T15" fmla="*/ 1656 h 1678"/>
                  <a:gd name="T16" fmla="*/ 1663 w 1773"/>
                  <a:gd name="T17" fmla="*/ 1033 h 1678"/>
                  <a:gd name="T18" fmla="*/ 1766 w 1773"/>
                  <a:gd name="T19" fmla="*/ 498 h 1678"/>
                  <a:gd name="T20" fmla="*/ 359 w 1773"/>
                  <a:gd name="T21" fmla="*/ 476 h 1678"/>
                  <a:gd name="T22" fmla="*/ 351 w 1773"/>
                  <a:gd name="T23" fmla="*/ 147 h 1678"/>
                  <a:gd name="T24" fmla="*/ 359 w 1773"/>
                  <a:gd name="T25" fmla="*/ 476 h 1678"/>
                  <a:gd name="T26" fmla="*/ 513 w 1773"/>
                  <a:gd name="T27" fmla="*/ 953 h 1678"/>
                  <a:gd name="T28" fmla="*/ 725 w 1773"/>
                  <a:gd name="T29" fmla="*/ 726 h 1678"/>
                  <a:gd name="T30" fmla="*/ 534 w 1773"/>
                  <a:gd name="T31" fmla="*/ 520 h 1678"/>
                  <a:gd name="T32" fmla="*/ 183 w 1773"/>
                  <a:gd name="T33" fmla="*/ 528 h 1678"/>
                  <a:gd name="T34" fmla="*/ 7 w 1773"/>
                  <a:gd name="T35" fmla="*/ 1173 h 1678"/>
                  <a:gd name="T36" fmla="*/ 175 w 1773"/>
                  <a:gd name="T37" fmla="*/ 1678 h 1678"/>
                  <a:gd name="T38" fmla="*/ 593 w 1773"/>
                  <a:gd name="T39" fmla="*/ 1554 h 1678"/>
                  <a:gd name="T40" fmla="*/ 520 w 1773"/>
                  <a:gd name="T41" fmla="*/ 1407 h 1678"/>
                  <a:gd name="T42" fmla="*/ 1069 w 1773"/>
                  <a:gd name="T43" fmla="*/ 542 h 1678"/>
                  <a:gd name="T44" fmla="*/ 747 w 1773"/>
                  <a:gd name="T45" fmla="*/ 542 h 1678"/>
                  <a:gd name="T46" fmla="*/ 1275 w 1773"/>
                  <a:gd name="T47" fmla="*/ 938 h 1678"/>
                  <a:gd name="T48" fmla="*/ 1084 w 1773"/>
                  <a:gd name="T49" fmla="*/ 755 h 1678"/>
                  <a:gd name="T50" fmla="*/ 732 w 1773"/>
                  <a:gd name="T51" fmla="*/ 762 h 1678"/>
                  <a:gd name="T52" fmla="*/ 549 w 1773"/>
                  <a:gd name="T53" fmla="*/ 953 h 1678"/>
                  <a:gd name="T54" fmla="*/ 600 w 1773"/>
                  <a:gd name="T55" fmla="*/ 1502 h 1678"/>
                  <a:gd name="T56" fmla="*/ 703 w 1773"/>
                  <a:gd name="T57" fmla="*/ 1671 h 1678"/>
                  <a:gd name="T58" fmla="*/ 1165 w 1773"/>
                  <a:gd name="T59" fmla="*/ 1532 h 1678"/>
                  <a:gd name="T60" fmla="*/ 1289 w 1773"/>
                  <a:gd name="T61" fmla="*/ 1392 h 1678"/>
                  <a:gd name="T62" fmla="*/ 1275 w 1773"/>
                  <a:gd name="T63" fmla="*/ 9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3" h="1678">
                    <a:moveTo>
                      <a:pt x="1289" y="147"/>
                    </a:moveTo>
                    <a:cubicBezTo>
                      <a:pt x="1289" y="66"/>
                      <a:pt x="1348" y="0"/>
                      <a:pt x="1429" y="0"/>
                    </a:cubicBezTo>
                    <a:cubicBezTo>
                      <a:pt x="1509" y="0"/>
                      <a:pt x="1575" y="59"/>
                      <a:pt x="1575" y="139"/>
                    </a:cubicBezTo>
                    <a:cubicBezTo>
                      <a:pt x="1582" y="220"/>
                      <a:pt x="1517" y="286"/>
                      <a:pt x="1436" y="286"/>
                    </a:cubicBezTo>
                    <a:cubicBezTo>
                      <a:pt x="1355" y="293"/>
                      <a:pt x="1289" y="227"/>
                      <a:pt x="1289" y="147"/>
                    </a:cubicBezTo>
                    <a:close/>
                    <a:moveTo>
                      <a:pt x="1597" y="337"/>
                    </a:moveTo>
                    <a:cubicBezTo>
                      <a:pt x="1436" y="337"/>
                      <a:pt x="1436" y="337"/>
                      <a:pt x="1436" y="337"/>
                    </a:cubicBezTo>
                    <a:cubicBezTo>
                      <a:pt x="1282" y="345"/>
                      <a:pt x="1282" y="345"/>
                      <a:pt x="1282" y="345"/>
                    </a:cubicBezTo>
                    <a:cubicBezTo>
                      <a:pt x="1157" y="345"/>
                      <a:pt x="1113" y="440"/>
                      <a:pt x="1113" y="513"/>
                    </a:cubicBezTo>
                    <a:cubicBezTo>
                      <a:pt x="1121" y="718"/>
                      <a:pt x="1121" y="718"/>
                      <a:pt x="1121" y="718"/>
                    </a:cubicBezTo>
                    <a:cubicBezTo>
                      <a:pt x="1121" y="718"/>
                      <a:pt x="1121" y="718"/>
                      <a:pt x="1128" y="718"/>
                    </a:cubicBezTo>
                    <a:cubicBezTo>
                      <a:pt x="1253" y="733"/>
                      <a:pt x="1311" y="843"/>
                      <a:pt x="1319" y="938"/>
                    </a:cubicBezTo>
                    <a:cubicBezTo>
                      <a:pt x="1326" y="1392"/>
                      <a:pt x="1326" y="1392"/>
                      <a:pt x="1326" y="1392"/>
                    </a:cubicBezTo>
                    <a:cubicBezTo>
                      <a:pt x="1326" y="1414"/>
                      <a:pt x="1326" y="1436"/>
                      <a:pt x="1319" y="1458"/>
                    </a:cubicBezTo>
                    <a:cubicBezTo>
                      <a:pt x="1311" y="1480"/>
                      <a:pt x="1297" y="1495"/>
                      <a:pt x="1289" y="1510"/>
                    </a:cubicBezTo>
                    <a:cubicBezTo>
                      <a:pt x="1304" y="1656"/>
                      <a:pt x="1304" y="1656"/>
                      <a:pt x="1304" y="1656"/>
                    </a:cubicBezTo>
                    <a:cubicBezTo>
                      <a:pt x="1626" y="1649"/>
                      <a:pt x="1626" y="1649"/>
                      <a:pt x="1626" y="1649"/>
                    </a:cubicBezTo>
                    <a:cubicBezTo>
                      <a:pt x="1663" y="1033"/>
                      <a:pt x="1663" y="1033"/>
                      <a:pt x="1663" y="1033"/>
                    </a:cubicBezTo>
                    <a:cubicBezTo>
                      <a:pt x="1663" y="1033"/>
                      <a:pt x="1773" y="1019"/>
                      <a:pt x="1773" y="902"/>
                    </a:cubicBezTo>
                    <a:cubicBezTo>
                      <a:pt x="1766" y="498"/>
                      <a:pt x="1766" y="498"/>
                      <a:pt x="1766" y="498"/>
                    </a:cubicBezTo>
                    <a:cubicBezTo>
                      <a:pt x="1766" y="425"/>
                      <a:pt x="1714" y="330"/>
                      <a:pt x="1597" y="337"/>
                    </a:cubicBezTo>
                    <a:close/>
                    <a:moveTo>
                      <a:pt x="359" y="476"/>
                    </a:moveTo>
                    <a:cubicBezTo>
                      <a:pt x="447" y="469"/>
                      <a:pt x="520" y="396"/>
                      <a:pt x="513" y="308"/>
                    </a:cubicBezTo>
                    <a:cubicBezTo>
                      <a:pt x="513" y="220"/>
                      <a:pt x="439" y="147"/>
                      <a:pt x="351" y="147"/>
                    </a:cubicBezTo>
                    <a:cubicBezTo>
                      <a:pt x="263" y="154"/>
                      <a:pt x="190" y="227"/>
                      <a:pt x="190" y="315"/>
                    </a:cubicBezTo>
                    <a:cubicBezTo>
                      <a:pt x="197" y="403"/>
                      <a:pt x="271" y="476"/>
                      <a:pt x="359" y="476"/>
                    </a:cubicBezTo>
                    <a:close/>
                    <a:moveTo>
                      <a:pt x="520" y="1407"/>
                    </a:moveTo>
                    <a:cubicBezTo>
                      <a:pt x="513" y="953"/>
                      <a:pt x="513" y="953"/>
                      <a:pt x="513" y="953"/>
                    </a:cubicBezTo>
                    <a:cubicBezTo>
                      <a:pt x="513" y="843"/>
                      <a:pt x="586" y="733"/>
                      <a:pt x="725" y="726"/>
                    </a:cubicBezTo>
                    <a:cubicBezTo>
                      <a:pt x="725" y="726"/>
                      <a:pt x="725" y="726"/>
                      <a:pt x="725" y="726"/>
                    </a:cubicBezTo>
                    <a:cubicBezTo>
                      <a:pt x="725" y="711"/>
                      <a:pt x="725" y="711"/>
                      <a:pt x="725" y="711"/>
                    </a:cubicBezTo>
                    <a:cubicBezTo>
                      <a:pt x="725" y="630"/>
                      <a:pt x="666" y="520"/>
                      <a:pt x="534" y="520"/>
                    </a:cubicBezTo>
                    <a:cubicBezTo>
                      <a:pt x="359" y="528"/>
                      <a:pt x="359" y="528"/>
                      <a:pt x="359" y="528"/>
                    </a:cubicBezTo>
                    <a:cubicBezTo>
                      <a:pt x="183" y="528"/>
                      <a:pt x="183" y="528"/>
                      <a:pt x="183" y="528"/>
                    </a:cubicBezTo>
                    <a:cubicBezTo>
                      <a:pt x="51" y="535"/>
                      <a:pt x="0" y="645"/>
                      <a:pt x="0" y="726"/>
                    </a:cubicBezTo>
                    <a:cubicBezTo>
                      <a:pt x="7" y="1173"/>
                      <a:pt x="7" y="1173"/>
                      <a:pt x="7" y="1173"/>
                    </a:cubicBezTo>
                    <a:cubicBezTo>
                      <a:pt x="14" y="1305"/>
                      <a:pt x="131" y="1312"/>
                      <a:pt x="131" y="1312"/>
                    </a:cubicBezTo>
                    <a:cubicBezTo>
                      <a:pt x="175" y="1678"/>
                      <a:pt x="175" y="1678"/>
                      <a:pt x="175" y="1678"/>
                    </a:cubicBezTo>
                    <a:cubicBezTo>
                      <a:pt x="586" y="1671"/>
                      <a:pt x="586" y="1671"/>
                      <a:pt x="586" y="1671"/>
                    </a:cubicBezTo>
                    <a:cubicBezTo>
                      <a:pt x="593" y="1554"/>
                      <a:pt x="593" y="1554"/>
                      <a:pt x="593" y="1554"/>
                    </a:cubicBezTo>
                    <a:cubicBezTo>
                      <a:pt x="586" y="1546"/>
                      <a:pt x="578" y="1539"/>
                      <a:pt x="571" y="1532"/>
                    </a:cubicBezTo>
                    <a:cubicBezTo>
                      <a:pt x="542" y="1502"/>
                      <a:pt x="527" y="1458"/>
                      <a:pt x="520" y="1407"/>
                    </a:cubicBezTo>
                    <a:close/>
                    <a:moveTo>
                      <a:pt x="908" y="704"/>
                    </a:moveTo>
                    <a:cubicBezTo>
                      <a:pt x="996" y="704"/>
                      <a:pt x="1069" y="630"/>
                      <a:pt x="1069" y="542"/>
                    </a:cubicBezTo>
                    <a:cubicBezTo>
                      <a:pt x="1069" y="447"/>
                      <a:pt x="989" y="381"/>
                      <a:pt x="901" y="381"/>
                    </a:cubicBezTo>
                    <a:cubicBezTo>
                      <a:pt x="813" y="381"/>
                      <a:pt x="740" y="455"/>
                      <a:pt x="747" y="542"/>
                    </a:cubicBezTo>
                    <a:cubicBezTo>
                      <a:pt x="747" y="638"/>
                      <a:pt x="820" y="704"/>
                      <a:pt x="908" y="704"/>
                    </a:cubicBezTo>
                    <a:close/>
                    <a:moveTo>
                      <a:pt x="1275" y="938"/>
                    </a:moveTo>
                    <a:cubicBezTo>
                      <a:pt x="1275" y="865"/>
                      <a:pt x="1231" y="770"/>
                      <a:pt x="1121" y="755"/>
                    </a:cubicBezTo>
                    <a:cubicBezTo>
                      <a:pt x="1106" y="755"/>
                      <a:pt x="1099" y="755"/>
                      <a:pt x="1084" y="755"/>
                    </a:cubicBezTo>
                    <a:cubicBezTo>
                      <a:pt x="908" y="755"/>
                      <a:pt x="908" y="755"/>
                      <a:pt x="908" y="755"/>
                    </a:cubicBezTo>
                    <a:cubicBezTo>
                      <a:pt x="732" y="762"/>
                      <a:pt x="732" y="762"/>
                      <a:pt x="732" y="762"/>
                    </a:cubicBezTo>
                    <a:cubicBezTo>
                      <a:pt x="732" y="762"/>
                      <a:pt x="732" y="762"/>
                      <a:pt x="725" y="762"/>
                    </a:cubicBezTo>
                    <a:cubicBezTo>
                      <a:pt x="600" y="770"/>
                      <a:pt x="549" y="872"/>
                      <a:pt x="549" y="953"/>
                    </a:cubicBezTo>
                    <a:cubicBezTo>
                      <a:pt x="564" y="1407"/>
                      <a:pt x="564" y="1407"/>
                      <a:pt x="564" y="1407"/>
                    </a:cubicBezTo>
                    <a:cubicBezTo>
                      <a:pt x="564" y="1451"/>
                      <a:pt x="578" y="1480"/>
                      <a:pt x="600" y="1502"/>
                    </a:cubicBezTo>
                    <a:cubicBezTo>
                      <a:pt x="637" y="1539"/>
                      <a:pt x="688" y="1539"/>
                      <a:pt x="688" y="1539"/>
                    </a:cubicBezTo>
                    <a:cubicBezTo>
                      <a:pt x="703" y="1671"/>
                      <a:pt x="703" y="1671"/>
                      <a:pt x="703" y="1671"/>
                    </a:cubicBezTo>
                    <a:cubicBezTo>
                      <a:pt x="1157" y="1656"/>
                      <a:pt x="1157" y="1656"/>
                      <a:pt x="1157" y="1656"/>
                    </a:cubicBezTo>
                    <a:cubicBezTo>
                      <a:pt x="1165" y="1532"/>
                      <a:pt x="1165" y="1532"/>
                      <a:pt x="1165" y="1532"/>
                    </a:cubicBezTo>
                    <a:cubicBezTo>
                      <a:pt x="1165" y="1532"/>
                      <a:pt x="1253" y="1524"/>
                      <a:pt x="1282" y="1444"/>
                    </a:cubicBezTo>
                    <a:cubicBezTo>
                      <a:pt x="1282" y="1429"/>
                      <a:pt x="1289" y="1414"/>
                      <a:pt x="1289" y="1392"/>
                    </a:cubicBezTo>
                    <a:cubicBezTo>
                      <a:pt x="1275" y="938"/>
                      <a:pt x="1275" y="938"/>
                      <a:pt x="1275" y="938"/>
                    </a:cubicBezTo>
                    <a:cubicBezTo>
                      <a:pt x="1275" y="938"/>
                      <a:pt x="1275" y="938"/>
                      <a:pt x="1275" y="938"/>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p:cNvGrpSpPr/>
          <p:nvPr/>
        </p:nvGrpSpPr>
        <p:grpSpPr>
          <a:xfrm>
            <a:off x="1131639" y="3164136"/>
            <a:ext cx="649078" cy="649078"/>
            <a:chOff x="6916192" y="4053551"/>
            <a:chExt cx="457200" cy="457200"/>
          </a:xfrm>
        </p:grpSpPr>
        <p:sp>
          <p:nvSpPr>
            <p:cNvPr id="17" name="Oval 16"/>
            <p:cNvSpPr/>
            <p:nvPr/>
          </p:nvSpPr>
          <p:spPr bwMode="auto">
            <a:xfrm flipH="1">
              <a:off x="6916192" y="4053551"/>
              <a:ext cx="457200" cy="457200"/>
            </a:xfrm>
            <a:prstGeom prst="ellips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l="10360" t="22609" r="68281" b="22597"/>
            <a:stretch/>
          </p:blipFill>
          <p:spPr>
            <a:xfrm>
              <a:off x="7053873" y="4174355"/>
              <a:ext cx="181838" cy="215593"/>
            </a:xfrm>
            <a:prstGeom prst="rect">
              <a:avLst/>
            </a:prstGeom>
          </p:spPr>
        </p:pic>
      </p:grpSp>
      <p:grpSp>
        <p:nvGrpSpPr>
          <p:cNvPr id="70" name="Group 69"/>
          <p:cNvGrpSpPr/>
          <p:nvPr/>
        </p:nvGrpSpPr>
        <p:grpSpPr>
          <a:xfrm>
            <a:off x="5701210" y="3715467"/>
            <a:ext cx="2149272" cy="2149272"/>
            <a:chOff x="5701210" y="3715467"/>
            <a:chExt cx="2149272" cy="2149272"/>
          </a:xfrm>
        </p:grpSpPr>
        <p:sp>
          <p:nvSpPr>
            <p:cNvPr id="63" name="Oval 62"/>
            <p:cNvSpPr/>
            <p:nvPr/>
          </p:nvSpPr>
          <p:spPr bwMode="auto">
            <a:xfrm>
              <a:off x="5701210" y="3715467"/>
              <a:ext cx="2149272" cy="2149272"/>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5889872" y="4090719"/>
              <a:ext cx="1771948" cy="1290588"/>
              <a:chOff x="5889872" y="4046668"/>
              <a:chExt cx="1771948" cy="1290588"/>
            </a:xfrm>
          </p:grpSpPr>
          <p:grpSp>
            <p:nvGrpSpPr>
              <p:cNvPr id="45" name="Group 44"/>
              <p:cNvGrpSpPr/>
              <p:nvPr/>
            </p:nvGrpSpPr>
            <p:grpSpPr>
              <a:xfrm>
                <a:off x="5889872" y="4046668"/>
                <a:ext cx="1771948" cy="862718"/>
                <a:chOff x="4050793" y="1303782"/>
                <a:chExt cx="3311270" cy="1612179"/>
              </a:xfrm>
            </p:grpSpPr>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6933" y="1303782"/>
                  <a:ext cx="1679941" cy="1126787"/>
                </a:xfrm>
                <a:prstGeom prst="rect">
                  <a:avLst/>
                </a:prstGeom>
              </p:spPr>
            </p:pic>
            <p:pic>
              <p:nvPicPr>
                <p:cNvPr id="48" name="Picture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0793" y="1677082"/>
                  <a:ext cx="1679941" cy="1126787"/>
                </a:xfrm>
                <a:prstGeom prst="rect">
                  <a:avLst/>
                </a:prstGeom>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2122" y="1677082"/>
                  <a:ext cx="1679941" cy="1126787"/>
                </a:xfrm>
                <a:prstGeom prst="rect">
                  <a:avLst/>
                </a:prstGeom>
              </p:spPr>
            </p:pic>
            <p:pic>
              <p:nvPicPr>
                <p:cNvPr id="50" name="Picture 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3732" y="1789174"/>
                  <a:ext cx="1679941" cy="1126787"/>
                </a:xfrm>
                <a:prstGeom prst="rect">
                  <a:avLst/>
                </a:prstGeom>
              </p:spPr>
            </p:pic>
          </p:grpSp>
          <p:pic>
            <p:nvPicPr>
              <p:cNvPr id="46" name="Picture 4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4073" y="5049164"/>
                <a:ext cx="1528778" cy="288092"/>
              </a:xfrm>
              <a:prstGeom prst="rect">
                <a:avLst/>
              </a:prstGeom>
              <a:noFill/>
              <a:ln>
                <a:noFill/>
              </a:ln>
            </p:spPr>
          </p:pic>
        </p:grpSp>
      </p:grpSp>
      <p:cxnSp>
        <p:nvCxnSpPr>
          <p:cNvPr id="5" name="Straight Connector 4"/>
          <p:cNvCxnSpPr/>
          <p:nvPr/>
        </p:nvCxnSpPr>
        <p:spPr>
          <a:xfrm flipH="1">
            <a:off x="7503656" y="3037136"/>
            <a:ext cx="439252" cy="62744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392521" y="3037136"/>
            <a:ext cx="439252" cy="62744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92922" y="4790103"/>
            <a:ext cx="1097280" cy="0"/>
          </a:xfrm>
          <a:prstGeom prst="line">
            <a:avLst/>
          </a:prstGeom>
          <a:noFill/>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7566926" y="836026"/>
            <a:ext cx="2149272" cy="2149272"/>
            <a:chOff x="7566926" y="836026"/>
            <a:chExt cx="2149272" cy="2149272"/>
          </a:xfrm>
        </p:grpSpPr>
        <p:sp>
          <p:nvSpPr>
            <p:cNvPr id="86" name="Oval 85"/>
            <p:cNvSpPr/>
            <p:nvPr/>
          </p:nvSpPr>
          <p:spPr bwMode="auto">
            <a:xfrm>
              <a:off x="7566926" y="836026"/>
              <a:ext cx="2149272" cy="2149272"/>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7986724" y="1153202"/>
              <a:ext cx="1309676" cy="884660"/>
              <a:chOff x="5079169" y="4315745"/>
              <a:chExt cx="2338242" cy="1579437"/>
            </a:xfrm>
          </p:grpSpPr>
          <p:pic>
            <p:nvPicPr>
              <p:cNvPr id="60" name="Picture 5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9169" y="4315745"/>
                <a:ext cx="2338242" cy="1579437"/>
              </a:xfrm>
              <a:prstGeom prst="rect">
                <a:avLst/>
              </a:prstGeom>
            </p:spPr>
          </p:pic>
          <p:pic>
            <p:nvPicPr>
              <p:cNvPr id="61" name="Picture 6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31384" y="4743137"/>
                <a:ext cx="869145" cy="869145"/>
              </a:xfrm>
              <a:prstGeom prst="rect">
                <a:avLst/>
              </a:prstGeom>
            </p:spPr>
          </p:pic>
        </p:grpSp>
        <p:sp>
          <p:nvSpPr>
            <p:cNvPr id="38" name="Rectangle 37"/>
            <p:cNvSpPr/>
            <p:nvPr/>
          </p:nvSpPr>
          <p:spPr>
            <a:xfrm>
              <a:off x="7939383" y="2187237"/>
              <a:ext cx="1404359" cy="535531"/>
            </a:xfrm>
            <a:prstGeom prst="rect">
              <a:avLst/>
            </a:prstGeom>
          </p:spPr>
          <p:txBody>
            <a:bodyPr wrap="none">
              <a:spAutoFit/>
            </a:bodyPr>
            <a:lstStyle/>
            <a:p>
              <a:pPr algn="ctr">
                <a:lnSpc>
                  <a:spcPct val="90000"/>
                </a:lnSpc>
              </a:pPr>
              <a:r>
                <a:rPr lang="en-US" sz="1600" dirty="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Azure Active </a:t>
              </a:r>
              <a: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
              </a:r>
              <a:b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br>
              <a: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Directory </a:t>
              </a:r>
              <a:endParaRPr lang="en-US" sz="1600" dirty="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grpSp>
      <p:grpSp>
        <p:nvGrpSpPr>
          <p:cNvPr id="83" name="Group 82"/>
          <p:cNvGrpSpPr/>
          <p:nvPr/>
        </p:nvGrpSpPr>
        <p:grpSpPr>
          <a:xfrm>
            <a:off x="9147378" y="3715467"/>
            <a:ext cx="2723921" cy="2854948"/>
            <a:chOff x="9147378" y="3715467"/>
            <a:chExt cx="2723921" cy="2854948"/>
          </a:xfrm>
        </p:grpSpPr>
        <p:grpSp>
          <p:nvGrpSpPr>
            <p:cNvPr id="77" name="Group 76"/>
            <p:cNvGrpSpPr/>
            <p:nvPr/>
          </p:nvGrpSpPr>
          <p:grpSpPr>
            <a:xfrm>
              <a:off x="9432642" y="3715467"/>
              <a:ext cx="2149272" cy="2149272"/>
              <a:chOff x="9432642" y="3715467"/>
              <a:chExt cx="2149272" cy="2149272"/>
            </a:xfrm>
          </p:grpSpPr>
          <p:sp>
            <p:nvSpPr>
              <p:cNvPr id="62" name="Oval 61"/>
              <p:cNvSpPr/>
              <p:nvPr/>
            </p:nvSpPr>
            <p:spPr bwMode="auto">
              <a:xfrm>
                <a:off x="9432642" y="3715467"/>
                <a:ext cx="2149272" cy="2149272"/>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2" name="Group 51"/>
              <p:cNvGrpSpPr/>
              <p:nvPr/>
            </p:nvGrpSpPr>
            <p:grpSpPr>
              <a:xfrm>
                <a:off x="10032612" y="4088139"/>
                <a:ext cx="949332" cy="881415"/>
                <a:chOff x="7192001" y="4879921"/>
                <a:chExt cx="1417152" cy="1315766"/>
              </a:xfrm>
            </p:grpSpPr>
            <p:pic>
              <p:nvPicPr>
                <p:cNvPr id="54" name="Picture 5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92001" y="4879921"/>
                  <a:ext cx="790842" cy="1083454"/>
                </a:xfrm>
                <a:prstGeom prst="rect">
                  <a:avLst/>
                </a:prstGeom>
              </p:spPr>
            </p:pic>
            <p:pic>
              <p:nvPicPr>
                <p:cNvPr id="55" name="Picture 5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01511" y="5001792"/>
                  <a:ext cx="790842" cy="1083454"/>
                </a:xfrm>
                <a:prstGeom prst="rect">
                  <a:avLst/>
                </a:prstGeom>
              </p:spPr>
            </p:pic>
            <p:pic>
              <p:nvPicPr>
                <p:cNvPr id="56" name="Picture 5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18311" y="5112233"/>
                  <a:ext cx="790842" cy="1083454"/>
                </a:xfrm>
                <a:prstGeom prst="rect">
                  <a:avLst/>
                </a:prstGeom>
              </p:spPr>
            </p:pic>
          </p:grpSp>
          <p:sp>
            <p:nvSpPr>
              <p:cNvPr id="76" name="Rectangle 75"/>
              <p:cNvSpPr/>
              <p:nvPr/>
            </p:nvSpPr>
            <p:spPr>
              <a:xfrm>
                <a:off x="9925095" y="5032899"/>
                <a:ext cx="1159484" cy="535531"/>
              </a:xfrm>
              <a:prstGeom prst="rect">
                <a:avLst/>
              </a:prstGeom>
            </p:spPr>
            <p:txBody>
              <a:bodyPr wrap="none">
                <a:spAutoFit/>
              </a:bodyPr>
              <a:lstStyle/>
              <a:p>
                <a:pPr algn="ctr">
                  <a:lnSpc>
                    <a:spcPct val="90000"/>
                  </a:lnSpc>
                </a:pPr>
                <a: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Other </a:t>
                </a:r>
                <a:b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br>
                <a:r>
                  <a:rPr lang="en-US" sz="1600" dirty="0" smtClean="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directories</a:t>
                </a:r>
                <a:endParaRPr lang="en-US" sz="1600" dirty="0">
                  <a:gradFill>
                    <a:gsLst>
                      <a:gs pos="1250">
                        <a:schemeClr val="tx1"/>
                      </a:gs>
                      <a:gs pos="100000">
                        <a:schemeClr val="tx1"/>
                      </a:gs>
                    </a:gsLst>
                    <a:lin ang="5400000" scaled="0"/>
                  </a:gradFill>
                  <a:latin typeface="Segoe UI Semibold" panose="020B0702040204020203" pitchFamily="34" charset="0"/>
                  <a:ea typeface="MS PGothic" pitchFamily="34" charset="-128"/>
                  <a:cs typeface="Segoe UI Semibold" panose="020B0702040204020203" pitchFamily="34" charset="0"/>
                </a:endParaRPr>
              </a:p>
            </p:txBody>
          </p:sp>
        </p:grpSp>
        <p:sp>
          <p:nvSpPr>
            <p:cNvPr id="41" name="Rectangle 40"/>
            <p:cNvSpPr/>
            <p:nvPr/>
          </p:nvSpPr>
          <p:spPr>
            <a:xfrm>
              <a:off x="9147378" y="6145683"/>
              <a:ext cx="2723921" cy="424732"/>
            </a:xfrm>
            <a:prstGeom prst="rect">
              <a:avLst/>
            </a:prstGeom>
          </p:spPr>
          <p:txBody>
            <a:bodyPr wrap="square">
              <a:spAutoFit/>
            </a:bodyPr>
            <a:lstStyle/>
            <a:p>
              <a:pPr algn="ctr" defTabSz="931863" fontAlgn="base">
                <a:lnSpc>
                  <a:spcPct val="90000"/>
                </a:lnSpc>
                <a:spcBef>
                  <a:spcPts val="1224"/>
                </a:spcBef>
                <a:spcAft>
                  <a:spcPct val="0"/>
                </a:spcAft>
                <a:buClr>
                  <a:schemeClr val="tx1"/>
                </a:buClr>
                <a:buSzPct val="90000"/>
              </a:pPr>
              <a: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t>(PowerShell / SQL (ODBC / LDAP v3 </a:t>
              </a:r>
              <a:b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br>
              <a: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t>/ Web Services (SOAP, JAVA, REST)</a:t>
              </a:r>
            </a:p>
          </p:txBody>
        </p:sp>
      </p:grpSp>
      <p:grpSp>
        <p:nvGrpSpPr>
          <p:cNvPr id="78" name="Group 77"/>
          <p:cNvGrpSpPr/>
          <p:nvPr/>
        </p:nvGrpSpPr>
        <p:grpSpPr>
          <a:xfrm>
            <a:off x="5286110" y="6145683"/>
            <a:ext cx="2985435" cy="424732"/>
            <a:chOff x="5286110" y="6145683"/>
            <a:chExt cx="2985435" cy="424732"/>
          </a:xfrm>
        </p:grpSpPr>
        <p:sp>
          <p:nvSpPr>
            <p:cNvPr id="80" name="Rectangle 79"/>
            <p:cNvSpPr/>
            <p:nvPr/>
          </p:nvSpPr>
          <p:spPr>
            <a:xfrm>
              <a:off x="5547624" y="6145683"/>
              <a:ext cx="2723921" cy="424732"/>
            </a:xfrm>
            <a:prstGeom prst="rect">
              <a:avLst/>
            </a:prstGeom>
          </p:spPr>
          <p:txBody>
            <a:bodyPr wrap="square">
              <a:spAutoFit/>
            </a:bodyPr>
            <a:lstStyle/>
            <a:p>
              <a:pPr defTabSz="931863" fontAlgn="base">
                <a:lnSpc>
                  <a:spcPct val="90000"/>
                </a:lnSpc>
                <a:spcBef>
                  <a:spcPts val="1224"/>
                </a:spcBef>
                <a:spcAft>
                  <a:spcPct val="0"/>
                </a:spcAft>
                <a:buClr>
                  <a:schemeClr val="tx1"/>
                </a:buClr>
                <a:buSzPct val="90000"/>
              </a:pPr>
              <a: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t>Azure Active </a:t>
              </a:r>
              <a:r>
                <a:rPr lang="en-US" sz="1200" dirty="0" smtClean="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t>Directory </a:t>
              </a:r>
              <a: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t>Connect </a:t>
              </a:r>
              <a:b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br>
              <a:r>
                <a:rPr lang="en-US" sz="1200" dirty="0">
                  <a:gradFill>
                    <a:gsLst>
                      <a:gs pos="81818">
                        <a:schemeClr val="bg2">
                          <a:lumMod val="50000"/>
                        </a:schemeClr>
                      </a:gs>
                      <a:gs pos="21000">
                        <a:schemeClr val="bg2">
                          <a:lumMod val="50000"/>
                        </a:schemeClr>
                      </a:gs>
                    </a:gsLst>
                    <a:lin ang="5400000" scaled="0"/>
                  </a:gradFill>
                  <a:latin typeface="Segoe UI Semibold" panose="020B0702040204020203" pitchFamily="34" charset="0"/>
                  <a:ea typeface="MS PGothic" pitchFamily="34" charset="-128"/>
                  <a:cs typeface="Segoe UI Semibold" panose="020B0702040204020203" pitchFamily="34" charset="0"/>
                </a:rPr>
                <a:t>and Connect Health</a:t>
              </a:r>
            </a:p>
          </p:txBody>
        </p:sp>
        <p:grpSp>
          <p:nvGrpSpPr>
            <p:cNvPr id="81" name="Group 80"/>
            <p:cNvGrpSpPr/>
            <p:nvPr/>
          </p:nvGrpSpPr>
          <p:grpSpPr>
            <a:xfrm>
              <a:off x="5286110" y="6257312"/>
              <a:ext cx="182880" cy="182880"/>
              <a:chOff x="13048343" y="2352598"/>
              <a:chExt cx="358838" cy="358838"/>
            </a:xfrm>
          </p:grpSpPr>
          <p:cxnSp>
            <p:nvCxnSpPr>
              <p:cNvPr id="82" name="Straight Connector 81"/>
              <p:cNvCxnSpPr/>
              <p:nvPr/>
            </p:nvCxnSpPr>
            <p:spPr>
              <a:xfrm>
                <a:off x="13097005" y="2401260"/>
                <a:ext cx="261514" cy="261514"/>
              </a:xfrm>
              <a:prstGeom prst="line">
                <a:avLst/>
              </a:prstGeom>
              <a:ln w="254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3097005" y="2401260"/>
                <a:ext cx="261514" cy="261514"/>
              </a:xfrm>
              <a:prstGeom prst="line">
                <a:avLst/>
              </a:prstGeom>
              <a:ln w="254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3048343" y="2532017"/>
                <a:ext cx="358838" cy="0"/>
              </a:xfrm>
              <a:prstGeom prst="line">
                <a:avLst/>
              </a:prstGeom>
              <a:ln w="254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a:off x="13048343" y="2532017"/>
                <a:ext cx="358838" cy="0"/>
              </a:xfrm>
              <a:prstGeom prst="line">
                <a:avLst/>
              </a:prstGeom>
              <a:ln w="254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75" name="TextBox 174"/>
          <p:cNvSpPr txBox="1"/>
          <p:nvPr/>
        </p:nvSpPr>
        <p:spPr>
          <a:xfrm>
            <a:off x="9572988" y="3023158"/>
            <a:ext cx="704213" cy="406265"/>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pPr algn="ctr"/>
            <a:r>
              <a:rPr lang="en-US" dirty="0" smtClean="0">
                <a:gradFill>
                  <a:gsLst>
                    <a:gs pos="19091">
                      <a:schemeClr val="accent2"/>
                    </a:gs>
                    <a:gs pos="53000">
                      <a:schemeClr val="accent2"/>
                    </a:gs>
                  </a:gsLst>
                  <a:lin ang="5400000" scaled="0"/>
                </a:gradFill>
                <a:latin typeface="Segoe UI Semibold" panose="020B0702040204020203" pitchFamily="34" charset="0"/>
                <a:cs typeface="Segoe UI Semibold" panose="020B0702040204020203" pitchFamily="34" charset="0"/>
              </a:rPr>
              <a:t>MIN</a:t>
            </a:r>
            <a:endParaRPr lang="en-US" dirty="0">
              <a:gradFill>
                <a:gsLst>
                  <a:gs pos="19091">
                    <a:schemeClr val="accent2"/>
                  </a:gs>
                  <a:gs pos="53000">
                    <a:schemeClr val="accent2"/>
                  </a:gs>
                </a:gsLst>
                <a:lin ang="5400000" scaled="0"/>
              </a:gradFill>
              <a:latin typeface="Segoe UI Semibold" panose="020B0702040204020203" pitchFamily="34" charset="0"/>
              <a:cs typeface="Segoe UI Semibold" panose="020B0702040204020203" pitchFamily="34" charset="0"/>
            </a:endParaRPr>
          </a:p>
        </p:txBody>
      </p:sp>
      <p:cxnSp>
        <p:nvCxnSpPr>
          <p:cNvPr id="190" name="Straight Connector 189"/>
          <p:cNvCxnSpPr/>
          <p:nvPr/>
        </p:nvCxnSpPr>
        <p:spPr>
          <a:xfrm>
            <a:off x="9925094" y="1470192"/>
            <a:ext cx="616782" cy="0"/>
          </a:xfrm>
          <a:prstGeom prst="line">
            <a:avLst/>
          </a:prstGeom>
          <a:noFill/>
          <a:ln w="2857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0658256" y="1068305"/>
            <a:ext cx="1140800" cy="1369137"/>
            <a:chOff x="11047139" y="1068305"/>
            <a:chExt cx="1140800" cy="1369137"/>
          </a:xfrm>
        </p:grpSpPr>
        <p:grpSp>
          <p:nvGrpSpPr>
            <p:cNvPr id="174" name="Group 173"/>
            <p:cNvGrpSpPr/>
            <p:nvPr/>
          </p:nvGrpSpPr>
          <p:grpSpPr>
            <a:xfrm>
              <a:off x="11270739" y="1068305"/>
              <a:ext cx="458826" cy="479923"/>
              <a:chOff x="12024770" y="776937"/>
              <a:chExt cx="1812132" cy="1895452"/>
            </a:xfrm>
          </p:grpSpPr>
          <p:sp>
            <p:nvSpPr>
              <p:cNvPr id="162" name="Oval 161"/>
              <p:cNvSpPr/>
              <p:nvPr/>
            </p:nvSpPr>
            <p:spPr bwMode="auto">
              <a:xfrm>
                <a:off x="12024770" y="776937"/>
                <a:ext cx="1812132" cy="1812132"/>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err="1">
                  <a:solidFill>
                    <a:schemeClr val="tx1"/>
                  </a:solidFill>
                </a:endParaRPr>
              </a:p>
            </p:txBody>
          </p:sp>
          <p:sp>
            <p:nvSpPr>
              <p:cNvPr id="165" name="Freeform 164"/>
              <p:cNvSpPr>
                <a:spLocks/>
              </p:cNvSpPr>
              <p:nvPr/>
            </p:nvSpPr>
            <p:spPr bwMode="auto">
              <a:xfrm>
                <a:off x="12276541" y="1823032"/>
                <a:ext cx="1252538" cy="766037"/>
              </a:xfrm>
              <a:custGeom>
                <a:avLst/>
                <a:gdLst>
                  <a:gd name="connsiteX0" fmla="*/ 306439 w 1252538"/>
                  <a:gd name="connsiteY0" fmla="*/ 167 h 766037"/>
                  <a:gd name="connsiteX1" fmla="*/ 320198 w 1252538"/>
                  <a:gd name="connsiteY1" fmla="*/ 1180 h 766037"/>
                  <a:gd name="connsiteX2" fmla="*/ 1007681 w 1252538"/>
                  <a:gd name="connsiteY2" fmla="*/ 1180 h 766037"/>
                  <a:gd name="connsiteX3" fmla="*/ 1252538 w 1252538"/>
                  <a:gd name="connsiteY3" fmla="*/ 422309 h 766037"/>
                  <a:gd name="connsiteX4" fmla="*/ 1252538 w 1252538"/>
                  <a:gd name="connsiteY4" fmla="*/ 523270 h 766037"/>
                  <a:gd name="connsiteX5" fmla="*/ 1252538 w 1252538"/>
                  <a:gd name="connsiteY5" fmla="*/ 535674 h 766037"/>
                  <a:gd name="connsiteX6" fmla="*/ 1160885 w 1252538"/>
                  <a:gd name="connsiteY6" fmla="*/ 611295 h 766037"/>
                  <a:gd name="connsiteX7" fmla="*/ 654295 w 1252538"/>
                  <a:gd name="connsiteY7" fmla="*/ 766037 h 766037"/>
                  <a:gd name="connsiteX8" fmla="*/ 13610 w 1252538"/>
                  <a:gd name="connsiteY8" fmla="*/ 500656 h 766037"/>
                  <a:gd name="connsiteX9" fmla="*/ 0 w 1252538"/>
                  <a:gd name="connsiteY9" fmla="*/ 484161 h 766037"/>
                  <a:gd name="connsiteX10" fmla="*/ 0 w 1252538"/>
                  <a:gd name="connsiteY10" fmla="*/ 406595 h 766037"/>
                  <a:gd name="connsiteX11" fmla="*/ 306439 w 1252538"/>
                  <a:gd name="connsiteY11" fmla="*/ 167 h 76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2538" h="766037">
                    <a:moveTo>
                      <a:pt x="306439" y="167"/>
                    </a:moveTo>
                    <a:cubicBezTo>
                      <a:pt x="315195" y="493"/>
                      <a:pt x="320198" y="1180"/>
                      <a:pt x="320198" y="1180"/>
                    </a:cubicBezTo>
                    <a:cubicBezTo>
                      <a:pt x="320198" y="1180"/>
                      <a:pt x="320198" y="1180"/>
                      <a:pt x="1007681" y="1180"/>
                    </a:cubicBezTo>
                    <a:cubicBezTo>
                      <a:pt x="1073604" y="10608"/>
                      <a:pt x="1252538" y="67177"/>
                      <a:pt x="1252538" y="422309"/>
                    </a:cubicBezTo>
                    <a:cubicBezTo>
                      <a:pt x="1252538" y="422309"/>
                      <a:pt x="1252538" y="422309"/>
                      <a:pt x="1252538" y="523270"/>
                    </a:cubicBezTo>
                    <a:lnTo>
                      <a:pt x="1252538" y="535674"/>
                    </a:lnTo>
                    <a:lnTo>
                      <a:pt x="1160885" y="611295"/>
                    </a:lnTo>
                    <a:cubicBezTo>
                      <a:pt x="1016276" y="708991"/>
                      <a:pt x="841947" y="766037"/>
                      <a:pt x="654295" y="766037"/>
                    </a:cubicBezTo>
                    <a:cubicBezTo>
                      <a:pt x="404092" y="766037"/>
                      <a:pt x="177575" y="664622"/>
                      <a:pt x="13610" y="500656"/>
                    </a:cubicBezTo>
                    <a:lnTo>
                      <a:pt x="0" y="484161"/>
                    </a:lnTo>
                    <a:lnTo>
                      <a:pt x="0" y="406595"/>
                    </a:lnTo>
                    <a:cubicBezTo>
                      <a:pt x="0" y="13358"/>
                      <a:pt x="245152" y="-2110"/>
                      <a:pt x="306439" y="167"/>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6" name="Freeform 155"/>
              <p:cNvSpPr>
                <a:spLocks/>
              </p:cNvSpPr>
              <p:nvPr/>
            </p:nvSpPr>
            <p:spPr bwMode="auto">
              <a:xfrm>
                <a:off x="12806765" y="1446838"/>
                <a:ext cx="311150" cy="461963"/>
              </a:xfrm>
              <a:custGeom>
                <a:avLst/>
                <a:gdLst>
                  <a:gd name="connsiteX0" fmla="*/ 213719 w 311150"/>
                  <a:gd name="connsiteY0" fmla="*/ 0 h 461963"/>
                  <a:gd name="connsiteX1" fmla="*/ 311150 w 311150"/>
                  <a:gd name="connsiteY1" fmla="*/ 34634 h 461963"/>
                  <a:gd name="connsiteX2" fmla="*/ 213719 w 311150"/>
                  <a:gd name="connsiteY2" fmla="*/ 207804 h 461963"/>
                  <a:gd name="connsiteX3" fmla="*/ 216862 w 311150"/>
                  <a:gd name="connsiteY3" fmla="*/ 377825 h 461963"/>
                  <a:gd name="connsiteX4" fmla="*/ 215900 w 311150"/>
                  <a:gd name="connsiteY4" fmla="*/ 377825 h 461963"/>
                  <a:gd name="connsiteX5" fmla="*/ 215900 w 311150"/>
                  <a:gd name="connsiteY5" fmla="*/ 377825 h 461963"/>
                  <a:gd name="connsiteX6" fmla="*/ 119063 w 311150"/>
                  <a:gd name="connsiteY6" fmla="*/ 461963 h 461963"/>
                  <a:gd name="connsiteX7" fmla="*/ 34925 w 311150"/>
                  <a:gd name="connsiteY7" fmla="*/ 452438 h 461963"/>
                  <a:gd name="connsiteX8" fmla="*/ 3175 w 311150"/>
                  <a:gd name="connsiteY8" fmla="*/ 377825 h 461963"/>
                  <a:gd name="connsiteX9" fmla="*/ 3175 w 311150"/>
                  <a:gd name="connsiteY9" fmla="*/ 377825 h 461963"/>
                  <a:gd name="connsiteX10" fmla="*/ 3143 w 311150"/>
                  <a:gd name="connsiteY10" fmla="*/ 377825 h 461963"/>
                  <a:gd name="connsiteX11" fmla="*/ 0 w 311150"/>
                  <a:gd name="connsiteY11" fmla="*/ 81862 h 461963"/>
                  <a:gd name="connsiteX12" fmla="*/ 179147 w 311150"/>
                  <a:gd name="connsiteY12" fmla="*/ 81862 h 461963"/>
                  <a:gd name="connsiteX13" fmla="*/ 213719 w 311150"/>
                  <a:gd name="connsiteY13" fmla="*/ 0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150" h="461963">
                    <a:moveTo>
                      <a:pt x="213719" y="0"/>
                    </a:moveTo>
                    <a:cubicBezTo>
                      <a:pt x="213719" y="0"/>
                      <a:pt x="213719" y="0"/>
                      <a:pt x="311150" y="34634"/>
                    </a:cubicBezTo>
                    <a:cubicBezTo>
                      <a:pt x="232577" y="59822"/>
                      <a:pt x="216862" y="154278"/>
                      <a:pt x="213719" y="207804"/>
                    </a:cubicBezTo>
                    <a:cubicBezTo>
                      <a:pt x="213719" y="207804"/>
                      <a:pt x="213719" y="207804"/>
                      <a:pt x="216862" y="377825"/>
                    </a:cubicBezTo>
                    <a:lnTo>
                      <a:pt x="215900" y="377825"/>
                    </a:lnTo>
                    <a:lnTo>
                      <a:pt x="215900" y="377825"/>
                    </a:lnTo>
                    <a:lnTo>
                      <a:pt x="119063" y="461963"/>
                    </a:lnTo>
                    <a:lnTo>
                      <a:pt x="34925" y="452438"/>
                    </a:lnTo>
                    <a:lnTo>
                      <a:pt x="3175" y="377825"/>
                    </a:lnTo>
                    <a:lnTo>
                      <a:pt x="3175" y="377825"/>
                    </a:lnTo>
                    <a:lnTo>
                      <a:pt x="3143" y="377825"/>
                    </a:lnTo>
                    <a:cubicBezTo>
                      <a:pt x="3143" y="377825"/>
                      <a:pt x="3143" y="377825"/>
                      <a:pt x="0" y="81862"/>
                    </a:cubicBezTo>
                    <a:cubicBezTo>
                      <a:pt x="0" y="81862"/>
                      <a:pt x="0" y="81862"/>
                      <a:pt x="179147" y="81862"/>
                    </a:cubicBezTo>
                    <a:cubicBezTo>
                      <a:pt x="179147" y="81862"/>
                      <a:pt x="179147" y="81862"/>
                      <a:pt x="213719" y="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1" name="Freeform 48"/>
              <p:cNvSpPr>
                <a:spLocks/>
              </p:cNvSpPr>
              <p:nvPr/>
            </p:nvSpPr>
            <p:spPr bwMode="auto">
              <a:xfrm>
                <a:off x="12809941" y="1777038"/>
                <a:ext cx="212725" cy="131763"/>
              </a:xfrm>
              <a:custGeom>
                <a:avLst/>
                <a:gdLst>
                  <a:gd name="T0" fmla="*/ 134 w 134"/>
                  <a:gd name="T1" fmla="*/ 30 h 83"/>
                  <a:gd name="T2" fmla="*/ 73 w 134"/>
                  <a:gd name="T3" fmla="*/ 83 h 83"/>
                  <a:gd name="T4" fmla="*/ 20 w 134"/>
                  <a:gd name="T5" fmla="*/ 77 h 83"/>
                  <a:gd name="T6" fmla="*/ 0 w 134"/>
                  <a:gd name="T7" fmla="*/ 30 h 83"/>
                  <a:gd name="T8" fmla="*/ 67 w 134"/>
                  <a:gd name="T9" fmla="*/ 0 h 83"/>
                  <a:gd name="T10" fmla="*/ 134 w 134"/>
                  <a:gd name="T11" fmla="*/ 30 h 83"/>
                </a:gdLst>
                <a:ahLst/>
                <a:cxnLst>
                  <a:cxn ang="0">
                    <a:pos x="T0" y="T1"/>
                  </a:cxn>
                  <a:cxn ang="0">
                    <a:pos x="T2" y="T3"/>
                  </a:cxn>
                  <a:cxn ang="0">
                    <a:pos x="T4" y="T5"/>
                  </a:cxn>
                  <a:cxn ang="0">
                    <a:pos x="T6" y="T7"/>
                  </a:cxn>
                  <a:cxn ang="0">
                    <a:pos x="T8" y="T9"/>
                  </a:cxn>
                  <a:cxn ang="0">
                    <a:pos x="T10" y="T11"/>
                  </a:cxn>
                </a:cxnLst>
                <a:rect l="0" t="0" r="r" b="b"/>
                <a:pathLst>
                  <a:path w="134" h="83">
                    <a:moveTo>
                      <a:pt x="134" y="30"/>
                    </a:moveTo>
                    <a:lnTo>
                      <a:pt x="73" y="83"/>
                    </a:lnTo>
                    <a:lnTo>
                      <a:pt x="20" y="77"/>
                    </a:lnTo>
                    <a:lnTo>
                      <a:pt x="0" y="30"/>
                    </a:lnTo>
                    <a:lnTo>
                      <a:pt x="67" y="0"/>
                    </a:lnTo>
                    <a:lnTo>
                      <a:pt x="13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52"/>
              <p:cNvSpPr>
                <a:spLocks/>
              </p:cNvSpPr>
              <p:nvPr/>
            </p:nvSpPr>
            <p:spPr bwMode="auto">
              <a:xfrm>
                <a:off x="12813116" y="1905626"/>
                <a:ext cx="209550" cy="766763"/>
              </a:xfrm>
              <a:custGeom>
                <a:avLst/>
                <a:gdLst>
                  <a:gd name="T0" fmla="*/ 132 w 132"/>
                  <a:gd name="T1" fmla="*/ 0 h 483"/>
                  <a:gd name="T2" fmla="*/ 75 w 132"/>
                  <a:gd name="T3" fmla="*/ 0 h 483"/>
                  <a:gd name="T4" fmla="*/ 47 w 132"/>
                  <a:gd name="T5" fmla="*/ 0 h 483"/>
                  <a:gd name="T6" fmla="*/ 0 w 132"/>
                  <a:gd name="T7" fmla="*/ 0 h 483"/>
                  <a:gd name="T8" fmla="*/ 69 w 132"/>
                  <a:gd name="T9" fmla="*/ 483 h 483"/>
                  <a:gd name="T10" fmla="*/ 132 w 132"/>
                  <a:gd name="T11" fmla="*/ 0 h 483"/>
                </a:gdLst>
                <a:ahLst/>
                <a:cxnLst>
                  <a:cxn ang="0">
                    <a:pos x="T0" y="T1"/>
                  </a:cxn>
                  <a:cxn ang="0">
                    <a:pos x="T2" y="T3"/>
                  </a:cxn>
                  <a:cxn ang="0">
                    <a:pos x="T4" y="T5"/>
                  </a:cxn>
                  <a:cxn ang="0">
                    <a:pos x="T6" y="T7"/>
                  </a:cxn>
                  <a:cxn ang="0">
                    <a:pos x="T8" y="T9"/>
                  </a:cxn>
                  <a:cxn ang="0">
                    <a:pos x="T10" y="T11"/>
                  </a:cxn>
                </a:cxnLst>
                <a:rect l="0" t="0" r="r" b="b"/>
                <a:pathLst>
                  <a:path w="132" h="483">
                    <a:moveTo>
                      <a:pt x="132" y="0"/>
                    </a:moveTo>
                    <a:lnTo>
                      <a:pt x="75" y="0"/>
                    </a:lnTo>
                    <a:lnTo>
                      <a:pt x="47" y="0"/>
                    </a:lnTo>
                    <a:lnTo>
                      <a:pt x="0" y="0"/>
                    </a:lnTo>
                    <a:lnTo>
                      <a:pt x="69" y="483"/>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2"/>
              <p:cNvSpPr/>
              <p:nvPr/>
            </p:nvSpPr>
            <p:spPr bwMode="auto">
              <a:xfrm>
                <a:off x="12813116" y="1905627"/>
                <a:ext cx="209550" cy="683443"/>
              </a:xfrm>
              <a:custGeom>
                <a:avLst/>
                <a:gdLst>
                  <a:gd name="connsiteX0" fmla="*/ 0 w 209550"/>
                  <a:gd name="connsiteY0" fmla="*/ 0 h 683443"/>
                  <a:gd name="connsiteX1" fmla="*/ 74612 w 209550"/>
                  <a:gd name="connsiteY1" fmla="*/ 0 h 683443"/>
                  <a:gd name="connsiteX2" fmla="*/ 119062 w 209550"/>
                  <a:gd name="connsiteY2" fmla="*/ 0 h 683443"/>
                  <a:gd name="connsiteX3" fmla="*/ 209550 w 209550"/>
                  <a:gd name="connsiteY3" fmla="*/ 0 h 683443"/>
                  <a:gd name="connsiteX4" fmla="*/ 120424 w 209550"/>
                  <a:gd name="connsiteY4" fmla="*/ 683307 h 683443"/>
                  <a:gd name="connsiteX5" fmla="*/ 117720 w 209550"/>
                  <a:gd name="connsiteY5" fmla="*/ 683443 h 683443"/>
                  <a:gd name="connsiteX6" fmla="*/ 97489 w 209550"/>
                  <a:gd name="connsiteY6" fmla="*/ 682422 h 683443"/>
                  <a:gd name="connsiteX7" fmla="*/ 0 w 209550"/>
                  <a:gd name="connsiteY7" fmla="*/ 0 h 68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683443">
                    <a:moveTo>
                      <a:pt x="0" y="0"/>
                    </a:moveTo>
                    <a:lnTo>
                      <a:pt x="74612" y="0"/>
                    </a:lnTo>
                    <a:lnTo>
                      <a:pt x="119062" y="0"/>
                    </a:lnTo>
                    <a:lnTo>
                      <a:pt x="209550" y="0"/>
                    </a:lnTo>
                    <a:lnTo>
                      <a:pt x="120424" y="683307"/>
                    </a:lnTo>
                    <a:lnTo>
                      <a:pt x="117720" y="683443"/>
                    </a:lnTo>
                    <a:lnTo>
                      <a:pt x="97489" y="682422"/>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err="1"/>
              </a:p>
            </p:txBody>
          </p:sp>
          <p:sp>
            <p:nvSpPr>
              <p:cNvPr id="136" name="Freeform 53"/>
              <p:cNvSpPr>
                <a:spLocks/>
              </p:cNvSpPr>
              <p:nvPr/>
            </p:nvSpPr>
            <p:spPr bwMode="auto">
              <a:xfrm>
                <a:off x="12865504" y="1905626"/>
                <a:ext cx="104775" cy="144463"/>
              </a:xfrm>
              <a:custGeom>
                <a:avLst/>
                <a:gdLst>
                  <a:gd name="T0" fmla="*/ 0 w 66"/>
                  <a:gd name="T1" fmla="*/ 58 h 91"/>
                  <a:gd name="T2" fmla="*/ 8 w 66"/>
                  <a:gd name="T3" fmla="*/ 91 h 91"/>
                  <a:gd name="T4" fmla="*/ 52 w 66"/>
                  <a:gd name="T5" fmla="*/ 91 h 91"/>
                  <a:gd name="T6" fmla="*/ 66 w 66"/>
                  <a:gd name="T7" fmla="*/ 42 h 91"/>
                  <a:gd name="T8" fmla="*/ 32 w 66"/>
                  <a:gd name="T9" fmla="*/ 0 h 91"/>
                  <a:gd name="T10" fmla="*/ 0 w 66"/>
                  <a:gd name="T11" fmla="*/ 58 h 91"/>
                </a:gdLst>
                <a:ahLst/>
                <a:cxnLst>
                  <a:cxn ang="0">
                    <a:pos x="T0" y="T1"/>
                  </a:cxn>
                  <a:cxn ang="0">
                    <a:pos x="T2" y="T3"/>
                  </a:cxn>
                  <a:cxn ang="0">
                    <a:pos x="T4" y="T5"/>
                  </a:cxn>
                  <a:cxn ang="0">
                    <a:pos x="T6" y="T7"/>
                  </a:cxn>
                  <a:cxn ang="0">
                    <a:pos x="T8" y="T9"/>
                  </a:cxn>
                  <a:cxn ang="0">
                    <a:pos x="T10" y="T11"/>
                  </a:cxn>
                </a:cxnLst>
                <a:rect l="0" t="0" r="r" b="b"/>
                <a:pathLst>
                  <a:path w="66" h="91">
                    <a:moveTo>
                      <a:pt x="0" y="58"/>
                    </a:moveTo>
                    <a:lnTo>
                      <a:pt x="8" y="91"/>
                    </a:lnTo>
                    <a:lnTo>
                      <a:pt x="52" y="91"/>
                    </a:lnTo>
                    <a:lnTo>
                      <a:pt x="66" y="42"/>
                    </a:lnTo>
                    <a:lnTo>
                      <a:pt x="32" y="0"/>
                    </a:lnTo>
                    <a:lnTo>
                      <a:pt x="0" y="58"/>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55"/>
              <p:cNvSpPr>
                <a:spLocks/>
              </p:cNvSpPr>
              <p:nvPr/>
            </p:nvSpPr>
            <p:spPr bwMode="auto">
              <a:xfrm>
                <a:off x="12813116" y="1824663"/>
                <a:ext cx="106363" cy="200025"/>
              </a:xfrm>
              <a:custGeom>
                <a:avLst/>
                <a:gdLst>
                  <a:gd name="T0" fmla="*/ 67 w 67"/>
                  <a:gd name="T1" fmla="*/ 51 h 126"/>
                  <a:gd name="T2" fmla="*/ 24 w 67"/>
                  <a:gd name="T3" fmla="*/ 126 h 126"/>
                  <a:gd name="T4" fmla="*/ 0 w 67"/>
                  <a:gd name="T5" fmla="*/ 51 h 126"/>
                  <a:gd name="T6" fmla="*/ 0 w 67"/>
                  <a:gd name="T7" fmla="*/ 0 h 126"/>
                  <a:gd name="T8" fmla="*/ 67 w 67"/>
                  <a:gd name="T9" fmla="*/ 51 h 126"/>
                </a:gdLst>
                <a:ahLst/>
                <a:cxnLst>
                  <a:cxn ang="0">
                    <a:pos x="T0" y="T1"/>
                  </a:cxn>
                  <a:cxn ang="0">
                    <a:pos x="T2" y="T3"/>
                  </a:cxn>
                  <a:cxn ang="0">
                    <a:pos x="T4" y="T5"/>
                  </a:cxn>
                  <a:cxn ang="0">
                    <a:pos x="T6" y="T7"/>
                  </a:cxn>
                  <a:cxn ang="0">
                    <a:pos x="T8" y="T9"/>
                  </a:cxn>
                </a:cxnLst>
                <a:rect l="0" t="0" r="r" b="b"/>
                <a:pathLst>
                  <a:path w="67" h="126">
                    <a:moveTo>
                      <a:pt x="67" y="51"/>
                    </a:moveTo>
                    <a:lnTo>
                      <a:pt x="24" y="126"/>
                    </a:lnTo>
                    <a:lnTo>
                      <a:pt x="0" y="51"/>
                    </a:lnTo>
                    <a:lnTo>
                      <a:pt x="0" y="0"/>
                    </a:lnTo>
                    <a:lnTo>
                      <a:pt x="6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56"/>
              <p:cNvSpPr>
                <a:spLocks/>
              </p:cNvSpPr>
              <p:nvPr/>
            </p:nvSpPr>
            <p:spPr bwMode="auto">
              <a:xfrm>
                <a:off x="12916304" y="1824663"/>
                <a:ext cx="106363" cy="200025"/>
              </a:xfrm>
              <a:custGeom>
                <a:avLst/>
                <a:gdLst>
                  <a:gd name="T0" fmla="*/ 0 w 67"/>
                  <a:gd name="T1" fmla="*/ 51 h 126"/>
                  <a:gd name="T2" fmla="*/ 46 w 67"/>
                  <a:gd name="T3" fmla="*/ 126 h 126"/>
                  <a:gd name="T4" fmla="*/ 67 w 67"/>
                  <a:gd name="T5" fmla="*/ 51 h 126"/>
                  <a:gd name="T6" fmla="*/ 67 w 67"/>
                  <a:gd name="T7" fmla="*/ 0 h 126"/>
                  <a:gd name="T8" fmla="*/ 0 w 67"/>
                  <a:gd name="T9" fmla="*/ 51 h 126"/>
                </a:gdLst>
                <a:ahLst/>
                <a:cxnLst>
                  <a:cxn ang="0">
                    <a:pos x="T0" y="T1"/>
                  </a:cxn>
                  <a:cxn ang="0">
                    <a:pos x="T2" y="T3"/>
                  </a:cxn>
                  <a:cxn ang="0">
                    <a:pos x="T4" y="T5"/>
                  </a:cxn>
                  <a:cxn ang="0">
                    <a:pos x="T6" y="T7"/>
                  </a:cxn>
                  <a:cxn ang="0">
                    <a:pos x="T8" y="T9"/>
                  </a:cxn>
                </a:cxnLst>
                <a:rect l="0" t="0" r="r" b="b"/>
                <a:pathLst>
                  <a:path w="67" h="126">
                    <a:moveTo>
                      <a:pt x="0" y="51"/>
                    </a:moveTo>
                    <a:lnTo>
                      <a:pt x="46" y="126"/>
                    </a:lnTo>
                    <a:lnTo>
                      <a:pt x="67" y="51"/>
                    </a:lnTo>
                    <a:lnTo>
                      <a:pt x="67" y="0"/>
                    </a:lnTo>
                    <a:lnTo>
                      <a:pt x="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57"/>
              <p:cNvSpPr>
                <a:spLocks/>
              </p:cNvSpPr>
              <p:nvPr/>
            </p:nvSpPr>
            <p:spPr bwMode="auto">
              <a:xfrm>
                <a:off x="13133791" y="2175501"/>
                <a:ext cx="125413" cy="88900"/>
              </a:xfrm>
              <a:custGeom>
                <a:avLst/>
                <a:gdLst>
                  <a:gd name="T0" fmla="*/ 0 w 79"/>
                  <a:gd name="T1" fmla="*/ 56 h 56"/>
                  <a:gd name="T2" fmla="*/ 41 w 79"/>
                  <a:gd name="T3" fmla="*/ 0 h 56"/>
                  <a:gd name="T4" fmla="*/ 79 w 79"/>
                  <a:gd name="T5" fmla="*/ 56 h 56"/>
                  <a:gd name="T6" fmla="*/ 0 w 79"/>
                  <a:gd name="T7" fmla="*/ 56 h 56"/>
                </a:gdLst>
                <a:ahLst/>
                <a:cxnLst>
                  <a:cxn ang="0">
                    <a:pos x="T0" y="T1"/>
                  </a:cxn>
                  <a:cxn ang="0">
                    <a:pos x="T2" y="T3"/>
                  </a:cxn>
                  <a:cxn ang="0">
                    <a:pos x="T4" y="T5"/>
                  </a:cxn>
                  <a:cxn ang="0">
                    <a:pos x="T6" y="T7"/>
                  </a:cxn>
                </a:cxnLst>
                <a:rect l="0" t="0" r="r" b="b"/>
                <a:pathLst>
                  <a:path w="79" h="56">
                    <a:moveTo>
                      <a:pt x="0" y="56"/>
                    </a:moveTo>
                    <a:lnTo>
                      <a:pt x="41" y="0"/>
                    </a:lnTo>
                    <a:lnTo>
                      <a:pt x="79" y="56"/>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58"/>
              <p:cNvSpPr>
                <a:spLocks/>
              </p:cNvSpPr>
              <p:nvPr/>
            </p:nvSpPr>
            <p:spPr bwMode="auto">
              <a:xfrm>
                <a:off x="13195704" y="2175501"/>
                <a:ext cx="125413" cy="88900"/>
              </a:xfrm>
              <a:custGeom>
                <a:avLst/>
                <a:gdLst>
                  <a:gd name="T0" fmla="*/ 0 w 79"/>
                  <a:gd name="T1" fmla="*/ 56 h 56"/>
                  <a:gd name="T2" fmla="*/ 42 w 79"/>
                  <a:gd name="T3" fmla="*/ 0 h 56"/>
                  <a:gd name="T4" fmla="*/ 79 w 79"/>
                  <a:gd name="T5" fmla="*/ 56 h 56"/>
                  <a:gd name="T6" fmla="*/ 0 w 79"/>
                  <a:gd name="T7" fmla="*/ 56 h 56"/>
                </a:gdLst>
                <a:ahLst/>
                <a:cxnLst>
                  <a:cxn ang="0">
                    <a:pos x="T0" y="T1"/>
                  </a:cxn>
                  <a:cxn ang="0">
                    <a:pos x="T2" y="T3"/>
                  </a:cxn>
                  <a:cxn ang="0">
                    <a:pos x="T4" y="T5"/>
                  </a:cxn>
                  <a:cxn ang="0">
                    <a:pos x="T6" y="T7"/>
                  </a:cxn>
                </a:cxnLst>
                <a:rect l="0" t="0" r="r" b="b"/>
                <a:pathLst>
                  <a:path w="79" h="56">
                    <a:moveTo>
                      <a:pt x="0" y="56"/>
                    </a:moveTo>
                    <a:lnTo>
                      <a:pt x="42" y="0"/>
                    </a:lnTo>
                    <a:lnTo>
                      <a:pt x="79" y="56"/>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rot="20983769">
                <a:off x="12594041" y="836196"/>
                <a:ext cx="750888" cy="958851"/>
                <a:chOff x="10529888" y="320675"/>
                <a:chExt cx="750888" cy="958851"/>
              </a:xfrm>
            </p:grpSpPr>
            <p:sp>
              <p:nvSpPr>
                <p:cNvPr id="142" name="Freeform 59"/>
                <p:cNvSpPr>
                  <a:spLocks/>
                </p:cNvSpPr>
                <p:nvPr/>
              </p:nvSpPr>
              <p:spPr bwMode="auto">
                <a:xfrm>
                  <a:off x="11031538" y="852488"/>
                  <a:ext cx="47625" cy="46038"/>
                </a:xfrm>
                <a:custGeom>
                  <a:avLst/>
                  <a:gdLst>
                    <a:gd name="T0" fmla="*/ 14 w 15"/>
                    <a:gd name="T1" fmla="*/ 9 h 15"/>
                    <a:gd name="T2" fmla="*/ 6 w 15"/>
                    <a:gd name="T3" fmla="*/ 15 h 15"/>
                    <a:gd name="T4" fmla="*/ 0 w 15"/>
                    <a:gd name="T5" fmla="*/ 6 h 15"/>
                    <a:gd name="T6" fmla="*/ 9 w 15"/>
                    <a:gd name="T7" fmla="*/ 0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0"/>
                        <a:pt x="0" y="6"/>
                      </a:cubicBezTo>
                      <a:cubicBezTo>
                        <a:pt x="1" y="2"/>
                        <a:pt x="5" y="0"/>
                        <a:pt x="9" y="0"/>
                      </a:cubicBezTo>
                      <a:cubicBezTo>
                        <a:pt x="12" y="1"/>
                        <a:pt x="15" y="5"/>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60"/>
                <p:cNvSpPr>
                  <a:spLocks/>
                </p:cNvSpPr>
                <p:nvPr/>
              </p:nvSpPr>
              <p:spPr bwMode="auto">
                <a:xfrm>
                  <a:off x="11110913" y="776288"/>
                  <a:ext cx="134938" cy="255588"/>
                </a:xfrm>
                <a:custGeom>
                  <a:avLst/>
                  <a:gdLst>
                    <a:gd name="T0" fmla="*/ 69 w 85"/>
                    <a:gd name="T1" fmla="*/ 0 h 161"/>
                    <a:gd name="T2" fmla="*/ 85 w 85"/>
                    <a:gd name="T3" fmla="*/ 161 h 161"/>
                    <a:gd name="T4" fmla="*/ 0 w 85"/>
                    <a:gd name="T5" fmla="*/ 147 h 161"/>
                    <a:gd name="T6" fmla="*/ 69 w 85"/>
                    <a:gd name="T7" fmla="*/ 0 h 161"/>
                  </a:gdLst>
                  <a:ahLst/>
                  <a:cxnLst>
                    <a:cxn ang="0">
                      <a:pos x="T0" y="T1"/>
                    </a:cxn>
                    <a:cxn ang="0">
                      <a:pos x="T2" y="T3"/>
                    </a:cxn>
                    <a:cxn ang="0">
                      <a:pos x="T4" y="T5"/>
                    </a:cxn>
                    <a:cxn ang="0">
                      <a:pos x="T6" y="T7"/>
                    </a:cxn>
                  </a:cxnLst>
                  <a:rect l="0" t="0" r="r" b="b"/>
                  <a:pathLst>
                    <a:path w="85" h="161">
                      <a:moveTo>
                        <a:pt x="69" y="0"/>
                      </a:moveTo>
                      <a:lnTo>
                        <a:pt x="85" y="161"/>
                      </a:lnTo>
                      <a:lnTo>
                        <a:pt x="0" y="147"/>
                      </a:lnTo>
                      <a:lnTo>
                        <a:pt x="69" y="0"/>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61"/>
                <p:cNvSpPr>
                  <a:spLocks/>
                </p:cNvSpPr>
                <p:nvPr/>
              </p:nvSpPr>
              <p:spPr bwMode="auto">
                <a:xfrm>
                  <a:off x="10629900" y="512763"/>
                  <a:ext cx="625475" cy="766763"/>
                </a:xfrm>
                <a:custGeom>
                  <a:avLst/>
                  <a:gdLst>
                    <a:gd name="T0" fmla="*/ 23 w 199"/>
                    <a:gd name="T1" fmla="*/ 0 h 244"/>
                    <a:gd name="T2" fmla="*/ 1 w 199"/>
                    <a:gd name="T3" fmla="*/ 124 h 244"/>
                    <a:gd name="T4" fmla="*/ 1 w 199"/>
                    <a:gd name="T5" fmla="*/ 124 h 244"/>
                    <a:gd name="T6" fmla="*/ 0 w 199"/>
                    <a:gd name="T7" fmla="*/ 143 h 244"/>
                    <a:gd name="T8" fmla="*/ 32 w 199"/>
                    <a:gd name="T9" fmla="*/ 138 h 244"/>
                    <a:gd name="T10" fmla="*/ 48 w 199"/>
                    <a:gd name="T11" fmla="*/ 190 h 244"/>
                    <a:gd name="T12" fmla="*/ 161 w 199"/>
                    <a:gd name="T13" fmla="*/ 244 h 244"/>
                    <a:gd name="T14" fmla="*/ 170 w 199"/>
                    <a:gd name="T15" fmla="*/ 197 h 244"/>
                    <a:gd name="T16" fmla="*/ 185 w 199"/>
                    <a:gd name="T17" fmla="*/ 109 h 244"/>
                    <a:gd name="T18" fmla="*/ 199 w 199"/>
                    <a:gd name="T19" fmla="*/ 31 h 244"/>
                    <a:gd name="T20" fmla="*/ 23 w 199"/>
                    <a:gd name="T2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44">
                      <a:moveTo>
                        <a:pt x="23" y="0"/>
                      </a:moveTo>
                      <a:cubicBezTo>
                        <a:pt x="1" y="124"/>
                        <a:pt x="1" y="124"/>
                        <a:pt x="1" y="124"/>
                      </a:cubicBezTo>
                      <a:cubicBezTo>
                        <a:pt x="1" y="124"/>
                        <a:pt x="1" y="124"/>
                        <a:pt x="1" y="124"/>
                      </a:cubicBezTo>
                      <a:cubicBezTo>
                        <a:pt x="0" y="130"/>
                        <a:pt x="0" y="137"/>
                        <a:pt x="0" y="143"/>
                      </a:cubicBezTo>
                      <a:cubicBezTo>
                        <a:pt x="32" y="138"/>
                        <a:pt x="32" y="138"/>
                        <a:pt x="32" y="138"/>
                      </a:cubicBezTo>
                      <a:cubicBezTo>
                        <a:pt x="35" y="158"/>
                        <a:pt x="41" y="175"/>
                        <a:pt x="48" y="190"/>
                      </a:cubicBezTo>
                      <a:cubicBezTo>
                        <a:pt x="64" y="215"/>
                        <a:pt x="96" y="240"/>
                        <a:pt x="161" y="244"/>
                      </a:cubicBezTo>
                      <a:cubicBezTo>
                        <a:pt x="170" y="197"/>
                        <a:pt x="170" y="197"/>
                        <a:pt x="170" y="197"/>
                      </a:cubicBezTo>
                      <a:cubicBezTo>
                        <a:pt x="185" y="109"/>
                        <a:pt x="185" y="109"/>
                        <a:pt x="185" y="109"/>
                      </a:cubicBezTo>
                      <a:cubicBezTo>
                        <a:pt x="199" y="31"/>
                        <a:pt x="199" y="31"/>
                        <a:pt x="199" y="31"/>
                      </a:cubicBezTo>
                      <a:cubicBezTo>
                        <a:pt x="23" y="0"/>
                        <a:pt x="23" y="0"/>
                        <a:pt x="23" y="0"/>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62"/>
                <p:cNvSpPr>
                  <a:spLocks/>
                </p:cNvSpPr>
                <p:nvPr/>
              </p:nvSpPr>
              <p:spPr bwMode="auto">
                <a:xfrm>
                  <a:off x="11031538" y="852488"/>
                  <a:ext cx="47625" cy="46038"/>
                </a:xfrm>
                <a:custGeom>
                  <a:avLst/>
                  <a:gdLst>
                    <a:gd name="T0" fmla="*/ 14 w 15"/>
                    <a:gd name="T1" fmla="*/ 9 h 15"/>
                    <a:gd name="T2" fmla="*/ 6 w 15"/>
                    <a:gd name="T3" fmla="*/ 15 h 15"/>
                    <a:gd name="T4" fmla="*/ 0 w 15"/>
                    <a:gd name="T5" fmla="*/ 6 h 15"/>
                    <a:gd name="T6" fmla="*/ 9 w 15"/>
                    <a:gd name="T7" fmla="*/ 0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0"/>
                        <a:pt x="0" y="6"/>
                      </a:cubicBezTo>
                      <a:cubicBezTo>
                        <a:pt x="1" y="2"/>
                        <a:pt x="5" y="0"/>
                        <a:pt x="9" y="0"/>
                      </a:cubicBezTo>
                      <a:cubicBezTo>
                        <a:pt x="12" y="1"/>
                        <a:pt x="15" y="5"/>
                        <a:pt x="14" y="9"/>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63"/>
                <p:cNvSpPr>
                  <a:spLocks/>
                </p:cNvSpPr>
                <p:nvPr/>
              </p:nvSpPr>
              <p:spPr bwMode="auto">
                <a:xfrm>
                  <a:off x="10529888" y="320675"/>
                  <a:ext cx="750888" cy="785813"/>
                </a:xfrm>
                <a:custGeom>
                  <a:avLst/>
                  <a:gdLst>
                    <a:gd name="T0" fmla="*/ 144 w 239"/>
                    <a:gd name="T1" fmla="*/ 15 h 250"/>
                    <a:gd name="T2" fmla="*/ 109 w 239"/>
                    <a:gd name="T3" fmla="*/ 18 h 250"/>
                    <a:gd name="T4" fmla="*/ 79 w 239"/>
                    <a:gd name="T5" fmla="*/ 20 h 250"/>
                    <a:gd name="T6" fmla="*/ 57 w 239"/>
                    <a:gd name="T7" fmla="*/ 54 h 250"/>
                    <a:gd name="T8" fmla="*/ 13 w 239"/>
                    <a:gd name="T9" fmla="*/ 99 h 250"/>
                    <a:gd name="T10" fmla="*/ 25 w 239"/>
                    <a:gd name="T11" fmla="*/ 227 h 250"/>
                    <a:gd name="T12" fmla="*/ 25 w 239"/>
                    <a:gd name="T13" fmla="*/ 228 h 250"/>
                    <a:gd name="T14" fmla="*/ 25 w 239"/>
                    <a:gd name="T15" fmla="*/ 228 h 250"/>
                    <a:gd name="T16" fmla="*/ 75 w 239"/>
                    <a:gd name="T17" fmla="*/ 241 h 250"/>
                    <a:gd name="T18" fmla="*/ 67 w 239"/>
                    <a:gd name="T19" fmla="*/ 195 h 250"/>
                    <a:gd name="T20" fmla="*/ 67 w 239"/>
                    <a:gd name="T21" fmla="*/ 195 h 250"/>
                    <a:gd name="T22" fmla="*/ 96 w 239"/>
                    <a:gd name="T23" fmla="*/ 129 h 250"/>
                    <a:gd name="T24" fmla="*/ 96 w 239"/>
                    <a:gd name="T25" fmla="*/ 128 h 250"/>
                    <a:gd name="T26" fmla="*/ 100 w 239"/>
                    <a:gd name="T27" fmla="*/ 126 h 250"/>
                    <a:gd name="T28" fmla="*/ 149 w 239"/>
                    <a:gd name="T29" fmla="*/ 122 h 250"/>
                    <a:gd name="T30" fmla="*/ 230 w 239"/>
                    <a:gd name="T31" fmla="*/ 92 h 250"/>
                    <a:gd name="T32" fmla="*/ 231 w 239"/>
                    <a:gd name="T33" fmla="*/ 91 h 250"/>
                    <a:gd name="T34" fmla="*/ 231 w 239"/>
                    <a:gd name="T35" fmla="*/ 90 h 250"/>
                    <a:gd name="T36" fmla="*/ 231 w 239"/>
                    <a:gd name="T37" fmla="*/ 90 h 250"/>
                    <a:gd name="T38" fmla="*/ 231 w 239"/>
                    <a:gd name="T39" fmla="*/ 90 h 250"/>
                    <a:gd name="T40" fmla="*/ 144 w 239"/>
                    <a:gd name="T41" fmla="*/ 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250">
                      <a:moveTo>
                        <a:pt x="144" y="15"/>
                      </a:moveTo>
                      <a:cubicBezTo>
                        <a:pt x="132" y="19"/>
                        <a:pt x="123" y="20"/>
                        <a:pt x="109" y="18"/>
                      </a:cubicBezTo>
                      <a:cubicBezTo>
                        <a:pt x="98" y="16"/>
                        <a:pt x="90" y="16"/>
                        <a:pt x="79" y="20"/>
                      </a:cubicBezTo>
                      <a:cubicBezTo>
                        <a:pt x="69" y="23"/>
                        <a:pt x="59" y="39"/>
                        <a:pt x="57" y="54"/>
                      </a:cubicBezTo>
                      <a:cubicBezTo>
                        <a:pt x="27" y="61"/>
                        <a:pt x="13" y="99"/>
                        <a:pt x="13" y="99"/>
                      </a:cubicBezTo>
                      <a:cubicBezTo>
                        <a:pt x="0" y="173"/>
                        <a:pt x="9" y="210"/>
                        <a:pt x="25" y="227"/>
                      </a:cubicBezTo>
                      <a:cubicBezTo>
                        <a:pt x="25" y="228"/>
                        <a:pt x="25" y="228"/>
                        <a:pt x="25" y="228"/>
                      </a:cubicBezTo>
                      <a:cubicBezTo>
                        <a:pt x="25" y="228"/>
                        <a:pt x="25" y="228"/>
                        <a:pt x="25" y="228"/>
                      </a:cubicBezTo>
                      <a:cubicBezTo>
                        <a:pt x="45" y="250"/>
                        <a:pt x="75" y="241"/>
                        <a:pt x="75" y="241"/>
                      </a:cubicBezTo>
                      <a:cubicBezTo>
                        <a:pt x="71" y="230"/>
                        <a:pt x="67" y="195"/>
                        <a:pt x="67" y="195"/>
                      </a:cubicBezTo>
                      <a:cubicBezTo>
                        <a:pt x="67" y="195"/>
                        <a:pt x="67" y="195"/>
                        <a:pt x="67" y="195"/>
                      </a:cubicBezTo>
                      <a:cubicBezTo>
                        <a:pt x="89" y="165"/>
                        <a:pt x="96" y="129"/>
                        <a:pt x="96" y="129"/>
                      </a:cubicBezTo>
                      <a:cubicBezTo>
                        <a:pt x="96" y="128"/>
                        <a:pt x="96" y="128"/>
                        <a:pt x="96" y="128"/>
                      </a:cubicBezTo>
                      <a:cubicBezTo>
                        <a:pt x="97" y="127"/>
                        <a:pt x="99" y="127"/>
                        <a:pt x="100" y="126"/>
                      </a:cubicBezTo>
                      <a:cubicBezTo>
                        <a:pt x="118" y="114"/>
                        <a:pt x="128" y="120"/>
                        <a:pt x="149" y="122"/>
                      </a:cubicBezTo>
                      <a:cubicBezTo>
                        <a:pt x="174" y="125"/>
                        <a:pt x="217" y="116"/>
                        <a:pt x="230" y="92"/>
                      </a:cubicBezTo>
                      <a:cubicBezTo>
                        <a:pt x="231" y="91"/>
                        <a:pt x="231" y="91"/>
                        <a:pt x="231" y="91"/>
                      </a:cubicBezTo>
                      <a:cubicBezTo>
                        <a:pt x="231" y="91"/>
                        <a:pt x="231" y="91"/>
                        <a:pt x="231" y="90"/>
                      </a:cubicBezTo>
                      <a:cubicBezTo>
                        <a:pt x="231" y="90"/>
                        <a:pt x="231" y="90"/>
                        <a:pt x="231" y="90"/>
                      </a:cubicBezTo>
                      <a:cubicBezTo>
                        <a:pt x="231" y="90"/>
                        <a:pt x="231" y="90"/>
                        <a:pt x="231" y="90"/>
                      </a:cubicBezTo>
                      <a:cubicBezTo>
                        <a:pt x="239" y="44"/>
                        <a:pt x="185" y="0"/>
                        <a:pt x="144" y="15"/>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65"/>
                <p:cNvSpPr>
                  <a:spLocks/>
                </p:cNvSpPr>
                <p:nvPr/>
              </p:nvSpPr>
              <p:spPr bwMode="auto">
                <a:xfrm>
                  <a:off x="10683875" y="714375"/>
                  <a:ext cx="153988" cy="241300"/>
                </a:xfrm>
                <a:custGeom>
                  <a:avLst/>
                  <a:gdLst>
                    <a:gd name="T0" fmla="*/ 49 w 49"/>
                    <a:gd name="T1" fmla="*/ 4 h 77"/>
                    <a:gd name="T2" fmla="*/ 4 w 49"/>
                    <a:gd name="T3" fmla="*/ 33 h 77"/>
                    <a:gd name="T4" fmla="*/ 34 w 49"/>
                    <a:gd name="T5" fmla="*/ 77 h 77"/>
                    <a:gd name="T6" fmla="*/ 49 w 49"/>
                    <a:gd name="T7" fmla="*/ 4 h 77"/>
                  </a:gdLst>
                  <a:ahLst/>
                  <a:cxnLst>
                    <a:cxn ang="0">
                      <a:pos x="T0" y="T1"/>
                    </a:cxn>
                    <a:cxn ang="0">
                      <a:pos x="T2" y="T3"/>
                    </a:cxn>
                    <a:cxn ang="0">
                      <a:pos x="T4" y="T5"/>
                    </a:cxn>
                    <a:cxn ang="0">
                      <a:pos x="T6" y="T7"/>
                    </a:cxn>
                  </a:cxnLst>
                  <a:rect l="0" t="0" r="r" b="b"/>
                  <a:pathLst>
                    <a:path w="49" h="77">
                      <a:moveTo>
                        <a:pt x="49" y="4"/>
                      </a:moveTo>
                      <a:cubicBezTo>
                        <a:pt x="28" y="0"/>
                        <a:pt x="9" y="13"/>
                        <a:pt x="4" y="33"/>
                      </a:cubicBezTo>
                      <a:cubicBezTo>
                        <a:pt x="0" y="54"/>
                        <a:pt x="13" y="73"/>
                        <a:pt x="34" y="77"/>
                      </a:cubicBezTo>
                      <a:cubicBezTo>
                        <a:pt x="49" y="4"/>
                        <a:pt x="49" y="4"/>
                        <a:pt x="49" y="4"/>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7"/>
                <p:cNvSpPr>
                  <a:spLocks/>
                </p:cNvSpPr>
                <p:nvPr/>
              </p:nvSpPr>
              <p:spPr bwMode="auto">
                <a:xfrm>
                  <a:off x="10748963" y="782638"/>
                  <a:ext cx="76200" cy="115888"/>
                </a:xfrm>
                <a:custGeom>
                  <a:avLst/>
                  <a:gdLst>
                    <a:gd name="T0" fmla="*/ 20 w 24"/>
                    <a:gd name="T1" fmla="*/ 0 h 37"/>
                    <a:gd name="T2" fmla="*/ 2 w 24"/>
                    <a:gd name="T3" fmla="*/ 15 h 37"/>
                    <a:gd name="T4" fmla="*/ 16 w 24"/>
                    <a:gd name="T5" fmla="*/ 37 h 37"/>
                    <a:gd name="T6" fmla="*/ 24 w 24"/>
                    <a:gd name="T7" fmla="*/ 1 h 37"/>
                    <a:gd name="T8" fmla="*/ 24 w 24"/>
                    <a:gd name="T9" fmla="*/ 0 h 37"/>
                    <a:gd name="T10" fmla="*/ 20 w 24"/>
                    <a:gd name="T11" fmla="*/ 0 h 37"/>
                  </a:gdLst>
                  <a:ahLst/>
                  <a:cxnLst>
                    <a:cxn ang="0">
                      <a:pos x="T0" y="T1"/>
                    </a:cxn>
                    <a:cxn ang="0">
                      <a:pos x="T2" y="T3"/>
                    </a:cxn>
                    <a:cxn ang="0">
                      <a:pos x="T4" y="T5"/>
                    </a:cxn>
                    <a:cxn ang="0">
                      <a:pos x="T6" y="T7"/>
                    </a:cxn>
                    <a:cxn ang="0">
                      <a:pos x="T8" y="T9"/>
                    </a:cxn>
                    <a:cxn ang="0">
                      <a:pos x="T10" y="T11"/>
                    </a:cxn>
                  </a:cxnLst>
                  <a:rect l="0" t="0" r="r" b="b"/>
                  <a:pathLst>
                    <a:path w="24" h="37">
                      <a:moveTo>
                        <a:pt x="20" y="0"/>
                      </a:moveTo>
                      <a:cubicBezTo>
                        <a:pt x="11" y="0"/>
                        <a:pt x="4" y="6"/>
                        <a:pt x="2" y="15"/>
                      </a:cubicBezTo>
                      <a:cubicBezTo>
                        <a:pt x="0" y="25"/>
                        <a:pt x="6" y="35"/>
                        <a:pt x="16" y="37"/>
                      </a:cubicBezTo>
                      <a:cubicBezTo>
                        <a:pt x="24" y="1"/>
                        <a:pt x="24" y="1"/>
                        <a:pt x="24" y="1"/>
                      </a:cubicBezTo>
                      <a:cubicBezTo>
                        <a:pt x="24" y="0"/>
                        <a:pt x="24" y="0"/>
                        <a:pt x="24" y="0"/>
                      </a:cubicBezTo>
                      <a:cubicBezTo>
                        <a:pt x="23" y="0"/>
                        <a:pt x="21" y="0"/>
                        <a:pt x="20"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9" name="Freeform 168"/>
              <p:cNvSpPr/>
              <p:nvPr/>
            </p:nvSpPr>
            <p:spPr bwMode="auto">
              <a:xfrm>
                <a:off x="12857566" y="2050089"/>
                <a:ext cx="122238" cy="538981"/>
              </a:xfrm>
              <a:custGeom>
                <a:avLst/>
                <a:gdLst>
                  <a:gd name="connsiteX0" fmla="*/ 20638 w 122238"/>
                  <a:gd name="connsiteY0" fmla="*/ 0 h 538981"/>
                  <a:gd name="connsiteX1" fmla="*/ 90488 w 122238"/>
                  <a:gd name="connsiteY1" fmla="*/ 0 h 538981"/>
                  <a:gd name="connsiteX2" fmla="*/ 122238 w 122238"/>
                  <a:gd name="connsiteY2" fmla="*/ 182563 h 538981"/>
                  <a:gd name="connsiteX3" fmla="*/ 75934 w 122238"/>
                  <a:gd name="connsiteY3" fmla="*/ 538847 h 538981"/>
                  <a:gd name="connsiteX4" fmla="*/ 73270 w 122238"/>
                  <a:gd name="connsiteY4" fmla="*/ 538981 h 538981"/>
                  <a:gd name="connsiteX5" fmla="*/ 53368 w 122238"/>
                  <a:gd name="connsiteY5" fmla="*/ 537976 h 538981"/>
                  <a:gd name="connsiteX6" fmla="*/ 0 w 122238"/>
                  <a:gd name="connsiteY6" fmla="*/ 153988 h 538981"/>
                  <a:gd name="connsiteX7" fmla="*/ 20638 w 122238"/>
                  <a:gd name="connsiteY7" fmla="*/ 0 h 53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38" h="538981">
                    <a:moveTo>
                      <a:pt x="20638" y="0"/>
                    </a:moveTo>
                    <a:lnTo>
                      <a:pt x="90488" y="0"/>
                    </a:lnTo>
                    <a:lnTo>
                      <a:pt x="122238" y="182563"/>
                    </a:lnTo>
                    <a:lnTo>
                      <a:pt x="75934" y="538847"/>
                    </a:lnTo>
                    <a:lnTo>
                      <a:pt x="73270" y="538981"/>
                    </a:lnTo>
                    <a:lnTo>
                      <a:pt x="53368" y="537976"/>
                    </a:lnTo>
                    <a:lnTo>
                      <a:pt x="0" y="153988"/>
                    </a:lnTo>
                    <a:lnTo>
                      <a:pt x="20638"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err="1"/>
              </a:p>
            </p:txBody>
          </p:sp>
        </p:grpSp>
        <p:grpSp>
          <p:nvGrpSpPr>
            <p:cNvPr id="192" name="Group 191"/>
            <p:cNvGrpSpPr/>
            <p:nvPr/>
          </p:nvGrpSpPr>
          <p:grpSpPr>
            <a:xfrm>
              <a:off x="11408426" y="1269954"/>
              <a:ext cx="651943" cy="466435"/>
              <a:chOff x="13673657" y="965847"/>
              <a:chExt cx="1445520" cy="1034203"/>
            </a:xfrm>
          </p:grpSpPr>
          <p:pic>
            <p:nvPicPr>
              <p:cNvPr id="84" name="Picture 83"/>
              <p:cNvPicPr>
                <a:picLocks noChangeAspect="1"/>
              </p:cNvPicPr>
              <p:nvPr/>
            </p:nvPicPr>
            <p:blipFill>
              <a:blip r:embed="rId10"/>
              <a:stretch>
                <a:fillRect/>
              </a:stretch>
            </p:blipFill>
            <p:spPr>
              <a:xfrm>
                <a:off x="14111297" y="965847"/>
                <a:ext cx="1007880" cy="678113"/>
              </a:xfrm>
              <a:prstGeom prst="rect">
                <a:avLst/>
              </a:prstGeom>
            </p:spPr>
          </p:pic>
          <p:pic>
            <p:nvPicPr>
              <p:cNvPr id="85" name="Picture 84"/>
              <p:cNvPicPr>
                <a:picLocks noChangeAspect="1"/>
              </p:cNvPicPr>
              <p:nvPr/>
            </p:nvPicPr>
            <p:blipFill>
              <a:blip r:embed="rId10"/>
              <a:stretch>
                <a:fillRect/>
              </a:stretch>
            </p:blipFill>
            <p:spPr>
              <a:xfrm>
                <a:off x="13673657" y="1321937"/>
                <a:ext cx="1007880" cy="678113"/>
              </a:xfrm>
              <a:prstGeom prst="rect">
                <a:avLst/>
              </a:prstGeom>
            </p:spPr>
          </p:pic>
        </p:grpSp>
        <p:pic>
          <p:nvPicPr>
            <p:cNvPr id="176" name="Picture 17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450894" y="2056336"/>
              <a:ext cx="677522" cy="381106"/>
            </a:xfrm>
            <a:prstGeom prst="rect">
              <a:avLst/>
            </a:prstGeom>
          </p:spPr>
        </p:pic>
        <p:sp>
          <p:nvSpPr>
            <p:cNvPr id="191" name="TextBox 190"/>
            <p:cNvSpPr txBox="1"/>
            <p:nvPr/>
          </p:nvSpPr>
          <p:spPr>
            <a:xfrm>
              <a:off x="11047139" y="1700152"/>
              <a:ext cx="1140800" cy="406265"/>
            </a:xfrm>
            <a:prstGeom prst="rect">
              <a:avLst/>
            </a:prstGeom>
          </p:spPr>
          <p:txBody>
            <a:bodyPr vert="horz" wrap="square" lIns="146304" tIns="91440" rIns="146304" bIns="91440" rtlCol="0" anchor="t">
              <a:spAutoFit/>
            </a:bodyPr>
            <a:lstStyle>
              <a:defPPr>
                <a:defRPr lang="en-US"/>
              </a:defPPr>
              <a:lvl1pPr defTabSz="931863" fontAlgn="base">
                <a:lnSpc>
                  <a:spcPct val="90000"/>
                </a:lnSpc>
                <a:spcBef>
                  <a:spcPts val="1224"/>
                </a:spcBef>
                <a:spcAft>
                  <a:spcPct val="0"/>
                </a:spcAft>
                <a:buClr>
                  <a:schemeClr val="tx1"/>
                </a:buClr>
                <a:buSzPct val="90000"/>
                <a:buFont typeface="Wingdings" pitchFamily="2" charset="2"/>
                <a:buNone/>
                <a:defRPr sz="1600">
                  <a:gradFill>
                    <a:gsLst>
                      <a:gs pos="1250">
                        <a:schemeClr val="tx1"/>
                      </a:gs>
                      <a:gs pos="100000">
                        <a:schemeClr val="tx1"/>
                      </a:gs>
                    </a:gsLst>
                    <a:lin ang="5400000" scaled="0"/>
                  </a:gradFill>
                  <a:ea typeface="MS PGothic" pitchFamily="34" charset="-128"/>
                </a:defRPr>
              </a:lvl1pPr>
            </a:lstStyle>
            <a:p>
              <a:r>
                <a:rPr lang="en-US" dirty="0" smtClean="0">
                  <a:latin typeface="Segoe UI Semibold" panose="020B0702040204020203" pitchFamily="34" charset="0"/>
                  <a:cs typeface="Segoe UI Semibold" panose="020B0702040204020203" pitchFamily="34" charset="0"/>
                </a:rPr>
                <a:t>HR Apps</a:t>
              </a:r>
              <a:endParaRPr lang="en-US" dirty="0">
                <a:latin typeface="Segoe UI Semibold" panose="020B0702040204020203" pitchFamily="34" charset="0"/>
                <a:cs typeface="Segoe UI Semibold" panose="020B0702040204020203" pitchFamily="34" charset="0"/>
              </a:endParaRPr>
            </a:p>
          </p:txBody>
        </p:sp>
        <p:grpSp>
          <p:nvGrpSpPr>
            <p:cNvPr id="193" name="Group 192"/>
            <p:cNvGrpSpPr/>
            <p:nvPr/>
          </p:nvGrpSpPr>
          <p:grpSpPr>
            <a:xfrm>
              <a:off x="11141385" y="2185220"/>
              <a:ext cx="128471" cy="128471"/>
              <a:chOff x="13048343" y="2352598"/>
              <a:chExt cx="358838" cy="358838"/>
            </a:xfrm>
          </p:grpSpPr>
          <p:cxnSp>
            <p:nvCxnSpPr>
              <p:cNvPr id="196" name="Straight Connector 195"/>
              <p:cNvCxnSpPr/>
              <p:nvPr/>
            </p:nvCxnSpPr>
            <p:spPr>
              <a:xfrm flipH="1">
                <a:off x="13048343" y="2532017"/>
                <a:ext cx="358838" cy="0"/>
              </a:xfrm>
              <a:prstGeom prst="line">
                <a:avLst/>
              </a:prstGeom>
              <a:ln w="381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flipH="1">
                <a:off x="13048343" y="2532017"/>
                <a:ext cx="358838" cy="0"/>
              </a:xfrm>
              <a:prstGeom prst="line">
                <a:avLst/>
              </a:prstGeom>
              <a:ln w="381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rot="5400000">
            <a:off x="8239721" y="3392715"/>
            <a:ext cx="794234" cy="981112"/>
            <a:chOff x="5894388" y="3097213"/>
            <a:chExt cx="647701" cy="800100"/>
          </a:xfrm>
          <a:solidFill>
            <a:schemeClr val="bg1">
              <a:lumMod val="65000"/>
            </a:schemeClr>
          </a:solidFill>
        </p:grpSpPr>
        <p:sp>
          <p:nvSpPr>
            <p:cNvPr id="51" name="Freeform 10"/>
            <p:cNvSpPr>
              <a:spLocks/>
            </p:cNvSpPr>
            <p:nvPr/>
          </p:nvSpPr>
          <p:spPr bwMode="auto">
            <a:xfrm>
              <a:off x="6156326" y="3192463"/>
              <a:ext cx="385763" cy="704850"/>
            </a:xfrm>
            <a:custGeom>
              <a:avLst/>
              <a:gdLst>
                <a:gd name="T0" fmla="*/ 101 w 101"/>
                <a:gd name="T1" fmla="*/ 80 h 185"/>
                <a:gd name="T2" fmla="*/ 46 w 101"/>
                <a:gd name="T3" fmla="*/ 0 h 185"/>
                <a:gd name="T4" fmla="*/ 43 w 101"/>
                <a:gd name="T5" fmla="*/ 8 h 185"/>
                <a:gd name="T6" fmla="*/ 93 w 101"/>
                <a:gd name="T7" fmla="*/ 80 h 185"/>
                <a:gd name="T8" fmla="*/ 16 w 101"/>
                <a:gd name="T9" fmla="*/ 158 h 185"/>
                <a:gd name="T10" fmla="*/ 15 w 101"/>
                <a:gd name="T11" fmla="*/ 157 h 185"/>
                <a:gd name="T12" fmla="*/ 29 w 101"/>
                <a:gd name="T13" fmla="*/ 143 h 185"/>
                <a:gd name="T14" fmla="*/ 24 w 101"/>
                <a:gd name="T15" fmla="*/ 138 h 185"/>
                <a:gd name="T16" fmla="*/ 0 w 101"/>
                <a:gd name="T17" fmla="*/ 161 h 185"/>
                <a:gd name="T18" fmla="*/ 24 w 101"/>
                <a:gd name="T19" fmla="*/ 185 h 185"/>
                <a:gd name="T20" fmla="*/ 29 w 101"/>
                <a:gd name="T21" fmla="*/ 179 h 185"/>
                <a:gd name="T22" fmla="*/ 16 w 101"/>
                <a:gd name="T23" fmla="*/ 165 h 185"/>
                <a:gd name="T24" fmla="*/ 16 w 101"/>
                <a:gd name="T25" fmla="*/ 166 h 185"/>
                <a:gd name="T26" fmla="*/ 101 w 101"/>
                <a:gd name="T27" fmla="*/ 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85">
                  <a:moveTo>
                    <a:pt x="101" y="80"/>
                  </a:moveTo>
                  <a:cubicBezTo>
                    <a:pt x="101" y="45"/>
                    <a:pt x="79" y="13"/>
                    <a:pt x="46" y="0"/>
                  </a:cubicBezTo>
                  <a:cubicBezTo>
                    <a:pt x="43" y="8"/>
                    <a:pt x="43" y="8"/>
                    <a:pt x="43" y="8"/>
                  </a:cubicBezTo>
                  <a:cubicBezTo>
                    <a:pt x="73" y="19"/>
                    <a:pt x="93" y="48"/>
                    <a:pt x="93" y="80"/>
                  </a:cubicBezTo>
                  <a:cubicBezTo>
                    <a:pt x="93" y="123"/>
                    <a:pt x="59" y="158"/>
                    <a:pt x="16" y="158"/>
                  </a:cubicBezTo>
                  <a:cubicBezTo>
                    <a:pt x="16" y="158"/>
                    <a:pt x="15" y="157"/>
                    <a:pt x="15" y="157"/>
                  </a:cubicBezTo>
                  <a:cubicBezTo>
                    <a:pt x="29" y="143"/>
                    <a:pt x="29" y="143"/>
                    <a:pt x="29" y="143"/>
                  </a:cubicBezTo>
                  <a:cubicBezTo>
                    <a:pt x="24" y="138"/>
                    <a:pt x="24" y="138"/>
                    <a:pt x="24" y="138"/>
                  </a:cubicBezTo>
                  <a:cubicBezTo>
                    <a:pt x="0" y="161"/>
                    <a:pt x="0" y="161"/>
                    <a:pt x="0" y="161"/>
                  </a:cubicBezTo>
                  <a:cubicBezTo>
                    <a:pt x="24" y="185"/>
                    <a:pt x="24" y="185"/>
                    <a:pt x="24" y="185"/>
                  </a:cubicBezTo>
                  <a:cubicBezTo>
                    <a:pt x="29" y="179"/>
                    <a:pt x="29" y="179"/>
                    <a:pt x="29" y="179"/>
                  </a:cubicBezTo>
                  <a:cubicBezTo>
                    <a:pt x="16" y="165"/>
                    <a:pt x="16" y="165"/>
                    <a:pt x="16" y="165"/>
                  </a:cubicBezTo>
                  <a:cubicBezTo>
                    <a:pt x="16" y="165"/>
                    <a:pt x="16" y="166"/>
                    <a:pt x="16" y="166"/>
                  </a:cubicBezTo>
                  <a:cubicBezTo>
                    <a:pt x="63" y="166"/>
                    <a:pt x="101" y="127"/>
                    <a:pt x="10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1"/>
            <p:cNvSpPr>
              <a:spLocks/>
            </p:cNvSpPr>
            <p:nvPr/>
          </p:nvSpPr>
          <p:spPr bwMode="auto">
            <a:xfrm>
              <a:off x="5894388" y="3097213"/>
              <a:ext cx="384175" cy="704850"/>
            </a:xfrm>
            <a:custGeom>
              <a:avLst/>
              <a:gdLst>
                <a:gd name="T0" fmla="*/ 8 w 101"/>
                <a:gd name="T1" fmla="*/ 105 h 185"/>
                <a:gd name="T2" fmla="*/ 85 w 101"/>
                <a:gd name="T3" fmla="*/ 28 h 185"/>
                <a:gd name="T4" fmla="*/ 86 w 101"/>
                <a:gd name="T5" fmla="*/ 28 h 185"/>
                <a:gd name="T6" fmla="*/ 72 w 101"/>
                <a:gd name="T7" fmla="*/ 42 h 185"/>
                <a:gd name="T8" fmla="*/ 77 w 101"/>
                <a:gd name="T9" fmla="*/ 47 h 185"/>
                <a:gd name="T10" fmla="*/ 101 w 101"/>
                <a:gd name="T11" fmla="*/ 24 h 185"/>
                <a:gd name="T12" fmla="*/ 77 w 101"/>
                <a:gd name="T13" fmla="*/ 0 h 185"/>
                <a:gd name="T14" fmla="*/ 72 w 101"/>
                <a:gd name="T15" fmla="*/ 6 h 185"/>
                <a:gd name="T16" fmla="*/ 86 w 101"/>
                <a:gd name="T17" fmla="*/ 20 h 185"/>
                <a:gd name="T18" fmla="*/ 85 w 101"/>
                <a:gd name="T19" fmla="*/ 20 h 185"/>
                <a:gd name="T20" fmla="*/ 0 w 101"/>
                <a:gd name="T21" fmla="*/ 105 h 185"/>
                <a:gd name="T22" fmla="*/ 54 w 101"/>
                <a:gd name="T23" fmla="*/ 185 h 185"/>
                <a:gd name="T24" fmla="*/ 57 w 101"/>
                <a:gd name="T25" fmla="*/ 177 h 185"/>
                <a:gd name="T26" fmla="*/ 8 w 101"/>
                <a:gd name="T27" fmla="*/ 10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85">
                  <a:moveTo>
                    <a:pt x="8" y="105"/>
                  </a:moveTo>
                  <a:cubicBezTo>
                    <a:pt x="8" y="63"/>
                    <a:pt x="42" y="28"/>
                    <a:pt x="85" y="28"/>
                  </a:cubicBezTo>
                  <a:cubicBezTo>
                    <a:pt x="85" y="28"/>
                    <a:pt x="85" y="28"/>
                    <a:pt x="86" y="28"/>
                  </a:cubicBezTo>
                  <a:cubicBezTo>
                    <a:pt x="72" y="42"/>
                    <a:pt x="72" y="42"/>
                    <a:pt x="72" y="42"/>
                  </a:cubicBezTo>
                  <a:cubicBezTo>
                    <a:pt x="77" y="47"/>
                    <a:pt x="77" y="47"/>
                    <a:pt x="77" y="47"/>
                  </a:cubicBezTo>
                  <a:cubicBezTo>
                    <a:pt x="101" y="24"/>
                    <a:pt x="101" y="24"/>
                    <a:pt x="101" y="24"/>
                  </a:cubicBezTo>
                  <a:cubicBezTo>
                    <a:pt x="77" y="0"/>
                    <a:pt x="77" y="0"/>
                    <a:pt x="77" y="0"/>
                  </a:cubicBezTo>
                  <a:cubicBezTo>
                    <a:pt x="72" y="6"/>
                    <a:pt x="72" y="6"/>
                    <a:pt x="72" y="6"/>
                  </a:cubicBezTo>
                  <a:cubicBezTo>
                    <a:pt x="86" y="20"/>
                    <a:pt x="86" y="20"/>
                    <a:pt x="86" y="20"/>
                  </a:cubicBezTo>
                  <a:cubicBezTo>
                    <a:pt x="86" y="20"/>
                    <a:pt x="85" y="20"/>
                    <a:pt x="85" y="20"/>
                  </a:cubicBezTo>
                  <a:cubicBezTo>
                    <a:pt x="38" y="20"/>
                    <a:pt x="0" y="58"/>
                    <a:pt x="0" y="105"/>
                  </a:cubicBezTo>
                  <a:cubicBezTo>
                    <a:pt x="0" y="140"/>
                    <a:pt x="22" y="172"/>
                    <a:pt x="54" y="185"/>
                  </a:cubicBezTo>
                  <a:cubicBezTo>
                    <a:pt x="57" y="177"/>
                    <a:pt x="57" y="177"/>
                    <a:pt x="57" y="177"/>
                  </a:cubicBezTo>
                  <a:cubicBezTo>
                    <a:pt x="28" y="166"/>
                    <a:pt x="8" y="137"/>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Group 114"/>
          <p:cNvGrpSpPr/>
          <p:nvPr/>
        </p:nvGrpSpPr>
        <p:grpSpPr>
          <a:xfrm>
            <a:off x="8545398" y="3791831"/>
            <a:ext cx="182880" cy="182880"/>
            <a:chOff x="13048343" y="2352598"/>
            <a:chExt cx="358838" cy="358838"/>
          </a:xfrm>
        </p:grpSpPr>
        <p:cxnSp>
          <p:nvCxnSpPr>
            <p:cNvPr id="116" name="Straight Connector 115"/>
            <p:cNvCxnSpPr/>
            <p:nvPr/>
          </p:nvCxnSpPr>
          <p:spPr>
            <a:xfrm>
              <a:off x="13097005" y="2401260"/>
              <a:ext cx="261514" cy="261514"/>
            </a:xfrm>
            <a:prstGeom prst="line">
              <a:avLst/>
            </a:prstGeom>
            <a:ln w="254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3097005" y="2401260"/>
              <a:ext cx="261514" cy="261514"/>
            </a:xfrm>
            <a:prstGeom prst="line">
              <a:avLst/>
            </a:prstGeom>
            <a:ln w="254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3048343" y="2532017"/>
              <a:ext cx="358838" cy="0"/>
            </a:xfrm>
            <a:prstGeom prst="line">
              <a:avLst/>
            </a:prstGeom>
            <a:ln w="254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a:off x="13048343" y="2532017"/>
              <a:ext cx="358838" cy="0"/>
            </a:xfrm>
            <a:prstGeom prst="line">
              <a:avLst/>
            </a:prstGeom>
            <a:ln w="2540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90" name="Rectangle 89"/>
          <p:cNvSpPr/>
          <p:nvPr/>
        </p:nvSpPr>
        <p:spPr bwMode="auto">
          <a:xfrm>
            <a:off x="10239949" y="0"/>
            <a:ext cx="2196526" cy="609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Version 2</a:t>
            </a:r>
          </a:p>
        </p:txBody>
      </p:sp>
    </p:spTree>
    <p:extLst>
      <p:ext uri="{BB962C8B-B14F-4D97-AF65-F5344CB8AC3E}">
        <p14:creationId xmlns:p14="http://schemas.microsoft.com/office/powerpoint/2010/main" val="3996997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outHorizontal)">
                                      <p:cBhvr>
                                        <p:cTn id="23" dur="500"/>
                                        <p:tgtEl>
                                          <p:spTgt spid="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5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500"/>
                                        <p:tgtEl>
                                          <p:spTgt spid="115"/>
                                        </p:tgtEl>
                                      </p:cBhvr>
                                    </p:animEffect>
                                  </p:childTnLst>
                                </p:cTn>
                              </p:par>
                              <p:par>
                                <p:cTn id="40" presetID="8" presetClass="emph" presetSubtype="0" repeatCount="indefinite" fill="hold" nodeType="withEffect">
                                  <p:stCondLst>
                                    <p:cond delay="0"/>
                                  </p:stCondLst>
                                  <p:childTnLst>
                                    <p:animRot by="21600000">
                                      <p:cBhvr>
                                        <p:cTn id="41" dur="2000" fill="hold"/>
                                        <p:tgtEl>
                                          <p:spTgt spid="65"/>
                                        </p:tgtEl>
                                        <p:attrNameLst>
                                          <p:attrName>r</p:attrName>
                                        </p:attrNameLst>
                                      </p:cBhvr>
                                    </p:animRo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90"/>
                                        </p:tgtEl>
                                        <p:attrNameLst>
                                          <p:attrName>style.visibility</p:attrName>
                                        </p:attrNameLst>
                                      </p:cBhvr>
                                      <p:to>
                                        <p:strVal val="visible"/>
                                      </p:to>
                                    </p:set>
                                    <p:animEffect transition="in" filter="barn(outVertical)">
                                      <p:cBhvr>
                                        <p:cTn id="49" dur="500"/>
                                        <p:tgtEl>
                                          <p:spTgt spid="190"/>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theme/theme1.xml><?xml version="1.0" encoding="utf-8"?>
<a:theme xmlns:a="http://schemas.openxmlformats.org/drawingml/2006/main" name="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IS_Cloud_PPT_Template_v02.pptx" id="{060202FD-3765-4667-8AA4-695A7E649179}" vid="{C7D36D94-1E60-4F46-974C-7942FC86E7FD}"/>
    </a:ext>
  </a:extLst>
</a:theme>
</file>

<file path=ppt/theme/theme2.xml><?xml version="1.0" encoding="utf-8"?>
<a:theme xmlns:a="http://schemas.openxmlformats.org/drawingml/2006/main" name="1_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IS_Cloud_PPT_Template_v02.pptx" id="{060202FD-3765-4667-8AA4-695A7E649179}" vid="{C7D36D94-1E60-4F46-974C-7942FC86E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B1368C6C304D47B66BF6D9BA795683" ma:contentTypeVersion="4" ma:contentTypeDescription="Create a new document." ma:contentTypeScope="" ma:versionID="9ffc0a1627abce52bf86c23a5313c3f2">
  <xsd:schema xmlns:xsd="http://www.w3.org/2001/XMLSchema" xmlns:xs="http://www.w3.org/2001/XMLSchema" xmlns:p="http://schemas.microsoft.com/office/2006/metadata/properties" xmlns:ns2="c7d759ad-c71d-4e7a-8896-957c2805ad24" xmlns:ns3="http://schemas.microsoft.com/sharepoint/v4" targetNamespace="http://schemas.microsoft.com/office/2006/metadata/properties" ma:root="true" ma:fieldsID="4611140176f39d69a75e7c6aa04c3f7f" ns2:_="" ns3:_="">
    <xsd:import namespace="c7d759ad-c71d-4e7a-8896-957c2805ad24"/>
    <xsd:import namespace="http://schemas.microsoft.com/sharepoint/v4"/>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759ad-c71d-4e7a-8896-957c2805ad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60BF9-1305-4E94-965B-EBBF8689DAC5}">
  <ds:schemaRefs>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7d759ad-c71d-4e7a-8896-957c2805ad24"/>
    <ds:schemaRef ds:uri="http://www.w3.org/XML/1998/namespace"/>
    <ds:schemaRef ds:uri="http://purl.org/dc/dcmitype/"/>
  </ds:schemaRefs>
</ds:datastoreItem>
</file>

<file path=customXml/itemProps2.xml><?xml version="1.0" encoding="utf-8"?>
<ds:datastoreItem xmlns:ds="http://schemas.openxmlformats.org/officeDocument/2006/customXml" ds:itemID="{04667D23-1044-4BCF-9AA3-38D6B572A318}">
  <ds:schemaRefs>
    <ds:schemaRef ds:uri="http://schemas.microsoft.com/sharepoint/v3/contenttype/forms"/>
  </ds:schemaRefs>
</ds:datastoreItem>
</file>

<file path=customXml/itemProps3.xml><?xml version="1.0" encoding="utf-8"?>
<ds:datastoreItem xmlns:ds="http://schemas.openxmlformats.org/officeDocument/2006/customXml" ds:itemID="{CCEE72B9-5033-429A-A514-C9FCCE504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759ad-c71d-4e7a-8896-957c2805ad2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ITIS_Cloud_PPT_Template_v02</Template>
  <TotalTime>0</TotalTime>
  <Words>2873</Words>
  <Application>Microsoft Office PowerPoint</Application>
  <PresentationFormat>Custom</PresentationFormat>
  <Paragraphs>329</Paragraphs>
  <Slides>29</Slides>
  <Notes>15</Notes>
  <HiddenSlides>2</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Arial</vt:lpstr>
      <vt:lpstr>Calibri</vt:lpstr>
      <vt:lpstr>Courier New</vt:lpstr>
      <vt:lpstr>ＭＳ Ｐゴシック</vt:lpstr>
      <vt:lpstr>ＭＳ Ｐゴシック</vt:lpstr>
      <vt:lpstr>Segoe UI</vt:lpstr>
      <vt:lpstr>Segoe UI Light</vt:lpstr>
      <vt:lpstr>Segoe UI Semibold</vt:lpstr>
      <vt:lpstr>Segoe UI Semilight</vt:lpstr>
      <vt:lpstr>Segoe UI Symbol</vt:lpstr>
      <vt:lpstr>Wingdings</vt:lpstr>
      <vt:lpstr>MSVID_White_16x9_2012-08-18</vt:lpstr>
      <vt:lpstr>1_MSVID_White_16x9_2012-08-18</vt:lpstr>
      <vt:lpstr>Presentation title</vt:lpstr>
      <vt:lpstr>Agenda</vt:lpstr>
      <vt:lpstr>Scenario</vt:lpstr>
      <vt:lpstr>Objectives</vt:lpstr>
      <vt:lpstr>Technology  overview</vt:lpstr>
      <vt:lpstr>Identity as the control plane</vt:lpstr>
      <vt:lpstr>What is Azure Active Directory?</vt:lpstr>
      <vt:lpstr>Your directory on the cloud</vt:lpstr>
      <vt:lpstr>Your directory on the cloud</vt:lpstr>
      <vt:lpstr>Making hybrid identity simple</vt:lpstr>
      <vt:lpstr>Delivering a seamless user authentication experience</vt:lpstr>
      <vt:lpstr>Your directory on the cloud </vt:lpstr>
      <vt:lpstr>Pre-integrated SaaS apps in the application gallery</vt:lpstr>
      <vt:lpstr>Reveal shadow IT: Discover all SaaS apps in use within your organization</vt:lpstr>
      <vt:lpstr>Azure AD Access &amp; Usage Reports</vt:lpstr>
      <vt:lpstr>Azure AD Access &amp; Usage Reports</vt:lpstr>
      <vt:lpstr>Other Cloud Capabilities</vt:lpstr>
      <vt:lpstr>Lab environment  and exercises</vt:lpstr>
      <vt:lpstr>Lab environment </vt:lpstr>
      <vt:lpstr>Azure Boot Camp virtual machines</vt:lpstr>
      <vt:lpstr>Installing and configuring Azure AD Sync</vt:lpstr>
      <vt:lpstr>Establishing single sign-on with a  3rd-party provider and Azure AD</vt:lpstr>
      <vt:lpstr>Cloud App Discovery</vt:lpstr>
      <vt:lpstr>Reset the Azure environment</vt:lpstr>
      <vt:lpstr>Conclusion</vt:lpstr>
      <vt:lpstr>In review: Session objectives &amp; takeaways</vt:lpstr>
      <vt:lpstr>Demo</vt:lpstr>
      <vt:lpstr>Resources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2015-10-12T16:00:25Z</dcterms:created>
  <dcterms:modified xsi:type="dcterms:W3CDTF">2016-01-11T20:34:10Z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0x01010021B1368C6C304D47B66BF6D9BA795683</vt:lpwstr>
  </property>
</Properties>
</file>